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5" r:id="rId9"/>
    <p:sldId id="267" r:id="rId10"/>
    <p:sldId id="26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a:xfrm>
            <a:off x="3962399" y="5870575"/>
            <a:ext cx="4893958" cy="377825"/>
          </a:xfrm>
        </p:spPr>
        <p:txBody>
          <a:bodyPr/>
          <a:lstStyle/>
          <a:p>
            <a:endParaRPr lang="ru-RU"/>
          </a:p>
        </p:txBody>
      </p:sp>
      <p:sp>
        <p:nvSpPr>
          <p:cNvPr id="6" name="Slide Number Placeholder 5"/>
          <p:cNvSpPr>
            <a:spLocks noGrp="1"/>
          </p:cNvSpPr>
          <p:nvPr>
            <p:ph type="sldNum" sz="quarter" idx="12"/>
          </p:nvPr>
        </p:nvSpPr>
        <p:spPr>
          <a:xfrm>
            <a:off x="10608958" y="5870575"/>
            <a:ext cx="551167" cy="377825"/>
          </a:xfrm>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2547680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197492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189137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358224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4043833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381030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2534972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extLst>
      <p:ext uri="{BB962C8B-B14F-4D97-AF65-F5344CB8AC3E}">
        <p14:creationId xmlns:p14="http://schemas.microsoft.com/office/powerpoint/2010/main" val="81597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33577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205025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373804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23212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31886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193514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54677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104278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val="16205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088B4C-AC09-6944-81DC-70D2A632E4EE}" type="datetimeFigureOut">
              <a:rPr lang="ru-RU" smtClean="0"/>
              <a:pPr/>
              <a:t>16.01.2024</a:t>
            </a:fld>
            <a:endParaRPr lang="ru-RU"/>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E93474-5869-3441-9543-D129B13D11D1}" type="slidenum">
              <a:rPr lang="ru-RU" smtClean="0"/>
              <a:pPr/>
              <a:t>‹#›</a:t>
            </a:fld>
            <a:endParaRPr lang="ru-RU"/>
          </a:p>
        </p:txBody>
      </p:sp>
    </p:spTree>
    <p:extLst>
      <p:ext uri="{BB962C8B-B14F-4D97-AF65-F5344CB8AC3E}">
        <p14:creationId xmlns:p14="http://schemas.microsoft.com/office/powerpoint/2010/main" val="296605347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2E1CCB-9C8A-8646-891F-D90590B5EEC6}"/>
              </a:ext>
            </a:extLst>
          </p:cNvPr>
          <p:cNvSpPr>
            <a:spLocks noGrp="1"/>
          </p:cNvSpPr>
          <p:nvPr>
            <p:ph type="ctrTitle"/>
          </p:nvPr>
        </p:nvSpPr>
        <p:spPr>
          <a:xfrm>
            <a:off x="649705" y="1155032"/>
            <a:ext cx="9994232" cy="529389"/>
          </a:xfrm>
        </p:spPr>
        <p:txBody>
          <a:bodyPr>
            <a:noAutofit/>
          </a:bodyPr>
          <a:lstStyle/>
          <a:p>
            <a:r>
              <a:rPr lang="ru-RU" sz="3200" dirty="0">
                <a:effectLst/>
                <a:latin typeface="Times New Roman" panose="02020603050405020304" pitchFamily="18" charset="0"/>
                <a:ea typeface="Calibri" panose="020F0502020204030204" pitchFamily="34" charset="0"/>
                <a:cs typeface="Times New Roman" panose="02020603050405020304" pitchFamily="18" charset="0"/>
              </a:rPr>
              <a:t>Основы работы с системой управления версиями </a:t>
            </a:r>
            <a:r>
              <a:rPr lang="ru-RU" sz="3200" dirty="0" err="1">
                <a:effectLst/>
                <a:latin typeface="Times New Roman" panose="02020603050405020304" pitchFamily="18" charset="0"/>
                <a:ea typeface="Calibri" panose="020F0502020204030204" pitchFamily="34" charset="0"/>
                <a:cs typeface="Times New Roman" panose="02020603050405020304" pitchFamily="18" charset="0"/>
              </a:rPr>
              <a:t>Git</a:t>
            </a:r>
            <a:r>
              <a:rPr lang="ru-RU" sz="3200" dirty="0">
                <a:effectLst/>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7317ACF2-CAD8-7D49-9D23-392FC166DE2B}"/>
              </a:ext>
            </a:extLst>
          </p:cNvPr>
          <p:cNvSpPr>
            <a:spLocks noGrp="1"/>
          </p:cNvSpPr>
          <p:nvPr>
            <p:ph type="subTitle" idx="1"/>
          </p:nvPr>
        </p:nvSpPr>
        <p:spPr>
          <a:xfrm>
            <a:off x="8129337" y="5342019"/>
            <a:ext cx="4062663" cy="1179095"/>
          </a:xfrm>
        </p:spPr>
        <p:txBody>
          <a:bodyPr>
            <a:normAutofit fontScale="92500"/>
          </a:bodyPr>
          <a:lstStyle/>
          <a:p>
            <a:pPr algn="l"/>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Выполнили работу </a:t>
            </a:r>
            <a:r>
              <a:rPr lang="ru-RU" sz="1800" dirty="0">
                <a:latin typeface="Times New Roman" panose="02020603050405020304" pitchFamily="18" charset="0"/>
                <a:ea typeface="Calibri" panose="020F0502020204030204" pitchFamily="34" charset="0"/>
                <a:cs typeface="Times New Roman" panose="02020603050405020304" pitchFamily="18" charset="0"/>
              </a:rPr>
              <a:t>Романов Д</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ru-RU" sz="1800" dirty="0">
                <a:latin typeface="Times New Roman" panose="02020603050405020304" pitchFamily="18" charset="0"/>
                <a:ea typeface="Calibri" panose="020F0502020204030204" pitchFamily="34" charset="0"/>
                <a:cs typeface="Times New Roman" panose="02020603050405020304" pitchFamily="18" charset="0"/>
              </a:rPr>
              <a:t>А</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ru-RU" sz="1800" dirty="0">
                <a:latin typeface="Times New Roman" panose="02020603050405020304" pitchFamily="18" charset="0"/>
                <a:ea typeface="Calibri" panose="020F0502020204030204" pitchFamily="34" charset="0"/>
                <a:cs typeface="Times New Roman" panose="02020603050405020304" pitchFamily="18" charset="0"/>
              </a:rPr>
              <a:t> </a:t>
            </a:r>
            <a:r>
              <a:rPr lang="ru-RU" sz="1800" dirty="0" err="1">
                <a:latin typeface="Times New Roman" panose="02020603050405020304" pitchFamily="18" charset="0"/>
                <a:ea typeface="Calibri" panose="020F0502020204030204" pitchFamily="34" charset="0"/>
                <a:cs typeface="Times New Roman" panose="02020603050405020304" pitchFamily="18" charset="0"/>
              </a:rPr>
              <a:t>Кишинька</a:t>
            </a:r>
            <a:r>
              <a:rPr lang="ru-RU" sz="1800" dirty="0">
                <a:latin typeface="Times New Roman" panose="02020603050405020304" pitchFamily="18" charset="0"/>
                <a:ea typeface="Calibri" panose="020F0502020204030204" pitchFamily="34" charset="0"/>
                <a:cs typeface="Times New Roman" panose="02020603050405020304" pitchFamily="18" charset="0"/>
              </a:rPr>
              <a:t> Н.А Черноусов М.к</a:t>
            </a:r>
          </a:p>
          <a:p>
            <a:pPr algn="l"/>
            <a:r>
              <a:rPr lang="ru-RU" sz="1800" dirty="0">
                <a:latin typeface="Times New Roman" panose="02020603050405020304" pitchFamily="18" charset="0"/>
                <a:cs typeface="Times New Roman" panose="02020603050405020304" pitchFamily="18" charset="0"/>
              </a:rPr>
              <a:t>Принял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Короленко В.В.</a:t>
            </a:r>
            <a:r>
              <a:rPr lang="ru-RU" sz="1800" dirty="0">
                <a:solidFill>
                  <a:srgbClr val="FF0000"/>
                </a:solidFill>
                <a:effectLst/>
                <a:latin typeface="Times New Roman" panose="02020603050405020304" pitchFamily="18" charset="0"/>
                <a:cs typeface="Times New Roman" panose="02020603050405020304" pitchFamily="18" charset="0"/>
              </a:rPr>
              <a:t> </a:t>
            </a:r>
            <a:endParaRPr lang="ru-RU" sz="1800" dirty="0">
              <a:solidFill>
                <a:srgbClr val="FF0000"/>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93476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581DA2E-7051-1245-B70B-20CAA5BC66B3}"/>
              </a:ext>
            </a:extLst>
          </p:cNvPr>
          <p:cNvSpPr>
            <a:spLocks noGrp="1"/>
          </p:cNvSpPr>
          <p:nvPr>
            <p:ph type="title"/>
          </p:nvPr>
        </p:nvSpPr>
        <p:spPr>
          <a:xfrm>
            <a:off x="685801" y="609600"/>
            <a:ext cx="10131425" cy="1456267"/>
          </a:xfrm>
        </p:spPr>
        <p:txBody>
          <a:bodyPr/>
          <a:lstStyle/>
          <a:p>
            <a:r>
              <a:rPr lang="ru-RU" sz="1800" dirty="0">
                <a:effectLst/>
                <a:latin typeface="Times New Roman" panose="02020603050405020304" pitchFamily="18" charset="0"/>
                <a:ea typeface="Calibri" panose="020F0502020204030204" pitchFamily="34" charset="0"/>
              </a:rPr>
              <a:t>открыв текстовый файл на сайте, мы можем видеть, что </a:t>
            </a:r>
            <a:r>
              <a:rPr lang="ru-RU" sz="1800" dirty="0" err="1">
                <a:effectLst/>
                <a:latin typeface="Times New Roman" panose="02020603050405020304" pitchFamily="18" charset="0"/>
                <a:ea typeface="Calibri" panose="020F0502020204030204" pitchFamily="34" charset="0"/>
              </a:rPr>
              <a:t>коммит</a:t>
            </a:r>
            <a:r>
              <a:rPr lang="ru-RU" sz="1800" dirty="0">
                <a:effectLst/>
                <a:latin typeface="Times New Roman" panose="02020603050405020304" pitchFamily="18" charset="0"/>
                <a:ea typeface="Calibri" panose="020F0502020204030204" pitchFamily="34" charset="0"/>
              </a:rPr>
              <a:t> прошел успешно </a:t>
            </a:r>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2604394" y="2458946"/>
            <a:ext cx="6700715" cy="2052094"/>
          </a:xfrm>
          <a:prstGeom prst="rect">
            <a:avLst/>
          </a:prstGeom>
        </p:spPr>
      </p:pic>
    </p:spTree>
    <p:extLst>
      <p:ext uri="{BB962C8B-B14F-4D97-AF65-F5344CB8AC3E}">
        <p14:creationId xmlns:p14="http://schemas.microsoft.com/office/powerpoint/2010/main" val="4658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625B1-6E2E-8A45-A877-084F12D64B6E}"/>
              </a:ext>
            </a:extLst>
          </p:cNvPr>
          <p:cNvSpPr>
            <a:spLocks noGrp="1"/>
          </p:cNvSpPr>
          <p:nvPr>
            <p:ph type="title"/>
          </p:nvPr>
        </p:nvSpPr>
        <p:spPr>
          <a:xfrm>
            <a:off x="685801" y="609600"/>
            <a:ext cx="10286999" cy="1784684"/>
          </a:xfrm>
        </p:spPr>
        <p:txBody>
          <a:bodyPr>
            <a:normAutofit fontScale="90000"/>
          </a:bodyPr>
          <a:lstStyle/>
          <a:p>
            <a:r>
              <a:rPr lang="ru-RU" sz="1800" dirty="0">
                <a:effectLst/>
                <a:latin typeface="Times New Roman" panose="02020603050405020304" pitchFamily="18" charset="0"/>
                <a:ea typeface="Calibri" panose="020F0502020204030204" pitchFamily="34" charset="0"/>
              </a:rPr>
              <a:t>Далее необходимо произвести откат изменений до предыдущего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для этого была использована </a:t>
            </a:r>
            <a:r>
              <a:rPr lang="ru-RU" sz="1800" dirty="0" err="1">
                <a:effectLst/>
                <a:latin typeface="Times New Roman" panose="02020603050405020304" pitchFamily="18" charset="0"/>
                <a:ea typeface="Calibri" panose="020F0502020204030204" pitchFamily="34" charset="0"/>
              </a:rPr>
              <a:t>команда«git</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reset</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hard</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где вместо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был указан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(специальная метка, позволяющая отличать одни </a:t>
            </a:r>
            <a:r>
              <a:rPr lang="ru-RU" sz="1800" dirty="0" err="1">
                <a:effectLst/>
                <a:latin typeface="Times New Roman" panose="02020603050405020304" pitchFamily="18" charset="0"/>
                <a:ea typeface="Calibri" panose="020F0502020204030204" pitchFamily="34" charset="0"/>
              </a:rPr>
              <a:t>коммиты</a:t>
            </a:r>
            <a:r>
              <a:rPr lang="ru-RU" sz="1800" dirty="0">
                <a:effectLst/>
                <a:latin typeface="Times New Roman" panose="02020603050405020304" pitchFamily="18" charset="0"/>
                <a:ea typeface="Calibri" panose="020F0502020204030204" pitchFamily="34" charset="0"/>
              </a:rPr>
              <a:t> от других). Эта команда сбросит состояние </a:t>
            </a:r>
            <a:r>
              <a:rPr lang="ru-RU" sz="1800" dirty="0" err="1">
                <a:effectLst/>
                <a:latin typeface="Times New Roman" panose="02020603050405020304" pitchFamily="18" charset="0"/>
                <a:ea typeface="Calibri" panose="020F0502020204030204" pitchFamily="34" charset="0"/>
              </a:rPr>
              <a:t>репозитория</a:t>
            </a:r>
            <a:r>
              <a:rPr lang="ru-RU" sz="1800" dirty="0">
                <a:effectLst/>
                <a:latin typeface="Times New Roman" panose="02020603050405020304" pitchFamily="18" charset="0"/>
                <a:ea typeface="Calibri" panose="020F0502020204030204" pitchFamily="34" charset="0"/>
              </a:rPr>
              <a:t> до указанного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удаляя все последующие изменения. После этого изменения аналогично прошлым были отправлены на удаленный </a:t>
            </a:r>
            <a:r>
              <a:rPr lang="ru-RU" sz="1800" dirty="0" err="1">
                <a:effectLst/>
                <a:latin typeface="Times New Roman" panose="02020603050405020304" pitchFamily="18" charset="0"/>
                <a:ea typeface="Calibri" panose="020F0502020204030204" pitchFamily="34" charset="0"/>
              </a:rPr>
              <a:t>репозиторий</a:t>
            </a:r>
            <a:r>
              <a:rPr lang="ru-RU" sz="1800" dirty="0">
                <a:effectLst/>
                <a:latin typeface="Times New Roman" panose="02020603050405020304" pitchFamily="18" charset="0"/>
                <a:ea typeface="Calibri" panose="020F0502020204030204" pitchFamily="34" charset="0"/>
              </a:rPr>
              <a:t>. Как мы можем видеть, в информации о </a:t>
            </a:r>
            <a:r>
              <a:rPr lang="ru-RU" sz="1800" dirty="0" err="1">
                <a:effectLst/>
                <a:latin typeface="Times New Roman" panose="02020603050405020304" pitchFamily="18" charset="0"/>
                <a:ea typeface="Calibri" panose="020F0502020204030204" pitchFamily="34" charset="0"/>
              </a:rPr>
              <a:t>коммитах</a:t>
            </a:r>
            <a:r>
              <a:rPr lang="ru-RU" sz="1800" dirty="0">
                <a:effectLst/>
                <a:latin typeface="Times New Roman" panose="02020603050405020304" pitchFamily="18" charset="0"/>
                <a:ea typeface="Calibri" panose="020F0502020204030204" pitchFamily="34" charset="0"/>
              </a:rPr>
              <a:t> отсутствует </a:t>
            </a:r>
            <a:r>
              <a:rPr lang="ru-RU" sz="1800" dirty="0" err="1">
                <a:effectLst/>
                <a:latin typeface="Times New Roman" panose="02020603050405020304" pitchFamily="18" charset="0"/>
                <a:ea typeface="Calibri" panose="020F0502020204030204" pitchFamily="34" charset="0"/>
              </a:rPr>
              <a:t>коммит</a:t>
            </a:r>
            <a:r>
              <a:rPr lang="ru-RU" sz="1800" dirty="0">
                <a:effectLst/>
                <a:latin typeface="Times New Roman" panose="02020603050405020304" pitchFamily="18" charset="0"/>
                <a:ea typeface="Calibri" panose="020F0502020204030204" pitchFamily="34" charset="0"/>
              </a:rPr>
              <a:t> с местом рождения, следовательно, команда выполнила необходимую работу </a:t>
            </a:r>
            <a:endParaRPr lang="ru-RU" dirty="0"/>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2008511" y="2835672"/>
            <a:ext cx="7956717" cy="1823414"/>
          </a:xfrm>
          <a:prstGeom prst="rect">
            <a:avLst/>
          </a:prstGeom>
        </p:spPr>
      </p:pic>
    </p:spTree>
    <p:extLst>
      <p:ext uri="{BB962C8B-B14F-4D97-AF65-F5344CB8AC3E}">
        <p14:creationId xmlns:p14="http://schemas.microsoft.com/office/powerpoint/2010/main" val="351790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F8A7DE-62E9-D547-93A3-8061949070BA}"/>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Также в текстовом файле содержится информация согласно последнему </a:t>
            </a:r>
            <a:r>
              <a:rPr lang="ru-RU" sz="1800" dirty="0" err="1">
                <a:effectLst/>
                <a:latin typeface="Times New Roman" panose="02020603050405020304" pitchFamily="18" charset="0"/>
                <a:ea typeface="Calibri" panose="020F0502020204030204" pitchFamily="34" charset="0"/>
              </a:rPr>
              <a:t>коммиту</a:t>
            </a:r>
            <a:r>
              <a:rPr lang="ru-RU" sz="1800" dirty="0">
                <a:effectLst/>
                <a:latin typeface="Times New Roman" panose="02020603050405020304" pitchFamily="18" charset="0"/>
                <a:ea typeface="Calibri" panose="020F0502020204030204" pitchFamily="34" charset="0"/>
              </a:rPr>
              <a:t>, т.е. </a:t>
            </a:r>
            <a:r>
              <a:rPr lang="ru-RU" sz="1800" dirty="0" err="1">
                <a:effectLst/>
                <a:latin typeface="Times New Roman" panose="02020603050405020304" pitchFamily="18" charset="0"/>
                <a:ea typeface="Calibri" panose="020F0502020204030204" pitchFamily="34" charset="0"/>
              </a:rPr>
              <a:t>коммиту</a:t>
            </a:r>
            <a:r>
              <a:rPr lang="ru-RU" sz="1800" dirty="0">
                <a:effectLst/>
                <a:latin typeface="Times New Roman" panose="02020603050405020304" pitchFamily="18" charset="0"/>
                <a:ea typeface="Calibri" panose="020F0502020204030204" pitchFamily="34" charset="0"/>
              </a:rPr>
              <a:t> со средним баллом </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tretch>
            <a:fillRect/>
          </a:stretch>
        </p:blipFill>
        <p:spPr>
          <a:xfrm>
            <a:off x="3394846" y="2216447"/>
            <a:ext cx="5674016" cy="2860650"/>
          </a:xfrm>
          <a:prstGeom prst="rect">
            <a:avLst/>
          </a:prstGeom>
        </p:spPr>
      </p:pic>
    </p:spTree>
    <p:extLst>
      <p:ext uri="{BB962C8B-B14F-4D97-AF65-F5344CB8AC3E}">
        <p14:creationId xmlns:p14="http://schemas.microsoft.com/office/powerpoint/2010/main" val="357517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D8CA7-09C7-3C42-99C6-E955FD4AE96E}"/>
              </a:ext>
            </a:extLst>
          </p:cNvPr>
          <p:cNvSpPr>
            <a:spLocks noGrp="1"/>
          </p:cNvSpPr>
          <p:nvPr>
            <p:ph type="title"/>
          </p:nvPr>
        </p:nvSpPr>
        <p:spPr/>
        <p:txBody>
          <a:bodyPr>
            <a:normAutofit fontScale="90000"/>
          </a:bodyPr>
          <a:lstStyle/>
          <a:p>
            <a:r>
              <a:rPr lang="ru-RU" sz="1800" dirty="0">
                <a:effectLst/>
                <a:latin typeface="Times New Roman" panose="02020603050405020304" pitchFamily="18" charset="0"/>
                <a:ea typeface="Calibri" panose="020F0502020204030204" pitchFamily="34" charset="0"/>
              </a:rPr>
              <a:t>Сначала был зарегистрирован новый профиль на платформе </a:t>
            </a:r>
            <a:r>
              <a:rPr lang="en-US" sz="1800" dirty="0" err="1">
                <a:effectLst/>
                <a:latin typeface="Times New Roman" panose="02020603050405020304" pitchFamily="18" charset="0"/>
                <a:ea typeface="Calibri" panose="020F0502020204030204" pitchFamily="34" charset="0"/>
              </a:rPr>
              <a:t>github</a:t>
            </a:r>
            <a:r>
              <a:rPr lang="ru-RU" sz="1800" dirty="0">
                <a:effectLst/>
                <a:latin typeface="Times New Roman" panose="02020603050405020304" pitchFamily="18" charset="0"/>
                <a:ea typeface="Calibri" panose="020F0502020204030204" pitchFamily="34" charset="0"/>
              </a:rPr>
              <a:t>. При создании учетной записи необходимо указать электронную почту, выбрать пароль и уникальное имя пользователя. После завершения этих шагов профиль на платформе </a:t>
            </a:r>
            <a:r>
              <a:rPr lang="ru-RU" sz="1800" dirty="0" err="1">
                <a:effectLst/>
                <a:latin typeface="Times New Roman" panose="02020603050405020304" pitchFamily="18" charset="0"/>
                <a:ea typeface="Calibri" panose="020F0502020204030204" pitchFamily="34" charset="0"/>
              </a:rPr>
              <a:t>GitHub</a:t>
            </a:r>
            <a:r>
              <a:rPr lang="ru-RU" sz="1800" dirty="0">
                <a:effectLst/>
                <a:latin typeface="Times New Roman" panose="02020603050405020304" pitchFamily="18" charset="0"/>
                <a:ea typeface="Calibri" panose="020F0502020204030204" pitchFamily="34" charset="0"/>
              </a:rPr>
              <a:t> будет зарегистрирован и готов к использованию </a:t>
            </a:r>
            <a:endParaRPr lang="ru-RU" dirty="0"/>
          </a:p>
        </p:txBody>
      </p:sp>
      <p:pic>
        <p:nvPicPr>
          <p:cNvPr id="10" name="Рисунок 9"/>
          <p:cNvPicPr/>
          <p:nvPr/>
        </p:nvPicPr>
        <p:blipFill>
          <a:blip r:embed="rId2">
            <a:extLst>
              <a:ext uri="{28A0092B-C50C-407E-A947-70E740481C1C}">
                <a14:useLocalDpi xmlns:a14="http://schemas.microsoft.com/office/drawing/2010/main" val="0"/>
              </a:ext>
            </a:extLst>
          </a:blip>
          <a:stretch>
            <a:fillRect/>
          </a:stretch>
        </p:blipFill>
        <p:spPr>
          <a:xfrm>
            <a:off x="1941205" y="2589045"/>
            <a:ext cx="7486289" cy="2480260"/>
          </a:xfrm>
          <a:prstGeom prst="rect">
            <a:avLst/>
          </a:prstGeom>
        </p:spPr>
      </p:pic>
    </p:spTree>
    <p:extLst>
      <p:ext uri="{BB962C8B-B14F-4D97-AF65-F5344CB8AC3E}">
        <p14:creationId xmlns:p14="http://schemas.microsoft.com/office/powerpoint/2010/main" val="148600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DA5AD-8C74-1944-BD7E-428159D8E595}"/>
              </a:ext>
            </a:extLst>
          </p:cNvPr>
          <p:cNvSpPr>
            <a:spLocks noGrp="1"/>
          </p:cNvSpPr>
          <p:nvPr>
            <p:ph type="title"/>
          </p:nvPr>
        </p:nvSpPr>
        <p:spPr>
          <a:xfrm>
            <a:off x="685801" y="609600"/>
            <a:ext cx="10371220" cy="1736558"/>
          </a:xfrm>
        </p:spPr>
        <p:txBody>
          <a:bodyPr>
            <a:normAutofit/>
          </a:bodyPr>
          <a:lstStyle/>
          <a:p>
            <a:r>
              <a:rPr lang="ru-RU" sz="1600" dirty="0">
                <a:latin typeface="Times New Roman" pitchFamily="18" charset="0"/>
                <a:cs typeface="Times New Roman" pitchFamily="18" charset="0"/>
              </a:rPr>
              <a:t>Далее, для организации наших проектов, мы создали новый </a:t>
            </a:r>
            <a:r>
              <a:rPr lang="ru-RU" sz="1600" dirty="0" err="1">
                <a:latin typeface="Times New Roman" pitchFamily="18" charset="0"/>
                <a:cs typeface="Times New Roman" pitchFamily="18" charset="0"/>
              </a:rPr>
              <a:t>репозиторий</a:t>
            </a:r>
            <a:r>
              <a:rPr lang="ru-RU" sz="1600" dirty="0">
                <a:latin typeface="Times New Roman" pitchFamily="18" charset="0"/>
                <a:cs typeface="Times New Roman" pitchFamily="18" charset="0"/>
              </a:rPr>
              <a:t>. В процессе создания </a:t>
            </a:r>
            <a:r>
              <a:rPr lang="ru-RU" sz="1600" dirty="0" err="1">
                <a:latin typeface="Times New Roman" pitchFamily="18" charset="0"/>
                <a:cs typeface="Times New Roman" pitchFamily="18" charset="0"/>
              </a:rPr>
              <a:t>репозитория</a:t>
            </a:r>
            <a:r>
              <a:rPr lang="ru-RU" sz="1600" dirty="0">
                <a:latin typeface="Times New Roman" pitchFamily="18" charset="0"/>
                <a:cs typeface="Times New Roman" pitchFamily="18" charset="0"/>
              </a:rPr>
              <a:t>, указали его название, добавил краткое описание, и выбрал опции настройки, такие как публичный доступ, наличие README-файла. В README-файл была добавлена информация о данной лабораторной работе</a:t>
            </a:r>
            <a:endParaRPr lang="ru-RU" dirty="0">
              <a:latin typeface="Times New Roman" pitchFamily="18" charset="0"/>
              <a:cs typeface="Times New Roman" pitchFamily="18" charset="0"/>
            </a:endParaRPr>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1161430" y="2654289"/>
            <a:ext cx="9158157" cy="3682341"/>
          </a:xfrm>
          <a:prstGeom prst="rect">
            <a:avLst/>
          </a:prstGeom>
        </p:spPr>
      </p:pic>
    </p:spTree>
    <p:extLst>
      <p:ext uri="{BB962C8B-B14F-4D97-AF65-F5344CB8AC3E}">
        <p14:creationId xmlns:p14="http://schemas.microsoft.com/office/powerpoint/2010/main" val="316490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D2A37C-2548-F04B-B1F9-50DEFA631005}"/>
              </a:ext>
            </a:extLst>
          </p:cNvPr>
          <p:cNvSpPr>
            <a:spLocks noGrp="1"/>
          </p:cNvSpPr>
          <p:nvPr>
            <p:ph type="title"/>
          </p:nvPr>
        </p:nvSpPr>
        <p:spPr/>
        <p:txBody>
          <a:bodyPr>
            <a:normAutofit fontScale="90000"/>
          </a:bodyPr>
          <a:lstStyle/>
          <a:p>
            <a:r>
              <a:rPr lang="ru-RU" sz="1800" dirty="0">
                <a:latin typeface="Times New Roman" pitchFamily="18" charset="0"/>
                <a:cs typeface="Times New Roman" pitchFamily="18" charset="0"/>
              </a:rPr>
              <a:t>Для отработки и внесения изменений в проект, мы создали новые ветки, которые назвали «LR4-KNA», «LR4-CHMK, «LR4-RDA». В этих ветках мы планируем проводить основную работу, внесение изменений и тестирование, сохраняя "</a:t>
            </a:r>
            <a:r>
              <a:rPr lang="ru-RU" sz="1800" dirty="0" err="1">
                <a:latin typeface="Times New Roman" pitchFamily="18" charset="0"/>
                <a:cs typeface="Times New Roman" pitchFamily="18" charset="0"/>
              </a:rPr>
              <a:t>main</a:t>
            </a:r>
            <a:r>
              <a:rPr lang="ru-RU" sz="1800" dirty="0">
                <a:latin typeface="Times New Roman" pitchFamily="18" charset="0"/>
                <a:cs typeface="Times New Roman" pitchFamily="18" charset="0"/>
              </a:rPr>
              <a:t>" в стабильном состоянии. Далее в этих ветках мы описали основные команды </a:t>
            </a:r>
            <a:r>
              <a:rPr lang="ru-RU" sz="1800" dirty="0" err="1">
                <a:latin typeface="Times New Roman" pitchFamily="18" charset="0"/>
                <a:cs typeface="Times New Roman" pitchFamily="18" charset="0"/>
              </a:rPr>
              <a:t>git</a:t>
            </a:r>
            <a:endParaRPr lang="ru-RU" dirty="0">
              <a:latin typeface="Times New Roman" pitchFamily="18" charset="0"/>
              <a:cs typeface="Times New Roman" pitchFamily="18" charset="0"/>
            </a:endParaRPr>
          </a:p>
        </p:txBody>
      </p:sp>
      <p:pic>
        <p:nvPicPr>
          <p:cNvPr id="6" name="Рисунок 5"/>
          <p:cNvPicPr/>
          <p:nvPr/>
        </p:nvPicPr>
        <p:blipFill>
          <a:blip r:embed="rId2">
            <a:extLst>
              <a:ext uri="{28A0092B-C50C-407E-A947-70E740481C1C}">
                <a14:useLocalDpi xmlns:a14="http://schemas.microsoft.com/office/drawing/2010/main" val="0"/>
              </a:ext>
            </a:extLst>
          </a:blip>
          <a:stretch>
            <a:fillRect/>
          </a:stretch>
        </p:blipFill>
        <p:spPr>
          <a:xfrm>
            <a:off x="3096126" y="1965597"/>
            <a:ext cx="5430558" cy="4683856"/>
          </a:xfrm>
          <a:prstGeom prst="rect">
            <a:avLst/>
          </a:prstGeom>
        </p:spPr>
      </p:pic>
    </p:spTree>
    <p:extLst>
      <p:ext uri="{BB962C8B-B14F-4D97-AF65-F5344CB8AC3E}">
        <p14:creationId xmlns:p14="http://schemas.microsoft.com/office/powerpoint/2010/main" val="284919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D86B5-050E-7F4F-AA15-1DD5C74743C3}"/>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Также на локальный компьютер был установлен </a:t>
            </a:r>
            <a:r>
              <a:rPr lang="en-US" sz="1800" dirty="0">
                <a:effectLst/>
                <a:latin typeface="Times New Roman" panose="02020603050405020304" pitchFamily="18" charset="0"/>
                <a:ea typeface="Calibri" panose="020F0502020204030204" pitchFamily="34" charset="0"/>
              </a:rPr>
              <a:t>git</a:t>
            </a:r>
            <a:r>
              <a:rPr lang="ru-RU" sz="1800" dirty="0">
                <a:effectLst/>
                <a:latin typeface="Times New Roman" panose="02020603050405020304" pitchFamily="18" charset="0"/>
                <a:ea typeface="Calibri" panose="020F0502020204030204" pitchFamily="34" charset="0"/>
              </a:rPr>
              <a:t>, с его помощью созданный ранее </a:t>
            </a:r>
            <a:r>
              <a:rPr lang="ru-RU" sz="1800" dirty="0" err="1">
                <a:effectLst/>
                <a:latin typeface="Times New Roman" panose="02020603050405020304" pitchFamily="18" charset="0"/>
                <a:ea typeface="Calibri" panose="020F0502020204030204" pitchFamily="34" charset="0"/>
              </a:rPr>
              <a:t>репозиторий</a:t>
            </a:r>
            <a:r>
              <a:rPr lang="ru-RU" sz="1800" dirty="0">
                <a:effectLst/>
                <a:latin typeface="Times New Roman" panose="02020603050405020304" pitchFamily="18" charset="0"/>
                <a:ea typeface="Calibri" panose="020F0502020204030204" pitchFamily="34" charset="0"/>
              </a:rPr>
              <a:t> был клонирован на ПК </a:t>
            </a:r>
            <a:endParaRPr lang="ru-RU" dirty="0"/>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2253916" y="1748589"/>
            <a:ext cx="7206608" cy="4684295"/>
          </a:xfrm>
          <a:prstGeom prst="rect">
            <a:avLst/>
          </a:prstGeom>
        </p:spPr>
      </p:pic>
    </p:spTree>
    <p:extLst>
      <p:ext uri="{BB962C8B-B14F-4D97-AF65-F5344CB8AC3E}">
        <p14:creationId xmlns:p14="http://schemas.microsoft.com/office/powerpoint/2010/main" val="145008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55601-DB97-6C46-B5B8-4A0634A81675}"/>
              </a:ext>
            </a:extLst>
          </p:cNvPr>
          <p:cNvSpPr>
            <a:spLocks noGrp="1"/>
          </p:cNvSpPr>
          <p:nvPr>
            <p:ph type="title"/>
          </p:nvPr>
        </p:nvSpPr>
        <p:spPr/>
        <p:txBody>
          <a:bodyPr>
            <a:normAutofit fontScale="90000"/>
          </a:bodyPr>
          <a:lstStyle/>
          <a:p>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Теперь у нас имеется локальный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репозиторий</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нем</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latin typeface="Times New Roman" panose="02020603050405020304" pitchFamily="18" charset="0"/>
                <a:ea typeface="Calibri" panose="020F0502020204030204" pitchFamily="34" charset="0"/>
                <a:cs typeface="Times New Roman" panose="02020603050405020304" pitchFamily="18" charset="0"/>
              </a:rPr>
              <a:t>мы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создали текстовый файлы, где были указаны информации о студентах. Чтобы отправить изменения локального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репозитория</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на удаленный были использованы следующие команды: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 commit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 push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tretch>
            <a:fillRect/>
          </a:stretch>
        </p:blipFill>
        <p:spPr>
          <a:xfrm>
            <a:off x="158352" y="1818773"/>
            <a:ext cx="6042609" cy="1712073"/>
          </a:xfrm>
          <a:prstGeom prst="rect">
            <a:avLst/>
          </a:prstGeom>
        </p:spPr>
      </p:pic>
      <p:pic>
        <p:nvPicPr>
          <p:cNvPr id="7" name="Рисунок 6"/>
          <p:cNvPicPr/>
          <p:nvPr/>
        </p:nvPicPr>
        <p:blipFill>
          <a:blip r:embed="rId3">
            <a:extLst>
              <a:ext uri="{28A0092B-C50C-407E-A947-70E740481C1C}">
                <a14:useLocalDpi xmlns:a14="http://schemas.microsoft.com/office/drawing/2010/main" val="0"/>
              </a:ext>
            </a:extLst>
          </a:blip>
          <a:stretch>
            <a:fillRect/>
          </a:stretch>
        </p:blipFill>
        <p:spPr>
          <a:xfrm>
            <a:off x="6375133" y="1818773"/>
            <a:ext cx="5590445" cy="1712073"/>
          </a:xfrm>
          <a:prstGeom prst="rect">
            <a:avLst/>
          </a:prstGeom>
        </p:spPr>
      </p:pic>
      <p:pic>
        <p:nvPicPr>
          <p:cNvPr id="8" name="Рисунок 7"/>
          <p:cNvPicPr/>
          <p:nvPr/>
        </p:nvPicPr>
        <p:blipFill>
          <a:blip r:embed="rId4">
            <a:extLst>
              <a:ext uri="{28A0092B-C50C-407E-A947-70E740481C1C}">
                <a14:useLocalDpi xmlns:a14="http://schemas.microsoft.com/office/drawing/2010/main" val="0"/>
              </a:ext>
            </a:extLst>
          </a:blip>
          <a:stretch>
            <a:fillRect/>
          </a:stretch>
        </p:blipFill>
        <p:spPr>
          <a:xfrm>
            <a:off x="2024742" y="3899262"/>
            <a:ext cx="7788137" cy="2222864"/>
          </a:xfrm>
          <a:prstGeom prst="rect">
            <a:avLst/>
          </a:prstGeom>
        </p:spPr>
      </p:pic>
    </p:spTree>
    <p:extLst>
      <p:ext uri="{BB962C8B-B14F-4D97-AF65-F5344CB8AC3E}">
        <p14:creationId xmlns:p14="http://schemas.microsoft.com/office/powerpoint/2010/main" val="206645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1DA2E-7051-1245-B70B-20CAA5BC66B3}"/>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Проверив наличие изменений, внесем в текстовый файл информацию о среднем балле студента и отправим на удаленный </a:t>
            </a:r>
            <a:r>
              <a:rPr lang="ru-RU" sz="1800" dirty="0" err="1">
                <a:effectLst/>
                <a:latin typeface="Times New Roman" panose="02020603050405020304" pitchFamily="18" charset="0"/>
                <a:ea typeface="Calibri" panose="020F0502020204030204" pitchFamily="34" charset="0"/>
              </a:rPr>
              <a:t>репозиторий</a:t>
            </a:r>
            <a:r>
              <a:rPr lang="ru-RU" sz="1800" dirty="0">
                <a:effectLst/>
                <a:latin typeface="Times New Roman" panose="02020603050405020304" pitchFamily="18" charset="0"/>
                <a:ea typeface="Calibri" panose="020F0502020204030204" pitchFamily="34" charset="0"/>
              </a:rPr>
              <a:t>.</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tretch>
            <a:fillRect/>
          </a:stretch>
        </p:blipFill>
        <p:spPr>
          <a:xfrm>
            <a:off x="1582784" y="1899860"/>
            <a:ext cx="3285307" cy="2182313"/>
          </a:xfrm>
          <a:prstGeom prst="rect">
            <a:avLst/>
          </a:prstGeom>
        </p:spPr>
      </p:pic>
      <p:pic>
        <p:nvPicPr>
          <p:cNvPr id="7" name="Рисунок 6"/>
          <p:cNvPicPr/>
          <p:nvPr/>
        </p:nvPicPr>
        <p:blipFill>
          <a:blip r:embed="rId3">
            <a:extLst>
              <a:ext uri="{28A0092B-C50C-407E-A947-70E740481C1C}">
                <a14:useLocalDpi xmlns:a14="http://schemas.microsoft.com/office/drawing/2010/main" val="0"/>
              </a:ext>
            </a:extLst>
          </a:blip>
          <a:stretch>
            <a:fillRect/>
          </a:stretch>
        </p:blipFill>
        <p:spPr>
          <a:xfrm>
            <a:off x="6409510" y="1899860"/>
            <a:ext cx="3732524" cy="2182313"/>
          </a:xfrm>
          <a:prstGeom prst="rect">
            <a:avLst/>
          </a:prstGeom>
        </p:spPr>
      </p:pic>
      <p:pic>
        <p:nvPicPr>
          <p:cNvPr id="8" name="Рисунок 7"/>
          <p:cNvPicPr/>
          <p:nvPr/>
        </p:nvPicPr>
        <p:blipFill>
          <a:blip r:embed="rId4">
            <a:extLst>
              <a:ext uri="{28A0092B-C50C-407E-A947-70E740481C1C}">
                <a14:useLocalDpi xmlns:a14="http://schemas.microsoft.com/office/drawing/2010/main" val="0"/>
              </a:ext>
            </a:extLst>
          </a:blip>
          <a:stretch>
            <a:fillRect/>
          </a:stretch>
        </p:blipFill>
        <p:spPr>
          <a:xfrm>
            <a:off x="3814353" y="4248180"/>
            <a:ext cx="3984171" cy="2365602"/>
          </a:xfrm>
          <a:prstGeom prst="rect">
            <a:avLst/>
          </a:prstGeom>
        </p:spPr>
      </p:pic>
    </p:spTree>
    <p:extLst>
      <p:ext uri="{BB962C8B-B14F-4D97-AF65-F5344CB8AC3E}">
        <p14:creationId xmlns:p14="http://schemas.microsoft.com/office/powerpoint/2010/main" val="4658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p:nvPr/>
        </p:nvPicPr>
        <p:blipFill>
          <a:blip r:embed="rId2">
            <a:extLst>
              <a:ext uri="{28A0092B-C50C-407E-A947-70E740481C1C}">
                <a14:useLocalDpi xmlns:a14="http://schemas.microsoft.com/office/drawing/2010/main" val="0"/>
              </a:ext>
            </a:extLst>
          </a:blip>
          <a:stretch>
            <a:fillRect/>
          </a:stretch>
        </p:blipFill>
        <p:spPr>
          <a:xfrm>
            <a:off x="3439886" y="2266949"/>
            <a:ext cx="4942114" cy="2601141"/>
          </a:xfrm>
          <a:prstGeom prst="rect">
            <a:avLst/>
          </a:prstGeom>
        </p:spPr>
      </p:pic>
      <p:sp>
        <p:nvSpPr>
          <p:cNvPr id="9" name="Заголовок 1">
            <a:extLst>
              <a:ext uri="{FF2B5EF4-FFF2-40B4-BE49-F238E27FC236}">
                <a16:creationId xmlns:a16="http://schemas.microsoft.com/office/drawing/2014/main" id="{6581DA2E-7051-1245-B70B-20CAA5BC66B3}"/>
              </a:ext>
            </a:extLst>
          </p:cNvPr>
          <p:cNvSpPr>
            <a:spLocks noGrp="1"/>
          </p:cNvSpPr>
          <p:nvPr>
            <p:ph type="title"/>
          </p:nvPr>
        </p:nvSpPr>
        <p:spPr>
          <a:xfrm>
            <a:off x="685801" y="609600"/>
            <a:ext cx="10131425" cy="1456267"/>
          </a:xfrm>
        </p:spPr>
        <p:txBody>
          <a:bodyPr/>
          <a:lstStyle/>
          <a:p>
            <a:r>
              <a:rPr lang="ru-RU" sz="1800" dirty="0">
                <a:effectLst/>
                <a:latin typeface="Times New Roman" panose="02020603050405020304" pitchFamily="18" charset="0"/>
                <a:ea typeface="Calibri" panose="020F0502020204030204" pitchFamily="34" charset="0"/>
              </a:rPr>
              <a:t>открыв текстовый файл на сайте, мы можем видеть, что </a:t>
            </a:r>
            <a:r>
              <a:rPr lang="ru-RU" sz="1800" dirty="0" err="1">
                <a:effectLst/>
                <a:latin typeface="Times New Roman" panose="02020603050405020304" pitchFamily="18" charset="0"/>
                <a:ea typeface="Calibri" panose="020F0502020204030204" pitchFamily="34" charset="0"/>
              </a:rPr>
              <a:t>коммит</a:t>
            </a:r>
            <a:r>
              <a:rPr lang="ru-RU" sz="1800" dirty="0">
                <a:effectLst/>
                <a:latin typeface="Times New Roman" panose="02020603050405020304" pitchFamily="18" charset="0"/>
                <a:ea typeface="Calibri" panose="020F0502020204030204" pitchFamily="34" charset="0"/>
              </a:rPr>
              <a:t> прошел успешно </a:t>
            </a:r>
            <a:endParaRPr lang="ru-RU" dirty="0"/>
          </a:p>
        </p:txBody>
      </p:sp>
    </p:spTree>
    <p:extLst>
      <p:ext uri="{BB962C8B-B14F-4D97-AF65-F5344CB8AC3E}">
        <p14:creationId xmlns:p14="http://schemas.microsoft.com/office/powerpoint/2010/main" val="4658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1DA2E-7051-1245-B70B-20CAA5BC66B3}"/>
              </a:ext>
            </a:extLst>
          </p:cNvPr>
          <p:cNvSpPr>
            <a:spLocks noGrp="1"/>
          </p:cNvSpPr>
          <p:nvPr>
            <p:ph type="title"/>
          </p:nvPr>
        </p:nvSpPr>
        <p:spPr/>
        <p:txBody>
          <a:bodyPr/>
          <a:lstStyle/>
          <a:p>
            <a:r>
              <a:rPr lang="ru-RU" sz="1800" dirty="0">
                <a:latin typeface="Times New Roman" pitchFamily="18" charset="0"/>
                <a:cs typeface="Times New Roman" pitchFamily="18" charset="0"/>
              </a:rPr>
              <a:t>Далее добавим информацию о месте рождения и отправим на удаленные </a:t>
            </a:r>
            <a:r>
              <a:rPr lang="ru-RU" sz="1800" dirty="0" err="1">
                <a:latin typeface="Times New Roman" pitchFamily="18" charset="0"/>
                <a:cs typeface="Times New Roman" pitchFamily="18" charset="0"/>
              </a:rPr>
              <a:t>репозитории</a:t>
            </a:r>
            <a:endParaRPr lang="ru-RU" dirty="0">
              <a:latin typeface="Times New Roman" pitchFamily="18" charset="0"/>
              <a:cs typeface="Times New Roman" pitchFamily="18" charset="0"/>
            </a:endParaRPr>
          </a:p>
        </p:txBody>
      </p:sp>
      <p:pic>
        <p:nvPicPr>
          <p:cNvPr id="9" name="Рисунок 8"/>
          <p:cNvPicPr/>
          <p:nvPr/>
        </p:nvPicPr>
        <p:blipFill>
          <a:blip r:embed="rId2">
            <a:extLst>
              <a:ext uri="{28A0092B-C50C-407E-A947-70E740481C1C}">
                <a14:useLocalDpi xmlns:a14="http://schemas.microsoft.com/office/drawing/2010/main" val="0"/>
              </a:ext>
            </a:extLst>
          </a:blip>
          <a:stretch>
            <a:fillRect/>
          </a:stretch>
        </p:blipFill>
        <p:spPr>
          <a:xfrm>
            <a:off x="1362892" y="1704294"/>
            <a:ext cx="3949418" cy="2377879"/>
          </a:xfrm>
          <a:prstGeom prst="rect">
            <a:avLst/>
          </a:prstGeom>
        </p:spPr>
      </p:pic>
      <p:pic>
        <p:nvPicPr>
          <p:cNvPr id="10" name="Рисунок 9"/>
          <p:cNvPicPr/>
          <p:nvPr/>
        </p:nvPicPr>
        <p:blipFill>
          <a:blip r:embed="rId3">
            <a:extLst>
              <a:ext uri="{28A0092B-C50C-407E-A947-70E740481C1C}">
                <a14:useLocalDpi xmlns:a14="http://schemas.microsoft.com/office/drawing/2010/main" val="0"/>
              </a:ext>
            </a:extLst>
          </a:blip>
          <a:stretch>
            <a:fillRect/>
          </a:stretch>
        </p:blipFill>
        <p:spPr>
          <a:xfrm>
            <a:off x="6871062" y="1704294"/>
            <a:ext cx="3946163" cy="2392362"/>
          </a:xfrm>
          <a:prstGeom prst="rect">
            <a:avLst/>
          </a:prstGeom>
        </p:spPr>
      </p:pic>
      <p:pic>
        <p:nvPicPr>
          <p:cNvPr id="11" name="Рисунок 10"/>
          <p:cNvPicPr/>
          <p:nvPr/>
        </p:nvPicPr>
        <p:blipFill>
          <a:blip r:embed="rId4">
            <a:extLst>
              <a:ext uri="{28A0092B-C50C-407E-A947-70E740481C1C}">
                <a14:useLocalDpi xmlns:a14="http://schemas.microsoft.com/office/drawing/2010/main" val="0"/>
              </a:ext>
            </a:extLst>
          </a:blip>
          <a:stretch>
            <a:fillRect/>
          </a:stretch>
        </p:blipFill>
        <p:spPr>
          <a:xfrm>
            <a:off x="3810000" y="4225235"/>
            <a:ext cx="3757749" cy="2325107"/>
          </a:xfrm>
          <a:prstGeom prst="rect">
            <a:avLst/>
          </a:prstGeom>
        </p:spPr>
      </p:pic>
    </p:spTree>
    <p:extLst>
      <p:ext uri="{BB962C8B-B14F-4D97-AF65-F5344CB8AC3E}">
        <p14:creationId xmlns:p14="http://schemas.microsoft.com/office/powerpoint/2010/main" val="46587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Небесная">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Небес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ная">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{7EFD0ABB-717C-CF42-9BE3-4060148A8D47}tf10001058</Template>
  <TotalTime>60</TotalTime>
  <Words>396</Words>
  <Application>Microsoft Office PowerPoint</Application>
  <PresentationFormat>Широкоэкранный</PresentationFormat>
  <Paragraphs>14</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Небесная</vt:lpstr>
      <vt:lpstr>Основы работы с системой управления версиями Git </vt:lpstr>
      <vt:lpstr>Сначала был зарегистрирован новый профиль на платформе github. При создании учетной записи необходимо указать электронную почту, выбрать пароль и уникальное имя пользователя. После завершения этих шагов профиль на платформе GitHub будет зарегистрирован и готов к использованию </vt:lpstr>
      <vt:lpstr>Далее, для организации наших проектов, мы создали новый репозиторий. В процессе создания репозитория, указали его название, добавил краткое описание, и выбрал опции настройки, такие как публичный доступ, наличие README-файла. В README-файл была добавлена информация о данной лабораторной работе</vt:lpstr>
      <vt:lpstr>Для отработки и внесения изменений в проект, мы создали новые ветки, которые назвали «LR4-KNA», «LR4-CHMK, «LR4-RDA». В этих ветках мы планируем проводить основную работу, внесение изменений и тестирование, сохраняя "main" в стабильном состоянии. Далее в этих ветках мы описали основные команды git</vt:lpstr>
      <vt:lpstr>Также на локальный компьютер был установлен git, с его помощью созданный ранее репозиторий был клонирован на ПК </vt:lpstr>
      <vt:lpstr>Теперь у нас имеется локальный репозиторий, в нем мы создали текстовый файлы, где были указаны информации о студентах. Чтобы отправить изменения локального репозитория на удаленный были использованы следующие команды: git add,  git commit –m и git push  </vt:lpstr>
      <vt:lpstr>Проверив наличие изменений, внесем в текстовый файл информацию о среднем балле студента и отправим на удаленный репозиторий.</vt:lpstr>
      <vt:lpstr>открыв текстовый файл на сайте, мы можем видеть, что коммит прошел успешно </vt:lpstr>
      <vt:lpstr>Далее добавим информацию о месте рождения и отправим на удаленные репозитории</vt:lpstr>
      <vt:lpstr>открыв текстовый файл на сайте, мы можем видеть, что коммит прошел успешно </vt:lpstr>
      <vt:lpstr>Далее необходимо произвести откат изменений до предыдущего коммита, для этого была использована команда«git reset --hard Хеш», где вместо «Хеш» был указан хеш коммита (специальная метка, позволяющая отличать одни коммиты от других). Эта команда сбросит состояние репозитория до указанного коммита, удаляя все последующие изменения. После этого изменения аналогично прошлым были отправлены на удаленный репозиторий. Как мы можем видеть, в информации о коммитах отсутствует коммит с местом рождения, следовательно, команда выполнила необходимую работу </vt:lpstr>
      <vt:lpstr>Также в текстовом файле содержится информация согласно последнему коммиту, т.е. коммиту со средним баллом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работы с системой управления версиями Git</dc:title>
  <dc:creator>Microsoft Office User</dc:creator>
  <cp:lastModifiedBy>Михаил Черноусов</cp:lastModifiedBy>
  <cp:revision>2</cp:revision>
  <dcterms:created xsi:type="dcterms:W3CDTF">2023-12-23T00:14:46Z</dcterms:created>
  <dcterms:modified xsi:type="dcterms:W3CDTF">2024-01-16T08:18:08Z</dcterms:modified>
</cp:coreProperties>
</file>