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1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068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698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658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500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2790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13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800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208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665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615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415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080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185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20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877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714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487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431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01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089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103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777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314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213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796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116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028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656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56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9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046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57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07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635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pPr/>
              <a:t>16.01.2024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345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0654" y="2682688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Формирование запросов к базе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</a:t>
            </a:r>
            <a:r>
              <a:rPr lang="ru-RU" dirty="0" err="1" smtClean="0">
                <a:cs typeface="Arial" panose="020B0604020202020204" pitchFamily="34" charset="0"/>
              </a:rPr>
              <a:t>Кишинька</a:t>
            </a:r>
            <a:r>
              <a:rPr lang="ru-RU" dirty="0" smtClean="0">
                <a:cs typeface="Arial" panose="020B0604020202020204" pitchFamily="34" charset="0"/>
              </a:rPr>
              <a:t> Н.А Черноусов </a:t>
            </a:r>
            <a:r>
              <a:rPr lang="ru-RU" smtClean="0">
                <a:cs typeface="Arial" panose="020B0604020202020204" pitchFamily="34" charset="0"/>
              </a:rPr>
              <a:t>М.К Романов Д.А</a:t>
            </a:r>
            <a:endParaRPr lang="ru-RU" dirty="0">
              <a:cs typeface="Arial" panose="020B0604020202020204" pitchFamily="34" charset="0"/>
            </a:endParaRP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xmlns="" val="20692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175" y="187692"/>
            <a:ext cx="10058400" cy="2314876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сортировкой списка по стоимости убывания штрафов.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6806" y="2388885"/>
            <a:ext cx="10058400" cy="368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99598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8620" y="300789"/>
            <a:ext cx="9362975" cy="2721384"/>
          </a:xfrm>
        </p:spPr>
        <p:txBody>
          <a:bodyPr>
            <a:normAutofit/>
          </a:bodyPr>
          <a:lstStyle/>
          <a:p>
            <a:r>
              <a:rPr lang="ru-RU" dirty="0"/>
              <a:t>После был добавлен столбец со средней суммарной стоимостью заказов.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98620" y="2655756"/>
            <a:ext cx="100584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COALESCE(AVG(SUM(</a:t>
            </a:r>
            <a:r>
              <a:rPr lang="en-US" dirty="0" err="1"/>
              <a:t>o.TotalAmount</a:t>
            </a:r>
            <a:r>
              <a:rPr lang="en-US" dirty="0"/>
              <a:t>)) OVER (), 0) AS </a:t>
            </a:r>
            <a:r>
              <a:rPr lang="en-US" dirty="0" err="1"/>
              <a:t>AvgTotalOrderAmount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7453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178" y="0"/>
            <a:ext cx="9711891" cy="2021305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средней суммой штрафа.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178" y="1581419"/>
            <a:ext cx="10058400" cy="420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Суммы_штрафов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49446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806" y="157863"/>
            <a:ext cx="10058400" cy="2408563"/>
          </a:xfrm>
        </p:spPr>
        <p:txBody>
          <a:bodyPr>
            <a:normAutofit/>
          </a:bodyPr>
          <a:lstStyle/>
          <a:p>
            <a:r>
              <a:rPr lang="ru-RU" dirty="0"/>
              <a:t>Затем, был выведен клиент с наибольшей суммарной стоимостью заказов.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6806" y="1969479"/>
            <a:ext cx="1005840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 LIMIT 1;</a:t>
            </a:r>
          </a:p>
        </p:txBody>
      </p:sp>
    </p:spTree>
    <p:extLst>
      <p:ext uri="{BB962C8B-B14F-4D97-AF65-F5344CB8AC3E}">
        <p14:creationId xmlns:p14="http://schemas.microsoft.com/office/powerpoint/2010/main" xmlns="" val="22961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294" y="0"/>
            <a:ext cx="10058400" cy="2118340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дополняет предыдущий запрос дополнением колонки с наибольшей суммой штрафа с помощью использования подзапроса в SELECT-выражении.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4294" y="2118340"/>
            <a:ext cx="10242885" cy="378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Максимальный_штраф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Суммы_штрафов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87921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494" y="144379"/>
            <a:ext cx="10024712" cy="2841700"/>
          </a:xfrm>
        </p:spPr>
        <p:txBody>
          <a:bodyPr>
            <a:normAutofit/>
          </a:bodyPr>
          <a:lstStyle/>
          <a:p>
            <a:r>
              <a:rPr lang="ru-RU" dirty="0"/>
              <a:t>Для каждого клиента с наибольшей суммарной стоимостью заказов был выведен список его заказов порядке возрастания стоимости заказа.</a:t>
            </a:r>
            <a:endParaRPr lang="en-US" dirty="0"/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0494" y="2514600"/>
            <a:ext cx="9435164" cy="329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RankedCustomers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RANK() OVER (ORDER BY COALESCE(SUM(</a:t>
            </a:r>
            <a:r>
              <a:rPr lang="en-US" sz="1400" dirty="0" err="1"/>
              <a:t>o.TotalAmount</a:t>
            </a:r>
            <a:r>
              <a:rPr lang="en-US" sz="1400" dirty="0"/>
              <a:t>), 0) DESC) AS </a:t>
            </a:r>
            <a:r>
              <a:rPr lang="en-US" sz="1400" dirty="0" err="1"/>
              <a:t>rnk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rc.FirstName</a:t>
            </a:r>
            <a:r>
              <a:rPr lang="en-US" sz="1400" dirty="0"/>
              <a:t>, </a:t>
            </a:r>
            <a:r>
              <a:rPr lang="en-US" sz="1400" dirty="0" err="1"/>
              <a:t>rc.LastName</a:t>
            </a:r>
            <a:r>
              <a:rPr lang="en-US" sz="1400" dirty="0"/>
              <a:t>, </a:t>
            </a:r>
            <a:r>
              <a:rPr lang="en-US" sz="1400" dirty="0" err="1"/>
              <a:t>o.OrderID</a:t>
            </a:r>
            <a:r>
              <a:rPr lang="en-US" sz="1400" dirty="0"/>
              <a:t>, </a:t>
            </a:r>
            <a:r>
              <a:rPr lang="en-US" sz="1400" dirty="0" err="1"/>
              <a:t>o.TotalAmount</a:t>
            </a:r>
            <a:r>
              <a:rPr lang="en-US" sz="1400" dirty="0"/>
              <a:t> AS </a:t>
            </a:r>
            <a:r>
              <a:rPr lang="en-US" sz="1400" dirty="0" err="1"/>
              <a:t>OrderTotalAmount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RankedCustomers</a:t>
            </a:r>
            <a:r>
              <a:rPr lang="en-US" sz="1400" dirty="0"/>
              <a:t> </a:t>
            </a:r>
            <a:r>
              <a:rPr lang="en-US" sz="1400" dirty="0" err="1"/>
              <a:t>rc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Orders o ON </a:t>
            </a:r>
            <a:r>
              <a:rPr lang="en-US" sz="1400" dirty="0" err="1"/>
              <a:t>rc.CustomerID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WHERE </a:t>
            </a:r>
            <a:r>
              <a:rPr lang="en-US" sz="1400" dirty="0" err="1"/>
              <a:t>rc.rnk</a:t>
            </a:r>
            <a:r>
              <a:rPr lang="en-US" sz="1400" dirty="0"/>
              <a:t> = 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ORDER BY </a:t>
            </a:r>
            <a:r>
              <a:rPr lang="en-US" sz="1400" dirty="0" err="1"/>
              <a:t>o.TotalAmount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59234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8680" y="-519923"/>
            <a:ext cx="10058400" cy="2529197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запрос выводит список водителей автомобилей с максимальным штрафом.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68680" y="1177882"/>
            <a:ext cx="8388417" cy="554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SELECT MAX(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Штраф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7634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0"/>
            <a:ext cx="10058400" cy="2665728"/>
          </a:xfrm>
        </p:spPr>
        <p:txBody>
          <a:bodyPr>
            <a:normAutofit/>
          </a:bodyPr>
          <a:lstStyle/>
          <a:p>
            <a:r>
              <a:rPr lang="ru-RU" dirty="0"/>
              <a:t>Также были выведены только те клиенты, у которых суммарная стоимость заказов превышает среднюю суммарную стоимость заказов клиентов. 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399567"/>
            <a:ext cx="10058400" cy="329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dirty="0" err="1"/>
              <a:t>CustomerOrderTotals</a:t>
            </a:r>
            <a:r>
              <a:rPr lang="en-US" sz="1400" dirty="0"/>
              <a:t> AS (SELECT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COALESCE(SUM(</a:t>
            </a:r>
            <a:r>
              <a:rPr lang="en-US" sz="1400" dirty="0" err="1"/>
              <a:t>o.TotalAmount</a:t>
            </a:r>
            <a:r>
              <a:rPr lang="en-US" sz="1400" dirty="0"/>
              <a:t>), 0) AS </a:t>
            </a:r>
            <a:r>
              <a:rPr lang="en-US" sz="1400" dirty="0" err="1"/>
              <a:t>TotalOrderAmount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LEFT JOIN Orders o ON </a:t>
            </a:r>
            <a:r>
              <a:rPr lang="en-US" sz="1400" dirty="0" err="1"/>
              <a:t>c.CustomerID</a:t>
            </a:r>
            <a:r>
              <a:rPr lang="en-US" sz="1400" dirty="0"/>
              <a:t> = </a:t>
            </a:r>
            <a:r>
              <a:rPr lang="en-US" sz="1400" dirty="0" err="1"/>
              <a:t>o.CustomerID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</a:t>
            </a:r>
            <a:r>
              <a:rPr lang="en-US" sz="1400" dirty="0" err="1"/>
              <a:t>c.CustomerID</a:t>
            </a:r>
            <a:r>
              <a:rPr lang="en-US" sz="1400" dirty="0"/>
              <a:t>, </a:t>
            </a:r>
            <a:r>
              <a:rPr lang="en-US" sz="1400" dirty="0" err="1"/>
              <a:t>c.FirstName</a:t>
            </a:r>
            <a:r>
              <a:rPr lang="en-US" sz="1400" dirty="0"/>
              <a:t>, </a:t>
            </a:r>
            <a:r>
              <a:rPr lang="en-US" sz="1400" dirty="0" err="1"/>
              <a:t>c.LastName</a:t>
            </a:r>
            <a:r>
              <a:rPr lang="en-US" sz="1400" dirty="0"/>
              <a:t>), </a:t>
            </a:r>
            <a:r>
              <a:rPr lang="en-US" sz="1400" dirty="0" err="1"/>
              <a:t>AverageOrderTotal</a:t>
            </a:r>
            <a:r>
              <a:rPr lang="en-US" sz="1400" dirty="0"/>
              <a:t> AS (SELECT AVG(</a:t>
            </a:r>
            <a:r>
              <a:rPr lang="en-US" sz="1400" dirty="0" err="1"/>
              <a:t>TotalOrderAmount</a:t>
            </a:r>
            <a:r>
              <a:rPr lang="en-US" sz="1400" dirty="0"/>
              <a:t>) AS </a:t>
            </a:r>
            <a:r>
              <a:rPr lang="en-US" sz="1400" dirty="0" err="1"/>
              <a:t>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cot.FirstName</a:t>
            </a:r>
            <a:r>
              <a:rPr lang="en-US" sz="1400" dirty="0"/>
              <a:t>, </a:t>
            </a:r>
            <a:r>
              <a:rPr lang="en-US" sz="1400" dirty="0" err="1"/>
              <a:t>cot.LastName</a:t>
            </a:r>
            <a:r>
              <a:rPr lang="en-US" sz="1400" dirty="0"/>
              <a:t>, </a:t>
            </a:r>
            <a:r>
              <a:rPr lang="en-US" sz="1400" dirty="0" err="1"/>
              <a:t>cot.TotalOrderAmount</a:t>
            </a:r>
            <a:r>
              <a:rPr lang="en-US" sz="1400" dirty="0"/>
              <a:t>, </a:t>
            </a:r>
            <a:r>
              <a:rPr lang="en-US" sz="1400" dirty="0" err="1"/>
              <a:t>aot.AvgOrderAmount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FROM </a:t>
            </a:r>
            <a:r>
              <a:rPr lang="en-US" sz="1400" dirty="0" err="1"/>
              <a:t>CustomerOrderTotals</a:t>
            </a:r>
            <a:r>
              <a:rPr lang="en-US" sz="1400" dirty="0"/>
              <a:t> cot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JOIN </a:t>
            </a:r>
            <a:r>
              <a:rPr lang="en-US" sz="1400" dirty="0" err="1"/>
              <a:t>AverageOrderTotal</a:t>
            </a:r>
            <a:r>
              <a:rPr lang="en-US" sz="1400" dirty="0"/>
              <a:t> </a:t>
            </a:r>
            <a:r>
              <a:rPr lang="en-US" sz="1400" dirty="0" err="1"/>
              <a:t>aot</a:t>
            </a:r>
            <a:r>
              <a:rPr lang="en-US" sz="1400" dirty="0"/>
              <a:t> ON 1=1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WHERE </a:t>
            </a:r>
            <a:r>
              <a:rPr lang="en-US" sz="1400" dirty="0" err="1"/>
              <a:t>cot.TotalOrderAmount</a:t>
            </a:r>
            <a:r>
              <a:rPr lang="en-US" sz="1400" dirty="0"/>
              <a:t> &gt; </a:t>
            </a:r>
            <a:r>
              <a:rPr lang="en-US" sz="1400" dirty="0" err="1"/>
              <a:t>aot.AvgOrderAmount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72021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116" y="0"/>
            <a:ext cx="10120964" cy="1782921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водителей автомобиля, у которых сумма штрафа превышает среднюю сумму штрафов.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6116" y="1309195"/>
            <a:ext cx="10349564" cy="597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&gt;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AVG(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(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SELECT SUM(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штрафа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FROM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GROUP BY "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_ID"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Средняя_сумма_штрафов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5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0BAA4E-8F05-4045-9B80-9674DCA0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421551"/>
            <a:ext cx="10131425" cy="3649133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мы используем подзапрос, чтобы вычислить среднюю сумму штрафов для каждого нарушения ПДД, а затем находим среднее значение для всех нарушений и сравниваем его с суммой штрафов для каждого водителя. Если сумма штрафов больше среднего значения, то водитель попадает в результаты запроса.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4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8102" y="1537662"/>
            <a:ext cx="9675796" cy="17949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После изучения синтаксиса SQL-запросов в СУБД </a:t>
            </a:r>
            <a:r>
              <a:rPr lang="ru-RU" dirty="0" err="1"/>
              <a:t>Postgres</a:t>
            </a:r>
            <a:r>
              <a:rPr lang="ru-RU" dirty="0"/>
              <a:t>, основ формирования SQL-запросов и способов оптимизации запросов, были сформированы SQL-запросы для создания таблиц.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6320" y="34636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Email VARCHAR(255)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79287" y="33981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50480" y="3398156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OrderDetailID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Quantity INT,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-308487"/>
            <a:ext cx="10058400" cy="26394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Индивидуальное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6320" y="1368276"/>
            <a:ext cx="3506251" cy="587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Модель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Владелец_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"Владелец автомобиля"(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"Страховая стоимость автомобиля"(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55129" y="1368276"/>
            <a:ext cx="3506251" cy="368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"Владелец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Фамилия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Адрес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675266" y="1368276"/>
            <a:ext cx="3132083" cy="442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Автомобиль(Автомобиль_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1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660" y="-39005"/>
            <a:ext cx="9844238" cy="204761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Индивидуальное задание: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9660" y="1536174"/>
            <a:ext cx="5006340" cy="293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Водитель(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7573" y="1357781"/>
            <a:ext cx="6096000" cy="28287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"Нарушение ПДД"(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EDA947-70CD-8544-B96C-8213E221D166}"/>
              </a:ext>
            </a:extLst>
          </p:cNvPr>
          <p:cNvSpPr txBox="1"/>
          <p:nvPr/>
        </p:nvSpPr>
        <p:spPr>
          <a:xfrm>
            <a:off x="3466096" y="4247440"/>
            <a:ext cx="6096000" cy="250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xmlns="" val="37535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406508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Далее необходимо было наполнить базу данных данными, для этого были использованы команды "</a:t>
            </a:r>
            <a:r>
              <a:rPr lang="en-US" dirty="0"/>
              <a:t>INSERT INTO</a:t>
            </a:r>
            <a:r>
              <a:rPr lang="ru-RU" dirty="0"/>
              <a:t>" для добавления новых записей в таблицу базы данных. Фраза "VALUES" в этом контексте указывает на то, что нужно указать конкретные значения для каждого столбца вставляемой записи.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5242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Customers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Email)</a:t>
            </a:r>
            <a:endParaRPr lang="ru-RU" dirty="0"/>
          </a:p>
          <a:p>
            <a:r>
              <a:rPr lang="ru-RU" dirty="0"/>
              <a:t>      </a:t>
            </a:r>
            <a:r>
              <a:rPr lang="en-US" dirty="0"/>
              <a:t>VALUES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Orders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TotalAmount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</a:t>
            </a:r>
            <a:r>
              <a:rPr lang="en-US" dirty="0"/>
              <a:t>VALUES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INTO </a:t>
            </a:r>
            <a:r>
              <a:rPr lang="en-US" dirty="0" err="1"/>
              <a:t>OrderDetails</a:t>
            </a:r>
            <a:r>
              <a:rPr lang="en-US" dirty="0"/>
              <a:t> (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Quantity, </a:t>
            </a:r>
            <a:r>
              <a:rPr lang="en-US" dirty="0" err="1"/>
              <a:t>UnitPrice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</a:t>
            </a:r>
            <a:r>
              <a:rPr lang="en-US" dirty="0"/>
              <a:t>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860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1028" y="371591"/>
            <a:ext cx="8971630" cy="626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Индивидуальное задание:</a:t>
            </a:r>
          </a:p>
          <a:p>
            <a:endParaRPr lang="ru-RU" dirty="0"/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Автомобиль (Марка, Модель,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Владелец_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(Имя, Фамилия,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(Имя, Фамилия,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Автомобиль_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180340" algn="l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71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-231165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Затем, был сформирован SQL-запрос, который возвращает список клиентов и суммарную стоимость заказов каждого клиента.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6800" y="2707282"/>
            <a:ext cx="10058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96547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488" y="84222"/>
            <a:ext cx="11488553" cy="2574758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задание: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запрос выводит информацию о суммарной оплате каждого водителя автомобиля за каждый штраф, включая название автомобиля, год выпуска имя и фамилию водителя а так же суммарную оплату.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5373" y="2211108"/>
            <a:ext cx="10058400" cy="2828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Суммарная_оплата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Водитель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Автомобиль.Автомобиль_ID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Нарушение_ПДД_ID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Штраф.Нарушение_ПДД_ID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Водитель.Имя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Водитель.Фамилия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Автомобиль.Марка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Автомобиль.Модель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52671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231" y="-721894"/>
            <a:ext cx="10058400" cy="4023360"/>
          </a:xfrm>
        </p:spPr>
        <p:txBody>
          <a:bodyPr>
            <a:normAutofit/>
          </a:bodyPr>
          <a:lstStyle/>
          <a:p>
            <a:r>
              <a:rPr lang="ru-RU" dirty="0"/>
              <a:t>Также полученный список был отсортирован по убыванию суммарной стоимости заказов клиента.</a:t>
            </a:r>
          </a:p>
          <a:p>
            <a:r>
              <a:rPr lang="ru-RU" dirty="0"/>
              <a:t>Тренировочное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0231" y="2660221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COALESCE(SUM(</a:t>
            </a:r>
            <a:r>
              <a:rPr lang="en-US" dirty="0" err="1"/>
              <a:t>o.TotalAmount</a:t>
            </a:r>
            <a:r>
              <a:rPr lang="en-US" dirty="0"/>
              <a:t>), 0) AS </a:t>
            </a:r>
            <a:r>
              <a:rPr lang="en-US" dirty="0" err="1"/>
              <a:t>TotalOrderAmount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/>
              <a:t>LEFT JOIN 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ORDER BY </a:t>
            </a:r>
            <a:r>
              <a:rPr lang="en-US" dirty="0" err="1"/>
              <a:t>TotalOrderAmount</a:t>
            </a:r>
            <a:r>
              <a:rPr lang="en-US" dirty="0"/>
              <a:t> DESC,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81595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1151</TotalTime>
  <Words>1562</Words>
  <Application>Microsoft Office PowerPoint</Application>
  <PresentationFormat>Произвольный</PresentationFormat>
  <Paragraphs>241</Paragraphs>
  <Slides>19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Небесная</vt:lpstr>
      <vt:lpstr>Формирование запросов к базе данных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User</cp:lastModifiedBy>
  <cp:revision>222</cp:revision>
  <dcterms:created xsi:type="dcterms:W3CDTF">2023-09-17T16:29:27Z</dcterms:created>
  <dcterms:modified xsi:type="dcterms:W3CDTF">2024-01-16T08:37:46Z</dcterms:modified>
</cp:coreProperties>
</file>