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64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[Employee_data_2cvs.xlsx]Sheet3!PivotTable2</c:name>
    <c:fmtId val="14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7</c:v>
                </c:pt>
                <c:pt idx="1">
                  <c:v>8</c:v>
                </c:pt>
                <c:pt idx="2">
                  <c:v>11</c:v>
                </c:pt>
                <c:pt idx="3">
                  <c:v>9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5-401F-93B6-DA16EC88C89C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21</c:v>
                </c:pt>
                <c:pt idx="1">
                  <c:v>24</c:v>
                </c:pt>
                <c:pt idx="2">
                  <c:v>17</c:v>
                </c:pt>
                <c:pt idx="3">
                  <c:v>24</c:v>
                </c:pt>
                <c:pt idx="4">
                  <c:v>28</c:v>
                </c:pt>
                <c:pt idx="5">
                  <c:v>19</c:v>
                </c:pt>
                <c:pt idx="6">
                  <c:v>24</c:v>
                </c:pt>
                <c:pt idx="7">
                  <c:v>29</c:v>
                </c:pt>
                <c:pt idx="8">
                  <c:v>25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E5-401F-93B6-DA16EC88C89C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37</c:v>
                </c:pt>
                <c:pt idx="1">
                  <c:v>35</c:v>
                </c:pt>
                <c:pt idx="2">
                  <c:v>32</c:v>
                </c:pt>
                <c:pt idx="3">
                  <c:v>54</c:v>
                </c:pt>
                <c:pt idx="4">
                  <c:v>39</c:v>
                </c:pt>
                <c:pt idx="5">
                  <c:v>34</c:v>
                </c:pt>
                <c:pt idx="6">
                  <c:v>39</c:v>
                </c:pt>
                <c:pt idx="7">
                  <c:v>48</c:v>
                </c:pt>
                <c:pt idx="8">
                  <c:v>36</c:v>
                </c:pt>
                <c:pt idx="9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E5-401F-93B6-DA16EC88C89C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9</c:v>
                </c:pt>
                <c:pt idx="3">
                  <c:v>3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E5-401F-93B6-DA16EC88C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7060191"/>
        <c:axId val="1697067871"/>
      </c:barChart>
      <c:catAx>
        <c:axId val="1697060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Business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067871"/>
        <c:crosses val="autoZero"/>
        <c:auto val="1"/>
        <c:lblAlgn val="ctr"/>
        <c:lblOffset val="100"/>
        <c:noMultiLvlLbl val="0"/>
      </c:catAx>
      <c:valAx>
        <c:axId val="169706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Employee</a:t>
                </a:r>
                <a:r>
                  <a:rPr lang="en-IN" baseline="0" dirty="0"/>
                  <a:t> 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06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76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51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862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2598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002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73095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43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2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3263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293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369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403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06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567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92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08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99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85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8419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-6827674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Kishoore.K.S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312213731, 7C4566BE3B45437BD0448603C5F92A6E</a:t>
            </a:r>
            <a:endParaRPr lang="en-US" sz="2400" dirty="0"/>
          </a:p>
          <a:p>
            <a:r>
              <a:rPr lang="en-US" sz="2400" dirty="0"/>
              <a:t>DEPARTMENT: B.com Computer Application</a:t>
            </a:r>
          </a:p>
          <a:p>
            <a:r>
              <a:rPr lang="en-US" sz="2400" dirty="0"/>
              <a:t>COLLEGE: Tagore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5BBFA-E51B-AD30-0D76-1339F695B411}"/>
              </a:ext>
            </a:extLst>
          </p:cNvPr>
          <p:cNvSpPr txBox="1"/>
          <p:nvPr/>
        </p:nvSpPr>
        <p:spPr>
          <a:xfrm>
            <a:off x="1971674" y="212987"/>
            <a:ext cx="8378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DCC40-C016-ABA7-74C3-0371E8B634B1}"/>
              </a:ext>
            </a:extLst>
          </p:cNvPr>
          <p:cNvSpPr txBox="1"/>
          <p:nvPr/>
        </p:nvSpPr>
        <p:spPr>
          <a:xfrm>
            <a:off x="1066800" y="1143000"/>
            <a:ext cx="772788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collection :</a:t>
            </a:r>
          </a:p>
          <a:p>
            <a:r>
              <a:rPr lang="en-IN" sz="2400" dirty="0"/>
              <a:t>     this data has been </a:t>
            </a:r>
            <a:r>
              <a:rPr lang="en-IN" sz="2400" dirty="0" err="1"/>
              <a:t>colleceted</a:t>
            </a:r>
            <a:r>
              <a:rPr lang="en-IN" sz="2400" dirty="0"/>
              <a:t> from </a:t>
            </a:r>
            <a:r>
              <a:rPr lang="en-IN" sz="2400" dirty="0" err="1"/>
              <a:t>edunet</a:t>
            </a:r>
            <a:r>
              <a:rPr lang="en-IN" sz="2400" dirty="0"/>
              <a:t> dashboard </a:t>
            </a:r>
          </a:p>
          <a:p>
            <a:r>
              <a:rPr lang="en-IN" sz="2400" dirty="0"/>
              <a:t>Feature selection:</a:t>
            </a:r>
          </a:p>
          <a:p>
            <a:r>
              <a:rPr lang="en-IN" sz="2400" dirty="0"/>
              <a:t>                  selected 9 features out of 26 features</a:t>
            </a:r>
          </a:p>
          <a:p>
            <a:r>
              <a:rPr lang="en-IN" sz="2400" dirty="0"/>
              <a:t>    Which is required for analysis the employees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id </a:t>
            </a:r>
            <a:r>
              <a:rPr lang="en-IN" sz="2400" dirty="0" err="1"/>
              <a:t>num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Performance level &amp; ratings  </a:t>
            </a:r>
          </a:p>
          <a:p>
            <a:r>
              <a:rPr lang="en-IN" sz="2400" dirty="0"/>
              <a:t>Data cleaning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Identifying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Eliminating the missing values  </a:t>
            </a:r>
          </a:p>
          <a:p>
            <a:r>
              <a:rPr lang="en-IN" sz="2400" dirty="0"/>
              <a:t> </a:t>
            </a:r>
          </a:p>
          <a:p>
            <a:r>
              <a:rPr lang="en-IN" dirty="0"/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869A-66FE-3D1A-3B43-71B805E8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49" y="304800"/>
            <a:ext cx="5800851" cy="492443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614C2-557B-3C84-F7D6-5DB0452010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1066800"/>
            <a:ext cx="8534400" cy="412933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Computation of performance level:</a:t>
            </a:r>
          </a:p>
          <a:p>
            <a:pPr marL="0" indent="0">
              <a:buNone/>
            </a:pPr>
            <a:r>
              <a:rPr lang="en-IN" sz="2400" dirty="0"/>
              <a:t>                         performance level is calculated by manipulating the   </a:t>
            </a:r>
          </a:p>
          <a:p>
            <a:pPr marL="0" indent="0">
              <a:buNone/>
            </a:pPr>
            <a:r>
              <a:rPr lang="en-IN" sz="2400" dirty="0"/>
              <a:t>      ratings of the employees .</a:t>
            </a:r>
          </a:p>
          <a:p>
            <a:pPr marL="0" indent="0">
              <a:buNone/>
            </a:pPr>
            <a:r>
              <a:rPr lang="en-IN" sz="2400" dirty="0"/>
              <a:t>Summary:</a:t>
            </a:r>
          </a:p>
          <a:p>
            <a:pPr marL="0" indent="0">
              <a:buNone/>
            </a:pPr>
            <a:r>
              <a:rPr lang="en-IN" sz="2400" dirty="0"/>
              <a:t>                created a pivot table by considering the selected features </a:t>
            </a:r>
          </a:p>
          <a:p>
            <a:pPr marL="0" indent="0">
              <a:buNone/>
            </a:pPr>
            <a:r>
              <a:rPr lang="en-IN" sz="2400" dirty="0"/>
              <a:t>       of the dataset then generated the multi-bar diagram by using the pivot table 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39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820018" y="539644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542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68751" y="585364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31CD1A-97FC-A432-BB6A-5EBBE3F6E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01864"/>
              </p:ext>
            </p:extLst>
          </p:nvPr>
        </p:nvGraphicFramePr>
        <p:xfrm>
          <a:off x="457200" y="1533525"/>
          <a:ext cx="10744200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5E450-CD23-BF07-4F6C-C0B9556C89BD}"/>
              </a:ext>
            </a:extLst>
          </p:cNvPr>
          <p:cNvSpPr txBox="1"/>
          <p:nvPr/>
        </p:nvSpPr>
        <p:spPr>
          <a:xfrm>
            <a:off x="990600" y="2057400"/>
            <a:ext cx="106663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                      The conclusion is the majority of employees are </a:t>
            </a:r>
          </a:p>
          <a:p>
            <a:r>
              <a:rPr lang="en-IN" sz="3200" dirty="0"/>
              <a:t>still remains more in med level comparatively so we have to</a:t>
            </a:r>
          </a:p>
          <a:p>
            <a:r>
              <a:rPr lang="en-IN" sz="3200" dirty="0"/>
              <a:t> motive them to reach the next level like high (or) very high</a:t>
            </a:r>
          </a:p>
          <a:p>
            <a:r>
              <a:rPr lang="en-IN" sz="3200" dirty="0"/>
              <a:t> then we have to keep the very high and high stable and </a:t>
            </a:r>
          </a:p>
          <a:p>
            <a:r>
              <a:rPr lang="en-IN" sz="3200" dirty="0"/>
              <a:t>focus on Eliminating the entire low level as much as possible</a:t>
            </a:r>
          </a:p>
          <a:p>
            <a:r>
              <a:rPr lang="en-IN" sz="3200" dirty="0"/>
              <a:t>by training the </a:t>
            </a:r>
            <a:r>
              <a:rPr lang="en-IN" sz="3200"/>
              <a:t>well 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866992" y="-1"/>
            <a:ext cx="6344058" cy="6858001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335280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>
                <a:solidFill>
                  <a:schemeClr val="bg1"/>
                </a:solidFill>
              </a:rPr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object 8">
            <a:extLst>
              <a:ext uri="{FF2B5EF4-FFF2-40B4-BE49-F238E27FC236}">
                <a16:creationId xmlns:a16="http://schemas.microsoft.com/office/drawing/2014/main" id="{93EE70FD-6D5E-CE3C-007A-064E0871EC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419" y="6477000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00225" y="0"/>
            <a:ext cx="10396599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object 8">
            <a:extLst>
              <a:ext uri="{FF2B5EF4-FFF2-40B4-BE49-F238E27FC236}">
                <a16:creationId xmlns:a16="http://schemas.microsoft.com/office/drawing/2014/main" id="{AF5BC4BC-09D5-73D6-6AB0-98F8AE8C42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073" y="6553200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lang="en-IN" sz="4250" spc="15" dirty="0" err="1"/>
              <a:t>roblem</a:t>
            </a:r>
            <a:r>
              <a:rPr lang="en-IN" sz="4250" spc="15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6553200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11F8C0-E4BF-2EDC-270E-B77727E4F484}"/>
              </a:ext>
            </a:extLst>
          </p:cNvPr>
          <p:cNvSpPr txBox="1"/>
          <p:nvPr/>
        </p:nvSpPr>
        <p:spPr>
          <a:xfrm>
            <a:off x="1438275" y="219491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Employee Performance Evaluation provides clarity to employees about the wants and expectations of the higher-ups. They get to know that their performances are getting evaluated and valued. This is why it's important to keep performing well for both their sake and the company.</a:t>
            </a:r>
            <a:endParaRPr lang="en-IN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590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733800" y="308584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D53A9-A23E-4AA8-EB78-DDD864B51EBA}"/>
              </a:ext>
            </a:extLst>
          </p:cNvPr>
          <p:cNvSpPr txBox="1"/>
          <p:nvPr/>
        </p:nvSpPr>
        <p:spPr>
          <a:xfrm>
            <a:off x="1392767" y="2087433"/>
            <a:ext cx="5084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Employee performance is the level of effectiveness, efficiency, productivity, and quality of work by an individual team member within an organization. It is based on gender , performance score , rating and </a:t>
            </a:r>
            <a:r>
              <a:rPr lang="en-US" sz="2400" dirty="0" err="1"/>
              <a:t>achivements</a:t>
            </a:r>
            <a:r>
              <a:rPr lang="en-US" sz="2400" dirty="0"/>
              <a:t> . In order identify the trends and pattens Of different categories of employees in an organization	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400800"/>
            <a:ext cx="2181225" cy="25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C5178-05F6-88E8-4993-BACE44C8869C}"/>
              </a:ext>
            </a:extLst>
          </p:cNvPr>
          <p:cNvSpPr txBox="1"/>
          <p:nvPr/>
        </p:nvSpPr>
        <p:spPr>
          <a:xfrm>
            <a:off x="757237" y="1905000"/>
            <a:ext cx="609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Human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Employee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Employeer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Organisation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Large scale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60020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A3C179-F2D3-4BD5-B7C6-1217B6A39D44}"/>
              </a:ext>
            </a:extLst>
          </p:cNvPr>
          <p:cNvSpPr txBox="1"/>
          <p:nvPr/>
        </p:nvSpPr>
        <p:spPr>
          <a:xfrm>
            <a:off x="3733800" y="25908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Conditional formatting – to identify missing figures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Filters – remove blanks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Converts – ratings from numerical to alphabetic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Formulas – calculate 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Pivot table – for summarisation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Graph – for data </a:t>
            </a:r>
            <a:r>
              <a:rPr lang="en-IN" sz="2400" dirty="0" err="1"/>
              <a:t>visuvalization</a:t>
            </a:r>
            <a:endParaRPr lang="en-IN" sz="24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47965-9548-50C5-F6C7-4F50999DDB31}"/>
              </a:ext>
            </a:extLst>
          </p:cNvPr>
          <p:cNvSpPr txBox="1"/>
          <p:nvPr/>
        </p:nvSpPr>
        <p:spPr>
          <a:xfrm>
            <a:off x="990600" y="1905000"/>
            <a:ext cx="86051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The Employee dataset is from “</a:t>
            </a:r>
            <a:r>
              <a:rPr lang="en-IN" sz="3200" dirty="0" err="1"/>
              <a:t>Edunet</a:t>
            </a:r>
            <a:r>
              <a:rPr lang="en-IN" sz="3200" dirty="0"/>
              <a:t> dashboard”</a:t>
            </a:r>
          </a:p>
          <a:p>
            <a:r>
              <a:rPr lang="en-IN" sz="2800" dirty="0"/>
              <a:t>   we took 9 features out of 26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 id-</a:t>
            </a:r>
            <a:r>
              <a:rPr lang="en-IN" sz="2400" dirty="0" err="1"/>
              <a:t>num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Performance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1F877-1885-455A-E70C-D225B1CCFB66}"/>
              </a:ext>
            </a:extLst>
          </p:cNvPr>
          <p:cNvSpPr txBox="1"/>
          <p:nvPr/>
        </p:nvSpPr>
        <p:spPr>
          <a:xfrm>
            <a:off x="739775" y="1948238"/>
            <a:ext cx="10134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Converting the numerical ratings to text like ( very high, high , med , low) it makes the</a:t>
            </a:r>
          </a:p>
          <a:p>
            <a:r>
              <a:rPr lang="en-IN" sz="3600" dirty="0"/>
              <a:t>      overall process smoother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 formula = </a:t>
            </a:r>
            <a:r>
              <a:rPr lang="en-US" sz="2800" dirty="0"/>
              <a:t>IFS(Z2&gt;=5,“very high",Z2&gt;=4,“high",Z2&gt;=3,“med",true,“low")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453</TotalTime>
  <Words>508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Trebuchet MS</vt:lpstr>
      <vt:lpstr>Celestial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kishoore K.S</cp:lastModifiedBy>
  <cp:revision>17</cp:revision>
  <dcterms:created xsi:type="dcterms:W3CDTF">2024-03-29T15:07:22Z</dcterms:created>
  <dcterms:modified xsi:type="dcterms:W3CDTF">2024-09-04T15:40:51Z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