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85" r:id="rId4"/>
    <p:sldId id="286" r:id="rId5"/>
    <p:sldId id="259" r:id="rId6"/>
    <p:sldId id="260" r:id="rId7"/>
    <p:sldId id="261" r:id="rId8"/>
    <p:sldId id="284" r:id="rId9"/>
    <p:sldId id="278" r:id="rId10"/>
    <p:sldId id="283" r:id="rId11"/>
    <p:sldId id="269" r:id="rId12"/>
    <p:sldId id="277" r:id="rId13"/>
    <p:sldId id="279" r:id="rId14"/>
    <p:sldId id="280" r:id="rId15"/>
    <p:sldId id="282" r:id="rId16"/>
    <p:sldId id="273" r:id="rId17"/>
    <p:sldId id="276" r:id="rId18"/>
    <p:sldId id="272" r:id="rId19"/>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42671F8-7B8B-4DA5-8617-3A51632F6343}">
          <p14:sldIdLst>
            <p14:sldId id="256"/>
            <p14:sldId id="257"/>
          </p14:sldIdLst>
        </p14:section>
        <p14:section name="Untitled Section" id="{66C95BEA-14E5-4E94-9029-28FD356E6F2A}">
          <p14:sldIdLst>
            <p14:sldId id="285"/>
            <p14:sldId id="286"/>
            <p14:sldId id="259"/>
            <p14:sldId id="260"/>
            <p14:sldId id="261"/>
            <p14:sldId id="284"/>
            <p14:sldId id="278"/>
            <p14:sldId id="283"/>
            <p14:sldId id="269"/>
            <p14:sldId id="277"/>
            <p14:sldId id="279"/>
            <p14:sldId id="280"/>
            <p14:sldId id="282"/>
            <p14:sldId id="273"/>
            <p14:sldId id="276"/>
            <p14:sldId id="272"/>
          </p14:sldIdLst>
        </p14:section>
      </p14:sectionLst>
    </p:ex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shor Gaikwad" initials="KG" lastIdx="1" clrIdx="0">
    <p:extLst>
      <p:ext uri="{19B8F6BF-5375-455C-9EA6-DF929625EA0E}">
        <p15:presenceInfo xmlns:p15="http://schemas.microsoft.com/office/powerpoint/2012/main" userId="ab7d1cf1305f51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B1ADBF-C8F9-4CF6-907C-36DBB0CDEDD5}" v="1" dt="2022-11-17T03:00:07.631"/>
  </p1510:revLst>
</p1510:revInfo>
</file>

<file path=ppt/tableStyles.xml><?xml version="1.0" encoding="utf-8"?>
<a:tblStyleLst xmlns:a="http://schemas.openxmlformats.org/drawingml/2006/main" def="{778FE870-856A-4BF4-B5D0-527738D55B42}">
  <a:tblStyle styleId="{778FE870-856A-4BF4-B5D0-527738D55B4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0437" autoAdjust="0"/>
  </p:normalViewPr>
  <p:slideViewPr>
    <p:cSldViewPr snapToGrid="0">
      <p:cViewPr varScale="1">
        <p:scale>
          <a:sx n="71" d="100"/>
          <a:sy n="71" d="100"/>
        </p:scale>
        <p:origin x="588" y="54"/>
      </p:cViewPr>
      <p:guideLst>
        <p:guide orient="horz" pos="344"/>
        <p:guide pos="11124"/>
        <p:guide orient="horz" pos="6344"/>
        <p:guide pos="6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9017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530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6482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1636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2059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7603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2429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0258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286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9371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4218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41">
                <a:solidFill>
                  <a:srgbClr val="888888"/>
                </a:solidFill>
              </a:defRPr>
            </a:lvl1pPr>
            <a:lvl2pPr marL="914400" lvl="1" indent="-228600" algn="l">
              <a:lnSpc>
                <a:spcPct val="90000"/>
              </a:lnSpc>
              <a:spcBef>
                <a:spcPts val="780"/>
              </a:spcBef>
              <a:spcAft>
                <a:spcPts val="0"/>
              </a:spcAft>
              <a:buClr>
                <a:srgbClr val="888888"/>
              </a:buClr>
              <a:buSzPts val="3118"/>
              <a:buNone/>
              <a:defRPr sz="3118">
                <a:solidFill>
                  <a:srgbClr val="888888"/>
                </a:solidFill>
              </a:defRPr>
            </a:lvl2pPr>
            <a:lvl3pPr marL="1371600" lvl="2" indent="-228600" algn="l">
              <a:lnSpc>
                <a:spcPct val="90000"/>
              </a:lnSpc>
              <a:spcBef>
                <a:spcPts val="780"/>
              </a:spcBef>
              <a:spcAft>
                <a:spcPts val="0"/>
              </a:spcAft>
              <a:buClr>
                <a:srgbClr val="888888"/>
              </a:buClr>
              <a:buSzPts val="2807"/>
              <a:buNone/>
              <a:defRPr sz="2807">
                <a:solidFill>
                  <a:srgbClr val="888888"/>
                </a:solidFill>
              </a:defRPr>
            </a:lvl3pPr>
            <a:lvl4pPr marL="1828800" lvl="3" indent="-228600" algn="l">
              <a:lnSpc>
                <a:spcPct val="90000"/>
              </a:lnSpc>
              <a:spcBef>
                <a:spcPts val="780"/>
              </a:spcBef>
              <a:spcAft>
                <a:spcPts val="0"/>
              </a:spcAft>
              <a:buClr>
                <a:srgbClr val="888888"/>
              </a:buClr>
              <a:buSzPts val="2495"/>
              <a:buNone/>
              <a:defRPr sz="2495">
                <a:solidFill>
                  <a:srgbClr val="888888"/>
                </a:solidFill>
              </a:defRPr>
            </a:lvl4pPr>
            <a:lvl5pPr marL="2286000" lvl="4" indent="-228600" algn="l">
              <a:lnSpc>
                <a:spcPct val="90000"/>
              </a:lnSpc>
              <a:spcBef>
                <a:spcPts val="780"/>
              </a:spcBef>
              <a:spcAft>
                <a:spcPts val="0"/>
              </a:spcAft>
              <a:buClr>
                <a:srgbClr val="888888"/>
              </a:buClr>
              <a:buSzPts val="2495"/>
              <a:buNone/>
              <a:defRPr sz="2495">
                <a:solidFill>
                  <a:srgbClr val="888888"/>
                </a:solidFill>
              </a:defRPr>
            </a:lvl5pPr>
            <a:lvl6pPr marL="2743200" lvl="5" indent="-228600" algn="l">
              <a:lnSpc>
                <a:spcPct val="90000"/>
              </a:lnSpc>
              <a:spcBef>
                <a:spcPts val="780"/>
              </a:spcBef>
              <a:spcAft>
                <a:spcPts val="0"/>
              </a:spcAft>
              <a:buClr>
                <a:srgbClr val="888888"/>
              </a:buClr>
              <a:buSzPts val="2495"/>
              <a:buNone/>
              <a:defRPr sz="2495">
                <a:solidFill>
                  <a:srgbClr val="888888"/>
                </a:solidFill>
              </a:defRPr>
            </a:lvl6pPr>
            <a:lvl7pPr marL="3200400" lvl="6" indent="-228600" algn="l">
              <a:lnSpc>
                <a:spcPct val="90000"/>
              </a:lnSpc>
              <a:spcBef>
                <a:spcPts val="780"/>
              </a:spcBef>
              <a:spcAft>
                <a:spcPts val="0"/>
              </a:spcAft>
              <a:buClr>
                <a:srgbClr val="888888"/>
              </a:buClr>
              <a:buSzPts val="2495"/>
              <a:buNone/>
              <a:defRPr sz="2495">
                <a:solidFill>
                  <a:srgbClr val="888888"/>
                </a:solidFill>
              </a:defRPr>
            </a:lvl7pPr>
            <a:lvl8pPr marL="3657600" lvl="7" indent="-228600" algn="l">
              <a:lnSpc>
                <a:spcPct val="90000"/>
              </a:lnSpc>
              <a:spcBef>
                <a:spcPts val="780"/>
              </a:spcBef>
              <a:spcAft>
                <a:spcPts val="0"/>
              </a:spcAft>
              <a:buClr>
                <a:srgbClr val="888888"/>
              </a:buClr>
              <a:buSzPts val="2495"/>
              <a:buNone/>
              <a:defRPr sz="2495">
                <a:solidFill>
                  <a:srgbClr val="888888"/>
                </a:solidFill>
              </a:defRPr>
            </a:lvl8pPr>
            <a:lvl9pPr marL="4114800" lvl="8" indent="-228600" algn="l">
              <a:lnSpc>
                <a:spcPct val="90000"/>
              </a:lnSpc>
              <a:spcBef>
                <a:spcPts val="780"/>
              </a:spcBef>
              <a:spcAft>
                <a:spcPts val="0"/>
              </a:spcAft>
              <a:buClr>
                <a:srgbClr val="888888"/>
              </a:buClr>
              <a:buSzPts val="2495"/>
              <a:buNone/>
              <a:defRPr sz="2495">
                <a:solidFill>
                  <a:srgbClr val="888888"/>
                </a:solidFill>
              </a:defRPr>
            </a:lvl9pPr>
          </a:lstStyle>
          <a:p>
            <a:endParaRPr/>
          </a:p>
        </p:txBody>
      </p:sp>
      <p:sp>
        <p:nvSpPr>
          <p:cNvPr id="34" name="Google Shape;34;p5"/>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7" name="Google Shape;47;p7"/>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9" name="Google Shape;49;p7"/>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61" name="Google Shape;61;p9"/>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2" name="Google Shape;62;p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8081859" y="1539652"/>
            <a:ext cx="9623971" cy="759924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559"/>
              </a:spcBef>
              <a:spcAft>
                <a:spcPts val="0"/>
              </a:spcAft>
              <a:buClr>
                <a:schemeClr val="dk1"/>
              </a:buClr>
              <a:buSzPts val="4989"/>
              <a:buFont typeface="Arial"/>
              <a:buNone/>
              <a:defRPr sz="4989" b="0" i="0" u="none" strike="noStrike" cap="none">
                <a:solidFill>
                  <a:schemeClr val="dk1"/>
                </a:solidFill>
                <a:latin typeface="Calibri"/>
                <a:ea typeface="Calibri"/>
                <a:cs typeface="Calibri"/>
                <a:sym typeface="Calibri"/>
              </a:defRPr>
            </a:lvl1pPr>
            <a:lvl2pPr marR="0" lvl="1" algn="l" rtl="0">
              <a:lnSpc>
                <a:spcPct val="90000"/>
              </a:lnSpc>
              <a:spcBef>
                <a:spcPts val="780"/>
              </a:spcBef>
              <a:spcAft>
                <a:spcPts val="0"/>
              </a:spcAft>
              <a:buClr>
                <a:schemeClr val="dk1"/>
              </a:buClr>
              <a:buSzPts val="4366"/>
              <a:buFont typeface="Arial"/>
              <a:buNone/>
              <a:defRPr sz="4366" b="0" i="0" u="none" strike="noStrike" cap="none">
                <a:solidFill>
                  <a:schemeClr val="dk1"/>
                </a:solidFill>
                <a:latin typeface="Calibri"/>
                <a:ea typeface="Calibri"/>
                <a:cs typeface="Calibri"/>
                <a:sym typeface="Calibri"/>
              </a:defRPr>
            </a:lvl2pPr>
            <a:lvl3pPr marR="0" lvl="2" algn="l" rtl="0">
              <a:lnSpc>
                <a:spcPct val="90000"/>
              </a:lnSpc>
              <a:spcBef>
                <a:spcPts val="780"/>
              </a:spcBef>
              <a:spcAft>
                <a:spcPts val="0"/>
              </a:spcAft>
              <a:buClr>
                <a:schemeClr val="dk1"/>
              </a:buClr>
              <a:buSzPts val="3742"/>
              <a:buFont typeface="Arial"/>
              <a:buNone/>
              <a:defRPr sz="3741" b="0" i="0" u="none" strike="noStrike" cap="none">
                <a:solidFill>
                  <a:schemeClr val="dk1"/>
                </a:solidFill>
                <a:latin typeface="Calibri"/>
                <a:ea typeface="Calibri"/>
                <a:cs typeface="Calibri"/>
                <a:sym typeface="Calibri"/>
              </a:defRPr>
            </a:lvl3pPr>
            <a:lvl4pPr marR="0" lvl="3"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4pPr>
            <a:lvl5pPr marR="0" lvl="4"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5pPr>
            <a:lvl6pPr marR="0" lvl="5"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6pPr>
            <a:lvl7pPr marR="0" lvl="6"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7pPr>
            <a:lvl8pPr marR="0" lvl="7"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8pPr>
            <a:lvl9pPr marR="0" lvl="8"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9" name="Google Shape;69;p1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70" b="0" i="0" u="none" strike="noStrike" cap="none">
                <a:solidFill>
                  <a:srgbClr val="888888"/>
                </a:solidFill>
                <a:latin typeface="Calibri"/>
                <a:ea typeface="Calibri"/>
                <a:cs typeface="Calibri"/>
                <a:sym typeface="Calibri"/>
              </a:defRPr>
            </a:lvl1pPr>
            <a:lvl2pPr marL="0" marR="0" lvl="1" indent="0" algn="r" rtl="0">
              <a:spcBef>
                <a:spcPts val="0"/>
              </a:spcBef>
              <a:buNone/>
              <a:defRPr sz="1870" b="0" i="0" u="none" strike="noStrike" cap="none">
                <a:solidFill>
                  <a:srgbClr val="888888"/>
                </a:solidFill>
                <a:latin typeface="Calibri"/>
                <a:ea typeface="Calibri"/>
                <a:cs typeface="Calibri"/>
                <a:sym typeface="Calibri"/>
              </a:defRPr>
            </a:lvl2pPr>
            <a:lvl3pPr marL="0" marR="0" lvl="2" indent="0" algn="r" rtl="0">
              <a:spcBef>
                <a:spcPts val="0"/>
              </a:spcBef>
              <a:buNone/>
              <a:defRPr sz="1870" b="0" i="0" u="none" strike="noStrike" cap="none">
                <a:solidFill>
                  <a:srgbClr val="888888"/>
                </a:solidFill>
                <a:latin typeface="Calibri"/>
                <a:ea typeface="Calibri"/>
                <a:cs typeface="Calibri"/>
                <a:sym typeface="Calibri"/>
              </a:defRPr>
            </a:lvl3pPr>
            <a:lvl4pPr marL="0" marR="0" lvl="3" indent="0" algn="r" rtl="0">
              <a:spcBef>
                <a:spcPts val="0"/>
              </a:spcBef>
              <a:buNone/>
              <a:defRPr sz="1870" b="0" i="0" u="none" strike="noStrike" cap="none">
                <a:solidFill>
                  <a:srgbClr val="888888"/>
                </a:solidFill>
                <a:latin typeface="Calibri"/>
                <a:ea typeface="Calibri"/>
                <a:cs typeface="Calibri"/>
                <a:sym typeface="Calibri"/>
              </a:defRPr>
            </a:lvl4pPr>
            <a:lvl5pPr marL="0" marR="0" lvl="4" indent="0" algn="r" rtl="0">
              <a:spcBef>
                <a:spcPts val="0"/>
              </a:spcBef>
              <a:buNone/>
              <a:defRPr sz="1870" b="0" i="0" u="none" strike="noStrike" cap="none">
                <a:solidFill>
                  <a:srgbClr val="888888"/>
                </a:solidFill>
                <a:latin typeface="Calibri"/>
                <a:ea typeface="Calibri"/>
                <a:cs typeface="Calibri"/>
                <a:sym typeface="Calibri"/>
              </a:defRPr>
            </a:lvl5pPr>
            <a:lvl6pPr marL="0" marR="0" lvl="5" indent="0" algn="r" rtl="0">
              <a:spcBef>
                <a:spcPts val="0"/>
              </a:spcBef>
              <a:buNone/>
              <a:defRPr sz="1870" b="0" i="0" u="none" strike="noStrike" cap="none">
                <a:solidFill>
                  <a:srgbClr val="888888"/>
                </a:solidFill>
                <a:latin typeface="Calibri"/>
                <a:ea typeface="Calibri"/>
                <a:cs typeface="Calibri"/>
                <a:sym typeface="Calibri"/>
              </a:defRPr>
            </a:lvl6pPr>
            <a:lvl7pPr marL="0" marR="0" lvl="6" indent="0" algn="r" rtl="0">
              <a:spcBef>
                <a:spcPts val="0"/>
              </a:spcBef>
              <a:buNone/>
              <a:defRPr sz="1870" b="0" i="0" u="none" strike="noStrike" cap="none">
                <a:solidFill>
                  <a:srgbClr val="888888"/>
                </a:solidFill>
                <a:latin typeface="Calibri"/>
                <a:ea typeface="Calibri"/>
                <a:cs typeface="Calibri"/>
                <a:sym typeface="Calibri"/>
              </a:defRPr>
            </a:lvl7pPr>
            <a:lvl8pPr marL="0" marR="0" lvl="7" indent="0" algn="r" rtl="0">
              <a:spcBef>
                <a:spcPts val="0"/>
              </a:spcBef>
              <a:buNone/>
              <a:defRPr sz="1870" b="0" i="0" u="none" strike="noStrike" cap="none">
                <a:solidFill>
                  <a:srgbClr val="888888"/>
                </a:solidFill>
                <a:latin typeface="Calibri"/>
                <a:ea typeface="Calibri"/>
                <a:cs typeface="Calibri"/>
                <a:sym typeface="Calibri"/>
              </a:defRPr>
            </a:lvl8pPr>
            <a:lvl9pPr marL="0" marR="0" lvl="8" indent="0" algn="r" rtl="0">
              <a:spcBef>
                <a:spcPts val="0"/>
              </a:spcBef>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6" r:id="rId6"/>
    <p:sldLayoutId id="2147483657" r:id="rId7"/>
    <p:sldLayoutId id="214748365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3939" y="2070100"/>
            <a:ext cx="15071695" cy="827992"/>
            <a:chOff x="-16184" y="8640158"/>
            <a:chExt cx="4045716" cy="439420"/>
          </a:xfrm>
        </p:grpSpPr>
        <p:sp>
          <p:nvSpPr>
            <p:cNvPr id="90" name="Google Shape;90;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800" b="0" i="0" u="none" strike="noStrike" cap="none" dirty="0">
                  <a:solidFill>
                    <a:schemeClr val="lt1"/>
                  </a:solidFill>
                  <a:latin typeface="Calibri"/>
                  <a:ea typeface="Calibri"/>
                  <a:cs typeface="Calibri"/>
                  <a:sym typeface="Calibri"/>
                </a:rPr>
                <a:t>FACE DETECTION AND RECOGNITION</a:t>
              </a:r>
              <a:endParaRPr sz="1800" b="0" i="0" u="none" strike="noStrike" cap="none" dirty="0">
                <a:solidFill>
                  <a:schemeClr val="lt1"/>
                </a:solidFill>
                <a:latin typeface="Calibri"/>
                <a:ea typeface="Calibri"/>
                <a:cs typeface="Calibri"/>
                <a:sym typeface="Calibri"/>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3" name="Google Shape;93;p13"/>
          <p:cNvSpPr txBox="1"/>
          <p:nvPr/>
        </p:nvSpPr>
        <p:spPr>
          <a:xfrm>
            <a:off x="208756" y="698500"/>
            <a:ext cx="11277600" cy="923289"/>
          </a:xfrm>
          <a:prstGeom prst="rect">
            <a:avLst/>
          </a:prstGeom>
          <a:noFill/>
          <a:ln>
            <a:noFill/>
          </a:ln>
        </p:spPr>
        <p:txBody>
          <a:bodyPr spcFirstLastPara="1" wrap="square" lIns="91425" tIns="45700" rIns="91425" bIns="45700" anchor="t" anchorCtr="0">
            <a:spAutoFit/>
          </a:bodyPr>
          <a:lstStyle/>
          <a:p>
            <a:r>
              <a:rPr lang="en-US" altLang="en-US" sz="4000" b="1" dirty="0">
                <a:latin typeface="Times New Roman" panose="02020603050405020304" pitchFamily="18" charset="0"/>
                <a:cs typeface="Times New Roman" panose="02020603050405020304" pitchFamily="18" charset="0"/>
              </a:rPr>
              <a:t>Nutan College of Engineering and Research</a:t>
            </a:r>
            <a:endParaRPr lang="en-IN" altLang="en-US" sz="400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dirty="0"/>
          </a:p>
        </p:txBody>
      </p:sp>
      <p:grpSp>
        <p:nvGrpSpPr>
          <p:cNvPr id="94" name="Google Shape;94;p13"/>
          <p:cNvGrpSpPr/>
          <p:nvPr/>
        </p:nvGrpSpPr>
        <p:grpSpPr>
          <a:xfrm>
            <a:off x="-19844" y="4245779"/>
            <a:ext cx="4010349" cy="667645"/>
            <a:chOff x="601553" y="8642689"/>
            <a:chExt cx="3622520" cy="354323"/>
          </a:xfrm>
        </p:grpSpPr>
        <p:sp>
          <p:nvSpPr>
            <p:cNvPr id="95" name="Google Shape;95;p13"/>
            <p:cNvSpPr/>
            <p:nvPr/>
          </p:nvSpPr>
          <p:spPr>
            <a:xfrm>
              <a:off x="601553" y="8642693"/>
              <a:ext cx="3321810"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Presented by</a:t>
              </a:r>
              <a:endParaRPr sz="1800">
                <a:solidFill>
                  <a:schemeClr val="lt1"/>
                </a:solidFill>
                <a:latin typeface="Calibri"/>
                <a:ea typeface="Calibri"/>
                <a:cs typeface="Calibri"/>
                <a:sym typeface="Calibri"/>
              </a:endParaRPr>
            </a:p>
          </p:txBody>
        </p:sp>
        <p:sp>
          <p:nvSpPr>
            <p:cNvPr id="96" name="Google Shape;96;p13"/>
            <p:cNvSpPr/>
            <p:nvPr/>
          </p:nvSpPr>
          <p:spPr>
            <a:xfrm>
              <a:off x="3622653" y="8642689"/>
              <a:ext cx="601420"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grpSp>
        <p:nvGrpSpPr>
          <p:cNvPr id="97" name="Google Shape;97;p13"/>
          <p:cNvGrpSpPr/>
          <p:nvPr/>
        </p:nvGrpSpPr>
        <p:grpSpPr>
          <a:xfrm>
            <a:off x="15247247" y="4245779"/>
            <a:ext cx="3782909" cy="667644"/>
            <a:chOff x="-301759" y="8642690"/>
            <a:chExt cx="4225122" cy="354322"/>
          </a:xfrm>
        </p:grpSpPr>
        <p:sp>
          <p:nvSpPr>
            <p:cNvPr id="98" name="Google Shape;98;p13"/>
            <p:cNvSpPr/>
            <p:nvPr/>
          </p:nvSpPr>
          <p:spPr>
            <a:xfrm>
              <a:off x="0" y="8642690"/>
              <a:ext cx="3923363"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Guided by</a:t>
              </a:r>
              <a:endParaRPr sz="1800">
                <a:solidFill>
                  <a:schemeClr val="lt1"/>
                </a:solidFill>
                <a:latin typeface="Calibri"/>
                <a:ea typeface="Calibri"/>
                <a:cs typeface="Calibri"/>
                <a:sym typeface="Calibri"/>
              </a:endParaRPr>
            </a:p>
          </p:txBody>
        </p:sp>
        <p:sp>
          <p:nvSpPr>
            <p:cNvPr id="99" name="Google Shape;99;p13"/>
            <p:cNvSpPr/>
            <p:nvPr/>
          </p:nvSpPr>
          <p:spPr>
            <a:xfrm>
              <a:off x="-301759" y="8642693"/>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 name="Google Shape;100;p13"/>
          <p:cNvSpPr txBox="1"/>
          <p:nvPr/>
        </p:nvSpPr>
        <p:spPr>
          <a:xfrm>
            <a:off x="-19844" y="4956331"/>
            <a:ext cx="5043374" cy="16927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a:p>
            <a:pPr algn="ctr"/>
            <a:r>
              <a:rPr lang="en-IN" altLang="en-US" sz="2400" b="1" i="1" dirty="0"/>
              <a:t>Kishor Rajendra Gaikwad</a:t>
            </a:r>
          </a:p>
          <a:p>
            <a:pPr algn="ctr"/>
            <a:r>
              <a:rPr lang="en-IN" altLang="en-US" sz="2400" b="1" i="1" dirty="0"/>
              <a:t>2064191242110</a:t>
            </a:r>
          </a:p>
          <a:p>
            <a:pPr algn="ctr"/>
            <a:endParaRPr lang="en-IN" altLang="en-US" sz="2400" b="1" i="1"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1" name="Google Shape;101;p13"/>
          <p:cNvSpPr txBox="1"/>
          <p:nvPr/>
        </p:nvSpPr>
        <p:spPr>
          <a:xfrm>
            <a:off x="15247247" y="5481096"/>
            <a:ext cx="3173309" cy="2154396"/>
          </a:xfrm>
          <a:prstGeom prst="rect">
            <a:avLst/>
          </a:prstGeom>
          <a:noFill/>
          <a:ln>
            <a:noFill/>
          </a:ln>
        </p:spPr>
        <p:txBody>
          <a:bodyPr spcFirstLastPara="1" wrap="square" lIns="91425" tIns="45700" rIns="91425" bIns="45700" anchor="t" anchorCtr="0">
            <a:spAutoFit/>
          </a:bodyPr>
          <a:lstStyle/>
          <a:p>
            <a:pPr algn="ctr"/>
            <a:r>
              <a:rPr lang="en-IN" altLang="en-US" sz="2400" b="1" dirty="0"/>
              <a:t>Under The Guidance </a:t>
            </a:r>
          </a:p>
          <a:p>
            <a:pPr algn="ctr"/>
            <a:r>
              <a:rPr lang="en-IN" altLang="en-US" sz="2400" b="1" dirty="0"/>
              <a:t>of</a:t>
            </a:r>
          </a:p>
          <a:p>
            <a:pPr algn="ctr"/>
            <a:r>
              <a:rPr lang="en-IN" altLang="en-US" sz="2400" b="1" dirty="0"/>
              <a:t>Prof. D. V. Dhawase </a:t>
            </a:r>
            <a:endParaRPr lang="en-IN" altLang="en-US" sz="2400" dirty="0"/>
          </a:p>
          <a:p>
            <a:pPr algn="ctr"/>
            <a:endParaRPr lang="en-IN" altLang="en-US" sz="2400" b="1" dirty="0"/>
          </a:p>
          <a:p>
            <a:pPr algn="ctr"/>
            <a:endParaRPr lang="en-IN" altLang="en-US" sz="2400" b="1" dirty="0"/>
          </a:p>
          <a:p>
            <a:pPr marL="0" marR="0" lvl="0" indent="0" algn="l" rtl="0">
              <a:spcBef>
                <a:spcPts val="0"/>
              </a:spcBef>
              <a:spcAft>
                <a:spcPts val="0"/>
              </a:spcAft>
              <a:buNone/>
            </a:pPr>
            <a:endParaRPr dirty="0"/>
          </a:p>
        </p:txBody>
      </p:sp>
      <p:sp>
        <p:nvSpPr>
          <p:cNvPr id="102" name="Google Shape;102;p13"/>
          <p:cNvSpPr txBox="1"/>
          <p:nvPr/>
        </p:nvSpPr>
        <p:spPr>
          <a:xfrm>
            <a:off x="5085556" y="6667567"/>
            <a:ext cx="8044578" cy="25545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Submitted for the partial fulfillment </a:t>
            </a:r>
            <a:endParaRPr dirty="0"/>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of </a:t>
            </a:r>
          </a:p>
          <a:p>
            <a:pPr marL="0" marR="0" lvl="0" indent="0" algn="ctr" rtl="0">
              <a:spcBef>
                <a:spcPts val="0"/>
              </a:spcBef>
              <a:spcAft>
                <a:spcPts val="0"/>
              </a:spcAft>
              <a:buNone/>
            </a:pPr>
            <a:r>
              <a:rPr lang="en-US" sz="3200" dirty="0">
                <a:solidFill>
                  <a:schemeClr val="dk1"/>
                </a:solidFill>
                <a:latin typeface="Times New Roman"/>
                <a:cs typeface="Times New Roman"/>
                <a:sym typeface="Times New Roman"/>
              </a:rPr>
              <a:t>B-Tech</a:t>
            </a:r>
            <a:endParaRPr dirty="0"/>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in </a:t>
            </a:r>
          </a:p>
          <a:p>
            <a:pPr marL="0" marR="0" lvl="0" indent="0" algn="ctr" rtl="0">
              <a:spcBef>
                <a:spcPts val="0"/>
              </a:spcBef>
              <a:spcAft>
                <a:spcPts val="0"/>
              </a:spcAft>
              <a:buNone/>
            </a:pPr>
            <a:r>
              <a:rPr lang="en-US" sz="3200" dirty="0">
                <a:solidFill>
                  <a:schemeClr val="dk1"/>
                </a:solidFill>
                <a:latin typeface="Times New Roman"/>
                <a:cs typeface="Times New Roman"/>
                <a:sym typeface="Times New Roman"/>
              </a:rPr>
              <a:t>Computer science and engineering</a:t>
            </a:r>
            <a:endParaRPr dirty="0"/>
          </a:p>
        </p:txBody>
      </p:sp>
      <p:grpSp>
        <p:nvGrpSpPr>
          <p:cNvPr id="103" name="Google Shape;103;p13"/>
          <p:cNvGrpSpPr/>
          <p:nvPr/>
        </p:nvGrpSpPr>
        <p:grpSpPr>
          <a:xfrm>
            <a:off x="16237" y="9664833"/>
            <a:ext cx="19010314" cy="1112119"/>
            <a:chOff x="-2" y="9568581"/>
            <a:chExt cx="19010314" cy="1112119"/>
          </a:xfrm>
          <a:solidFill>
            <a:srgbClr val="FF0000"/>
          </a:solidFill>
        </p:grpSpPr>
        <p:grpSp>
          <p:nvGrpSpPr>
            <p:cNvPr id="104" name="Google Shape;104;p13"/>
            <p:cNvGrpSpPr/>
            <p:nvPr/>
          </p:nvGrpSpPr>
          <p:grpSpPr>
            <a:xfrm>
              <a:off x="-2" y="9568581"/>
              <a:ext cx="19010314" cy="1112119"/>
              <a:chOff x="-324645" y="2222500"/>
              <a:chExt cx="22261686" cy="1302327"/>
            </a:xfrm>
            <a:grpFill/>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0" name="Google Shape;110;p13"/>
          <p:cNvSpPr txBox="1"/>
          <p:nvPr/>
        </p:nvSpPr>
        <p:spPr>
          <a:xfrm>
            <a:off x="208756" y="9797823"/>
            <a:ext cx="11277600" cy="738623"/>
          </a:xfrm>
          <a:prstGeom prst="rect">
            <a:avLst/>
          </a:prstGeom>
          <a:blipFill>
            <a:blip r:embed="rId3"/>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
        <p:nvSpPr>
          <p:cNvPr id="111" name="Google Shape;111;p13"/>
          <p:cNvSpPr txBox="1">
            <a:spLocks noGrp="1"/>
          </p:cNvSpPr>
          <p:nvPr>
            <p:ph type="sldNum"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a:t>
            </a:fld>
            <a:endParaRPr>
              <a:solidFill>
                <a:schemeClr val="lt1"/>
              </a:solidFill>
            </a:endParaRPr>
          </a:p>
        </p:txBody>
      </p:sp>
      <p:pic>
        <p:nvPicPr>
          <p:cNvPr id="2" name="Picture 1">
            <a:extLst>
              <a:ext uri="{FF2B5EF4-FFF2-40B4-BE49-F238E27FC236}">
                <a16:creationId xmlns:a16="http://schemas.microsoft.com/office/drawing/2014/main" id="{1717A768-C5FF-AEF8-1214-5EF8952E57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9197" y="3904739"/>
            <a:ext cx="1855756" cy="2286817"/>
          </a:xfrm>
          <a:prstGeom prst="rect">
            <a:avLst/>
          </a:prstGeom>
        </p:spPr>
      </p:pic>
      <p:pic>
        <p:nvPicPr>
          <p:cNvPr id="3" name="Picture 2">
            <a:extLst>
              <a:ext uri="{FF2B5EF4-FFF2-40B4-BE49-F238E27FC236}">
                <a16:creationId xmlns:a16="http://schemas.microsoft.com/office/drawing/2014/main" id="{4E78C0CA-7495-7F27-7118-BF7938B7B8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33901" y="16735"/>
            <a:ext cx="1855756" cy="22868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10</a:t>
            </a:fld>
            <a:endParaRPr sz="3200">
              <a:solidFill>
                <a:schemeClr val="lt1"/>
              </a:solidFill>
            </a:endParaRPr>
          </a:p>
        </p:txBody>
      </p:sp>
      <p:grpSp>
        <p:nvGrpSpPr>
          <p:cNvPr id="117" name="Google Shape;117;p14"/>
          <p:cNvGrpSpPr/>
          <p:nvPr/>
        </p:nvGrpSpPr>
        <p:grpSpPr>
          <a:xfrm>
            <a:off x="-26281" y="9680875"/>
            <a:ext cx="19036593" cy="1112120"/>
            <a:chOff x="-26281" y="9568580"/>
            <a:chExt cx="19036593" cy="1112120"/>
          </a:xfrm>
          <a:solidFill>
            <a:srgbClr val="FF0000"/>
          </a:solidFill>
        </p:grpSpPr>
        <p:grpSp>
          <p:nvGrpSpPr>
            <p:cNvPr id="118" name="Google Shape;118;p14"/>
            <p:cNvGrpSpPr/>
            <p:nvPr/>
          </p:nvGrpSpPr>
          <p:grpSpPr>
            <a:xfrm>
              <a:off x="-26281" y="9568580"/>
              <a:ext cx="19036593" cy="1112120"/>
              <a:chOff x="-355419" y="2222499"/>
              <a:chExt cx="22292460" cy="1302328"/>
            </a:xfrm>
            <a:grpFill/>
          </p:grpSpPr>
          <p:sp>
            <p:nvSpPr>
              <p:cNvPr id="119" name="Google Shape;119;p14"/>
              <p:cNvSpPr/>
              <p:nvPr/>
            </p:nvSpPr>
            <p:spPr>
              <a:xfrm>
                <a:off x="-355419" y="2222499"/>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10</a:t>
            </a:fld>
            <a:endParaRPr sz="1870">
              <a:solidFill>
                <a:schemeClr val="lt1"/>
              </a:solidFill>
              <a:latin typeface="Calibri"/>
              <a:ea typeface="Calibri"/>
              <a:cs typeface="Calibri"/>
              <a:sym typeface="Calibri"/>
            </a:endParaRPr>
          </a:p>
        </p:txBody>
      </p:sp>
      <p:grpSp>
        <p:nvGrpSpPr>
          <p:cNvPr id="125" name="Google Shape;125;p14"/>
          <p:cNvGrpSpPr/>
          <p:nvPr/>
        </p:nvGrpSpPr>
        <p:grpSpPr>
          <a:xfrm>
            <a:off x="0" y="638629"/>
            <a:ext cx="15071695" cy="9930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800" b="0" i="0" u="none" strike="noStrike" cap="none" dirty="0">
                  <a:solidFill>
                    <a:schemeClr val="lt1"/>
                  </a:solidFill>
                  <a:latin typeface="Calibri"/>
                  <a:ea typeface="Calibri"/>
                  <a:cs typeface="Calibri"/>
                  <a:sym typeface="Calibri"/>
                </a:rPr>
                <a:t>SYSTEM </a:t>
              </a:r>
              <a:r>
                <a:rPr lang="en-US" sz="4800" dirty="0">
                  <a:solidFill>
                    <a:schemeClr val="lt1"/>
                  </a:solidFill>
                  <a:latin typeface="Calibri"/>
                  <a:ea typeface="Calibri"/>
                  <a:cs typeface="Calibri"/>
                  <a:sym typeface="Calibri"/>
                </a:rPr>
                <a:t>OVERVIEW</a:t>
              </a:r>
              <a:endParaRPr sz="4800" b="0" i="0" u="none" strike="noStrike" cap="none" dirty="0">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C8B254B7-66B4-9B63-476F-3E839C8F8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7456" y="212877"/>
            <a:ext cx="1855756" cy="2286817"/>
          </a:xfrm>
          <a:prstGeom prst="rect">
            <a:avLst/>
          </a:prstGeom>
        </p:spPr>
      </p:pic>
      <p:sp>
        <p:nvSpPr>
          <p:cNvPr id="3" name="Google Shape;110;p13">
            <a:extLst>
              <a:ext uri="{FF2B5EF4-FFF2-40B4-BE49-F238E27FC236}">
                <a16:creationId xmlns:a16="http://schemas.microsoft.com/office/drawing/2014/main" id="{24578A0C-C86A-0AAB-A04E-3D5521D737B2}"/>
              </a:ext>
            </a:extLst>
          </p:cNvPr>
          <p:cNvSpPr txBox="1"/>
          <p:nvPr/>
        </p:nvSpPr>
        <p:spPr>
          <a:xfrm>
            <a:off x="208756" y="9797823"/>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
        <p:nvSpPr>
          <p:cNvPr id="5" name="Rectangle: Rounded Corners 4">
            <a:extLst>
              <a:ext uri="{FF2B5EF4-FFF2-40B4-BE49-F238E27FC236}">
                <a16:creationId xmlns:a16="http://schemas.microsoft.com/office/drawing/2014/main" id="{0EFBDFB3-75FF-B1E1-D63F-F3826C3AFE4A}"/>
              </a:ext>
            </a:extLst>
          </p:cNvPr>
          <p:cNvSpPr/>
          <p:nvPr/>
        </p:nvSpPr>
        <p:spPr>
          <a:xfrm>
            <a:off x="6057939" y="1774794"/>
            <a:ext cx="2998975" cy="7112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INPUT IMAGE</a:t>
            </a:r>
            <a:endParaRPr lang="mr-IN" sz="2800" b="1" dirty="0"/>
          </a:p>
        </p:txBody>
      </p:sp>
      <p:sp>
        <p:nvSpPr>
          <p:cNvPr id="6" name="Arrow: Down 5">
            <a:extLst>
              <a:ext uri="{FF2B5EF4-FFF2-40B4-BE49-F238E27FC236}">
                <a16:creationId xmlns:a16="http://schemas.microsoft.com/office/drawing/2014/main" id="{697A88FC-A6D7-F0F7-BBFC-FC213ACF5954}"/>
              </a:ext>
            </a:extLst>
          </p:cNvPr>
          <p:cNvSpPr/>
          <p:nvPr/>
        </p:nvSpPr>
        <p:spPr>
          <a:xfrm>
            <a:off x="7279975" y="2486088"/>
            <a:ext cx="404984" cy="5918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7" name="Rectangle: Rounded Corners 6">
            <a:extLst>
              <a:ext uri="{FF2B5EF4-FFF2-40B4-BE49-F238E27FC236}">
                <a16:creationId xmlns:a16="http://schemas.microsoft.com/office/drawing/2014/main" id="{18AACE64-ED3C-DAAA-97AF-C2366FFE6611}"/>
              </a:ext>
            </a:extLst>
          </p:cNvPr>
          <p:cNvSpPr/>
          <p:nvPr/>
        </p:nvSpPr>
        <p:spPr>
          <a:xfrm>
            <a:off x="5333110" y="3091543"/>
            <a:ext cx="4348976" cy="7112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PRE-PROCESSING</a:t>
            </a:r>
            <a:endParaRPr lang="mr-IN" sz="2800" b="1" dirty="0"/>
          </a:p>
        </p:txBody>
      </p:sp>
      <p:sp>
        <p:nvSpPr>
          <p:cNvPr id="8" name="Arrow: Down 7">
            <a:extLst>
              <a:ext uri="{FF2B5EF4-FFF2-40B4-BE49-F238E27FC236}">
                <a16:creationId xmlns:a16="http://schemas.microsoft.com/office/drawing/2014/main" id="{6434AEDC-57E9-D3BC-D8FC-1607441D8CDF}"/>
              </a:ext>
            </a:extLst>
          </p:cNvPr>
          <p:cNvSpPr/>
          <p:nvPr/>
        </p:nvSpPr>
        <p:spPr>
          <a:xfrm>
            <a:off x="7279976" y="3807882"/>
            <a:ext cx="404984" cy="5472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9" name="Rectangle: Rounded Corners 8">
            <a:extLst>
              <a:ext uri="{FF2B5EF4-FFF2-40B4-BE49-F238E27FC236}">
                <a16:creationId xmlns:a16="http://schemas.microsoft.com/office/drawing/2014/main" id="{E18BD4B1-0873-5398-7F5E-622281D851BD}"/>
              </a:ext>
            </a:extLst>
          </p:cNvPr>
          <p:cNvSpPr/>
          <p:nvPr/>
        </p:nvSpPr>
        <p:spPr>
          <a:xfrm>
            <a:off x="5153276" y="4378747"/>
            <a:ext cx="4658383" cy="5472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FEATURE</a:t>
            </a:r>
            <a:r>
              <a:rPr lang="en-IN" b="1" dirty="0">
                <a:solidFill>
                  <a:schemeClr val="tx1"/>
                </a:solidFill>
              </a:rPr>
              <a:t> </a:t>
            </a:r>
            <a:r>
              <a:rPr lang="en-IN" sz="2800" b="1" dirty="0">
                <a:solidFill>
                  <a:schemeClr val="tx1"/>
                </a:solidFill>
              </a:rPr>
              <a:t>EXTRACTION</a:t>
            </a:r>
            <a:endParaRPr lang="mr-IN" sz="2800" b="1" dirty="0">
              <a:solidFill>
                <a:schemeClr val="tx1"/>
              </a:solidFill>
            </a:endParaRPr>
          </a:p>
        </p:txBody>
      </p:sp>
      <p:sp>
        <p:nvSpPr>
          <p:cNvPr id="10" name="Arrow: Down 9">
            <a:extLst>
              <a:ext uri="{FF2B5EF4-FFF2-40B4-BE49-F238E27FC236}">
                <a16:creationId xmlns:a16="http://schemas.microsoft.com/office/drawing/2014/main" id="{703A4766-CB52-6F80-6898-FD24ADF537E1}"/>
              </a:ext>
            </a:extLst>
          </p:cNvPr>
          <p:cNvSpPr/>
          <p:nvPr/>
        </p:nvSpPr>
        <p:spPr>
          <a:xfrm>
            <a:off x="7279975" y="4910017"/>
            <a:ext cx="404984" cy="5918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11" name="Rectangle: Rounded Corners 10">
            <a:extLst>
              <a:ext uri="{FF2B5EF4-FFF2-40B4-BE49-F238E27FC236}">
                <a16:creationId xmlns:a16="http://schemas.microsoft.com/office/drawing/2014/main" id="{19AEF863-CE99-4AD1-E6ED-634D8BF19F5E}"/>
              </a:ext>
            </a:extLst>
          </p:cNvPr>
          <p:cNvSpPr/>
          <p:nvPr/>
        </p:nvSpPr>
        <p:spPr>
          <a:xfrm>
            <a:off x="6078740" y="5559328"/>
            <a:ext cx="2807454" cy="5312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t>CLASSIFIER</a:t>
            </a:r>
            <a:endParaRPr lang="mr-IN" sz="2800" b="1" dirty="0"/>
          </a:p>
        </p:txBody>
      </p:sp>
      <p:sp>
        <p:nvSpPr>
          <p:cNvPr id="12" name="Rectangle: Rounded Corners 11">
            <a:extLst>
              <a:ext uri="{FF2B5EF4-FFF2-40B4-BE49-F238E27FC236}">
                <a16:creationId xmlns:a16="http://schemas.microsoft.com/office/drawing/2014/main" id="{1B30A474-BA3F-04AD-AC7C-CFFB13185909}"/>
              </a:ext>
            </a:extLst>
          </p:cNvPr>
          <p:cNvSpPr/>
          <p:nvPr/>
        </p:nvSpPr>
        <p:spPr>
          <a:xfrm>
            <a:off x="10124119" y="4775238"/>
            <a:ext cx="3301915" cy="21781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t>OUTPUT IMAGE</a:t>
            </a:r>
          </a:p>
          <a:p>
            <a:pPr algn="ctr"/>
            <a:r>
              <a:rPr lang="en-IN" sz="2800" b="1" dirty="0"/>
              <a:t>(KNOWN)/ (UNKNOWN)</a:t>
            </a:r>
            <a:endParaRPr lang="mr-IN" sz="2800" b="1" dirty="0"/>
          </a:p>
        </p:txBody>
      </p:sp>
      <p:sp>
        <p:nvSpPr>
          <p:cNvPr id="14" name="Arrow: Right 13">
            <a:extLst>
              <a:ext uri="{FF2B5EF4-FFF2-40B4-BE49-F238E27FC236}">
                <a16:creationId xmlns:a16="http://schemas.microsoft.com/office/drawing/2014/main" id="{1CB91A6D-8EA2-BB52-DE33-1F65B9AB3D1D}"/>
              </a:ext>
            </a:extLst>
          </p:cNvPr>
          <p:cNvSpPr/>
          <p:nvPr/>
        </p:nvSpPr>
        <p:spPr>
          <a:xfrm>
            <a:off x="8886193" y="5673032"/>
            <a:ext cx="1237926" cy="382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15" name="Arrow: Up-Down 14">
            <a:extLst>
              <a:ext uri="{FF2B5EF4-FFF2-40B4-BE49-F238E27FC236}">
                <a16:creationId xmlns:a16="http://schemas.microsoft.com/office/drawing/2014/main" id="{99E63060-5E88-7FBF-25DC-AE840A8E4249}"/>
              </a:ext>
            </a:extLst>
          </p:cNvPr>
          <p:cNvSpPr/>
          <p:nvPr/>
        </p:nvSpPr>
        <p:spPr>
          <a:xfrm>
            <a:off x="7279975" y="6090598"/>
            <a:ext cx="404984" cy="99196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17" name="Flowchart: Magnetic Disk 16">
            <a:extLst>
              <a:ext uri="{FF2B5EF4-FFF2-40B4-BE49-F238E27FC236}">
                <a16:creationId xmlns:a16="http://schemas.microsoft.com/office/drawing/2014/main" id="{19B01263-CB78-309F-D5B7-B352580CF535}"/>
              </a:ext>
            </a:extLst>
          </p:cNvPr>
          <p:cNvSpPr/>
          <p:nvPr/>
        </p:nvSpPr>
        <p:spPr>
          <a:xfrm>
            <a:off x="5963148" y="7081056"/>
            <a:ext cx="3038637" cy="1574377"/>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t>FACE DATABASE</a:t>
            </a:r>
            <a:endParaRPr lang="mr-IN" sz="2800" b="1" dirty="0"/>
          </a:p>
        </p:txBody>
      </p:sp>
    </p:spTree>
    <p:extLst>
      <p:ext uri="{BB962C8B-B14F-4D97-AF65-F5344CB8AC3E}">
        <p14:creationId xmlns:p14="http://schemas.microsoft.com/office/powerpoint/2010/main" val="191502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11</a:t>
            </a:fld>
            <a:endParaRPr sz="3200">
              <a:solidFill>
                <a:schemeClr val="lt1"/>
              </a:solidFill>
            </a:endParaRPr>
          </a:p>
        </p:txBody>
      </p:sp>
      <p:grpSp>
        <p:nvGrpSpPr>
          <p:cNvPr id="329" name="Google Shape;329;p26"/>
          <p:cNvGrpSpPr/>
          <p:nvPr/>
        </p:nvGrpSpPr>
        <p:grpSpPr>
          <a:xfrm>
            <a:off x="-2" y="9680876"/>
            <a:ext cx="19010314" cy="1112119"/>
            <a:chOff x="-2" y="9568581"/>
            <a:chExt cx="19010314" cy="1112119"/>
          </a:xfrm>
          <a:solidFill>
            <a:srgbClr val="FF0000"/>
          </a:solidFill>
        </p:grpSpPr>
        <p:grpSp>
          <p:nvGrpSpPr>
            <p:cNvPr id="330" name="Google Shape;330;p26"/>
            <p:cNvGrpSpPr/>
            <p:nvPr/>
          </p:nvGrpSpPr>
          <p:grpSpPr>
            <a:xfrm>
              <a:off x="-2" y="9568581"/>
              <a:ext cx="19010314" cy="1112119"/>
              <a:chOff x="-324645" y="2222500"/>
              <a:chExt cx="22261686" cy="1302327"/>
            </a:xfrm>
            <a:grpFill/>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11</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 y="774699"/>
            <a:ext cx="15045416" cy="954347"/>
            <a:chOff x="-9130" y="8640158"/>
            <a:chExt cx="4038662" cy="439420"/>
          </a:xfrm>
        </p:grpSpPr>
        <p:sp>
          <p:nvSpPr>
            <p:cNvPr id="338" name="Google Shape;338;p26"/>
            <p:cNvSpPr/>
            <p:nvPr/>
          </p:nvSpPr>
          <p:spPr>
            <a:xfrm>
              <a:off x="-9130"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endParaRPr dirty="0"/>
            </a:p>
            <a:p>
              <a:pPr marL="457200" marR="0" lvl="1" indent="0" algn="ctr" rtl="0">
                <a:spcBef>
                  <a:spcPts val="0"/>
                </a:spcBef>
                <a:spcAft>
                  <a:spcPts val="0"/>
                </a:spcAft>
                <a:buNone/>
              </a:pPr>
              <a:r>
                <a:rPr lang="en-US" sz="5400" dirty="0">
                  <a:solidFill>
                    <a:schemeClr val="lt1"/>
                  </a:solidFill>
                  <a:latin typeface="Calibri"/>
                  <a:cs typeface="Calibri"/>
                  <a:sym typeface="Calibri"/>
                </a:rPr>
                <a:t>7.Literature Survey</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AAE55E69-EE23-8F4B-5B3E-E85C97FF0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1466" y="0"/>
            <a:ext cx="1855756" cy="2286817"/>
          </a:xfrm>
          <a:prstGeom prst="rect">
            <a:avLst/>
          </a:prstGeom>
        </p:spPr>
      </p:pic>
      <p:sp>
        <p:nvSpPr>
          <p:cNvPr id="3" name="Google Shape;110;p13">
            <a:extLst>
              <a:ext uri="{FF2B5EF4-FFF2-40B4-BE49-F238E27FC236}">
                <a16:creationId xmlns:a16="http://schemas.microsoft.com/office/drawing/2014/main" id="{9014F8C5-DD87-F03F-7589-7BD531F31199}"/>
              </a:ext>
            </a:extLst>
          </p:cNvPr>
          <p:cNvSpPr txBox="1"/>
          <p:nvPr/>
        </p:nvSpPr>
        <p:spPr>
          <a:xfrm>
            <a:off x="64378" y="9878033"/>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0D09C043-898A-AC2F-9907-619A12D0CF78}"/>
              </a:ext>
            </a:extLst>
          </p:cNvPr>
          <p:cNvPicPr>
            <a:picLocks noChangeAspect="1"/>
          </p:cNvPicPr>
          <p:nvPr/>
        </p:nvPicPr>
        <p:blipFill>
          <a:blip r:embed="rId5"/>
          <a:stretch>
            <a:fillRect/>
          </a:stretch>
        </p:blipFill>
        <p:spPr>
          <a:xfrm>
            <a:off x="1379450" y="1912117"/>
            <a:ext cx="14922588" cy="73623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12</a:t>
            </a:fld>
            <a:endParaRPr sz="3200">
              <a:solidFill>
                <a:schemeClr val="lt1"/>
              </a:solidFill>
            </a:endParaRPr>
          </a:p>
        </p:txBody>
      </p:sp>
      <p:grpSp>
        <p:nvGrpSpPr>
          <p:cNvPr id="329" name="Google Shape;329;p26"/>
          <p:cNvGrpSpPr/>
          <p:nvPr/>
        </p:nvGrpSpPr>
        <p:grpSpPr>
          <a:xfrm>
            <a:off x="-2" y="9680876"/>
            <a:ext cx="19010314" cy="1112119"/>
            <a:chOff x="-2" y="9568581"/>
            <a:chExt cx="19010314" cy="1112119"/>
          </a:xfrm>
          <a:solidFill>
            <a:srgbClr val="FF0000"/>
          </a:solidFill>
        </p:grpSpPr>
        <p:grpSp>
          <p:nvGrpSpPr>
            <p:cNvPr id="330" name="Google Shape;330;p26"/>
            <p:cNvGrpSpPr/>
            <p:nvPr/>
          </p:nvGrpSpPr>
          <p:grpSpPr>
            <a:xfrm>
              <a:off x="-2" y="9568581"/>
              <a:ext cx="19010314" cy="1112119"/>
              <a:chOff x="-324645" y="2222500"/>
              <a:chExt cx="22261686" cy="1302327"/>
            </a:xfrm>
            <a:grpFill/>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12</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 y="774699"/>
            <a:ext cx="15045416" cy="954347"/>
            <a:chOff x="-9130" y="8640158"/>
            <a:chExt cx="4038662" cy="439420"/>
          </a:xfrm>
        </p:grpSpPr>
        <p:sp>
          <p:nvSpPr>
            <p:cNvPr id="338" name="Google Shape;338;p26"/>
            <p:cNvSpPr/>
            <p:nvPr/>
          </p:nvSpPr>
          <p:spPr>
            <a:xfrm>
              <a:off x="-9130"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endParaRPr dirty="0"/>
            </a:p>
            <a:p>
              <a:pPr marL="457200" marR="0" lvl="1" indent="0" algn="ctr" rtl="0">
                <a:spcBef>
                  <a:spcPts val="0"/>
                </a:spcBef>
                <a:spcAft>
                  <a:spcPts val="0"/>
                </a:spcAft>
                <a:buNone/>
              </a:pPr>
              <a:r>
                <a:rPr lang="en-US" sz="5400" dirty="0">
                  <a:solidFill>
                    <a:schemeClr val="lt1"/>
                  </a:solidFill>
                  <a:latin typeface="Calibri"/>
                  <a:cs typeface="Calibri"/>
                  <a:sym typeface="Calibri"/>
                </a:rPr>
                <a:t>7.Literature Survey</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AAE55E69-EE23-8F4B-5B3E-E85C97FF0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1466" y="0"/>
            <a:ext cx="1855756" cy="2286817"/>
          </a:xfrm>
          <a:prstGeom prst="rect">
            <a:avLst/>
          </a:prstGeom>
        </p:spPr>
      </p:pic>
      <p:sp>
        <p:nvSpPr>
          <p:cNvPr id="3" name="Google Shape;110;p13">
            <a:extLst>
              <a:ext uri="{FF2B5EF4-FFF2-40B4-BE49-F238E27FC236}">
                <a16:creationId xmlns:a16="http://schemas.microsoft.com/office/drawing/2014/main" id="{9014F8C5-DD87-F03F-7589-7BD531F31199}"/>
              </a:ext>
            </a:extLst>
          </p:cNvPr>
          <p:cNvSpPr txBox="1"/>
          <p:nvPr/>
        </p:nvSpPr>
        <p:spPr>
          <a:xfrm>
            <a:off x="64378" y="9878033"/>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DF2BFCC4-C16C-E184-B64B-D4BEC36B92F1}"/>
              </a:ext>
            </a:extLst>
          </p:cNvPr>
          <p:cNvPicPr>
            <a:picLocks noChangeAspect="1"/>
          </p:cNvPicPr>
          <p:nvPr/>
        </p:nvPicPr>
        <p:blipFill>
          <a:blip r:embed="rId5"/>
          <a:stretch>
            <a:fillRect/>
          </a:stretch>
        </p:blipFill>
        <p:spPr>
          <a:xfrm>
            <a:off x="1535335" y="1959368"/>
            <a:ext cx="15067757" cy="7231792"/>
          </a:xfrm>
          <a:prstGeom prst="rect">
            <a:avLst/>
          </a:prstGeom>
        </p:spPr>
      </p:pic>
    </p:spTree>
    <p:extLst>
      <p:ext uri="{BB962C8B-B14F-4D97-AF65-F5344CB8AC3E}">
        <p14:creationId xmlns:p14="http://schemas.microsoft.com/office/powerpoint/2010/main" val="364057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13</a:t>
            </a:fld>
            <a:endParaRPr sz="3200">
              <a:solidFill>
                <a:schemeClr val="lt1"/>
              </a:solidFill>
            </a:endParaRPr>
          </a:p>
        </p:txBody>
      </p:sp>
      <p:grpSp>
        <p:nvGrpSpPr>
          <p:cNvPr id="329" name="Google Shape;329;p26"/>
          <p:cNvGrpSpPr/>
          <p:nvPr/>
        </p:nvGrpSpPr>
        <p:grpSpPr>
          <a:xfrm>
            <a:off x="-2" y="9680876"/>
            <a:ext cx="19010314" cy="1112119"/>
            <a:chOff x="-2" y="9568581"/>
            <a:chExt cx="19010314" cy="1112119"/>
          </a:xfrm>
          <a:solidFill>
            <a:srgbClr val="FF0000"/>
          </a:solidFill>
        </p:grpSpPr>
        <p:grpSp>
          <p:nvGrpSpPr>
            <p:cNvPr id="330" name="Google Shape;330;p26"/>
            <p:cNvGrpSpPr/>
            <p:nvPr/>
          </p:nvGrpSpPr>
          <p:grpSpPr>
            <a:xfrm>
              <a:off x="-2" y="9568581"/>
              <a:ext cx="19010314" cy="1112119"/>
              <a:chOff x="-324645" y="2222500"/>
              <a:chExt cx="22261686" cy="1302327"/>
            </a:xfrm>
            <a:grpFill/>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13</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 y="774699"/>
            <a:ext cx="15045416" cy="954347"/>
            <a:chOff x="-9130" y="8640158"/>
            <a:chExt cx="4038662" cy="439420"/>
          </a:xfrm>
        </p:grpSpPr>
        <p:sp>
          <p:nvSpPr>
            <p:cNvPr id="338" name="Google Shape;338;p26"/>
            <p:cNvSpPr/>
            <p:nvPr/>
          </p:nvSpPr>
          <p:spPr>
            <a:xfrm>
              <a:off x="-9130"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endParaRPr dirty="0"/>
            </a:p>
            <a:p>
              <a:pPr marL="457200" marR="0" lvl="1" indent="0" algn="ctr" rtl="0">
                <a:spcBef>
                  <a:spcPts val="0"/>
                </a:spcBef>
                <a:spcAft>
                  <a:spcPts val="0"/>
                </a:spcAft>
                <a:buNone/>
              </a:pPr>
              <a:r>
                <a:rPr lang="en-US" sz="5400" dirty="0">
                  <a:solidFill>
                    <a:schemeClr val="lt1"/>
                  </a:solidFill>
                  <a:latin typeface="Calibri"/>
                  <a:cs typeface="Calibri"/>
                  <a:sym typeface="Calibri"/>
                </a:rPr>
                <a:t>7.Literature Survey</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AAE55E69-EE23-8F4B-5B3E-E85C97FF0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1466" y="0"/>
            <a:ext cx="1855756" cy="2286817"/>
          </a:xfrm>
          <a:prstGeom prst="rect">
            <a:avLst/>
          </a:prstGeom>
        </p:spPr>
      </p:pic>
      <p:sp>
        <p:nvSpPr>
          <p:cNvPr id="3" name="Google Shape;110;p13">
            <a:extLst>
              <a:ext uri="{FF2B5EF4-FFF2-40B4-BE49-F238E27FC236}">
                <a16:creationId xmlns:a16="http://schemas.microsoft.com/office/drawing/2014/main" id="{9014F8C5-DD87-F03F-7589-7BD531F31199}"/>
              </a:ext>
            </a:extLst>
          </p:cNvPr>
          <p:cNvSpPr txBox="1"/>
          <p:nvPr/>
        </p:nvSpPr>
        <p:spPr>
          <a:xfrm>
            <a:off x="64378" y="9878033"/>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pic>
        <p:nvPicPr>
          <p:cNvPr id="6" name="Picture 5">
            <a:extLst>
              <a:ext uri="{FF2B5EF4-FFF2-40B4-BE49-F238E27FC236}">
                <a16:creationId xmlns:a16="http://schemas.microsoft.com/office/drawing/2014/main" id="{586978DA-9BEA-33EC-9BA5-5FFA1D689F53}"/>
              </a:ext>
            </a:extLst>
          </p:cNvPr>
          <p:cNvPicPr>
            <a:picLocks noChangeAspect="1"/>
          </p:cNvPicPr>
          <p:nvPr/>
        </p:nvPicPr>
        <p:blipFill>
          <a:blip r:embed="rId5"/>
          <a:stretch>
            <a:fillRect/>
          </a:stretch>
        </p:blipFill>
        <p:spPr>
          <a:xfrm>
            <a:off x="1558820" y="1822739"/>
            <a:ext cx="15067758" cy="7707724"/>
          </a:xfrm>
          <a:prstGeom prst="rect">
            <a:avLst/>
          </a:prstGeom>
        </p:spPr>
      </p:pic>
    </p:spTree>
    <p:extLst>
      <p:ext uri="{BB962C8B-B14F-4D97-AF65-F5344CB8AC3E}">
        <p14:creationId xmlns:p14="http://schemas.microsoft.com/office/powerpoint/2010/main" val="332087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14</a:t>
            </a:fld>
            <a:endParaRPr sz="3200">
              <a:solidFill>
                <a:schemeClr val="lt1"/>
              </a:solidFill>
            </a:endParaRPr>
          </a:p>
        </p:txBody>
      </p:sp>
      <p:grpSp>
        <p:nvGrpSpPr>
          <p:cNvPr id="329" name="Google Shape;329;p26"/>
          <p:cNvGrpSpPr/>
          <p:nvPr/>
        </p:nvGrpSpPr>
        <p:grpSpPr>
          <a:xfrm>
            <a:off x="-2" y="9680876"/>
            <a:ext cx="19010314" cy="1112119"/>
            <a:chOff x="-2" y="9568581"/>
            <a:chExt cx="19010314" cy="1112119"/>
          </a:xfrm>
          <a:solidFill>
            <a:srgbClr val="FF0000"/>
          </a:solidFill>
        </p:grpSpPr>
        <p:grpSp>
          <p:nvGrpSpPr>
            <p:cNvPr id="330" name="Google Shape;330;p26"/>
            <p:cNvGrpSpPr/>
            <p:nvPr/>
          </p:nvGrpSpPr>
          <p:grpSpPr>
            <a:xfrm>
              <a:off x="-2" y="9568581"/>
              <a:ext cx="19010314" cy="1112119"/>
              <a:chOff x="-324645" y="2222500"/>
              <a:chExt cx="22261686" cy="1302327"/>
            </a:xfrm>
            <a:grpFill/>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14</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 y="774699"/>
            <a:ext cx="15045416" cy="954347"/>
            <a:chOff x="-9130" y="8640158"/>
            <a:chExt cx="4038662" cy="439420"/>
          </a:xfrm>
        </p:grpSpPr>
        <p:sp>
          <p:nvSpPr>
            <p:cNvPr id="338" name="Google Shape;338;p26"/>
            <p:cNvSpPr/>
            <p:nvPr/>
          </p:nvSpPr>
          <p:spPr>
            <a:xfrm>
              <a:off x="-9130"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endParaRPr dirty="0"/>
            </a:p>
            <a:p>
              <a:pPr marL="457200" marR="0" lvl="1" indent="0" algn="ctr" rtl="0">
                <a:spcBef>
                  <a:spcPts val="0"/>
                </a:spcBef>
                <a:spcAft>
                  <a:spcPts val="0"/>
                </a:spcAft>
                <a:buNone/>
              </a:pPr>
              <a:r>
                <a:rPr lang="en-US" sz="5400" dirty="0">
                  <a:solidFill>
                    <a:schemeClr val="lt1"/>
                  </a:solidFill>
                  <a:latin typeface="Calibri"/>
                  <a:cs typeface="Calibri"/>
                  <a:sym typeface="Calibri"/>
                </a:rPr>
                <a:t>7.Literature Survey</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AAE55E69-EE23-8F4B-5B3E-E85C97FF0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1466" y="0"/>
            <a:ext cx="1855756" cy="2286817"/>
          </a:xfrm>
          <a:prstGeom prst="rect">
            <a:avLst/>
          </a:prstGeom>
        </p:spPr>
      </p:pic>
      <p:sp>
        <p:nvSpPr>
          <p:cNvPr id="3" name="Google Shape;110;p13">
            <a:extLst>
              <a:ext uri="{FF2B5EF4-FFF2-40B4-BE49-F238E27FC236}">
                <a16:creationId xmlns:a16="http://schemas.microsoft.com/office/drawing/2014/main" id="{9014F8C5-DD87-F03F-7589-7BD531F31199}"/>
              </a:ext>
            </a:extLst>
          </p:cNvPr>
          <p:cNvSpPr txBox="1"/>
          <p:nvPr/>
        </p:nvSpPr>
        <p:spPr>
          <a:xfrm>
            <a:off x="64378" y="9878033"/>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pic>
        <p:nvPicPr>
          <p:cNvPr id="6" name="Picture 5">
            <a:extLst>
              <a:ext uri="{FF2B5EF4-FFF2-40B4-BE49-F238E27FC236}">
                <a16:creationId xmlns:a16="http://schemas.microsoft.com/office/drawing/2014/main" id="{D3DAC5C9-A52D-8802-5A15-DF2A44E5C176}"/>
              </a:ext>
            </a:extLst>
          </p:cNvPr>
          <p:cNvPicPr>
            <a:picLocks noChangeAspect="1"/>
          </p:cNvPicPr>
          <p:nvPr/>
        </p:nvPicPr>
        <p:blipFill>
          <a:blip r:embed="rId5"/>
          <a:stretch>
            <a:fillRect/>
          </a:stretch>
        </p:blipFill>
        <p:spPr>
          <a:xfrm>
            <a:off x="1000125" y="1750510"/>
            <a:ext cx="15659100" cy="7607751"/>
          </a:xfrm>
          <a:prstGeom prst="rect">
            <a:avLst/>
          </a:prstGeom>
        </p:spPr>
      </p:pic>
    </p:spTree>
    <p:extLst>
      <p:ext uri="{BB962C8B-B14F-4D97-AF65-F5344CB8AC3E}">
        <p14:creationId xmlns:p14="http://schemas.microsoft.com/office/powerpoint/2010/main" val="3121179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15</a:t>
            </a:fld>
            <a:endParaRPr sz="3200">
              <a:solidFill>
                <a:schemeClr val="lt1"/>
              </a:solidFill>
            </a:endParaRPr>
          </a:p>
        </p:txBody>
      </p:sp>
      <p:grpSp>
        <p:nvGrpSpPr>
          <p:cNvPr id="329" name="Google Shape;329;p26"/>
          <p:cNvGrpSpPr/>
          <p:nvPr/>
        </p:nvGrpSpPr>
        <p:grpSpPr>
          <a:xfrm>
            <a:off x="-2" y="9680876"/>
            <a:ext cx="19010314" cy="1112119"/>
            <a:chOff x="-2" y="9568581"/>
            <a:chExt cx="19010314" cy="1112119"/>
          </a:xfrm>
          <a:solidFill>
            <a:srgbClr val="FF0000"/>
          </a:solidFill>
        </p:grpSpPr>
        <p:grpSp>
          <p:nvGrpSpPr>
            <p:cNvPr id="330" name="Google Shape;330;p26"/>
            <p:cNvGrpSpPr/>
            <p:nvPr/>
          </p:nvGrpSpPr>
          <p:grpSpPr>
            <a:xfrm>
              <a:off x="-2" y="9568581"/>
              <a:ext cx="19010314" cy="1112119"/>
              <a:chOff x="-324645" y="2222500"/>
              <a:chExt cx="22261686" cy="1302327"/>
            </a:xfrm>
            <a:grpFill/>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15</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 y="774699"/>
            <a:ext cx="15045416" cy="954347"/>
            <a:chOff x="-9130" y="8640158"/>
            <a:chExt cx="4038662" cy="439420"/>
          </a:xfrm>
        </p:grpSpPr>
        <p:sp>
          <p:nvSpPr>
            <p:cNvPr id="338" name="Google Shape;338;p26"/>
            <p:cNvSpPr/>
            <p:nvPr/>
          </p:nvSpPr>
          <p:spPr>
            <a:xfrm>
              <a:off x="-9130"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endParaRPr dirty="0"/>
            </a:p>
            <a:p>
              <a:pPr marL="457200" marR="0" lvl="1" indent="0" algn="ctr" rtl="0">
                <a:spcBef>
                  <a:spcPts val="0"/>
                </a:spcBef>
                <a:spcAft>
                  <a:spcPts val="0"/>
                </a:spcAft>
                <a:buNone/>
              </a:pPr>
              <a:r>
                <a:rPr lang="en-US" sz="5400" dirty="0">
                  <a:solidFill>
                    <a:schemeClr val="lt1"/>
                  </a:solidFill>
                  <a:latin typeface="Calibri"/>
                  <a:cs typeface="Calibri"/>
                  <a:sym typeface="Calibri"/>
                </a:rPr>
                <a:t>8.Conclusion</a:t>
              </a:r>
              <a:endParaRPr sz="5400" b="0" i="0" u="none" strike="noStrike" cap="none" dirty="0">
                <a:solidFill>
                  <a:schemeClr val="lt1"/>
                </a:solidFill>
                <a:latin typeface="Calibri"/>
                <a:ea typeface="Calibri"/>
                <a:cs typeface="Calibri"/>
                <a:sym typeface="Calibri"/>
              </a:endParaRPr>
            </a:p>
            <a:p>
              <a:pPr marL="457200" marR="0" lvl="1" indent="0" algn="just"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just" rtl="0">
                <a:spcBef>
                  <a:spcPts val="0"/>
                </a:spcBef>
                <a:spcAft>
                  <a:spcPts val="0"/>
                </a:spcAft>
                <a:buNone/>
              </a:pPr>
              <a:r>
                <a:rPr lang="en-US" sz="4400" b="0" i="0" dirty="0">
                  <a:solidFill>
                    <a:srgbClr val="111111"/>
                  </a:solidFill>
                  <a:effectLst/>
                  <a:latin typeface="Roboto" panose="02000000000000000000" pitchFamily="2" charset="0"/>
                </a:rPr>
                <a:t>In this project face detection and recognition system</a:t>
              </a:r>
              <a:r>
                <a:rPr lang="en-US" sz="4400" b="1" i="0" dirty="0">
                  <a:solidFill>
                    <a:srgbClr val="111111"/>
                  </a:solidFill>
                  <a:effectLst/>
                  <a:latin typeface="Roboto" panose="02000000000000000000" pitchFamily="2" charset="0"/>
                </a:rPr>
                <a:t> would certainly speed up the process of checking student attendance</a:t>
              </a:r>
              <a:r>
                <a:rPr lang="en-US" sz="4400" b="0" i="0" dirty="0">
                  <a:solidFill>
                    <a:srgbClr val="111111"/>
                  </a:solidFill>
                  <a:effectLst/>
                  <a:latin typeface="Roboto" panose="02000000000000000000" pitchFamily="2" charset="0"/>
                </a:rPr>
                <a:t> in comparison to other biometrics authentication methods and in the right circumstances it would be able to match their accuracy.</a:t>
              </a:r>
              <a:endParaRPr sz="4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AAE55E69-EE23-8F4B-5B3E-E85C97FF0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1466" y="0"/>
            <a:ext cx="1855756" cy="2286817"/>
          </a:xfrm>
          <a:prstGeom prst="rect">
            <a:avLst/>
          </a:prstGeom>
        </p:spPr>
      </p:pic>
      <p:sp>
        <p:nvSpPr>
          <p:cNvPr id="3" name="Google Shape;110;p13">
            <a:extLst>
              <a:ext uri="{FF2B5EF4-FFF2-40B4-BE49-F238E27FC236}">
                <a16:creationId xmlns:a16="http://schemas.microsoft.com/office/drawing/2014/main" id="{9014F8C5-DD87-F03F-7589-7BD531F31199}"/>
              </a:ext>
            </a:extLst>
          </p:cNvPr>
          <p:cNvSpPr txBox="1"/>
          <p:nvPr/>
        </p:nvSpPr>
        <p:spPr>
          <a:xfrm>
            <a:off x="64378" y="9878033"/>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Tree>
    <p:extLst>
      <p:ext uri="{BB962C8B-B14F-4D97-AF65-F5344CB8AC3E}">
        <p14:creationId xmlns:p14="http://schemas.microsoft.com/office/powerpoint/2010/main" val="772771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16</a:t>
            </a:fld>
            <a:endParaRPr sz="3200">
              <a:solidFill>
                <a:schemeClr val="lt1"/>
              </a:solidFill>
            </a:endParaRPr>
          </a:p>
        </p:txBody>
      </p:sp>
      <p:grpSp>
        <p:nvGrpSpPr>
          <p:cNvPr id="329" name="Google Shape;329;p26"/>
          <p:cNvGrpSpPr/>
          <p:nvPr/>
        </p:nvGrpSpPr>
        <p:grpSpPr>
          <a:xfrm>
            <a:off x="-2" y="9568581"/>
            <a:ext cx="19010314" cy="1112119"/>
            <a:chOff x="-2" y="9568581"/>
            <a:chExt cx="19010314" cy="1112119"/>
          </a:xfrm>
          <a:solidFill>
            <a:srgbClr val="FF0000"/>
          </a:solidFill>
        </p:grpSpPr>
        <p:grpSp>
          <p:nvGrpSpPr>
            <p:cNvPr id="330" name="Google Shape;330;p26"/>
            <p:cNvGrpSpPr/>
            <p:nvPr/>
          </p:nvGrpSpPr>
          <p:grpSpPr>
            <a:xfrm>
              <a:off x="-2" y="9568581"/>
              <a:ext cx="19010314" cy="1112119"/>
              <a:chOff x="-324645" y="2222500"/>
              <a:chExt cx="22261686" cy="1302327"/>
            </a:xfrm>
            <a:grpFill/>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16</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2340" y="362914"/>
            <a:ext cx="15045416" cy="954347"/>
            <a:chOff x="-9130" y="8640158"/>
            <a:chExt cx="4038662" cy="439420"/>
          </a:xfrm>
        </p:grpSpPr>
        <p:sp>
          <p:nvSpPr>
            <p:cNvPr id="338" name="Google Shape;338;p26"/>
            <p:cNvSpPr/>
            <p:nvPr/>
          </p:nvSpPr>
          <p:spPr>
            <a:xfrm>
              <a:off x="-9130"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endParaRPr dirty="0"/>
            </a:p>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9.REFERENCE</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AAE55E69-EE23-8F4B-5B3E-E85C97FF0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1466" y="0"/>
            <a:ext cx="1855756" cy="2286817"/>
          </a:xfrm>
          <a:prstGeom prst="rect">
            <a:avLst/>
          </a:prstGeom>
        </p:spPr>
      </p:pic>
      <p:sp>
        <p:nvSpPr>
          <p:cNvPr id="5" name="TextBox 4">
            <a:extLst>
              <a:ext uri="{FF2B5EF4-FFF2-40B4-BE49-F238E27FC236}">
                <a16:creationId xmlns:a16="http://schemas.microsoft.com/office/drawing/2014/main" id="{962585D7-C1C5-0E57-F628-A51B3040C7DF}"/>
              </a:ext>
            </a:extLst>
          </p:cNvPr>
          <p:cNvSpPr txBox="1"/>
          <p:nvPr/>
        </p:nvSpPr>
        <p:spPr>
          <a:xfrm>
            <a:off x="353090" y="1714936"/>
            <a:ext cx="12143709" cy="6740307"/>
          </a:xfrm>
          <a:prstGeom prst="rect">
            <a:avLst/>
          </a:prstGeom>
          <a:noFill/>
        </p:spPr>
        <p:txBody>
          <a:bodyPr wrap="square">
            <a:spAutoFit/>
          </a:bodyPr>
          <a:lstStyle/>
          <a:p>
            <a:pPr marL="457200" indent="-457200" fontAlgn="base">
              <a:buFont typeface="+mj-lt"/>
              <a:buAutoNum type="arabicPeriod"/>
            </a:pPr>
            <a:r>
              <a:rPr lang="en-US" sz="2550" b="0" i="0" dirty="0">
                <a:solidFill>
                  <a:srgbClr val="333333"/>
                </a:solidFill>
                <a:effectLst/>
                <a:latin typeface="+mn-lt"/>
              </a:rPr>
              <a:t>Liang Zhixue and He Yandong, "Unrestricted Face Recognition Algorithm Based on Transfer Learning on Self-Pickup Cabinet[J]", </a:t>
            </a:r>
            <a:r>
              <a:rPr lang="en-US" sz="2550" b="0" i="1" dirty="0">
                <a:solidFill>
                  <a:srgbClr val="333333"/>
                </a:solidFill>
                <a:effectLst/>
                <a:latin typeface="+mn-lt"/>
              </a:rPr>
              <a:t>Mathematical Problems in Engineering</a:t>
            </a:r>
            <a:r>
              <a:rPr lang="en-US" sz="2550" b="0" i="0" dirty="0">
                <a:solidFill>
                  <a:srgbClr val="333333"/>
                </a:solidFill>
                <a:effectLst/>
                <a:latin typeface="+mn-lt"/>
              </a:rPr>
              <a:t>, 2021.</a:t>
            </a:r>
          </a:p>
          <a:p>
            <a:pPr marL="457200" indent="-457200" fontAlgn="base">
              <a:buFont typeface="+mj-lt"/>
              <a:buAutoNum type="arabicPeriod"/>
            </a:pPr>
            <a:r>
              <a:rPr lang="en-US" sz="2550" dirty="0">
                <a:latin typeface="+mn-lt"/>
              </a:rPr>
              <a:t>C. Shen-Chi, W. Chia-Hsiang, L. Shih-Yao, and H. Yi-Ping, "2D Face Alignment and Pose Estimation Based on 3D Facial Models," in Multimedia and Expo (ICME), 2012 IEEE International Conference on, 2012, pp. 128-133. </a:t>
            </a:r>
          </a:p>
          <a:p>
            <a:pPr marL="457200" indent="-457200" fontAlgn="base">
              <a:buFont typeface="+mj-lt"/>
              <a:buAutoNum type="arabicPeriod"/>
            </a:pPr>
            <a:r>
              <a:rPr lang="en-US" sz="2550" dirty="0">
                <a:latin typeface="+mn-lt"/>
              </a:rPr>
              <a:t>P. Rajiv, R. Raj, and M. Chandra, “Email based remote access and surveillance system for smart home infrastructure ଝ,” </a:t>
            </a:r>
            <a:r>
              <a:rPr lang="en-US" sz="2550" dirty="0" err="1">
                <a:latin typeface="+mn-lt"/>
              </a:rPr>
              <a:t>Perspect</a:t>
            </a:r>
            <a:r>
              <a:rPr lang="en-US" sz="2550" dirty="0">
                <a:latin typeface="+mn-lt"/>
              </a:rPr>
              <a:t>. Sci., pp. 3–5, 2016. </a:t>
            </a:r>
          </a:p>
          <a:p>
            <a:pPr marL="457200" indent="-457200" fontAlgn="base">
              <a:buFont typeface="+mj-lt"/>
              <a:buAutoNum type="arabicPeriod"/>
            </a:pPr>
            <a:r>
              <a:rPr lang="en-US" sz="2550" dirty="0">
                <a:solidFill>
                  <a:schemeClr val="tx1"/>
                </a:solidFill>
                <a:latin typeface="+mn-lt"/>
                <a:ea typeface="Calibri" panose="020F0502020204030204" pitchFamily="34" charset="0"/>
                <a:cs typeface="Calibri" panose="020F0502020204030204" pitchFamily="34" charset="0"/>
                <a:sym typeface="IBM Plex Mono"/>
              </a:rPr>
              <a:t>Liu W, Wang Y, </a:t>
            </a:r>
            <a:r>
              <a:rPr lang="en-US" sz="2550" dirty="0" err="1">
                <a:solidFill>
                  <a:schemeClr val="tx1"/>
                </a:solidFill>
                <a:latin typeface="+mn-lt"/>
                <a:ea typeface="Calibri" panose="020F0502020204030204" pitchFamily="34" charset="0"/>
                <a:cs typeface="Calibri" panose="020F0502020204030204" pitchFamily="34" charset="0"/>
                <a:sym typeface="IBM Plex Mono"/>
              </a:rPr>
              <a:t>Qiu</a:t>
            </a:r>
            <a:r>
              <a:rPr lang="en-US" sz="2550" dirty="0">
                <a:solidFill>
                  <a:schemeClr val="tx1"/>
                </a:solidFill>
                <a:latin typeface="+mn-lt"/>
                <a:ea typeface="Calibri" panose="020F0502020204030204" pitchFamily="34" charset="0"/>
                <a:cs typeface="Calibri" panose="020F0502020204030204" pitchFamily="34" charset="0"/>
                <a:sym typeface="IBM Plex Mono"/>
              </a:rPr>
              <a:t> H, et al. A Fast (l)1-solver and Its Applications to Robust Face Recognition[J]. Journal of Industrial &amp; </a:t>
            </a:r>
            <a:r>
              <a:rPr lang="en-US" sz="2550" dirty="0" err="1">
                <a:solidFill>
                  <a:schemeClr val="tx1"/>
                </a:solidFill>
                <a:latin typeface="+mn-lt"/>
                <a:ea typeface="Calibri" panose="020F0502020204030204" pitchFamily="34" charset="0"/>
                <a:cs typeface="Calibri" panose="020F0502020204030204" pitchFamily="34" charset="0"/>
                <a:sym typeface="IBM Plex Mono"/>
              </a:rPr>
              <a:t>Managemen</a:t>
            </a:r>
            <a:r>
              <a:rPr lang="en-US" sz="2550" dirty="0">
                <a:solidFill>
                  <a:schemeClr val="tx1"/>
                </a:solidFill>
                <a:latin typeface="+mn-lt"/>
                <a:ea typeface="Calibri" panose="020F0502020204030204" pitchFamily="34" charset="0"/>
                <a:cs typeface="Calibri" panose="020F0502020204030204" pitchFamily="34" charset="0"/>
                <a:sym typeface="IBM Plex Mono"/>
              </a:rPr>
              <a:t> Optimization, 2017, 8(1):163-178</a:t>
            </a:r>
          </a:p>
          <a:p>
            <a:pPr marL="457200" indent="-457200" fontAlgn="base">
              <a:buFont typeface="+mj-lt"/>
              <a:buAutoNum type="arabicPeriod"/>
            </a:pPr>
            <a:r>
              <a:rPr lang="en-IN" sz="2550" dirty="0">
                <a:latin typeface="+mn-lt"/>
              </a:rPr>
              <a:t>E. </a:t>
            </a:r>
            <a:r>
              <a:rPr lang="en-IN" sz="2550" dirty="0" err="1">
                <a:latin typeface="+mn-lt"/>
              </a:rPr>
              <a:t>Sariyanidi</a:t>
            </a:r>
            <a:r>
              <a:rPr lang="en-IN" sz="2550" dirty="0">
                <a:latin typeface="+mn-lt"/>
              </a:rPr>
              <a:t>,.H. </a:t>
            </a:r>
            <a:r>
              <a:rPr lang="en-IN" sz="2550" dirty="0" err="1">
                <a:latin typeface="+mn-lt"/>
              </a:rPr>
              <a:t>Gunes</a:t>
            </a:r>
            <a:r>
              <a:rPr lang="en-IN" sz="2550" dirty="0">
                <a:latin typeface="+mn-lt"/>
              </a:rPr>
              <a:t>. and A. Cavallaro. “Automatic analysis of facial affect: A survey of registration, representation, and recognition,” IEEE Transactions on Pattern Analysis &amp; Machine Intelligence, vol. 37, num. 6, pp. 1113–1133, 2015.</a:t>
            </a:r>
          </a:p>
          <a:p>
            <a:pPr marL="457200" indent="-457200" fontAlgn="base">
              <a:buFont typeface="+mj-lt"/>
              <a:buAutoNum type="arabicPeriod"/>
            </a:pPr>
            <a:r>
              <a:rPr lang="en-IN" sz="2550" dirty="0">
                <a:latin typeface="+mn-lt"/>
              </a:rPr>
              <a:t>R. </a:t>
            </a:r>
            <a:r>
              <a:rPr lang="en-IN" sz="2550" dirty="0" err="1">
                <a:latin typeface="+mn-lt"/>
              </a:rPr>
              <a:t>Chellapa</a:t>
            </a:r>
            <a:r>
              <a:rPr lang="en-IN" sz="2550" dirty="0">
                <a:latin typeface="+mn-lt"/>
              </a:rPr>
              <a:t> and S. </a:t>
            </a:r>
            <a:r>
              <a:rPr lang="en-IN" sz="2550" dirty="0" err="1">
                <a:latin typeface="+mn-lt"/>
              </a:rPr>
              <a:t>Sirohey</a:t>
            </a:r>
            <a:r>
              <a:rPr lang="en-IN" sz="2550" dirty="0">
                <a:latin typeface="+mn-lt"/>
              </a:rPr>
              <a:t>, "Human and Machine Recognition of Faces: A Survey," Proceedings of the IEEE. Vol. 83, no. 5, May 1995.</a:t>
            </a:r>
          </a:p>
          <a:p>
            <a:pPr fontAlgn="base"/>
            <a:r>
              <a:rPr lang="en-IN" sz="2400" dirty="0"/>
              <a:t> </a:t>
            </a:r>
            <a:endParaRPr lang="en-US" sz="1600" b="0" i="0" dirty="0">
              <a:solidFill>
                <a:schemeClr val="tx1"/>
              </a:solidFill>
              <a:effectLst/>
              <a:latin typeface="urw-din"/>
            </a:endParaRPr>
          </a:p>
        </p:txBody>
      </p:sp>
      <p:sp>
        <p:nvSpPr>
          <p:cNvPr id="3" name="Google Shape;110;p13">
            <a:extLst>
              <a:ext uri="{FF2B5EF4-FFF2-40B4-BE49-F238E27FC236}">
                <a16:creationId xmlns:a16="http://schemas.microsoft.com/office/drawing/2014/main" id="{22F515CC-8D61-4F3F-20CD-1A4730B74734}"/>
              </a:ext>
            </a:extLst>
          </p:cNvPr>
          <p:cNvSpPr txBox="1"/>
          <p:nvPr/>
        </p:nvSpPr>
        <p:spPr>
          <a:xfrm>
            <a:off x="80420" y="9829907"/>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Tree>
    <p:extLst>
      <p:ext uri="{BB962C8B-B14F-4D97-AF65-F5344CB8AC3E}">
        <p14:creationId xmlns:p14="http://schemas.microsoft.com/office/powerpoint/2010/main" val="551031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17</a:t>
            </a:fld>
            <a:endParaRPr sz="3200">
              <a:solidFill>
                <a:schemeClr val="lt1"/>
              </a:solidFill>
            </a:endParaRPr>
          </a:p>
        </p:txBody>
      </p:sp>
      <p:grpSp>
        <p:nvGrpSpPr>
          <p:cNvPr id="329" name="Google Shape;329;p26"/>
          <p:cNvGrpSpPr/>
          <p:nvPr/>
        </p:nvGrpSpPr>
        <p:grpSpPr>
          <a:xfrm>
            <a:off x="-1" y="9654139"/>
            <a:ext cx="19010314" cy="1112119"/>
            <a:chOff x="-2" y="9568581"/>
            <a:chExt cx="19010314" cy="1112119"/>
          </a:xfrm>
          <a:solidFill>
            <a:srgbClr val="FF0000"/>
          </a:solidFill>
        </p:grpSpPr>
        <p:grpSp>
          <p:nvGrpSpPr>
            <p:cNvPr id="330" name="Google Shape;330;p26"/>
            <p:cNvGrpSpPr/>
            <p:nvPr/>
          </p:nvGrpSpPr>
          <p:grpSpPr>
            <a:xfrm>
              <a:off x="-2" y="9568581"/>
              <a:ext cx="19010314" cy="1112119"/>
              <a:chOff x="-324645" y="2222500"/>
              <a:chExt cx="22261686" cy="1302327"/>
            </a:xfrm>
            <a:grpFill/>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17</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2340" y="362914"/>
            <a:ext cx="15045416" cy="954347"/>
            <a:chOff x="-9130" y="8640158"/>
            <a:chExt cx="4038662" cy="439420"/>
          </a:xfrm>
        </p:grpSpPr>
        <p:sp>
          <p:nvSpPr>
            <p:cNvPr id="338" name="Google Shape;338;p26"/>
            <p:cNvSpPr/>
            <p:nvPr/>
          </p:nvSpPr>
          <p:spPr>
            <a:xfrm>
              <a:off x="-9130"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endParaRPr dirty="0"/>
            </a:p>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9</a:t>
              </a:r>
              <a:r>
                <a:rPr lang="en-US" sz="5400" b="0" i="0" u="none" strike="noStrike" cap="none">
                  <a:solidFill>
                    <a:schemeClr val="lt1"/>
                  </a:solidFill>
                  <a:latin typeface="Calibri"/>
                  <a:ea typeface="Calibri"/>
                  <a:cs typeface="Calibri"/>
                  <a:sym typeface="Calibri"/>
                </a:rPr>
                <a:t>.</a:t>
              </a:r>
              <a:r>
                <a:rPr lang="en-US" sz="5400" b="0" i="0" u="none" strike="noStrike" cap="none" dirty="0">
                  <a:solidFill>
                    <a:schemeClr val="lt1"/>
                  </a:solidFill>
                  <a:latin typeface="Calibri"/>
                  <a:ea typeface="Calibri"/>
                  <a:cs typeface="Calibri"/>
                  <a:sym typeface="Calibri"/>
                </a:rPr>
                <a:t>REFERENCE</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AAE55E69-EE23-8F4B-5B3E-E85C97FF0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1466" y="0"/>
            <a:ext cx="1855756" cy="2286817"/>
          </a:xfrm>
          <a:prstGeom prst="rect">
            <a:avLst/>
          </a:prstGeom>
        </p:spPr>
      </p:pic>
      <p:sp>
        <p:nvSpPr>
          <p:cNvPr id="3" name="Google Shape;110;p13">
            <a:extLst>
              <a:ext uri="{FF2B5EF4-FFF2-40B4-BE49-F238E27FC236}">
                <a16:creationId xmlns:a16="http://schemas.microsoft.com/office/drawing/2014/main" id="{22F515CC-8D61-4F3F-20CD-1A4730B74734}"/>
              </a:ext>
            </a:extLst>
          </p:cNvPr>
          <p:cNvSpPr txBox="1"/>
          <p:nvPr/>
        </p:nvSpPr>
        <p:spPr>
          <a:xfrm>
            <a:off x="80420" y="9813865"/>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
        <p:nvSpPr>
          <p:cNvPr id="6" name="TextBox 5">
            <a:extLst>
              <a:ext uri="{FF2B5EF4-FFF2-40B4-BE49-F238E27FC236}">
                <a16:creationId xmlns:a16="http://schemas.microsoft.com/office/drawing/2014/main" id="{CC73EFE0-B062-4F39-1E03-E3647D546487}"/>
              </a:ext>
            </a:extLst>
          </p:cNvPr>
          <p:cNvSpPr txBox="1"/>
          <p:nvPr/>
        </p:nvSpPr>
        <p:spPr>
          <a:xfrm>
            <a:off x="337049" y="1723436"/>
            <a:ext cx="13088985" cy="7725192"/>
          </a:xfrm>
          <a:prstGeom prst="rect">
            <a:avLst/>
          </a:prstGeom>
          <a:noFill/>
        </p:spPr>
        <p:txBody>
          <a:bodyPr wrap="square">
            <a:spAutoFit/>
          </a:bodyPr>
          <a:lstStyle/>
          <a:p>
            <a:pPr marL="514350" indent="-514350" fontAlgn="base">
              <a:buFont typeface="+mj-lt"/>
              <a:buAutoNum type="arabicPeriod" startAt="7"/>
            </a:pPr>
            <a:r>
              <a:rPr lang="en-IN" sz="2800" dirty="0">
                <a:latin typeface="+mn-lt"/>
              </a:rPr>
              <a:t> M. Turk and A. Pentland, "Eigenfaces for recognition," J. Cognitive </a:t>
            </a:r>
            <a:r>
              <a:rPr lang="en-IN" sz="2800" dirty="0" err="1">
                <a:latin typeface="+mn-lt"/>
              </a:rPr>
              <a:t>Neuroscience,vol</a:t>
            </a:r>
            <a:r>
              <a:rPr lang="en-IN" sz="2800" dirty="0">
                <a:latin typeface="+mn-lt"/>
              </a:rPr>
              <a:t>. 3, 71-86., 1991.</a:t>
            </a:r>
          </a:p>
          <a:p>
            <a:pPr marL="514350" indent="-514350" fontAlgn="base">
              <a:buFont typeface="+mj-lt"/>
              <a:buAutoNum type="arabicPeriod" startAt="7"/>
            </a:pPr>
            <a:endParaRPr lang="en-IN" sz="2800" dirty="0">
              <a:latin typeface="+mn-lt"/>
            </a:endParaRPr>
          </a:p>
          <a:p>
            <a:pPr marL="514350" indent="-514350" fontAlgn="base">
              <a:buFont typeface="+mj-lt"/>
              <a:buAutoNum type="arabicPeriod" startAt="7"/>
            </a:pPr>
            <a:r>
              <a:rPr lang="en-IN" sz="2800" dirty="0">
                <a:latin typeface="+mn-lt"/>
              </a:rPr>
              <a:t>J Lu, K. N. </a:t>
            </a:r>
            <a:r>
              <a:rPr lang="en-IN" sz="2800" dirty="0" err="1">
                <a:latin typeface="+mn-lt"/>
              </a:rPr>
              <a:t>Plataniotis</a:t>
            </a:r>
            <a:r>
              <a:rPr lang="en-IN" sz="2800" dirty="0">
                <a:latin typeface="+mn-lt"/>
              </a:rPr>
              <a:t>, A. N. </a:t>
            </a:r>
            <a:r>
              <a:rPr lang="en-IN" sz="2800" dirty="0" err="1">
                <a:latin typeface="+mn-lt"/>
              </a:rPr>
              <a:t>Venetsanopoulos</a:t>
            </a:r>
            <a:r>
              <a:rPr lang="en-IN" sz="2800" dirty="0">
                <a:latin typeface="+mn-lt"/>
              </a:rPr>
              <a:t>, Face recognition using LDA-based algorithms, “IEEE          Neural Networks Transaction”, 2003. </a:t>
            </a:r>
          </a:p>
          <a:p>
            <a:pPr marL="514350" indent="-514350" fontAlgn="base">
              <a:buFont typeface="+mj-lt"/>
              <a:buAutoNum type="arabicPeriod" startAt="7"/>
            </a:pPr>
            <a:r>
              <a:rPr lang="en-IN" sz="2800" dirty="0">
                <a:latin typeface="+mn-lt"/>
              </a:rPr>
              <a:t>P. Rajiv, R. Raj, and M. Chandra, “Email based remote access and surveillance system for smart home infrastructure </a:t>
            </a:r>
            <a:r>
              <a:rPr lang="or-IN" sz="2800" dirty="0">
                <a:latin typeface="+mn-lt"/>
              </a:rPr>
              <a:t>ଝ,” </a:t>
            </a:r>
            <a:r>
              <a:rPr lang="en-IN" sz="2800" dirty="0" err="1">
                <a:latin typeface="+mn-lt"/>
              </a:rPr>
              <a:t>Perspect</a:t>
            </a:r>
            <a:r>
              <a:rPr lang="en-IN" sz="2800" dirty="0">
                <a:latin typeface="+mn-lt"/>
              </a:rPr>
              <a:t>. Sci., pp. 3–5, 2016. </a:t>
            </a:r>
          </a:p>
          <a:p>
            <a:pPr marL="514350" indent="-514350" fontAlgn="base">
              <a:buFont typeface="+mj-lt"/>
              <a:buAutoNum type="arabicPeriod" startAt="7"/>
            </a:pPr>
            <a:r>
              <a:rPr lang="en-IN" sz="2800" dirty="0">
                <a:latin typeface="+mn-lt"/>
              </a:rPr>
              <a:t> S. R. K, T. C. </a:t>
            </a:r>
            <a:r>
              <a:rPr lang="en-IN" sz="2800" dirty="0" err="1">
                <a:latin typeface="+mn-lt"/>
              </a:rPr>
              <a:t>Sarma</a:t>
            </a:r>
            <a:r>
              <a:rPr lang="en-IN" sz="2800" dirty="0">
                <a:latin typeface="+mn-lt"/>
              </a:rPr>
              <a:t>, and K. S. Prasad, “Face Recognition Office Security System Using LabVIEW 8.6,” Int. J. Electron. </a:t>
            </a:r>
            <a:r>
              <a:rPr lang="en-IN" sz="2800" dirty="0" err="1">
                <a:latin typeface="+mn-lt"/>
              </a:rPr>
              <a:t>Commun</a:t>
            </a:r>
            <a:r>
              <a:rPr lang="en-IN" sz="2800" dirty="0">
                <a:latin typeface="+mn-lt"/>
              </a:rPr>
              <a:t>. </a:t>
            </a:r>
            <a:r>
              <a:rPr lang="en-IN" sz="2800" dirty="0" err="1">
                <a:latin typeface="+mn-lt"/>
              </a:rPr>
              <a:t>Instrum</a:t>
            </a:r>
            <a:r>
              <a:rPr lang="en-IN" sz="2800" dirty="0">
                <a:latin typeface="+mn-lt"/>
              </a:rPr>
              <a:t>. Eng. Res. Dev., vol. 3, no. 2, p. 8, 2013. </a:t>
            </a:r>
          </a:p>
          <a:p>
            <a:pPr marL="514350" indent="-514350" fontAlgn="base">
              <a:buFont typeface="+mj-lt"/>
              <a:buAutoNum type="arabicPeriod" startAt="7"/>
            </a:pPr>
            <a:r>
              <a:rPr lang="en-IN" sz="2800" dirty="0">
                <a:latin typeface="+mn-lt"/>
              </a:rPr>
              <a:t> D. L. </a:t>
            </a:r>
            <a:r>
              <a:rPr lang="en-IN" sz="2800" dirty="0" err="1">
                <a:latin typeface="+mn-lt"/>
              </a:rPr>
              <a:t>Swets</a:t>
            </a:r>
            <a:r>
              <a:rPr lang="en-IN" sz="2800" dirty="0">
                <a:latin typeface="+mn-lt"/>
              </a:rPr>
              <a:t>, and J. Weng, "Using Discriminant Eigenfeatures for Image Retrieval," IEEE Trans. on Pattern Analysis and Machine Intelligence, vol. 18, no. 8, pp. 831-836, August 1996. </a:t>
            </a:r>
          </a:p>
          <a:p>
            <a:pPr marL="514350" indent="-514350" fontAlgn="base">
              <a:buFont typeface="+mj-lt"/>
              <a:buAutoNum type="arabicPeriod" startAt="7"/>
            </a:pPr>
            <a:r>
              <a:rPr lang="en-IN" sz="2800" dirty="0">
                <a:latin typeface="+mn-lt"/>
              </a:rPr>
              <a:t>P.J. Philips, H. Moon, S.A. Rizvi, and </a:t>
            </a:r>
            <a:r>
              <a:rPr lang="en-IN" sz="2800" dirty="0" err="1">
                <a:latin typeface="+mn-lt"/>
              </a:rPr>
              <a:t>P.J.Rauss</a:t>
            </a:r>
            <a:r>
              <a:rPr lang="en-IN" sz="2800" dirty="0">
                <a:latin typeface="+mn-lt"/>
              </a:rPr>
              <a:t>, “The </a:t>
            </a:r>
            <a:r>
              <a:rPr lang="en-IN" sz="2800" dirty="0" err="1">
                <a:latin typeface="+mn-lt"/>
              </a:rPr>
              <a:t>feret</a:t>
            </a:r>
            <a:r>
              <a:rPr lang="en-IN" sz="2800" dirty="0">
                <a:latin typeface="+mn-lt"/>
              </a:rPr>
              <a:t> evaluation methodology for face recognition,” IEEE Trans. PAMI, vol. 22, pp. 1090–1104, Jan. 2000.</a:t>
            </a:r>
          </a:p>
          <a:p>
            <a:pPr marL="457200" indent="-457200" fontAlgn="base">
              <a:buFont typeface="+mj-lt"/>
              <a:buAutoNum type="arabicPeriod" startAt="7"/>
            </a:pPr>
            <a:endParaRPr lang="en-US" sz="2000" dirty="0">
              <a:solidFill>
                <a:schemeClr val="tx1"/>
              </a:solidFill>
              <a:latin typeface="+mn-lt"/>
              <a:ea typeface="Calibri" panose="020F0502020204030204" pitchFamily="34" charset="0"/>
              <a:cs typeface="Calibri" panose="020F0502020204030204" pitchFamily="34" charset="0"/>
              <a:sym typeface="IBM Plex Mono"/>
            </a:endParaRPr>
          </a:p>
        </p:txBody>
      </p:sp>
    </p:spTree>
    <p:extLst>
      <p:ext uri="{BB962C8B-B14F-4D97-AF65-F5344CB8AC3E}">
        <p14:creationId xmlns:p14="http://schemas.microsoft.com/office/powerpoint/2010/main" val="1648219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380" name="Google Shape;380;p29" descr="Text, letter&#10;&#10;Description automatically generated"/>
          <p:cNvPicPr preferRelativeResize="0"/>
          <p:nvPr/>
        </p:nvPicPr>
        <p:blipFill rotWithShape="1">
          <a:blip r:embed="rId3">
            <a:alphaModFix/>
          </a:blip>
          <a:srcRect/>
          <a:stretch/>
        </p:blipFill>
        <p:spPr>
          <a:xfrm>
            <a:off x="-172243" y="0"/>
            <a:ext cx="19182556" cy="107091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a:t>
            </a:fld>
            <a:endParaRPr sz="3200">
              <a:solidFill>
                <a:schemeClr val="lt1"/>
              </a:solidFill>
            </a:endParaRPr>
          </a:p>
        </p:txBody>
      </p:sp>
      <p:grpSp>
        <p:nvGrpSpPr>
          <p:cNvPr id="117" name="Google Shape;117;p14"/>
          <p:cNvGrpSpPr/>
          <p:nvPr/>
        </p:nvGrpSpPr>
        <p:grpSpPr>
          <a:xfrm>
            <a:off x="-26281" y="9680875"/>
            <a:ext cx="19036593" cy="1112120"/>
            <a:chOff x="-26281" y="9568580"/>
            <a:chExt cx="19036593" cy="1112120"/>
          </a:xfrm>
          <a:solidFill>
            <a:srgbClr val="FF0000"/>
          </a:solidFill>
        </p:grpSpPr>
        <p:grpSp>
          <p:nvGrpSpPr>
            <p:cNvPr id="118" name="Google Shape;118;p14"/>
            <p:cNvGrpSpPr/>
            <p:nvPr/>
          </p:nvGrpSpPr>
          <p:grpSpPr>
            <a:xfrm>
              <a:off x="-26281" y="9568580"/>
              <a:ext cx="19036593" cy="1112120"/>
              <a:chOff x="-355419" y="2222499"/>
              <a:chExt cx="22292460" cy="1302328"/>
            </a:xfrm>
            <a:grpFill/>
          </p:grpSpPr>
          <p:sp>
            <p:nvSpPr>
              <p:cNvPr id="119" name="Google Shape;119;p14"/>
              <p:cNvSpPr/>
              <p:nvPr/>
            </p:nvSpPr>
            <p:spPr>
              <a:xfrm>
                <a:off x="-355419" y="2222499"/>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a:t>
            </a:fld>
            <a:endParaRPr sz="1870">
              <a:solidFill>
                <a:schemeClr val="lt1"/>
              </a:solidFill>
              <a:latin typeface="Calibri"/>
              <a:ea typeface="Calibri"/>
              <a:cs typeface="Calibri"/>
              <a:sym typeface="Calibri"/>
            </a:endParaRPr>
          </a:p>
        </p:txBody>
      </p:sp>
      <p:grpSp>
        <p:nvGrpSpPr>
          <p:cNvPr id="125" name="Google Shape;125;p14"/>
          <p:cNvGrpSpPr/>
          <p:nvPr/>
        </p:nvGrpSpPr>
        <p:grpSpPr>
          <a:xfrm>
            <a:off x="-26281" y="774700"/>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Content</a:t>
              </a:r>
              <a:endParaRPr sz="2000" b="0" i="0" u="none" strike="noStrike" cap="none">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14"/>
          <p:cNvSpPr txBox="1"/>
          <p:nvPr/>
        </p:nvSpPr>
        <p:spPr>
          <a:xfrm>
            <a:off x="1199356" y="1701131"/>
            <a:ext cx="11125200" cy="5293716"/>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3600"/>
            </a:pP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Project Domain</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Title</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Problem Statement</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Motivation</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Hardware/software specification</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Abstract</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Block diagram</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Literature Survey</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Conclusion</a:t>
            </a:r>
            <a:endParaRPr dirty="0"/>
          </a:p>
        </p:txBody>
      </p:sp>
      <p:pic>
        <p:nvPicPr>
          <p:cNvPr id="2" name="Picture 1">
            <a:extLst>
              <a:ext uri="{FF2B5EF4-FFF2-40B4-BE49-F238E27FC236}">
                <a16:creationId xmlns:a16="http://schemas.microsoft.com/office/drawing/2014/main" id="{C8B254B7-66B4-9B63-476F-3E839C8F8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7456" y="212877"/>
            <a:ext cx="1855756" cy="2286817"/>
          </a:xfrm>
          <a:prstGeom prst="rect">
            <a:avLst/>
          </a:prstGeom>
        </p:spPr>
      </p:pic>
      <p:sp>
        <p:nvSpPr>
          <p:cNvPr id="3" name="Google Shape;110;p13">
            <a:extLst>
              <a:ext uri="{FF2B5EF4-FFF2-40B4-BE49-F238E27FC236}">
                <a16:creationId xmlns:a16="http://schemas.microsoft.com/office/drawing/2014/main" id="{24578A0C-C86A-0AAB-A04E-3D5521D737B2}"/>
              </a:ext>
            </a:extLst>
          </p:cNvPr>
          <p:cNvSpPr txBox="1"/>
          <p:nvPr/>
        </p:nvSpPr>
        <p:spPr>
          <a:xfrm>
            <a:off x="208756" y="9797823"/>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3</a:t>
            </a:fld>
            <a:endParaRPr sz="3200">
              <a:solidFill>
                <a:schemeClr val="lt1"/>
              </a:solidFill>
            </a:endParaRPr>
          </a:p>
        </p:txBody>
      </p:sp>
      <p:grpSp>
        <p:nvGrpSpPr>
          <p:cNvPr id="134" name="Google Shape;134;p15"/>
          <p:cNvGrpSpPr/>
          <p:nvPr/>
        </p:nvGrpSpPr>
        <p:grpSpPr>
          <a:xfrm>
            <a:off x="-2" y="9618457"/>
            <a:ext cx="19010314" cy="1112119"/>
            <a:chOff x="-2" y="9568581"/>
            <a:chExt cx="19010314" cy="1112119"/>
          </a:xfrm>
          <a:solidFill>
            <a:srgbClr val="FF0000"/>
          </a:solidFill>
        </p:grpSpPr>
        <p:grpSp>
          <p:nvGrpSpPr>
            <p:cNvPr id="135" name="Google Shape;135;p15"/>
            <p:cNvGrpSpPr/>
            <p:nvPr/>
          </p:nvGrpSpPr>
          <p:grpSpPr>
            <a:xfrm>
              <a:off x="-2" y="9568581"/>
              <a:ext cx="19010314" cy="1112119"/>
              <a:chOff x="-324645" y="2222500"/>
              <a:chExt cx="22261686" cy="1302327"/>
            </a:xfrm>
            <a:grpFill/>
          </p:grpSpPr>
          <p:sp>
            <p:nvSpPr>
              <p:cNvPr id="136" name="Google Shape;136;p1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8" name="Google Shape;138;p1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9" name="Google Shape;139;p15"/>
          <p:cNvSpPr txBox="1"/>
          <p:nvPr/>
        </p:nvSpPr>
        <p:spPr>
          <a:xfrm>
            <a:off x="319516" y="9390395"/>
            <a:ext cx="11277600" cy="1015622"/>
          </a:xfrm>
          <a:prstGeom prst="rect">
            <a:avLst/>
          </a:prstGeom>
          <a:noFill/>
          <a:ln>
            <a:noFill/>
          </a:ln>
        </p:spPr>
        <p:txBody>
          <a:bodyPr spcFirstLastPara="1" wrap="square" lIns="91425" tIns="45700" rIns="91425" bIns="45700" anchor="t" anchorCtr="0">
            <a:spAutoFit/>
          </a:bodyPr>
          <a:lstStyle/>
          <a:p>
            <a:endParaRPr lang="en-US" sz="3200" b="0" dirty="0">
              <a:solidFill>
                <a:srgbClr val="D4D4D4"/>
              </a:solidFill>
              <a:effectLst/>
              <a:latin typeface="Consolas" panose="020B0609020204030204" pitchFamily="49" charset="0"/>
            </a:endParaRP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Nutan College Of  Engineering And Research</a:t>
            </a:r>
            <a:endParaRPr sz="2800" dirty="0"/>
          </a:p>
        </p:txBody>
      </p:sp>
      <p:sp>
        <p:nvSpPr>
          <p:cNvPr id="141" name="Google Shape;141;p15"/>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3</a:t>
            </a:fld>
            <a:endParaRPr sz="1870">
              <a:solidFill>
                <a:schemeClr val="lt1"/>
              </a:solidFill>
              <a:latin typeface="Calibri"/>
              <a:ea typeface="Calibri"/>
              <a:cs typeface="Calibri"/>
              <a:sym typeface="Calibri"/>
            </a:endParaRPr>
          </a:p>
        </p:txBody>
      </p:sp>
      <p:grpSp>
        <p:nvGrpSpPr>
          <p:cNvPr id="142" name="Google Shape;142;p15"/>
          <p:cNvGrpSpPr/>
          <p:nvPr/>
        </p:nvGrpSpPr>
        <p:grpSpPr>
          <a:xfrm>
            <a:off x="-26281" y="758658"/>
            <a:ext cx="15071695" cy="827992"/>
            <a:chOff x="-16184" y="8640158"/>
            <a:chExt cx="4045716" cy="439420"/>
          </a:xfrm>
        </p:grpSpPr>
        <p:sp>
          <p:nvSpPr>
            <p:cNvPr id="143" name="Google Shape;143;p1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1. </a:t>
              </a:r>
              <a:r>
                <a:rPr lang="en-US" sz="5400" dirty="0">
                  <a:solidFill>
                    <a:schemeClr val="lt1"/>
                  </a:solidFill>
                  <a:latin typeface="Calibri"/>
                  <a:ea typeface="Calibri"/>
                  <a:cs typeface="Calibri"/>
                  <a:sym typeface="Calibri"/>
                </a:rPr>
                <a:t>Domain</a:t>
              </a:r>
              <a:endParaRPr sz="2000" b="0" i="0" u="none" strike="noStrike" cap="none" dirty="0">
                <a:solidFill>
                  <a:schemeClr val="lt1"/>
                </a:solidFill>
                <a:latin typeface="Calibri"/>
                <a:ea typeface="Calibri"/>
                <a:cs typeface="Calibri"/>
                <a:sym typeface="Calibri"/>
              </a:endParaRPr>
            </a:p>
          </p:txBody>
        </p:sp>
        <p:sp>
          <p:nvSpPr>
            <p:cNvPr id="144" name="Google Shape;144;p1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5" name="Google Shape;145;p15"/>
          <p:cNvSpPr txBox="1"/>
          <p:nvPr/>
        </p:nvSpPr>
        <p:spPr>
          <a:xfrm>
            <a:off x="1396852" y="3330783"/>
            <a:ext cx="14654685" cy="4278054"/>
          </a:xfrm>
          <a:prstGeom prst="rect">
            <a:avLst/>
          </a:prstGeom>
          <a:noFill/>
          <a:ln>
            <a:noFill/>
          </a:ln>
        </p:spPr>
        <p:txBody>
          <a:bodyPr spcFirstLastPara="1" wrap="square" lIns="91425" tIns="45700" rIns="91425" bIns="45700" anchor="t" anchorCtr="0">
            <a:spAutoFit/>
          </a:bodyPr>
          <a:lstStyle/>
          <a:p>
            <a:pPr marR="0" lvl="0" algn="ctr" rtl="0">
              <a:spcBef>
                <a:spcPts val="0"/>
              </a:spcBef>
              <a:spcAft>
                <a:spcPts val="0"/>
              </a:spcAft>
            </a:pPr>
            <a:r>
              <a:rPr lang="en-US" sz="4800" dirty="0">
                <a:latin typeface="+mj-lt"/>
              </a:rPr>
              <a:t>MACHINE LEARNING</a:t>
            </a:r>
          </a:p>
          <a:p>
            <a:pPr marR="0" lvl="0" algn="ctr" rtl="0">
              <a:spcBef>
                <a:spcPts val="0"/>
              </a:spcBef>
              <a:spcAft>
                <a:spcPts val="0"/>
              </a:spcAft>
            </a:pPr>
            <a:endParaRPr lang="en-US" sz="3200" dirty="0">
              <a:latin typeface="+mj-lt"/>
            </a:endParaRPr>
          </a:p>
          <a:p>
            <a:pPr algn="ctr"/>
            <a:r>
              <a:rPr lang="en-US" sz="3200" b="0" i="0" dirty="0">
                <a:solidFill>
                  <a:schemeClr val="tx1"/>
                </a:solidFill>
                <a:effectLst/>
                <a:latin typeface="Roboto" panose="02000000000000000000" pitchFamily="2" charset="0"/>
              </a:rPr>
              <a:t>Machine learning is a branch of artificial intelligence (AI) focused on building applications that learn from data and improve their accuracy over time without being programmed to do so.</a:t>
            </a:r>
          </a:p>
          <a:p>
            <a:pPr marR="0" lvl="0" algn="ctr" rtl="0">
              <a:spcBef>
                <a:spcPts val="0"/>
              </a:spcBef>
              <a:spcAft>
                <a:spcPts val="0"/>
              </a:spcAft>
            </a:pPr>
            <a:endParaRPr lang="en-US" sz="3200" dirty="0">
              <a:latin typeface="+mj-lt"/>
            </a:endParaRPr>
          </a:p>
          <a:p>
            <a:pPr marL="457200" marR="0" lvl="0" indent="-457200" algn="l" rtl="0">
              <a:spcBef>
                <a:spcPts val="0"/>
              </a:spcBef>
              <a:spcAft>
                <a:spcPts val="0"/>
              </a:spcAft>
              <a:buFont typeface="Wingdings" panose="05000000000000000000" pitchFamily="2" charset="2"/>
              <a:buChar char="§"/>
            </a:pPr>
            <a:endParaRPr lang="en-US" sz="3200" dirty="0">
              <a:latin typeface="FSBrabo"/>
            </a:endParaRPr>
          </a:p>
          <a:p>
            <a:pPr marL="457200" marR="0" lvl="0" indent="-457200" algn="l" rtl="0">
              <a:spcBef>
                <a:spcPts val="0"/>
              </a:spcBef>
              <a:spcAft>
                <a:spcPts val="0"/>
              </a:spcAft>
              <a:buFont typeface="Wingdings" panose="05000000000000000000" pitchFamily="2" charset="2"/>
              <a:buChar char="§"/>
            </a:pPr>
            <a:endParaRPr lang="en-US" sz="3200" i="0" dirty="0">
              <a:solidFill>
                <a:schemeClr val="tx1"/>
              </a:solidFill>
              <a:effectLst/>
              <a:latin typeface="urw-din"/>
            </a:endParaRPr>
          </a:p>
        </p:txBody>
      </p:sp>
      <p:pic>
        <p:nvPicPr>
          <p:cNvPr id="2" name="Picture 1">
            <a:extLst>
              <a:ext uri="{FF2B5EF4-FFF2-40B4-BE49-F238E27FC236}">
                <a16:creationId xmlns:a16="http://schemas.microsoft.com/office/drawing/2014/main" id="{33EA027E-1C43-1E92-0E9D-04D7181FDC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9278" y="0"/>
            <a:ext cx="1855756" cy="2286817"/>
          </a:xfrm>
          <a:prstGeom prst="rect">
            <a:avLst/>
          </a:prstGeom>
        </p:spPr>
      </p:pic>
      <p:sp>
        <p:nvSpPr>
          <p:cNvPr id="3" name="Google Shape;110;p13">
            <a:extLst>
              <a:ext uri="{FF2B5EF4-FFF2-40B4-BE49-F238E27FC236}">
                <a16:creationId xmlns:a16="http://schemas.microsoft.com/office/drawing/2014/main" id="{17A25E50-C45D-EE64-DABC-EBE57C748344}"/>
              </a:ext>
            </a:extLst>
          </p:cNvPr>
          <p:cNvSpPr txBox="1"/>
          <p:nvPr/>
        </p:nvSpPr>
        <p:spPr>
          <a:xfrm>
            <a:off x="208756" y="9797823"/>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Tree>
    <p:extLst>
      <p:ext uri="{BB962C8B-B14F-4D97-AF65-F5344CB8AC3E}">
        <p14:creationId xmlns:p14="http://schemas.microsoft.com/office/powerpoint/2010/main" val="141025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4</a:t>
            </a:fld>
            <a:endParaRPr sz="3200">
              <a:solidFill>
                <a:schemeClr val="lt1"/>
              </a:solidFill>
            </a:endParaRPr>
          </a:p>
        </p:txBody>
      </p:sp>
      <p:grpSp>
        <p:nvGrpSpPr>
          <p:cNvPr id="134" name="Google Shape;134;p15"/>
          <p:cNvGrpSpPr/>
          <p:nvPr/>
        </p:nvGrpSpPr>
        <p:grpSpPr>
          <a:xfrm>
            <a:off x="-2" y="9618457"/>
            <a:ext cx="19010314" cy="1112119"/>
            <a:chOff x="-2" y="9568581"/>
            <a:chExt cx="19010314" cy="1112119"/>
          </a:xfrm>
          <a:solidFill>
            <a:srgbClr val="FF0000"/>
          </a:solidFill>
        </p:grpSpPr>
        <p:grpSp>
          <p:nvGrpSpPr>
            <p:cNvPr id="135" name="Google Shape;135;p15"/>
            <p:cNvGrpSpPr/>
            <p:nvPr/>
          </p:nvGrpSpPr>
          <p:grpSpPr>
            <a:xfrm>
              <a:off x="-2" y="9568581"/>
              <a:ext cx="19010314" cy="1112119"/>
              <a:chOff x="-324645" y="2222500"/>
              <a:chExt cx="22261686" cy="1302327"/>
            </a:xfrm>
            <a:grpFill/>
          </p:grpSpPr>
          <p:sp>
            <p:nvSpPr>
              <p:cNvPr id="136" name="Google Shape;136;p1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8" name="Google Shape;138;p1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9" name="Google Shape;139;p15"/>
          <p:cNvSpPr txBox="1"/>
          <p:nvPr/>
        </p:nvSpPr>
        <p:spPr>
          <a:xfrm>
            <a:off x="319516" y="9390395"/>
            <a:ext cx="11277600" cy="1015622"/>
          </a:xfrm>
          <a:prstGeom prst="rect">
            <a:avLst/>
          </a:prstGeom>
          <a:noFill/>
          <a:ln>
            <a:noFill/>
          </a:ln>
        </p:spPr>
        <p:txBody>
          <a:bodyPr spcFirstLastPara="1" wrap="square" lIns="91425" tIns="45700" rIns="91425" bIns="45700" anchor="t" anchorCtr="0">
            <a:spAutoFit/>
          </a:bodyPr>
          <a:lstStyle/>
          <a:p>
            <a:endParaRPr lang="en-US" sz="3200" b="0" dirty="0">
              <a:solidFill>
                <a:srgbClr val="D4D4D4"/>
              </a:solidFill>
              <a:effectLst/>
              <a:latin typeface="Consolas" panose="020B0609020204030204" pitchFamily="49" charset="0"/>
            </a:endParaRP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Nutan College Of  Engineering And Research</a:t>
            </a:r>
            <a:endParaRPr sz="2800" dirty="0"/>
          </a:p>
        </p:txBody>
      </p:sp>
      <p:sp>
        <p:nvSpPr>
          <p:cNvPr id="141" name="Google Shape;141;p15"/>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4</a:t>
            </a:fld>
            <a:endParaRPr sz="1870">
              <a:solidFill>
                <a:schemeClr val="lt1"/>
              </a:solidFill>
              <a:latin typeface="Calibri"/>
              <a:ea typeface="Calibri"/>
              <a:cs typeface="Calibri"/>
              <a:sym typeface="Calibri"/>
            </a:endParaRPr>
          </a:p>
        </p:txBody>
      </p:sp>
      <p:grpSp>
        <p:nvGrpSpPr>
          <p:cNvPr id="142" name="Google Shape;142;p15"/>
          <p:cNvGrpSpPr/>
          <p:nvPr/>
        </p:nvGrpSpPr>
        <p:grpSpPr>
          <a:xfrm>
            <a:off x="-26281" y="758658"/>
            <a:ext cx="15071695" cy="827992"/>
            <a:chOff x="-16184" y="8640158"/>
            <a:chExt cx="4045716" cy="439420"/>
          </a:xfrm>
        </p:grpSpPr>
        <p:sp>
          <p:nvSpPr>
            <p:cNvPr id="143" name="Google Shape;143;p1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2. Title</a:t>
              </a:r>
              <a:endParaRPr sz="2000" b="0" i="0" u="none" strike="noStrike" cap="none" dirty="0">
                <a:solidFill>
                  <a:schemeClr val="lt1"/>
                </a:solidFill>
                <a:latin typeface="Calibri"/>
                <a:ea typeface="Calibri"/>
                <a:cs typeface="Calibri"/>
                <a:sym typeface="Calibri"/>
              </a:endParaRPr>
            </a:p>
          </p:txBody>
        </p:sp>
        <p:sp>
          <p:nvSpPr>
            <p:cNvPr id="144" name="Google Shape;144;p1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5" name="Google Shape;145;p15"/>
          <p:cNvSpPr txBox="1"/>
          <p:nvPr/>
        </p:nvSpPr>
        <p:spPr>
          <a:xfrm>
            <a:off x="910009" y="3536578"/>
            <a:ext cx="14654685" cy="3785611"/>
          </a:xfrm>
          <a:prstGeom prst="rect">
            <a:avLst/>
          </a:prstGeom>
          <a:noFill/>
          <a:ln>
            <a:noFill/>
          </a:ln>
        </p:spPr>
        <p:txBody>
          <a:bodyPr spcFirstLastPara="1" wrap="square" lIns="91425" tIns="45700" rIns="91425" bIns="45700" anchor="t" anchorCtr="0">
            <a:spAutoFit/>
          </a:bodyPr>
          <a:lstStyle/>
          <a:p>
            <a:pPr marR="0" lvl="0" algn="ctr" rtl="0">
              <a:spcBef>
                <a:spcPts val="0"/>
              </a:spcBef>
              <a:spcAft>
                <a:spcPts val="0"/>
              </a:spcAft>
            </a:pPr>
            <a:endParaRPr lang="en-US" sz="3200" dirty="0">
              <a:latin typeface="+mj-lt"/>
            </a:endParaRPr>
          </a:p>
          <a:p>
            <a:pPr marL="685800" marR="0" lvl="0" indent="-685800" algn="ctr" rtl="0">
              <a:lnSpc>
                <a:spcPct val="150000"/>
              </a:lnSpc>
              <a:spcBef>
                <a:spcPts val="0"/>
              </a:spcBef>
              <a:spcAft>
                <a:spcPts val="0"/>
              </a:spcAft>
              <a:buFont typeface="Arial" panose="020B0604020202020204" pitchFamily="34" charset="0"/>
              <a:buChar char="•"/>
            </a:pPr>
            <a:r>
              <a:rPr lang="en-US" sz="4800" b="1" dirty="0">
                <a:solidFill>
                  <a:schemeClr val="bg1"/>
                </a:solidFill>
                <a:highlight>
                  <a:srgbClr val="008080"/>
                </a:highlight>
                <a:latin typeface="+mj-lt"/>
              </a:rPr>
              <a:t>FACE DETECTION AND RECOGNITION BASED ATTENDENCE SYSTEM</a:t>
            </a:r>
          </a:p>
          <a:p>
            <a:pPr marL="457200" marR="0" lvl="0" indent="-457200" algn="l" rtl="0">
              <a:spcBef>
                <a:spcPts val="0"/>
              </a:spcBef>
              <a:spcAft>
                <a:spcPts val="0"/>
              </a:spcAft>
              <a:buFont typeface="Wingdings" panose="05000000000000000000" pitchFamily="2" charset="2"/>
              <a:buChar char="§"/>
            </a:pPr>
            <a:endParaRPr lang="en-US" sz="3200" dirty="0">
              <a:latin typeface="FSBrabo"/>
            </a:endParaRPr>
          </a:p>
          <a:p>
            <a:pPr marL="457200" marR="0" lvl="0" indent="-457200" algn="l" rtl="0">
              <a:spcBef>
                <a:spcPts val="0"/>
              </a:spcBef>
              <a:spcAft>
                <a:spcPts val="0"/>
              </a:spcAft>
              <a:buFont typeface="Wingdings" panose="05000000000000000000" pitchFamily="2" charset="2"/>
              <a:buChar char="§"/>
            </a:pPr>
            <a:endParaRPr lang="en-US" sz="3200" i="0" dirty="0">
              <a:solidFill>
                <a:schemeClr val="tx1"/>
              </a:solidFill>
              <a:effectLst/>
              <a:latin typeface="urw-din"/>
            </a:endParaRPr>
          </a:p>
        </p:txBody>
      </p:sp>
      <p:pic>
        <p:nvPicPr>
          <p:cNvPr id="2" name="Picture 1">
            <a:extLst>
              <a:ext uri="{FF2B5EF4-FFF2-40B4-BE49-F238E27FC236}">
                <a16:creationId xmlns:a16="http://schemas.microsoft.com/office/drawing/2014/main" id="{33EA027E-1C43-1E92-0E9D-04D7181FDC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9278" y="0"/>
            <a:ext cx="1855756" cy="2286817"/>
          </a:xfrm>
          <a:prstGeom prst="rect">
            <a:avLst/>
          </a:prstGeom>
        </p:spPr>
      </p:pic>
      <p:sp>
        <p:nvSpPr>
          <p:cNvPr id="3" name="Google Shape;110;p13">
            <a:extLst>
              <a:ext uri="{FF2B5EF4-FFF2-40B4-BE49-F238E27FC236}">
                <a16:creationId xmlns:a16="http://schemas.microsoft.com/office/drawing/2014/main" id="{17A25E50-C45D-EE64-DABC-EBE57C748344}"/>
              </a:ext>
            </a:extLst>
          </p:cNvPr>
          <p:cNvSpPr txBox="1"/>
          <p:nvPr/>
        </p:nvSpPr>
        <p:spPr>
          <a:xfrm>
            <a:off x="208756" y="9797823"/>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Tree>
    <p:extLst>
      <p:ext uri="{BB962C8B-B14F-4D97-AF65-F5344CB8AC3E}">
        <p14:creationId xmlns:p14="http://schemas.microsoft.com/office/powerpoint/2010/main" val="298747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5</a:t>
            </a:fld>
            <a:endParaRPr sz="3200">
              <a:solidFill>
                <a:schemeClr val="lt1"/>
              </a:solidFill>
            </a:endParaRPr>
          </a:p>
        </p:txBody>
      </p:sp>
      <p:grpSp>
        <p:nvGrpSpPr>
          <p:cNvPr id="151" name="Google Shape;151;p16"/>
          <p:cNvGrpSpPr/>
          <p:nvPr/>
        </p:nvGrpSpPr>
        <p:grpSpPr>
          <a:xfrm>
            <a:off x="-2" y="9680876"/>
            <a:ext cx="19010314" cy="1112119"/>
            <a:chOff x="-2" y="9568581"/>
            <a:chExt cx="19010314" cy="1112119"/>
          </a:xfrm>
          <a:solidFill>
            <a:srgbClr val="FF0000"/>
          </a:solidFill>
        </p:grpSpPr>
        <p:grpSp>
          <p:nvGrpSpPr>
            <p:cNvPr id="152" name="Google Shape;152;p16"/>
            <p:cNvGrpSpPr/>
            <p:nvPr/>
          </p:nvGrpSpPr>
          <p:grpSpPr>
            <a:xfrm>
              <a:off x="-2" y="9568581"/>
              <a:ext cx="19010314" cy="1112119"/>
              <a:chOff x="-324645" y="2222500"/>
              <a:chExt cx="22261686" cy="1302327"/>
            </a:xfrm>
            <a:grpFill/>
          </p:grpSpPr>
          <p:sp>
            <p:nvSpPr>
              <p:cNvPr id="153"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lang="en-IN"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154"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5"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8"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5</a:t>
            </a:fld>
            <a:endParaRPr sz="1870">
              <a:solidFill>
                <a:schemeClr val="lt1"/>
              </a:solidFill>
              <a:latin typeface="Calibri"/>
              <a:ea typeface="Calibri"/>
              <a:cs typeface="Calibri"/>
              <a:sym typeface="Calibri"/>
            </a:endParaRPr>
          </a:p>
        </p:txBody>
      </p:sp>
      <p:grpSp>
        <p:nvGrpSpPr>
          <p:cNvPr id="159" name="Google Shape;159;p16"/>
          <p:cNvGrpSpPr/>
          <p:nvPr/>
        </p:nvGrpSpPr>
        <p:grpSpPr>
          <a:xfrm>
            <a:off x="-26281" y="774700"/>
            <a:ext cx="15071695" cy="827992"/>
            <a:chOff x="-16184" y="8640158"/>
            <a:chExt cx="4045716" cy="439420"/>
          </a:xfrm>
        </p:grpSpPr>
        <p:sp>
          <p:nvSpPr>
            <p:cNvPr id="160"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2. </a:t>
              </a:r>
              <a:r>
                <a:rPr lang="en-US" sz="5400" dirty="0">
                  <a:solidFill>
                    <a:schemeClr val="lt1"/>
                  </a:solidFill>
                  <a:latin typeface="Calibri"/>
                  <a:ea typeface="Calibri"/>
                  <a:cs typeface="Calibri"/>
                  <a:sym typeface="Calibri"/>
                </a:rPr>
                <a:t>Problem Statement</a:t>
              </a:r>
              <a:endParaRPr sz="2000" b="0" i="0" u="none" strike="noStrike" cap="none" dirty="0">
                <a:solidFill>
                  <a:schemeClr val="lt1"/>
                </a:solidFill>
                <a:latin typeface="Calibri"/>
                <a:ea typeface="Calibri"/>
                <a:cs typeface="Calibri"/>
                <a:sym typeface="Calibri"/>
              </a:endParaRP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16"/>
          <p:cNvSpPr txBox="1"/>
          <p:nvPr/>
        </p:nvSpPr>
        <p:spPr>
          <a:xfrm>
            <a:off x="638629" y="1963095"/>
            <a:ext cx="15863434" cy="8771592"/>
          </a:xfrm>
          <a:prstGeom prst="rect">
            <a:avLst/>
          </a:prstGeom>
          <a:noFill/>
          <a:ln>
            <a:noFill/>
          </a:ln>
        </p:spPr>
        <p:txBody>
          <a:bodyPr spcFirstLastPara="1" wrap="square" lIns="91425" tIns="45700" rIns="91425" bIns="45700" anchor="t" anchorCtr="0">
            <a:spAutoFit/>
          </a:bodyPr>
          <a:lstStyle/>
          <a:p>
            <a:pPr algn="l"/>
            <a:r>
              <a:rPr lang="en-US" sz="4800" b="0" i="0" dirty="0">
                <a:solidFill>
                  <a:srgbClr val="3A3A3A"/>
                </a:solidFill>
                <a:effectLst/>
                <a:latin typeface="Montserrat" panose="020B0604020202020204" pitchFamily="2" charset="0"/>
              </a:rPr>
              <a:t>The Problem statement of Face Recognition for Real-Time Applications are given below:</a:t>
            </a:r>
          </a:p>
          <a:p>
            <a:pPr algn="l">
              <a:lnSpc>
                <a:spcPct val="150000"/>
              </a:lnSpc>
            </a:pPr>
            <a:endParaRPr lang="en-US" sz="4800" b="0" i="0" dirty="0">
              <a:solidFill>
                <a:srgbClr val="3A3A3A"/>
              </a:solidFill>
              <a:effectLst/>
              <a:latin typeface="Montserrat" panose="020B0604020202020204" pitchFamily="2" charset="0"/>
            </a:endParaRPr>
          </a:p>
          <a:p>
            <a:pPr marL="685800" indent="-685800" algn="just">
              <a:lnSpc>
                <a:spcPct val="150000"/>
              </a:lnSpc>
              <a:buFont typeface="Arial" panose="020B0604020202020204" pitchFamily="34" charset="0"/>
              <a:buChar char="•"/>
            </a:pPr>
            <a:r>
              <a:rPr lang="en-US" sz="4000" dirty="0"/>
              <a:t>Face shape changes by age and face condition.</a:t>
            </a:r>
          </a:p>
          <a:p>
            <a:pPr marL="685800" indent="-685800" algn="just">
              <a:lnSpc>
                <a:spcPct val="150000"/>
              </a:lnSpc>
              <a:buFont typeface="Arial" panose="020B0604020202020204" pitchFamily="34" charset="0"/>
              <a:buChar char="•"/>
            </a:pPr>
            <a:r>
              <a:rPr lang="en-US" sz="4000" dirty="0"/>
              <a:t>Blockages on faces for </a:t>
            </a:r>
            <a:r>
              <a:rPr lang="en-US" sz="4000" dirty="0" err="1"/>
              <a:t>eg.</a:t>
            </a:r>
            <a:r>
              <a:rPr lang="en-US" sz="4000" dirty="0"/>
              <a:t> Eye Goggles, Scarf etc.</a:t>
            </a:r>
          </a:p>
          <a:p>
            <a:pPr marL="685800" indent="-685800" algn="just">
              <a:lnSpc>
                <a:spcPct val="150000"/>
              </a:lnSpc>
              <a:buFont typeface="Arial" panose="020B0604020202020204" pitchFamily="34" charset="0"/>
              <a:buChar char="•"/>
            </a:pPr>
            <a:r>
              <a:rPr lang="en-IN" sz="4000" dirty="0"/>
              <a:t>Similar faces </a:t>
            </a:r>
            <a:r>
              <a:rPr lang="en-IN" sz="4000" dirty="0" err="1"/>
              <a:t>eg.</a:t>
            </a:r>
            <a:r>
              <a:rPr lang="en-IN" sz="4000" dirty="0"/>
              <a:t> twins may have similar faces</a:t>
            </a:r>
          </a:p>
          <a:p>
            <a:pPr marL="685800" indent="-685800" algn="just">
              <a:lnSpc>
                <a:spcPct val="150000"/>
              </a:lnSpc>
              <a:buFont typeface="Arial" panose="020B0604020202020204" pitchFamily="34" charset="0"/>
              <a:buChar char="•"/>
            </a:pPr>
            <a:r>
              <a:rPr lang="en-IN" sz="4000" dirty="0"/>
              <a:t>The image quality. </a:t>
            </a:r>
            <a:endParaRPr lang="en-US" sz="4000" dirty="0"/>
          </a:p>
          <a:p>
            <a:pPr marL="685800" indent="-685800" algn="just">
              <a:buFont typeface="Arial" panose="020B0604020202020204" pitchFamily="34" charset="0"/>
              <a:buChar char="•"/>
            </a:pPr>
            <a:endParaRPr lang="en-US" sz="3600" dirty="0"/>
          </a:p>
          <a:p>
            <a:pPr marL="685800" indent="-685800" algn="just">
              <a:buFont typeface="Arial" panose="020B0604020202020204" pitchFamily="34" charset="0"/>
              <a:buChar char="•"/>
            </a:pPr>
            <a:endParaRPr lang="en-US" sz="3600" dirty="0"/>
          </a:p>
          <a:p>
            <a:pPr algn="ctr"/>
            <a:br>
              <a:rPr lang="en-US" sz="4800" b="0" i="0" dirty="0">
                <a:solidFill>
                  <a:srgbClr val="3A3A3A"/>
                </a:solidFill>
                <a:effectLst/>
                <a:latin typeface="Montserrat" panose="020B0604020202020204" pitchFamily="2" charset="0"/>
              </a:rPr>
            </a:br>
            <a:endParaRPr sz="3600" dirty="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289F845B-C02F-7C67-990B-EE5157E16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5041" y="45287"/>
            <a:ext cx="1855756" cy="2286817"/>
          </a:xfrm>
          <a:prstGeom prst="rect">
            <a:avLst/>
          </a:prstGeom>
        </p:spPr>
      </p:pic>
      <p:sp>
        <p:nvSpPr>
          <p:cNvPr id="3" name="Google Shape;110;p13">
            <a:extLst>
              <a:ext uri="{FF2B5EF4-FFF2-40B4-BE49-F238E27FC236}">
                <a16:creationId xmlns:a16="http://schemas.microsoft.com/office/drawing/2014/main" id="{688BDD95-683D-9B65-A8AC-C93650BC05ED}"/>
              </a:ext>
            </a:extLst>
          </p:cNvPr>
          <p:cNvSpPr txBox="1"/>
          <p:nvPr/>
        </p:nvSpPr>
        <p:spPr>
          <a:xfrm>
            <a:off x="144379" y="9797823"/>
            <a:ext cx="11341977"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6</a:t>
            </a:fld>
            <a:endParaRPr sz="3200">
              <a:solidFill>
                <a:schemeClr val="lt1"/>
              </a:solidFill>
            </a:endParaRPr>
          </a:p>
        </p:txBody>
      </p:sp>
      <p:grpSp>
        <p:nvGrpSpPr>
          <p:cNvPr id="169" name="Google Shape;169;p17"/>
          <p:cNvGrpSpPr/>
          <p:nvPr/>
        </p:nvGrpSpPr>
        <p:grpSpPr>
          <a:xfrm>
            <a:off x="-2" y="9664834"/>
            <a:ext cx="19010314" cy="1112119"/>
            <a:chOff x="-2" y="9568581"/>
            <a:chExt cx="19010314" cy="1112119"/>
          </a:xfrm>
          <a:solidFill>
            <a:srgbClr val="FF0000"/>
          </a:solidFill>
        </p:grpSpPr>
        <p:grpSp>
          <p:nvGrpSpPr>
            <p:cNvPr id="170" name="Google Shape;170;p17"/>
            <p:cNvGrpSpPr/>
            <p:nvPr/>
          </p:nvGrpSpPr>
          <p:grpSpPr>
            <a:xfrm>
              <a:off x="-2" y="9568581"/>
              <a:ext cx="19010314" cy="1112119"/>
              <a:chOff x="-324645" y="2222500"/>
              <a:chExt cx="22261686" cy="1302327"/>
            </a:xfrm>
            <a:grpFill/>
          </p:grpSpPr>
          <p:sp>
            <p:nvSpPr>
              <p:cNvPr id="171" name="Google Shape;171;p1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172" name="Google Shape;172;p1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3" name="Google Shape;173;p1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6" name="Google Shape;176;p17"/>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6</a:t>
            </a:fld>
            <a:endParaRPr sz="1870">
              <a:solidFill>
                <a:schemeClr val="lt1"/>
              </a:solidFill>
              <a:latin typeface="Calibri"/>
              <a:ea typeface="Calibri"/>
              <a:cs typeface="Calibri"/>
              <a:sym typeface="Calibri"/>
            </a:endParaRPr>
          </a:p>
        </p:txBody>
      </p:sp>
      <p:grpSp>
        <p:nvGrpSpPr>
          <p:cNvPr id="177" name="Google Shape;177;p17"/>
          <p:cNvGrpSpPr/>
          <p:nvPr/>
        </p:nvGrpSpPr>
        <p:grpSpPr>
          <a:xfrm>
            <a:off x="-26281" y="774700"/>
            <a:ext cx="15071695" cy="827992"/>
            <a:chOff x="-16184" y="8640158"/>
            <a:chExt cx="4045716" cy="439420"/>
          </a:xfrm>
        </p:grpSpPr>
        <p:sp>
          <p:nvSpPr>
            <p:cNvPr id="178" name="Google Shape;178;p1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3. </a:t>
              </a:r>
              <a:r>
                <a:rPr lang="en-US" sz="5400" dirty="0">
                  <a:solidFill>
                    <a:schemeClr val="lt1"/>
                  </a:solidFill>
                  <a:latin typeface="Calibri"/>
                  <a:ea typeface="Calibri"/>
                  <a:cs typeface="Calibri"/>
                  <a:sym typeface="Calibri"/>
                </a:rPr>
                <a:t>Motivation</a:t>
              </a:r>
              <a:endParaRPr dirty="0"/>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79" name="Google Shape;179;p1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0" name="Google Shape;180;p17"/>
          <p:cNvSpPr txBox="1"/>
          <p:nvPr/>
        </p:nvSpPr>
        <p:spPr>
          <a:xfrm>
            <a:off x="225933" y="2187060"/>
            <a:ext cx="14615888" cy="5755381"/>
          </a:xfrm>
          <a:prstGeom prst="rect">
            <a:avLst/>
          </a:prstGeom>
          <a:noFill/>
          <a:ln>
            <a:noFill/>
          </a:ln>
        </p:spPr>
        <p:txBody>
          <a:bodyPr spcFirstLastPara="1" wrap="square" lIns="91425" tIns="45700" rIns="91425" bIns="45700" anchor="t" anchorCtr="0">
            <a:spAutoFit/>
          </a:bodyPr>
          <a:lstStyle/>
          <a:p>
            <a:pPr algn="l"/>
            <a:r>
              <a:rPr lang="en-US" sz="3600" b="1" i="0" cap="all" dirty="0">
                <a:solidFill>
                  <a:srgbClr val="3A3A3A"/>
                </a:solidFill>
                <a:effectLst/>
                <a:latin typeface="Din Pro"/>
              </a:rPr>
              <a:t>1)</a:t>
            </a:r>
            <a:r>
              <a:rPr lang="en-US" sz="3600" b="1" u="sng" cap="all" dirty="0">
                <a:solidFill>
                  <a:srgbClr val="3A3A3A"/>
                </a:solidFill>
                <a:effectLst/>
                <a:latin typeface="Din Pro"/>
              </a:rPr>
              <a:t>GOVERNMENT USE</a:t>
            </a:r>
          </a:p>
          <a:p>
            <a:pPr algn="l"/>
            <a:r>
              <a:rPr lang="en-US" sz="3600" b="0" i="0" dirty="0">
                <a:solidFill>
                  <a:srgbClr val="3A3A3A"/>
                </a:solidFill>
                <a:effectLst/>
                <a:latin typeface="Montserrat" panose="00000500000000000000" pitchFamily="2" charset="0"/>
              </a:rPr>
              <a:t>           - Law Enforcement - Counter Terrorism - Immigration</a:t>
            </a:r>
            <a:br>
              <a:rPr lang="en-US" sz="3600" b="0" i="0" dirty="0">
                <a:solidFill>
                  <a:srgbClr val="3A3A3A"/>
                </a:solidFill>
                <a:effectLst/>
                <a:latin typeface="Montserrat" panose="00000500000000000000" pitchFamily="2" charset="0"/>
              </a:rPr>
            </a:br>
            <a:r>
              <a:rPr lang="en-US" sz="3600" b="0" i="0" dirty="0">
                <a:solidFill>
                  <a:srgbClr val="3A3A3A"/>
                </a:solidFill>
                <a:effectLst/>
                <a:latin typeface="Montserrat" panose="00000500000000000000" pitchFamily="2" charset="0"/>
              </a:rPr>
              <a:t>           - Legislature</a:t>
            </a:r>
          </a:p>
          <a:p>
            <a:pPr algn="l"/>
            <a:r>
              <a:rPr lang="en-US" sz="3600" b="1" i="0" cap="all" dirty="0">
                <a:solidFill>
                  <a:srgbClr val="3A3A3A"/>
                </a:solidFill>
                <a:effectLst/>
                <a:latin typeface="Din Pro"/>
              </a:rPr>
              <a:t>2)  </a:t>
            </a:r>
            <a:r>
              <a:rPr lang="en-US" sz="3600" b="1" i="0" u="sng" cap="all" dirty="0">
                <a:solidFill>
                  <a:srgbClr val="3A3A3A"/>
                </a:solidFill>
                <a:effectLst/>
                <a:latin typeface="Din Pro"/>
              </a:rPr>
              <a:t>COMMERCIAL USE</a:t>
            </a:r>
          </a:p>
          <a:p>
            <a:pPr algn="l"/>
            <a:r>
              <a:rPr lang="en-US" sz="3600" b="0" i="0" dirty="0">
                <a:solidFill>
                  <a:srgbClr val="3A3A3A"/>
                </a:solidFill>
                <a:effectLst/>
                <a:latin typeface="Montserrat" panose="00000500000000000000" pitchFamily="2" charset="0"/>
              </a:rPr>
              <a:t>           - Day Care</a:t>
            </a:r>
            <a:br>
              <a:rPr lang="en-US" sz="3600" b="0" i="0" dirty="0">
                <a:solidFill>
                  <a:srgbClr val="3A3A3A"/>
                </a:solidFill>
                <a:effectLst/>
                <a:latin typeface="Montserrat" panose="00000500000000000000" pitchFamily="2" charset="0"/>
              </a:rPr>
            </a:br>
            <a:r>
              <a:rPr lang="en-US" sz="3600" b="0" i="0" dirty="0">
                <a:solidFill>
                  <a:srgbClr val="3A3A3A"/>
                </a:solidFill>
                <a:effectLst/>
                <a:latin typeface="Montserrat" panose="00000500000000000000" pitchFamily="2" charset="0"/>
              </a:rPr>
              <a:t>           - Gaming Industry</a:t>
            </a:r>
            <a:br>
              <a:rPr lang="en-US" sz="3600" b="0" i="0" dirty="0">
                <a:solidFill>
                  <a:srgbClr val="3A3A3A"/>
                </a:solidFill>
                <a:effectLst/>
                <a:latin typeface="Montserrat" panose="00000500000000000000" pitchFamily="2" charset="0"/>
              </a:rPr>
            </a:br>
            <a:r>
              <a:rPr lang="en-US" sz="3600" b="0" i="0" dirty="0">
                <a:solidFill>
                  <a:srgbClr val="3A3A3A"/>
                </a:solidFill>
                <a:effectLst/>
                <a:latin typeface="Montserrat" panose="00000500000000000000" pitchFamily="2" charset="0"/>
              </a:rPr>
              <a:t>           - Residential Security</a:t>
            </a:r>
            <a:br>
              <a:rPr lang="en-US" sz="3600" b="0" i="0" dirty="0">
                <a:solidFill>
                  <a:srgbClr val="3A3A3A"/>
                </a:solidFill>
                <a:effectLst/>
                <a:latin typeface="Montserrat" panose="00000500000000000000" pitchFamily="2" charset="0"/>
              </a:rPr>
            </a:br>
            <a:r>
              <a:rPr lang="en-US" sz="3600" b="0" i="0" dirty="0">
                <a:solidFill>
                  <a:srgbClr val="3A3A3A"/>
                </a:solidFill>
                <a:effectLst/>
                <a:latin typeface="Montserrat" panose="00000500000000000000" pitchFamily="2" charset="0"/>
              </a:rPr>
              <a:t>           - E-Commerce</a:t>
            </a:r>
            <a:br>
              <a:rPr lang="en-US" sz="3600" b="0" i="0" dirty="0">
                <a:solidFill>
                  <a:srgbClr val="3A3A3A"/>
                </a:solidFill>
                <a:effectLst/>
                <a:latin typeface="Montserrat" panose="00000500000000000000" pitchFamily="2" charset="0"/>
              </a:rPr>
            </a:br>
            <a:r>
              <a:rPr lang="en-US" sz="3600" b="0" i="0" dirty="0">
                <a:solidFill>
                  <a:srgbClr val="3A3A3A"/>
                </a:solidFill>
                <a:effectLst/>
                <a:latin typeface="Montserrat" panose="00000500000000000000" pitchFamily="2" charset="0"/>
              </a:rPr>
              <a:t>           - Voter Verification</a:t>
            </a:r>
            <a:br>
              <a:rPr lang="en-US" sz="3600" b="0" i="0" dirty="0">
                <a:solidFill>
                  <a:srgbClr val="3A3A3A"/>
                </a:solidFill>
                <a:effectLst/>
                <a:latin typeface="Montserrat" panose="00000500000000000000" pitchFamily="2" charset="0"/>
              </a:rPr>
            </a:br>
            <a:r>
              <a:rPr lang="en-US" sz="3600" b="0" i="0" dirty="0">
                <a:solidFill>
                  <a:srgbClr val="3A3A3A"/>
                </a:solidFill>
                <a:effectLst/>
                <a:latin typeface="Montserrat" panose="00000500000000000000" pitchFamily="2" charset="0"/>
              </a:rPr>
              <a:t>           - Banking</a:t>
            </a:r>
          </a:p>
        </p:txBody>
      </p:sp>
      <p:pic>
        <p:nvPicPr>
          <p:cNvPr id="2" name="Picture 1">
            <a:extLst>
              <a:ext uri="{FF2B5EF4-FFF2-40B4-BE49-F238E27FC236}">
                <a16:creationId xmlns:a16="http://schemas.microsoft.com/office/drawing/2014/main" id="{1058AD7E-AEDE-1497-237A-FF7FEA72B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8624" y="-83714"/>
            <a:ext cx="1855756" cy="2286817"/>
          </a:xfrm>
          <a:prstGeom prst="rect">
            <a:avLst/>
          </a:prstGeom>
        </p:spPr>
      </p:pic>
      <p:sp>
        <p:nvSpPr>
          <p:cNvPr id="3" name="Google Shape;110;p13">
            <a:extLst>
              <a:ext uri="{FF2B5EF4-FFF2-40B4-BE49-F238E27FC236}">
                <a16:creationId xmlns:a16="http://schemas.microsoft.com/office/drawing/2014/main" id="{3195D214-0751-6165-46F1-16997839B540}"/>
              </a:ext>
            </a:extLst>
          </p:cNvPr>
          <p:cNvSpPr txBox="1"/>
          <p:nvPr/>
        </p:nvSpPr>
        <p:spPr>
          <a:xfrm>
            <a:off x="112294" y="9911198"/>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7</a:t>
            </a:fld>
            <a:endParaRPr sz="3200">
              <a:solidFill>
                <a:schemeClr val="lt1"/>
              </a:solidFill>
            </a:endParaRPr>
          </a:p>
        </p:txBody>
      </p:sp>
      <p:grpSp>
        <p:nvGrpSpPr>
          <p:cNvPr id="187" name="Google Shape;187;p18"/>
          <p:cNvGrpSpPr/>
          <p:nvPr/>
        </p:nvGrpSpPr>
        <p:grpSpPr>
          <a:xfrm>
            <a:off x="0" y="9709618"/>
            <a:ext cx="19010314" cy="1112119"/>
            <a:chOff x="-2" y="9568581"/>
            <a:chExt cx="19010314" cy="1112119"/>
          </a:xfrm>
          <a:solidFill>
            <a:srgbClr val="FF0000"/>
          </a:solidFill>
        </p:grpSpPr>
        <p:grpSp>
          <p:nvGrpSpPr>
            <p:cNvPr id="188" name="Google Shape;188;p18"/>
            <p:cNvGrpSpPr/>
            <p:nvPr/>
          </p:nvGrpSpPr>
          <p:grpSpPr>
            <a:xfrm>
              <a:off x="-2" y="9568581"/>
              <a:ext cx="19010314" cy="1112119"/>
              <a:chOff x="-324645" y="2222500"/>
              <a:chExt cx="22261686" cy="1302327"/>
            </a:xfrm>
            <a:grpFill/>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lang="en-US"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400" dirty="0">
                    <a:solidFill>
                      <a:schemeClr val="dk1"/>
                    </a:solidFill>
                    <a:latin typeface="Calibri"/>
                    <a:ea typeface="Calibri"/>
                    <a:cs typeface="Calibri"/>
                    <a:sym typeface="Calibri"/>
                  </a:rPr>
                  <a:t> </a:t>
                </a:r>
                <a:r>
                  <a:rPr lang="en-IN" sz="2800" dirty="0">
                    <a:solidFill>
                      <a:schemeClr val="dk1"/>
                    </a:solidFill>
                    <a:latin typeface="Calibri"/>
                    <a:ea typeface="Calibri"/>
                    <a:cs typeface="Calibri"/>
                    <a:sym typeface="Calibri"/>
                  </a:rPr>
                  <a:t>Nutan College Of  Engineering And Research</a:t>
                </a:r>
              </a:p>
              <a:p>
                <a:pPr marL="0" marR="0" lvl="0" indent="0" algn="l" rtl="0">
                  <a:spcBef>
                    <a:spcPts val="0"/>
                  </a:spcBef>
                  <a:spcAft>
                    <a:spcPts val="0"/>
                  </a:spcAft>
                  <a:buNone/>
                </a:pPr>
                <a:endParaRPr lang="en-IN"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IN"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7</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26281" y="774700"/>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4.Hardware/software specification</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18"/>
          <p:cNvSpPr txBox="1"/>
          <p:nvPr/>
        </p:nvSpPr>
        <p:spPr>
          <a:xfrm>
            <a:off x="195279" y="1602692"/>
            <a:ext cx="15216727" cy="2062063"/>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3600"/>
            </a:pPr>
            <a:endParaRPr lang="en-US" sz="3600" dirty="0">
              <a:solidFill>
                <a:schemeClr val="tx1"/>
              </a:solidFill>
              <a:latin typeface="arial" panose="020B0604020202020204" pitchFamily="34" charset="0"/>
            </a:endParaRPr>
          </a:p>
          <a:p>
            <a:pPr marR="0" lvl="0" algn="l" rtl="0">
              <a:spcBef>
                <a:spcPts val="0"/>
              </a:spcBef>
              <a:spcAft>
                <a:spcPts val="0"/>
              </a:spcAft>
              <a:buClr>
                <a:schemeClr val="dk1"/>
              </a:buClr>
              <a:buSzPts val="3600"/>
            </a:pPr>
            <a:endParaRPr lang="en-US" sz="3600" dirty="0">
              <a:solidFill>
                <a:schemeClr val="tx1"/>
              </a:solidFill>
              <a:latin typeface="arial" panose="020B0604020202020204" pitchFamily="34" charset="0"/>
            </a:endParaRPr>
          </a:p>
          <a:p>
            <a:pPr marR="0" lvl="0" algn="l" rtl="0">
              <a:spcBef>
                <a:spcPts val="0"/>
              </a:spcBef>
              <a:spcAft>
                <a:spcPts val="0"/>
              </a:spcAft>
              <a:buClr>
                <a:schemeClr val="dk1"/>
              </a:buClr>
              <a:buSzPts val="3600"/>
            </a:pPr>
            <a:endParaRPr lang="en-US" sz="2800" dirty="0">
              <a:solidFill>
                <a:schemeClr val="tx1"/>
              </a:solidFill>
              <a:latin typeface="arial" panose="020B0604020202020204" pitchFamily="34" charset="0"/>
            </a:endParaRPr>
          </a:p>
          <a:p>
            <a:pPr marR="0" lvl="0" algn="l" rtl="0">
              <a:spcBef>
                <a:spcPts val="0"/>
              </a:spcBef>
              <a:spcAft>
                <a:spcPts val="0"/>
              </a:spcAft>
              <a:buClr>
                <a:schemeClr val="dk1"/>
              </a:buClr>
              <a:buSzPts val="3600"/>
            </a:pPr>
            <a:endParaRPr lang="en-US" sz="2800" dirty="0">
              <a:solidFill>
                <a:schemeClr val="tx1"/>
              </a:solidFill>
            </a:endParaRPr>
          </a:p>
        </p:txBody>
      </p:sp>
      <p:pic>
        <p:nvPicPr>
          <p:cNvPr id="2" name="Picture 1">
            <a:extLst>
              <a:ext uri="{FF2B5EF4-FFF2-40B4-BE49-F238E27FC236}">
                <a16:creationId xmlns:a16="http://schemas.microsoft.com/office/drawing/2014/main" id="{F4DFE5ED-6EFA-57D5-2821-3F4337C04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9278" y="0"/>
            <a:ext cx="1855756" cy="2286817"/>
          </a:xfrm>
          <a:prstGeom prst="rect">
            <a:avLst/>
          </a:prstGeom>
        </p:spPr>
      </p:pic>
      <p:graphicFrame>
        <p:nvGraphicFramePr>
          <p:cNvPr id="9" name="Table 9">
            <a:extLst>
              <a:ext uri="{FF2B5EF4-FFF2-40B4-BE49-F238E27FC236}">
                <a16:creationId xmlns:a16="http://schemas.microsoft.com/office/drawing/2014/main" id="{0752BE97-8985-B2D7-6040-FA2D3EF0FF88}"/>
              </a:ext>
            </a:extLst>
          </p:cNvPr>
          <p:cNvGraphicFramePr>
            <a:graphicFrameLocks noGrp="1"/>
          </p:cNvGraphicFramePr>
          <p:nvPr>
            <p:extLst>
              <p:ext uri="{D42A27DB-BD31-4B8C-83A1-F6EECF244321}">
                <p14:modId xmlns:p14="http://schemas.microsoft.com/office/powerpoint/2010/main" val="3079845674"/>
              </p:ext>
            </p:extLst>
          </p:nvPr>
        </p:nvGraphicFramePr>
        <p:xfrm>
          <a:off x="1788764" y="2552235"/>
          <a:ext cx="12673542" cy="6110502"/>
        </p:xfrm>
        <a:graphic>
          <a:graphicData uri="http://schemas.openxmlformats.org/drawingml/2006/table">
            <a:tbl>
              <a:tblPr firstRow="1" bandRow="1">
                <a:tableStyleId>{778FE870-856A-4BF4-B5D0-527738D55B42}</a:tableStyleId>
              </a:tblPr>
              <a:tblGrid>
                <a:gridCol w="6336771">
                  <a:extLst>
                    <a:ext uri="{9D8B030D-6E8A-4147-A177-3AD203B41FA5}">
                      <a16:colId xmlns:a16="http://schemas.microsoft.com/office/drawing/2014/main" val="2589232032"/>
                    </a:ext>
                  </a:extLst>
                </a:gridCol>
                <a:gridCol w="6336771">
                  <a:extLst>
                    <a:ext uri="{9D8B030D-6E8A-4147-A177-3AD203B41FA5}">
                      <a16:colId xmlns:a16="http://schemas.microsoft.com/office/drawing/2014/main" val="1936930896"/>
                    </a:ext>
                  </a:extLst>
                </a:gridCol>
              </a:tblGrid>
              <a:tr h="1018417">
                <a:tc>
                  <a:txBody>
                    <a:bodyPr/>
                    <a:lstStyle/>
                    <a:p>
                      <a:r>
                        <a:rPr lang="en-US" sz="4000" dirty="0"/>
                        <a:t>Hardware  specification</a:t>
                      </a:r>
                      <a:endParaRPr lang="en-IN" sz="4000" dirty="0"/>
                    </a:p>
                  </a:txBody>
                  <a:tcPr/>
                </a:tc>
                <a:tc>
                  <a:txBody>
                    <a:bodyPr/>
                    <a:lstStyle/>
                    <a:p>
                      <a:r>
                        <a:rPr lang="en-US" sz="4000" dirty="0"/>
                        <a:t>Software specification</a:t>
                      </a:r>
                      <a:endParaRPr lang="en-IN" sz="4000" dirty="0"/>
                    </a:p>
                  </a:txBody>
                  <a:tcPr/>
                </a:tc>
                <a:extLst>
                  <a:ext uri="{0D108BD9-81ED-4DB2-BD59-A6C34878D82A}">
                    <a16:rowId xmlns:a16="http://schemas.microsoft.com/office/drawing/2014/main" val="4022208169"/>
                  </a:ext>
                </a:extLst>
              </a:tr>
              <a:tr h="1018417">
                <a:tc>
                  <a:txBody>
                    <a:bodyPr/>
                    <a:lstStyle/>
                    <a:p>
                      <a:r>
                        <a:rPr lang="en-US" sz="2800" dirty="0"/>
                        <a:t>1)Windows  10</a:t>
                      </a:r>
                      <a:endParaRPr lang="en-IN" sz="2800" dirty="0"/>
                    </a:p>
                  </a:txBody>
                  <a:tcPr/>
                </a:tc>
                <a:tc>
                  <a:txBody>
                    <a:bodyPr/>
                    <a:lstStyle/>
                    <a:p>
                      <a:r>
                        <a:rPr lang="en-US" sz="2800" dirty="0"/>
                        <a:t>1)VSCODE</a:t>
                      </a:r>
                      <a:endParaRPr lang="en-IN" sz="2800" dirty="0"/>
                    </a:p>
                  </a:txBody>
                  <a:tcPr/>
                </a:tc>
                <a:extLst>
                  <a:ext uri="{0D108BD9-81ED-4DB2-BD59-A6C34878D82A}">
                    <a16:rowId xmlns:a16="http://schemas.microsoft.com/office/drawing/2014/main" val="2140086813"/>
                  </a:ext>
                </a:extLst>
              </a:tr>
              <a:tr h="1018417">
                <a:tc>
                  <a:txBody>
                    <a:bodyPr/>
                    <a:lstStyle/>
                    <a:p>
                      <a:r>
                        <a:rPr lang="en-US" sz="2800" dirty="0"/>
                        <a:t>2)Processor Base Frequency of 1.8 GHz or higher</a:t>
                      </a:r>
                      <a:endParaRPr lang="en-IN" sz="2800" dirty="0"/>
                    </a:p>
                  </a:txBody>
                  <a:tcPr/>
                </a:tc>
                <a:tc>
                  <a:txBody>
                    <a:bodyPr/>
                    <a:lstStyle/>
                    <a:p>
                      <a:r>
                        <a:rPr lang="en-US" sz="2800" dirty="0"/>
                        <a:t>2)</a:t>
                      </a:r>
                      <a:r>
                        <a:rPr lang="en-IN" sz="1400" b="0" i="0" u="none" strike="noStrike" cap="none" dirty="0">
                          <a:solidFill>
                            <a:schemeClr val="dk1"/>
                          </a:solidFill>
                          <a:effectLst/>
                          <a:latin typeface="Calibri"/>
                          <a:ea typeface="Calibri"/>
                          <a:cs typeface="Calibri"/>
                          <a:sym typeface="Arial"/>
                        </a:rPr>
                        <a:t> </a:t>
                      </a:r>
                      <a:r>
                        <a:rPr lang="en-IN" sz="2800" b="0" i="0" u="none" strike="noStrike" cap="none" dirty="0">
                          <a:solidFill>
                            <a:schemeClr val="dk1"/>
                          </a:solidFill>
                          <a:effectLst/>
                          <a:latin typeface="Calibri"/>
                          <a:ea typeface="Calibri"/>
                          <a:cs typeface="Calibri"/>
                          <a:sym typeface="Arial"/>
                        </a:rPr>
                        <a:t>Eclipse C</a:t>
                      </a:r>
                      <a:endParaRPr lang="en-IN" sz="2800" dirty="0"/>
                    </a:p>
                  </a:txBody>
                  <a:tcPr/>
                </a:tc>
                <a:extLst>
                  <a:ext uri="{0D108BD9-81ED-4DB2-BD59-A6C34878D82A}">
                    <a16:rowId xmlns:a16="http://schemas.microsoft.com/office/drawing/2014/main" val="936635870"/>
                  </a:ext>
                </a:extLst>
              </a:tr>
              <a:tr h="1018417">
                <a:tc>
                  <a:txBody>
                    <a:bodyPr/>
                    <a:lstStyle/>
                    <a:p>
                      <a:r>
                        <a:rPr lang="en-US" sz="2800" dirty="0"/>
                        <a:t>3)4 GB RAM or more</a:t>
                      </a:r>
                      <a:endParaRPr lang="en-IN" sz="2800" dirty="0"/>
                    </a:p>
                  </a:txBody>
                  <a:tcPr/>
                </a:tc>
                <a:tc>
                  <a:txBody>
                    <a:bodyPr/>
                    <a:lstStyle/>
                    <a:p>
                      <a:r>
                        <a:rPr lang="en-US" sz="2800" dirty="0"/>
                        <a:t>3)COMAND PROMPT</a:t>
                      </a:r>
                      <a:endParaRPr lang="en-IN" sz="2800" dirty="0"/>
                    </a:p>
                  </a:txBody>
                  <a:tcPr/>
                </a:tc>
                <a:extLst>
                  <a:ext uri="{0D108BD9-81ED-4DB2-BD59-A6C34878D82A}">
                    <a16:rowId xmlns:a16="http://schemas.microsoft.com/office/drawing/2014/main" val="2601969961"/>
                  </a:ext>
                </a:extLst>
              </a:tr>
              <a:tr h="1018417">
                <a:tc>
                  <a:txBody>
                    <a:bodyPr/>
                    <a:lstStyle/>
                    <a:p>
                      <a:r>
                        <a:rPr lang="en-US" sz="2800" dirty="0"/>
                        <a:t>4)75 MB of available disk space or more</a:t>
                      </a:r>
                      <a:endParaRPr lang="en-IN" sz="2800" dirty="0"/>
                    </a:p>
                  </a:txBody>
                  <a:tcPr/>
                </a:tc>
                <a:tc>
                  <a:txBody>
                    <a:bodyPr/>
                    <a:lstStyle/>
                    <a:p>
                      <a:r>
                        <a:rPr lang="en-US" sz="2800" dirty="0"/>
                        <a:t>4)OPEN CV</a:t>
                      </a:r>
                      <a:endParaRPr lang="en-IN" sz="2800" dirty="0"/>
                    </a:p>
                  </a:txBody>
                  <a:tcPr/>
                </a:tc>
                <a:extLst>
                  <a:ext uri="{0D108BD9-81ED-4DB2-BD59-A6C34878D82A}">
                    <a16:rowId xmlns:a16="http://schemas.microsoft.com/office/drawing/2014/main" val="1251236706"/>
                  </a:ext>
                </a:extLst>
              </a:tr>
              <a:tr h="1018417">
                <a:tc>
                  <a:txBody>
                    <a:bodyPr/>
                    <a:lstStyle/>
                    <a:p>
                      <a:r>
                        <a:rPr lang="en-US" sz="2800" dirty="0"/>
                        <a:t>5)CAMERA 20MPX</a:t>
                      </a:r>
                      <a:endParaRPr lang="en-IN" sz="2800" dirty="0"/>
                    </a:p>
                  </a:txBody>
                  <a:tcPr/>
                </a:tc>
                <a:tc>
                  <a:txBody>
                    <a:bodyPr/>
                    <a:lstStyle/>
                    <a:p>
                      <a:r>
                        <a:rPr lang="en-US" sz="2800" dirty="0"/>
                        <a:t>5)PYTHON </a:t>
                      </a:r>
                      <a:endParaRPr lang="en-IN" sz="2800" dirty="0"/>
                    </a:p>
                  </a:txBody>
                  <a:tcPr/>
                </a:tc>
                <a:extLst>
                  <a:ext uri="{0D108BD9-81ED-4DB2-BD59-A6C34878D82A}">
                    <a16:rowId xmlns:a16="http://schemas.microsoft.com/office/drawing/2014/main" val="3226559884"/>
                  </a:ext>
                </a:extLst>
              </a:tr>
            </a:tbl>
          </a:graphicData>
        </a:graphic>
      </p:graphicFrame>
      <p:sp>
        <p:nvSpPr>
          <p:cNvPr id="3" name="Google Shape;110;p13">
            <a:extLst>
              <a:ext uri="{FF2B5EF4-FFF2-40B4-BE49-F238E27FC236}">
                <a16:creationId xmlns:a16="http://schemas.microsoft.com/office/drawing/2014/main" id="{EE843DAF-09C0-8A39-7853-6C48101C0DA7}"/>
              </a:ext>
            </a:extLst>
          </p:cNvPr>
          <p:cNvSpPr txBox="1"/>
          <p:nvPr/>
        </p:nvSpPr>
        <p:spPr>
          <a:xfrm>
            <a:off x="96462" y="9894075"/>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8</a:t>
            </a:fld>
            <a:endParaRPr sz="3200">
              <a:solidFill>
                <a:schemeClr val="lt1"/>
              </a:solidFill>
            </a:endParaRPr>
          </a:p>
        </p:txBody>
      </p:sp>
      <p:grpSp>
        <p:nvGrpSpPr>
          <p:cNvPr id="239" name="Google Shape;239;p21"/>
          <p:cNvGrpSpPr/>
          <p:nvPr/>
        </p:nvGrpSpPr>
        <p:grpSpPr>
          <a:xfrm>
            <a:off x="-2" y="9680875"/>
            <a:ext cx="19010314" cy="1112119"/>
            <a:chOff x="-2" y="9568581"/>
            <a:chExt cx="19010314" cy="1112119"/>
          </a:xfrm>
          <a:solidFill>
            <a:srgbClr val="FF0000"/>
          </a:solidFill>
        </p:grpSpPr>
        <p:grpSp>
          <p:nvGrpSpPr>
            <p:cNvPr id="240" name="Google Shape;240;p21"/>
            <p:cNvGrpSpPr/>
            <p:nvPr/>
          </p:nvGrpSpPr>
          <p:grpSpPr>
            <a:xfrm>
              <a:off x="-2" y="9568581"/>
              <a:ext cx="19010314" cy="1112119"/>
              <a:chOff x="-324645" y="2222500"/>
              <a:chExt cx="22261686" cy="1302327"/>
            </a:xfrm>
            <a:grpFill/>
          </p:grpSpPr>
          <p:sp>
            <p:nvSpPr>
              <p:cNvPr id="241" name="Google Shape;241;p2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242" name="Google Shape;242;p21"/>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3" name="Google Shape;243;p2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6" name="Google Shape;246;p21"/>
          <p:cNvSpPr txBox="1"/>
          <p:nvPr/>
        </p:nvSpPr>
        <p:spPr>
          <a:xfrm>
            <a:off x="18070958" y="9911199"/>
            <a:ext cx="619839"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8</a:t>
            </a:fld>
            <a:endParaRPr sz="1870" dirty="0">
              <a:solidFill>
                <a:schemeClr val="lt1"/>
              </a:solidFill>
              <a:latin typeface="Calibri"/>
              <a:ea typeface="Calibri"/>
              <a:cs typeface="Calibri"/>
              <a:sym typeface="Calibri"/>
            </a:endParaRPr>
          </a:p>
        </p:txBody>
      </p:sp>
      <p:grpSp>
        <p:nvGrpSpPr>
          <p:cNvPr id="247" name="Google Shape;247;p21"/>
          <p:cNvGrpSpPr/>
          <p:nvPr/>
        </p:nvGrpSpPr>
        <p:grpSpPr>
          <a:xfrm>
            <a:off x="-26281" y="774700"/>
            <a:ext cx="15071695" cy="827992"/>
            <a:chOff x="-16184" y="8640158"/>
            <a:chExt cx="4045716" cy="439420"/>
          </a:xfrm>
        </p:grpSpPr>
        <p:sp>
          <p:nvSpPr>
            <p:cNvPr id="248" name="Google Shape;248;p21"/>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cs typeface="Calibri"/>
                  <a:sym typeface="Calibri"/>
                </a:rPr>
                <a:t>5.Abstract</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49" name="Google Shape;249;p21"/>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0" name="Google Shape;250;p21"/>
          <p:cNvSpPr txBox="1"/>
          <p:nvPr/>
        </p:nvSpPr>
        <p:spPr>
          <a:xfrm>
            <a:off x="932656" y="2286817"/>
            <a:ext cx="15544800" cy="6740266"/>
          </a:xfrm>
          <a:prstGeom prst="rect">
            <a:avLst/>
          </a:prstGeom>
          <a:noFill/>
          <a:ln>
            <a:noFill/>
          </a:ln>
        </p:spPr>
        <p:txBody>
          <a:bodyPr spcFirstLastPara="1" wrap="square" lIns="91425" tIns="45700" rIns="91425" bIns="45700" anchor="t" anchorCtr="0">
            <a:spAutoFit/>
          </a:bodyPr>
          <a:lstStyle/>
          <a:p>
            <a:pPr>
              <a:buClr>
                <a:schemeClr val="dk1"/>
              </a:buClr>
              <a:buSzPts val="3600"/>
            </a:pPr>
            <a:r>
              <a:rPr lang="en-US" sz="2400" b="0" i="0" dirty="0">
                <a:solidFill>
                  <a:srgbClr val="3A3A3A"/>
                </a:solidFill>
                <a:effectLst/>
                <a:latin typeface="+mn-lt"/>
              </a:rPr>
              <a:t>This project is handle under </a:t>
            </a:r>
            <a:r>
              <a:rPr lang="en-US" sz="2400" dirty="0">
                <a:solidFill>
                  <a:srgbClr val="3A3A3A"/>
                </a:solidFill>
                <a:latin typeface="+mn-lt"/>
              </a:rPr>
              <a:t> the domain of Machine Learning. Machine Learning basically can be defined as </a:t>
            </a:r>
            <a:r>
              <a:rPr lang="en-US" sz="2400" b="0" i="0" dirty="0">
                <a:solidFill>
                  <a:schemeClr val="tx1"/>
                </a:solidFill>
                <a:effectLst/>
                <a:latin typeface="Roboto" panose="02000000000000000000" pitchFamily="2" charset="0"/>
              </a:rPr>
              <a:t> as branch of artificial intelligence (AI) focused on building applications that learn from data and improve their accuracy over time without being programmed to do so.</a:t>
            </a:r>
          </a:p>
          <a:p>
            <a:pPr>
              <a:buClr>
                <a:schemeClr val="dk1"/>
              </a:buClr>
              <a:buSzPts val="3600"/>
            </a:pPr>
            <a:endParaRPr lang="en-US" sz="2400" dirty="0">
              <a:solidFill>
                <a:schemeClr val="tx1"/>
              </a:solidFill>
              <a:latin typeface="Roboto" panose="02000000000000000000" pitchFamily="2" charset="0"/>
            </a:endParaRPr>
          </a:p>
          <a:p>
            <a:pPr>
              <a:buClr>
                <a:schemeClr val="dk1"/>
              </a:buClr>
              <a:buSzPts val="3600"/>
            </a:pPr>
            <a:r>
              <a:rPr lang="en-US" sz="2400" b="0" i="0" dirty="0">
                <a:solidFill>
                  <a:schemeClr val="tx1"/>
                </a:solidFill>
                <a:effectLst/>
                <a:latin typeface="Roboto" panose="02000000000000000000" pitchFamily="2" charset="0"/>
              </a:rPr>
              <a:t>There are many problem statement regarding face detection and recognition some of them can be said as </a:t>
            </a:r>
            <a:r>
              <a:rPr lang="en-US" sz="2400" dirty="0"/>
              <a:t>Face shape changes by age and face condition, Blockages on faces for </a:t>
            </a:r>
            <a:r>
              <a:rPr lang="en-US" sz="2400" dirty="0" err="1"/>
              <a:t>eg.</a:t>
            </a:r>
            <a:r>
              <a:rPr lang="en-US" sz="2400" dirty="0"/>
              <a:t> Eye Goggles, Scarf etc.</a:t>
            </a:r>
            <a:r>
              <a:rPr lang="en-IN" sz="2400" dirty="0"/>
              <a:t> Similar faces </a:t>
            </a:r>
            <a:r>
              <a:rPr lang="en-IN" sz="2400" dirty="0" err="1"/>
              <a:t>eg.</a:t>
            </a:r>
            <a:r>
              <a:rPr lang="en-IN" sz="2400" dirty="0"/>
              <a:t> twins may have similar faces etc</a:t>
            </a:r>
            <a:endParaRPr lang="en-US" sz="2400" dirty="0"/>
          </a:p>
          <a:p>
            <a:pPr marR="0" lvl="0" algn="l" rtl="0">
              <a:spcBef>
                <a:spcPts val="0"/>
              </a:spcBef>
              <a:spcAft>
                <a:spcPts val="0"/>
              </a:spcAft>
              <a:buClr>
                <a:schemeClr val="dk1"/>
              </a:buClr>
              <a:buSzPts val="3600"/>
            </a:pPr>
            <a:endParaRPr lang="en-US" sz="2400" dirty="0">
              <a:solidFill>
                <a:srgbClr val="3A3A3A"/>
              </a:solidFill>
              <a:latin typeface="+mn-lt"/>
            </a:endParaRPr>
          </a:p>
          <a:p>
            <a:pPr marR="0" lvl="0" algn="l" rtl="0">
              <a:spcBef>
                <a:spcPts val="0"/>
              </a:spcBef>
              <a:spcAft>
                <a:spcPts val="0"/>
              </a:spcAft>
              <a:buClr>
                <a:schemeClr val="dk1"/>
              </a:buClr>
              <a:buSzPts val="3600"/>
            </a:pPr>
            <a:r>
              <a:rPr lang="en-US" sz="2400" dirty="0">
                <a:solidFill>
                  <a:srgbClr val="3A3A3A"/>
                </a:solidFill>
                <a:latin typeface="+mn-lt"/>
              </a:rPr>
              <a:t>In this project first the student details are filled and that details are stored in </a:t>
            </a:r>
            <a:r>
              <a:rPr lang="en-US" sz="2400" dirty="0" err="1">
                <a:solidFill>
                  <a:srgbClr val="3A3A3A"/>
                </a:solidFill>
                <a:latin typeface="+mn-lt"/>
              </a:rPr>
              <a:t>mysql</a:t>
            </a:r>
            <a:r>
              <a:rPr lang="en-US" sz="2400" dirty="0">
                <a:solidFill>
                  <a:srgbClr val="3A3A3A"/>
                </a:solidFill>
                <a:latin typeface="+mn-lt"/>
              </a:rPr>
              <a:t> database. Then there is requirement of detection of face this is done by using “</a:t>
            </a:r>
            <a:r>
              <a:rPr lang="en-US" sz="2400" dirty="0" err="1">
                <a:solidFill>
                  <a:srgbClr val="3A3A3A"/>
                </a:solidFill>
                <a:latin typeface="+mn-lt"/>
              </a:rPr>
              <a:t>haarcascade</a:t>
            </a:r>
            <a:r>
              <a:rPr lang="en-US" sz="2400" dirty="0">
                <a:solidFill>
                  <a:srgbClr val="3A3A3A"/>
                </a:solidFill>
                <a:latin typeface="+mn-lt"/>
              </a:rPr>
              <a:t>” algorithm this helps to detect frontal face. After detection of face is done there is need of training the images. Training helps to store images information in binary format. Then after training, face recognition is done by using algorithm called ”</a:t>
            </a:r>
            <a:r>
              <a:rPr lang="en-US" sz="2400" dirty="0" err="1">
                <a:solidFill>
                  <a:srgbClr val="3A3A3A"/>
                </a:solidFill>
                <a:latin typeface="+mn-lt"/>
              </a:rPr>
              <a:t>LBPHFace</a:t>
            </a:r>
            <a:r>
              <a:rPr lang="en-US" sz="2400" dirty="0">
                <a:solidFill>
                  <a:srgbClr val="3A3A3A"/>
                </a:solidFill>
                <a:latin typeface="+mn-lt"/>
              </a:rPr>
              <a:t> recognizer” </a:t>
            </a:r>
            <a:endParaRPr lang="en-US" sz="2400" b="0" i="0" dirty="0">
              <a:solidFill>
                <a:srgbClr val="3A3A3A"/>
              </a:solidFill>
              <a:effectLst/>
              <a:latin typeface="+mn-lt"/>
            </a:endParaRPr>
          </a:p>
          <a:p>
            <a:pPr marR="0" lvl="0" algn="l" rtl="0">
              <a:spcBef>
                <a:spcPts val="0"/>
              </a:spcBef>
              <a:spcAft>
                <a:spcPts val="0"/>
              </a:spcAft>
              <a:buClr>
                <a:schemeClr val="dk1"/>
              </a:buClr>
              <a:buSzPts val="3600"/>
            </a:pPr>
            <a:r>
              <a:rPr lang="en-US" sz="2400" dirty="0">
                <a:solidFill>
                  <a:srgbClr val="3A3A3A"/>
                </a:solidFill>
                <a:latin typeface="+mn-lt"/>
              </a:rPr>
              <a:t>        </a:t>
            </a:r>
            <a:endParaRPr lang="en-US" sz="2800" b="0" i="0" dirty="0">
              <a:solidFill>
                <a:srgbClr val="292929"/>
              </a:solidFill>
              <a:effectLst/>
              <a:latin typeface="source-serif-pro"/>
            </a:endParaRPr>
          </a:p>
          <a:p>
            <a:pPr marR="0" lvl="0" algn="l" rtl="0">
              <a:spcBef>
                <a:spcPts val="0"/>
              </a:spcBef>
              <a:spcAft>
                <a:spcPts val="0"/>
              </a:spcAft>
              <a:buClr>
                <a:schemeClr val="dk1"/>
              </a:buClr>
              <a:buSzPts val="3600"/>
            </a:pPr>
            <a:r>
              <a:rPr lang="en-US" sz="2400" b="1" dirty="0"/>
              <a:t>        </a:t>
            </a:r>
            <a:r>
              <a:rPr lang="en-US" sz="2400" b="1" u="sng" dirty="0"/>
              <a:t>Keywords:- </a:t>
            </a:r>
          </a:p>
          <a:p>
            <a:pPr marR="0" lvl="0" algn="l" rtl="0">
              <a:spcBef>
                <a:spcPts val="0"/>
              </a:spcBef>
              <a:spcAft>
                <a:spcPts val="0"/>
              </a:spcAft>
              <a:buClr>
                <a:schemeClr val="dk1"/>
              </a:buClr>
              <a:buSzPts val="3600"/>
            </a:pPr>
            <a:endParaRPr lang="en-US" sz="2400" b="1" u="sng" dirty="0"/>
          </a:p>
          <a:p>
            <a:pPr>
              <a:buClr>
                <a:schemeClr val="dk1"/>
              </a:buClr>
              <a:buSzPts val="3600"/>
            </a:pPr>
            <a:r>
              <a:rPr lang="en-US" sz="2400" i="1" dirty="0"/>
              <a:t>Training , Image recognition , Face recognition ,Video surveillance, Libraries , Data models , Feeds</a:t>
            </a:r>
          </a:p>
          <a:p>
            <a:pPr marR="0" lvl="0" algn="l" rtl="0">
              <a:spcBef>
                <a:spcPts val="0"/>
              </a:spcBef>
              <a:spcAft>
                <a:spcPts val="0"/>
              </a:spcAft>
              <a:buClr>
                <a:schemeClr val="dk1"/>
              </a:buClr>
              <a:buSzPts val="3600"/>
            </a:pPr>
            <a:endParaRPr lang="en-US" sz="2400" b="1" u="sng" dirty="0"/>
          </a:p>
          <a:p>
            <a:pPr marR="0" lvl="0" algn="l" rtl="0">
              <a:spcBef>
                <a:spcPts val="0"/>
              </a:spcBef>
              <a:spcAft>
                <a:spcPts val="0"/>
              </a:spcAft>
              <a:buClr>
                <a:schemeClr val="dk1"/>
              </a:buClr>
              <a:buSzPts val="3600"/>
            </a:pPr>
            <a:r>
              <a:rPr lang="en-US" sz="2400" i="1" dirty="0"/>
              <a:t>                </a:t>
            </a:r>
            <a:endParaRPr lang="en-US" sz="2400" dirty="0"/>
          </a:p>
        </p:txBody>
      </p:sp>
      <p:pic>
        <p:nvPicPr>
          <p:cNvPr id="2" name="Picture 1">
            <a:extLst>
              <a:ext uri="{FF2B5EF4-FFF2-40B4-BE49-F238E27FC236}">
                <a16:creationId xmlns:a16="http://schemas.microsoft.com/office/drawing/2014/main" id="{81DCF08C-DFC4-2DED-558F-FDD292E88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5041" y="0"/>
            <a:ext cx="1855756" cy="2286817"/>
          </a:xfrm>
          <a:prstGeom prst="rect">
            <a:avLst/>
          </a:prstGeom>
        </p:spPr>
      </p:pic>
      <p:sp>
        <p:nvSpPr>
          <p:cNvPr id="3" name="Google Shape;110;p13">
            <a:extLst>
              <a:ext uri="{FF2B5EF4-FFF2-40B4-BE49-F238E27FC236}">
                <a16:creationId xmlns:a16="http://schemas.microsoft.com/office/drawing/2014/main" id="{41242ADF-1D09-E008-CBF3-AABC5F26859A}"/>
              </a:ext>
            </a:extLst>
          </p:cNvPr>
          <p:cNvSpPr txBox="1"/>
          <p:nvPr/>
        </p:nvSpPr>
        <p:spPr>
          <a:xfrm>
            <a:off x="112504" y="9861991"/>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spTree>
    <p:extLst>
      <p:ext uri="{BB962C8B-B14F-4D97-AF65-F5344CB8AC3E}">
        <p14:creationId xmlns:p14="http://schemas.microsoft.com/office/powerpoint/2010/main" val="3121661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9</a:t>
            </a:fld>
            <a:endParaRPr sz="3200">
              <a:solidFill>
                <a:schemeClr val="lt1"/>
              </a:solidFill>
            </a:endParaRPr>
          </a:p>
        </p:txBody>
      </p:sp>
      <p:grpSp>
        <p:nvGrpSpPr>
          <p:cNvPr id="117" name="Google Shape;117;p14"/>
          <p:cNvGrpSpPr/>
          <p:nvPr/>
        </p:nvGrpSpPr>
        <p:grpSpPr>
          <a:xfrm>
            <a:off x="-26281" y="9680875"/>
            <a:ext cx="19036593" cy="1112120"/>
            <a:chOff x="-26281" y="9568580"/>
            <a:chExt cx="19036593" cy="1112120"/>
          </a:xfrm>
          <a:solidFill>
            <a:srgbClr val="FF0000"/>
          </a:solidFill>
        </p:grpSpPr>
        <p:grpSp>
          <p:nvGrpSpPr>
            <p:cNvPr id="118" name="Google Shape;118;p14"/>
            <p:cNvGrpSpPr/>
            <p:nvPr/>
          </p:nvGrpSpPr>
          <p:grpSpPr>
            <a:xfrm>
              <a:off x="-26281" y="9568580"/>
              <a:ext cx="19036593" cy="1112120"/>
              <a:chOff x="-355419" y="2222499"/>
              <a:chExt cx="22292460" cy="1302328"/>
            </a:xfrm>
            <a:grpFill/>
          </p:grpSpPr>
          <p:sp>
            <p:nvSpPr>
              <p:cNvPr id="119" name="Google Shape;119;p14"/>
              <p:cNvSpPr/>
              <p:nvPr/>
            </p:nvSpPr>
            <p:spPr>
              <a:xfrm>
                <a:off x="-355419" y="2222499"/>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IN" sz="2800" dirty="0">
                    <a:solidFill>
                      <a:schemeClr val="dk1"/>
                    </a:solidFill>
                    <a:latin typeface="Calibri"/>
                    <a:ea typeface="Calibri"/>
                    <a:cs typeface="Calibri"/>
                    <a:sym typeface="Calibri"/>
                  </a:rPr>
                  <a:t> </a:t>
                </a:r>
              </a:p>
              <a:p>
                <a:pPr marL="0" marR="0" lvl="0" indent="0" algn="l" rtl="0">
                  <a:spcBef>
                    <a:spcPts val="0"/>
                  </a:spcBef>
                  <a:spcAft>
                    <a:spcPts val="0"/>
                  </a:spcAft>
                  <a:buNone/>
                </a:pPr>
                <a:r>
                  <a:rPr lang="en-IN" sz="2800" dirty="0">
                    <a:solidFill>
                      <a:schemeClr val="dk1"/>
                    </a:solidFill>
                    <a:latin typeface="Calibri"/>
                    <a:ea typeface="Calibri"/>
                    <a:cs typeface="Calibri"/>
                    <a:sym typeface="Calibri"/>
                  </a:rPr>
                  <a:t>       Nutan College Of  Engineering And Research</a:t>
                </a:r>
                <a:endParaRPr sz="2800" dirty="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9</a:t>
            </a:fld>
            <a:endParaRPr sz="1870">
              <a:solidFill>
                <a:schemeClr val="lt1"/>
              </a:solidFill>
              <a:latin typeface="Calibri"/>
              <a:ea typeface="Calibri"/>
              <a:cs typeface="Calibri"/>
              <a:sym typeface="Calibri"/>
            </a:endParaRPr>
          </a:p>
        </p:txBody>
      </p:sp>
      <p:grpSp>
        <p:nvGrpSpPr>
          <p:cNvPr id="125" name="Google Shape;125;p14"/>
          <p:cNvGrpSpPr/>
          <p:nvPr/>
        </p:nvGrpSpPr>
        <p:grpSpPr>
          <a:xfrm>
            <a:off x="-26281" y="774700"/>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INPUT/OUTPUT</a:t>
              </a:r>
              <a:endParaRPr sz="2000" b="0" i="0" u="none" strike="noStrike" cap="none" dirty="0">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C8B254B7-66B4-9B63-476F-3E839C8F8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7456" y="212877"/>
            <a:ext cx="1855756" cy="2286817"/>
          </a:xfrm>
          <a:prstGeom prst="rect">
            <a:avLst/>
          </a:prstGeom>
        </p:spPr>
      </p:pic>
      <p:sp>
        <p:nvSpPr>
          <p:cNvPr id="3" name="Google Shape;110;p13">
            <a:extLst>
              <a:ext uri="{FF2B5EF4-FFF2-40B4-BE49-F238E27FC236}">
                <a16:creationId xmlns:a16="http://schemas.microsoft.com/office/drawing/2014/main" id="{24578A0C-C86A-0AAB-A04E-3D5521D737B2}"/>
              </a:ext>
            </a:extLst>
          </p:cNvPr>
          <p:cNvSpPr txBox="1"/>
          <p:nvPr/>
        </p:nvSpPr>
        <p:spPr>
          <a:xfrm>
            <a:off x="208756" y="9797823"/>
            <a:ext cx="11277600" cy="738623"/>
          </a:xfrm>
          <a:prstGeom prst="rect">
            <a:avLst/>
          </a:prstGeom>
          <a:blipFill>
            <a:blip r:embed="rId4"/>
            <a:tile tx="0" ty="0" sx="100000" sy="100000" flip="none" algn="tl"/>
          </a:blipFill>
          <a:ln>
            <a:noFill/>
          </a:ln>
        </p:spPr>
        <p:txBody>
          <a:bodyPr spcFirstLastPara="1" wrap="square" lIns="91425" tIns="45700" rIns="91425" bIns="45700" anchor="t" anchorCtr="0">
            <a:spAutoFit/>
          </a:bodyPr>
          <a:lstStyle/>
          <a:p>
            <a:r>
              <a:rPr lang="en-IN" sz="2800" dirty="0">
                <a:solidFill>
                  <a:schemeClr val="dk1"/>
                </a:solidFill>
                <a:latin typeface="Calibri"/>
                <a:ea typeface="Calibri"/>
                <a:cs typeface="Calibri"/>
                <a:sym typeface="Calibri"/>
              </a:rPr>
              <a:t>Nutan College Of  Engineering And Research</a:t>
            </a:r>
            <a:endParaRPr lang="en-US" sz="2800" dirty="0"/>
          </a:p>
          <a:p>
            <a:pPr marL="0" marR="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741D324E-C721-9BD1-5315-04506882EB70}"/>
              </a:ext>
            </a:extLst>
          </p:cNvPr>
          <p:cNvPicPr>
            <a:picLocks noChangeAspect="1"/>
          </p:cNvPicPr>
          <p:nvPr/>
        </p:nvPicPr>
        <p:blipFill>
          <a:blip r:embed="rId5"/>
          <a:stretch>
            <a:fillRect/>
          </a:stretch>
        </p:blipFill>
        <p:spPr>
          <a:xfrm>
            <a:off x="3115960" y="3012749"/>
            <a:ext cx="4391638" cy="4667901"/>
          </a:xfrm>
          <a:prstGeom prst="rect">
            <a:avLst/>
          </a:prstGeom>
        </p:spPr>
      </p:pic>
      <p:pic>
        <p:nvPicPr>
          <p:cNvPr id="7" name="Picture 6">
            <a:extLst>
              <a:ext uri="{FF2B5EF4-FFF2-40B4-BE49-F238E27FC236}">
                <a16:creationId xmlns:a16="http://schemas.microsoft.com/office/drawing/2014/main" id="{E05C678A-876A-663D-E62B-E7CD0EEFD422}"/>
              </a:ext>
            </a:extLst>
          </p:cNvPr>
          <p:cNvPicPr>
            <a:picLocks noChangeAspect="1"/>
          </p:cNvPicPr>
          <p:nvPr/>
        </p:nvPicPr>
        <p:blipFill>
          <a:blip r:embed="rId6"/>
          <a:stretch>
            <a:fillRect/>
          </a:stretch>
        </p:blipFill>
        <p:spPr>
          <a:xfrm>
            <a:off x="9505156" y="3252390"/>
            <a:ext cx="4715533" cy="4286848"/>
          </a:xfrm>
          <a:prstGeom prst="rect">
            <a:avLst/>
          </a:prstGeom>
        </p:spPr>
      </p:pic>
    </p:spTree>
    <p:extLst>
      <p:ext uri="{BB962C8B-B14F-4D97-AF65-F5344CB8AC3E}">
        <p14:creationId xmlns:p14="http://schemas.microsoft.com/office/powerpoint/2010/main" val="14762325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943</TotalTime>
  <Words>1305</Words>
  <Application>Microsoft Office PowerPoint</Application>
  <PresentationFormat>Custom</PresentationFormat>
  <Paragraphs>226</Paragraphs>
  <Slides>18</Slides>
  <Notes>18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Arial</vt:lpstr>
      <vt:lpstr>Arial</vt:lpstr>
      <vt:lpstr>Calibri</vt:lpstr>
      <vt:lpstr>Consolas</vt:lpstr>
      <vt:lpstr>Din Pro</vt:lpstr>
      <vt:lpstr>FSBrabo</vt:lpstr>
      <vt:lpstr>Montserrat</vt:lpstr>
      <vt:lpstr>Noto Sans Symbols</vt:lpstr>
      <vt:lpstr>Roboto</vt:lpstr>
      <vt:lpstr>source-serif-pro</vt:lpstr>
      <vt:lpstr>Times New Roman</vt:lpstr>
      <vt:lpstr>urw-din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dc:creator>
  <cp:lastModifiedBy>Kishor Gaikwad</cp:lastModifiedBy>
  <cp:revision>34</cp:revision>
  <dcterms:modified xsi:type="dcterms:W3CDTF">2022-12-02T09:13:02Z</dcterms:modified>
</cp:coreProperties>
</file>