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4" r:id="rId8"/>
    <p:sldId id="263" r:id="rId9"/>
    <p:sldId id="265" r:id="rId10"/>
    <p:sldId id="267" r:id="rId11"/>
    <p:sldId id="266" r:id="rId12"/>
    <p:sldId id="268" r:id="rId13"/>
    <p:sldId id="269" r:id="rId14"/>
    <p:sldId id="270" r:id="rId15"/>
    <p:sldId id="272" r:id="rId16"/>
    <p:sldId id="273"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28/03/2021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28/03/2021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28/03/2021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28/03/2021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28/03/2021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28/03/2021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28/03/2021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28/03/2021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28/03/2021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28/03/2021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Fundamentals of Programming</a:t>
            </a:r>
            <a:endParaRPr lang="en-US" dirty="0"/>
          </a:p>
        </p:txBody>
      </p:sp>
      <p:sp>
        <p:nvSpPr>
          <p:cNvPr id="3" name="Subtitle 2"/>
          <p:cNvSpPr>
            <a:spLocks noGrp="1"/>
          </p:cNvSpPr>
          <p:nvPr>
            <p:ph type="subTitle" idx="1"/>
          </p:nvPr>
        </p:nvSpPr>
        <p:spPr/>
        <p:txBody>
          <a:bodyPr/>
          <a:lstStyle/>
          <a:p>
            <a:r>
              <a:rPr lang="en-US" dirty="0" smtClean="0"/>
              <a:t>Basics of Problem Solving</a:t>
            </a:r>
            <a:endParaRPr lang="en-US" dirty="0"/>
          </a:p>
        </p:txBody>
      </p:sp>
    </p:spTree>
    <p:extLst>
      <p:ext uri="{BB962C8B-B14F-4D97-AF65-F5344CB8AC3E}">
        <p14:creationId xmlns:p14="http://schemas.microsoft.com/office/powerpoint/2010/main" val="2684745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1" y="624110"/>
            <a:ext cx="10120744" cy="1280890"/>
          </a:xfrm>
        </p:spPr>
        <p:txBody>
          <a:bodyPr/>
          <a:lstStyle/>
          <a:p>
            <a:r>
              <a:rPr lang="en-US" dirty="0" smtClean="0"/>
              <a:t>Problem Solving Exercise: Comparison basics</a:t>
            </a:r>
            <a:endParaRPr lang="en-US" dirty="0"/>
          </a:p>
        </p:txBody>
      </p:sp>
      <p:sp>
        <p:nvSpPr>
          <p:cNvPr id="3" name="Content Placeholder 2"/>
          <p:cNvSpPr>
            <a:spLocks noGrp="1"/>
          </p:cNvSpPr>
          <p:nvPr>
            <p:ph idx="1"/>
          </p:nvPr>
        </p:nvSpPr>
        <p:spPr>
          <a:xfrm>
            <a:off x="1371600" y="2133600"/>
            <a:ext cx="10133012" cy="3777622"/>
          </a:xfrm>
        </p:spPr>
        <p:txBody>
          <a:bodyPr>
            <a:normAutofit/>
          </a:bodyPr>
          <a:lstStyle/>
          <a:p>
            <a:r>
              <a:rPr lang="en-US" sz="3600" dirty="0" smtClean="0"/>
              <a:t>Create a simple program to read a number from your user. Your program should be able to identify if it is negative, positive or zero. You are required to design the right algorithm and the relevant flowchart for this problem. </a:t>
            </a:r>
            <a:endParaRPr lang="en-US" sz="3600" dirty="0"/>
          </a:p>
        </p:txBody>
      </p:sp>
    </p:spTree>
    <p:extLst>
      <p:ext uri="{BB962C8B-B14F-4D97-AF65-F5344CB8AC3E}">
        <p14:creationId xmlns:p14="http://schemas.microsoft.com/office/powerpoint/2010/main" val="674147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637" y="624110"/>
            <a:ext cx="10183090" cy="1280890"/>
          </a:xfrm>
        </p:spPr>
        <p:txBody>
          <a:bodyPr>
            <a:normAutofit/>
          </a:bodyPr>
          <a:lstStyle/>
          <a:p>
            <a:r>
              <a:rPr lang="en-US" sz="3400" dirty="0" smtClean="0"/>
              <a:t>Problem Solving Exercise : Multiple Comparison</a:t>
            </a:r>
            <a:endParaRPr lang="en-US" sz="3400" dirty="0"/>
          </a:p>
        </p:txBody>
      </p:sp>
      <p:sp>
        <p:nvSpPr>
          <p:cNvPr id="3" name="Content Placeholder 2"/>
          <p:cNvSpPr>
            <a:spLocks noGrp="1"/>
          </p:cNvSpPr>
          <p:nvPr>
            <p:ph idx="1"/>
          </p:nvPr>
        </p:nvSpPr>
        <p:spPr>
          <a:xfrm>
            <a:off x="1371600" y="2133600"/>
            <a:ext cx="10133012" cy="3777622"/>
          </a:xfrm>
        </p:spPr>
        <p:txBody>
          <a:bodyPr>
            <a:normAutofit/>
          </a:bodyPr>
          <a:lstStyle/>
          <a:p>
            <a:r>
              <a:rPr lang="en-US" sz="3600" dirty="0" smtClean="0"/>
              <a:t>Create a simple program to read three numbers from the user and identify which one is the largest. You are required to design the right algorithm and the relevant flowchart for this problem. </a:t>
            </a:r>
            <a:endParaRPr lang="en-US" sz="3600" dirty="0"/>
          </a:p>
        </p:txBody>
      </p:sp>
    </p:spTree>
    <p:extLst>
      <p:ext uri="{BB962C8B-B14F-4D97-AF65-F5344CB8AC3E}">
        <p14:creationId xmlns:p14="http://schemas.microsoft.com/office/powerpoint/2010/main" val="775886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637" y="624110"/>
            <a:ext cx="10183090" cy="1280890"/>
          </a:xfrm>
        </p:spPr>
        <p:txBody>
          <a:bodyPr>
            <a:normAutofit/>
          </a:bodyPr>
          <a:lstStyle/>
          <a:p>
            <a:r>
              <a:rPr lang="en-US" sz="3400" dirty="0" smtClean="0"/>
              <a:t>Problem Solving Exercise : Modulo division</a:t>
            </a:r>
            <a:endParaRPr lang="en-US" sz="3400" dirty="0"/>
          </a:p>
        </p:txBody>
      </p:sp>
      <p:sp>
        <p:nvSpPr>
          <p:cNvPr id="3" name="Content Placeholder 2"/>
          <p:cNvSpPr>
            <a:spLocks noGrp="1"/>
          </p:cNvSpPr>
          <p:nvPr>
            <p:ph idx="1"/>
          </p:nvPr>
        </p:nvSpPr>
        <p:spPr>
          <a:xfrm>
            <a:off x="1371600" y="2133600"/>
            <a:ext cx="10133012" cy="3777622"/>
          </a:xfrm>
        </p:spPr>
        <p:txBody>
          <a:bodyPr>
            <a:normAutofit/>
          </a:bodyPr>
          <a:lstStyle/>
          <a:p>
            <a:r>
              <a:rPr lang="en-US" sz="3600" dirty="0" smtClean="0"/>
              <a:t>Create a simple program to read a number from the user and identify if the number is even or odd. You are required to design the right algorithm and the relevant flowchart for this problem. </a:t>
            </a:r>
            <a:endParaRPr lang="en-US" sz="3600" dirty="0"/>
          </a:p>
        </p:txBody>
      </p:sp>
    </p:spTree>
    <p:extLst>
      <p:ext uri="{BB962C8B-B14F-4D97-AF65-F5344CB8AC3E}">
        <p14:creationId xmlns:p14="http://schemas.microsoft.com/office/powerpoint/2010/main" val="1494227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637" y="624110"/>
            <a:ext cx="10183090" cy="1280890"/>
          </a:xfrm>
        </p:spPr>
        <p:txBody>
          <a:bodyPr>
            <a:normAutofit/>
          </a:bodyPr>
          <a:lstStyle/>
          <a:p>
            <a:r>
              <a:rPr lang="en-US" sz="3400" dirty="0" smtClean="0"/>
              <a:t>Problem Solving Exercise : Simple Interest</a:t>
            </a:r>
            <a:endParaRPr lang="en-US" sz="3400" dirty="0"/>
          </a:p>
        </p:txBody>
      </p:sp>
      <p:sp>
        <p:nvSpPr>
          <p:cNvPr id="3" name="Content Placeholder 2"/>
          <p:cNvSpPr>
            <a:spLocks noGrp="1"/>
          </p:cNvSpPr>
          <p:nvPr>
            <p:ph idx="1"/>
          </p:nvPr>
        </p:nvSpPr>
        <p:spPr>
          <a:xfrm>
            <a:off x="1371600" y="2133600"/>
            <a:ext cx="10133012" cy="3777622"/>
          </a:xfrm>
        </p:spPr>
        <p:txBody>
          <a:bodyPr>
            <a:normAutofit/>
          </a:bodyPr>
          <a:lstStyle/>
          <a:p>
            <a:r>
              <a:rPr lang="en-US" sz="3600" dirty="0" smtClean="0"/>
              <a:t>Create a simple program to read the principal, time and rate, for which your program should calculate the Simple Interest. You are required to design the right algorithm and the relevant flowchart for this problem. </a:t>
            </a:r>
            <a:endParaRPr lang="en-US" sz="3600" dirty="0"/>
          </a:p>
        </p:txBody>
      </p:sp>
    </p:spTree>
    <p:extLst>
      <p:ext uri="{BB962C8B-B14F-4D97-AF65-F5344CB8AC3E}">
        <p14:creationId xmlns:p14="http://schemas.microsoft.com/office/powerpoint/2010/main" val="1257653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637" y="624110"/>
            <a:ext cx="10183090" cy="1280890"/>
          </a:xfrm>
        </p:spPr>
        <p:txBody>
          <a:bodyPr>
            <a:normAutofit/>
          </a:bodyPr>
          <a:lstStyle/>
          <a:p>
            <a:r>
              <a:rPr lang="en-US" sz="3400" dirty="0" smtClean="0"/>
              <a:t>Problem Solving Exercise : Swap values</a:t>
            </a:r>
            <a:endParaRPr lang="en-US" sz="3400" dirty="0"/>
          </a:p>
        </p:txBody>
      </p:sp>
      <p:sp>
        <p:nvSpPr>
          <p:cNvPr id="3" name="Content Placeholder 2"/>
          <p:cNvSpPr>
            <a:spLocks noGrp="1"/>
          </p:cNvSpPr>
          <p:nvPr>
            <p:ph idx="1"/>
          </p:nvPr>
        </p:nvSpPr>
        <p:spPr>
          <a:xfrm>
            <a:off x="1371600" y="2133600"/>
            <a:ext cx="10133012" cy="3777622"/>
          </a:xfrm>
        </p:spPr>
        <p:txBody>
          <a:bodyPr>
            <a:normAutofit/>
          </a:bodyPr>
          <a:lstStyle/>
          <a:p>
            <a:r>
              <a:rPr lang="en-US" sz="3600" dirty="0" smtClean="0"/>
              <a:t>Create a simple program to read two numbers from the user. You are required to swap the values of the variables. You are required to design the right algorithm and the relevant flowchart for this problem. </a:t>
            </a:r>
            <a:endParaRPr lang="en-US" sz="3600" dirty="0"/>
          </a:p>
        </p:txBody>
      </p:sp>
    </p:spTree>
    <p:extLst>
      <p:ext uri="{BB962C8B-B14F-4D97-AF65-F5344CB8AC3E}">
        <p14:creationId xmlns:p14="http://schemas.microsoft.com/office/powerpoint/2010/main" val="2178700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637" y="624110"/>
            <a:ext cx="10183090" cy="1280890"/>
          </a:xfrm>
        </p:spPr>
        <p:txBody>
          <a:bodyPr>
            <a:normAutofit/>
          </a:bodyPr>
          <a:lstStyle/>
          <a:p>
            <a:r>
              <a:rPr lang="en-US" sz="3400" dirty="0" smtClean="0"/>
              <a:t>Problem Solving Exercise : Simple Interest</a:t>
            </a:r>
            <a:endParaRPr lang="en-US" sz="3400" dirty="0"/>
          </a:p>
        </p:txBody>
      </p:sp>
      <p:sp>
        <p:nvSpPr>
          <p:cNvPr id="3" name="Content Placeholder 2"/>
          <p:cNvSpPr>
            <a:spLocks noGrp="1"/>
          </p:cNvSpPr>
          <p:nvPr>
            <p:ph idx="1"/>
          </p:nvPr>
        </p:nvSpPr>
        <p:spPr>
          <a:xfrm>
            <a:off x="1371600" y="2133600"/>
            <a:ext cx="10133012" cy="3777622"/>
          </a:xfrm>
        </p:spPr>
        <p:txBody>
          <a:bodyPr>
            <a:normAutofit/>
          </a:bodyPr>
          <a:lstStyle/>
          <a:p>
            <a:r>
              <a:rPr lang="en-US" sz="3600" dirty="0" smtClean="0"/>
              <a:t>Create a simple program to read a number from the user. Based on the number given, your program should give which day of the week it is. You are required to design the right algorithm and the relevant flowchart for this problem. </a:t>
            </a:r>
            <a:endParaRPr lang="en-US" sz="3600" dirty="0"/>
          </a:p>
        </p:txBody>
      </p:sp>
    </p:spTree>
    <p:extLst>
      <p:ext uri="{BB962C8B-B14F-4D97-AF65-F5344CB8AC3E}">
        <p14:creationId xmlns:p14="http://schemas.microsoft.com/office/powerpoint/2010/main" val="222999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637" y="624110"/>
            <a:ext cx="10183090" cy="1280890"/>
          </a:xfrm>
        </p:spPr>
        <p:txBody>
          <a:bodyPr>
            <a:normAutofit/>
          </a:bodyPr>
          <a:lstStyle/>
          <a:p>
            <a:r>
              <a:rPr lang="en-US" sz="3400" dirty="0" smtClean="0"/>
              <a:t>Problem Solving Exercise : Brainstorming</a:t>
            </a:r>
            <a:endParaRPr lang="en-US" sz="3400" dirty="0"/>
          </a:p>
        </p:txBody>
      </p:sp>
      <p:sp>
        <p:nvSpPr>
          <p:cNvPr id="3" name="Content Placeholder 2"/>
          <p:cNvSpPr>
            <a:spLocks noGrp="1"/>
          </p:cNvSpPr>
          <p:nvPr>
            <p:ph idx="1"/>
          </p:nvPr>
        </p:nvSpPr>
        <p:spPr>
          <a:xfrm>
            <a:off x="1371600" y="1905000"/>
            <a:ext cx="10133012" cy="4006222"/>
          </a:xfrm>
        </p:spPr>
        <p:txBody>
          <a:bodyPr>
            <a:noAutofit/>
          </a:bodyPr>
          <a:lstStyle/>
          <a:p>
            <a:r>
              <a:rPr lang="en-US" sz="2600" dirty="0" smtClean="0"/>
              <a:t>You are required to design a vote counting machine. It is to find the winner of a local election. The election has 4 candidates, namely C0,C1,C2 and C3 (the names have been hidden). For each vote received by the candidate, you are to maintain a count and when all votes are counted, your program should declare the winner. It should identify the winner with total votes he/she got, total count of invalid votes and the total voter turn-over of the election. </a:t>
            </a:r>
          </a:p>
          <a:p>
            <a:pPr marL="0" indent="0">
              <a:buNone/>
            </a:pPr>
            <a:r>
              <a:rPr lang="en-US" sz="2600" dirty="0" smtClean="0"/>
              <a:t> 		Additional, your should show the vote count of each candidate in descending (or ascending order)</a:t>
            </a:r>
            <a:endParaRPr lang="en-US" sz="2600" dirty="0"/>
          </a:p>
        </p:txBody>
      </p:sp>
    </p:spTree>
    <p:extLst>
      <p:ext uri="{BB962C8B-B14F-4D97-AF65-F5344CB8AC3E}">
        <p14:creationId xmlns:p14="http://schemas.microsoft.com/office/powerpoint/2010/main" val="2922864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r>
              <a:rPr lang="en-US" dirty="0" smtClean="0"/>
              <a:t>We have done the basics!</a:t>
            </a:r>
            <a:endParaRPr lang="en-US" dirty="0"/>
          </a:p>
        </p:txBody>
      </p:sp>
    </p:spTree>
    <p:extLst>
      <p:ext uri="{BB962C8B-B14F-4D97-AF65-F5344CB8AC3E}">
        <p14:creationId xmlns:p14="http://schemas.microsoft.com/office/powerpoint/2010/main" val="837092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216" y="582546"/>
            <a:ext cx="8911687" cy="1280890"/>
          </a:xfrm>
        </p:spPr>
        <p:txBody>
          <a:bodyPr/>
          <a:lstStyle/>
          <a:p>
            <a:r>
              <a:rPr lang="en-US" dirty="0" smtClean="0"/>
              <a:t>Brief History</a:t>
            </a:r>
            <a:endParaRPr lang="en-US" dirty="0"/>
          </a:p>
        </p:txBody>
      </p:sp>
      <p:sp>
        <p:nvSpPr>
          <p:cNvPr id="3" name="Content Placeholder 2"/>
          <p:cNvSpPr>
            <a:spLocks noGrp="1"/>
          </p:cNvSpPr>
          <p:nvPr>
            <p:ph idx="1"/>
          </p:nvPr>
        </p:nvSpPr>
        <p:spPr>
          <a:xfrm>
            <a:off x="1288473" y="1222991"/>
            <a:ext cx="10557164" cy="5195455"/>
          </a:xfrm>
        </p:spPr>
        <p:txBody>
          <a:bodyPr>
            <a:noAutofit/>
          </a:bodyPr>
          <a:lstStyle/>
          <a:p>
            <a:r>
              <a:rPr lang="en-US" dirty="0"/>
              <a:t>Developed at Bell Laboratories in the early seventies by Dennis Ritchie</a:t>
            </a:r>
            <a:r>
              <a:rPr lang="en-US" dirty="0" smtClean="0"/>
              <a:t>.  Born </a:t>
            </a:r>
            <a:r>
              <a:rPr lang="en-US" dirty="0"/>
              <a:t>out of two other languages – BCPL(Basic Control Programming</a:t>
            </a:r>
            <a:br>
              <a:rPr lang="en-US" dirty="0"/>
            </a:br>
            <a:r>
              <a:rPr lang="en-US" dirty="0"/>
              <a:t>Language) and B</a:t>
            </a:r>
            <a:r>
              <a:rPr lang="en-US" dirty="0" smtClean="0"/>
              <a:t>.</a:t>
            </a:r>
            <a:endParaRPr lang="en-US" dirty="0"/>
          </a:p>
          <a:p>
            <a:r>
              <a:rPr lang="en-US" dirty="0" smtClean="0"/>
              <a:t> C </a:t>
            </a:r>
            <a:r>
              <a:rPr lang="en-US" dirty="0"/>
              <a:t>introduced such things as character types, floating point arithmetic</a:t>
            </a:r>
            <a:r>
              <a:rPr lang="en-US" dirty="0" smtClean="0"/>
              <a:t>, structures</a:t>
            </a:r>
            <a:r>
              <a:rPr lang="en-US" dirty="0"/>
              <a:t>, unions and the preprocessor</a:t>
            </a:r>
            <a:r>
              <a:rPr lang="en-US" dirty="0" smtClean="0"/>
              <a:t>.  The </a:t>
            </a:r>
            <a:r>
              <a:rPr lang="en-US" dirty="0"/>
              <a:t>principal objective was to devise a language that was easy enough </a:t>
            </a:r>
            <a:r>
              <a:rPr lang="en-US" dirty="0" smtClean="0"/>
              <a:t>to understand </a:t>
            </a:r>
            <a:r>
              <a:rPr lang="en-US" dirty="0"/>
              <a:t>to be "high-level" – i.e. understood by general programmers, </a:t>
            </a:r>
            <a:r>
              <a:rPr lang="en-US" dirty="0" smtClean="0"/>
              <a:t>but low-level </a:t>
            </a:r>
            <a:r>
              <a:rPr lang="en-US" dirty="0"/>
              <a:t>enough to be applicable to the writing of systems-level software</a:t>
            </a:r>
            <a:r>
              <a:rPr lang="en-US" dirty="0" smtClean="0"/>
              <a:t>.</a:t>
            </a:r>
            <a:endParaRPr lang="en-US" dirty="0"/>
          </a:p>
          <a:p>
            <a:r>
              <a:rPr lang="en-US" dirty="0" smtClean="0"/>
              <a:t>C </a:t>
            </a:r>
            <a:r>
              <a:rPr lang="en-US" dirty="0"/>
              <a:t>as a language was in use by 1973, although extra functionality, such as new</a:t>
            </a:r>
            <a:br>
              <a:rPr lang="en-US" dirty="0"/>
            </a:br>
            <a:r>
              <a:rPr lang="en-US" dirty="0"/>
              <a:t>types, was introduced up until </a:t>
            </a:r>
            <a:r>
              <a:rPr lang="en-US" dirty="0" smtClean="0"/>
              <a:t>1980.</a:t>
            </a:r>
            <a:endParaRPr lang="en-US" dirty="0"/>
          </a:p>
          <a:p>
            <a:r>
              <a:rPr lang="en-US" dirty="0" smtClean="0"/>
              <a:t>In </a:t>
            </a:r>
            <a:r>
              <a:rPr lang="en-US" dirty="0"/>
              <a:t>1978, Brian Kernighan and Dennis M. Ritchie wrote the seminal work </a:t>
            </a:r>
            <a:r>
              <a:rPr lang="en-US" i="1" dirty="0"/>
              <a:t>The </a:t>
            </a:r>
            <a:r>
              <a:rPr lang="en-US" i="1" dirty="0" smtClean="0"/>
              <a:t>C Programming </a:t>
            </a:r>
            <a:r>
              <a:rPr lang="en-US" i="1" dirty="0"/>
              <a:t>Language, </a:t>
            </a:r>
            <a:r>
              <a:rPr lang="en-US" dirty="0"/>
              <a:t>which is now the standard reference book for </a:t>
            </a:r>
            <a:r>
              <a:rPr lang="en-US" dirty="0" smtClean="0"/>
              <a:t>C.</a:t>
            </a:r>
            <a:endParaRPr lang="en-US" dirty="0"/>
          </a:p>
          <a:p>
            <a:r>
              <a:rPr lang="en-US" dirty="0" smtClean="0"/>
              <a:t>A </a:t>
            </a:r>
            <a:r>
              <a:rPr lang="en-US" dirty="0"/>
              <a:t>formal ANSI standard for C was produced in </a:t>
            </a:r>
            <a:r>
              <a:rPr lang="en-US" dirty="0" smtClean="0"/>
              <a:t>1989.</a:t>
            </a:r>
            <a:endParaRPr lang="en-US" dirty="0"/>
          </a:p>
          <a:p>
            <a:r>
              <a:rPr lang="en-US" dirty="0" smtClean="0"/>
              <a:t>In </a:t>
            </a:r>
            <a:r>
              <a:rPr lang="en-US" dirty="0"/>
              <a:t>1986, a descendant of C, called C++ was developed by </a:t>
            </a:r>
            <a:r>
              <a:rPr lang="en-US" dirty="0" err="1"/>
              <a:t>Bjarne</a:t>
            </a:r>
            <a:r>
              <a:rPr lang="en-US" dirty="0"/>
              <a:t> </a:t>
            </a:r>
            <a:r>
              <a:rPr lang="en-US" dirty="0" err="1"/>
              <a:t>Stroustrup</a:t>
            </a:r>
            <a:r>
              <a:rPr lang="en-US" dirty="0" smtClean="0"/>
              <a:t>, which </a:t>
            </a:r>
            <a:r>
              <a:rPr lang="en-US" dirty="0"/>
              <a:t>is in wide use today. Many modern languages such as C#, Java and </a:t>
            </a:r>
            <a:r>
              <a:rPr lang="en-US" dirty="0" smtClean="0"/>
              <a:t>Perl are </a:t>
            </a:r>
            <a:r>
              <a:rPr lang="en-US" dirty="0"/>
              <a:t>based on C and C</a:t>
            </a:r>
            <a:r>
              <a:rPr lang="en-US" dirty="0" smtClean="0"/>
              <a:t>++.</a:t>
            </a:r>
            <a:endParaRPr lang="en-US" dirty="0"/>
          </a:p>
          <a:p>
            <a:r>
              <a:rPr lang="en-US" dirty="0" smtClean="0"/>
              <a:t>Using </a:t>
            </a:r>
            <a:r>
              <a:rPr lang="en-US" dirty="0"/>
              <a:t>C language scientific, business and system-level applications can </a:t>
            </a:r>
            <a:r>
              <a:rPr lang="en-US" dirty="0" smtClean="0"/>
              <a:t>be developed </a:t>
            </a:r>
            <a:r>
              <a:rPr lang="en-US" dirty="0"/>
              <a:t>easily. </a:t>
            </a:r>
            <a:br>
              <a:rPr lang="en-US" dirty="0"/>
            </a:br>
            <a:endParaRPr lang="en-US" dirty="0"/>
          </a:p>
        </p:txBody>
      </p:sp>
    </p:spTree>
    <p:extLst>
      <p:ext uri="{BB962C8B-B14F-4D97-AF65-F5344CB8AC3E}">
        <p14:creationId xmlns:p14="http://schemas.microsoft.com/office/powerpoint/2010/main" val="18825433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216" y="582546"/>
            <a:ext cx="8911687" cy="1280890"/>
          </a:xfrm>
        </p:spPr>
        <p:txBody>
          <a:bodyPr/>
          <a:lstStyle/>
          <a:p>
            <a:r>
              <a:rPr lang="en-US" dirty="0" smtClean="0"/>
              <a:t>Guidelines on Structure of a Program</a:t>
            </a:r>
            <a:endParaRPr lang="en-US" dirty="0"/>
          </a:p>
        </p:txBody>
      </p:sp>
      <p:sp>
        <p:nvSpPr>
          <p:cNvPr id="3" name="Content Placeholder 2"/>
          <p:cNvSpPr>
            <a:spLocks noGrp="1"/>
          </p:cNvSpPr>
          <p:nvPr>
            <p:ph idx="1"/>
          </p:nvPr>
        </p:nvSpPr>
        <p:spPr>
          <a:xfrm>
            <a:off x="1267692" y="1410028"/>
            <a:ext cx="10079181" cy="5195455"/>
          </a:xfrm>
        </p:spPr>
        <p:txBody>
          <a:bodyPr>
            <a:noAutofit/>
          </a:bodyPr>
          <a:lstStyle/>
          <a:p>
            <a:r>
              <a:rPr lang="en-US" sz="2000" dirty="0" smtClean="0"/>
              <a:t>When </a:t>
            </a:r>
            <a:r>
              <a:rPr lang="en-US" sz="2000" dirty="0"/>
              <a:t>creating your programs, </a:t>
            </a:r>
            <a:r>
              <a:rPr lang="en-US" sz="2000" dirty="0" smtClean="0"/>
              <a:t>its always good to have a </a:t>
            </a:r>
            <a:r>
              <a:rPr lang="en-US" sz="2000" dirty="0"/>
              <a:t>program that </a:t>
            </a:r>
            <a:r>
              <a:rPr lang="en-US" sz="2000" dirty="0" smtClean="0"/>
              <a:t>can be </a:t>
            </a:r>
            <a:r>
              <a:rPr lang="en-US" sz="2000" dirty="0"/>
              <a:t>easily read and debugged by you (when you come back to it later) and others (who</a:t>
            </a:r>
            <a:br>
              <a:rPr lang="en-US" sz="2000" dirty="0"/>
            </a:br>
            <a:r>
              <a:rPr lang="en-US" sz="2000" dirty="0"/>
              <a:t>may have to change your program later</a:t>
            </a:r>
            <a:r>
              <a:rPr lang="en-US" sz="2000" dirty="0" smtClean="0"/>
              <a:t>).</a:t>
            </a:r>
            <a:endParaRPr lang="en-US" sz="2000" dirty="0"/>
          </a:p>
          <a:p>
            <a:r>
              <a:rPr lang="en-US" sz="2000" dirty="0" smtClean="0"/>
              <a:t>A </a:t>
            </a:r>
            <a:r>
              <a:rPr lang="en-US" sz="2000" dirty="0"/>
              <a:t>well-structured program should indent (i.e. move to the right by pressing</a:t>
            </a:r>
            <a:br>
              <a:rPr lang="en-US" sz="2000" dirty="0"/>
            </a:br>
            <a:r>
              <a:rPr lang="en-US" sz="2000" dirty="0"/>
              <a:t>the tab key once) all instructions inside each block (i.e. following an opening</a:t>
            </a:r>
            <a:br>
              <a:rPr lang="en-US" sz="2000" dirty="0"/>
            </a:br>
            <a:r>
              <a:rPr lang="en-US" sz="2000" dirty="0"/>
              <a:t>curly brace – { ). Therefore, a block inside another block will be indented</a:t>
            </a:r>
            <a:br>
              <a:rPr lang="en-US" sz="2000" dirty="0"/>
            </a:br>
            <a:r>
              <a:rPr lang="en-US" sz="2000" dirty="0"/>
              <a:t>twice etc. </a:t>
            </a:r>
            <a:endParaRPr lang="en-US" sz="2000" dirty="0" smtClean="0"/>
          </a:p>
          <a:p>
            <a:r>
              <a:rPr lang="en-US" sz="2000" dirty="0" smtClean="0"/>
              <a:t>It </a:t>
            </a:r>
            <a:r>
              <a:rPr lang="en-US" sz="2000" dirty="0"/>
              <a:t>is often helpful to separate stages of a program by putting an extra blank</a:t>
            </a:r>
            <a:br>
              <a:rPr lang="en-US" sz="2000" dirty="0"/>
            </a:br>
            <a:r>
              <a:rPr lang="en-US" sz="2000" dirty="0"/>
              <a:t>line (and maybe a comment explaining what the next stage does) between</a:t>
            </a:r>
            <a:br>
              <a:rPr lang="en-US" sz="2000" dirty="0"/>
            </a:br>
            <a:r>
              <a:rPr lang="en-US" sz="2000" dirty="0"/>
              <a:t>each </a:t>
            </a:r>
            <a:r>
              <a:rPr lang="en-US" sz="2000" dirty="0" smtClean="0"/>
              <a:t>stage.</a:t>
            </a:r>
            <a:r>
              <a:rPr lang="en-US" sz="2000" dirty="0"/>
              <a:t/>
            </a:r>
            <a:br>
              <a:rPr lang="en-US" sz="2000" dirty="0"/>
            </a:br>
            <a:endParaRPr lang="en-US" sz="2000" dirty="0"/>
          </a:p>
        </p:txBody>
      </p:sp>
    </p:spTree>
    <p:extLst>
      <p:ext uri="{BB962C8B-B14F-4D97-AF65-F5344CB8AC3E}">
        <p14:creationId xmlns:p14="http://schemas.microsoft.com/office/powerpoint/2010/main" val="2122195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216" y="582546"/>
            <a:ext cx="8911687" cy="1280890"/>
          </a:xfrm>
        </p:spPr>
        <p:txBody>
          <a:bodyPr/>
          <a:lstStyle/>
          <a:p>
            <a:r>
              <a:rPr lang="en-US" dirty="0" smtClean="0"/>
              <a:t>Guidelines on Structure of a Program</a:t>
            </a:r>
            <a:endParaRPr lang="en-US" dirty="0"/>
          </a:p>
        </p:txBody>
      </p:sp>
      <p:sp>
        <p:nvSpPr>
          <p:cNvPr id="3" name="Content Placeholder 2"/>
          <p:cNvSpPr>
            <a:spLocks noGrp="1"/>
          </p:cNvSpPr>
          <p:nvPr>
            <p:ph idx="1"/>
          </p:nvPr>
        </p:nvSpPr>
        <p:spPr>
          <a:xfrm>
            <a:off x="1288473" y="1222991"/>
            <a:ext cx="10557164" cy="5195455"/>
          </a:xfrm>
        </p:spPr>
        <p:txBody>
          <a:bodyPr>
            <a:noAutofit/>
          </a:bodyPr>
          <a:lstStyle/>
          <a:p>
            <a:r>
              <a:rPr lang="en-US" dirty="0"/>
              <a:t>Start a program with a </a:t>
            </a:r>
            <a:r>
              <a:rPr lang="en-US" b="1" dirty="0"/>
              <a:t>/* comment */ </a:t>
            </a:r>
            <a:r>
              <a:rPr lang="en-US" dirty="0"/>
              <a:t>that explains the purpose of the</a:t>
            </a:r>
            <a:br>
              <a:rPr lang="en-US" dirty="0"/>
            </a:br>
            <a:r>
              <a:rPr lang="en-US" dirty="0"/>
              <a:t>program, and who wrote it. This is useful in case you ever have to work on</a:t>
            </a:r>
            <a:br>
              <a:rPr lang="en-US" dirty="0"/>
            </a:br>
            <a:r>
              <a:rPr lang="en-US" dirty="0"/>
              <a:t>somebody else's program, and you need to ask them for advice on how it</a:t>
            </a:r>
            <a:br>
              <a:rPr lang="en-US" dirty="0"/>
            </a:br>
            <a:r>
              <a:rPr lang="en-US" dirty="0"/>
              <a:t>works.</a:t>
            </a:r>
            <a:endParaRPr lang="en-US" dirty="0" smtClean="0"/>
          </a:p>
          <a:p>
            <a:r>
              <a:rPr lang="en-US" dirty="0" smtClean="0"/>
              <a:t>If </a:t>
            </a:r>
            <a:r>
              <a:rPr lang="en-US" dirty="0"/>
              <a:t>you create a new function, put a comment before it showing what data goes</a:t>
            </a:r>
            <a:br>
              <a:rPr lang="en-US" dirty="0"/>
            </a:br>
            <a:r>
              <a:rPr lang="en-US" dirty="0"/>
              <a:t>in, and what comes out, and the purpose of the </a:t>
            </a:r>
            <a:r>
              <a:rPr lang="en-US" dirty="0" smtClean="0"/>
              <a:t>function.</a:t>
            </a:r>
            <a:endParaRPr lang="en-US" dirty="0"/>
          </a:p>
          <a:p>
            <a:r>
              <a:rPr lang="en-US" dirty="0" smtClean="0"/>
              <a:t>If </a:t>
            </a:r>
            <a:r>
              <a:rPr lang="en-US" dirty="0"/>
              <a:t>a part of your code is quite difficult to follow, or you wish to explain why</a:t>
            </a:r>
            <a:br>
              <a:rPr lang="en-US" dirty="0"/>
            </a:br>
            <a:r>
              <a:rPr lang="en-US" dirty="0"/>
              <a:t>you have written it the way you have, or even if you wish to say that it could</a:t>
            </a:r>
            <a:br>
              <a:rPr lang="en-US" dirty="0"/>
            </a:br>
            <a:r>
              <a:rPr lang="en-US" dirty="0"/>
              <a:t>be improved (and how) but you haven't the time to do it better yet, then use</a:t>
            </a:r>
            <a:br>
              <a:rPr lang="en-US" dirty="0"/>
            </a:br>
            <a:r>
              <a:rPr lang="en-US" dirty="0"/>
              <a:t>a comment. </a:t>
            </a:r>
            <a:br>
              <a:rPr lang="en-US" dirty="0"/>
            </a:br>
            <a:endParaRPr lang="en-US" dirty="0"/>
          </a:p>
        </p:txBody>
      </p:sp>
    </p:spTree>
    <p:extLst>
      <p:ext uri="{BB962C8B-B14F-4D97-AF65-F5344CB8AC3E}">
        <p14:creationId xmlns:p14="http://schemas.microsoft.com/office/powerpoint/2010/main" val="2578565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216" y="582546"/>
            <a:ext cx="8911687" cy="1280890"/>
          </a:xfrm>
        </p:spPr>
        <p:txBody>
          <a:bodyPr/>
          <a:lstStyle/>
          <a:p>
            <a:r>
              <a:rPr lang="en-US" dirty="0" smtClean="0"/>
              <a:t>Problem Solving Strategy</a:t>
            </a:r>
            <a:endParaRPr lang="en-US" dirty="0"/>
          </a:p>
        </p:txBody>
      </p:sp>
      <p:sp>
        <p:nvSpPr>
          <p:cNvPr id="3" name="Content Placeholder 2"/>
          <p:cNvSpPr>
            <a:spLocks noGrp="1"/>
          </p:cNvSpPr>
          <p:nvPr>
            <p:ph idx="1"/>
          </p:nvPr>
        </p:nvSpPr>
        <p:spPr>
          <a:xfrm>
            <a:off x="1288473" y="1222991"/>
            <a:ext cx="10557164" cy="5195455"/>
          </a:xfrm>
        </p:spPr>
        <p:txBody>
          <a:bodyPr>
            <a:noAutofit/>
          </a:bodyPr>
          <a:lstStyle/>
          <a:p>
            <a:r>
              <a:rPr lang="en-US" dirty="0" smtClean="0"/>
              <a:t>A computer program is nothing but a solution to a problem, that you wrote in the form of few lines of code, which your computer system will run diligently for as many time as it is needed. </a:t>
            </a:r>
          </a:p>
          <a:p>
            <a:r>
              <a:rPr lang="en-US" dirty="0" smtClean="0"/>
              <a:t>The first and the most fundamental step towards creating a program (or building a solution) is to understand the problem first!</a:t>
            </a:r>
          </a:p>
          <a:p>
            <a:r>
              <a:rPr lang="en-US" dirty="0" smtClean="0"/>
              <a:t>Next up, as we begin to develop the understanding about the problem, we begin to create rough solutions and mockups. This often happen on a rough paper or in the form of a discussion. </a:t>
            </a:r>
          </a:p>
          <a:p>
            <a:r>
              <a:rPr lang="en-US" dirty="0" smtClean="0"/>
              <a:t>Then we create a step by step solution to the problem, in the form of outline. This outline is comprised of finite set of steps and is commonly known as the </a:t>
            </a:r>
            <a:r>
              <a:rPr lang="en-US" dirty="0" err="1" smtClean="0"/>
              <a:t>Algorigthm</a:t>
            </a:r>
            <a:r>
              <a:rPr lang="en-US" dirty="0" smtClean="0"/>
              <a:t>. </a:t>
            </a:r>
          </a:p>
          <a:p>
            <a:r>
              <a:rPr lang="en-US" dirty="0" smtClean="0"/>
              <a:t>Next up, the Algorithm is translated into pictorial representation of the solution, called the Flowchart. Flowcharts helps us ensure completeness of the program. </a:t>
            </a:r>
          </a:p>
          <a:p>
            <a:r>
              <a:rPr lang="en-US" dirty="0" smtClean="0"/>
              <a:t>Other charting options such as sequence diagram, activity diagram and other UML diagram are also reacted for large scale, real-world problems. </a:t>
            </a:r>
          </a:p>
          <a:p>
            <a:r>
              <a:rPr lang="en-US" dirty="0" smtClean="0"/>
              <a:t>Then you write you code. Seems line a road with too many turns, but the approach works wells, especially when you are learning how to program!</a:t>
            </a:r>
            <a:endParaRPr lang="en-US" dirty="0"/>
          </a:p>
        </p:txBody>
      </p:sp>
    </p:spTree>
    <p:extLst>
      <p:ext uri="{BB962C8B-B14F-4D97-AF65-F5344CB8AC3E}">
        <p14:creationId xmlns:p14="http://schemas.microsoft.com/office/powerpoint/2010/main" val="31031912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216" y="582546"/>
            <a:ext cx="8911687" cy="1280890"/>
          </a:xfrm>
        </p:spPr>
        <p:txBody>
          <a:bodyPr/>
          <a:lstStyle/>
          <a:p>
            <a:r>
              <a:rPr lang="en-US" dirty="0" smtClean="0"/>
              <a:t>Problem Solving Strategy</a:t>
            </a:r>
            <a:endParaRPr lang="en-US" dirty="0"/>
          </a:p>
        </p:txBody>
      </p:sp>
      <p:sp>
        <p:nvSpPr>
          <p:cNvPr id="3" name="Content Placeholder 2"/>
          <p:cNvSpPr>
            <a:spLocks noGrp="1"/>
          </p:cNvSpPr>
          <p:nvPr>
            <p:ph idx="1"/>
          </p:nvPr>
        </p:nvSpPr>
        <p:spPr>
          <a:xfrm>
            <a:off x="1288473" y="1222991"/>
            <a:ext cx="10557164" cy="5195455"/>
          </a:xfrm>
        </p:spPr>
        <p:txBody>
          <a:bodyPr>
            <a:noAutofit/>
          </a:bodyPr>
          <a:lstStyle/>
          <a:p>
            <a:r>
              <a:rPr lang="en-US" dirty="0" smtClean="0"/>
              <a:t>A computer program is nothing but a solution to a problem, that you wrote in the form of few lines of code, which your computer system will run diligently for as many time as it is needed. </a:t>
            </a:r>
          </a:p>
          <a:p>
            <a:r>
              <a:rPr lang="en-US" dirty="0" smtClean="0"/>
              <a:t>The first and the most fundamental step towards creating a program (or building a solution) is to understand the problem first!</a:t>
            </a:r>
          </a:p>
          <a:p>
            <a:r>
              <a:rPr lang="en-US" dirty="0" smtClean="0"/>
              <a:t>Next up, as we begin to develop the understanding about the problem, we begin to create rough solutions and mockups. This often happen on a rough paper or in the form of a discussion. </a:t>
            </a:r>
          </a:p>
          <a:p>
            <a:r>
              <a:rPr lang="en-US" dirty="0" smtClean="0"/>
              <a:t>Then we create a step by step solution to the problem, in the form of outline. This outline is comprised of finite set of steps and is commonly known as the </a:t>
            </a:r>
            <a:r>
              <a:rPr lang="en-US" dirty="0" err="1" smtClean="0"/>
              <a:t>Algorigthm</a:t>
            </a:r>
            <a:r>
              <a:rPr lang="en-US" dirty="0" smtClean="0"/>
              <a:t>. </a:t>
            </a:r>
          </a:p>
          <a:p>
            <a:r>
              <a:rPr lang="en-US" dirty="0" smtClean="0"/>
              <a:t>Next up, the Algorithm is translated into pictorial representation of the solution, called the Flowchart. Flowcharts helps us ensure completeness of the program. </a:t>
            </a:r>
          </a:p>
          <a:p>
            <a:r>
              <a:rPr lang="en-US" dirty="0" smtClean="0"/>
              <a:t>Other charting options such as sequence diagram, activity diagram and other UML diagram are also reacted for large scale, real-world problems. </a:t>
            </a:r>
          </a:p>
          <a:p>
            <a:r>
              <a:rPr lang="en-US" dirty="0" smtClean="0"/>
              <a:t>Then you write you code. Seems line a road with too many turns, but the approach works wells, especially when you are learning how to program!</a:t>
            </a:r>
            <a:endParaRPr lang="en-US" dirty="0"/>
          </a:p>
        </p:txBody>
      </p:sp>
    </p:spTree>
    <p:extLst>
      <p:ext uri="{BB962C8B-B14F-4D97-AF65-F5344CB8AC3E}">
        <p14:creationId xmlns:p14="http://schemas.microsoft.com/office/powerpoint/2010/main" val="31279346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892" y="1205347"/>
            <a:ext cx="12042635" cy="5590309"/>
          </a:xfrm>
        </p:spPr>
      </p:pic>
    </p:spTree>
    <p:extLst>
      <p:ext uri="{BB962C8B-B14F-4D97-AF65-F5344CB8AC3E}">
        <p14:creationId xmlns:p14="http://schemas.microsoft.com/office/powerpoint/2010/main" val="25262023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216" y="582546"/>
            <a:ext cx="8911687" cy="1280890"/>
          </a:xfrm>
        </p:spPr>
        <p:txBody>
          <a:bodyPr/>
          <a:lstStyle/>
          <a:p>
            <a:r>
              <a:rPr lang="en-US" dirty="0" smtClean="0"/>
              <a:t>Basic Flowchart Symbols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5092" y="1222991"/>
            <a:ext cx="5943599" cy="5598329"/>
          </a:xfrm>
        </p:spPr>
      </p:pic>
    </p:spTree>
    <p:extLst>
      <p:ext uri="{BB962C8B-B14F-4D97-AF65-F5344CB8AC3E}">
        <p14:creationId xmlns:p14="http://schemas.microsoft.com/office/powerpoint/2010/main" val="15530861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1765" y="624110"/>
            <a:ext cx="9862848" cy="1280890"/>
          </a:xfrm>
        </p:spPr>
        <p:txBody>
          <a:bodyPr/>
          <a:lstStyle/>
          <a:p>
            <a:r>
              <a:rPr lang="en-US" dirty="0" smtClean="0"/>
              <a:t>Problem Solving Exercise: Simple Addition</a:t>
            </a:r>
            <a:endParaRPr lang="en-US" dirty="0"/>
          </a:p>
        </p:txBody>
      </p:sp>
      <p:sp>
        <p:nvSpPr>
          <p:cNvPr id="3" name="Content Placeholder 2"/>
          <p:cNvSpPr>
            <a:spLocks noGrp="1"/>
          </p:cNvSpPr>
          <p:nvPr>
            <p:ph idx="1"/>
          </p:nvPr>
        </p:nvSpPr>
        <p:spPr>
          <a:xfrm>
            <a:off x="1371600" y="2133600"/>
            <a:ext cx="10133012" cy="3777622"/>
          </a:xfrm>
        </p:spPr>
        <p:txBody>
          <a:bodyPr>
            <a:normAutofit/>
          </a:bodyPr>
          <a:lstStyle/>
          <a:p>
            <a:r>
              <a:rPr lang="en-US" sz="3600" dirty="0" smtClean="0"/>
              <a:t>Create a simple program to add two number and display the sum. You are required to design the right algorithm and the relevant flowchart for this problem. </a:t>
            </a:r>
            <a:endParaRPr lang="en-US" sz="3600" dirty="0"/>
          </a:p>
        </p:txBody>
      </p:sp>
    </p:spTree>
    <p:extLst>
      <p:ext uri="{BB962C8B-B14F-4D97-AF65-F5344CB8AC3E}">
        <p14:creationId xmlns:p14="http://schemas.microsoft.com/office/powerpoint/2010/main" val="379082514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1729EC908FCBD4F9CCF447B10A7CAAB" ma:contentTypeVersion="0" ma:contentTypeDescription="Create a new document." ma:contentTypeScope="" ma:versionID="c4f99dd85b39267866571efecf58abcc">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F45EE08-98F9-4203-8969-0CAFDA55559B}"/>
</file>

<file path=customXml/itemProps2.xml><?xml version="1.0" encoding="utf-8"?>
<ds:datastoreItem xmlns:ds="http://schemas.openxmlformats.org/officeDocument/2006/customXml" ds:itemID="{77EF0164-1B26-48D9-A595-3AC8597CAD90}"/>
</file>

<file path=customXml/itemProps3.xml><?xml version="1.0" encoding="utf-8"?>
<ds:datastoreItem xmlns:ds="http://schemas.openxmlformats.org/officeDocument/2006/customXml" ds:itemID="{A8FA7003-37C5-45C0-B290-1DA816C4C2BD}"/>
</file>

<file path=docProps/app.xml><?xml version="1.0" encoding="utf-8"?>
<Properties xmlns="http://schemas.openxmlformats.org/officeDocument/2006/extended-properties" xmlns:vt="http://schemas.openxmlformats.org/officeDocument/2006/docPropsVTypes">
  <Template>Wisp</Template>
  <TotalTime>197</TotalTime>
  <Words>953</Words>
  <Application>Microsoft Office PowerPoint</Application>
  <PresentationFormat>Widescreen</PresentationFormat>
  <Paragraphs>54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Wisp</vt:lpstr>
      <vt:lpstr>Fundamentals of Programming</vt:lpstr>
      <vt:lpstr>Brief History</vt:lpstr>
      <vt:lpstr>Guidelines on Structure of a Program</vt:lpstr>
      <vt:lpstr>Guidelines on Structure of a Program</vt:lpstr>
      <vt:lpstr>Problem Solving Strategy</vt:lpstr>
      <vt:lpstr>Problem Solving Strategy</vt:lpstr>
      <vt:lpstr>PowerPoint Presentation</vt:lpstr>
      <vt:lpstr>Basic Flowchart Symbols</vt:lpstr>
      <vt:lpstr>Problem Solving Exercise: Simple Addition</vt:lpstr>
      <vt:lpstr>Problem Solving Exercise: Comparison basics</vt:lpstr>
      <vt:lpstr>Problem Solving Exercise : Multiple Comparison</vt:lpstr>
      <vt:lpstr>Problem Solving Exercise : Modulo division</vt:lpstr>
      <vt:lpstr>Problem Solving Exercise : Simple Interest</vt:lpstr>
      <vt:lpstr>Problem Solving Exercise : Swap values</vt:lpstr>
      <vt:lpstr>Problem Solving Exercise : Simple Interest</vt:lpstr>
      <vt:lpstr>Problem Solving Exercise : Brainstorming</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Programming</dc:title>
  <dc:creator>DELL</dc:creator>
  <cp:lastModifiedBy>DELL</cp:lastModifiedBy>
  <cp:revision>7</cp:revision>
  <dcterms:created xsi:type="dcterms:W3CDTF">2021-03-25T12:02:26Z</dcterms:created>
  <dcterms:modified xsi:type="dcterms:W3CDTF">2021-03-28T10:32:12Z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0x010100F1729EC908FCBD4F9CCF447B10A7CAAB</vt:lpwstr>
  </property>
</Properties>
</file>