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8" r:id="rId32"/>
    <p:sldId id="289" r:id="rId33"/>
    <p:sldId id="290" r:id="rId34"/>
    <p:sldId id="292" r:id="rId35"/>
    <p:sldId id="291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Constructs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214" y="2062348"/>
            <a:ext cx="3526581" cy="3777622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escape sequence</a:t>
            </a:r>
            <a:r>
              <a:rPr lang="en-US" dirty="0"/>
              <a:t> is a </a:t>
            </a:r>
            <a:r>
              <a:rPr lang="en-US" b="1" dirty="0"/>
              <a:t>sequence</a:t>
            </a:r>
            <a:r>
              <a:rPr lang="en-US" dirty="0"/>
              <a:t> of characters that does not represent itself when used inside a </a:t>
            </a:r>
            <a:r>
              <a:rPr lang="en-US" b="1" dirty="0"/>
              <a:t>character</a:t>
            </a:r>
            <a:r>
              <a:rPr lang="en-US" dirty="0"/>
              <a:t> or </a:t>
            </a:r>
            <a:r>
              <a:rPr lang="en-US" b="1" dirty="0"/>
              <a:t>string</a:t>
            </a:r>
            <a:r>
              <a:rPr lang="en-US" dirty="0"/>
              <a:t> </a:t>
            </a:r>
            <a:r>
              <a:rPr lang="en-US" dirty="0" smtClean="0"/>
              <a:t>literal</a:t>
            </a:r>
            <a:r>
              <a:rPr lang="en-US" dirty="0"/>
              <a:t>, but is translated into another </a:t>
            </a:r>
            <a:r>
              <a:rPr lang="en-US" b="1" dirty="0"/>
              <a:t>character</a:t>
            </a:r>
            <a:r>
              <a:rPr lang="en-US" dirty="0"/>
              <a:t> or a </a:t>
            </a:r>
            <a:r>
              <a:rPr lang="en-US" b="1" dirty="0"/>
              <a:t>sequence</a:t>
            </a:r>
            <a:r>
              <a:rPr lang="en-US" dirty="0"/>
              <a:t> of characters that may be difficult or impossible to represent directly.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57" y="807720"/>
            <a:ext cx="3502343" cy="56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Operators: Arithmetic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304" y="1459547"/>
            <a:ext cx="4173635" cy="50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Operators: Arithmetic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79" y="2331720"/>
            <a:ext cx="11591919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3308"/>
            <a:ext cx="7511195" cy="516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174" y="1905000"/>
            <a:ext cx="8265226" cy="40062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Logical operators are usually used with conditional statements. There are three basic logical operators: &amp;&amp; for logical AND, || for logical OR and ! for logical not. 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 if (a&gt;b &amp;&amp; a&gt;c)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(“%d is </a:t>
            </a:r>
            <a:r>
              <a:rPr lang="en-US" sz="2000" dirty="0" err="1" smtClean="0"/>
              <a:t>largest”,a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(b&gt;a &amp;&amp; b&gt;c)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(“%d is </a:t>
            </a:r>
            <a:r>
              <a:rPr lang="en-US" sz="2000" dirty="0" err="1"/>
              <a:t>largest”,a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smtClean="0"/>
              <a:t>      else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(“%d is </a:t>
            </a:r>
            <a:r>
              <a:rPr lang="en-US" sz="2000" dirty="0" err="1"/>
              <a:t>largest”,a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664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045" y="1264555"/>
            <a:ext cx="5362355" cy="52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use of ? and : symbols</a:t>
            </a:r>
          </a:p>
          <a:p>
            <a:r>
              <a:rPr lang="en-US" dirty="0" smtClean="0"/>
              <a:t>Normal form: </a:t>
            </a:r>
            <a:r>
              <a:rPr lang="en-US" b="1" dirty="0" smtClean="0"/>
              <a:t>a ? b : c</a:t>
            </a:r>
            <a:br>
              <a:rPr lang="en-US" b="1" dirty="0" smtClean="0"/>
            </a:br>
            <a:r>
              <a:rPr lang="en-US" dirty="0"/>
              <a:t>Evaluation of this expression begins with the evaluation of the sub-expression ‘a’. If </a:t>
            </a:r>
            <a:r>
              <a:rPr lang="en-US" dirty="0" smtClean="0"/>
              <a:t>the value </a:t>
            </a:r>
            <a:r>
              <a:rPr lang="en-US" dirty="0"/>
              <a:t>of ‘a’ is true then the while condition expression evaluates to the value of the </a:t>
            </a:r>
            <a:r>
              <a:rPr lang="en-US" dirty="0" smtClean="0"/>
              <a:t>sub expression </a:t>
            </a:r>
            <a:r>
              <a:rPr lang="en-US" dirty="0"/>
              <a:t>‘b’. If the value of ‘a’ is FALSE then the conditional expression returns </a:t>
            </a:r>
            <a:r>
              <a:rPr lang="en-US" dirty="0" smtClean="0"/>
              <a:t>the value </a:t>
            </a:r>
            <a:r>
              <a:rPr lang="en-US" dirty="0"/>
              <a:t>of the sub-expression ‘C’. </a:t>
            </a:r>
            <a:endParaRPr lang="en-US" dirty="0" smtClean="0"/>
          </a:p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int largest= ( a &gt; b ) ? a : b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33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situation where you need to incorporate the size of some object into an </a:t>
            </a:r>
            <a:r>
              <a:rPr lang="en-US" dirty="0" smtClean="0"/>
              <a:t>expression and </a:t>
            </a:r>
            <a:r>
              <a:rPr lang="en-US" dirty="0"/>
              <a:t>also for the code to be portable across different machines the size of unary </a:t>
            </a:r>
            <a:r>
              <a:rPr lang="en-US" dirty="0" smtClean="0"/>
              <a:t>operator will </a:t>
            </a:r>
            <a:r>
              <a:rPr lang="en-US" dirty="0"/>
              <a:t>be useful. The size of operator computes the size of any object at compile time. </a:t>
            </a:r>
            <a:r>
              <a:rPr lang="en-US" dirty="0" smtClean="0"/>
              <a:t>This can </a:t>
            </a:r>
            <a:r>
              <a:rPr lang="en-US" dirty="0"/>
              <a:t>be used for dynamic memory allocation.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err="1"/>
              <a:t>sizeof</a:t>
            </a:r>
            <a:r>
              <a:rPr lang="en-US" dirty="0"/>
              <a:t> (char) = 1</a:t>
            </a:r>
            <a:br>
              <a:rPr lang="en-US" dirty="0"/>
            </a:br>
            <a:r>
              <a:rPr lang="en-US" dirty="0" err="1"/>
              <a:t>sizeof</a:t>
            </a:r>
            <a:r>
              <a:rPr lang="en-US" dirty="0"/>
              <a:t> (int) = 2</a:t>
            </a:r>
            <a:br>
              <a:rPr lang="en-US" dirty="0"/>
            </a:br>
            <a:r>
              <a:rPr lang="en-US" dirty="0" err="1"/>
              <a:t>sizeof</a:t>
            </a:r>
            <a:r>
              <a:rPr lang="en-US" dirty="0"/>
              <a:t> (float) = 4</a:t>
            </a:r>
            <a:br>
              <a:rPr lang="en-US" dirty="0"/>
            </a:br>
            <a:r>
              <a:rPr lang="en-US" dirty="0" err="1"/>
              <a:t>sizeof</a:t>
            </a:r>
            <a:r>
              <a:rPr lang="en-US" dirty="0"/>
              <a:t> (double) = 8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264555"/>
            <a:ext cx="9509760" cy="56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nt a=5;</a:t>
            </a:r>
            <a:br>
              <a:rPr lang="en-US" sz="2800" dirty="0" smtClean="0"/>
            </a:br>
            <a:r>
              <a:rPr lang="en-US" sz="2800" dirty="0" smtClean="0"/>
              <a:t>int b=2;</a:t>
            </a:r>
            <a:br>
              <a:rPr lang="en-US" sz="2800" dirty="0" smtClean="0"/>
            </a:br>
            <a:r>
              <a:rPr lang="en-US" sz="2800" dirty="0" smtClean="0"/>
              <a:t>int c=a/b;</a:t>
            </a:r>
            <a:br>
              <a:rPr lang="en-US" sz="2800" dirty="0" smtClean="0"/>
            </a:br>
            <a:r>
              <a:rPr lang="en-US" sz="2800" dirty="0" err="1" smtClean="0"/>
              <a:t>printf</a:t>
            </a:r>
            <a:r>
              <a:rPr lang="en-US" sz="2800" dirty="0" smtClean="0"/>
              <a:t>(“Integer Division”);</a:t>
            </a:r>
            <a:br>
              <a:rPr lang="en-US" sz="2800" dirty="0" smtClean="0"/>
            </a:br>
            <a:r>
              <a:rPr lang="en-US" sz="2800" dirty="0" err="1" smtClean="0"/>
              <a:t>printf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d”,c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float d=(float) (a/b);</a:t>
            </a:r>
            <a:br>
              <a:rPr lang="en-US" sz="2800" dirty="0" smtClean="0"/>
            </a:br>
            <a:r>
              <a:rPr lang="en-US" sz="2800" dirty="0" err="1" smtClean="0"/>
              <a:t>printf</a:t>
            </a:r>
            <a:r>
              <a:rPr lang="en-US" sz="2800" dirty="0" smtClean="0"/>
              <a:t>(“Type Casted Output”);</a:t>
            </a:r>
            <a:br>
              <a:rPr lang="en-US" sz="2800" dirty="0" smtClean="0"/>
            </a:br>
            <a:r>
              <a:rPr lang="en-US" sz="2800" dirty="0" err="1" smtClean="0"/>
              <a:t>printf</a:t>
            </a:r>
            <a:r>
              <a:rPr lang="en-US" sz="2800" dirty="0" smtClean="0"/>
              <a:t>(%</a:t>
            </a:r>
            <a:r>
              <a:rPr lang="en-US" sz="2800" dirty="0" err="1" smtClean="0"/>
              <a:t>f”,d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35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61" y="1622738"/>
            <a:ext cx="10139451" cy="4288484"/>
          </a:xfrm>
        </p:spPr>
        <p:txBody>
          <a:bodyPr/>
          <a:lstStyle/>
          <a:p>
            <a:r>
              <a:rPr lang="en-US" dirty="0" smtClean="0"/>
              <a:t>C is Simple in a sense that it provides structured approach. </a:t>
            </a:r>
          </a:p>
          <a:p>
            <a:r>
              <a:rPr lang="en-US" dirty="0" smtClean="0"/>
              <a:t>C Programs can be executed in different machines (machine independent)</a:t>
            </a:r>
          </a:p>
          <a:p>
            <a:r>
              <a:rPr lang="en-US" dirty="0" smtClean="0"/>
              <a:t>C has right library with built in functions and data types. </a:t>
            </a:r>
          </a:p>
          <a:p>
            <a:r>
              <a:rPr lang="en-US" dirty="0" smtClean="0"/>
              <a:t>Programs written in C are fast in execution. </a:t>
            </a:r>
          </a:p>
          <a:p>
            <a:r>
              <a:rPr lang="en-US" dirty="0" smtClean="0"/>
              <a:t>C Program offers modularity in the form of libraries. </a:t>
            </a:r>
          </a:p>
          <a:p>
            <a:r>
              <a:rPr lang="en-US" dirty="0" smtClean="0"/>
              <a:t>C offers efficient memory management through pointers. </a:t>
            </a:r>
          </a:p>
          <a:p>
            <a:r>
              <a:rPr lang="en-US" dirty="0" smtClean="0"/>
              <a:t>C programs are extensible. </a:t>
            </a:r>
          </a:p>
          <a:p>
            <a:r>
              <a:rPr lang="en-US" dirty="0" smtClean="0"/>
              <a:t>C is a general purpose programming language and has wide range of application area.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 a = 3;</a:t>
            </a:r>
            <a:br>
              <a:rPr lang="en-US" sz="2800" dirty="0"/>
            </a:br>
            <a:r>
              <a:rPr lang="en-US" sz="2800" dirty="0"/>
              <a:t>int b = 2;</a:t>
            </a:r>
            <a:br>
              <a:rPr lang="en-US" sz="2800" dirty="0"/>
            </a:br>
            <a:r>
              <a:rPr lang="en-US" sz="2800" dirty="0"/>
              <a:t>float c;</a:t>
            </a:r>
            <a:br>
              <a:rPr lang="en-US" sz="2800" dirty="0"/>
            </a:br>
            <a:r>
              <a:rPr lang="en-US" sz="2800" dirty="0"/>
              <a:t>c = b * (a / b);</a:t>
            </a:r>
            <a:br>
              <a:rPr lang="en-US" sz="2800" dirty="0"/>
            </a:br>
            <a:r>
              <a:rPr lang="en-US" sz="2800" dirty="0" err="1"/>
              <a:t>printf</a:t>
            </a:r>
            <a:r>
              <a:rPr lang="en-US" sz="2800" dirty="0"/>
              <a:t> ("2 * (3 / 2) = %f\n", c);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270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Character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</a:t>
            </a:r>
            <a:r>
              <a:rPr lang="en-US" sz="3600" dirty="0" smtClean="0"/>
              <a:t>har c=</a:t>
            </a:r>
            <a:r>
              <a:rPr lang="en-US" sz="3600" dirty="0" err="1" smtClean="0"/>
              <a:t>getchar</a:t>
            </a:r>
            <a:r>
              <a:rPr lang="en-US" sz="3600" dirty="0" smtClean="0"/>
              <a:t>();</a:t>
            </a:r>
            <a:br>
              <a:rPr lang="en-US" sz="3600" dirty="0" smtClean="0"/>
            </a:br>
            <a:r>
              <a:rPr lang="en-US" sz="3600" dirty="0" smtClean="0"/>
              <a:t> char c=</a:t>
            </a:r>
            <a:r>
              <a:rPr lang="en-US" sz="3600" dirty="0" err="1" smtClean="0"/>
              <a:t>getch</a:t>
            </a:r>
            <a:r>
              <a:rPr lang="en-US" sz="3600" dirty="0" smtClean="0"/>
              <a:t>();</a:t>
            </a:r>
            <a:br>
              <a:rPr lang="en-US" sz="3600" dirty="0" smtClean="0"/>
            </a:br>
            <a:r>
              <a:rPr lang="en-US" sz="3600" dirty="0" smtClean="0"/>
              <a:t> char c=</a:t>
            </a:r>
            <a:r>
              <a:rPr lang="en-US" sz="3600" dirty="0" err="1" smtClean="0"/>
              <a:t>getche</a:t>
            </a:r>
            <a:r>
              <a:rPr lang="en-US" sz="3600" dirty="0" smtClean="0"/>
              <a:t>();</a:t>
            </a:r>
            <a:br>
              <a:rPr lang="en-US" sz="3600" dirty="0" smtClean="0"/>
            </a:br>
            <a:r>
              <a:rPr lang="en-US" sz="3600" dirty="0" smtClean="0"/>
              <a:t>			</a:t>
            </a:r>
            <a:r>
              <a:rPr lang="en-US" sz="3600" dirty="0" err="1" smtClean="0"/>
              <a:t>putchar</a:t>
            </a:r>
            <a:r>
              <a:rPr lang="en-US" sz="3600" dirty="0" smtClean="0"/>
              <a:t> ( c 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792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471315" cy="5365210"/>
          </a:xfrm>
        </p:spPr>
        <p:txBody>
          <a:bodyPr>
            <a:noAutofit/>
          </a:bodyPr>
          <a:lstStyle/>
          <a:p>
            <a:r>
              <a:rPr lang="en-US" sz="6600" dirty="0" smtClean="0"/>
              <a:t>Simple Demo of Character </a:t>
            </a:r>
            <a:r>
              <a:rPr lang="en-US" sz="6600" dirty="0" err="1" smtClean="0"/>
              <a:t>Input/Output</a:t>
            </a:r>
            <a:r>
              <a:rPr lang="en-US" sz="6600" dirty="0" smtClean="0"/>
              <a:t> | Class Discussion | Idea Cracking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8902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Input-Output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char name[25];</a:t>
            </a:r>
            <a:br>
              <a:rPr lang="en-US" sz="2800" dirty="0" smtClean="0"/>
            </a:br>
            <a:r>
              <a:rPr lang="en-US" sz="2800" dirty="0" smtClean="0"/>
              <a:t>gets(name);</a:t>
            </a:r>
            <a:br>
              <a:rPr lang="en-US" sz="2800" dirty="0" smtClean="0"/>
            </a:br>
            <a:r>
              <a:rPr lang="en-US" sz="2800" dirty="0" smtClean="0"/>
              <a:t>puts(name);</a:t>
            </a:r>
          </a:p>
          <a:p>
            <a:r>
              <a:rPr lang="en-US" sz="2800" dirty="0" smtClean="0"/>
              <a:t>puts() recognizes escape sequences just as well as </a:t>
            </a:r>
            <a:r>
              <a:rPr lang="en-US" sz="2800" dirty="0" err="1" smtClean="0"/>
              <a:t>prinft</a:t>
            </a:r>
            <a:r>
              <a:rPr lang="en-US" sz="2800" dirty="0" smtClean="0"/>
              <a:t>() does but it cannot format numbers or do format conversions (typecasting). Hence, puts() takes up less space and runs faster than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696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 Output :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119" y="1618445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 err="1"/>
              <a:t>p</a:t>
            </a:r>
            <a:r>
              <a:rPr lang="en-US" sz="3200" dirty="0" err="1" smtClean="0"/>
              <a:t>rintf</a:t>
            </a:r>
            <a:r>
              <a:rPr lang="en-US" sz="3200" dirty="0" smtClean="0"/>
              <a:t>(“How are you today?”);</a:t>
            </a:r>
            <a:br>
              <a:rPr lang="en-US" sz="3200" dirty="0" smtClean="0"/>
            </a:br>
            <a:r>
              <a:rPr lang="en-US" sz="3200" dirty="0" err="1" smtClean="0"/>
              <a:t>printf</a:t>
            </a:r>
            <a:r>
              <a:rPr lang="en-US" sz="3200" dirty="0" smtClean="0"/>
              <a:t>(“Here I am \n This is Me!”);</a:t>
            </a:r>
            <a:br>
              <a:rPr lang="en-US" sz="3200" dirty="0" smtClean="0"/>
            </a:br>
            <a:r>
              <a:rPr lang="en-US" sz="3200" dirty="0" err="1" smtClean="0"/>
              <a:t>printf</a:t>
            </a:r>
            <a:r>
              <a:rPr lang="en-US" sz="3200" dirty="0" smtClean="0"/>
              <a:t>(“%d”,12);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35" y="3375472"/>
            <a:ext cx="79629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76" y="365437"/>
            <a:ext cx="8024880" cy="61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85" y="69689"/>
            <a:ext cx="9243409" cy="66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62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 Output :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 </a:t>
            </a:r>
            <a:r>
              <a:rPr lang="en-US" sz="3200" dirty="0" err="1"/>
              <a:t>num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 err="1"/>
              <a:t>printf</a:t>
            </a:r>
            <a:r>
              <a:rPr lang="en-US" sz="3200" dirty="0"/>
              <a:t> (“Enter a number: “);</a:t>
            </a:r>
            <a:br>
              <a:rPr lang="en-US" sz="3200" dirty="0"/>
            </a:br>
            <a:r>
              <a:rPr lang="en-US" sz="3200" dirty="0" err="1"/>
              <a:t>scanf</a:t>
            </a:r>
            <a:r>
              <a:rPr lang="en-US" sz="3200" dirty="0"/>
              <a:t>(“%d”, &amp;</a:t>
            </a:r>
            <a:r>
              <a:rPr lang="en-US" sz="3200" dirty="0" err="1"/>
              <a:t>num</a:t>
            </a:r>
            <a:r>
              <a:rPr lang="en-US" sz="3200" dirty="0"/>
              <a:t>);</a:t>
            </a:r>
            <a:br>
              <a:rPr lang="en-US" sz="3200" dirty="0"/>
            </a:br>
            <a:r>
              <a:rPr lang="en-US" sz="3200" dirty="0" err="1"/>
              <a:t>printf</a:t>
            </a:r>
            <a:r>
              <a:rPr lang="en-US" sz="3200" dirty="0"/>
              <a:t>(“The number you have entered was </a:t>
            </a:r>
            <a:r>
              <a:rPr lang="en-US" sz="3200" dirty="0" smtClean="0"/>
              <a:t>   				%</a:t>
            </a:r>
            <a:r>
              <a:rPr lang="en-US" sz="3200" dirty="0"/>
              <a:t>d\n”, </a:t>
            </a:r>
            <a:r>
              <a:rPr lang="en-US" sz="3200" dirty="0" err="1"/>
              <a:t>num</a:t>
            </a:r>
            <a:r>
              <a:rPr lang="en-US" sz="3200" dirty="0"/>
              <a:t>);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367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04" y="283335"/>
            <a:ext cx="9421396" cy="65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Write a program to read two numbers from the user and display the sum. (Subtraction, multiplication and division too)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0742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80" y="0"/>
            <a:ext cx="9103979" cy="6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Write a program to read the name from the user and display “Hello! &lt;name&gt;”.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8345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673" y="638858"/>
            <a:ext cx="8911687" cy="1280890"/>
          </a:xfrm>
        </p:spPr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Write a program to ask 5 numbers from the user and print its average.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1385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Write a program to find the square and cube of a user input number.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8004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Write a program to find the square-root of a number.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65601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800" dirty="0" smtClean="0"/>
              <a:t>Write a program read two numbers from the user. You program should swap the value of two numbers without using a third variable.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4092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Write a program to read 10 numbers from the user. Your program should calculate the arithmetic and geometric mean for user input numbers.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3527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Write a program to read the </a:t>
            </a:r>
            <a:r>
              <a:rPr lang="en-US" sz="4000" dirty="0" smtClean="0"/>
              <a:t>radius </a:t>
            </a:r>
            <a:r>
              <a:rPr lang="en-US" sz="4000" smtClean="0"/>
              <a:t>and height </a:t>
            </a:r>
            <a:r>
              <a:rPr lang="en-US" sz="4000" dirty="0" smtClean="0"/>
              <a:t>of a cylinder. Your program should calculate the total surface area and volume of the cylinder.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3003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Write a program to read the temperature in Celsius and covert the input into equivalent Fahrenheit value.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744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Write a program to read two sides of a rectangle. Your program should calculate the area and circumference of the rectangle.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9480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Write a program to read the values of Principal, time and rate of interest. For each input set, your program should calculate the compound </a:t>
            </a:r>
            <a:r>
              <a:rPr lang="en-US" sz="4000" smtClean="0"/>
              <a:t>interest for the user.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764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Preprocessor accepts C Source program and converts it into a file acceptable by the compiler. C Preprocessor are generally of three types: #include, #define and #</a:t>
            </a:r>
            <a:r>
              <a:rPr lang="en-US" dirty="0" err="1" smtClean="0"/>
              <a:t>ifdef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 #</a:t>
            </a:r>
            <a:r>
              <a:rPr lang="en-US" dirty="0" err="1" smtClean="0"/>
              <a:t>ifdef</a:t>
            </a:r>
            <a:r>
              <a:rPr lang="en-US" dirty="0" smtClean="0"/>
              <a:t> is also known as conditional compilation that creates adaptability to different operating environment. </a:t>
            </a:r>
          </a:p>
          <a:p>
            <a:r>
              <a:rPr lang="en-US" dirty="0" smtClean="0"/>
              <a:t>C compiler translates C language code into machine assembly language. </a:t>
            </a:r>
          </a:p>
          <a:p>
            <a:r>
              <a:rPr lang="en-US" dirty="0" smtClean="0"/>
              <a:t>C assembler accepts C compiler output and creates object code. If the program does not contain any external function calls, he code is directly executable. </a:t>
            </a:r>
          </a:p>
          <a:p>
            <a:r>
              <a:rPr lang="en-US" dirty="0" smtClean="0"/>
              <a:t>Linker combines reference libraries with the main source code to create executable program.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2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Keywords: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 are reserved words whose meaning has already been defined to the compiler and these words cannot be used any other ways except how it as been pre-defined. </a:t>
            </a:r>
          </a:p>
          <a:p>
            <a:r>
              <a:rPr lang="en-US" dirty="0" smtClean="0"/>
              <a:t>C has 32 keywords:</a:t>
            </a:r>
            <a:br>
              <a:rPr lang="en-US" dirty="0" smtClean="0"/>
            </a:br>
            <a:r>
              <a:rPr lang="en-US" dirty="0" smtClean="0"/>
              <a:t>Flow Control: </a:t>
            </a:r>
            <a:r>
              <a:rPr lang="en-US" b="1" dirty="0" smtClean="0"/>
              <a:t>if, else, return, switch, case, default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Loops: </a:t>
            </a:r>
            <a:r>
              <a:rPr lang="en-US" b="1" dirty="0" smtClean="0"/>
              <a:t>for, do, while, break, 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types: </a:t>
            </a:r>
            <a:r>
              <a:rPr lang="en-US" b="1" dirty="0" smtClean="0"/>
              <a:t>int, float, double, char, void</a:t>
            </a:r>
            <a:br>
              <a:rPr lang="en-US" b="1" dirty="0" smtClean="0"/>
            </a:br>
            <a:r>
              <a:rPr lang="en-US" dirty="0" smtClean="0"/>
              <a:t>Structures: </a:t>
            </a:r>
            <a:r>
              <a:rPr lang="en-US" b="1" dirty="0" err="1" smtClean="0"/>
              <a:t>struct</a:t>
            </a:r>
            <a:r>
              <a:rPr lang="en-US" b="1" dirty="0" smtClean="0"/>
              <a:t>, </a:t>
            </a:r>
            <a:r>
              <a:rPr lang="en-US" b="1" dirty="0" err="1" smtClean="0"/>
              <a:t>typedef</a:t>
            </a:r>
            <a:r>
              <a:rPr lang="en-US" b="1" dirty="0" smtClean="0"/>
              <a:t>, union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Counting: </a:t>
            </a:r>
            <a:r>
              <a:rPr lang="en-US" b="1" dirty="0" err="1" smtClean="0"/>
              <a:t>sizeof</a:t>
            </a:r>
            <a:r>
              <a:rPr lang="en-US" b="1" dirty="0" smtClean="0"/>
              <a:t>, </a:t>
            </a:r>
            <a:r>
              <a:rPr lang="en-US" b="1" dirty="0" err="1" smtClean="0"/>
              <a:t>enum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Others: </a:t>
            </a:r>
            <a:r>
              <a:rPr lang="en-US" b="1" dirty="0" smtClean="0"/>
              <a:t>extern, signed, unsigned, long, short, static, const, auto, volatile, register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ONE THAT WE NEVER USE: </a:t>
            </a:r>
            <a:r>
              <a:rPr lang="en-US" b="1" dirty="0" err="1" smtClean="0"/>
              <a:t>goto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17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34" y="0"/>
            <a:ext cx="7789546" cy="69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23" y="-12879"/>
            <a:ext cx="951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752600"/>
            <a:ext cx="10224452" cy="4533900"/>
          </a:xfrm>
        </p:spPr>
        <p:txBody>
          <a:bodyPr/>
          <a:lstStyle/>
          <a:p>
            <a:r>
              <a:rPr lang="en-US" dirty="0" smtClean="0"/>
              <a:t>Identifier are the names given to variables, functions, labels or any other user created entities. </a:t>
            </a:r>
          </a:p>
          <a:p>
            <a:r>
              <a:rPr lang="en-US" dirty="0" smtClean="0"/>
              <a:t>First letter of the identifier should be a letter or an underscore ( _ )</a:t>
            </a:r>
          </a:p>
          <a:p>
            <a:r>
              <a:rPr lang="en-US" dirty="0" smtClean="0"/>
              <a:t>Everything in C is case sensitive, </a:t>
            </a:r>
            <a:r>
              <a:rPr lang="en-US" dirty="0" err="1" smtClean="0"/>
              <a:t>i.e</a:t>
            </a:r>
            <a:r>
              <a:rPr lang="en-US" dirty="0" smtClean="0"/>
              <a:t> count, Count and COUNT are three different entities in C. </a:t>
            </a:r>
          </a:p>
          <a:p>
            <a:r>
              <a:rPr lang="en-US" dirty="0" smtClean="0"/>
              <a:t>Identifier in C can be of maximum 32 characters in length. </a:t>
            </a:r>
          </a:p>
          <a:p>
            <a:r>
              <a:rPr lang="en-US" dirty="0" smtClean="0"/>
              <a:t>To declare a variable in C: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i="1" dirty="0" err="1" smtClean="0"/>
              <a:t>var_type</a:t>
            </a:r>
            <a:r>
              <a:rPr lang="en-US" b="1" i="1" dirty="0" smtClean="0"/>
              <a:t> </a:t>
            </a:r>
            <a:r>
              <a:rPr lang="en-US" b="1" i="1" dirty="0" err="1" smtClean="0"/>
              <a:t>list_of_variables</a:t>
            </a:r>
            <a:r>
              <a:rPr lang="en-US" b="1" i="1" dirty="0" smtClean="0"/>
              <a:t>;</a:t>
            </a:r>
          </a:p>
          <a:p>
            <a:r>
              <a:rPr lang="en-US" b="1" i="1" dirty="0" smtClean="0"/>
              <a:t>Variable are declared in three basic places: inside functions (local variables), in function definition (formal parameters) and outside function (global variables)</a:t>
            </a:r>
          </a:p>
        </p:txBody>
      </p:sp>
    </p:spTree>
    <p:extLst>
      <p:ext uri="{BB962C8B-B14F-4D97-AF65-F5344CB8AC3E}">
        <p14:creationId xmlns:p14="http://schemas.microsoft.com/office/powerpoint/2010/main" val="386089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33600"/>
            <a:ext cx="10910252" cy="3777622"/>
          </a:xfrm>
        </p:spPr>
        <p:txBody>
          <a:bodyPr/>
          <a:lstStyle/>
          <a:p>
            <a:r>
              <a:rPr lang="en-US" dirty="0" smtClean="0"/>
              <a:t>Variables are the identifiers whose value keeps on changing throughout the program. Constants are the identifiers whose values cannot change throughout the program. </a:t>
            </a:r>
          </a:p>
          <a:p>
            <a:r>
              <a:rPr lang="en-US" dirty="0" smtClean="0"/>
              <a:t>Variables:</a:t>
            </a:r>
            <a:br>
              <a:rPr lang="en-US" dirty="0" smtClean="0"/>
            </a:br>
            <a:r>
              <a:rPr lang="en-US" dirty="0" smtClean="0"/>
              <a:t>int a; char b; float c,d; double e</a:t>
            </a:r>
          </a:p>
          <a:p>
            <a:r>
              <a:rPr lang="en-US" dirty="0" smtClean="0"/>
              <a:t>Constants:</a:t>
            </a:r>
            <a:br>
              <a:rPr lang="en-US" dirty="0" smtClean="0"/>
            </a:br>
            <a:r>
              <a:rPr lang="en-US" dirty="0" smtClean="0"/>
              <a:t>const int a=4;</a:t>
            </a:r>
            <a:br>
              <a:rPr lang="en-US" dirty="0" smtClean="0"/>
            </a:br>
            <a:r>
              <a:rPr lang="en-US" dirty="0" smtClean="0"/>
              <a:t>char </a:t>
            </a:r>
            <a:r>
              <a:rPr lang="en-US" dirty="0"/>
              <a:t>const</a:t>
            </a:r>
            <a:r>
              <a:rPr lang="en-US" dirty="0" smtClean="0"/>
              <a:t> b=‘a’;</a:t>
            </a:r>
            <a:br>
              <a:rPr lang="en-US" dirty="0" smtClean="0"/>
            </a:br>
            <a:r>
              <a:rPr lang="en-US" dirty="0" smtClean="0"/>
              <a:t>const float c=3.14;</a:t>
            </a:r>
            <a:br>
              <a:rPr lang="en-US" dirty="0" smtClean="0"/>
            </a:br>
            <a:r>
              <a:rPr lang="en-US" dirty="0" smtClean="0"/>
              <a:t>double </a:t>
            </a:r>
            <a:r>
              <a:rPr lang="en-US" dirty="0"/>
              <a:t>const</a:t>
            </a:r>
            <a:r>
              <a:rPr lang="en-US" dirty="0" smtClean="0"/>
              <a:t> e=5.55;</a:t>
            </a:r>
          </a:p>
          <a:p>
            <a:r>
              <a:rPr lang="en-US" dirty="0" smtClean="0"/>
              <a:t>The difference between a </a:t>
            </a:r>
            <a:r>
              <a:rPr lang="en-US" dirty="0" err="1" smtClean="0"/>
              <a:t>cosnt</a:t>
            </a:r>
            <a:r>
              <a:rPr lang="en-US" dirty="0" smtClean="0"/>
              <a:t> identifier and a manifest constant is that the #define causes the preprocessor to do a search-and-replace operation throughout the code. On the other had, const allows the compiler to optimize its 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353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29EC908FCBD4F9CCF447B10A7CAAB" ma:contentTypeVersion="0" ma:contentTypeDescription="Create a new document." ma:contentTypeScope="" ma:versionID="c4f99dd85b39267866571efecf58ab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0CA018-5CC5-4636-AE42-99B340D1E231}"/>
</file>

<file path=customXml/itemProps2.xml><?xml version="1.0" encoding="utf-8"?>
<ds:datastoreItem xmlns:ds="http://schemas.openxmlformats.org/officeDocument/2006/customXml" ds:itemID="{454C607C-FA35-463A-AC0D-9AC44639EBD9}"/>
</file>

<file path=customXml/itemProps3.xml><?xml version="1.0" encoding="utf-8"?>
<ds:datastoreItem xmlns:ds="http://schemas.openxmlformats.org/officeDocument/2006/customXml" ds:itemID="{810F6D6F-4F58-474C-A8E3-FDD8CB5CD56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648</TotalTime>
  <Words>719</Words>
  <Application>Microsoft Office PowerPoint</Application>
  <PresentationFormat>Widescreen</PresentationFormat>
  <Paragraphs>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Century Gothic</vt:lpstr>
      <vt:lpstr>Wingdings 3</vt:lpstr>
      <vt:lpstr>Wisp</vt:lpstr>
      <vt:lpstr>C Constructs</vt:lpstr>
      <vt:lpstr>Features of C</vt:lpstr>
      <vt:lpstr>PowerPoint Presentation</vt:lpstr>
      <vt:lpstr>C Program Compilation</vt:lpstr>
      <vt:lpstr>C Keywords:</vt:lpstr>
      <vt:lpstr>PowerPoint Presentation</vt:lpstr>
      <vt:lpstr>PowerPoint Presentation</vt:lpstr>
      <vt:lpstr>Identifiers</vt:lpstr>
      <vt:lpstr>Variables and Constants</vt:lpstr>
      <vt:lpstr>Escape Sequence</vt:lpstr>
      <vt:lpstr>Operators: Arithmetic Operators</vt:lpstr>
      <vt:lpstr>Operators: Arithmetic Operators</vt:lpstr>
      <vt:lpstr>Relational Operators</vt:lpstr>
      <vt:lpstr>Logical Operators:</vt:lpstr>
      <vt:lpstr>Bitwise operators</vt:lpstr>
      <vt:lpstr>Ternary Operators</vt:lpstr>
      <vt:lpstr>sizeof operator</vt:lpstr>
      <vt:lpstr>Order of Precedence</vt:lpstr>
      <vt:lpstr>Type Casting</vt:lpstr>
      <vt:lpstr>Type Casting</vt:lpstr>
      <vt:lpstr>Reading and Writing Character Input</vt:lpstr>
      <vt:lpstr>Simple Demo of Character Input/Output | Class Discussion | Idea Cracking</vt:lpstr>
      <vt:lpstr>String Input-Output</vt:lpstr>
      <vt:lpstr>Formatted Input Output : scanf()</vt:lpstr>
      <vt:lpstr>PowerPoint Presentation</vt:lpstr>
      <vt:lpstr>PowerPoint Presentation</vt:lpstr>
      <vt:lpstr>Formatted Input Output : scanf()</vt:lpstr>
      <vt:lpstr>PowerPoint Presentation</vt:lpstr>
      <vt:lpstr>Programming Exercise</vt:lpstr>
      <vt:lpstr>Programming Exercise</vt:lpstr>
      <vt:lpstr>Programming Exercise</vt:lpstr>
      <vt:lpstr>Programming Exercise</vt:lpstr>
      <vt:lpstr>Programming Exercise</vt:lpstr>
      <vt:lpstr>Programming Exercise</vt:lpstr>
      <vt:lpstr>Programming Exercise</vt:lpstr>
      <vt:lpstr>Programming Exercise</vt:lpstr>
      <vt:lpstr>Programming Exercise</vt:lpstr>
      <vt:lpstr>Programming Exercise</vt:lpstr>
      <vt:lpstr>Programming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Constructs</dc:title>
  <dc:creator>DELL</dc:creator>
  <cp:lastModifiedBy>DELL</cp:lastModifiedBy>
  <cp:revision>35</cp:revision>
  <dcterms:created xsi:type="dcterms:W3CDTF">2021-03-28T10:32:34Z</dcterms:created>
  <dcterms:modified xsi:type="dcterms:W3CDTF">2021-04-16T04:44:44Z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0x010100F1729EC908FCBD4F9CCF447B10A7CAAB</vt:lpwstr>
  </property>
</Properties>
</file>