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6" r:id="rId9"/>
    <p:sldId id="263" r:id="rId10"/>
    <p:sldId id="264" r:id="rId11"/>
    <p:sldId id="267" r:id="rId12"/>
    <p:sldId id="279" r:id="rId13"/>
    <p:sldId id="268" r:id="rId14"/>
    <p:sldId id="280"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76FFF-0E40-4DCF-8800-BAD3F863CE7C}" type="datetimeFigureOut">
              <a:rPr lang="en-US" smtClean="0"/>
              <a:t>20/05/2021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ED24-55A5-4783-A992-24F26068CD9C}" type="slidenum">
              <a:rPr lang="en-US" smtClean="0"/>
              <a:t>‹#›</a:t>
            </a:fld>
            <a:endParaRPr lang="en-US"/>
          </a:p>
        </p:txBody>
      </p:sp>
    </p:spTree>
    <p:extLst>
      <p:ext uri="{BB962C8B-B14F-4D97-AF65-F5344CB8AC3E}">
        <p14:creationId xmlns:p14="http://schemas.microsoft.com/office/powerpoint/2010/main" val="213537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30ED24-55A5-4783-A992-24F26068CD9C}" type="slidenum">
              <a:rPr lang="en-US" smtClean="0"/>
              <a:t>6</a:t>
            </a:fld>
            <a:endParaRPr lang="en-US"/>
          </a:p>
        </p:txBody>
      </p:sp>
    </p:spTree>
    <p:extLst>
      <p:ext uri="{BB962C8B-B14F-4D97-AF65-F5344CB8AC3E}">
        <p14:creationId xmlns:p14="http://schemas.microsoft.com/office/powerpoint/2010/main" val="2301039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20/05/2021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Arrays</a:t>
            </a:r>
            <a:endParaRPr lang="en-US" dirty="0"/>
          </a:p>
        </p:txBody>
      </p:sp>
      <p:sp>
        <p:nvSpPr>
          <p:cNvPr id="3" name="Subtitle 2"/>
          <p:cNvSpPr>
            <a:spLocks noGrp="1"/>
          </p:cNvSpPr>
          <p:nvPr>
            <p:ph type="subTitle" idx="1"/>
          </p:nvPr>
        </p:nvSpPr>
        <p:spPr/>
        <p:txBody>
          <a:bodyPr/>
          <a:lstStyle/>
          <a:p>
            <a:r>
              <a:rPr lang="en-US" dirty="0" smtClean="0"/>
              <a:t>Introduction to Programming with C</a:t>
            </a:r>
            <a:endParaRPr lang="en-US" dirty="0"/>
          </a:p>
        </p:txBody>
      </p:sp>
    </p:spTree>
    <p:extLst>
      <p:ext uri="{BB962C8B-B14F-4D97-AF65-F5344CB8AC3E}">
        <p14:creationId xmlns:p14="http://schemas.microsoft.com/office/powerpoint/2010/main" val="2647827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Exercise</a:t>
            </a:r>
            <a:endParaRPr lang="en-US" dirty="0"/>
          </a:p>
        </p:txBody>
      </p:sp>
      <p:sp>
        <p:nvSpPr>
          <p:cNvPr id="3" name="Content Placeholder 2"/>
          <p:cNvSpPr>
            <a:spLocks noGrp="1"/>
          </p:cNvSpPr>
          <p:nvPr>
            <p:ph idx="1"/>
          </p:nvPr>
        </p:nvSpPr>
        <p:spPr/>
        <p:txBody>
          <a:bodyPr>
            <a:normAutofit/>
          </a:bodyPr>
          <a:lstStyle/>
          <a:p>
            <a:r>
              <a:rPr lang="en-US" sz="3200" dirty="0"/>
              <a:t>Write a program to read 10 numbers from the user. Can you write the logic to find out the largest and the smallest number from the given data set. </a:t>
            </a:r>
            <a:r>
              <a:rPr lang="en-US" sz="2800" dirty="0"/>
              <a:t/>
            </a:r>
            <a:br>
              <a:rPr lang="en-US" sz="2800" dirty="0"/>
            </a:br>
            <a:r>
              <a:rPr lang="en-US" sz="2800" dirty="0"/>
              <a:t>	(Implementing it with a single loop?)</a:t>
            </a:r>
            <a:endParaRPr lang="en-US" sz="3200" dirty="0"/>
          </a:p>
        </p:txBody>
      </p:sp>
    </p:spTree>
    <p:extLst>
      <p:ext uri="{BB962C8B-B14F-4D97-AF65-F5344CB8AC3E}">
        <p14:creationId xmlns:p14="http://schemas.microsoft.com/office/powerpoint/2010/main" val="21173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Arrays</a:t>
            </a:r>
            <a:endParaRPr lang="en-US" dirty="0"/>
          </a:p>
        </p:txBody>
      </p:sp>
      <p:pic>
        <p:nvPicPr>
          <p:cNvPr id="4" name="Content Placeholder 3"/>
          <p:cNvPicPr>
            <a:picLocks noGrp="1" noChangeAspect="1"/>
          </p:cNvPicPr>
          <p:nvPr>
            <p:ph idx="1"/>
          </p:nvPr>
        </p:nvPicPr>
        <p:blipFill>
          <a:blip r:embed="rId2"/>
          <a:stretch>
            <a:fillRect/>
          </a:stretch>
        </p:blipFill>
        <p:spPr>
          <a:xfrm>
            <a:off x="1847918" y="1454239"/>
            <a:ext cx="9376024" cy="3800341"/>
          </a:xfrm>
          <a:prstGeom prst="rect">
            <a:avLst/>
          </a:prstGeom>
        </p:spPr>
      </p:pic>
    </p:spTree>
    <p:extLst>
      <p:ext uri="{BB962C8B-B14F-4D97-AF65-F5344CB8AC3E}">
        <p14:creationId xmlns:p14="http://schemas.microsoft.com/office/powerpoint/2010/main" val="267937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Processing Problem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9206111"/>
              </p:ext>
            </p:extLst>
          </p:nvPr>
        </p:nvGraphicFramePr>
        <p:xfrm>
          <a:off x="2592925" y="2254782"/>
          <a:ext cx="7182748" cy="2570605"/>
        </p:xfrm>
        <a:graphic>
          <a:graphicData uri="http://schemas.openxmlformats.org/drawingml/2006/table">
            <a:tbl>
              <a:tblPr firstRow="1" bandRow="1">
                <a:tableStyleId>{5C22544A-7EE6-4342-B048-85BDC9FD1C3A}</a:tableStyleId>
              </a:tblPr>
              <a:tblGrid>
                <a:gridCol w="1795687"/>
                <a:gridCol w="1795687"/>
                <a:gridCol w="1795687"/>
                <a:gridCol w="1795687"/>
              </a:tblGrid>
              <a:tr h="514121">
                <a:tc>
                  <a:txBody>
                    <a:bodyPr/>
                    <a:lstStyle/>
                    <a:p>
                      <a:r>
                        <a:rPr lang="en-US" dirty="0" smtClean="0"/>
                        <a:t>Roll No</a:t>
                      </a:r>
                      <a:endParaRPr lang="en-US" dirty="0"/>
                    </a:p>
                  </a:txBody>
                  <a:tcPr/>
                </a:tc>
                <a:tc>
                  <a:txBody>
                    <a:bodyPr/>
                    <a:lstStyle/>
                    <a:p>
                      <a:r>
                        <a:rPr lang="en-US" dirty="0" smtClean="0"/>
                        <a:t>Math</a:t>
                      </a:r>
                      <a:endParaRPr lang="en-US" dirty="0"/>
                    </a:p>
                  </a:txBody>
                  <a:tcPr/>
                </a:tc>
                <a:tc>
                  <a:txBody>
                    <a:bodyPr/>
                    <a:lstStyle/>
                    <a:p>
                      <a:r>
                        <a:rPr lang="en-US" dirty="0" smtClean="0"/>
                        <a:t>Science</a:t>
                      </a:r>
                      <a:endParaRPr lang="en-US" dirty="0"/>
                    </a:p>
                  </a:txBody>
                  <a:tcPr/>
                </a:tc>
                <a:tc>
                  <a:txBody>
                    <a:bodyPr/>
                    <a:lstStyle/>
                    <a:p>
                      <a:r>
                        <a:rPr lang="en-US" dirty="0" smtClean="0"/>
                        <a:t>Nepali</a:t>
                      </a:r>
                      <a:endParaRPr lang="en-US" dirty="0"/>
                    </a:p>
                  </a:txBody>
                  <a:tcPr/>
                </a:tc>
              </a:tr>
              <a:tr h="514121">
                <a:tc>
                  <a:txBody>
                    <a:bodyPr/>
                    <a:lstStyle/>
                    <a:p>
                      <a:r>
                        <a:rPr lang="en-US" dirty="0" smtClean="0"/>
                        <a:t>18001</a:t>
                      </a:r>
                    </a:p>
                  </a:txBody>
                  <a:tcPr/>
                </a:tc>
                <a:tc>
                  <a:txBody>
                    <a:bodyPr/>
                    <a:lstStyle/>
                    <a:p>
                      <a:r>
                        <a:rPr lang="en-US" dirty="0" smtClean="0"/>
                        <a:t>52</a:t>
                      </a:r>
                      <a:endParaRPr lang="en-US" dirty="0"/>
                    </a:p>
                  </a:txBody>
                  <a:tcPr/>
                </a:tc>
                <a:tc>
                  <a:txBody>
                    <a:bodyPr/>
                    <a:lstStyle/>
                    <a:p>
                      <a:r>
                        <a:rPr lang="en-US" dirty="0" smtClean="0"/>
                        <a:t>55</a:t>
                      </a:r>
                      <a:endParaRPr lang="en-US" dirty="0"/>
                    </a:p>
                  </a:txBody>
                  <a:tcPr/>
                </a:tc>
                <a:tc>
                  <a:txBody>
                    <a:bodyPr/>
                    <a:lstStyle/>
                    <a:p>
                      <a:r>
                        <a:rPr lang="en-US" dirty="0" smtClean="0"/>
                        <a:t>65</a:t>
                      </a:r>
                      <a:endParaRPr lang="en-US" dirty="0"/>
                    </a:p>
                  </a:txBody>
                  <a:tcPr/>
                </a:tc>
              </a:tr>
              <a:tr h="514121">
                <a:tc>
                  <a:txBody>
                    <a:bodyPr/>
                    <a:lstStyle/>
                    <a:p>
                      <a:r>
                        <a:rPr lang="en-US" dirty="0" smtClean="0"/>
                        <a:t>18002</a:t>
                      </a:r>
                      <a:endParaRPr lang="en-US" dirty="0"/>
                    </a:p>
                  </a:txBody>
                  <a:tcPr/>
                </a:tc>
                <a:tc>
                  <a:txBody>
                    <a:bodyPr/>
                    <a:lstStyle/>
                    <a:p>
                      <a:r>
                        <a:rPr lang="en-US" dirty="0" smtClean="0"/>
                        <a:t>72</a:t>
                      </a:r>
                      <a:endParaRPr lang="en-US" dirty="0"/>
                    </a:p>
                  </a:txBody>
                  <a:tcPr/>
                </a:tc>
                <a:tc>
                  <a:txBody>
                    <a:bodyPr/>
                    <a:lstStyle/>
                    <a:p>
                      <a:r>
                        <a:rPr lang="en-US" dirty="0" smtClean="0"/>
                        <a:t>75</a:t>
                      </a:r>
                      <a:endParaRPr lang="en-US" dirty="0"/>
                    </a:p>
                  </a:txBody>
                  <a:tcPr/>
                </a:tc>
                <a:tc>
                  <a:txBody>
                    <a:bodyPr/>
                    <a:lstStyle/>
                    <a:p>
                      <a:r>
                        <a:rPr lang="en-US" dirty="0" smtClean="0"/>
                        <a:t>85</a:t>
                      </a:r>
                      <a:endParaRPr lang="en-US" dirty="0"/>
                    </a:p>
                  </a:txBody>
                  <a:tcPr/>
                </a:tc>
              </a:tr>
              <a:tr h="514121">
                <a:tc>
                  <a:txBody>
                    <a:bodyPr/>
                    <a:lstStyle/>
                    <a:p>
                      <a:r>
                        <a:rPr lang="en-US" dirty="0" smtClean="0"/>
                        <a:t>18003</a:t>
                      </a:r>
                      <a:endParaRPr lang="en-US" dirty="0"/>
                    </a:p>
                  </a:txBody>
                  <a:tcPr/>
                </a:tc>
                <a:tc>
                  <a:txBody>
                    <a:bodyPr/>
                    <a:lstStyle/>
                    <a:p>
                      <a:r>
                        <a:rPr lang="en-US" dirty="0" smtClean="0"/>
                        <a:t>21</a:t>
                      </a:r>
                      <a:endParaRPr lang="en-US" dirty="0"/>
                    </a:p>
                  </a:txBody>
                  <a:tcPr/>
                </a:tc>
                <a:tc>
                  <a:txBody>
                    <a:bodyPr/>
                    <a:lstStyle/>
                    <a:p>
                      <a:r>
                        <a:rPr lang="en-US" dirty="0" smtClean="0"/>
                        <a:t>41</a:t>
                      </a:r>
                      <a:endParaRPr lang="en-US" dirty="0"/>
                    </a:p>
                  </a:txBody>
                  <a:tcPr/>
                </a:tc>
                <a:tc>
                  <a:txBody>
                    <a:bodyPr/>
                    <a:lstStyle/>
                    <a:p>
                      <a:r>
                        <a:rPr lang="en-US" dirty="0" smtClean="0"/>
                        <a:t>22</a:t>
                      </a:r>
                      <a:endParaRPr lang="en-US" dirty="0"/>
                    </a:p>
                  </a:txBody>
                  <a:tcPr/>
                </a:tc>
              </a:tr>
              <a:tr h="514121">
                <a:tc>
                  <a:txBody>
                    <a:bodyPr/>
                    <a:lstStyle/>
                    <a:p>
                      <a:r>
                        <a:rPr lang="en-US" dirty="0" smtClean="0"/>
                        <a:t>18004</a:t>
                      </a:r>
                      <a:endParaRPr lang="en-US" dirty="0"/>
                    </a:p>
                  </a:txBody>
                  <a:tcPr/>
                </a:tc>
                <a:tc>
                  <a:txBody>
                    <a:bodyPr/>
                    <a:lstStyle/>
                    <a:p>
                      <a:r>
                        <a:rPr lang="en-US" dirty="0" smtClean="0"/>
                        <a:t>99</a:t>
                      </a:r>
                      <a:endParaRPr lang="en-US" dirty="0"/>
                    </a:p>
                  </a:txBody>
                  <a:tcPr/>
                </a:tc>
                <a:tc>
                  <a:txBody>
                    <a:bodyPr/>
                    <a:lstStyle/>
                    <a:p>
                      <a:r>
                        <a:rPr lang="en-US" dirty="0" smtClean="0"/>
                        <a:t>98</a:t>
                      </a:r>
                      <a:endParaRPr lang="en-US" dirty="0"/>
                    </a:p>
                  </a:txBody>
                  <a:tcPr/>
                </a:tc>
                <a:tc>
                  <a:txBody>
                    <a:bodyPr/>
                    <a:lstStyle/>
                    <a:p>
                      <a:r>
                        <a:rPr lang="en-US" dirty="0" smtClean="0"/>
                        <a:t>91</a:t>
                      </a:r>
                      <a:endParaRPr lang="en-US" dirty="0"/>
                    </a:p>
                  </a:txBody>
                  <a:tcPr/>
                </a:tc>
              </a:tr>
            </a:tbl>
          </a:graphicData>
        </a:graphic>
      </p:graphicFrame>
    </p:spTree>
    <p:extLst>
      <p:ext uri="{BB962C8B-B14F-4D97-AF65-F5344CB8AC3E}">
        <p14:creationId xmlns:p14="http://schemas.microsoft.com/office/powerpoint/2010/main" val="213897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2D array: </a:t>
            </a:r>
            <a:endParaRPr lang="en-US" dirty="0"/>
          </a:p>
        </p:txBody>
      </p:sp>
      <p:sp>
        <p:nvSpPr>
          <p:cNvPr id="3" name="Content Placeholder 2"/>
          <p:cNvSpPr>
            <a:spLocks noGrp="1"/>
          </p:cNvSpPr>
          <p:nvPr>
            <p:ph idx="1"/>
          </p:nvPr>
        </p:nvSpPr>
        <p:spPr/>
        <p:txBody>
          <a:bodyPr/>
          <a:lstStyle/>
          <a:p>
            <a:r>
              <a:rPr lang="en-US" dirty="0" smtClean="0"/>
              <a:t>int a[5][5]; </a:t>
            </a:r>
          </a:p>
          <a:p>
            <a:r>
              <a:rPr lang="en-US" dirty="0" smtClean="0"/>
              <a:t>float list[10][10];</a:t>
            </a:r>
          </a:p>
          <a:p>
            <a:r>
              <a:rPr lang="en-US" dirty="0" smtClean="0"/>
              <a:t>char name[25][40];</a:t>
            </a:r>
          </a:p>
          <a:p>
            <a:r>
              <a:rPr lang="en-US" dirty="0" smtClean="0"/>
              <a:t>int a[5][5], total[5][5];</a:t>
            </a:r>
          </a:p>
          <a:p>
            <a:r>
              <a:rPr lang="en-US" dirty="0" smtClean="0"/>
              <a:t>char name[20], surname[20], address[50];</a:t>
            </a:r>
          </a:p>
          <a:p>
            <a:r>
              <a:rPr lang="en-US" dirty="0" smtClean="0"/>
              <a:t>int </a:t>
            </a:r>
            <a:r>
              <a:rPr lang="en-US" dirty="0" err="1" smtClean="0"/>
              <a:t>matrixa</a:t>
            </a:r>
            <a:r>
              <a:rPr lang="en-US" dirty="0" smtClean="0"/>
              <a:t>[3][3], </a:t>
            </a:r>
            <a:r>
              <a:rPr lang="en-US" dirty="0" err="1" smtClean="0"/>
              <a:t>matrixb</a:t>
            </a:r>
            <a:r>
              <a:rPr lang="en-US" dirty="0" smtClean="0"/>
              <a:t>[3][3], </a:t>
            </a:r>
            <a:r>
              <a:rPr lang="en-US" dirty="0" err="1" smtClean="0"/>
              <a:t>matrixc</a:t>
            </a:r>
            <a:r>
              <a:rPr lang="en-US" dirty="0" smtClean="0"/>
              <a:t>[3][3];</a:t>
            </a:r>
            <a:endParaRPr lang="en-US" dirty="0"/>
          </a:p>
        </p:txBody>
      </p:sp>
    </p:spTree>
    <p:extLst>
      <p:ext uri="{BB962C8B-B14F-4D97-AF65-F5344CB8AC3E}">
        <p14:creationId xmlns:p14="http://schemas.microsoft.com/office/powerpoint/2010/main" val="124795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Research</a:t>
            </a:r>
            <a:endParaRPr lang="en-US" dirty="0"/>
          </a:p>
        </p:txBody>
      </p:sp>
      <p:sp>
        <p:nvSpPr>
          <p:cNvPr id="3" name="Content Placeholder 2"/>
          <p:cNvSpPr>
            <a:spLocks noGrp="1"/>
          </p:cNvSpPr>
          <p:nvPr>
            <p:ph idx="1"/>
          </p:nvPr>
        </p:nvSpPr>
        <p:spPr/>
        <p:txBody>
          <a:bodyPr>
            <a:normAutofit/>
          </a:bodyPr>
          <a:lstStyle/>
          <a:p>
            <a:r>
              <a:rPr lang="en-US" sz="3200" dirty="0" smtClean="0"/>
              <a:t>Ways to define 2 D array. Search about different methods and learn about different tricks. </a:t>
            </a:r>
            <a:endParaRPr lang="en-US" sz="3200" dirty="0"/>
          </a:p>
        </p:txBody>
      </p:sp>
    </p:spTree>
    <p:extLst>
      <p:ext uri="{BB962C8B-B14F-4D97-AF65-F5344CB8AC3E}">
        <p14:creationId xmlns:p14="http://schemas.microsoft.com/office/powerpoint/2010/main" val="178661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the Code</a:t>
            </a:r>
            <a:endParaRPr lang="en-US" dirty="0"/>
          </a:p>
        </p:txBody>
      </p:sp>
      <p:sp>
        <p:nvSpPr>
          <p:cNvPr id="3" name="Content Placeholder 2"/>
          <p:cNvSpPr>
            <a:spLocks noGrp="1"/>
          </p:cNvSpPr>
          <p:nvPr>
            <p:ph idx="1"/>
          </p:nvPr>
        </p:nvSpPr>
        <p:spPr/>
        <p:txBody>
          <a:bodyPr>
            <a:normAutofit/>
          </a:bodyPr>
          <a:lstStyle/>
          <a:p>
            <a:r>
              <a:rPr lang="en-US" sz="2400" dirty="0"/>
              <a:t>for (int </a:t>
            </a:r>
            <a:r>
              <a:rPr lang="en-US" sz="2400" dirty="0" err="1"/>
              <a:t>i</a:t>
            </a:r>
            <a:r>
              <a:rPr lang="en-US" sz="2400" dirty="0"/>
              <a:t>=0; </a:t>
            </a:r>
            <a:r>
              <a:rPr lang="en-US" sz="2400" dirty="0" err="1"/>
              <a:t>i</a:t>
            </a:r>
            <a:r>
              <a:rPr lang="en-US" sz="2400" dirty="0"/>
              <a:t>&lt;5; </a:t>
            </a:r>
            <a:r>
              <a:rPr lang="en-US" sz="2400" dirty="0" err="1"/>
              <a:t>i</a:t>
            </a:r>
            <a:r>
              <a:rPr lang="en-US" sz="2400" dirty="0"/>
              <a:t>++)</a:t>
            </a:r>
            <a:br>
              <a:rPr lang="en-US" sz="2400" dirty="0"/>
            </a:br>
            <a:r>
              <a:rPr lang="en-US" sz="2400" dirty="0"/>
              <a:t>{</a:t>
            </a:r>
            <a:br>
              <a:rPr lang="en-US" sz="2400" dirty="0"/>
            </a:br>
            <a:r>
              <a:rPr lang="en-US" sz="2400" dirty="0"/>
              <a:t>	for(int j=0; j&lt;5; j++)</a:t>
            </a:r>
            <a:br>
              <a:rPr lang="en-US" sz="2400" dirty="0"/>
            </a:br>
            <a:r>
              <a:rPr lang="en-US" sz="2400" dirty="0"/>
              <a:t>	{</a:t>
            </a:r>
            <a:br>
              <a:rPr lang="en-US" sz="2400" dirty="0"/>
            </a:br>
            <a:r>
              <a:rPr lang="en-US" sz="2400" dirty="0"/>
              <a:t>		if(</a:t>
            </a:r>
            <a:r>
              <a:rPr lang="en-US" sz="2400" dirty="0" err="1"/>
              <a:t>i</a:t>
            </a:r>
            <a:r>
              <a:rPr lang="en-US" sz="2400" dirty="0"/>
              <a:t>==j)</a:t>
            </a:r>
            <a:br>
              <a:rPr lang="en-US" sz="2400" dirty="0"/>
            </a:br>
            <a:r>
              <a:rPr lang="en-US" sz="2400" dirty="0"/>
              <a:t>			</a:t>
            </a:r>
            <a:r>
              <a:rPr lang="en-US" sz="2400" dirty="0" err="1"/>
              <a:t>myArray</a:t>
            </a:r>
            <a:r>
              <a:rPr lang="en-US" sz="2400" dirty="0"/>
              <a:t>[</a:t>
            </a:r>
            <a:r>
              <a:rPr lang="en-US" sz="2400" dirty="0" err="1"/>
              <a:t>i</a:t>
            </a:r>
            <a:r>
              <a:rPr lang="en-US" sz="2400" dirty="0"/>
              <a:t>][j]=1;</a:t>
            </a:r>
            <a:br>
              <a:rPr lang="en-US" sz="2400" dirty="0"/>
            </a:br>
            <a:r>
              <a:rPr lang="en-US" sz="2400" dirty="0"/>
              <a:t>		else</a:t>
            </a:r>
            <a:br>
              <a:rPr lang="en-US" sz="2400" dirty="0"/>
            </a:br>
            <a:r>
              <a:rPr lang="en-US" sz="2400" dirty="0"/>
              <a:t>			</a:t>
            </a:r>
            <a:r>
              <a:rPr lang="en-US" sz="2400" dirty="0" err="1"/>
              <a:t>myArray</a:t>
            </a:r>
            <a:r>
              <a:rPr lang="en-US" sz="2400" dirty="0"/>
              <a:t>[</a:t>
            </a:r>
            <a:r>
              <a:rPr lang="en-US" sz="2400" dirty="0" err="1"/>
              <a:t>i</a:t>
            </a:r>
            <a:r>
              <a:rPr lang="en-US" sz="2400" dirty="0"/>
              <a:t>][j]=0;</a:t>
            </a:r>
            <a:br>
              <a:rPr lang="en-US" sz="2400" dirty="0"/>
            </a:br>
            <a:r>
              <a:rPr lang="en-US" sz="2400" dirty="0"/>
              <a:t>	}</a:t>
            </a:r>
            <a:br>
              <a:rPr lang="en-US" sz="2400" dirty="0"/>
            </a:br>
            <a:r>
              <a:rPr lang="en-US" sz="2400" dirty="0"/>
              <a:t>}</a:t>
            </a:r>
          </a:p>
          <a:p>
            <a:endParaRPr lang="en-US" sz="2400" dirty="0"/>
          </a:p>
        </p:txBody>
      </p:sp>
    </p:spTree>
    <p:extLst>
      <p:ext uri="{BB962C8B-B14F-4D97-AF65-F5344CB8AC3E}">
        <p14:creationId xmlns:p14="http://schemas.microsoft.com/office/powerpoint/2010/main" val="3648184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Exercise</a:t>
            </a:r>
            <a:endParaRPr lang="en-US" dirty="0"/>
          </a:p>
        </p:txBody>
      </p:sp>
      <p:sp>
        <p:nvSpPr>
          <p:cNvPr id="3" name="Content Placeholder 2"/>
          <p:cNvSpPr>
            <a:spLocks noGrp="1"/>
          </p:cNvSpPr>
          <p:nvPr>
            <p:ph idx="1"/>
          </p:nvPr>
        </p:nvSpPr>
        <p:spPr/>
        <p:txBody>
          <a:bodyPr>
            <a:normAutofit/>
          </a:bodyPr>
          <a:lstStyle/>
          <a:p>
            <a:r>
              <a:rPr lang="en-US" sz="4000" dirty="0"/>
              <a:t>Write a program to perform matrix addition. Your program should be able to add two 3 X 3 </a:t>
            </a:r>
            <a:r>
              <a:rPr lang="en-US" sz="4000" dirty="0" err="1"/>
              <a:t>Martix</a:t>
            </a:r>
            <a:r>
              <a:rPr lang="en-US" sz="4000" dirty="0"/>
              <a:t>. </a:t>
            </a:r>
          </a:p>
          <a:p>
            <a:endParaRPr lang="en-US" sz="4000" dirty="0"/>
          </a:p>
        </p:txBody>
      </p:sp>
    </p:spTree>
    <p:extLst>
      <p:ext uri="{BB962C8B-B14F-4D97-AF65-F5344CB8AC3E}">
        <p14:creationId xmlns:p14="http://schemas.microsoft.com/office/powerpoint/2010/main" val="46948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Exercise</a:t>
            </a:r>
            <a:endParaRPr lang="en-US" dirty="0"/>
          </a:p>
        </p:txBody>
      </p:sp>
      <p:sp>
        <p:nvSpPr>
          <p:cNvPr id="3" name="Content Placeholder 2"/>
          <p:cNvSpPr>
            <a:spLocks noGrp="1"/>
          </p:cNvSpPr>
          <p:nvPr>
            <p:ph idx="1"/>
          </p:nvPr>
        </p:nvSpPr>
        <p:spPr/>
        <p:txBody>
          <a:bodyPr>
            <a:normAutofit/>
          </a:bodyPr>
          <a:lstStyle/>
          <a:p>
            <a:r>
              <a:rPr lang="en-US" sz="4000" dirty="0"/>
              <a:t>Write a program to perform matrix subtraction. Your program should be able to subtract two 2 X 3 </a:t>
            </a:r>
            <a:r>
              <a:rPr lang="en-US" sz="4000" dirty="0" err="1"/>
              <a:t>Martix</a:t>
            </a:r>
            <a:r>
              <a:rPr lang="en-US" sz="4000" dirty="0"/>
              <a:t>. </a:t>
            </a:r>
          </a:p>
        </p:txBody>
      </p:sp>
    </p:spTree>
    <p:extLst>
      <p:ext uri="{BB962C8B-B14F-4D97-AF65-F5344CB8AC3E}">
        <p14:creationId xmlns:p14="http://schemas.microsoft.com/office/powerpoint/2010/main" val="3596889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Exercise</a:t>
            </a:r>
            <a:endParaRPr lang="en-US" dirty="0"/>
          </a:p>
        </p:txBody>
      </p:sp>
      <p:sp>
        <p:nvSpPr>
          <p:cNvPr id="3" name="Content Placeholder 2"/>
          <p:cNvSpPr>
            <a:spLocks noGrp="1"/>
          </p:cNvSpPr>
          <p:nvPr>
            <p:ph idx="1"/>
          </p:nvPr>
        </p:nvSpPr>
        <p:spPr>
          <a:xfrm>
            <a:off x="2280740" y="2177668"/>
            <a:ext cx="8915400" cy="3777622"/>
          </a:xfrm>
        </p:spPr>
        <p:txBody>
          <a:bodyPr>
            <a:normAutofit/>
          </a:bodyPr>
          <a:lstStyle/>
          <a:p>
            <a:r>
              <a:rPr lang="en-US" sz="4000" dirty="0"/>
              <a:t>Write a program to calculate the transpose of a 4 X 4 matrix. Your program should read the matrix value from the user, calculate its transpose and display it to the user. </a:t>
            </a:r>
          </a:p>
        </p:txBody>
      </p:sp>
    </p:spTree>
    <p:extLst>
      <p:ext uri="{BB962C8B-B14F-4D97-AF65-F5344CB8AC3E}">
        <p14:creationId xmlns:p14="http://schemas.microsoft.com/office/powerpoint/2010/main" val="2192076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A string is a list of characters enclosed by double quotation marks:</a:t>
            </a:r>
            <a:br>
              <a:rPr lang="en-US" dirty="0" smtClean="0"/>
            </a:br>
            <a:r>
              <a:rPr lang="en-US" dirty="0" err="1" smtClean="0"/>
              <a:t>eg</a:t>
            </a:r>
            <a:r>
              <a:rPr lang="en-US" dirty="0" smtClean="0"/>
              <a:t>: </a:t>
            </a:r>
            <a:r>
              <a:rPr lang="en-US" b="1" dirty="0" smtClean="0"/>
              <a:t>“hello, this is a string”</a:t>
            </a:r>
          </a:p>
          <a:p>
            <a:r>
              <a:rPr lang="en-US" dirty="0" smtClean="0"/>
              <a:t>It is necessary to declare character array to be one character longer than the largest string that it can hold. </a:t>
            </a:r>
            <a:r>
              <a:rPr lang="en-US" dirty="0" err="1" smtClean="0"/>
              <a:t>eg</a:t>
            </a:r>
            <a:r>
              <a:rPr lang="en-US" dirty="0" smtClean="0"/>
              <a:t>: to declare an array name that can hold </a:t>
            </a:r>
            <a:r>
              <a:rPr lang="en-US" dirty="0" err="1" smtClean="0"/>
              <a:t>upto</a:t>
            </a:r>
            <a:r>
              <a:rPr lang="en-US" dirty="0" smtClean="0"/>
              <a:t> 10 characters, we write it as:</a:t>
            </a:r>
            <a:br>
              <a:rPr lang="en-US" dirty="0" smtClean="0"/>
            </a:br>
            <a:r>
              <a:rPr lang="en-US" dirty="0" smtClean="0"/>
              <a:t>        char name[11];</a:t>
            </a:r>
          </a:p>
          <a:p>
            <a:r>
              <a:rPr lang="en-US" dirty="0" smtClean="0"/>
              <a:t>It is not necessary to manually add the null (‘\0’) onto the end of string variables. The compiler does this automatically. </a:t>
            </a:r>
            <a:endParaRPr lang="en-US" dirty="0"/>
          </a:p>
        </p:txBody>
      </p:sp>
    </p:spTree>
    <p:extLst>
      <p:ext uri="{BB962C8B-B14F-4D97-AF65-F5344CB8AC3E}">
        <p14:creationId xmlns:p14="http://schemas.microsoft.com/office/powerpoint/2010/main" val="48302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Arrays (1D Array)</a:t>
            </a:r>
            <a:endParaRPr lang="en-US" dirty="0"/>
          </a:p>
        </p:txBody>
      </p:sp>
      <p:sp>
        <p:nvSpPr>
          <p:cNvPr id="3" name="Content Placeholder 2"/>
          <p:cNvSpPr>
            <a:spLocks noGrp="1"/>
          </p:cNvSpPr>
          <p:nvPr>
            <p:ph idx="1"/>
          </p:nvPr>
        </p:nvSpPr>
        <p:spPr/>
        <p:txBody>
          <a:bodyPr>
            <a:normAutofit/>
          </a:bodyPr>
          <a:lstStyle/>
          <a:p>
            <a:r>
              <a:rPr lang="en-US" sz="2000" dirty="0"/>
              <a:t>A list of items can be given one variable name using only one subscript and such a variable is called a </a:t>
            </a:r>
            <a:r>
              <a:rPr lang="en-US" sz="2000" b="1" i="1" dirty="0"/>
              <a:t>single scripted </a:t>
            </a:r>
            <a:r>
              <a:rPr lang="en-US" sz="2000" b="1" dirty="0"/>
              <a:t> </a:t>
            </a:r>
            <a:r>
              <a:rPr lang="en-US" sz="2000" dirty="0"/>
              <a:t>variable or a </a:t>
            </a:r>
            <a:r>
              <a:rPr lang="en-US" sz="2000" b="1" i="1" dirty="0"/>
              <a:t>one-dimensional </a:t>
            </a:r>
            <a:r>
              <a:rPr lang="en-US" sz="2000" b="1" dirty="0"/>
              <a:t>array</a:t>
            </a:r>
            <a:r>
              <a:rPr lang="en-US" sz="2000" dirty="0"/>
              <a:t>. </a:t>
            </a:r>
          </a:p>
          <a:p>
            <a:r>
              <a:rPr lang="en-US" sz="2000" dirty="0"/>
              <a:t>Example: If we want to represent a set of five numbers, say (35,40,20,57,10), by an array variable , then we may create the variable number as follows: </a:t>
            </a:r>
          </a:p>
          <a:p>
            <a:pPr lvl="1"/>
            <a:r>
              <a:rPr lang="en-US" sz="1800" dirty="0"/>
              <a:t>int </a:t>
            </a:r>
            <a:r>
              <a:rPr lang="en-US" sz="1800" dirty="0" smtClean="0"/>
              <a:t>number[5];  //static memory allocation  </a:t>
            </a:r>
            <a:endParaRPr lang="en-US" sz="1800" dirty="0"/>
          </a:p>
          <a:p>
            <a:r>
              <a:rPr lang="en-US" sz="2000" dirty="0"/>
              <a:t>The computer reserves five consecutive locations to store values. </a:t>
            </a:r>
          </a:p>
          <a:p>
            <a:pPr marL="0" indent="0">
              <a:buNone/>
            </a:pPr>
            <a:endParaRPr lang="en-US" sz="2000" dirty="0"/>
          </a:p>
        </p:txBody>
      </p:sp>
    </p:spTree>
    <p:extLst>
      <p:ext uri="{BB962C8B-B14F-4D97-AF65-F5344CB8AC3E}">
        <p14:creationId xmlns:p14="http://schemas.microsoft.com/office/powerpoint/2010/main" val="78838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String Input-Output</a:t>
            </a:r>
            <a:endParaRPr lang="en-US" dirty="0"/>
          </a:p>
        </p:txBody>
      </p:sp>
      <p:sp>
        <p:nvSpPr>
          <p:cNvPr id="3" name="Content Placeholder 2"/>
          <p:cNvSpPr>
            <a:spLocks noGrp="1"/>
          </p:cNvSpPr>
          <p:nvPr>
            <p:ph idx="1"/>
          </p:nvPr>
        </p:nvSpPr>
        <p:spPr/>
        <p:txBody>
          <a:bodyPr>
            <a:noAutofit/>
          </a:bodyPr>
          <a:lstStyle/>
          <a:p>
            <a:r>
              <a:rPr lang="en-US" sz="2800" dirty="0" smtClean="0"/>
              <a:t>int main()</a:t>
            </a:r>
            <a:br>
              <a:rPr lang="en-US" sz="2800" dirty="0" smtClean="0"/>
            </a:br>
            <a:r>
              <a:rPr lang="en-US" sz="2800" dirty="0" smtClean="0"/>
              <a:t>{</a:t>
            </a:r>
            <a:br>
              <a:rPr lang="en-US" sz="2800" dirty="0" smtClean="0"/>
            </a:br>
            <a:r>
              <a:rPr lang="en-US" sz="2800" dirty="0" smtClean="0"/>
              <a:t>		char name[40];</a:t>
            </a:r>
            <a:br>
              <a:rPr lang="en-US" sz="2800" dirty="0" smtClean="0"/>
            </a:br>
            <a:r>
              <a:rPr lang="en-US" sz="2800" dirty="0" smtClean="0"/>
              <a:t>		printf(“Enter your name”);</a:t>
            </a:r>
            <a:br>
              <a:rPr lang="en-US" sz="2800" dirty="0" smtClean="0"/>
            </a:br>
            <a:r>
              <a:rPr lang="en-US" sz="2800" dirty="0" smtClean="0"/>
              <a:t>		gets(name);</a:t>
            </a:r>
            <a:br>
              <a:rPr lang="en-US" sz="2800" dirty="0" smtClean="0"/>
            </a:br>
            <a:r>
              <a:rPr lang="en-US" sz="2800" dirty="0" smtClean="0"/>
              <a:t>		puts(name</a:t>
            </a:r>
            <a:r>
              <a:rPr lang="en-US" sz="2800" dirty="0" smtClean="0"/>
              <a:t>);     //console i/o</a:t>
            </a:r>
            <a:r>
              <a:rPr lang="en-US" sz="2800" dirty="0" smtClean="0"/>
              <a:t/>
            </a:r>
            <a:br>
              <a:rPr lang="en-US" sz="2800" dirty="0" smtClean="0"/>
            </a:br>
            <a:r>
              <a:rPr lang="en-US" sz="2800" dirty="0" smtClean="0"/>
              <a:t>		printf(“%s”,name</a:t>
            </a:r>
            <a:r>
              <a:rPr lang="en-US" sz="2800" dirty="0" smtClean="0"/>
              <a:t>);    //formatted i/o</a:t>
            </a:r>
            <a:r>
              <a:rPr lang="en-US" sz="2800" dirty="0" smtClean="0"/>
              <a:t/>
            </a:r>
            <a:br>
              <a:rPr lang="en-US" sz="2800" dirty="0" smtClean="0"/>
            </a:br>
            <a:r>
              <a:rPr lang="en-US" sz="2800" dirty="0" smtClean="0"/>
              <a:t>		return 0;</a:t>
            </a:r>
            <a:br>
              <a:rPr lang="en-US" sz="2800" dirty="0" smtClean="0"/>
            </a:br>
            <a:r>
              <a:rPr lang="en-US" sz="2800" dirty="0" smtClean="0"/>
              <a:t>	}</a:t>
            </a:r>
          </a:p>
        </p:txBody>
      </p:sp>
    </p:spTree>
    <p:extLst>
      <p:ext uri="{BB962C8B-B14F-4D97-AF65-F5344CB8AC3E}">
        <p14:creationId xmlns:p14="http://schemas.microsoft.com/office/powerpoint/2010/main" val="3891845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Strings</a:t>
            </a:r>
            <a:endParaRPr lang="en-US" dirty="0"/>
          </a:p>
        </p:txBody>
      </p:sp>
      <p:sp>
        <p:nvSpPr>
          <p:cNvPr id="3" name="Content Placeholder 2"/>
          <p:cNvSpPr>
            <a:spLocks noGrp="1"/>
          </p:cNvSpPr>
          <p:nvPr>
            <p:ph idx="1"/>
          </p:nvPr>
        </p:nvSpPr>
        <p:spPr/>
        <p:txBody>
          <a:bodyPr>
            <a:normAutofit/>
          </a:bodyPr>
          <a:lstStyle/>
          <a:p>
            <a:r>
              <a:rPr lang="en-US" sz="2400" dirty="0" smtClean="0"/>
              <a:t>To create an array of strings, a two dimensional character array is sued with the size of the left index determining the number of strings and the size of the right index specifying the maximum length of each string. </a:t>
            </a:r>
          </a:p>
          <a:p>
            <a:r>
              <a:rPr lang="en-US" sz="2400" dirty="0" err="1" smtClean="0"/>
              <a:t>Eg</a:t>
            </a:r>
            <a:r>
              <a:rPr lang="en-US" sz="2400" dirty="0" smtClean="0"/>
              <a:t>: To declare an array of 10 names, with each name having max length of 25 characters</a:t>
            </a:r>
            <a:br>
              <a:rPr lang="en-US" sz="2400" dirty="0" smtClean="0"/>
            </a:br>
            <a:r>
              <a:rPr lang="en-US" sz="2400" dirty="0" smtClean="0"/>
              <a:t>				char name[10][25];</a:t>
            </a:r>
            <a:endParaRPr lang="en-US" sz="2400" dirty="0"/>
          </a:p>
        </p:txBody>
      </p:sp>
    </p:spTree>
    <p:extLst>
      <p:ext uri="{BB962C8B-B14F-4D97-AF65-F5344CB8AC3E}">
        <p14:creationId xmlns:p14="http://schemas.microsoft.com/office/powerpoint/2010/main" val="149517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865" y="4373150"/>
            <a:ext cx="8911687" cy="1280890"/>
          </a:xfrm>
        </p:spPr>
        <p:txBody>
          <a:bodyPr/>
          <a:lstStyle/>
          <a:p>
            <a:r>
              <a:rPr lang="en-US" dirty="0" smtClean="0"/>
              <a:t>Programming demo of array of strings in the class</a:t>
            </a:r>
            <a:endParaRPr lang="en-US" dirty="0"/>
          </a:p>
        </p:txBody>
      </p:sp>
    </p:spTree>
    <p:extLst>
      <p:ext uri="{BB962C8B-B14F-4D97-AF65-F5344CB8AC3E}">
        <p14:creationId xmlns:p14="http://schemas.microsoft.com/office/powerpoint/2010/main" val="1996673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Handling Function</a:t>
            </a:r>
            <a:endParaRPr lang="en-US" dirty="0"/>
          </a:p>
        </p:txBody>
      </p:sp>
      <p:pic>
        <p:nvPicPr>
          <p:cNvPr id="4" name="Content Placeholder 3"/>
          <p:cNvPicPr>
            <a:picLocks noGrp="1" noChangeAspect="1"/>
          </p:cNvPicPr>
          <p:nvPr>
            <p:ph idx="1"/>
          </p:nvPr>
        </p:nvPicPr>
        <p:blipFill>
          <a:blip r:embed="rId2"/>
          <a:stretch>
            <a:fillRect/>
          </a:stretch>
        </p:blipFill>
        <p:spPr>
          <a:xfrm>
            <a:off x="150567" y="1905000"/>
            <a:ext cx="12041433" cy="4930505"/>
          </a:xfrm>
          <a:prstGeom prst="rect">
            <a:avLst/>
          </a:prstGeom>
        </p:spPr>
      </p:pic>
    </p:spTree>
    <p:extLst>
      <p:ext uri="{BB962C8B-B14F-4D97-AF65-F5344CB8AC3E}">
        <p14:creationId xmlns:p14="http://schemas.microsoft.com/office/powerpoint/2010/main" val="4237822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865" y="4373150"/>
            <a:ext cx="8911687" cy="1280890"/>
          </a:xfrm>
        </p:spPr>
        <p:txBody>
          <a:bodyPr/>
          <a:lstStyle/>
          <a:p>
            <a:r>
              <a:rPr lang="en-US" dirty="0" smtClean="0"/>
              <a:t>Programming demo of string handling functions in the class</a:t>
            </a:r>
            <a:endParaRPr lang="en-US" dirty="0"/>
          </a:p>
        </p:txBody>
      </p:sp>
    </p:spTree>
    <p:extLst>
      <p:ext uri="{BB962C8B-B14F-4D97-AF65-F5344CB8AC3E}">
        <p14:creationId xmlns:p14="http://schemas.microsoft.com/office/powerpoint/2010/main" val="376843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Stored</a:t>
            </a:r>
            <a:endParaRPr lang="en-US" dirty="0"/>
          </a:p>
        </p:txBody>
      </p:sp>
      <p:pic>
        <p:nvPicPr>
          <p:cNvPr id="4" name="Content Placeholder 3"/>
          <p:cNvPicPr>
            <a:picLocks noGrp="1" noChangeAspect="1"/>
          </p:cNvPicPr>
          <p:nvPr>
            <p:ph idx="1"/>
          </p:nvPr>
        </p:nvPicPr>
        <p:blipFill>
          <a:blip r:embed="rId2"/>
          <a:stretch>
            <a:fillRect/>
          </a:stretch>
        </p:blipFill>
        <p:spPr>
          <a:xfrm>
            <a:off x="2799664" y="1399504"/>
            <a:ext cx="4117547" cy="4086896"/>
          </a:xfrm>
          <a:prstGeom prst="rect">
            <a:avLst/>
          </a:prstGeom>
        </p:spPr>
      </p:pic>
    </p:spTree>
    <p:extLst>
      <p:ext uri="{BB962C8B-B14F-4D97-AF65-F5344CB8AC3E}">
        <p14:creationId xmlns:p14="http://schemas.microsoft.com/office/powerpoint/2010/main" val="102860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the Context</a:t>
            </a:r>
            <a:endParaRPr lang="en-US" dirty="0"/>
          </a:p>
        </p:txBody>
      </p:sp>
      <p:sp>
        <p:nvSpPr>
          <p:cNvPr id="3" name="Content Placeholder 2"/>
          <p:cNvSpPr>
            <a:spLocks noGrp="1"/>
          </p:cNvSpPr>
          <p:nvPr>
            <p:ph idx="1"/>
          </p:nvPr>
        </p:nvSpPr>
        <p:spPr>
          <a:xfrm>
            <a:off x="1919511" y="1695899"/>
            <a:ext cx="6026754" cy="3777622"/>
          </a:xfrm>
        </p:spPr>
        <p:txBody>
          <a:bodyPr>
            <a:normAutofit/>
          </a:bodyPr>
          <a:lstStyle/>
          <a:p>
            <a:r>
              <a:rPr lang="en-US" sz="2400" dirty="0" err="1"/>
              <a:t>aNumber</a:t>
            </a:r>
            <a:r>
              <a:rPr lang="en-US" sz="2400" dirty="0"/>
              <a:t> </a:t>
            </a:r>
            <a:r>
              <a:rPr lang="en-US" sz="2400" dirty="0" smtClean="0"/>
              <a:t>= number[0] </a:t>
            </a:r>
            <a:r>
              <a:rPr lang="en-US" sz="2400" dirty="0"/>
              <a:t>+ 10</a:t>
            </a:r>
          </a:p>
          <a:p>
            <a:r>
              <a:rPr lang="en-US" sz="2400" dirty="0"/>
              <a:t>number[4]=</a:t>
            </a:r>
            <a:r>
              <a:rPr lang="en-US" sz="2400" dirty="0" smtClean="0"/>
              <a:t>number[0</a:t>
            </a:r>
            <a:r>
              <a:rPr lang="en-US" sz="2400" dirty="0"/>
              <a:t>] + number[2];</a:t>
            </a:r>
          </a:p>
          <a:p>
            <a:r>
              <a:rPr lang="en-US" sz="2400" dirty="0"/>
              <a:t>number[2] = x[5] </a:t>
            </a:r>
            <a:r>
              <a:rPr lang="en-US" sz="2400" dirty="0" smtClean="0"/>
              <a:t>+ </a:t>
            </a:r>
            <a:r>
              <a:rPr lang="en-US" sz="2400" dirty="0"/>
              <a:t>y[10];</a:t>
            </a:r>
          </a:p>
          <a:p>
            <a:r>
              <a:rPr lang="en-US" sz="2400" dirty="0"/>
              <a:t>value[6] = number</a:t>
            </a:r>
            <a:r>
              <a:rPr lang="en-US" sz="2400" dirty="0" smtClean="0"/>
              <a:t>[ </a:t>
            </a:r>
            <a:r>
              <a:rPr lang="en-US" sz="2400" dirty="0" err="1" smtClean="0"/>
              <a:t>i</a:t>
            </a:r>
            <a:r>
              <a:rPr lang="en-US" sz="2400" dirty="0" smtClean="0"/>
              <a:t> ] </a:t>
            </a:r>
            <a:r>
              <a:rPr lang="en-US" sz="2400" dirty="0"/>
              <a:t>* 3</a:t>
            </a:r>
            <a:r>
              <a:rPr lang="en-US" sz="2400" dirty="0" smtClean="0"/>
              <a:t>; </a:t>
            </a:r>
            <a:r>
              <a:rPr lang="en-US" sz="2400" dirty="0" err="1" smtClean="0"/>
              <a:t>eg</a:t>
            </a:r>
            <a:r>
              <a:rPr lang="en-US" sz="2400" dirty="0" smtClean="0"/>
              <a:t> </a:t>
            </a:r>
            <a:r>
              <a:rPr lang="en-US" sz="2400" dirty="0" err="1" smtClean="0"/>
              <a:t>i</a:t>
            </a:r>
            <a:r>
              <a:rPr lang="en-US" sz="2400" dirty="0" smtClean="0"/>
              <a:t> =3</a:t>
            </a:r>
            <a:endParaRPr lang="en-US" sz="2400" dirty="0"/>
          </a:p>
          <a:p>
            <a:endParaRPr lang="en-US" sz="2400" dirty="0"/>
          </a:p>
        </p:txBody>
      </p:sp>
      <p:pic>
        <p:nvPicPr>
          <p:cNvPr id="4" name="Content Placeholder 3"/>
          <p:cNvPicPr>
            <a:picLocks noChangeAspect="1"/>
          </p:cNvPicPr>
          <p:nvPr/>
        </p:nvPicPr>
        <p:blipFill>
          <a:blip r:embed="rId2"/>
          <a:stretch>
            <a:fillRect/>
          </a:stretch>
        </p:blipFill>
        <p:spPr>
          <a:xfrm>
            <a:off x="7683282" y="1386625"/>
            <a:ext cx="4117547" cy="4086896"/>
          </a:xfrm>
          <a:prstGeom prst="rect">
            <a:avLst/>
          </a:prstGeom>
        </p:spPr>
      </p:pic>
    </p:spTree>
    <p:extLst>
      <p:ext uri="{BB962C8B-B14F-4D97-AF65-F5344CB8AC3E}">
        <p14:creationId xmlns:p14="http://schemas.microsoft.com/office/powerpoint/2010/main" val="230315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array: </a:t>
            </a:r>
            <a:endParaRPr lang="en-US" dirty="0"/>
          </a:p>
        </p:txBody>
      </p:sp>
      <p:sp>
        <p:nvSpPr>
          <p:cNvPr id="3" name="Content Placeholder 2"/>
          <p:cNvSpPr>
            <a:spLocks noGrp="1"/>
          </p:cNvSpPr>
          <p:nvPr>
            <p:ph idx="1"/>
          </p:nvPr>
        </p:nvSpPr>
        <p:spPr>
          <a:xfrm>
            <a:off x="2489894" y="1429554"/>
            <a:ext cx="9482629" cy="4739245"/>
          </a:xfrm>
        </p:spPr>
        <p:txBody>
          <a:bodyPr>
            <a:normAutofit/>
          </a:bodyPr>
          <a:lstStyle/>
          <a:p>
            <a:r>
              <a:rPr lang="en-US" sz="2400" dirty="0" smtClean="0"/>
              <a:t>int a[5];    				</a:t>
            </a:r>
          </a:p>
          <a:p>
            <a:r>
              <a:rPr lang="en-US" sz="2400" dirty="0" smtClean="0"/>
              <a:t>float list[10];</a:t>
            </a:r>
          </a:p>
          <a:p>
            <a:r>
              <a:rPr lang="en-US" sz="2400" dirty="0" smtClean="0"/>
              <a:t>char name[25];  </a:t>
            </a:r>
            <a:r>
              <a:rPr lang="en-US" sz="2400" b="1" u="sng" dirty="0" smtClean="0"/>
              <a:t>[to store names or work with strings]</a:t>
            </a:r>
          </a:p>
          <a:p>
            <a:r>
              <a:rPr lang="en-US" sz="2400" dirty="0" smtClean="0"/>
              <a:t>int a[5],b[5], total[15];          </a:t>
            </a:r>
          </a:p>
          <a:p>
            <a:r>
              <a:rPr lang="en-US" sz="2400" dirty="0" smtClean="0"/>
              <a:t>char name[20], surname[20], address[50];</a:t>
            </a:r>
          </a:p>
          <a:p>
            <a:r>
              <a:rPr lang="en-US" sz="2400" dirty="0" smtClean="0"/>
              <a:t>float principal[10],rate[10], interest[10];</a:t>
            </a:r>
          </a:p>
          <a:p>
            <a:r>
              <a:rPr lang="en-US" sz="2400" dirty="0" smtClean="0"/>
              <a:t>int a[10] = { 1,2,3,4,5,6,7,8,9,10 };    //</a:t>
            </a:r>
            <a:r>
              <a:rPr lang="en-US" sz="2400" b="1" u="sng" dirty="0" smtClean="0"/>
              <a:t>dynamic initialization</a:t>
            </a:r>
            <a:endParaRPr lang="en-US" sz="2400" dirty="0" smtClean="0"/>
          </a:p>
          <a:p>
            <a:r>
              <a:rPr lang="en-US" sz="2400" dirty="0" smtClean="0"/>
              <a:t>char name[8] = {“Aashish”};</a:t>
            </a:r>
          </a:p>
          <a:p>
            <a:pPr marL="0" indent="0">
              <a:buNone/>
            </a:pPr>
            <a:r>
              <a:rPr lang="en-US" sz="2400" dirty="0" smtClean="0"/>
              <a:t>      is same as char name[8</a:t>
            </a:r>
            <a:r>
              <a:rPr lang="en-US" sz="2400" dirty="0" smtClean="0"/>
              <a:t>]= {‘</a:t>
            </a:r>
            <a:r>
              <a:rPr lang="en-US" sz="2400" dirty="0" smtClean="0"/>
              <a:t>A’,’a’,’s’,’h’,’</a:t>
            </a:r>
            <a:r>
              <a:rPr lang="en-US" sz="2400" dirty="0" err="1" smtClean="0"/>
              <a:t>i</a:t>
            </a:r>
            <a:r>
              <a:rPr lang="en-US" sz="2400" dirty="0" smtClean="0"/>
              <a:t>’,’</a:t>
            </a:r>
            <a:r>
              <a:rPr lang="en-US" sz="2400" dirty="0" err="1" smtClean="0"/>
              <a:t>s’,’h</a:t>
            </a:r>
            <a:r>
              <a:rPr lang="en-US" sz="2400" dirty="0" smtClean="0"/>
              <a:t>’,’\0’};</a:t>
            </a:r>
            <a:endParaRPr lang="en-US" sz="2400" dirty="0"/>
          </a:p>
        </p:txBody>
      </p:sp>
    </p:spTree>
    <p:extLst>
      <p:ext uri="{BB962C8B-B14F-4D97-AF65-F5344CB8AC3E}">
        <p14:creationId xmlns:p14="http://schemas.microsoft.com/office/powerpoint/2010/main" val="186926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the code: </a:t>
            </a:r>
            <a:endParaRPr lang="en-US" dirty="0"/>
          </a:p>
        </p:txBody>
      </p:sp>
      <p:sp>
        <p:nvSpPr>
          <p:cNvPr id="3" name="Content Placeholder 2"/>
          <p:cNvSpPr>
            <a:spLocks noGrp="1"/>
          </p:cNvSpPr>
          <p:nvPr>
            <p:ph idx="1"/>
          </p:nvPr>
        </p:nvSpPr>
        <p:spPr>
          <a:xfrm>
            <a:off x="2589212" y="1687132"/>
            <a:ext cx="5653267" cy="4224090"/>
          </a:xfrm>
        </p:spPr>
        <p:txBody>
          <a:bodyPr>
            <a:normAutofit lnSpcReduction="10000"/>
          </a:bodyPr>
          <a:lstStyle/>
          <a:p>
            <a:r>
              <a:rPr lang="en-US" sz="3200" dirty="0" smtClean="0"/>
              <a:t>  int main()</a:t>
            </a:r>
            <a:br>
              <a:rPr lang="en-US" sz="3200" dirty="0" smtClean="0"/>
            </a:br>
            <a:r>
              <a:rPr lang="en-US" sz="3200" dirty="0" smtClean="0"/>
              <a:t>	{	</a:t>
            </a:r>
          </a:p>
          <a:p>
            <a:pPr marL="0" indent="0">
              <a:buNone/>
            </a:pPr>
            <a:r>
              <a:rPr lang="en-US" sz="3200" dirty="0" smtClean="0"/>
              <a:t>		int x[10];</a:t>
            </a:r>
            <a:br>
              <a:rPr lang="en-US" sz="3200" dirty="0" smtClean="0"/>
            </a:br>
            <a:r>
              <a:rPr lang="en-US" sz="3200" dirty="0" smtClean="0"/>
              <a:t>		for(int </a:t>
            </a:r>
            <a:r>
              <a:rPr lang="en-US" sz="3200" dirty="0" err="1" smtClean="0"/>
              <a:t>i</a:t>
            </a:r>
            <a:r>
              <a:rPr lang="en-US" sz="3200" dirty="0" smtClean="0"/>
              <a:t>=1; </a:t>
            </a:r>
            <a:r>
              <a:rPr lang="en-US" sz="3200" dirty="0" err="1" smtClean="0"/>
              <a:t>i</a:t>
            </a:r>
            <a:r>
              <a:rPr lang="en-US" sz="3200" dirty="0" smtClean="0"/>
              <a:t>&lt;=10; </a:t>
            </a:r>
            <a:r>
              <a:rPr lang="en-US" sz="3200" dirty="0" err="1" smtClean="0"/>
              <a:t>i</a:t>
            </a:r>
            <a:r>
              <a:rPr lang="en-US" sz="3200" dirty="0" smtClean="0"/>
              <a:t>++)</a:t>
            </a:r>
            <a:br>
              <a:rPr lang="en-US" sz="3200" dirty="0" smtClean="0"/>
            </a:br>
            <a:r>
              <a:rPr lang="en-US" sz="3200" dirty="0" smtClean="0"/>
              <a:t>		{</a:t>
            </a:r>
            <a:br>
              <a:rPr lang="en-US" sz="3200" dirty="0" smtClean="0"/>
            </a:br>
            <a:r>
              <a:rPr lang="en-US" sz="3200" dirty="0" smtClean="0"/>
              <a:t>			x[i-1]=</a:t>
            </a:r>
            <a:r>
              <a:rPr lang="en-US" sz="3200" dirty="0" err="1" smtClean="0"/>
              <a:t>i</a:t>
            </a:r>
            <a:r>
              <a:rPr lang="en-US" sz="3200" dirty="0" smtClean="0"/>
              <a:t>;</a:t>
            </a:r>
            <a:br>
              <a:rPr lang="en-US" sz="3200" dirty="0" smtClean="0"/>
            </a:br>
            <a:r>
              <a:rPr lang="en-US" sz="3200" dirty="0" smtClean="0"/>
              <a:t>		}</a:t>
            </a:r>
          </a:p>
          <a:p>
            <a:pPr marL="0" indent="0">
              <a:buNone/>
            </a:pPr>
            <a:r>
              <a:rPr lang="en-US" sz="3200" dirty="0"/>
              <a:t> </a:t>
            </a:r>
            <a:r>
              <a:rPr lang="en-US" sz="3200" dirty="0" smtClean="0"/>
              <a:t>   }</a:t>
            </a:r>
            <a:endParaRPr lang="en-US" sz="3200" dirty="0"/>
          </a:p>
        </p:txBody>
      </p:sp>
    </p:spTree>
    <p:extLst>
      <p:ext uri="{BB962C8B-B14F-4D97-AF65-F5344CB8AC3E}">
        <p14:creationId xmlns:p14="http://schemas.microsoft.com/office/powerpoint/2010/main" val="109908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Exercise</a:t>
            </a:r>
            <a:endParaRPr lang="en-US" dirty="0"/>
          </a:p>
        </p:txBody>
      </p:sp>
      <p:sp>
        <p:nvSpPr>
          <p:cNvPr id="3" name="Content Placeholder 2"/>
          <p:cNvSpPr>
            <a:spLocks noGrp="1"/>
          </p:cNvSpPr>
          <p:nvPr>
            <p:ph idx="1"/>
          </p:nvPr>
        </p:nvSpPr>
        <p:spPr/>
        <p:txBody>
          <a:bodyPr>
            <a:normAutofit/>
          </a:bodyPr>
          <a:lstStyle/>
          <a:p>
            <a:r>
              <a:rPr lang="en-US" sz="3200" dirty="0" smtClean="0"/>
              <a:t>Write a program to read 10 numbers from the user. Your program should find the arithmetic mean. </a:t>
            </a:r>
            <a:endParaRPr lang="en-US" sz="3200" dirty="0"/>
          </a:p>
        </p:txBody>
      </p:sp>
    </p:spTree>
    <p:extLst>
      <p:ext uri="{BB962C8B-B14F-4D97-AF65-F5344CB8AC3E}">
        <p14:creationId xmlns:p14="http://schemas.microsoft.com/office/powerpoint/2010/main" val="390944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Exercise</a:t>
            </a:r>
            <a:endParaRPr lang="en-US" dirty="0"/>
          </a:p>
        </p:txBody>
      </p:sp>
      <p:sp>
        <p:nvSpPr>
          <p:cNvPr id="3" name="Content Placeholder 2"/>
          <p:cNvSpPr>
            <a:spLocks noGrp="1"/>
          </p:cNvSpPr>
          <p:nvPr>
            <p:ph idx="1"/>
          </p:nvPr>
        </p:nvSpPr>
        <p:spPr/>
        <p:txBody>
          <a:bodyPr>
            <a:normAutofit/>
          </a:bodyPr>
          <a:lstStyle/>
          <a:p>
            <a:r>
              <a:rPr lang="en-US" sz="3200" dirty="0"/>
              <a:t>Write a program to read 10 numbers from user as input. Your program should check for each number, whether it is even or odd. Your program should display the final count of even and odd numbers at the end. </a:t>
            </a:r>
          </a:p>
          <a:p>
            <a:endParaRPr lang="en-US" sz="3200" dirty="0"/>
          </a:p>
        </p:txBody>
      </p:sp>
    </p:spTree>
    <p:extLst>
      <p:ext uri="{BB962C8B-B14F-4D97-AF65-F5344CB8AC3E}">
        <p14:creationId xmlns:p14="http://schemas.microsoft.com/office/powerpoint/2010/main" val="251256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Exercise</a:t>
            </a:r>
            <a:endParaRPr lang="en-US" dirty="0"/>
          </a:p>
        </p:txBody>
      </p:sp>
      <p:sp>
        <p:nvSpPr>
          <p:cNvPr id="3" name="Content Placeholder 2"/>
          <p:cNvSpPr>
            <a:spLocks noGrp="1"/>
          </p:cNvSpPr>
          <p:nvPr>
            <p:ph idx="1"/>
          </p:nvPr>
        </p:nvSpPr>
        <p:spPr/>
        <p:txBody>
          <a:bodyPr>
            <a:normAutofit/>
          </a:bodyPr>
          <a:lstStyle/>
          <a:p>
            <a:r>
              <a:rPr lang="en-US" sz="3200" dirty="0"/>
              <a:t>Write a program to read 10 numbers from the user. Your program should find the largest number from the set of user input data and display it to the user. </a:t>
            </a:r>
          </a:p>
        </p:txBody>
      </p:sp>
    </p:spTree>
    <p:extLst>
      <p:ext uri="{BB962C8B-B14F-4D97-AF65-F5344CB8AC3E}">
        <p14:creationId xmlns:p14="http://schemas.microsoft.com/office/powerpoint/2010/main" val="36277064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729EC908FCBD4F9CCF447B10A7CAAB" ma:contentTypeVersion="2" ma:contentTypeDescription="Create a new document." ma:contentTypeScope="" ma:versionID="40426c6f75856ebf77eb679914021c2e">
  <xsd:schema xmlns:xsd="http://www.w3.org/2001/XMLSchema" xmlns:xs="http://www.w3.org/2001/XMLSchema" xmlns:p="http://schemas.microsoft.com/office/2006/metadata/properties" xmlns:ns2="eb21be03-9b1d-4be8-a86a-c9310967fcb8" targetNamespace="http://schemas.microsoft.com/office/2006/metadata/properties" ma:root="true" ma:fieldsID="9b2c0e23521f70b9aa42969b934c0cf7" ns2:_="">
    <xsd:import namespace="eb21be03-9b1d-4be8-a86a-c9310967fc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1be03-9b1d-4be8-a86a-c9310967fc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996F4A-29C0-4A66-9392-CBCC670F1975}"/>
</file>

<file path=customXml/itemProps2.xml><?xml version="1.0" encoding="utf-8"?>
<ds:datastoreItem xmlns:ds="http://schemas.openxmlformats.org/officeDocument/2006/customXml" ds:itemID="{E0406E6B-1C14-4C2B-9475-1BC55D4D8402}"/>
</file>

<file path=customXml/itemProps3.xml><?xml version="1.0" encoding="utf-8"?>
<ds:datastoreItem xmlns:ds="http://schemas.openxmlformats.org/officeDocument/2006/customXml" ds:itemID="{DE036EFC-E216-4867-B378-72391C812ABA}"/>
</file>

<file path=docProps/app.xml><?xml version="1.0" encoding="utf-8"?>
<Properties xmlns="http://schemas.openxmlformats.org/officeDocument/2006/extended-properties" xmlns:vt="http://schemas.openxmlformats.org/officeDocument/2006/docPropsVTypes">
  <Template>Wisp</Template>
  <TotalTime>478</TotalTime>
  <Words>572</Words>
  <Application>Microsoft Office PowerPoint</Application>
  <PresentationFormat>Widescreen</PresentationFormat>
  <Paragraphs>87</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Wisp</vt:lpstr>
      <vt:lpstr>Arrays</vt:lpstr>
      <vt:lpstr>Simple Arrays (1D Array)</vt:lpstr>
      <vt:lpstr>Values Stored</vt:lpstr>
      <vt:lpstr>Evaluate the Context</vt:lpstr>
      <vt:lpstr>Creating an array: </vt:lpstr>
      <vt:lpstr>Evaluate the code: </vt:lpstr>
      <vt:lpstr>Programming Exercise</vt:lpstr>
      <vt:lpstr>Programming Exercise</vt:lpstr>
      <vt:lpstr>Programming Exercise</vt:lpstr>
      <vt:lpstr>Programming Exercise</vt:lpstr>
      <vt:lpstr>2D Arrays</vt:lpstr>
      <vt:lpstr>Result Processing Problem</vt:lpstr>
      <vt:lpstr>Creating a 2D array: </vt:lpstr>
      <vt:lpstr>Self Research</vt:lpstr>
      <vt:lpstr>Evaluate the Code</vt:lpstr>
      <vt:lpstr>Programming Exercise</vt:lpstr>
      <vt:lpstr>Programming Exercise</vt:lpstr>
      <vt:lpstr>Programming Exercise</vt:lpstr>
      <vt:lpstr>Strings</vt:lpstr>
      <vt:lpstr>Simple String Input-Output</vt:lpstr>
      <vt:lpstr>Array of Strings</vt:lpstr>
      <vt:lpstr>Programming demo of array of strings in the class</vt:lpstr>
      <vt:lpstr>String Handling Function</vt:lpstr>
      <vt:lpstr>Programming demo of string handling functions in the 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DELL</dc:creator>
  <cp:lastModifiedBy>DELL</cp:lastModifiedBy>
  <cp:revision>36</cp:revision>
  <dcterms:created xsi:type="dcterms:W3CDTF">2021-04-17T08:37:39Z</dcterms:created>
  <dcterms:modified xsi:type="dcterms:W3CDTF">2021-05-20T08:12:19Z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0x010100F1729EC908FCBD4F9CCF447B10A7CAAB</vt:lpwstr>
  </property>
</Properties>
</file>