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7.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34.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6.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85" r:id="rId25"/>
    <p:sldId id="279" r:id="rId26"/>
    <p:sldId id="280" r:id="rId27"/>
    <p:sldId id="281" r:id="rId28"/>
    <p:sldId id="283" r:id="rId29"/>
    <p:sldId id="284" r:id="rId30"/>
    <p:sldId id="287" r:id="rId31"/>
    <p:sldId id="288" r:id="rId32"/>
    <p:sldId id="282" r:id="rId33"/>
    <p:sldId id="289" r:id="rId34"/>
    <p:sldId id="29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27/05/2021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27/05/2021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27/05/2021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27/05/2021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27/05/2021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96237" y="3029755"/>
            <a:ext cx="7718223" cy="2262781"/>
          </a:xfrm>
        </p:spPr>
        <p:txBody>
          <a:bodyPr/>
          <a:lstStyle/>
          <a:p>
            <a:r>
              <a:rPr lang="en-US" dirty="0" smtClean="0"/>
              <a:t>Storage Class and User Defined Functions</a:t>
            </a:r>
            <a:endParaRPr lang="en-US" dirty="0"/>
          </a:p>
        </p:txBody>
      </p:sp>
    </p:spTree>
    <p:extLst>
      <p:ext uri="{BB962C8B-B14F-4D97-AF65-F5344CB8AC3E}">
        <p14:creationId xmlns:p14="http://schemas.microsoft.com/office/powerpoint/2010/main" val="2316005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storage class</a:t>
            </a:r>
            <a:endParaRPr lang="en-US" dirty="0"/>
          </a:p>
        </p:txBody>
      </p:sp>
      <p:sp>
        <p:nvSpPr>
          <p:cNvPr id="3" name="Content Placeholder 2"/>
          <p:cNvSpPr>
            <a:spLocks noGrp="1"/>
          </p:cNvSpPr>
          <p:nvPr>
            <p:ph idx="1"/>
          </p:nvPr>
        </p:nvSpPr>
        <p:spPr/>
        <p:txBody>
          <a:bodyPr/>
          <a:lstStyle/>
          <a:p>
            <a:r>
              <a:rPr lang="en-US" dirty="0"/>
              <a:t>This is like `auto' except that it asks the compiler to store the variable in one of </a:t>
            </a:r>
            <a:r>
              <a:rPr lang="en-US" dirty="0" smtClean="0"/>
              <a:t>the CPU’s fast internal register.  </a:t>
            </a:r>
          </a:p>
          <a:p>
            <a:r>
              <a:rPr lang="en-US" dirty="0" smtClean="0"/>
              <a:t>In practice, it is usually best not to use the `register' type since compilers are </a:t>
            </a:r>
            <a:br>
              <a:rPr lang="en-US" dirty="0" smtClean="0"/>
            </a:br>
            <a:r>
              <a:rPr lang="en-US" dirty="0" smtClean="0"/>
              <a:t>now so smart that they can do a better job of deciding which variables to </a:t>
            </a:r>
            <a:br>
              <a:rPr lang="en-US" dirty="0" smtClean="0"/>
            </a:br>
            <a:r>
              <a:rPr lang="en-US" dirty="0" smtClean="0"/>
              <a:t>place in fast storage than a user can.</a:t>
            </a:r>
          </a:p>
          <a:p>
            <a:r>
              <a:rPr lang="en-US" dirty="0" smtClean="0"/>
              <a:t>When speed </a:t>
            </a:r>
            <a:r>
              <a:rPr lang="en-US" dirty="0"/>
              <a:t>is a concern, the programmer may choose a few variables that are </a:t>
            </a:r>
            <a:r>
              <a:rPr lang="en-US" dirty="0" smtClean="0"/>
              <a:t>most</a:t>
            </a:r>
            <a:r>
              <a:rPr lang="en-US" dirty="0"/>
              <a:t> </a:t>
            </a:r>
            <a:r>
              <a:rPr lang="en-US" dirty="0" smtClean="0"/>
              <a:t>frequently </a:t>
            </a:r>
            <a:r>
              <a:rPr lang="en-US" dirty="0"/>
              <a:t>accessed and declare them to be of storage class register. </a:t>
            </a:r>
            <a:r>
              <a:rPr lang="en-US" dirty="0" smtClean="0"/>
              <a:t/>
            </a:r>
            <a:br>
              <a:rPr lang="en-US" dirty="0" smtClean="0"/>
            </a:br>
            <a:r>
              <a:rPr lang="en-US" dirty="0" err="1" smtClean="0"/>
              <a:t>eg</a:t>
            </a:r>
            <a:r>
              <a:rPr lang="en-US" dirty="0" smtClean="0"/>
              <a:t>: register int </a:t>
            </a:r>
            <a:r>
              <a:rPr lang="en-US" dirty="0" err="1" smtClean="0"/>
              <a:t>i</a:t>
            </a:r>
            <a:r>
              <a:rPr lang="en-US" dirty="0" smtClean="0"/>
              <a:t>;</a:t>
            </a:r>
            <a:br>
              <a:rPr lang="en-US" dirty="0" smtClean="0"/>
            </a:br>
            <a:r>
              <a:rPr lang="en-US" dirty="0" smtClean="0"/>
              <a:t>	     register int counter;</a:t>
            </a:r>
            <a:br>
              <a:rPr lang="en-US" dirty="0" smtClean="0"/>
            </a:br>
            <a:endParaRPr lang="en-US" dirty="0"/>
          </a:p>
        </p:txBody>
      </p:sp>
    </p:spTree>
    <p:extLst>
      <p:ext uri="{BB962C8B-B14F-4D97-AF65-F5344CB8AC3E}">
        <p14:creationId xmlns:p14="http://schemas.microsoft.com/office/powerpoint/2010/main" val="4207252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92865" y="1659978"/>
            <a:ext cx="9947858" cy="3850784"/>
          </a:xfrm>
          <a:prstGeom prst="rect">
            <a:avLst/>
          </a:prstGeom>
        </p:spPr>
      </p:pic>
    </p:spTree>
    <p:extLst>
      <p:ext uri="{BB962C8B-B14F-4D97-AF65-F5344CB8AC3E}">
        <p14:creationId xmlns:p14="http://schemas.microsoft.com/office/powerpoint/2010/main" val="532833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a:xfrm>
            <a:off x="2589212" y="1714500"/>
            <a:ext cx="8915400" cy="4196722"/>
          </a:xfrm>
        </p:spPr>
        <p:txBody>
          <a:bodyPr>
            <a:normAutofit lnSpcReduction="10000"/>
          </a:bodyPr>
          <a:lstStyle/>
          <a:p>
            <a:r>
              <a:rPr lang="en-US" dirty="0"/>
              <a:t>Functions are a group of statements that have been given a name. This allows you </a:t>
            </a:r>
            <a:r>
              <a:rPr lang="en-US" dirty="0" smtClean="0"/>
              <a:t>to break </a:t>
            </a:r>
            <a:r>
              <a:rPr lang="en-US" dirty="0"/>
              <a:t>your program down into manageable pieces and reuse your code. </a:t>
            </a:r>
            <a:endParaRPr lang="en-US" dirty="0" smtClean="0"/>
          </a:p>
          <a:p>
            <a:r>
              <a:rPr lang="en-US" dirty="0"/>
              <a:t>Function makes the lengthy and complex program easy and in short forms.</a:t>
            </a:r>
            <a:br>
              <a:rPr lang="en-US" dirty="0"/>
            </a:br>
            <a:r>
              <a:rPr lang="en-US" dirty="0"/>
              <a:t>It means large program can be sub-divided into self-contained and</a:t>
            </a:r>
            <a:br>
              <a:rPr lang="en-US" dirty="0"/>
            </a:br>
            <a:r>
              <a:rPr lang="en-US" dirty="0"/>
              <a:t>convenient small modules having unique name. </a:t>
            </a:r>
            <a:endParaRPr lang="en-US" dirty="0" smtClean="0"/>
          </a:p>
          <a:p>
            <a:r>
              <a:rPr lang="en-US" dirty="0"/>
              <a:t>The length of source program can be reduced by using function by using it </a:t>
            </a:r>
            <a:r>
              <a:rPr lang="en-US" dirty="0" smtClean="0"/>
              <a:t>at different </a:t>
            </a:r>
            <a:r>
              <a:rPr lang="en-US" dirty="0"/>
              <a:t>places in the program according to the user’s requirement. </a:t>
            </a:r>
            <a:endParaRPr lang="en-US" dirty="0" smtClean="0"/>
          </a:p>
          <a:p>
            <a:r>
              <a:rPr lang="en-US" dirty="0"/>
              <a:t>By using function, memory space can be properly utilized. Also less memory</a:t>
            </a:r>
            <a:br>
              <a:rPr lang="en-US" dirty="0"/>
            </a:br>
            <a:r>
              <a:rPr lang="en-US" dirty="0"/>
              <a:t>is required to run program if function is used. </a:t>
            </a:r>
            <a:endParaRPr lang="en-US" dirty="0" smtClean="0"/>
          </a:p>
          <a:p>
            <a:r>
              <a:rPr lang="en-US" dirty="0"/>
              <a:t>They also allow more than one person to work on one program. </a:t>
            </a:r>
            <a:endParaRPr lang="en-US" dirty="0" smtClean="0"/>
          </a:p>
          <a:p>
            <a:r>
              <a:rPr lang="en-US" dirty="0"/>
              <a:t>Function increases the execution speed of the program and makes the</a:t>
            </a:r>
            <a:br>
              <a:rPr lang="en-US" dirty="0"/>
            </a:br>
            <a:r>
              <a:rPr lang="en-US" dirty="0"/>
              <a:t>programming simple. </a:t>
            </a:r>
          </a:p>
        </p:txBody>
      </p:sp>
    </p:spTree>
    <p:extLst>
      <p:ext uri="{BB962C8B-B14F-4D97-AF65-F5344CB8AC3E}">
        <p14:creationId xmlns:p14="http://schemas.microsoft.com/office/powerpoint/2010/main" val="1848877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dirty="0" smtClean="0"/>
              <a:t>Functions are classified into </a:t>
            </a:r>
            <a:r>
              <a:rPr lang="en-US" b="1" i="1" dirty="0" smtClean="0"/>
              <a:t>standard functions</a:t>
            </a:r>
            <a:r>
              <a:rPr lang="en-US" dirty="0" smtClean="0"/>
              <a:t> and </a:t>
            </a:r>
            <a:r>
              <a:rPr lang="en-US" b="1" i="1" dirty="0" smtClean="0"/>
              <a:t>user defined functions</a:t>
            </a:r>
            <a:r>
              <a:rPr lang="en-US" dirty="0" smtClean="0"/>
              <a:t>. </a:t>
            </a:r>
          </a:p>
          <a:p>
            <a:r>
              <a:rPr lang="en-US" dirty="0" smtClean="0"/>
              <a:t>Standard Functions are also called </a:t>
            </a:r>
            <a:r>
              <a:rPr lang="en-US" b="1" i="1" dirty="0" smtClean="0"/>
              <a:t>library functions </a:t>
            </a:r>
            <a:r>
              <a:rPr lang="en-US" dirty="0" smtClean="0"/>
              <a:t>or </a:t>
            </a:r>
            <a:r>
              <a:rPr lang="en-US" b="1" i="1" dirty="0" smtClean="0"/>
              <a:t>built in functions</a:t>
            </a:r>
            <a:r>
              <a:rPr lang="en-US" dirty="0" smtClean="0"/>
              <a:t>. </a:t>
            </a:r>
          </a:p>
          <a:p>
            <a:r>
              <a:rPr lang="en-US" dirty="0" smtClean="0"/>
              <a:t>All the standard functions such as </a:t>
            </a:r>
            <a:r>
              <a:rPr lang="en-US" dirty="0" err="1" smtClean="0"/>
              <a:t>sqrt</a:t>
            </a:r>
            <a:r>
              <a:rPr lang="en-US" dirty="0" smtClean="0"/>
              <a:t>(), log(), abs(), </a:t>
            </a:r>
            <a:r>
              <a:rPr lang="en-US" dirty="0" err="1" smtClean="0"/>
              <a:t>scanf</a:t>
            </a:r>
            <a:r>
              <a:rPr lang="en-US" dirty="0" smtClean="0"/>
              <a:t>(), pow() </a:t>
            </a:r>
            <a:r>
              <a:rPr lang="en-US" dirty="0" err="1" smtClean="0"/>
              <a:t>etc</a:t>
            </a:r>
            <a:r>
              <a:rPr lang="en-US" dirty="0" smtClean="0"/>
              <a:t> are provided in the library of functions. </a:t>
            </a:r>
          </a:p>
          <a:p>
            <a:r>
              <a:rPr lang="en-US" dirty="0" smtClean="0"/>
              <a:t>User defined functions are set of codes written by the programmer to perform a specific task. These user defined functions serve additional functions than those available in the programming system. </a:t>
            </a:r>
          </a:p>
          <a:p>
            <a:r>
              <a:rPr lang="en-US" dirty="0" smtClean="0"/>
              <a:t>We can write as many functions as we like as long as there is only one main() function. As long as these functions are saved in the same file, we do not need to include a header file. </a:t>
            </a:r>
          </a:p>
          <a:p>
            <a:pPr marL="0" indent="0">
              <a:buNone/>
            </a:pPr>
            <a:endParaRPr lang="en-US" dirty="0"/>
          </a:p>
        </p:txBody>
      </p:sp>
    </p:spTree>
    <p:extLst>
      <p:ext uri="{BB962C8B-B14F-4D97-AF65-F5344CB8AC3E}">
        <p14:creationId xmlns:p14="http://schemas.microsoft.com/office/powerpoint/2010/main" val="1136936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function</a:t>
            </a:r>
            <a:endParaRPr lang="en-US" dirty="0"/>
          </a:p>
        </p:txBody>
      </p:sp>
      <p:sp>
        <p:nvSpPr>
          <p:cNvPr id="3" name="Content Placeholder 2"/>
          <p:cNvSpPr>
            <a:spLocks noGrp="1"/>
          </p:cNvSpPr>
          <p:nvPr>
            <p:ph idx="1"/>
          </p:nvPr>
        </p:nvSpPr>
        <p:spPr/>
        <p:txBody>
          <a:bodyPr/>
          <a:lstStyle/>
          <a:p>
            <a:r>
              <a:rPr lang="en-US" b="1" i="1" dirty="0" smtClean="0"/>
              <a:t>type_specifier function_name </a:t>
            </a:r>
            <a:r>
              <a:rPr lang="en-US" dirty="0" smtClean="0"/>
              <a:t>(</a:t>
            </a:r>
            <a:r>
              <a:rPr lang="en-US" b="1" i="1" dirty="0" smtClean="0"/>
              <a:t> formal_parameters </a:t>
            </a:r>
            <a:r>
              <a:rPr lang="en-US" dirty="0" smtClean="0"/>
              <a:t>)</a:t>
            </a:r>
            <a:r>
              <a:rPr lang="en-US" b="1" i="1" dirty="0" smtClean="0"/>
              <a:t/>
            </a:r>
            <a:br>
              <a:rPr lang="en-US" b="1" i="1" dirty="0" smtClean="0"/>
            </a:br>
            <a:r>
              <a:rPr lang="en-US" dirty="0" smtClean="0"/>
              <a:t>{</a:t>
            </a:r>
            <a:r>
              <a:rPr lang="en-US" b="1" dirty="0" smtClean="0"/>
              <a:t/>
            </a:r>
            <a:br>
              <a:rPr lang="en-US" b="1" dirty="0" smtClean="0"/>
            </a:br>
            <a:r>
              <a:rPr lang="en-US" b="1" dirty="0" smtClean="0"/>
              <a:t>		…..</a:t>
            </a:r>
            <a:br>
              <a:rPr lang="en-US" b="1" dirty="0" smtClean="0"/>
            </a:br>
            <a:r>
              <a:rPr lang="en-US" b="1" dirty="0" smtClean="0"/>
              <a:t>		</a:t>
            </a:r>
            <a:r>
              <a:rPr lang="en-US" dirty="0" smtClean="0"/>
              <a:t>body of the function</a:t>
            </a:r>
          </a:p>
          <a:p>
            <a:pPr marL="914400" lvl="2" indent="0">
              <a:buNone/>
            </a:pPr>
            <a:r>
              <a:rPr lang="en-US" dirty="0" smtClean="0"/>
              <a:t>…….</a:t>
            </a:r>
            <a:br>
              <a:rPr lang="en-US" dirty="0" smtClean="0"/>
            </a:br>
            <a:r>
              <a:rPr lang="en-US" dirty="0" smtClean="0"/>
              <a:t>……..</a:t>
            </a:r>
          </a:p>
          <a:p>
            <a:pPr marL="914400" lvl="2" indent="0">
              <a:buNone/>
            </a:pPr>
            <a:r>
              <a:rPr lang="en-US" b="1" i="1" dirty="0" smtClean="0"/>
              <a:t>return (value)</a:t>
            </a:r>
          </a:p>
          <a:p>
            <a:pPr marL="514350" lvl="1" indent="0">
              <a:buNone/>
            </a:pPr>
            <a:r>
              <a:rPr lang="en-US" dirty="0" smtClean="0"/>
              <a:t>}</a:t>
            </a:r>
          </a:p>
          <a:p>
            <a:pPr marL="514350" lvl="1" indent="0">
              <a:buNone/>
            </a:pPr>
            <a:endParaRPr lang="en-US" dirty="0" smtClean="0"/>
          </a:p>
        </p:txBody>
      </p:sp>
    </p:spTree>
    <p:extLst>
      <p:ext uri="{BB962C8B-B14F-4D97-AF65-F5344CB8AC3E}">
        <p14:creationId xmlns:p14="http://schemas.microsoft.com/office/powerpoint/2010/main" val="127762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function: </a:t>
            </a:r>
            <a:endParaRPr lang="en-US" dirty="0"/>
          </a:p>
        </p:txBody>
      </p:sp>
      <p:sp>
        <p:nvSpPr>
          <p:cNvPr id="3" name="Content Placeholder 2"/>
          <p:cNvSpPr>
            <a:spLocks noGrp="1"/>
          </p:cNvSpPr>
          <p:nvPr>
            <p:ph idx="1"/>
          </p:nvPr>
        </p:nvSpPr>
        <p:spPr/>
        <p:txBody>
          <a:bodyPr>
            <a:normAutofit/>
          </a:bodyPr>
          <a:lstStyle/>
          <a:p>
            <a:r>
              <a:rPr lang="en-US" b="1" dirty="0"/>
              <a:t>type_specifier </a:t>
            </a:r>
            <a:r>
              <a:rPr lang="en-US" dirty="0"/>
              <a:t>specifies </a:t>
            </a:r>
            <a:r>
              <a:rPr lang="en-US" dirty="0" smtClean="0"/>
              <a:t>the type of value that the function's return statement returns.</a:t>
            </a:r>
            <a:br>
              <a:rPr lang="en-US" dirty="0" smtClean="0"/>
            </a:br>
            <a:r>
              <a:rPr lang="en-US" dirty="0" smtClean="0"/>
              <a:t>If nothing is returned to the calling function, then data type is </a:t>
            </a:r>
            <a:r>
              <a:rPr lang="en-US" b="1" dirty="0" smtClean="0"/>
              <a:t>void</a:t>
            </a:r>
            <a:r>
              <a:rPr lang="en-US" dirty="0" smtClean="0"/>
              <a:t>.</a:t>
            </a:r>
          </a:p>
          <a:p>
            <a:r>
              <a:rPr lang="en-US" b="1" i="1" dirty="0" smtClean="0"/>
              <a:t>function_name </a:t>
            </a:r>
            <a:r>
              <a:rPr lang="en-US" dirty="0" smtClean="0"/>
              <a:t>is a user-defined function name. It must be a valid C identifier.</a:t>
            </a:r>
          </a:p>
          <a:p>
            <a:r>
              <a:rPr lang="en-US" b="1" dirty="0" smtClean="0"/>
              <a:t>formal parameters </a:t>
            </a:r>
            <a:r>
              <a:rPr lang="en-US" dirty="0" smtClean="0"/>
              <a:t>is the type declaration of the variables of parameter list.</a:t>
            </a:r>
          </a:p>
          <a:p>
            <a:r>
              <a:rPr lang="en-US" b="1" dirty="0" smtClean="0"/>
              <a:t>return </a:t>
            </a:r>
            <a:r>
              <a:rPr lang="en-US" dirty="0" smtClean="0"/>
              <a:t>is a keyword used to send the output of the function, back to the calling function. It is a means of communication from the called function to the calling function</a:t>
            </a:r>
          </a:p>
          <a:p>
            <a:r>
              <a:rPr lang="en-US" b="1" dirty="0" smtClean="0"/>
              <a:t>note: the block between { and } is called the function block or body of the function.</a:t>
            </a:r>
            <a:endParaRPr lang="en-US" dirty="0"/>
          </a:p>
        </p:txBody>
      </p:sp>
    </p:spTree>
    <p:extLst>
      <p:ext uri="{BB962C8B-B14F-4D97-AF65-F5344CB8AC3E}">
        <p14:creationId xmlns:p14="http://schemas.microsoft.com/office/powerpoint/2010/main" val="671905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2583180" y="144043"/>
            <a:ext cx="7726680" cy="6713961"/>
          </a:xfrm>
          <a:prstGeom prst="rect">
            <a:avLst/>
          </a:prstGeom>
        </p:spPr>
      </p:pic>
      <p:sp>
        <p:nvSpPr>
          <p:cNvPr id="2" name="TextBox 1"/>
          <p:cNvSpPr txBox="1"/>
          <p:nvPr/>
        </p:nvSpPr>
        <p:spPr>
          <a:xfrm>
            <a:off x="6859156" y="1711694"/>
            <a:ext cx="2191626" cy="369332"/>
          </a:xfrm>
          <a:prstGeom prst="rect">
            <a:avLst/>
          </a:prstGeom>
          <a:noFill/>
        </p:spPr>
        <p:txBody>
          <a:bodyPr wrap="none" rtlCol="0">
            <a:spAutoFit/>
          </a:bodyPr>
          <a:lstStyle/>
          <a:p>
            <a:r>
              <a:rPr lang="en-US" dirty="0" smtClean="0"/>
              <a:t>//Calling Function</a:t>
            </a:r>
            <a:endParaRPr lang="en-US" dirty="0"/>
          </a:p>
        </p:txBody>
      </p:sp>
      <p:sp>
        <p:nvSpPr>
          <p:cNvPr id="4" name="TextBox 3"/>
          <p:cNvSpPr txBox="1"/>
          <p:nvPr/>
        </p:nvSpPr>
        <p:spPr>
          <a:xfrm>
            <a:off x="3568445" y="4584717"/>
            <a:ext cx="2157963" cy="369332"/>
          </a:xfrm>
          <a:prstGeom prst="rect">
            <a:avLst/>
          </a:prstGeom>
          <a:noFill/>
        </p:spPr>
        <p:txBody>
          <a:bodyPr wrap="none" rtlCol="0">
            <a:spAutoFit/>
          </a:bodyPr>
          <a:lstStyle/>
          <a:p>
            <a:r>
              <a:rPr lang="en-US" dirty="0" smtClean="0"/>
              <a:t>//Called Function</a:t>
            </a:r>
            <a:endParaRPr lang="en-US" dirty="0"/>
          </a:p>
        </p:txBody>
      </p:sp>
      <p:sp>
        <p:nvSpPr>
          <p:cNvPr id="5" name="TextBox 4"/>
          <p:cNvSpPr txBox="1"/>
          <p:nvPr/>
        </p:nvSpPr>
        <p:spPr>
          <a:xfrm>
            <a:off x="10524349" y="1065363"/>
            <a:ext cx="1250663" cy="646331"/>
          </a:xfrm>
          <a:prstGeom prst="rect">
            <a:avLst/>
          </a:prstGeom>
          <a:noFill/>
        </p:spPr>
        <p:txBody>
          <a:bodyPr wrap="none" rtlCol="0">
            <a:spAutoFit/>
          </a:bodyPr>
          <a:lstStyle/>
          <a:p>
            <a:r>
              <a:rPr lang="en-US" dirty="0" smtClean="0"/>
              <a:t>Context</a:t>
            </a:r>
            <a:br>
              <a:rPr lang="en-US" dirty="0" smtClean="0"/>
            </a:br>
            <a:r>
              <a:rPr lang="en-US" dirty="0" smtClean="0"/>
              <a:t>Switching</a:t>
            </a:r>
            <a:endParaRPr lang="en-US" dirty="0"/>
          </a:p>
        </p:txBody>
      </p:sp>
    </p:spTree>
    <p:extLst>
      <p:ext uri="{BB962C8B-B14F-4D97-AF65-F5344CB8AC3E}">
        <p14:creationId xmlns:p14="http://schemas.microsoft.com/office/powerpoint/2010/main" val="3903141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 working of function | Modular programming, Programming, C programm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51497" y="474525"/>
            <a:ext cx="4091940" cy="6026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520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5745" y="3938810"/>
            <a:ext cx="8911687" cy="1280890"/>
          </a:xfrm>
        </p:spPr>
        <p:txBody>
          <a:bodyPr>
            <a:normAutofit/>
          </a:bodyPr>
          <a:lstStyle/>
          <a:p>
            <a:r>
              <a:rPr lang="en-US" dirty="0" smtClean="0"/>
              <a:t>Demo of a simple program with function in class</a:t>
            </a:r>
            <a:endParaRPr lang="en-US" dirty="0"/>
          </a:p>
        </p:txBody>
      </p:sp>
    </p:spTree>
    <p:extLst>
      <p:ext uri="{BB962C8B-B14F-4D97-AF65-F5344CB8AC3E}">
        <p14:creationId xmlns:p14="http://schemas.microsoft.com/office/powerpoint/2010/main" val="3920390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of functions</a:t>
            </a:r>
            <a:endParaRPr lang="en-US" dirty="0"/>
          </a:p>
        </p:txBody>
      </p:sp>
      <p:sp>
        <p:nvSpPr>
          <p:cNvPr id="3" name="Content Placeholder 2"/>
          <p:cNvSpPr>
            <a:spLocks noGrp="1"/>
          </p:cNvSpPr>
          <p:nvPr>
            <p:ph idx="1"/>
          </p:nvPr>
        </p:nvSpPr>
        <p:spPr/>
        <p:txBody>
          <a:bodyPr>
            <a:normAutofit/>
          </a:bodyPr>
          <a:lstStyle/>
          <a:p>
            <a:r>
              <a:rPr lang="en-US" sz="2400" dirty="0" smtClean="0"/>
              <a:t>Functions with no arguments and no return value. </a:t>
            </a:r>
          </a:p>
          <a:p>
            <a:r>
              <a:rPr lang="en-US" sz="2400" dirty="0" smtClean="0"/>
              <a:t>Functions with some argument and no return value.</a:t>
            </a:r>
          </a:p>
          <a:p>
            <a:r>
              <a:rPr lang="en-US" sz="2400" dirty="0" smtClean="0"/>
              <a:t>Functions with no arguments and some return value. </a:t>
            </a:r>
          </a:p>
          <a:p>
            <a:r>
              <a:rPr lang="en-US" sz="2400" dirty="0" smtClean="0"/>
              <a:t>Functions with some argument and some return value. </a:t>
            </a:r>
            <a:br>
              <a:rPr lang="en-US" sz="2400" dirty="0" smtClean="0"/>
            </a:br>
            <a:endParaRPr lang="en-US" sz="2400" dirty="0" smtClean="0"/>
          </a:p>
          <a:p>
            <a:endParaRPr lang="en-US" sz="2400" dirty="0"/>
          </a:p>
          <a:p>
            <a:pPr marL="0" indent="0">
              <a:buNone/>
            </a:pPr>
            <a:r>
              <a:rPr lang="en-US" sz="2400" dirty="0" smtClean="0"/>
              <a:t>(demonstration of each category of function as part of classroom activity) </a:t>
            </a:r>
            <a:endParaRPr lang="en-US" sz="2400" dirty="0"/>
          </a:p>
        </p:txBody>
      </p:sp>
    </p:spTree>
    <p:extLst>
      <p:ext uri="{BB962C8B-B14F-4D97-AF65-F5344CB8AC3E}">
        <p14:creationId xmlns:p14="http://schemas.microsoft.com/office/powerpoint/2010/main" val="1498361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Class	</a:t>
            </a:r>
            <a:endParaRPr lang="en-US" dirty="0"/>
          </a:p>
        </p:txBody>
      </p:sp>
      <p:sp>
        <p:nvSpPr>
          <p:cNvPr id="3" name="Content Placeholder 2"/>
          <p:cNvSpPr>
            <a:spLocks noGrp="1"/>
          </p:cNvSpPr>
          <p:nvPr>
            <p:ph idx="1"/>
          </p:nvPr>
        </p:nvSpPr>
        <p:spPr>
          <a:xfrm>
            <a:off x="2434728" y="2133600"/>
            <a:ext cx="9069884" cy="3777622"/>
          </a:xfrm>
        </p:spPr>
        <p:txBody>
          <a:bodyPr>
            <a:normAutofit/>
          </a:bodyPr>
          <a:lstStyle/>
          <a:p>
            <a:r>
              <a:rPr lang="en-US" sz="2000" dirty="0" smtClean="0"/>
              <a:t>Storage classes are used to define the scope (visibility) and life-time of variables and/or functions. </a:t>
            </a:r>
          </a:p>
          <a:p>
            <a:r>
              <a:rPr lang="en-US" sz="2000" dirty="0" smtClean="0"/>
              <a:t>Every variable and function in C has two attributes: type and storage class.</a:t>
            </a:r>
          </a:p>
          <a:p>
            <a:r>
              <a:rPr lang="en-US" sz="2000" dirty="0" smtClean="0"/>
              <a:t>There are four storage class</a:t>
            </a:r>
          </a:p>
          <a:p>
            <a:pPr lvl="1"/>
            <a:r>
              <a:rPr lang="en-US" sz="1800" dirty="0" smtClean="0"/>
              <a:t>auto</a:t>
            </a:r>
          </a:p>
          <a:p>
            <a:pPr lvl="1"/>
            <a:r>
              <a:rPr lang="en-US" sz="1800" dirty="0" smtClean="0"/>
              <a:t>static</a:t>
            </a:r>
          </a:p>
          <a:p>
            <a:pPr lvl="1"/>
            <a:r>
              <a:rPr lang="en-US" sz="1800" dirty="0" smtClean="0"/>
              <a:t>extern / global</a:t>
            </a:r>
          </a:p>
          <a:p>
            <a:pPr lvl="1"/>
            <a:r>
              <a:rPr lang="en-US" sz="1800" dirty="0" smtClean="0"/>
              <a:t>register</a:t>
            </a:r>
            <a:endParaRPr lang="en-US" sz="1800" dirty="0"/>
          </a:p>
        </p:txBody>
      </p:sp>
    </p:spTree>
    <p:extLst>
      <p:ext uri="{BB962C8B-B14F-4D97-AF65-F5344CB8AC3E}">
        <p14:creationId xmlns:p14="http://schemas.microsoft.com/office/powerpoint/2010/main" val="2373821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note while working with functions</a:t>
            </a:r>
            <a:endParaRPr lang="en-US" dirty="0"/>
          </a:p>
        </p:txBody>
      </p:sp>
      <p:sp>
        <p:nvSpPr>
          <p:cNvPr id="3" name="Content Placeholder 2"/>
          <p:cNvSpPr>
            <a:spLocks noGrp="1"/>
          </p:cNvSpPr>
          <p:nvPr>
            <p:ph idx="1"/>
          </p:nvPr>
        </p:nvSpPr>
        <p:spPr/>
        <p:txBody>
          <a:bodyPr>
            <a:normAutofit fontScale="92500"/>
          </a:bodyPr>
          <a:lstStyle/>
          <a:p>
            <a:r>
              <a:rPr lang="en-US" dirty="0"/>
              <a:t>Parenthesis are compulsory after the function </a:t>
            </a:r>
            <a:r>
              <a:rPr lang="en-US" dirty="0" smtClean="0"/>
              <a:t>name.</a:t>
            </a:r>
          </a:p>
          <a:p>
            <a:r>
              <a:rPr lang="en-US" dirty="0" smtClean="0"/>
              <a:t>The </a:t>
            </a:r>
            <a:r>
              <a:rPr lang="en-US" dirty="0"/>
              <a:t>function name in the function call and the function definition must </a:t>
            </a:r>
            <a:r>
              <a:rPr lang="en-US" dirty="0" smtClean="0"/>
              <a:t>be same</a:t>
            </a:r>
          </a:p>
          <a:p>
            <a:r>
              <a:rPr lang="en-US" dirty="0" smtClean="0"/>
              <a:t>The </a:t>
            </a:r>
            <a:r>
              <a:rPr lang="en-US" dirty="0"/>
              <a:t>type, number, and sequence of actual and formal arguments must </a:t>
            </a:r>
            <a:r>
              <a:rPr lang="en-US" dirty="0" smtClean="0"/>
              <a:t>be same</a:t>
            </a:r>
          </a:p>
          <a:p>
            <a:r>
              <a:rPr lang="en-US" dirty="0" smtClean="0"/>
              <a:t>A </a:t>
            </a:r>
            <a:r>
              <a:rPr lang="en-US" dirty="0"/>
              <a:t>semicolon must be used at the end of the statement when a function </a:t>
            </a:r>
            <a:r>
              <a:rPr lang="en-US" dirty="0" smtClean="0"/>
              <a:t>is called.</a:t>
            </a:r>
          </a:p>
          <a:p>
            <a:r>
              <a:rPr lang="en-US" dirty="0" smtClean="0"/>
              <a:t>The </a:t>
            </a:r>
            <a:r>
              <a:rPr lang="en-US" dirty="0"/>
              <a:t>number of arguments should be equal to the number of parameters</a:t>
            </a:r>
            <a:r>
              <a:rPr lang="en-US" dirty="0" smtClean="0"/>
              <a:t>.</a:t>
            </a:r>
          </a:p>
          <a:p>
            <a:r>
              <a:rPr lang="en-US" dirty="0" smtClean="0"/>
              <a:t>There </a:t>
            </a:r>
            <a:r>
              <a:rPr lang="en-US" dirty="0"/>
              <a:t>must be one-to-one mapping between arguments and parameters. i.e</a:t>
            </a:r>
            <a:r>
              <a:rPr lang="en-US" dirty="0" smtClean="0"/>
              <a:t>. they should be in same order and they should have same data type. </a:t>
            </a:r>
            <a:endParaRPr lang="en-US" dirty="0"/>
          </a:p>
          <a:p>
            <a:r>
              <a:rPr lang="en-US" dirty="0" smtClean="0"/>
              <a:t>Same </a:t>
            </a:r>
            <a:r>
              <a:rPr lang="en-US" dirty="0"/>
              <a:t>variables can be used as arguments and parameters. </a:t>
            </a:r>
            <a:br>
              <a:rPr lang="en-US" dirty="0"/>
            </a:br>
            <a:endParaRPr lang="en-US" dirty="0"/>
          </a:p>
        </p:txBody>
      </p:sp>
    </p:spTree>
    <p:extLst>
      <p:ext uri="{BB962C8B-B14F-4D97-AF65-F5344CB8AC3E}">
        <p14:creationId xmlns:p14="http://schemas.microsoft.com/office/powerpoint/2010/main" val="1455719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3832" y="3444583"/>
            <a:ext cx="8911687" cy="1799446"/>
          </a:xfrm>
        </p:spPr>
        <p:txBody>
          <a:bodyPr>
            <a:noAutofit/>
          </a:bodyPr>
          <a:lstStyle/>
          <a:p>
            <a:r>
              <a:rPr lang="en-US" dirty="0" smtClean="0"/>
              <a:t>WAP to add two number from the user. Your program should have suitable implementation of functions. </a:t>
            </a:r>
            <a:endParaRPr lang="en-US" dirty="0"/>
          </a:p>
        </p:txBody>
      </p:sp>
    </p:spTree>
    <p:extLst>
      <p:ext uri="{BB962C8B-B14F-4D97-AF65-F5344CB8AC3E}">
        <p14:creationId xmlns:p14="http://schemas.microsoft.com/office/powerpoint/2010/main" val="3206216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3832" y="3444583"/>
            <a:ext cx="8911687" cy="1280890"/>
          </a:xfrm>
        </p:spPr>
        <p:txBody>
          <a:bodyPr>
            <a:noAutofit/>
          </a:bodyPr>
          <a:lstStyle/>
          <a:p>
            <a:r>
              <a:rPr lang="en-US" dirty="0"/>
              <a:t>Write a program to calculate the multiplication table of a number. Your program should ask the user for a number.</a:t>
            </a:r>
          </a:p>
        </p:txBody>
      </p:sp>
    </p:spTree>
    <p:extLst>
      <p:ext uri="{BB962C8B-B14F-4D97-AF65-F5344CB8AC3E}">
        <p14:creationId xmlns:p14="http://schemas.microsoft.com/office/powerpoint/2010/main" val="3155202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3832" y="3444583"/>
            <a:ext cx="8911687" cy="1280890"/>
          </a:xfrm>
        </p:spPr>
        <p:txBody>
          <a:bodyPr>
            <a:noAutofit/>
          </a:bodyPr>
          <a:lstStyle/>
          <a:p>
            <a:r>
              <a:rPr lang="en-US" dirty="0"/>
              <a:t>Write a program to read the age of the user. Your program should find whether the user is eligible to vote or not, </a:t>
            </a:r>
            <a:r>
              <a:rPr lang="en-US" dirty="0" smtClean="0"/>
              <a:t>using functions</a:t>
            </a:r>
            <a:endParaRPr lang="en-US" dirty="0"/>
          </a:p>
        </p:txBody>
      </p:sp>
    </p:spTree>
    <p:extLst>
      <p:ext uri="{BB962C8B-B14F-4D97-AF65-F5344CB8AC3E}">
        <p14:creationId xmlns:p14="http://schemas.microsoft.com/office/powerpoint/2010/main" val="3629988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3832" y="3444583"/>
            <a:ext cx="8911687" cy="1280890"/>
          </a:xfrm>
        </p:spPr>
        <p:txBody>
          <a:bodyPr>
            <a:noAutofit/>
          </a:bodyPr>
          <a:lstStyle/>
          <a:p>
            <a:r>
              <a:rPr lang="en-US" dirty="0" smtClean="0"/>
              <a:t>WAP to read two values from the user and swap them using function. </a:t>
            </a:r>
            <a:endParaRPr lang="en-US" dirty="0"/>
          </a:p>
        </p:txBody>
      </p:sp>
    </p:spTree>
    <p:extLst>
      <p:ext uri="{BB962C8B-B14F-4D97-AF65-F5344CB8AC3E}">
        <p14:creationId xmlns:p14="http://schemas.microsoft.com/office/powerpoint/2010/main" val="1982959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9532" y="2461603"/>
            <a:ext cx="8911687" cy="1280890"/>
          </a:xfrm>
        </p:spPr>
        <p:txBody>
          <a:bodyPr>
            <a:noAutofit/>
          </a:bodyPr>
          <a:lstStyle/>
          <a:p>
            <a:r>
              <a:rPr lang="en-US" dirty="0" smtClean="0"/>
              <a:t>WAP to create a simple calculator to perform addition, subtraction, multiplication and division. Your program should show the menu to the user before asking for the input. </a:t>
            </a:r>
            <a:endParaRPr lang="en-US" dirty="0"/>
          </a:p>
        </p:txBody>
      </p:sp>
    </p:spTree>
    <p:extLst>
      <p:ext uri="{BB962C8B-B14F-4D97-AF65-F5344CB8AC3E}">
        <p14:creationId xmlns:p14="http://schemas.microsoft.com/office/powerpoint/2010/main" val="1619251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7618" y="1422600"/>
            <a:ext cx="8911687" cy="1280890"/>
          </a:xfrm>
        </p:spPr>
        <p:txBody>
          <a:bodyPr>
            <a:noAutofit/>
          </a:bodyPr>
          <a:lstStyle/>
          <a:p>
            <a:r>
              <a:rPr lang="en-US" dirty="0" smtClean="0"/>
              <a:t>WAP to convert the distance from km to miles and vice-versa. Make implementation of suitable user defined functions and show the user with menu to choose as follows: </a:t>
            </a:r>
            <a:br>
              <a:rPr lang="en-US" dirty="0" smtClean="0"/>
            </a:br>
            <a:r>
              <a:rPr lang="en-US" dirty="0" smtClean="0"/>
              <a:t>1. Km to miles</a:t>
            </a:r>
            <a:br>
              <a:rPr lang="en-US" dirty="0" smtClean="0"/>
            </a:br>
            <a:r>
              <a:rPr lang="en-US" dirty="0" smtClean="0"/>
              <a:t>2. Miles to KM</a:t>
            </a:r>
            <a:br>
              <a:rPr lang="en-US" dirty="0" smtClean="0"/>
            </a:br>
            <a:r>
              <a:rPr lang="en-US" dirty="0" smtClean="0"/>
              <a:t>(1 mile = 1.60 km)</a:t>
            </a:r>
            <a:endParaRPr lang="en-US" dirty="0"/>
          </a:p>
        </p:txBody>
      </p:sp>
    </p:spTree>
    <p:extLst>
      <p:ext uri="{BB962C8B-B14F-4D97-AF65-F5344CB8AC3E}">
        <p14:creationId xmlns:p14="http://schemas.microsoft.com/office/powerpoint/2010/main" val="685893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5196" y="1216537"/>
            <a:ext cx="8911687" cy="1280890"/>
          </a:xfrm>
        </p:spPr>
        <p:txBody>
          <a:bodyPr>
            <a:noAutofit/>
          </a:bodyPr>
          <a:lstStyle/>
          <a:p>
            <a:r>
              <a:rPr lang="en-US" dirty="0" smtClean="0"/>
              <a:t>Create a menu driven program to calculate the area of different shapes such as: 1. Rectangle 2. Square 3. Triangle 4. Circle</a:t>
            </a:r>
            <a:br>
              <a:rPr lang="en-US" dirty="0" smtClean="0"/>
            </a:br>
            <a:r>
              <a:rPr lang="en-US" dirty="0" smtClean="0"/>
              <a:t>Your program should ask appropriate input and calculate area for each shape selected by the user. </a:t>
            </a:r>
            <a:endParaRPr lang="en-US" dirty="0"/>
          </a:p>
        </p:txBody>
      </p:sp>
    </p:spTree>
    <p:extLst>
      <p:ext uri="{BB962C8B-B14F-4D97-AF65-F5344CB8AC3E}">
        <p14:creationId xmlns:p14="http://schemas.microsoft.com/office/powerpoint/2010/main" val="595808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 Passing in C</a:t>
            </a:r>
            <a:endParaRPr lang="en-US" dirty="0"/>
          </a:p>
        </p:txBody>
      </p:sp>
      <p:sp>
        <p:nvSpPr>
          <p:cNvPr id="3" name="Content Placeholder 2"/>
          <p:cNvSpPr>
            <a:spLocks noGrp="1"/>
          </p:cNvSpPr>
          <p:nvPr>
            <p:ph idx="1"/>
          </p:nvPr>
        </p:nvSpPr>
        <p:spPr/>
        <p:txBody>
          <a:bodyPr>
            <a:normAutofit/>
          </a:bodyPr>
          <a:lstStyle/>
          <a:p>
            <a:r>
              <a:rPr lang="en-US" dirty="0" smtClean="0"/>
              <a:t>Arguments and parameters are the variables used in a program and in a function. </a:t>
            </a:r>
          </a:p>
          <a:p>
            <a:r>
              <a:rPr lang="en-US" dirty="0"/>
              <a:t>Variables used in the calling function are called arguments. These are written within </a:t>
            </a:r>
            <a:r>
              <a:rPr lang="en-US" dirty="0" smtClean="0"/>
              <a:t>the parentheses </a:t>
            </a:r>
            <a:r>
              <a:rPr lang="en-US" dirty="0"/>
              <a:t>followed by the name of the function. They are also called </a:t>
            </a:r>
            <a:r>
              <a:rPr lang="en-US" i="1" dirty="0" smtClean="0"/>
              <a:t>actual parameters</a:t>
            </a:r>
            <a:r>
              <a:rPr lang="en-US" dirty="0"/>
              <a:t>, as they are accepted in the main program (or calling function</a:t>
            </a:r>
            <a:r>
              <a:rPr lang="en-US" dirty="0" smtClean="0"/>
              <a:t>).</a:t>
            </a:r>
            <a:endParaRPr lang="en-US" dirty="0"/>
          </a:p>
          <a:p>
            <a:r>
              <a:rPr lang="en-US" dirty="0" smtClean="0"/>
              <a:t>Variables used in the function definition are called the parameters. They</a:t>
            </a:r>
            <a:r>
              <a:rPr lang="en-US" dirty="0"/>
              <a:t/>
            </a:r>
            <a:br>
              <a:rPr lang="en-US" dirty="0"/>
            </a:br>
            <a:r>
              <a:rPr lang="en-US" dirty="0"/>
              <a:t>are also referred to as </a:t>
            </a:r>
            <a:r>
              <a:rPr lang="en-US" i="1" dirty="0"/>
              <a:t>formal parameters</a:t>
            </a:r>
            <a:r>
              <a:rPr lang="en-US" dirty="0"/>
              <a:t>, because they are not the accepted values</a:t>
            </a:r>
            <a:r>
              <a:rPr lang="en-US" dirty="0" smtClean="0"/>
              <a:t>. They </a:t>
            </a:r>
            <a:r>
              <a:rPr lang="en-US" dirty="0"/>
              <a:t>receive values from the calling function. </a:t>
            </a:r>
            <a:endParaRPr lang="en-US" dirty="0" smtClean="0"/>
          </a:p>
          <a:p>
            <a:r>
              <a:rPr lang="en-US" dirty="0" smtClean="0"/>
              <a:t>Parameters </a:t>
            </a:r>
            <a:r>
              <a:rPr lang="en-US" dirty="0"/>
              <a:t>must be written within </a:t>
            </a:r>
            <a:r>
              <a:rPr lang="en-US" dirty="0" smtClean="0"/>
              <a:t>the parentheses </a:t>
            </a:r>
            <a:r>
              <a:rPr lang="en-US" dirty="0"/>
              <a:t>followed by the name of the function, in the function definition </a:t>
            </a:r>
            <a:br>
              <a:rPr lang="en-US" dirty="0"/>
            </a:br>
            <a:endParaRPr lang="en-US" dirty="0"/>
          </a:p>
        </p:txBody>
      </p:sp>
    </p:spTree>
    <p:extLst>
      <p:ext uri="{BB962C8B-B14F-4D97-AF65-F5344CB8AC3E}">
        <p14:creationId xmlns:p14="http://schemas.microsoft.com/office/powerpoint/2010/main" val="19716463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 in C</a:t>
            </a:r>
            <a:endParaRPr lang="en-US" dirty="0"/>
          </a:p>
        </p:txBody>
      </p:sp>
      <p:sp>
        <p:nvSpPr>
          <p:cNvPr id="3" name="Content Placeholder 2"/>
          <p:cNvSpPr>
            <a:spLocks noGrp="1"/>
          </p:cNvSpPr>
          <p:nvPr>
            <p:ph idx="1"/>
          </p:nvPr>
        </p:nvSpPr>
        <p:spPr/>
        <p:txBody>
          <a:bodyPr>
            <a:normAutofit/>
          </a:bodyPr>
          <a:lstStyle/>
          <a:p>
            <a:r>
              <a:rPr lang="en-US" sz="2800" dirty="0" smtClean="0"/>
              <a:t>A method of information interchange between the calling function and called function is known as parameter passing. There are two methods of parameter passing: </a:t>
            </a:r>
          </a:p>
          <a:p>
            <a:pPr lvl="1"/>
            <a:r>
              <a:rPr lang="en-US" sz="2400" dirty="0" smtClean="0"/>
              <a:t>Call by Value</a:t>
            </a:r>
          </a:p>
          <a:p>
            <a:pPr lvl="1"/>
            <a:r>
              <a:rPr lang="en-US" sz="2400" dirty="0" smtClean="0"/>
              <a:t>Call by Reference</a:t>
            </a:r>
            <a:endParaRPr lang="en-US" sz="2400" dirty="0"/>
          </a:p>
        </p:txBody>
      </p:sp>
    </p:spTree>
    <p:extLst>
      <p:ext uri="{BB962C8B-B14F-4D97-AF65-F5344CB8AC3E}">
        <p14:creationId xmlns:p14="http://schemas.microsoft.com/office/powerpoint/2010/main" val="409721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uto Storage Class</a:t>
            </a:r>
            <a:endParaRPr lang="en-US" dirty="0"/>
          </a:p>
        </p:txBody>
      </p:sp>
      <p:sp>
        <p:nvSpPr>
          <p:cNvPr id="3" name="Content Placeholder 2"/>
          <p:cNvSpPr>
            <a:spLocks noGrp="1"/>
          </p:cNvSpPr>
          <p:nvPr>
            <p:ph idx="1"/>
          </p:nvPr>
        </p:nvSpPr>
        <p:spPr>
          <a:xfrm>
            <a:off x="2217420" y="1394460"/>
            <a:ext cx="9287192" cy="4914900"/>
          </a:xfrm>
        </p:spPr>
        <p:txBody>
          <a:bodyPr>
            <a:normAutofit/>
          </a:bodyPr>
          <a:lstStyle/>
          <a:p>
            <a:r>
              <a:rPr lang="en-US" sz="2000" dirty="0" smtClean="0"/>
              <a:t>Variables declared within function bodies are automatic by default. </a:t>
            </a:r>
          </a:p>
          <a:p>
            <a:r>
              <a:rPr lang="en-US" sz="2000" dirty="0" smtClean="0"/>
              <a:t>Declarations of variables within blocks are implicitly of storage class automatic. </a:t>
            </a:r>
          </a:p>
          <a:p>
            <a:r>
              <a:rPr lang="en-US" sz="2000" dirty="0" smtClean="0"/>
              <a:t>The keyword auto can be used to explicitly specify the storage class. </a:t>
            </a:r>
            <a:br>
              <a:rPr lang="en-US" sz="2000" dirty="0" smtClean="0"/>
            </a:br>
            <a:r>
              <a:rPr lang="en-US" sz="2000" dirty="0" err="1" smtClean="0"/>
              <a:t>Eg</a:t>
            </a:r>
            <a:r>
              <a:rPr lang="en-US" sz="2000" dirty="0" smtClean="0"/>
              <a:t>: auto int a, b;</a:t>
            </a:r>
            <a:br>
              <a:rPr lang="en-US" sz="2000" dirty="0" smtClean="0"/>
            </a:br>
            <a:r>
              <a:rPr lang="en-US" sz="2000" dirty="0" smtClean="0"/>
              <a:t>       auto char c=‘z’;</a:t>
            </a:r>
          </a:p>
          <a:p>
            <a:r>
              <a:rPr lang="en-US" sz="2000" dirty="0"/>
              <a:t>When a block is entered, the system allocates memory for the automatic variables</a:t>
            </a:r>
            <a:r>
              <a:rPr lang="en-US" sz="2000" dirty="0" smtClean="0"/>
              <a:t>. With </a:t>
            </a:r>
            <a:r>
              <a:rPr lang="en-US" sz="2000" dirty="0"/>
              <a:t>in that block, these variables are defined and are considered “local” to the block</a:t>
            </a:r>
            <a:r>
              <a:rPr lang="en-US" sz="2000" dirty="0" smtClean="0"/>
              <a:t>. </a:t>
            </a:r>
            <a:br>
              <a:rPr lang="en-US" sz="2000" dirty="0" smtClean="0"/>
            </a:br>
            <a:r>
              <a:rPr lang="en-US" sz="2000" dirty="0" smtClean="0"/>
              <a:t/>
            </a:r>
            <a:br>
              <a:rPr lang="en-US" sz="2000" dirty="0" smtClean="0"/>
            </a:br>
            <a:r>
              <a:rPr lang="en-US" sz="2000" dirty="0" smtClean="0"/>
              <a:t>When </a:t>
            </a:r>
            <a:r>
              <a:rPr lang="en-US" sz="2000" dirty="0"/>
              <a:t>the block is exited, the system releases the memory that was set aside for </a:t>
            </a:r>
            <a:r>
              <a:rPr lang="en-US" sz="2000" dirty="0" smtClean="0"/>
              <a:t>the automatic </a:t>
            </a:r>
            <a:r>
              <a:rPr lang="en-US" sz="2000" dirty="0"/>
              <a:t>variables. Thus, the values of these variables are lost. If the block </a:t>
            </a:r>
            <a:r>
              <a:rPr lang="en-US" sz="2000" dirty="0" smtClean="0"/>
              <a:t>is reentered</a:t>
            </a:r>
            <a:r>
              <a:rPr lang="en-US" sz="2000" dirty="0"/>
              <a:t>, the system once again allocates memory, but previous values are unknown. </a:t>
            </a:r>
            <a:endParaRPr lang="en-US" sz="2000" dirty="0" smtClean="0"/>
          </a:p>
        </p:txBody>
      </p:sp>
    </p:spTree>
    <p:extLst>
      <p:ext uri="{BB962C8B-B14F-4D97-AF65-F5344CB8AC3E}">
        <p14:creationId xmlns:p14="http://schemas.microsoft.com/office/powerpoint/2010/main" val="1936327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2012" y="1319569"/>
            <a:ext cx="8911687" cy="1280890"/>
          </a:xfrm>
        </p:spPr>
        <p:txBody>
          <a:bodyPr>
            <a:noAutofit/>
          </a:bodyPr>
          <a:lstStyle/>
          <a:p>
            <a:r>
              <a:rPr lang="en-US" sz="4000" dirty="0" smtClean="0"/>
              <a:t>Demonstration of each type of parameter passing method as part of classroom activity. </a:t>
            </a:r>
            <a:endParaRPr lang="en-US" sz="4000" dirty="0"/>
          </a:p>
        </p:txBody>
      </p:sp>
    </p:spTree>
    <p:extLst>
      <p:ext uri="{BB962C8B-B14F-4D97-AF65-F5344CB8AC3E}">
        <p14:creationId xmlns:p14="http://schemas.microsoft.com/office/powerpoint/2010/main" val="468866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46086" y="2029431"/>
            <a:ext cx="11344966" cy="3210839"/>
          </a:xfrm>
          <a:prstGeom prst="rect">
            <a:avLst/>
          </a:prstGeom>
        </p:spPr>
      </p:pic>
    </p:spTree>
    <p:extLst>
      <p:ext uri="{BB962C8B-B14F-4D97-AF65-F5344CB8AC3E}">
        <p14:creationId xmlns:p14="http://schemas.microsoft.com/office/powerpoint/2010/main" val="8497558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2012" y="1319569"/>
            <a:ext cx="8911687" cy="1280890"/>
          </a:xfrm>
        </p:spPr>
        <p:txBody>
          <a:bodyPr>
            <a:noAutofit/>
          </a:bodyPr>
          <a:lstStyle/>
          <a:p>
            <a:r>
              <a:rPr lang="en-US" dirty="0" smtClean="0"/>
              <a:t>WAP to read two 4X4 matrices using functions. Your program should find the sum of these two matrices and display the result. </a:t>
            </a:r>
            <a:endParaRPr lang="en-US" dirty="0"/>
          </a:p>
        </p:txBody>
      </p:sp>
    </p:spTree>
    <p:extLst>
      <p:ext uri="{BB962C8B-B14F-4D97-AF65-F5344CB8AC3E}">
        <p14:creationId xmlns:p14="http://schemas.microsoft.com/office/powerpoint/2010/main" val="23137552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Arrays in a Function</a:t>
            </a:r>
            <a:endParaRPr lang="en-US" dirty="0"/>
          </a:p>
        </p:txBody>
      </p:sp>
      <p:sp>
        <p:nvSpPr>
          <p:cNvPr id="3" name="Content Placeholder 2"/>
          <p:cNvSpPr>
            <a:spLocks noGrp="1"/>
          </p:cNvSpPr>
          <p:nvPr>
            <p:ph idx="1"/>
          </p:nvPr>
        </p:nvSpPr>
        <p:spPr/>
        <p:txBody>
          <a:bodyPr/>
          <a:lstStyle/>
          <a:p>
            <a:r>
              <a:rPr lang="en-US" dirty="0" smtClean="0"/>
              <a:t>An </a:t>
            </a:r>
            <a:r>
              <a:rPr lang="en-US" dirty="0"/>
              <a:t>array name represents the address of the first element in that array. So, arrays are </a:t>
            </a:r>
            <a:r>
              <a:rPr lang="en-US" dirty="0" smtClean="0"/>
              <a:t>passed to functions as pointers.</a:t>
            </a:r>
            <a:endParaRPr lang="en-US" dirty="0"/>
          </a:p>
          <a:p>
            <a:r>
              <a:rPr lang="en-US" dirty="0" smtClean="0"/>
              <a:t>When </a:t>
            </a:r>
            <a:r>
              <a:rPr lang="en-US" dirty="0"/>
              <a:t>a function is called with just the array name, a pointer to the array is passed. </a:t>
            </a:r>
            <a:endParaRPr lang="en-US" dirty="0" smtClean="0"/>
          </a:p>
          <a:p>
            <a:r>
              <a:rPr lang="en-US" dirty="0" smtClean="0"/>
              <a:t>In C</a:t>
            </a:r>
            <a:r>
              <a:rPr lang="en-US" dirty="0"/>
              <a:t>, an array name without an index is a pointer to the first element. This means that </a:t>
            </a:r>
            <a:r>
              <a:rPr lang="en-US" dirty="0" smtClean="0"/>
              <a:t>the parameter </a:t>
            </a:r>
            <a:r>
              <a:rPr lang="en-US" dirty="0"/>
              <a:t>declaration must be of a compatible pointer type. </a:t>
            </a:r>
            <a:endParaRPr lang="en-US" dirty="0" smtClean="0"/>
          </a:p>
          <a:p>
            <a:r>
              <a:rPr lang="en-US" dirty="0" smtClean="0"/>
              <a:t>There </a:t>
            </a:r>
            <a:r>
              <a:rPr lang="en-US" dirty="0"/>
              <a:t>are three ways </a:t>
            </a:r>
            <a:r>
              <a:rPr lang="en-US" dirty="0" smtClean="0"/>
              <a:t>to declare </a:t>
            </a:r>
            <a:r>
              <a:rPr lang="en-US" dirty="0"/>
              <a:t>a parameter which, is to receive an array pointer: </a:t>
            </a:r>
            <a:br>
              <a:rPr lang="en-US" dirty="0"/>
            </a:br>
            <a:endParaRPr lang="en-US" dirty="0"/>
          </a:p>
        </p:txBody>
      </p:sp>
    </p:spTree>
    <p:extLst>
      <p:ext uri="{BB962C8B-B14F-4D97-AF65-F5344CB8AC3E}">
        <p14:creationId xmlns:p14="http://schemas.microsoft.com/office/powerpoint/2010/main" val="978848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082189" y="728650"/>
            <a:ext cx="8945696" cy="5063876"/>
          </a:xfrm>
          <a:prstGeom prst="rect">
            <a:avLst/>
          </a:prstGeom>
        </p:spPr>
      </p:pic>
    </p:spTree>
    <p:extLst>
      <p:ext uri="{BB962C8B-B14F-4D97-AF65-F5344CB8AC3E}">
        <p14:creationId xmlns:p14="http://schemas.microsoft.com/office/powerpoint/2010/main" val="1761065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storage class</a:t>
            </a:r>
            <a:endParaRPr lang="en-US" dirty="0"/>
          </a:p>
        </p:txBody>
      </p:sp>
      <p:sp>
        <p:nvSpPr>
          <p:cNvPr id="3" name="Content Placeholder 2"/>
          <p:cNvSpPr>
            <a:spLocks noGrp="1"/>
          </p:cNvSpPr>
          <p:nvPr>
            <p:ph idx="1"/>
          </p:nvPr>
        </p:nvSpPr>
        <p:spPr>
          <a:xfrm>
            <a:off x="1760220" y="2133600"/>
            <a:ext cx="9349740" cy="3777622"/>
          </a:xfrm>
        </p:spPr>
        <p:txBody>
          <a:bodyPr>
            <a:normAutofit/>
          </a:bodyPr>
          <a:lstStyle/>
          <a:p>
            <a:pPr lvl="1"/>
            <a:r>
              <a:rPr lang="en-US" sz="2000" dirty="0" smtClean="0"/>
              <a:t>It allows a local variable to retain its previous value when the block is reentered. </a:t>
            </a:r>
            <a:r>
              <a:rPr lang="en-US" sz="2000" dirty="0" err="1" smtClean="0"/>
              <a:t>Eg</a:t>
            </a:r>
            <a:r>
              <a:rPr lang="en-US" sz="2000" dirty="0" smtClean="0"/>
              <a:t>:</a:t>
            </a:r>
            <a:br>
              <a:rPr lang="en-US" sz="2000" dirty="0" smtClean="0"/>
            </a:br>
            <a:r>
              <a:rPr lang="en-US" sz="2000" dirty="0" smtClean="0"/>
              <a:t>   </a:t>
            </a:r>
            <a:r>
              <a:rPr lang="en-US" sz="2000" dirty="0"/>
              <a:t>void fun (void)</a:t>
            </a:r>
            <a:br>
              <a:rPr lang="en-US" sz="2000" dirty="0"/>
            </a:br>
            <a:r>
              <a:rPr lang="en-US" sz="2000" dirty="0"/>
              <a:t>{</a:t>
            </a:r>
            <a:br>
              <a:rPr lang="en-US" sz="2000" dirty="0"/>
            </a:br>
            <a:r>
              <a:rPr lang="en-US" sz="2000" dirty="0"/>
              <a:t>static int </a:t>
            </a:r>
            <a:r>
              <a:rPr lang="en-US" sz="2000" dirty="0" err="1" smtClean="0"/>
              <a:t>ct</a:t>
            </a:r>
            <a:r>
              <a:rPr lang="en-US" sz="2000" dirty="0" smtClean="0"/>
              <a:t> </a:t>
            </a:r>
            <a:r>
              <a:rPr lang="en-US" sz="2000" dirty="0"/>
              <a:t>= 0</a:t>
            </a:r>
            <a:br>
              <a:rPr lang="en-US" sz="2000" dirty="0"/>
            </a:br>
            <a:r>
              <a:rPr lang="en-US" sz="2000" dirty="0"/>
              <a:t>++ </a:t>
            </a:r>
            <a:r>
              <a:rPr lang="en-US" sz="2000" dirty="0" err="1" smtClean="0"/>
              <a:t>ct</a:t>
            </a:r>
            <a:r>
              <a:rPr lang="en-US" sz="2000" dirty="0"/>
              <a:t>;</a:t>
            </a:r>
            <a:br>
              <a:rPr lang="en-US" sz="2000" dirty="0"/>
            </a:br>
            <a:r>
              <a:rPr lang="en-US" sz="2000" dirty="0"/>
              <a:t>if (</a:t>
            </a:r>
            <a:r>
              <a:rPr lang="en-US" sz="2000" dirty="0" err="1" smtClean="0"/>
              <a:t>ct</a:t>
            </a:r>
            <a:r>
              <a:rPr lang="en-US" sz="2000" dirty="0" smtClean="0"/>
              <a:t> </a:t>
            </a:r>
            <a:r>
              <a:rPr lang="en-US" sz="2000" dirty="0"/>
              <a:t>% 2 == 0)</a:t>
            </a:r>
            <a:br>
              <a:rPr lang="en-US" sz="2000" dirty="0"/>
            </a:br>
            <a:r>
              <a:rPr lang="en-US" sz="2000" dirty="0"/>
              <a:t>. . . /* do something */</a:t>
            </a:r>
            <a:br>
              <a:rPr lang="en-US" sz="2000" dirty="0"/>
            </a:br>
            <a:r>
              <a:rPr lang="en-US" sz="2000" dirty="0"/>
              <a:t>else</a:t>
            </a:r>
            <a:br>
              <a:rPr lang="en-US" sz="2000" dirty="0"/>
            </a:br>
            <a:r>
              <a:rPr lang="en-US" sz="2000" dirty="0" smtClean="0"/>
              <a:t>. </a:t>
            </a:r>
            <a:r>
              <a:rPr lang="en-US" sz="2000" dirty="0"/>
              <a:t>. . /* do something different */</a:t>
            </a:r>
            <a:br>
              <a:rPr lang="en-US" sz="2000" dirty="0"/>
            </a:br>
            <a:r>
              <a:rPr lang="en-US" sz="2000" dirty="0"/>
              <a:t>} </a:t>
            </a:r>
            <a:br>
              <a:rPr lang="en-US" sz="2000" dirty="0"/>
            </a:br>
            <a:endParaRPr lang="en-US" sz="2000" dirty="0"/>
          </a:p>
        </p:txBody>
      </p:sp>
    </p:spTree>
    <p:extLst>
      <p:ext uri="{BB962C8B-B14F-4D97-AF65-F5344CB8AC3E}">
        <p14:creationId xmlns:p14="http://schemas.microsoft.com/office/powerpoint/2010/main" val="791394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xtern storage class</a:t>
            </a:r>
            <a:endParaRPr lang="en-US" dirty="0"/>
          </a:p>
        </p:txBody>
      </p:sp>
      <p:sp>
        <p:nvSpPr>
          <p:cNvPr id="3" name="Content Placeholder 2"/>
          <p:cNvSpPr>
            <a:spLocks noGrp="1"/>
          </p:cNvSpPr>
          <p:nvPr>
            <p:ph idx="1"/>
          </p:nvPr>
        </p:nvSpPr>
        <p:spPr/>
        <p:txBody>
          <a:bodyPr>
            <a:normAutofit/>
          </a:bodyPr>
          <a:lstStyle/>
          <a:p>
            <a:r>
              <a:rPr lang="en-US" dirty="0"/>
              <a:t>When a variable is declared outside a function, storage is permanently</a:t>
            </a:r>
            <a:br>
              <a:rPr lang="en-US" dirty="0"/>
            </a:br>
            <a:r>
              <a:rPr lang="en-US" dirty="0"/>
              <a:t>assigned to it, and its storage class is extern. </a:t>
            </a:r>
            <a:endParaRPr lang="en-US" dirty="0" smtClean="0"/>
          </a:p>
          <a:p>
            <a:r>
              <a:rPr lang="en-US" dirty="0" smtClean="0"/>
              <a:t>Such </a:t>
            </a:r>
            <a:r>
              <a:rPr lang="en-US" dirty="0"/>
              <a:t>a variable is considered to be </a:t>
            </a:r>
            <a:r>
              <a:rPr lang="en-US" dirty="0" smtClean="0"/>
              <a:t>global to </a:t>
            </a:r>
            <a:r>
              <a:rPr lang="en-US" dirty="0"/>
              <a:t>all functions declared after it, and upon exit from the block or function, the </a:t>
            </a:r>
            <a:r>
              <a:rPr lang="en-US" dirty="0" smtClean="0"/>
              <a:t>external variable </a:t>
            </a:r>
            <a:r>
              <a:rPr lang="en-US" dirty="0"/>
              <a:t>remains in existence. </a:t>
            </a:r>
            <a:endParaRPr lang="en-US" dirty="0" smtClean="0"/>
          </a:p>
          <a:p>
            <a:r>
              <a:rPr lang="en-US" dirty="0" smtClean="0"/>
              <a:t>One method of transmitting information across blocks and functions is to use external variables. </a:t>
            </a:r>
          </a:p>
          <a:p>
            <a:r>
              <a:rPr lang="en-US" dirty="0"/>
              <a:t>External variables never disappear. Because they exist throughout the execution life </a:t>
            </a:r>
            <a:r>
              <a:rPr lang="en-US" dirty="0" smtClean="0"/>
              <a:t>of the </a:t>
            </a:r>
            <a:r>
              <a:rPr lang="en-US" dirty="0"/>
              <a:t>program, they can be used to transmit values across functions. They may</a:t>
            </a:r>
            <a:r>
              <a:rPr lang="en-US" dirty="0" smtClean="0"/>
              <a:t>, however</a:t>
            </a:r>
            <a:r>
              <a:rPr lang="en-US" dirty="0"/>
              <a:t>, be hidden if the identifier is redefined. </a:t>
            </a:r>
            <a:br>
              <a:rPr lang="en-US" dirty="0"/>
            </a:br>
            <a:r>
              <a:rPr lang="en-US" dirty="0"/>
              <a:t/>
            </a:r>
            <a:br>
              <a:rPr lang="en-US" dirty="0"/>
            </a:br>
            <a:endParaRPr lang="en-US" dirty="0"/>
          </a:p>
        </p:txBody>
      </p:sp>
    </p:spTree>
    <p:extLst>
      <p:ext uri="{BB962C8B-B14F-4D97-AF65-F5344CB8AC3E}">
        <p14:creationId xmlns:p14="http://schemas.microsoft.com/office/powerpoint/2010/main" val="1107284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500" y="937260"/>
            <a:ext cx="6492240" cy="5509260"/>
          </a:xfrm>
        </p:spPr>
        <p:txBody>
          <a:bodyPr>
            <a:noAutofit/>
          </a:bodyPr>
          <a:lstStyle/>
          <a:p>
            <a:r>
              <a:rPr lang="en-US" sz="2000" dirty="0" smtClean="0"/>
              <a:t>#include&lt;</a:t>
            </a:r>
            <a:r>
              <a:rPr lang="en-US" sz="2000" dirty="0" err="1" smtClean="0"/>
              <a:t>stdio.h</a:t>
            </a:r>
            <a:r>
              <a:rPr lang="en-US" sz="2000" dirty="0" smtClean="0"/>
              <a:t>&gt;</a:t>
            </a:r>
            <a:br>
              <a:rPr lang="en-US" sz="2000" dirty="0" smtClean="0"/>
            </a:br>
            <a:r>
              <a:rPr lang="en-US" sz="2000" dirty="0" smtClean="0"/>
              <a:t>int a=1, b=2, c=3; //global variable</a:t>
            </a:r>
            <a:br>
              <a:rPr lang="en-US" sz="2000" dirty="0" smtClean="0"/>
            </a:br>
            <a:r>
              <a:rPr lang="en-US" sz="2000" dirty="0" smtClean="0"/>
              <a:t/>
            </a:r>
            <a:br>
              <a:rPr lang="en-US" sz="2000" dirty="0" smtClean="0"/>
            </a:br>
            <a:r>
              <a:rPr lang="en-US" sz="2000" dirty="0" smtClean="0"/>
              <a:t>int fun();   //prototype declare</a:t>
            </a:r>
            <a:br>
              <a:rPr lang="en-US" sz="2000" dirty="0" smtClean="0"/>
            </a:br>
            <a:r>
              <a:rPr lang="en-US" sz="2000" dirty="0" smtClean="0"/>
              <a:t/>
            </a:r>
            <a:br>
              <a:rPr lang="en-US" sz="2000" dirty="0" smtClean="0"/>
            </a:br>
            <a:r>
              <a:rPr lang="en-US" sz="2000" dirty="0" smtClean="0"/>
              <a:t>int main()</a:t>
            </a:r>
            <a:r>
              <a:rPr lang="en-US" sz="2000" dirty="0"/>
              <a:t/>
            </a:r>
            <a:br>
              <a:rPr lang="en-US" sz="2000" dirty="0"/>
            </a:br>
            <a:r>
              <a:rPr lang="en-US" sz="2000" dirty="0"/>
              <a:t>{</a:t>
            </a:r>
            <a:br>
              <a:rPr lang="en-US" sz="2000" dirty="0"/>
            </a:br>
            <a:r>
              <a:rPr lang="en-US" sz="2000" dirty="0"/>
              <a:t>        printf(“%3d%3d%3d\n”,</a:t>
            </a:r>
            <a:r>
              <a:rPr lang="en-US" sz="2000" dirty="0" err="1"/>
              <a:t>a,b,c</a:t>
            </a:r>
            <a:r>
              <a:rPr lang="en-US" sz="2000" dirty="0"/>
              <a:t>); </a:t>
            </a:r>
            <a:r>
              <a:rPr lang="en-US" sz="2000" dirty="0" smtClean="0"/>
              <a:t> //1 2 3</a:t>
            </a:r>
            <a:br>
              <a:rPr lang="en-US" sz="2000" dirty="0" smtClean="0"/>
            </a:br>
            <a:r>
              <a:rPr lang="en-US" sz="2000" dirty="0" smtClean="0"/>
              <a:t>		printf(“%3d\n”, fun());  //12 is printed</a:t>
            </a:r>
            <a:r>
              <a:rPr lang="en-US" sz="2000" dirty="0"/>
              <a:t/>
            </a:r>
            <a:br>
              <a:rPr lang="en-US" sz="2000" dirty="0"/>
            </a:br>
            <a:r>
              <a:rPr lang="en-US" sz="2000" dirty="0"/>
              <a:t> </a:t>
            </a:r>
            <a:r>
              <a:rPr lang="en-US" sz="2000" dirty="0" smtClean="0"/>
              <a:t>       printf</a:t>
            </a:r>
            <a:r>
              <a:rPr lang="en-US" sz="2000" dirty="0"/>
              <a:t>(“%3d%3d%3d\n”,</a:t>
            </a:r>
            <a:r>
              <a:rPr lang="en-US" sz="2000" dirty="0" err="1"/>
              <a:t>a,b,c</a:t>
            </a:r>
            <a:r>
              <a:rPr lang="en-US" sz="2000" dirty="0" smtClean="0"/>
              <a:t>);   //4 2 3</a:t>
            </a:r>
            <a:br>
              <a:rPr lang="en-US" sz="2000" dirty="0" smtClean="0"/>
            </a:br>
            <a:r>
              <a:rPr lang="en-US" sz="2000" dirty="0" smtClean="0"/>
              <a:t>}</a:t>
            </a:r>
            <a:br>
              <a:rPr lang="en-US" sz="2000" dirty="0" smtClean="0"/>
            </a:br>
            <a:r>
              <a:rPr lang="en-US" sz="2000" dirty="0" smtClean="0"/>
              <a:t/>
            </a:r>
            <a:br>
              <a:rPr lang="en-US" sz="2000" dirty="0" smtClean="0"/>
            </a:br>
            <a:r>
              <a:rPr lang="en-US" sz="2000" dirty="0" smtClean="0"/>
              <a:t>int fun()</a:t>
            </a:r>
            <a:br>
              <a:rPr lang="en-US" sz="2000" dirty="0" smtClean="0"/>
            </a:br>
            <a:r>
              <a:rPr lang="en-US" sz="2000" dirty="0" smtClean="0"/>
              <a:t>{</a:t>
            </a:r>
            <a:br>
              <a:rPr lang="en-US" sz="2000" dirty="0" smtClean="0"/>
            </a:br>
            <a:r>
              <a:rPr lang="en-US" sz="2000" dirty="0" smtClean="0"/>
              <a:t>		int </a:t>
            </a:r>
            <a:r>
              <a:rPr lang="en-US" sz="2000" dirty="0" err="1" smtClean="0"/>
              <a:t>b,c</a:t>
            </a:r>
            <a:r>
              <a:rPr lang="en-US" sz="2000" dirty="0" smtClean="0"/>
              <a:t>;</a:t>
            </a:r>
            <a:br>
              <a:rPr lang="en-US" sz="2000" dirty="0" smtClean="0"/>
            </a:br>
            <a:r>
              <a:rPr lang="en-US" sz="2000" dirty="0" smtClean="0"/>
              <a:t>		a=b=c=4;</a:t>
            </a:r>
            <a:br>
              <a:rPr lang="en-US" sz="2000" dirty="0" smtClean="0"/>
            </a:br>
            <a:r>
              <a:rPr lang="en-US" sz="2000" dirty="0" smtClean="0"/>
              <a:t>		return(</a:t>
            </a:r>
            <a:r>
              <a:rPr lang="en-US" sz="2000" dirty="0" err="1" smtClean="0"/>
              <a:t>a+b+c</a:t>
            </a:r>
            <a:r>
              <a:rPr lang="en-US" sz="2000" dirty="0" smtClean="0"/>
              <a:t>);</a:t>
            </a:r>
            <a:br>
              <a:rPr lang="en-US" sz="2000" dirty="0" smtClean="0"/>
            </a:br>
            <a:r>
              <a:rPr lang="en-US" sz="2000" dirty="0" smtClean="0"/>
              <a:t>}</a:t>
            </a:r>
            <a:endParaRPr lang="en-US" sz="2000" dirty="0"/>
          </a:p>
        </p:txBody>
      </p:sp>
    </p:spTree>
    <p:extLst>
      <p:ext uri="{BB962C8B-B14F-4D97-AF65-F5344CB8AC3E}">
        <p14:creationId xmlns:p14="http://schemas.microsoft.com/office/powerpoint/2010/main" val="3235574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77440" y="85175"/>
            <a:ext cx="7566659" cy="6575084"/>
          </a:xfrm>
          <a:prstGeom prst="rect">
            <a:avLst/>
          </a:prstGeom>
        </p:spPr>
      </p:pic>
    </p:spTree>
    <p:extLst>
      <p:ext uri="{BB962C8B-B14F-4D97-AF65-F5344CB8AC3E}">
        <p14:creationId xmlns:p14="http://schemas.microsoft.com/office/powerpoint/2010/main" val="1485121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77440" y="85175"/>
            <a:ext cx="7566659" cy="6575084"/>
          </a:xfrm>
          <a:prstGeom prst="rect">
            <a:avLst/>
          </a:prstGeom>
        </p:spPr>
      </p:pic>
      <p:pic>
        <p:nvPicPr>
          <p:cNvPr id="2" name="Picture 1"/>
          <p:cNvPicPr>
            <a:picLocks noChangeAspect="1"/>
          </p:cNvPicPr>
          <p:nvPr/>
        </p:nvPicPr>
        <p:blipFill>
          <a:blip r:embed="rId3"/>
          <a:stretch>
            <a:fillRect/>
          </a:stretch>
        </p:blipFill>
        <p:spPr>
          <a:xfrm>
            <a:off x="5860732" y="4960620"/>
            <a:ext cx="3305175" cy="1143000"/>
          </a:xfrm>
          <a:prstGeom prst="rect">
            <a:avLst/>
          </a:prstGeom>
        </p:spPr>
      </p:pic>
    </p:spTree>
    <p:extLst>
      <p:ext uri="{BB962C8B-B14F-4D97-AF65-F5344CB8AC3E}">
        <p14:creationId xmlns:p14="http://schemas.microsoft.com/office/powerpoint/2010/main" val="1008599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Something to note about extern class</a:t>
            </a:r>
            <a:endParaRPr lang="en-US" dirty="0"/>
          </a:p>
        </p:txBody>
      </p:sp>
      <p:sp>
        <p:nvSpPr>
          <p:cNvPr id="3" name="Content Placeholder 2"/>
          <p:cNvSpPr>
            <a:spLocks noGrp="1"/>
          </p:cNvSpPr>
          <p:nvPr>
            <p:ph idx="1"/>
          </p:nvPr>
        </p:nvSpPr>
        <p:spPr/>
        <p:txBody>
          <a:bodyPr>
            <a:noAutofit/>
          </a:bodyPr>
          <a:lstStyle/>
          <a:p>
            <a:r>
              <a:rPr lang="en-US" sz="2400" dirty="0"/>
              <a:t>Information can be passed into a function two </a:t>
            </a:r>
            <a:r>
              <a:rPr lang="en-US" sz="2400" dirty="0" smtClean="0"/>
              <a:t>ways: </a:t>
            </a:r>
            <a:r>
              <a:rPr lang="en-US" sz="2400" dirty="0"/>
              <a:t>by use of external variable and </a:t>
            </a:r>
            <a:r>
              <a:rPr lang="en-US" sz="2400" dirty="0" smtClean="0"/>
              <a:t>by use </a:t>
            </a:r>
            <a:r>
              <a:rPr lang="en-US" sz="2400" dirty="0"/>
              <a:t>of the parameter passing mechanism. The use of the parameter mechanism is </a:t>
            </a:r>
            <a:r>
              <a:rPr lang="en-US" sz="2400" dirty="0" smtClean="0"/>
              <a:t>the best </a:t>
            </a:r>
            <a:r>
              <a:rPr lang="en-US" sz="2400" dirty="0"/>
              <a:t>preferred method. Don't overuse ‘extern’ variables. It is usually better to pass </a:t>
            </a:r>
            <a:r>
              <a:rPr lang="en-US" sz="2400" dirty="0" smtClean="0"/>
              <a:t>lots of </a:t>
            </a:r>
            <a:r>
              <a:rPr lang="en-US" sz="2400" dirty="0"/>
              <a:t>arguments to functions rather than to rely on hidden variables being passed (</a:t>
            </a:r>
            <a:r>
              <a:rPr lang="en-US" sz="2400" dirty="0" smtClean="0"/>
              <a:t>since you </a:t>
            </a:r>
            <a:r>
              <a:rPr lang="en-US" sz="2400" dirty="0"/>
              <a:t>end up with clearer code and </a:t>
            </a:r>
            <a:r>
              <a:rPr lang="en-US" sz="2400" dirty="0" smtClean="0"/>
              <a:t>re-</a:t>
            </a:r>
            <a:r>
              <a:rPr lang="en-US" sz="2400" dirty="0" err="1" smtClean="0"/>
              <a:t>usuable</a:t>
            </a:r>
            <a:r>
              <a:rPr lang="en-US" sz="2400" dirty="0" smtClean="0"/>
              <a:t> </a:t>
            </a:r>
            <a:r>
              <a:rPr lang="en-US" sz="2400" dirty="0"/>
              <a:t>functions). </a:t>
            </a:r>
            <a:br>
              <a:rPr lang="en-US" sz="2400" dirty="0"/>
            </a:br>
            <a:endParaRPr lang="en-US" sz="2400" dirty="0"/>
          </a:p>
        </p:txBody>
      </p:sp>
    </p:spTree>
    <p:extLst>
      <p:ext uri="{BB962C8B-B14F-4D97-AF65-F5344CB8AC3E}">
        <p14:creationId xmlns:p14="http://schemas.microsoft.com/office/powerpoint/2010/main" val="82501239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1729EC908FCBD4F9CCF447B10A7CAAB" ma:contentTypeVersion="2" ma:contentTypeDescription="Create a new document." ma:contentTypeScope="" ma:versionID="40426c6f75856ebf77eb679914021c2e">
  <xsd:schema xmlns:xsd="http://www.w3.org/2001/XMLSchema" xmlns:xs="http://www.w3.org/2001/XMLSchema" xmlns:p="http://schemas.microsoft.com/office/2006/metadata/properties" xmlns:ns2="eb21be03-9b1d-4be8-a86a-c9310967fcb8" targetNamespace="http://schemas.microsoft.com/office/2006/metadata/properties" ma:root="true" ma:fieldsID="9b2c0e23521f70b9aa42969b934c0cf7" ns2:_="">
    <xsd:import namespace="eb21be03-9b1d-4be8-a86a-c9310967fcb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21be03-9b1d-4be8-a86a-c9310967fc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1E30655-22D7-4D03-A221-E2A14F605BC2}"/>
</file>

<file path=customXml/itemProps2.xml><?xml version="1.0" encoding="utf-8"?>
<ds:datastoreItem xmlns:ds="http://schemas.openxmlformats.org/officeDocument/2006/customXml" ds:itemID="{5EFC39BC-DDC1-45F4-8C2D-8E9E18B67849}"/>
</file>

<file path=customXml/itemProps3.xml><?xml version="1.0" encoding="utf-8"?>
<ds:datastoreItem xmlns:ds="http://schemas.openxmlformats.org/officeDocument/2006/customXml" ds:itemID="{FA85AC35-46EE-46C9-BF17-49AE3038BA2E}"/>
</file>

<file path=docProps/app.xml><?xml version="1.0" encoding="utf-8"?>
<Properties xmlns="http://schemas.openxmlformats.org/officeDocument/2006/extended-properties" xmlns:vt="http://schemas.openxmlformats.org/officeDocument/2006/docPropsVTypes">
  <Template>Wisp</Template>
  <TotalTime>914</TotalTime>
  <Words>1025</Words>
  <Application>Microsoft Office PowerPoint</Application>
  <PresentationFormat>Widescreen</PresentationFormat>
  <Paragraphs>94</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Century Gothic</vt:lpstr>
      <vt:lpstr>Wingdings 3</vt:lpstr>
      <vt:lpstr>Wisp</vt:lpstr>
      <vt:lpstr>Storage Class and User Defined Functions</vt:lpstr>
      <vt:lpstr>Storage Class </vt:lpstr>
      <vt:lpstr>auto Storage Class</vt:lpstr>
      <vt:lpstr>static storage class</vt:lpstr>
      <vt:lpstr>extern storage class</vt:lpstr>
      <vt:lpstr>PowerPoint Presentation</vt:lpstr>
      <vt:lpstr>PowerPoint Presentation</vt:lpstr>
      <vt:lpstr>PowerPoint Presentation</vt:lpstr>
      <vt:lpstr>Something to note about extern class</vt:lpstr>
      <vt:lpstr>register storage class</vt:lpstr>
      <vt:lpstr>PowerPoint Presentation</vt:lpstr>
      <vt:lpstr>Functions</vt:lpstr>
      <vt:lpstr>Functions</vt:lpstr>
      <vt:lpstr>Defining a function</vt:lpstr>
      <vt:lpstr>Defining a function: </vt:lpstr>
      <vt:lpstr>PowerPoint Presentation</vt:lpstr>
      <vt:lpstr>PowerPoint Presentation</vt:lpstr>
      <vt:lpstr>Demo of a simple program with function in class</vt:lpstr>
      <vt:lpstr>Categories of functions</vt:lpstr>
      <vt:lpstr>Things to note while working with functions</vt:lpstr>
      <vt:lpstr>WAP to add two number from the user. Your program should have suitable implementation of functions. </vt:lpstr>
      <vt:lpstr>Write a program to calculate the multiplication table of a number. Your program should ask the user for a number.</vt:lpstr>
      <vt:lpstr>Write a program to read the age of the user. Your program should find whether the user is eligible to vote or not, using functions</vt:lpstr>
      <vt:lpstr>WAP to read two values from the user and swap them using function. </vt:lpstr>
      <vt:lpstr>WAP to create a simple calculator to perform addition, subtraction, multiplication and division. Your program should show the menu to the user before asking for the input. </vt:lpstr>
      <vt:lpstr>WAP to convert the distance from km to miles and vice-versa. Make implementation of suitable user defined functions and show the user with menu to choose as follows:  1. Km to miles 2. Miles to KM (1 mile = 1.60 km)</vt:lpstr>
      <vt:lpstr>Create a menu driven program to calculate the area of different shapes such as: 1. Rectangle 2. Square 3. Triangle 4. Circle Your program should ask appropriate input and calculate area for each shape selected by the user. </vt:lpstr>
      <vt:lpstr>Parameters Passing in C</vt:lpstr>
      <vt:lpstr>Parameters in C</vt:lpstr>
      <vt:lpstr>Demonstration of each type of parameter passing method as part of classroom activity. </vt:lpstr>
      <vt:lpstr>PowerPoint Presentation</vt:lpstr>
      <vt:lpstr>WAP to read two 4X4 matrices using functions. Your program should find the sum of these two matrices and display the result. </vt:lpstr>
      <vt:lpstr>Passing Arrays in a Function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Storage Class and User Defined Functions</dc:title>
  <dc:creator>DELL</dc:creator>
  <cp:lastModifiedBy>DELL</cp:lastModifiedBy>
  <cp:revision>38</cp:revision>
  <dcterms:created xsi:type="dcterms:W3CDTF">2021-05-06T07:33:13Z</dcterms:created>
  <dcterms:modified xsi:type="dcterms:W3CDTF">2021-05-27T07:54:40Z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0x010100F1729EC908FCBD4F9CCF447B10A7CAAB</vt:lpwstr>
  </property>
</Properties>
</file>