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18/06/2021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Handling in C</a:t>
            </a:r>
            <a:endParaRPr lang="en-US" dirty="0"/>
          </a:p>
        </p:txBody>
      </p:sp>
      <p:sp>
        <p:nvSpPr>
          <p:cNvPr id="3" name="Subtitle 2"/>
          <p:cNvSpPr>
            <a:spLocks noGrp="1"/>
          </p:cNvSpPr>
          <p:nvPr>
            <p:ph type="subTitle" idx="1"/>
          </p:nvPr>
        </p:nvSpPr>
        <p:spPr/>
        <p:txBody>
          <a:bodyPr/>
          <a:lstStyle/>
          <a:p>
            <a:r>
              <a:rPr lang="en-US" dirty="0" smtClean="0"/>
              <a:t>Key to Data Storage in Programs</a:t>
            </a:r>
            <a:endParaRPr lang="en-US" dirty="0"/>
          </a:p>
        </p:txBody>
      </p:sp>
    </p:spTree>
    <p:extLst>
      <p:ext uri="{BB962C8B-B14F-4D97-AF65-F5344CB8AC3E}">
        <p14:creationId xmlns:p14="http://schemas.microsoft.com/office/powerpoint/2010/main" val="88378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086" y="4705456"/>
            <a:ext cx="8911687" cy="1280890"/>
          </a:xfrm>
        </p:spPr>
        <p:txBody>
          <a:bodyPr/>
          <a:lstStyle/>
          <a:p>
            <a:r>
              <a:rPr lang="en-US" dirty="0" smtClean="0"/>
              <a:t>Demo of </a:t>
            </a:r>
            <a:r>
              <a:rPr lang="en-US" dirty="0" err="1" smtClean="0"/>
              <a:t>fscanf</a:t>
            </a:r>
            <a:r>
              <a:rPr lang="en-US" dirty="0" smtClean="0"/>
              <a:t>( ) and </a:t>
            </a:r>
            <a:r>
              <a:rPr lang="en-US" dirty="0" err="1" smtClean="0"/>
              <a:t>fprintf</a:t>
            </a:r>
            <a:r>
              <a:rPr lang="en-US" dirty="0" smtClean="0"/>
              <a:t>( ) as class discussion. </a:t>
            </a:r>
            <a:endParaRPr lang="en-US" dirty="0"/>
          </a:p>
        </p:txBody>
      </p:sp>
    </p:spTree>
    <p:extLst>
      <p:ext uri="{BB962C8B-B14F-4D97-AF65-F5344CB8AC3E}">
        <p14:creationId xmlns:p14="http://schemas.microsoft.com/office/powerpoint/2010/main" val="33315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086" y="4705456"/>
            <a:ext cx="8911687" cy="1280890"/>
          </a:xfrm>
        </p:spPr>
        <p:txBody>
          <a:bodyPr/>
          <a:lstStyle/>
          <a:p>
            <a:r>
              <a:rPr lang="en-US" dirty="0" smtClean="0"/>
              <a:t>Demo and Q&amp;A </a:t>
            </a:r>
            <a:r>
              <a:rPr lang="en-US" smtClean="0"/>
              <a:t>in class. </a:t>
            </a:r>
            <a:endParaRPr lang="en-US" dirty="0"/>
          </a:p>
        </p:txBody>
      </p:sp>
    </p:spTree>
    <p:extLst>
      <p:ext uri="{BB962C8B-B14F-4D97-AF65-F5344CB8AC3E}">
        <p14:creationId xmlns:p14="http://schemas.microsoft.com/office/powerpoint/2010/main" val="304725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 : Why we need it?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 far the operations using C program are done on a prompt / terminal which is not stored anywhere. But in the software industry, most of the programs are written to store the information fetched from the program. One such way is to store the fetched information in a file</a:t>
            </a:r>
            <a:r>
              <a:rPr lang="en-US" dirty="0" smtClean="0"/>
              <a:t>.</a:t>
            </a:r>
          </a:p>
          <a:p>
            <a:r>
              <a:rPr lang="en-US" dirty="0"/>
              <a:t>File handling in C enables us to create, update, read, and delete the files stored on the local file system through our C program. The following operations can be performed on a file.</a:t>
            </a:r>
          </a:p>
          <a:p>
            <a:pPr lvl="1"/>
            <a:r>
              <a:rPr lang="en-US" dirty="0"/>
              <a:t>Creation of the new file</a:t>
            </a:r>
          </a:p>
          <a:p>
            <a:pPr lvl="1"/>
            <a:r>
              <a:rPr lang="en-US" dirty="0"/>
              <a:t>Opening an existing file</a:t>
            </a:r>
          </a:p>
          <a:p>
            <a:pPr lvl="1"/>
            <a:r>
              <a:rPr lang="en-US" dirty="0"/>
              <a:t>Reading from the file</a:t>
            </a:r>
          </a:p>
          <a:p>
            <a:pPr lvl="1"/>
            <a:r>
              <a:rPr lang="en-US" dirty="0"/>
              <a:t>Writing to the file</a:t>
            </a:r>
          </a:p>
          <a:p>
            <a:pPr lvl="1"/>
            <a:r>
              <a:rPr lang="en-US" dirty="0"/>
              <a:t>Deleting the file</a:t>
            </a:r>
          </a:p>
          <a:p>
            <a:endParaRPr lang="en-US" dirty="0"/>
          </a:p>
        </p:txBody>
      </p:sp>
    </p:spTree>
    <p:extLst>
      <p:ext uri="{BB962C8B-B14F-4D97-AF65-F5344CB8AC3E}">
        <p14:creationId xmlns:p14="http://schemas.microsoft.com/office/powerpoint/2010/main" val="212246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File Handling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6803797"/>
              </p:ext>
            </p:extLst>
          </p:nvPr>
        </p:nvGraphicFramePr>
        <p:xfrm>
          <a:off x="2358750" y="1668751"/>
          <a:ext cx="7967280" cy="4230244"/>
        </p:xfrm>
        <a:graphic>
          <a:graphicData uri="http://schemas.openxmlformats.org/drawingml/2006/table">
            <a:tbl>
              <a:tblPr/>
              <a:tblGrid>
                <a:gridCol w="908311"/>
                <a:gridCol w="1750988"/>
                <a:gridCol w="5307981"/>
              </a:tblGrid>
              <a:tr h="239313">
                <a:tc>
                  <a:txBody>
                    <a:bodyPr/>
                    <a:lstStyle/>
                    <a:p>
                      <a:pPr algn="l" fontAlgn="t"/>
                      <a:r>
                        <a:rPr lang="en-US" sz="1800" dirty="0">
                          <a:solidFill>
                            <a:srgbClr val="000000"/>
                          </a:solidFill>
                          <a:effectLst/>
                          <a:latin typeface="times new roman" panose="02020603050405020304" pitchFamily="18" charset="0"/>
                        </a:rPr>
                        <a:t>No.</a:t>
                      </a:r>
                    </a:p>
                  </a:txBody>
                  <a:tcPr marL="54389" marR="54389" marT="54389" marB="54389">
                    <a:lnL w="9525" cap="flat" cmpd="sng" algn="ctr">
                      <a:solidFill>
                        <a:srgbClr val="4090A6"/>
                      </a:solidFill>
                      <a:prstDash val="solid"/>
                      <a:round/>
                      <a:headEnd type="none" w="med" len="med"/>
                      <a:tailEnd type="none" w="med" len="med"/>
                    </a:lnL>
                    <a:lnR w="9525" cap="flat" cmpd="sng" algn="ctr">
                      <a:solidFill>
                        <a:srgbClr val="4090A6"/>
                      </a:solidFill>
                      <a:prstDash val="solid"/>
                      <a:round/>
                      <a:headEnd type="none" w="med" len="med"/>
                      <a:tailEnd type="none" w="med" len="med"/>
                    </a:lnR>
                    <a:lnT w="9525" cap="flat" cmpd="sng" algn="ctr">
                      <a:solidFill>
                        <a:srgbClr val="4090A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Function</a:t>
                      </a:r>
                    </a:p>
                  </a:txBody>
                  <a:tcPr marL="54389" marR="54389" marT="54389" marB="54389">
                    <a:lnL w="9525" cap="flat" cmpd="sng" algn="ctr">
                      <a:solidFill>
                        <a:srgbClr val="4090A6"/>
                      </a:solidFill>
                      <a:prstDash val="solid"/>
                      <a:round/>
                      <a:headEnd type="none" w="med" len="med"/>
                      <a:tailEnd type="none" w="med" len="med"/>
                    </a:lnL>
                    <a:lnR w="9525" cap="flat" cmpd="sng" algn="ctr">
                      <a:solidFill>
                        <a:srgbClr val="4090A6"/>
                      </a:solidFill>
                      <a:prstDash val="solid"/>
                      <a:round/>
                      <a:headEnd type="none" w="med" len="med"/>
                      <a:tailEnd type="none" w="med" len="med"/>
                    </a:lnR>
                    <a:lnT w="9525" cap="flat" cmpd="sng" algn="ctr">
                      <a:solidFill>
                        <a:srgbClr val="4090A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54389" marR="54389" marT="54389" marB="54389">
                    <a:lnL w="9525" cap="flat" cmpd="sng" algn="ctr">
                      <a:solidFill>
                        <a:srgbClr val="4090A6"/>
                      </a:solidFill>
                      <a:prstDash val="solid"/>
                      <a:round/>
                      <a:headEnd type="none" w="med" len="med"/>
                      <a:tailEnd type="none" w="med" len="med"/>
                    </a:lnL>
                    <a:lnR w="9525" cap="flat" cmpd="sng" algn="ctr">
                      <a:solidFill>
                        <a:srgbClr val="4090A6"/>
                      </a:solidFill>
                      <a:prstDash val="solid"/>
                      <a:round/>
                      <a:headEnd type="none" w="med" len="med"/>
                      <a:tailEnd type="none" w="med" len="med"/>
                    </a:lnR>
                    <a:lnT w="9525" cap="flat" cmpd="sng" algn="ctr">
                      <a:solidFill>
                        <a:srgbClr val="4090A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33588">
                <a:tc>
                  <a:txBody>
                    <a:bodyPr/>
                    <a:lstStyle/>
                    <a:p>
                      <a:pPr algn="just" fontAlgn="t"/>
                      <a:r>
                        <a:rPr lang="en-US" sz="1800">
                          <a:solidFill>
                            <a:srgbClr val="333333"/>
                          </a:solidFill>
                          <a:effectLst/>
                          <a:latin typeface="Inter-Regular"/>
                        </a:rPr>
                        <a:t>1</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err="1">
                          <a:solidFill>
                            <a:srgbClr val="333333"/>
                          </a:solidFill>
                          <a:effectLst/>
                          <a:latin typeface="Inter-Regular"/>
                        </a:rPr>
                        <a:t>fopen</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opens new or existing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03054">
                <a:tc>
                  <a:txBody>
                    <a:bodyPr/>
                    <a:lstStyle/>
                    <a:p>
                      <a:pPr algn="just" fontAlgn="t"/>
                      <a:r>
                        <a:rPr lang="en-US" sz="1800">
                          <a:solidFill>
                            <a:srgbClr val="333333"/>
                          </a:solidFill>
                          <a:effectLst/>
                          <a:latin typeface="Inter-Regular"/>
                        </a:rPr>
                        <a:t>2</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Inter-Regular"/>
                        </a:rPr>
                        <a:t>fprintf</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write data into the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3588">
                <a:tc>
                  <a:txBody>
                    <a:bodyPr/>
                    <a:lstStyle/>
                    <a:p>
                      <a:pPr algn="just" fontAlgn="t"/>
                      <a:r>
                        <a:rPr lang="en-US" sz="1800">
                          <a:solidFill>
                            <a:srgbClr val="333333"/>
                          </a:solidFill>
                          <a:effectLst/>
                          <a:latin typeface="Inter-Regular"/>
                        </a:rPr>
                        <a:t>3</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err="1">
                          <a:solidFill>
                            <a:srgbClr val="333333"/>
                          </a:solidFill>
                          <a:effectLst/>
                          <a:latin typeface="Inter-Regular"/>
                        </a:rPr>
                        <a:t>fscanf</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reads data from the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3588">
                <a:tc>
                  <a:txBody>
                    <a:bodyPr/>
                    <a:lstStyle/>
                    <a:p>
                      <a:pPr algn="just" fontAlgn="t"/>
                      <a:r>
                        <a:rPr lang="en-US" sz="1800">
                          <a:solidFill>
                            <a:srgbClr val="333333"/>
                          </a:solidFill>
                          <a:effectLst/>
                          <a:latin typeface="Inter-Regular"/>
                        </a:rPr>
                        <a:t>4</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Inter-Regular"/>
                        </a:rPr>
                        <a:t>fputc</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writes a character into the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20594">
                <a:tc>
                  <a:txBody>
                    <a:bodyPr/>
                    <a:lstStyle/>
                    <a:p>
                      <a:pPr algn="just" fontAlgn="t"/>
                      <a:r>
                        <a:rPr lang="en-US" sz="1800">
                          <a:solidFill>
                            <a:srgbClr val="333333"/>
                          </a:solidFill>
                          <a:effectLst/>
                          <a:latin typeface="Inter-Regular"/>
                        </a:rPr>
                        <a:t>5</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err="1">
                          <a:solidFill>
                            <a:srgbClr val="333333"/>
                          </a:solidFill>
                          <a:effectLst/>
                          <a:latin typeface="Inter-Regular"/>
                        </a:rPr>
                        <a:t>fgetc</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reads a character from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03054">
                <a:tc>
                  <a:txBody>
                    <a:bodyPr/>
                    <a:lstStyle/>
                    <a:p>
                      <a:pPr algn="just" fontAlgn="t"/>
                      <a:r>
                        <a:rPr lang="en-US" sz="1800">
                          <a:solidFill>
                            <a:srgbClr val="333333"/>
                          </a:solidFill>
                          <a:effectLst/>
                          <a:latin typeface="Inter-Regular"/>
                        </a:rPr>
                        <a:t>6</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Inter-Regular"/>
                        </a:rPr>
                        <a:t>fclose</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closes the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3588">
                <a:tc>
                  <a:txBody>
                    <a:bodyPr/>
                    <a:lstStyle/>
                    <a:p>
                      <a:pPr algn="just" fontAlgn="t"/>
                      <a:r>
                        <a:rPr lang="en-US" sz="1800">
                          <a:solidFill>
                            <a:srgbClr val="333333"/>
                          </a:solidFill>
                          <a:effectLst/>
                          <a:latin typeface="Inter-Regular"/>
                        </a:rPr>
                        <a:t>7</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err="1">
                          <a:solidFill>
                            <a:srgbClr val="333333"/>
                          </a:solidFill>
                          <a:effectLst/>
                          <a:latin typeface="Inter-Regular"/>
                        </a:rPr>
                        <a:t>fseek</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sets the file pointer to given position</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3588">
                <a:tc>
                  <a:txBody>
                    <a:bodyPr/>
                    <a:lstStyle/>
                    <a:p>
                      <a:pPr algn="just" fontAlgn="t"/>
                      <a:r>
                        <a:rPr lang="en-US" sz="1800">
                          <a:solidFill>
                            <a:srgbClr val="333333"/>
                          </a:solidFill>
                          <a:effectLst/>
                          <a:latin typeface="Inter-Regular"/>
                        </a:rPr>
                        <a:t>8</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Inter-Regular"/>
                        </a:rPr>
                        <a:t>fputw</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writes an integer to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3588">
                <a:tc>
                  <a:txBody>
                    <a:bodyPr/>
                    <a:lstStyle/>
                    <a:p>
                      <a:pPr algn="just" fontAlgn="t"/>
                      <a:r>
                        <a:rPr lang="en-US" sz="1800">
                          <a:solidFill>
                            <a:srgbClr val="333333"/>
                          </a:solidFill>
                          <a:effectLst/>
                          <a:latin typeface="Inter-Regular"/>
                        </a:rPr>
                        <a:t>9</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err="1">
                          <a:solidFill>
                            <a:srgbClr val="333333"/>
                          </a:solidFill>
                          <a:effectLst/>
                          <a:latin typeface="Inter-Regular"/>
                        </a:rPr>
                        <a:t>fgetw</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reads an integer from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3588">
                <a:tc>
                  <a:txBody>
                    <a:bodyPr/>
                    <a:lstStyle/>
                    <a:p>
                      <a:pPr algn="just" fontAlgn="t"/>
                      <a:r>
                        <a:rPr lang="en-US" sz="1800">
                          <a:solidFill>
                            <a:srgbClr val="333333"/>
                          </a:solidFill>
                          <a:effectLst/>
                          <a:latin typeface="Inter-Regular"/>
                        </a:rPr>
                        <a:t>10</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err="1">
                          <a:solidFill>
                            <a:srgbClr val="333333"/>
                          </a:solidFill>
                          <a:effectLst/>
                          <a:latin typeface="Inter-Regular"/>
                        </a:rPr>
                        <a:t>ftell</a:t>
                      </a:r>
                      <a:r>
                        <a:rPr lang="en-US" sz="1800" dirty="0">
                          <a:solidFill>
                            <a:srgbClr val="333333"/>
                          </a:solidFill>
                          <a:effectLst/>
                          <a:latin typeface="Inter-Regular"/>
                        </a:rPr>
                        <a:t>()</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returns current position</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8746">
                <a:tc>
                  <a:txBody>
                    <a:bodyPr/>
                    <a:lstStyle/>
                    <a:p>
                      <a:pPr algn="just" fontAlgn="t"/>
                      <a:r>
                        <a:rPr lang="en-US" sz="1800">
                          <a:solidFill>
                            <a:srgbClr val="333333"/>
                          </a:solidFill>
                          <a:effectLst/>
                          <a:latin typeface="Inter-Regular"/>
                        </a:rPr>
                        <a:t>11</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rewind()</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sets the file pointer to the beginning of the file</a:t>
                      </a:r>
                    </a:p>
                  </a:txBody>
                  <a:tcPr marL="36260" marR="36260" marT="36260" marB="3626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2955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a:t>
            </a:r>
            <a:endParaRPr lang="en-US" dirty="0"/>
          </a:p>
        </p:txBody>
      </p:sp>
      <p:sp>
        <p:nvSpPr>
          <p:cNvPr id="3" name="Content Placeholder 2"/>
          <p:cNvSpPr>
            <a:spLocks noGrp="1"/>
          </p:cNvSpPr>
          <p:nvPr>
            <p:ph idx="1"/>
          </p:nvPr>
        </p:nvSpPr>
        <p:spPr>
          <a:xfrm>
            <a:off x="2319454" y="1616927"/>
            <a:ext cx="9185158" cy="4595378"/>
          </a:xfrm>
        </p:spPr>
        <p:txBody>
          <a:bodyPr>
            <a:normAutofit/>
          </a:bodyPr>
          <a:lstStyle/>
          <a:p>
            <a:r>
              <a:rPr lang="en-US" dirty="0"/>
              <a:t>We must open a file before it can be read, write, or </a:t>
            </a:r>
            <a:r>
              <a:rPr lang="en-US" dirty="0" smtClean="0"/>
              <a:t>updated. </a:t>
            </a:r>
            <a:r>
              <a:rPr lang="en-US" dirty="0"/>
              <a:t>The </a:t>
            </a:r>
            <a:r>
              <a:rPr lang="en-US" dirty="0" err="1"/>
              <a:t>fopen</a:t>
            </a:r>
            <a:r>
              <a:rPr lang="en-US" dirty="0"/>
              <a:t>() function is used to open a file. The syntax of the </a:t>
            </a:r>
            <a:r>
              <a:rPr lang="en-US" dirty="0" err="1"/>
              <a:t>fopen</a:t>
            </a:r>
            <a:r>
              <a:rPr lang="en-US" dirty="0"/>
              <a:t>() is given below.</a:t>
            </a:r>
          </a:p>
          <a:p>
            <a:pPr lvl="1"/>
            <a:r>
              <a:rPr lang="en-US" b="1" dirty="0"/>
              <a:t>FILE</a:t>
            </a:r>
            <a:r>
              <a:rPr lang="en-US" dirty="0"/>
              <a:t> *</a:t>
            </a:r>
            <a:r>
              <a:rPr lang="en-US" dirty="0" err="1"/>
              <a:t>fopen</a:t>
            </a:r>
            <a:r>
              <a:rPr lang="en-US" dirty="0"/>
              <a:t>( </a:t>
            </a:r>
            <a:r>
              <a:rPr lang="en-US" b="1" dirty="0"/>
              <a:t>const</a:t>
            </a:r>
            <a:r>
              <a:rPr lang="en-US" dirty="0"/>
              <a:t> </a:t>
            </a:r>
            <a:r>
              <a:rPr lang="en-US" b="1" dirty="0"/>
              <a:t>char</a:t>
            </a:r>
            <a:r>
              <a:rPr lang="en-US" dirty="0"/>
              <a:t> * filename, </a:t>
            </a:r>
            <a:r>
              <a:rPr lang="en-US" b="1" dirty="0"/>
              <a:t>const</a:t>
            </a:r>
            <a:r>
              <a:rPr lang="en-US" dirty="0"/>
              <a:t> </a:t>
            </a:r>
            <a:r>
              <a:rPr lang="en-US" b="1" dirty="0"/>
              <a:t>char</a:t>
            </a:r>
            <a:r>
              <a:rPr lang="en-US" dirty="0"/>
              <a:t> * mode );  </a:t>
            </a:r>
          </a:p>
          <a:p>
            <a:r>
              <a:rPr lang="en-US" dirty="0"/>
              <a:t>The </a:t>
            </a:r>
            <a:r>
              <a:rPr lang="en-US" dirty="0" err="1"/>
              <a:t>fopen</a:t>
            </a:r>
            <a:r>
              <a:rPr lang="en-US" dirty="0"/>
              <a:t>() function accepts two parameters:</a:t>
            </a:r>
          </a:p>
          <a:p>
            <a:pPr lvl="1"/>
            <a:r>
              <a:rPr lang="en-US" dirty="0"/>
              <a:t>The file name (string). If the file is stored at some specific location, then we must mention the path at which the file is stored. For example, a file name can be like </a:t>
            </a:r>
            <a:r>
              <a:rPr lang="en-US" b="1" dirty="0"/>
              <a:t>"c://some_folder/some_file.ext"</a:t>
            </a:r>
            <a:r>
              <a:rPr lang="en-US" dirty="0"/>
              <a:t>.</a:t>
            </a:r>
          </a:p>
          <a:p>
            <a:pPr lvl="1"/>
            <a:r>
              <a:rPr lang="en-US" dirty="0"/>
              <a:t>The mode in which the file is to be opened. It is a string</a:t>
            </a:r>
            <a:r>
              <a:rPr lang="en-US" dirty="0" smtClean="0"/>
              <a:t>.</a:t>
            </a:r>
          </a:p>
          <a:p>
            <a:r>
              <a:rPr lang="en-US" dirty="0"/>
              <a:t>The </a:t>
            </a:r>
            <a:r>
              <a:rPr lang="en-US" dirty="0" err="1"/>
              <a:t>fopen</a:t>
            </a:r>
            <a:r>
              <a:rPr lang="en-US" dirty="0"/>
              <a:t> function works in the following way.</a:t>
            </a:r>
          </a:p>
          <a:p>
            <a:pPr lvl="1"/>
            <a:r>
              <a:rPr lang="en-US" dirty="0"/>
              <a:t>Firstly, It searches the file to be opened.</a:t>
            </a:r>
          </a:p>
          <a:p>
            <a:pPr lvl="1"/>
            <a:r>
              <a:rPr lang="en-US" dirty="0"/>
              <a:t>Then, it loads the file from the disk and place it into the buffer. The buffer is used to provide efficiency for the read operations.</a:t>
            </a:r>
          </a:p>
          <a:p>
            <a:pPr lvl="1"/>
            <a:r>
              <a:rPr lang="en-US" dirty="0"/>
              <a:t>It sets up a character pointer which points to the first character of the file.</a:t>
            </a:r>
          </a:p>
          <a:p>
            <a:endParaRPr lang="en-US" dirty="0"/>
          </a:p>
          <a:p>
            <a:endParaRPr lang="en-US" dirty="0"/>
          </a:p>
        </p:txBody>
      </p:sp>
    </p:spTree>
    <p:extLst>
      <p:ext uri="{BB962C8B-B14F-4D97-AF65-F5344CB8AC3E}">
        <p14:creationId xmlns:p14="http://schemas.microsoft.com/office/powerpoint/2010/main" val="186920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Open Modes: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3246242"/>
              </p:ext>
            </p:extLst>
          </p:nvPr>
        </p:nvGraphicFramePr>
        <p:xfrm>
          <a:off x="2821258" y="1609494"/>
          <a:ext cx="7638586" cy="4992828"/>
        </p:xfrm>
        <a:graphic>
          <a:graphicData uri="http://schemas.openxmlformats.org/drawingml/2006/table">
            <a:tbl>
              <a:tblPr/>
              <a:tblGrid>
                <a:gridCol w="1363157"/>
                <a:gridCol w="6275429"/>
              </a:tblGrid>
              <a:tr h="251883">
                <a:tc>
                  <a:txBody>
                    <a:bodyPr/>
                    <a:lstStyle/>
                    <a:p>
                      <a:pPr algn="l" fontAlgn="t"/>
                      <a:r>
                        <a:rPr lang="en-US" sz="2000" dirty="0">
                          <a:solidFill>
                            <a:srgbClr val="000000"/>
                          </a:solidFill>
                          <a:effectLst/>
                          <a:latin typeface="times new roman" panose="02020603050405020304" pitchFamily="18" charset="0"/>
                        </a:rPr>
                        <a:t>Mode</a:t>
                      </a:r>
                    </a:p>
                  </a:txBody>
                  <a:tcPr marL="57246" marR="57246" marT="57246" marB="57246">
                    <a:lnL w="9525" cap="flat" cmpd="sng" algn="ctr">
                      <a:solidFill>
                        <a:srgbClr val="5014E5"/>
                      </a:solidFill>
                      <a:prstDash val="solid"/>
                      <a:round/>
                      <a:headEnd type="none" w="med" len="med"/>
                      <a:tailEnd type="none" w="med" len="med"/>
                    </a:lnL>
                    <a:lnR w="9525" cap="flat" cmpd="sng" algn="ctr">
                      <a:solidFill>
                        <a:srgbClr val="5014E5"/>
                      </a:solidFill>
                      <a:prstDash val="solid"/>
                      <a:round/>
                      <a:headEnd type="none" w="med" len="med"/>
                      <a:tailEnd type="none" w="med" len="med"/>
                    </a:lnR>
                    <a:lnT w="9525" cap="flat" cmpd="sng" algn="ctr">
                      <a:solidFill>
                        <a:srgbClr val="5014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a:solidFill>
                            <a:srgbClr val="000000"/>
                          </a:solidFill>
                          <a:effectLst/>
                          <a:latin typeface="times new roman" panose="02020603050405020304" pitchFamily="18" charset="0"/>
                        </a:rPr>
                        <a:t>Description</a:t>
                      </a:r>
                    </a:p>
                  </a:txBody>
                  <a:tcPr marL="57246" marR="57246" marT="57246" marB="57246">
                    <a:lnL w="9525" cap="flat" cmpd="sng" algn="ctr">
                      <a:solidFill>
                        <a:srgbClr val="5014E5"/>
                      </a:solidFill>
                      <a:prstDash val="solid"/>
                      <a:round/>
                      <a:headEnd type="none" w="med" len="med"/>
                      <a:tailEnd type="none" w="med" len="med"/>
                    </a:lnL>
                    <a:lnR w="9525" cap="flat" cmpd="sng" algn="ctr">
                      <a:solidFill>
                        <a:srgbClr val="5014E5"/>
                      </a:solidFill>
                      <a:prstDash val="solid"/>
                      <a:round/>
                      <a:headEnd type="none" w="med" len="med"/>
                      <a:tailEnd type="none" w="med" len="med"/>
                    </a:lnR>
                    <a:lnT w="9525" cap="flat" cmpd="sng" algn="ctr">
                      <a:solidFill>
                        <a:srgbClr val="5014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13719">
                <a:tc>
                  <a:txBody>
                    <a:bodyPr/>
                    <a:lstStyle/>
                    <a:p>
                      <a:pPr algn="just" fontAlgn="t"/>
                      <a:r>
                        <a:rPr lang="en-US" sz="2000" dirty="0">
                          <a:solidFill>
                            <a:srgbClr val="333333"/>
                          </a:solidFill>
                          <a:effectLst/>
                          <a:latin typeface="Inter-Regular"/>
                        </a:rPr>
                        <a:t>r</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opens a text file in read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13719">
                <a:tc>
                  <a:txBody>
                    <a:bodyPr/>
                    <a:lstStyle/>
                    <a:p>
                      <a:pPr algn="just" fontAlgn="t"/>
                      <a:r>
                        <a:rPr lang="en-US" sz="2000" dirty="0">
                          <a:solidFill>
                            <a:srgbClr val="333333"/>
                          </a:solidFill>
                          <a:effectLst/>
                          <a:latin typeface="Inter-Regular"/>
                        </a:rPr>
                        <a:t>w</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opens a text file in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13719">
                <a:tc>
                  <a:txBody>
                    <a:bodyPr/>
                    <a:lstStyle/>
                    <a:p>
                      <a:pPr algn="just" fontAlgn="t"/>
                      <a:r>
                        <a:rPr lang="en-US" sz="2000" dirty="0">
                          <a:solidFill>
                            <a:srgbClr val="333333"/>
                          </a:solidFill>
                          <a:effectLst/>
                          <a:latin typeface="Inter-Regular"/>
                        </a:rPr>
                        <a:t>a</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opens a text file in append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1110">
                <a:tc>
                  <a:txBody>
                    <a:bodyPr/>
                    <a:lstStyle/>
                    <a:p>
                      <a:pPr algn="just" fontAlgn="t"/>
                      <a:r>
                        <a:rPr lang="en-US" sz="2000" dirty="0">
                          <a:solidFill>
                            <a:srgbClr val="333333"/>
                          </a:solidFill>
                          <a:effectLst/>
                          <a:latin typeface="Inter-Regular"/>
                        </a:rPr>
                        <a:t>r+</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opens a text file in read and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1110">
                <a:tc>
                  <a:txBody>
                    <a:bodyPr/>
                    <a:lstStyle/>
                    <a:p>
                      <a:pPr algn="just" fontAlgn="t"/>
                      <a:r>
                        <a:rPr lang="en-US" sz="2000" dirty="0">
                          <a:solidFill>
                            <a:srgbClr val="333333"/>
                          </a:solidFill>
                          <a:effectLst/>
                          <a:latin typeface="Inter-Regular"/>
                        </a:rPr>
                        <a:t>w+</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opens a text file in read and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1110">
                <a:tc>
                  <a:txBody>
                    <a:bodyPr/>
                    <a:lstStyle/>
                    <a:p>
                      <a:pPr algn="just" fontAlgn="t"/>
                      <a:r>
                        <a:rPr lang="en-US" sz="2000" dirty="0">
                          <a:solidFill>
                            <a:srgbClr val="333333"/>
                          </a:solidFill>
                          <a:effectLst/>
                          <a:latin typeface="Inter-Regular"/>
                        </a:rPr>
                        <a:t>a+</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opens a text file in read and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13719">
                <a:tc>
                  <a:txBody>
                    <a:bodyPr/>
                    <a:lstStyle/>
                    <a:p>
                      <a:pPr algn="just" fontAlgn="t"/>
                      <a:r>
                        <a:rPr lang="en-US" sz="2000" dirty="0" err="1">
                          <a:solidFill>
                            <a:srgbClr val="333333"/>
                          </a:solidFill>
                          <a:effectLst/>
                          <a:latin typeface="Inter-Regular"/>
                        </a:rPr>
                        <a:t>rb</a:t>
                      </a:r>
                      <a:endParaRPr lang="en-US" sz="2000" dirty="0">
                        <a:solidFill>
                          <a:srgbClr val="333333"/>
                        </a:solidFill>
                        <a:effectLst/>
                        <a:latin typeface="Inter-Regular"/>
                      </a:endParaRP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opens a binary file in read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13719">
                <a:tc>
                  <a:txBody>
                    <a:bodyPr/>
                    <a:lstStyle/>
                    <a:p>
                      <a:pPr algn="just" fontAlgn="t"/>
                      <a:r>
                        <a:rPr lang="en-US" sz="2000" dirty="0" err="1">
                          <a:solidFill>
                            <a:srgbClr val="333333"/>
                          </a:solidFill>
                          <a:effectLst/>
                          <a:latin typeface="Inter-Regular"/>
                        </a:rPr>
                        <a:t>wb</a:t>
                      </a:r>
                      <a:endParaRPr lang="en-US" sz="2000" dirty="0">
                        <a:solidFill>
                          <a:srgbClr val="333333"/>
                        </a:solidFill>
                        <a:effectLst/>
                        <a:latin typeface="Inter-Regular"/>
                      </a:endParaRP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opens a binary file in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1110">
                <a:tc>
                  <a:txBody>
                    <a:bodyPr/>
                    <a:lstStyle/>
                    <a:p>
                      <a:pPr algn="just" fontAlgn="t"/>
                      <a:r>
                        <a:rPr lang="en-US" sz="2000" dirty="0" err="1">
                          <a:solidFill>
                            <a:srgbClr val="333333"/>
                          </a:solidFill>
                          <a:effectLst/>
                          <a:latin typeface="Inter-Regular"/>
                        </a:rPr>
                        <a:t>ab</a:t>
                      </a:r>
                      <a:endParaRPr lang="en-US" sz="2000" dirty="0">
                        <a:solidFill>
                          <a:srgbClr val="333333"/>
                        </a:solidFill>
                        <a:effectLst/>
                        <a:latin typeface="Inter-Regular"/>
                      </a:endParaRP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opens a binary file in append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1110">
                <a:tc>
                  <a:txBody>
                    <a:bodyPr/>
                    <a:lstStyle/>
                    <a:p>
                      <a:pPr algn="just" fontAlgn="t"/>
                      <a:r>
                        <a:rPr lang="en-US" sz="2000" dirty="0" err="1">
                          <a:solidFill>
                            <a:srgbClr val="333333"/>
                          </a:solidFill>
                          <a:effectLst/>
                          <a:latin typeface="Inter-Regular"/>
                        </a:rPr>
                        <a:t>rb</a:t>
                      </a:r>
                      <a:r>
                        <a:rPr lang="en-US" sz="2000" dirty="0">
                          <a:solidFill>
                            <a:srgbClr val="333333"/>
                          </a:solidFill>
                          <a:effectLst/>
                          <a:latin typeface="Inter-Regular"/>
                        </a:rPr>
                        <a:t>+</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opens a binary file in read and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1110">
                <a:tc>
                  <a:txBody>
                    <a:bodyPr/>
                    <a:lstStyle/>
                    <a:p>
                      <a:pPr algn="just" fontAlgn="t"/>
                      <a:r>
                        <a:rPr lang="en-US" sz="2000" dirty="0" err="1">
                          <a:solidFill>
                            <a:srgbClr val="333333"/>
                          </a:solidFill>
                          <a:effectLst/>
                          <a:latin typeface="Inter-Regular"/>
                        </a:rPr>
                        <a:t>wb</a:t>
                      </a:r>
                      <a:r>
                        <a:rPr lang="en-US" sz="2000" dirty="0">
                          <a:solidFill>
                            <a:srgbClr val="333333"/>
                          </a:solidFill>
                          <a:effectLst/>
                          <a:latin typeface="Inter-Regular"/>
                        </a:rPr>
                        <a:t>+</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opens a binary file in read and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1110">
                <a:tc>
                  <a:txBody>
                    <a:bodyPr/>
                    <a:lstStyle/>
                    <a:p>
                      <a:pPr algn="just" fontAlgn="t"/>
                      <a:r>
                        <a:rPr lang="en-US" sz="2000" dirty="0" err="1">
                          <a:solidFill>
                            <a:srgbClr val="333333"/>
                          </a:solidFill>
                          <a:effectLst/>
                          <a:latin typeface="Inter-Regular"/>
                        </a:rPr>
                        <a:t>ab</a:t>
                      </a:r>
                      <a:r>
                        <a:rPr lang="en-US" sz="2000" dirty="0">
                          <a:solidFill>
                            <a:srgbClr val="333333"/>
                          </a:solidFill>
                          <a:effectLst/>
                          <a:latin typeface="Inter-Regular"/>
                        </a:rPr>
                        <a:t>+</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opens a binary file in read and write mode</a:t>
                      </a:r>
                    </a:p>
                  </a:txBody>
                  <a:tcPr marL="38164" marR="38164" marT="38164" marB="381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32911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File Open Modes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“r” –</a:t>
            </a:r>
            <a:r>
              <a:rPr lang="en-US" dirty="0"/>
              <a:t> Searches file. If the file is opened successfully </a:t>
            </a:r>
            <a:r>
              <a:rPr lang="en-US" dirty="0" err="1"/>
              <a:t>fopen</a:t>
            </a:r>
            <a:r>
              <a:rPr lang="en-US" dirty="0"/>
              <a:t>( ) loads it into memory and sets up a pointer which points to the first character in it. If the file cannot be opened </a:t>
            </a:r>
            <a:r>
              <a:rPr lang="en-US" dirty="0" err="1"/>
              <a:t>fopen</a:t>
            </a:r>
            <a:r>
              <a:rPr lang="en-US" dirty="0"/>
              <a:t>( ) returns NULL.</a:t>
            </a:r>
          </a:p>
          <a:p>
            <a:pPr fontAlgn="base"/>
            <a:r>
              <a:rPr lang="en-US" b="1" dirty="0"/>
              <a:t>“w” –</a:t>
            </a:r>
            <a:r>
              <a:rPr lang="en-US" dirty="0"/>
              <a:t> Searches file. If the file exists, its contents are overwritten. If the file doesn’t exist, a new file is created. Returns NULL, if unable to open file.</a:t>
            </a:r>
          </a:p>
          <a:p>
            <a:pPr fontAlgn="base"/>
            <a:r>
              <a:rPr lang="en-US" b="1" dirty="0"/>
              <a:t>“a” –</a:t>
            </a:r>
            <a:r>
              <a:rPr lang="en-US" dirty="0"/>
              <a:t> Searches file. If the file is opened successfully </a:t>
            </a:r>
            <a:r>
              <a:rPr lang="en-US" dirty="0" err="1"/>
              <a:t>fopen</a:t>
            </a:r>
            <a:r>
              <a:rPr lang="en-US" dirty="0"/>
              <a:t>( ) loads it into memory and sets up a pointer that points to the last character in it. If the file doesn’t exist, a new file is created. Returns NULL, if unable to open file.</a:t>
            </a:r>
          </a:p>
          <a:p>
            <a:pPr fontAlgn="base"/>
            <a:r>
              <a:rPr lang="en-US" b="1" dirty="0"/>
              <a:t>“r+” –</a:t>
            </a:r>
            <a:r>
              <a:rPr lang="en-US" dirty="0"/>
              <a:t> Searches file. If is opened successfully </a:t>
            </a:r>
            <a:r>
              <a:rPr lang="en-US" dirty="0" err="1"/>
              <a:t>fopen</a:t>
            </a:r>
            <a:r>
              <a:rPr lang="en-US" dirty="0"/>
              <a:t>( ) loads it into memory and sets up a pointer which points to the first character in it. Returns NULL, if unable to open the file.</a:t>
            </a:r>
          </a:p>
          <a:p>
            <a:pPr fontAlgn="base"/>
            <a:r>
              <a:rPr lang="en-US" b="1" dirty="0"/>
              <a:t>“w+” –</a:t>
            </a:r>
            <a:r>
              <a:rPr lang="en-US" dirty="0"/>
              <a:t> Searches file. If the file exists, its contents are overwritten. If the file doesn’t exist a new file is created. Returns NULL, if unable to open file.</a:t>
            </a:r>
          </a:p>
          <a:p>
            <a:pPr fontAlgn="base"/>
            <a:r>
              <a:rPr lang="en-US" b="1" dirty="0"/>
              <a:t>“a+” –</a:t>
            </a:r>
            <a:r>
              <a:rPr lang="en-US" dirty="0"/>
              <a:t> Searches file. If the file is opened successfully </a:t>
            </a:r>
            <a:r>
              <a:rPr lang="en-US" dirty="0" err="1"/>
              <a:t>fopen</a:t>
            </a:r>
            <a:r>
              <a:rPr lang="en-US" dirty="0"/>
              <a:t>( ) loads it into memory and sets up a pointer which points to the last character in it. If the file doesn’t exist, a new file is created. Returns NULL, if unable to open file</a:t>
            </a:r>
            <a:r>
              <a:rPr lang="en-US" dirty="0" smtClean="0"/>
              <a:t>.</a:t>
            </a:r>
            <a:endParaRPr lang="en-US" dirty="0"/>
          </a:p>
        </p:txBody>
      </p:sp>
    </p:spTree>
    <p:extLst>
      <p:ext uri="{BB962C8B-B14F-4D97-AF65-F5344CB8AC3E}">
        <p14:creationId xmlns:p14="http://schemas.microsoft.com/office/powerpoint/2010/main" val="181202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086" y="4705456"/>
            <a:ext cx="8911687" cy="1280890"/>
          </a:xfrm>
        </p:spPr>
        <p:txBody>
          <a:bodyPr/>
          <a:lstStyle/>
          <a:p>
            <a:r>
              <a:rPr lang="en-US" dirty="0" smtClean="0"/>
              <a:t>Demo of simple file reading program as class discussion. </a:t>
            </a:r>
            <a:endParaRPr lang="en-US" dirty="0"/>
          </a:p>
        </p:txBody>
      </p:sp>
    </p:spTree>
    <p:extLst>
      <p:ext uri="{BB962C8B-B14F-4D97-AF65-F5344CB8AC3E}">
        <p14:creationId xmlns:p14="http://schemas.microsoft.com/office/powerpoint/2010/main" val="90696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086" y="4705456"/>
            <a:ext cx="8911687" cy="1280890"/>
          </a:xfrm>
        </p:spPr>
        <p:txBody>
          <a:bodyPr/>
          <a:lstStyle/>
          <a:p>
            <a:r>
              <a:rPr lang="en-US" dirty="0" smtClean="0"/>
              <a:t>Demo of </a:t>
            </a:r>
            <a:r>
              <a:rPr lang="en-US" dirty="0" err="1" smtClean="0"/>
              <a:t>fgetc</a:t>
            </a:r>
            <a:r>
              <a:rPr lang="en-US" dirty="0" smtClean="0"/>
              <a:t>() and </a:t>
            </a:r>
            <a:r>
              <a:rPr lang="en-US" dirty="0" err="1" smtClean="0"/>
              <a:t>fputc</a:t>
            </a:r>
            <a:r>
              <a:rPr lang="en-US" dirty="0" smtClean="0"/>
              <a:t>() functions as class discussion. </a:t>
            </a:r>
            <a:endParaRPr lang="en-US" dirty="0"/>
          </a:p>
        </p:txBody>
      </p:sp>
    </p:spTree>
    <p:extLst>
      <p:ext uri="{BB962C8B-B14F-4D97-AF65-F5344CB8AC3E}">
        <p14:creationId xmlns:p14="http://schemas.microsoft.com/office/powerpoint/2010/main" val="338281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086" y="4705456"/>
            <a:ext cx="8911687" cy="1280890"/>
          </a:xfrm>
        </p:spPr>
        <p:txBody>
          <a:bodyPr/>
          <a:lstStyle/>
          <a:p>
            <a:r>
              <a:rPr lang="en-US" dirty="0" smtClean="0"/>
              <a:t>Demo of </a:t>
            </a:r>
            <a:r>
              <a:rPr lang="en-US" dirty="0" err="1" smtClean="0"/>
              <a:t>fgets</a:t>
            </a:r>
            <a:r>
              <a:rPr lang="en-US" dirty="0" smtClean="0"/>
              <a:t>() </a:t>
            </a:r>
            <a:r>
              <a:rPr lang="en-US" dirty="0" smtClean="0"/>
              <a:t>and </a:t>
            </a:r>
            <a:r>
              <a:rPr lang="en-US" dirty="0" err="1" smtClean="0"/>
              <a:t>fputs</a:t>
            </a:r>
            <a:r>
              <a:rPr lang="en-US" dirty="0" smtClean="0"/>
              <a:t>() </a:t>
            </a:r>
            <a:r>
              <a:rPr lang="en-US" dirty="0" smtClean="0"/>
              <a:t>functions as class discussion. </a:t>
            </a:r>
            <a:endParaRPr lang="en-US" dirty="0"/>
          </a:p>
        </p:txBody>
      </p:sp>
    </p:spTree>
    <p:extLst>
      <p:ext uri="{BB962C8B-B14F-4D97-AF65-F5344CB8AC3E}">
        <p14:creationId xmlns:p14="http://schemas.microsoft.com/office/powerpoint/2010/main" val="3173476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729EC908FCBD4F9CCF447B10A7CAAB" ma:contentTypeVersion="2" ma:contentTypeDescription="Create a new document." ma:contentTypeScope="" ma:versionID="40426c6f75856ebf77eb679914021c2e">
  <xsd:schema xmlns:xsd="http://www.w3.org/2001/XMLSchema" xmlns:xs="http://www.w3.org/2001/XMLSchema" xmlns:p="http://schemas.microsoft.com/office/2006/metadata/properties" xmlns:ns2="eb21be03-9b1d-4be8-a86a-c9310967fcb8" targetNamespace="http://schemas.microsoft.com/office/2006/metadata/properties" ma:root="true" ma:fieldsID="9b2c0e23521f70b9aa42969b934c0cf7" ns2:_="">
    <xsd:import namespace="eb21be03-9b1d-4be8-a86a-c9310967fc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1be03-9b1d-4be8-a86a-c9310967fc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8EF882-D25C-40A5-9E77-1AE7A0D37C43}"/>
</file>

<file path=customXml/itemProps2.xml><?xml version="1.0" encoding="utf-8"?>
<ds:datastoreItem xmlns:ds="http://schemas.openxmlformats.org/officeDocument/2006/customXml" ds:itemID="{063F4C2C-3488-40DF-84A3-7D8523D0E783}"/>
</file>

<file path=customXml/itemProps3.xml><?xml version="1.0" encoding="utf-8"?>
<ds:datastoreItem xmlns:ds="http://schemas.openxmlformats.org/officeDocument/2006/customXml" ds:itemID="{2A067FCD-EFBE-4067-8ABC-EA702BC8857C}"/>
</file>

<file path=docProps/app.xml><?xml version="1.0" encoding="utf-8"?>
<Properties xmlns="http://schemas.openxmlformats.org/officeDocument/2006/extended-properties" xmlns:vt="http://schemas.openxmlformats.org/officeDocument/2006/docPropsVTypes">
  <Template>Wisp</Template>
  <TotalTime>174</TotalTime>
  <Words>453</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Inter-Regular</vt:lpstr>
      <vt:lpstr>times new roman</vt:lpstr>
      <vt:lpstr>Wingdings 3</vt:lpstr>
      <vt:lpstr>Wisp</vt:lpstr>
      <vt:lpstr>File Handling in C</vt:lpstr>
      <vt:lpstr>File Handling : Why we need it?</vt:lpstr>
      <vt:lpstr>Functions In File Handling</vt:lpstr>
      <vt:lpstr>Opening a File</vt:lpstr>
      <vt:lpstr>File Open Modes: </vt:lpstr>
      <vt:lpstr>More on File Open Modes</vt:lpstr>
      <vt:lpstr>Demo of simple file reading program as class discussion. </vt:lpstr>
      <vt:lpstr>Demo of fgetc() and fputc() functions as class discussion. </vt:lpstr>
      <vt:lpstr>Demo of fgets() and fputs() functions as class discussion. </vt:lpstr>
      <vt:lpstr>Demo of fscanf( ) and fprintf( ) as class discussion. </vt:lpstr>
      <vt:lpstr>Demo and Q&amp;A in class.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C</dc:title>
  <dc:creator>DELL</dc:creator>
  <cp:lastModifiedBy>DELL</cp:lastModifiedBy>
  <cp:revision>10</cp:revision>
  <dcterms:created xsi:type="dcterms:W3CDTF">2021-06-15T11:56:17Z</dcterms:created>
  <dcterms:modified xsi:type="dcterms:W3CDTF">2021-06-18T05:06:31Z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0x010100F1729EC908FCBD4F9CCF447B10A7CAAB</vt:lpwstr>
  </property>
</Properties>
</file>