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074165"/>
            <a:ext cx="13906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062" y="1064463"/>
            <a:ext cx="4281170" cy="2297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6797" y="6443033"/>
            <a:ext cx="216534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51.png"/><Relationship Id="rId27" Type="http://schemas.openxmlformats.org/officeDocument/2006/relationships/image" Target="../media/image52.png"/><Relationship Id="rId28" Type="http://schemas.openxmlformats.org/officeDocument/2006/relationships/image" Target="../media/image53.png"/><Relationship Id="rId29" Type="http://schemas.openxmlformats.org/officeDocument/2006/relationships/image" Target="../media/image54.png"/><Relationship Id="rId30" Type="http://schemas.openxmlformats.org/officeDocument/2006/relationships/image" Target="../media/image55.png"/><Relationship Id="rId31" Type="http://schemas.openxmlformats.org/officeDocument/2006/relationships/image" Target="../media/image56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Relationship Id="rId35" Type="http://schemas.openxmlformats.org/officeDocument/2006/relationships/image" Target="../media/image60.png"/><Relationship Id="rId36" Type="http://schemas.openxmlformats.org/officeDocument/2006/relationships/image" Target="../media/image61.png"/><Relationship Id="rId37" Type="http://schemas.openxmlformats.org/officeDocument/2006/relationships/image" Target="../media/image62.png"/><Relationship Id="rId38" Type="http://schemas.openxmlformats.org/officeDocument/2006/relationships/image" Target="../media/image63.png"/><Relationship Id="rId39" Type="http://schemas.openxmlformats.org/officeDocument/2006/relationships/image" Target="../media/image64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46" Type="http://schemas.openxmlformats.org/officeDocument/2006/relationships/image" Target="../media/image71.png"/><Relationship Id="rId47" Type="http://schemas.openxmlformats.org/officeDocument/2006/relationships/image" Target="../media/image72.png"/><Relationship Id="rId48" Type="http://schemas.openxmlformats.org/officeDocument/2006/relationships/image" Target="../media/image73.png"/><Relationship Id="rId49" Type="http://schemas.openxmlformats.org/officeDocument/2006/relationships/image" Target="../media/image74.png"/><Relationship Id="rId50" Type="http://schemas.openxmlformats.org/officeDocument/2006/relationships/image" Target="../media/image75.png"/><Relationship Id="rId51" Type="http://schemas.openxmlformats.org/officeDocument/2006/relationships/image" Target="../media/image76.png"/><Relationship Id="rId52" Type="http://schemas.openxmlformats.org/officeDocument/2006/relationships/image" Target="../media/image77.png"/><Relationship Id="rId53" Type="http://schemas.openxmlformats.org/officeDocument/2006/relationships/image" Target="../media/image78.png"/><Relationship Id="rId54" Type="http://schemas.openxmlformats.org/officeDocument/2006/relationships/image" Target="../media/image79.png"/><Relationship Id="rId55" Type="http://schemas.openxmlformats.org/officeDocument/2006/relationships/image" Target="../media/image80.png"/><Relationship Id="rId56" Type="http://schemas.openxmlformats.org/officeDocument/2006/relationships/image" Target="../media/image81.png"/><Relationship Id="rId57" Type="http://schemas.openxmlformats.org/officeDocument/2006/relationships/image" Target="../media/image82.png"/><Relationship Id="rId58" Type="http://schemas.openxmlformats.org/officeDocument/2006/relationships/image" Target="../media/image83.png"/><Relationship Id="rId59" Type="http://schemas.openxmlformats.org/officeDocument/2006/relationships/image" Target="../media/image84.png"/><Relationship Id="rId60" Type="http://schemas.openxmlformats.org/officeDocument/2006/relationships/image" Target="../media/image85.png"/><Relationship Id="rId61" Type="http://schemas.openxmlformats.org/officeDocument/2006/relationships/image" Target="../media/image86.png"/><Relationship Id="rId62" Type="http://schemas.openxmlformats.org/officeDocument/2006/relationships/image" Target="../media/image87.png"/><Relationship Id="rId63" Type="http://schemas.openxmlformats.org/officeDocument/2006/relationships/image" Target="../media/image88.png"/><Relationship Id="rId64" Type="http://schemas.openxmlformats.org/officeDocument/2006/relationships/image" Target="../media/image89.png"/><Relationship Id="rId65" Type="http://schemas.openxmlformats.org/officeDocument/2006/relationships/image" Target="../media/image90.png"/><Relationship Id="rId66" Type="http://schemas.openxmlformats.org/officeDocument/2006/relationships/image" Target="../media/image91.png"/><Relationship Id="rId67" Type="http://schemas.openxmlformats.org/officeDocument/2006/relationships/image" Target="../media/image92.png"/><Relationship Id="rId68" Type="http://schemas.openxmlformats.org/officeDocument/2006/relationships/image" Target="../media/image93.png"/><Relationship Id="rId69" Type="http://schemas.openxmlformats.org/officeDocument/2006/relationships/image" Target="../media/image94.png"/><Relationship Id="rId70" Type="http://schemas.openxmlformats.org/officeDocument/2006/relationships/image" Target="../media/image95.png"/><Relationship Id="rId71" Type="http://schemas.openxmlformats.org/officeDocument/2006/relationships/image" Target="../media/image96.png"/><Relationship Id="rId72" Type="http://schemas.openxmlformats.org/officeDocument/2006/relationships/image" Target="../media/image97.png"/><Relationship Id="rId73" Type="http://schemas.openxmlformats.org/officeDocument/2006/relationships/image" Target="../media/image98.png"/><Relationship Id="rId74" Type="http://schemas.openxmlformats.org/officeDocument/2006/relationships/image" Target="../media/image99.png"/><Relationship Id="rId75" Type="http://schemas.openxmlformats.org/officeDocument/2006/relationships/image" Target="../media/image100.png"/><Relationship Id="rId76" Type="http://schemas.openxmlformats.org/officeDocument/2006/relationships/image" Target="../media/image101.png"/><Relationship Id="rId77" Type="http://schemas.openxmlformats.org/officeDocument/2006/relationships/image" Target="../media/image102.png"/><Relationship Id="rId78" Type="http://schemas.openxmlformats.org/officeDocument/2006/relationships/image" Target="../media/image103.png"/><Relationship Id="rId79" Type="http://schemas.openxmlformats.org/officeDocument/2006/relationships/image" Target="../media/image104.png"/><Relationship Id="rId80" Type="http://schemas.openxmlformats.org/officeDocument/2006/relationships/image" Target="../media/image105.png"/><Relationship Id="rId81" Type="http://schemas.openxmlformats.org/officeDocument/2006/relationships/image" Target="../media/image106.png"/><Relationship Id="rId82" Type="http://schemas.openxmlformats.org/officeDocument/2006/relationships/image" Target="../media/image107.png"/><Relationship Id="rId83" Type="http://schemas.openxmlformats.org/officeDocument/2006/relationships/image" Target="../media/image108.png"/><Relationship Id="rId84" Type="http://schemas.openxmlformats.org/officeDocument/2006/relationships/image" Target="../media/image1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217" y="3342532"/>
            <a:ext cx="6170816" cy="35715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31922" y="1923923"/>
            <a:ext cx="3696970" cy="754380"/>
            <a:chOff x="2931922" y="1923923"/>
            <a:chExt cx="3696970" cy="7543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922" y="1923923"/>
              <a:ext cx="3016504" cy="7543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892" y="1923923"/>
              <a:ext cx="1015441" cy="75437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172" y="3222625"/>
            <a:ext cx="6436233" cy="5501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86902" y="6443033"/>
            <a:ext cx="146050" cy="20066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1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593" y="1212717"/>
            <a:ext cx="1358974" cy="319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05473" y="3190851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4001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5473" y="386002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4001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90694" y="3782812"/>
            <a:ext cx="12166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Arial MT"/>
                <a:cs typeface="Arial MT"/>
              </a:rPr>
              <a:t>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13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70">
                <a:latin typeface="Arial MT"/>
                <a:cs typeface="Arial MT"/>
              </a:rPr>
              <a:t>5</a:t>
            </a:r>
            <a:r>
              <a:rPr dirty="0" sz="1800" spc="-170">
                <a:latin typeface="Arial MT"/>
                <a:cs typeface="Arial MT"/>
              </a:rPr>
              <a:t> </a:t>
            </a:r>
            <a:r>
              <a:rPr dirty="0" sz="1800" spc="-140">
                <a:latin typeface="Arial MT"/>
                <a:cs typeface="Arial MT"/>
              </a:rPr>
              <a:t>41</a:t>
            </a:r>
            <a:r>
              <a:rPr dirty="0" sz="1800" spc="5">
                <a:latin typeface="Arial MT"/>
                <a:cs typeface="Arial MT"/>
              </a:rPr>
              <a:t>1</a:t>
            </a:r>
            <a:r>
              <a:rPr dirty="0" sz="1800" spc="-30">
                <a:latin typeface="Arial MT"/>
                <a:cs typeface="Arial MT"/>
              </a:rPr>
              <a:t>.</a:t>
            </a:r>
            <a:r>
              <a:rPr dirty="0" sz="1800" spc="-140">
                <a:latin typeface="Arial MT"/>
                <a:cs typeface="Arial MT"/>
              </a:rPr>
              <a:t>4</a:t>
            </a:r>
            <a:r>
              <a:rPr dirty="0" sz="1800" spc="-254">
                <a:latin typeface="Arial MT"/>
                <a:cs typeface="Arial MT"/>
              </a:rPr>
              <a:t>1</a:t>
            </a:r>
            <a:r>
              <a:rPr dirty="0" sz="1800" spc="-35"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4160" y="3113615"/>
            <a:ext cx="13487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Arial MT"/>
                <a:cs typeface="Arial MT"/>
              </a:rPr>
              <a:t>x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13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40">
                <a:latin typeface="Arial MT"/>
                <a:cs typeface="Arial MT"/>
              </a:rPr>
              <a:t>3</a:t>
            </a:r>
            <a:r>
              <a:rPr dirty="0" sz="1800" spc="-70">
                <a:latin typeface="Arial MT"/>
                <a:cs typeface="Arial MT"/>
              </a:rPr>
              <a:t>6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 spc="-140">
                <a:latin typeface="Arial MT"/>
                <a:cs typeface="Arial MT"/>
              </a:rPr>
              <a:t>00</a:t>
            </a:r>
            <a:r>
              <a:rPr dirty="0" sz="1800" spc="5">
                <a:latin typeface="Arial MT"/>
                <a:cs typeface="Arial MT"/>
              </a:rPr>
              <a:t>9</a:t>
            </a:r>
            <a:r>
              <a:rPr dirty="0" sz="1800" spc="-35">
                <a:latin typeface="Arial MT"/>
                <a:cs typeface="Arial MT"/>
              </a:rPr>
              <a:t>.</a:t>
            </a:r>
            <a:r>
              <a:rPr dirty="0" sz="1800" spc="-140">
                <a:latin typeface="Arial MT"/>
                <a:cs typeface="Arial MT"/>
              </a:rPr>
              <a:t>4</a:t>
            </a:r>
            <a:r>
              <a:rPr dirty="0" sz="1800" spc="-60">
                <a:latin typeface="Arial MT"/>
                <a:cs typeface="Arial MT"/>
              </a:rPr>
              <a:t>5</a:t>
            </a:r>
            <a:r>
              <a:rPr dirty="0" sz="1800" spc="-35"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4331589"/>
            <a:ext cx="1324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>
                <a:latin typeface="Arial MT"/>
                <a:cs typeface="Arial MT"/>
              </a:rPr>
              <a:t>wh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1</a:t>
            </a:r>
            <a:r>
              <a:rPr dirty="0" sz="1800" spc="-195">
                <a:latin typeface="Arial MT"/>
                <a:cs typeface="Arial MT"/>
              </a:rPr>
              <a:t>0</a:t>
            </a:r>
            <a:r>
              <a:rPr dirty="0" sz="1800" spc="-140">
                <a:latin typeface="Arial MT"/>
                <a:cs typeface="Arial MT"/>
              </a:rPr>
              <a:t>0.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5675" y="6084887"/>
            <a:ext cx="3161030" cy="4718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90"/>
              </a:spcBef>
            </a:pPr>
            <a:r>
              <a:rPr dirty="0" sz="1800" spc="-700">
                <a:latin typeface="Arial MT"/>
                <a:cs typeface="Arial MT"/>
              </a:rPr>
              <a:t>y</a:t>
            </a:r>
            <a:r>
              <a:rPr dirty="0" baseline="6172" sz="2700">
                <a:latin typeface="Arial MT"/>
                <a:cs typeface="Arial MT"/>
              </a:rPr>
              <a:t>ˆ</a:t>
            </a:r>
            <a:r>
              <a:rPr dirty="0" baseline="6172" sz="2700" spc="217">
                <a:latin typeface="Arial MT"/>
                <a:cs typeface="Arial MT"/>
              </a:rPr>
              <a:t> </a:t>
            </a:r>
            <a:r>
              <a:rPr dirty="0" sz="1800" spc="21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635">
                <a:latin typeface="Symbol"/>
                <a:cs typeface="Symbol"/>
              </a:rPr>
              <a:t></a:t>
            </a:r>
            <a:r>
              <a:rPr dirty="0" baseline="16975" sz="2700">
                <a:latin typeface="Arial MT"/>
                <a:cs typeface="Arial MT"/>
              </a:rPr>
              <a:t>ˆ</a:t>
            </a:r>
            <a:r>
              <a:rPr dirty="0" baseline="16975" sz="2700" spc="-345">
                <a:latin typeface="Arial MT"/>
                <a:cs typeface="Arial MT"/>
              </a:rPr>
              <a:t> </a:t>
            </a:r>
            <a:r>
              <a:rPr dirty="0" baseline="-18518" sz="2025">
                <a:latin typeface="Arial MT"/>
                <a:cs typeface="Arial MT"/>
              </a:rPr>
              <a:t>0</a:t>
            </a:r>
            <a:r>
              <a:rPr dirty="0" baseline="-18518" sz="2025">
                <a:latin typeface="Arial MT"/>
                <a:cs typeface="Arial MT"/>
              </a:rPr>
              <a:t> </a:t>
            </a:r>
            <a:r>
              <a:rPr dirty="0" baseline="-18518" sz="2025" spc="-262">
                <a:latin typeface="Arial MT"/>
                <a:cs typeface="Arial MT"/>
              </a:rPr>
              <a:t> </a:t>
            </a:r>
            <a:r>
              <a:rPr dirty="0" sz="1800" spc="215">
                <a:latin typeface="Symbol"/>
                <a:cs typeface="Symbol"/>
              </a:rPr>
              <a:t>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635">
                <a:latin typeface="Symbol"/>
                <a:cs typeface="Symbol"/>
              </a:rPr>
              <a:t></a:t>
            </a:r>
            <a:r>
              <a:rPr dirty="0" baseline="16975" sz="2700" spc="254">
                <a:latin typeface="Arial MT"/>
                <a:cs typeface="Arial MT"/>
              </a:rPr>
              <a:t>ˆ</a:t>
            </a:r>
            <a:r>
              <a:rPr dirty="0" baseline="-18518" sz="2025" spc="-67"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215">
                <a:latin typeface="Symbol"/>
                <a:cs typeface="Symbol"/>
              </a:rPr>
              <a:t>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6</a:t>
            </a:r>
            <a:r>
              <a:rPr dirty="0" sz="1800" spc="-195">
                <a:latin typeface="Arial MT"/>
                <a:cs typeface="Arial MT"/>
              </a:rPr>
              <a:t> </a:t>
            </a:r>
            <a:r>
              <a:rPr dirty="0" sz="1800" spc="40">
                <a:latin typeface="Arial MT"/>
                <a:cs typeface="Arial MT"/>
              </a:rPr>
              <a:t>5</a:t>
            </a:r>
            <a:r>
              <a:rPr dirty="0" sz="1800" spc="25">
                <a:latin typeface="Arial MT"/>
                <a:cs typeface="Arial MT"/>
              </a:rPr>
              <a:t>3</a:t>
            </a:r>
            <a:r>
              <a:rPr dirty="0" sz="1800">
                <a:latin typeface="Arial MT"/>
                <a:cs typeface="Arial MT"/>
              </a:rPr>
              <a:t>3</a:t>
            </a:r>
            <a:r>
              <a:rPr dirty="0" sz="1800" spc="-275">
                <a:latin typeface="Arial MT"/>
                <a:cs typeface="Arial MT"/>
              </a:rPr>
              <a:t> </a:t>
            </a:r>
            <a:r>
              <a:rPr dirty="0" sz="1800" spc="215">
                <a:latin typeface="Symbol"/>
                <a:cs typeface="Symbol"/>
              </a:rPr>
              <a:t>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.</a:t>
            </a:r>
            <a:r>
              <a:rPr dirty="0" sz="1800" spc="40">
                <a:latin typeface="Arial MT"/>
                <a:cs typeface="Arial MT"/>
              </a:rPr>
              <a:t>0</a:t>
            </a:r>
            <a:r>
              <a:rPr dirty="0" sz="1800" spc="25">
                <a:latin typeface="Arial MT"/>
                <a:cs typeface="Arial MT"/>
              </a:rPr>
              <a:t>3</a:t>
            </a:r>
            <a:r>
              <a:rPr dirty="0" sz="1800" spc="40">
                <a:latin typeface="Arial MT"/>
                <a:cs typeface="Arial MT"/>
              </a:rPr>
              <a:t>1</a:t>
            </a:r>
            <a:r>
              <a:rPr dirty="0" sz="1800" spc="-145">
                <a:latin typeface="Arial MT"/>
                <a:cs typeface="Arial MT"/>
              </a:rPr>
              <a:t>2</a:t>
            </a:r>
            <a:r>
              <a:rPr dirty="0" sz="180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73508" y="3286082"/>
            <a:ext cx="681990" cy="0"/>
          </a:xfrm>
          <a:custGeom>
            <a:avLst/>
            <a:gdLst/>
            <a:ahLst/>
            <a:cxnLst/>
            <a:rect l="l" t="t" r="r" b="b"/>
            <a:pathLst>
              <a:path w="681989" h="0">
                <a:moveTo>
                  <a:pt x="0" y="0"/>
                </a:moveTo>
                <a:lnTo>
                  <a:pt x="681464" y="0"/>
                </a:lnTo>
              </a:path>
            </a:pathLst>
          </a:custGeom>
          <a:ln w="168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6125" y="3940732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 h="0">
                <a:moveTo>
                  <a:pt x="0" y="0"/>
                </a:moveTo>
                <a:lnTo>
                  <a:pt x="946094" y="0"/>
                </a:lnTo>
              </a:path>
            </a:pathLst>
          </a:custGeom>
          <a:ln w="168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51269" y="3741847"/>
            <a:ext cx="133540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-105">
                <a:latin typeface="Arial MT"/>
                <a:cs typeface="Arial MT"/>
              </a:rPr>
              <a:t>-</a:t>
            </a:r>
            <a:r>
              <a:rPr dirty="0" sz="1900" spc="-204">
                <a:latin typeface="Arial MT"/>
                <a:cs typeface="Arial MT"/>
              </a:rPr>
              <a:t>1</a:t>
            </a:r>
            <a:r>
              <a:rPr dirty="0" sz="1900" spc="-190">
                <a:latin typeface="Arial MT"/>
                <a:cs typeface="Arial MT"/>
              </a:rPr>
              <a:t>3</a:t>
            </a:r>
            <a:r>
              <a:rPr dirty="0" sz="1900" spc="-175">
                <a:latin typeface="Arial MT"/>
                <a:cs typeface="Arial MT"/>
              </a:rPr>
              <a:t>4</a:t>
            </a:r>
            <a:r>
              <a:rPr dirty="0" sz="1900" spc="-285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2</a:t>
            </a:r>
            <a:r>
              <a:rPr dirty="0" sz="1900" spc="-200">
                <a:latin typeface="Arial MT"/>
                <a:cs typeface="Arial MT"/>
              </a:rPr>
              <a:t>6</a:t>
            </a:r>
            <a:r>
              <a:rPr dirty="0" sz="1900" spc="-175">
                <a:latin typeface="Arial MT"/>
                <a:cs typeface="Arial MT"/>
              </a:rPr>
              <a:t>9</a:t>
            </a:r>
            <a:r>
              <a:rPr dirty="0" sz="1900" spc="-285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2</a:t>
            </a:r>
            <a:r>
              <a:rPr dirty="0" sz="1900" spc="-200">
                <a:latin typeface="Arial MT"/>
                <a:cs typeface="Arial MT"/>
              </a:rPr>
              <a:t>9</a:t>
            </a:r>
            <a:r>
              <a:rPr dirty="0" sz="1900" spc="-175">
                <a:latin typeface="Arial MT"/>
                <a:cs typeface="Arial MT"/>
              </a:rPr>
              <a:t>6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4497" y="3934292"/>
            <a:ext cx="13843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175">
                <a:latin typeface="Arial MT"/>
                <a:cs typeface="Arial MT"/>
              </a:rPr>
              <a:t>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7927" y="3583951"/>
            <a:ext cx="92392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100" algn="l"/>
                <a:tab pos="668655" algn="l"/>
              </a:tabLst>
            </a:pPr>
            <a:r>
              <a:rPr dirty="0" sz="1900" spc="-105">
                <a:latin typeface="Arial MT"/>
                <a:cs typeface="Arial MT"/>
              </a:rPr>
              <a:t>(</a:t>
            </a:r>
            <a:r>
              <a:rPr dirty="0" sz="1900" spc="-105">
                <a:latin typeface="Arial MT"/>
                <a:cs typeface="Arial MT"/>
              </a:rPr>
              <a:t>	</a:t>
            </a:r>
            <a:r>
              <a:rPr dirty="0" sz="1900" spc="-155">
                <a:latin typeface="Arial MT"/>
                <a:cs typeface="Arial MT"/>
              </a:rPr>
              <a:t>x</a:t>
            </a:r>
            <a:r>
              <a:rPr dirty="0" sz="1900" spc="-155">
                <a:latin typeface="Arial MT"/>
                <a:cs typeface="Arial MT"/>
              </a:rPr>
              <a:t>	</a:t>
            </a:r>
            <a:r>
              <a:rPr dirty="0" sz="1900" spc="-155">
                <a:latin typeface="Arial MT"/>
                <a:cs typeface="Arial MT"/>
              </a:rPr>
              <a:t>y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 spc="-105">
                <a:latin typeface="Arial MT"/>
                <a:cs typeface="Arial MT"/>
              </a:rPr>
              <a:t>)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3133" y="3087187"/>
            <a:ext cx="140843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spc="-175">
                <a:latin typeface="Arial MT"/>
                <a:cs typeface="Arial MT"/>
              </a:rPr>
              <a:t>4</a:t>
            </a:r>
            <a:r>
              <a:rPr dirty="0" sz="1900" spc="-240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3</a:t>
            </a:r>
            <a:r>
              <a:rPr dirty="0" sz="1900" spc="-200">
                <a:latin typeface="Arial MT"/>
                <a:cs typeface="Arial MT"/>
              </a:rPr>
              <a:t>0</a:t>
            </a:r>
            <a:r>
              <a:rPr dirty="0" sz="1900" spc="-175">
                <a:latin typeface="Arial MT"/>
                <a:cs typeface="Arial MT"/>
              </a:rPr>
              <a:t>9</a:t>
            </a:r>
            <a:r>
              <a:rPr dirty="0" sz="1900" spc="-285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3</a:t>
            </a:r>
            <a:r>
              <a:rPr dirty="0" sz="1900" spc="-200">
                <a:latin typeface="Arial MT"/>
                <a:cs typeface="Arial MT"/>
              </a:rPr>
              <a:t>4</a:t>
            </a:r>
            <a:r>
              <a:rPr dirty="0" sz="1900" spc="-55">
                <a:latin typeface="Arial MT"/>
                <a:cs typeface="Arial MT"/>
              </a:rPr>
              <a:t>0</a:t>
            </a:r>
            <a:r>
              <a:rPr dirty="0" sz="1900" spc="-190">
                <a:latin typeface="Arial MT"/>
                <a:cs typeface="Arial MT"/>
              </a:rPr>
              <a:t>1</a:t>
            </a:r>
            <a:r>
              <a:rPr dirty="0" sz="1900" spc="-200">
                <a:latin typeface="Arial MT"/>
                <a:cs typeface="Arial MT"/>
              </a:rPr>
              <a:t>6</a:t>
            </a:r>
            <a:r>
              <a:rPr dirty="0" sz="1900" spc="-175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9120" y="3279628"/>
            <a:ext cx="13843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175">
                <a:latin typeface="Arial MT"/>
                <a:cs typeface="Arial MT"/>
              </a:rPr>
              <a:t>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4456" y="2928482"/>
            <a:ext cx="54356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100" algn="l"/>
              </a:tabLst>
            </a:pPr>
            <a:r>
              <a:rPr dirty="0" sz="1900" spc="-105">
                <a:latin typeface="Arial MT"/>
                <a:cs typeface="Arial MT"/>
              </a:rPr>
              <a:t>(</a:t>
            </a:r>
            <a:r>
              <a:rPr dirty="0" sz="1900" spc="-105">
                <a:latin typeface="Arial MT"/>
                <a:cs typeface="Arial MT"/>
              </a:rPr>
              <a:t>	</a:t>
            </a:r>
            <a:r>
              <a:rPr dirty="0" sz="1900" spc="-155">
                <a:latin typeface="Arial MT"/>
                <a:cs typeface="Arial MT"/>
              </a:rPr>
              <a:t>x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105">
                <a:latin typeface="Arial MT"/>
                <a:cs typeface="Arial MT"/>
              </a:rPr>
              <a:t>)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0259" y="3713971"/>
            <a:ext cx="43815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</a:tabLst>
            </a:pPr>
            <a:r>
              <a:rPr dirty="0" sz="1350" spc="-50">
                <a:latin typeface="Arial MT"/>
                <a:cs typeface="Arial MT"/>
              </a:rPr>
              <a:t>i</a:t>
            </a:r>
            <a:r>
              <a:rPr dirty="0" sz="1350" spc="-50">
                <a:latin typeface="Arial MT"/>
                <a:cs typeface="Arial MT"/>
              </a:rPr>
              <a:t>	</a:t>
            </a:r>
            <a:r>
              <a:rPr dirty="0" sz="1350" spc="-50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1714" y="3872709"/>
            <a:ext cx="94805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1680" algn="l"/>
                <a:tab pos="902335" algn="l"/>
              </a:tabLst>
            </a:pPr>
            <a:r>
              <a:rPr dirty="0" sz="1350" spc="-155">
                <a:latin typeface="Arial MT"/>
                <a:cs typeface="Arial MT"/>
              </a:rPr>
              <a:t>x</a:t>
            </a:r>
            <a:r>
              <a:rPr dirty="0" sz="1350" spc="-110">
                <a:latin typeface="Arial MT"/>
                <a:cs typeface="Arial MT"/>
              </a:rPr>
              <a:t>y</a:t>
            </a:r>
            <a:r>
              <a:rPr dirty="0" sz="1350">
                <a:latin typeface="Arial MT"/>
                <a:cs typeface="Arial MT"/>
              </a:rPr>
              <a:t>	</a:t>
            </a:r>
            <a:r>
              <a:rPr dirty="0" sz="1350" spc="-50">
                <a:latin typeface="Arial MT"/>
                <a:cs typeface="Arial MT"/>
              </a:rPr>
              <a:t>i</a:t>
            </a:r>
            <a:r>
              <a:rPr dirty="0" sz="1350">
                <a:latin typeface="Arial MT"/>
                <a:cs typeface="Arial MT"/>
              </a:rPr>
              <a:t>	</a:t>
            </a:r>
            <a:r>
              <a:rPr dirty="0" sz="1350" spc="-50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1222" y="2892370"/>
            <a:ext cx="10604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12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0341" y="3059321"/>
            <a:ext cx="79438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8665" algn="l"/>
              </a:tabLst>
            </a:pPr>
            <a:r>
              <a:rPr dirty="0" baseline="2057" sz="2025" spc="-179">
                <a:latin typeface="Arial MT"/>
                <a:cs typeface="Arial MT"/>
              </a:rPr>
              <a:t>2</a:t>
            </a:r>
            <a:r>
              <a:rPr dirty="0" baseline="2057" sz="2025" spc="-179">
                <a:latin typeface="Arial MT"/>
                <a:cs typeface="Arial MT"/>
              </a:rPr>
              <a:t>	</a:t>
            </a:r>
            <a:r>
              <a:rPr dirty="0" sz="1350" spc="-50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1714" y="3218059"/>
            <a:ext cx="71374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68655" algn="l"/>
              </a:tabLst>
            </a:pPr>
            <a:r>
              <a:rPr dirty="0" sz="1350" spc="-110">
                <a:latin typeface="Arial MT"/>
                <a:cs typeface="Arial MT"/>
              </a:rPr>
              <a:t>x</a:t>
            </a:r>
            <a:r>
              <a:rPr dirty="0" sz="1350" spc="-110">
                <a:latin typeface="Arial MT"/>
                <a:cs typeface="Arial MT"/>
              </a:rPr>
              <a:t>	</a:t>
            </a:r>
            <a:r>
              <a:rPr dirty="0" sz="1350" spc="-50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4300" y="3759118"/>
            <a:ext cx="20193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0165" y="3741847"/>
            <a:ext cx="142938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1334" algn="l"/>
                <a:tab pos="911225" algn="l"/>
              </a:tabLst>
            </a:pPr>
            <a:r>
              <a:rPr dirty="0" sz="1900" spc="-225">
                <a:latin typeface="Arial MT"/>
                <a:cs typeface="Arial MT"/>
              </a:rPr>
              <a:t>S</a:t>
            </a:r>
            <a:r>
              <a:rPr dirty="0" sz="1900" spc="-204">
                <a:latin typeface="Arial MT"/>
                <a:cs typeface="Arial MT"/>
              </a:rPr>
              <a:t>S</a:t>
            </a:r>
            <a:r>
              <a:rPr dirty="0" sz="1900">
                <a:latin typeface="Arial MT"/>
                <a:cs typeface="Arial MT"/>
              </a:rPr>
              <a:t>	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155">
                <a:latin typeface="Arial MT"/>
                <a:cs typeface="Arial MT"/>
              </a:rPr>
              <a:t>x</a:t>
            </a:r>
            <a:r>
              <a:rPr dirty="0" sz="1900" spc="-95">
                <a:latin typeface="Arial MT"/>
                <a:cs typeface="Arial MT"/>
              </a:rPr>
              <a:t> </a:t>
            </a:r>
            <a:r>
              <a:rPr dirty="0" sz="1900" spc="-155">
                <a:latin typeface="Arial MT"/>
                <a:cs typeface="Arial MT"/>
              </a:rPr>
              <a:t>y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180">
                <a:latin typeface="Arial MT"/>
                <a:cs typeface="Arial MT"/>
              </a:rPr>
              <a:t> </a:t>
            </a:r>
            <a:r>
              <a:rPr dirty="0" sz="1900" spc="2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43208" y="3600377"/>
            <a:ext cx="58102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1795" algn="l"/>
              </a:tabLst>
            </a:pPr>
            <a:r>
              <a:rPr dirty="0" sz="1900" spc="30">
                <a:latin typeface="Symbol"/>
                <a:cs typeface="Symbol"/>
              </a:rPr>
              <a:t></a:t>
            </a:r>
            <a:r>
              <a:rPr dirty="0" sz="1900" spc="30">
                <a:latin typeface="Times New Roman"/>
                <a:cs typeface="Times New Roman"/>
              </a:rPr>
              <a:t>	</a:t>
            </a:r>
            <a:r>
              <a:rPr dirty="0" sz="1900" spc="3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0761" y="3104464"/>
            <a:ext cx="20193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703" y="2945726"/>
            <a:ext cx="20193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0165" y="3087187"/>
            <a:ext cx="124587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7675" algn="l"/>
                <a:tab pos="838200" algn="l"/>
                <a:tab pos="1097280" algn="l"/>
              </a:tabLst>
            </a:pPr>
            <a:r>
              <a:rPr dirty="0" sz="1900" spc="-225">
                <a:latin typeface="Arial MT"/>
                <a:cs typeface="Arial MT"/>
              </a:rPr>
              <a:t>S</a:t>
            </a:r>
            <a:r>
              <a:rPr dirty="0" sz="1900" spc="-204">
                <a:latin typeface="Arial MT"/>
                <a:cs typeface="Arial MT"/>
              </a:rPr>
              <a:t>S</a:t>
            </a:r>
            <a:r>
              <a:rPr dirty="0" sz="1900">
                <a:latin typeface="Arial MT"/>
                <a:cs typeface="Arial MT"/>
              </a:rPr>
              <a:t>	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155">
                <a:latin typeface="Arial MT"/>
                <a:cs typeface="Arial MT"/>
              </a:rPr>
              <a:t>x</a:t>
            </a:r>
            <a:r>
              <a:rPr dirty="0" sz="1900">
                <a:latin typeface="Arial MT"/>
                <a:cs typeface="Arial MT"/>
              </a:rPr>
              <a:t>	</a:t>
            </a:r>
            <a:r>
              <a:rPr dirty="0" sz="1900" spc="2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9344" y="1554094"/>
            <a:ext cx="6299200" cy="13563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11785" indent="-287020">
              <a:lnSpc>
                <a:spcPct val="100000"/>
              </a:lnSpc>
              <a:spcBef>
                <a:spcPts val="855"/>
              </a:spcBef>
              <a:buFont typeface="Arial MT"/>
              <a:buChar char="–"/>
              <a:tabLst>
                <a:tab pos="312420" algn="l"/>
              </a:tabLst>
            </a:pPr>
            <a:r>
              <a:rPr dirty="0" sz="2800" spc="-10">
                <a:latin typeface="Calibri"/>
                <a:cs typeface="Calibri"/>
              </a:rPr>
              <a:t>Solving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 </a:t>
            </a:r>
            <a:r>
              <a:rPr dirty="0" sz="2800" spc="-10">
                <a:latin typeface="Calibri"/>
                <a:cs typeface="Calibri"/>
              </a:rPr>
              <a:t>hand</a:t>
            </a:r>
            <a:endParaRPr sz="2800">
              <a:latin typeface="Calibri"/>
              <a:cs typeface="Calibri"/>
            </a:endParaRPr>
          </a:p>
          <a:p>
            <a:pPr lvl="1" marL="710565" marR="17780" indent="-228600">
              <a:lnSpc>
                <a:spcPts val="2830"/>
              </a:lnSpc>
              <a:spcBef>
                <a:spcPts val="785"/>
              </a:spcBef>
              <a:buFont typeface="Arial MT"/>
              <a:buChar char="•"/>
              <a:tabLst>
                <a:tab pos="711200" algn="l"/>
                <a:tab pos="2633980" algn="l"/>
                <a:tab pos="3510279" algn="l"/>
                <a:tab pos="3723004" algn="l"/>
              </a:tabLst>
            </a:pPr>
            <a:r>
              <a:rPr dirty="0" baseline="1157" sz="3600" spc="-172">
                <a:latin typeface="Calibri"/>
                <a:cs typeface="Calibri"/>
              </a:rPr>
              <a:t>To</a:t>
            </a:r>
            <a:r>
              <a:rPr dirty="0" baseline="1157" sz="3600">
                <a:latin typeface="Calibri"/>
                <a:cs typeface="Calibri"/>
              </a:rPr>
              <a:t> </a:t>
            </a:r>
            <a:r>
              <a:rPr dirty="0" baseline="1157" sz="3600" spc="-15">
                <a:latin typeface="Calibri"/>
                <a:cs typeface="Calibri"/>
              </a:rPr>
              <a:t>calculate</a:t>
            </a:r>
            <a:r>
              <a:rPr dirty="0" baseline="1157" sz="3600" spc="-240">
                <a:latin typeface="Calibri"/>
                <a:cs typeface="Calibri"/>
              </a:rPr>
              <a:t> </a:t>
            </a:r>
            <a:r>
              <a:rPr dirty="0" sz="2100" spc="-530">
                <a:latin typeface="Symbol"/>
                <a:cs typeface="Symbol"/>
              </a:rPr>
              <a:t></a:t>
            </a:r>
            <a:r>
              <a:rPr dirty="0" baseline="19841" sz="3150" spc="-794">
                <a:latin typeface="Arial MT"/>
                <a:cs typeface="Arial MT"/>
              </a:rPr>
              <a:t>ˆ</a:t>
            </a:r>
            <a:r>
              <a:rPr dirty="0" baseline="19841" sz="3150" spc="-450">
                <a:latin typeface="Arial MT"/>
                <a:cs typeface="Arial MT"/>
              </a:rPr>
              <a:t> </a:t>
            </a:r>
            <a:r>
              <a:rPr dirty="0" baseline="-19841" sz="2100" spc="-322">
                <a:latin typeface="Arial MT"/>
                <a:cs typeface="Arial MT"/>
              </a:rPr>
              <a:t>0	</a:t>
            </a:r>
            <a:r>
              <a:rPr dirty="0" baseline="1157" sz="3600" spc="-232">
                <a:latin typeface="Calibri"/>
                <a:cs typeface="Calibri"/>
              </a:rPr>
              <a:t>and</a:t>
            </a:r>
            <a:r>
              <a:rPr dirty="0" baseline="3968" sz="3150" spc="-232">
                <a:latin typeface="Symbol"/>
                <a:cs typeface="Symbol"/>
              </a:rPr>
              <a:t></a:t>
            </a:r>
            <a:r>
              <a:rPr dirty="0" baseline="23809" sz="3150" spc="-232">
                <a:latin typeface="Arial MT"/>
                <a:cs typeface="Arial MT"/>
              </a:rPr>
              <a:t>ˆ</a:t>
            </a:r>
            <a:r>
              <a:rPr dirty="0" baseline="-13888" sz="2100" spc="-232">
                <a:latin typeface="Arial MT"/>
                <a:cs typeface="Arial MT"/>
              </a:rPr>
              <a:t>1	</a:t>
            </a:r>
            <a:r>
              <a:rPr dirty="0" baseline="1157" sz="3600">
                <a:latin typeface="Calibri"/>
                <a:cs typeface="Calibri"/>
              </a:rPr>
              <a:t>,	</a:t>
            </a:r>
            <a:r>
              <a:rPr dirty="0" baseline="1157" sz="3600" spc="-22">
                <a:latin typeface="Calibri"/>
                <a:cs typeface="Calibri"/>
              </a:rPr>
              <a:t>we</a:t>
            </a:r>
            <a:r>
              <a:rPr dirty="0" baseline="1157" sz="3600" spc="-52">
                <a:latin typeface="Calibri"/>
                <a:cs typeface="Calibri"/>
              </a:rPr>
              <a:t> </a:t>
            </a:r>
            <a:r>
              <a:rPr dirty="0" baseline="1157" sz="3600" spc="-7">
                <a:latin typeface="Calibri"/>
                <a:cs typeface="Calibri"/>
              </a:rPr>
              <a:t>need</a:t>
            </a:r>
            <a:r>
              <a:rPr dirty="0" baseline="1157" sz="3600" spc="-44">
                <a:latin typeface="Calibri"/>
                <a:cs typeface="Calibri"/>
              </a:rPr>
              <a:t> </a:t>
            </a:r>
            <a:r>
              <a:rPr dirty="0" baseline="1157" sz="3600" spc="-22">
                <a:latin typeface="Calibri"/>
                <a:cs typeface="Calibri"/>
              </a:rPr>
              <a:t>to</a:t>
            </a:r>
            <a:r>
              <a:rPr dirty="0" baseline="1157" sz="3600" spc="-52">
                <a:latin typeface="Calibri"/>
                <a:cs typeface="Calibri"/>
              </a:rPr>
              <a:t> </a:t>
            </a:r>
            <a:r>
              <a:rPr dirty="0" baseline="1157" sz="3600" spc="-15">
                <a:latin typeface="Calibri"/>
                <a:cs typeface="Calibri"/>
              </a:rPr>
              <a:t>calculate </a:t>
            </a:r>
            <a:r>
              <a:rPr dirty="0" baseline="1157" sz="3600" spc="-787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several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statistics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first;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38156" y="511671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 h="0">
                <a:moveTo>
                  <a:pt x="0" y="0"/>
                </a:moveTo>
                <a:lnTo>
                  <a:pt x="503698" y="0"/>
                </a:lnTo>
              </a:path>
            </a:pathLst>
          </a:custGeom>
          <a:ln w="16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86861" y="5116719"/>
            <a:ext cx="1241425" cy="0"/>
          </a:xfrm>
          <a:custGeom>
            <a:avLst/>
            <a:gdLst/>
            <a:ahLst/>
            <a:cxnLst/>
            <a:rect l="l" t="t" r="r" b="b"/>
            <a:pathLst>
              <a:path w="1241425" h="0">
                <a:moveTo>
                  <a:pt x="0" y="0"/>
                </a:moveTo>
                <a:lnTo>
                  <a:pt x="1241330" y="0"/>
                </a:lnTo>
              </a:path>
            </a:pathLst>
          </a:custGeom>
          <a:ln w="16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64531" y="560964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7864" y="0"/>
                </a:lnTo>
              </a:path>
            </a:pathLst>
          </a:custGeom>
          <a:ln w="16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84391" y="560964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7830" y="0"/>
                </a:lnTo>
              </a:path>
            </a:pathLst>
          </a:custGeom>
          <a:ln w="16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936377" y="5543082"/>
            <a:ext cx="502793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00" spc="-420">
                <a:latin typeface="Symbol"/>
                <a:cs typeface="Symbol"/>
              </a:rPr>
              <a:t></a:t>
            </a:r>
            <a:r>
              <a:rPr dirty="0" baseline="17543" sz="2850" spc="-630">
                <a:latin typeface="Arial MT"/>
                <a:cs typeface="Arial MT"/>
              </a:rPr>
              <a:t>ˆ</a:t>
            </a:r>
            <a:r>
              <a:rPr dirty="0" baseline="17543" sz="2850" spc="-547">
                <a:latin typeface="Arial MT"/>
                <a:cs typeface="Arial MT"/>
              </a:rPr>
              <a:t> </a:t>
            </a:r>
            <a:r>
              <a:rPr dirty="0" baseline="-18518" sz="2025" spc="-179">
                <a:latin typeface="Arial MT"/>
                <a:cs typeface="Arial MT"/>
              </a:rPr>
              <a:t>0</a:t>
            </a:r>
            <a:r>
              <a:rPr dirty="0" baseline="-18518" sz="2025" spc="330">
                <a:latin typeface="Arial MT"/>
                <a:cs typeface="Arial MT"/>
              </a:rPr>
              <a:t> </a:t>
            </a:r>
            <a:r>
              <a:rPr dirty="0" sz="1900" spc="25">
                <a:latin typeface="Symbol"/>
                <a:cs typeface="Symbol"/>
              </a:rPr>
              <a:t>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 spc="-155">
                <a:latin typeface="Arial MT"/>
                <a:cs typeface="Arial MT"/>
              </a:rPr>
              <a:t>y</a:t>
            </a:r>
            <a:r>
              <a:rPr dirty="0" sz="1900" spc="-160">
                <a:latin typeface="Arial MT"/>
                <a:cs typeface="Arial MT"/>
              </a:rPr>
              <a:t> </a:t>
            </a:r>
            <a:r>
              <a:rPr dirty="0" sz="1900" spc="25">
                <a:latin typeface="Symbol"/>
                <a:cs typeface="Symbol"/>
              </a:rPr>
              <a:t>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spc="-229">
                <a:latin typeface="Symbol"/>
                <a:cs typeface="Symbol"/>
              </a:rPr>
              <a:t></a:t>
            </a:r>
            <a:r>
              <a:rPr dirty="0" baseline="17543" sz="2850" spc="-345">
                <a:latin typeface="Arial MT"/>
                <a:cs typeface="Arial MT"/>
              </a:rPr>
              <a:t>ˆ</a:t>
            </a:r>
            <a:r>
              <a:rPr dirty="0" baseline="-18518" sz="2025" spc="-345">
                <a:latin typeface="Arial MT"/>
                <a:cs typeface="Arial MT"/>
              </a:rPr>
              <a:t>1</a:t>
            </a:r>
            <a:r>
              <a:rPr dirty="0" sz="1900" spc="-229">
                <a:latin typeface="Arial MT"/>
                <a:cs typeface="Arial MT"/>
              </a:rPr>
              <a:t>x</a:t>
            </a:r>
            <a:r>
              <a:rPr dirty="0" sz="1900" spc="-95">
                <a:latin typeface="Arial MT"/>
                <a:cs typeface="Arial MT"/>
              </a:rPr>
              <a:t> </a:t>
            </a:r>
            <a:r>
              <a:rPr dirty="0" sz="1900" spc="25">
                <a:latin typeface="Symbol"/>
                <a:cs typeface="Symbol"/>
              </a:rPr>
              <a:t>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spc="-150">
                <a:latin typeface="Arial MT"/>
                <a:cs typeface="Arial MT"/>
              </a:rPr>
              <a:t>5411.41</a:t>
            </a:r>
            <a:r>
              <a:rPr dirty="0" sz="1900" spc="-150">
                <a:latin typeface="Symbol"/>
                <a:cs typeface="Symbol"/>
              </a:rPr>
              <a:t></a:t>
            </a:r>
            <a:r>
              <a:rPr dirty="0" sz="1900" spc="-215">
                <a:latin typeface="Times New Roman"/>
                <a:cs typeface="Times New Roman"/>
              </a:rPr>
              <a:t> </a:t>
            </a:r>
            <a:r>
              <a:rPr dirty="0" sz="1900" spc="-140">
                <a:latin typeface="Arial MT"/>
                <a:cs typeface="Arial MT"/>
              </a:rPr>
              <a:t>(</a:t>
            </a:r>
            <a:r>
              <a:rPr dirty="0" sz="1900" spc="-140">
                <a:latin typeface="Symbol"/>
                <a:cs typeface="Symbol"/>
              </a:rPr>
              <a:t></a:t>
            </a:r>
            <a:r>
              <a:rPr dirty="0" sz="1900" spc="-140">
                <a:latin typeface="Arial MT"/>
                <a:cs typeface="Arial MT"/>
              </a:rPr>
              <a:t>.0312)(36</a:t>
            </a:r>
            <a:r>
              <a:rPr dirty="0" sz="1900" spc="-275">
                <a:latin typeface="Arial MT"/>
                <a:cs typeface="Arial MT"/>
              </a:rPr>
              <a:t> </a:t>
            </a:r>
            <a:r>
              <a:rPr dirty="0" sz="1900" spc="-110">
                <a:latin typeface="Arial MT"/>
                <a:cs typeface="Arial MT"/>
              </a:rPr>
              <a:t>009.45)</a:t>
            </a:r>
            <a:r>
              <a:rPr dirty="0" sz="1900" spc="-110">
                <a:latin typeface="Symbol"/>
                <a:cs typeface="Symbol"/>
              </a:rPr>
              <a:t></a:t>
            </a:r>
            <a:r>
              <a:rPr dirty="0" sz="1900" spc="-160">
                <a:latin typeface="Times New Roman"/>
                <a:cs typeface="Times New Roman"/>
              </a:rPr>
              <a:t> </a:t>
            </a:r>
            <a:r>
              <a:rPr dirty="0" sz="1900" spc="-160">
                <a:latin typeface="Arial MT"/>
                <a:cs typeface="Arial MT"/>
              </a:rPr>
              <a:t>6533.38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2956504" y="4761645"/>
            <a:ext cx="232473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36549" sz="2850" spc="37">
                <a:latin typeface="Symbol"/>
                <a:cs typeface="Symbol"/>
              </a:rPr>
              <a:t></a:t>
            </a:r>
            <a:r>
              <a:rPr dirty="0" baseline="-36549" sz="2850" spc="37">
                <a:latin typeface="Times New Roman"/>
                <a:cs typeface="Times New Roman"/>
              </a:rPr>
              <a:t> </a:t>
            </a:r>
            <a:r>
              <a:rPr dirty="0" baseline="-36549" sz="2850" spc="-30">
                <a:latin typeface="Times New Roman"/>
                <a:cs typeface="Times New Roman"/>
              </a:rPr>
              <a:t> </a:t>
            </a:r>
            <a:r>
              <a:rPr dirty="0" sz="1900" spc="-114">
                <a:latin typeface="Arial MT"/>
                <a:cs typeface="Arial MT"/>
              </a:rPr>
              <a:t>-</a:t>
            </a:r>
            <a:r>
              <a:rPr dirty="0" sz="1900" spc="-190">
                <a:latin typeface="Arial MT"/>
                <a:cs typeface="Arial MT"/>
              </a:rPr>
              <a:t>13</a:t>
            </a:r>
            <a:r>
              <a:rPr dirty="0" sz="1900" spc="-170">
                <a:latin typeface="Arial MT"/>
                <a:cs typeface="Arial MT"/>
              </a:rPr>
              <a:t>4</a:t>
            </a:r>
            <a:r>
              <a:rPr dirty="0" sz="1900" spc="-300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26</a:t>
            </a:r>
            <a:r>
              <a:rPr dirty="0" sz="1900" spc="-170">
                <a:latin typeface="Arial MT"/>
                <a:cs typeface="Arial MT"/>
              </a:rPr>
              <a:t>9</a:t>
            </a:r>
            <a:r>
              <a:rPr dirty="0" sz="1900" spc="-300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29</a:t>
            </a:r>
            <a:r>
              <a:rPr dirty="0" sz="1900" spc="-170">
                <a:latin typeface="Arial MT"/>
                <a:cs typeface="Arial MT"/>
              </a:rPr>
              <a:t>6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229">
                <a:latin typeface="Arial MT"/>
                <a:cs typeface="Arial MT"/>
              </a:rPr>
              <a:t> </a:t>
            </a:r>
            <a:r>
              <a:rPr dirty="0" baseline="-36549" sz="2850" spc="37">
                <a:latin typeface="Symbol"/>
                <a:cs typeface="Symbol"/>
              </a:rPr>
              <a:t></a:t>
            </a:r>
            <a:r>
              <a:rPr dirty="0" baseline="-36549" sz="2850" spc="-142">
                <a:latin typeface="Times New Roman"/>
                <a:cs typeface="Times New Roman"/>
              </a:rPr>
              <a:t> </a:t>
            </a:r>
            <a:r>
              <a:rPr dirty="0" baseline="-36549" sz="2850" spc="-172">
                <a:latin typeface="Arial MT"/>
                <a:cs typeface="Arial MT"/>
              </a:rPr>
              <a:t>-</a:t>
            </a:r>
            <a:r>
              <a:rPr dirty="0" baseline="-36549" sz="2850" spc="-15">
                <a:latin typeface="Arial MT"/>
                <a:cs typeface="Arial MT"/>
              </a:rPr>
              <a:t>.</a:t>
            </a:r>
            <a:r>
              <a:rPr dirty="0" baseline="-36549" sz="2850" spc="-284">
                <a:latin typeface="Arial MT"/>
                <a:cs typeface="Arial MT"/>
              </a:rPr>
              <a:t>031</a:t>
            </a:r>
            <a:r>
              <a:rPr dirty="0" baseline="-36549" sz="2850" spc="-254">
                <a:latin typeface="Arial MT"/>
                <a:cs typeface="Arial MT"/>
              </a:rPr>
              <a:t>2</a:t>
            </a:r>
            <a:endParaRPr baseline="-36549" sz="28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6914" y="5111161"/>
            <a:ext cx="200152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770890" algn="l"/>
              </a:tabLst>
            </a:pPr>
            <a:r>
              <a:rPr dirty="0" sz="1900" spc="-220">
                <a:latin typeface="Arial MT"/>
                <a:cs typeface="Arial MT"/>
              </a:rPr>
              <a:t>S</a:t>
            </a:r>
            <a:r>
              <a:rPr dirty="0" sz="1900" spc="-114">
                <a:latin typeface="Arial MT"/>
                <a:cs typeface="Arial MT"/>
              </a:rPr>
              <a:t>S</a:t>
            </a:r>
            <a:r>
              <a:rPr dirty="0" baseline="-18518" sz="2025" spc="-157">
                <a:latin typeface="Arial MT"/>
                <a:cs typeface="Arial MT"/>
              </a:rPr>
              <a:t>x</a:t>
            </a:r>
            <a:r>
              <a:rPr dirty="0" baseline="-18518" sz="2025">
                <a:latin typeface="Arial MT"/>
                <a:cs typeface="Arial MT"/>
              </a:rPr>
              <a:t>	</a:t>
            </a:r>
            <a:r>
              <a:rPr dirty="0" sz="1900" spc="-170">
                <a:latin typeface="Arial MT"/>
                <a:cs typeface="Arial MT"/>
              </a:rPr>
              <a:t>4</a:t>
            </a:r>
            <a:r>
              <a:rPr dirty="0" sz="1900" spc="-245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30</a:t>
            </a:r>
            <a:r>
              <a:rPr dirty="0" sz="1900" spc="-170">
                <a:latin typeface="Arial MT"/>
                <a:cs typeface="Arial MT"/>
              </a:rPr>
              <a:t>9</a:t>
            </a:r>
            <a:r>
              <a:rPr dirty="0" sz="1900" spc="-300">
                <a:latin typeface="Arial MT"/>
                <a:cs typeface="Arial MT"/>
              </a:rPr>
              <a:t> </a:t>
            </a:r>
            <a:r>
              <a:rPr dirty="0" sz="1900" spc="-190">
                <a:latin typeface="Arial MT"/>
                <a:cs typeface="Arial MT"/>
              </a:rPr>
              <a:t>34</a:t>
            </a:r>
            <a:r>
              <a:rPr dirty="0" sz="1900" spc="-65">
                <a:latin typeface="Arial MT"/>
                <a:cs typeface="Arial MT"/>
              </a:rPr>
              <a:t>0</a:t>
            </a:r>
            <a:r>
              <a:rPr dirty="0" sz="1900" spc="-190">
                <a:latin typeface="Arial MT"/>
                <a:cs typeface="Arial MT"/>
              </a:rPr>
              <a:t>160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48426" y="4722092"/>
            <a:ext cx="29273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220">
                <a:latin typeface="Arial MT"/>
                <a:cs typeface="Arial MT"/>
              </a:rPr>
              <a:t>SS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01762" y="4839964"/>
            <a:ext cx="9334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105">
                <a:latin typeface="Arial MT"/>
                <a:cs typeface="Arial MT"/>
              </a:rPr>
              <a:t>ˆ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29195" y="4851594"/>
            <a:ext cx="15875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155">
                <a:latin typeface="Arial MT"/>
                <a:cs typeface="Arial MT"/>
              </a:rPr>
              <a:t>xy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91948" y="5047751"/>
            <a:ext cx="10668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12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32329" y="4918283"/>
            <a:ext cx="16129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1777" y="4918283"/>
            <a:ext cx="14859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735">
                <a:latin typeface="Symbol"/>
                <a:cs typeface="Symbol"/>
              </a:rPr>
              <a:t></a:t>
            </a:r>
            <a:endParaRPr sz="1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0698" y="2153435"/>
            <a:ext cx="4005579" cy="1139825"/>
            <a:chOff x="4660698" y="2153435"/>
            <a:chExt cx="4005579" cy="1139825"/>
          </a:xfrm>
        </p:grpSpPr>
        <p:sp>
          <p:nvSpPr>
            <p:cNvPr id="3" name="object 3"/>
            <p:cNvSpPr/>
            <p:nvPr/>
          </p:nvSpPr>
          <p:spPr>
            <a:xfrm>
              <a:off x="4711253" y="2153454"/>
              <a:ext cx="3940175" cy="1064895"/>
            </a:xfrm>
            <a:custGeom>
              <a:avLst/>
              <a:gdLst/>
              <a:ahLst/>
              <a:cxnLst/>
              <a:rect l="l" t="t" r="r" b="b"/>
              <a:pathLst>
                <a:path w="3940175" h="1064895">
                  <a:moveTo>
                    <a:pt x="3940041" y="0"/>
                  </a:moveTo>
                  <a:lnTo>
                    <a:pt x="0" y="0"/>
                  </a:lnTo>
                  <a:lnTo>
                    <a:pt x="0" y="1064704"/>
                  </a:lnTo>
                  <a:lnTo>
                    <a:pt x="3940041" y="1064704"/>
                  </a:lnTo>
                  <a:lnTo>
                    <a:pt x="394004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54603" y="2161715"/>
              <a:ext cx="3890010" cy="0"/>
            </a:xfrm>
            <a:custGeom>
              <a:avLst/>
              <a:gdLst/>
              <a:ahLst/>
              <a:cxnLst/>
              <a:rect l="l" t="t" r="r" b="b"/>
              <a:pathLst>
                <a:path w="3890009" h="0">
                  <a:moveTo>
                    <a:pt x="0" y="0"/>
                  </a:moveTo>
                  <a:lnTo>
                    <a:pt x="3889443" y="0"/>
                  </a:lnTo>
                </a:path>
              </a:pathLst>
            </a:custGeom>
            <a:ln w="1655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32936" y="2161715"/>
              <a:ext cx="3926204" cy="1064895"/>
            </a:xfrm>
            <a:custGeom>
              <a:avLst/>
              <a:gdLst/>
              <a:ahLst/>
              <a:cxnLst/>
              <a:rect l="l" t="t" r="r" b="b"/>
              <a:pathLst>
                <a:path w="3926204" h="1064895">
                  <a:moveTo>
                    <a:pt x="3925605" y="0"/>
                  </a:moveTo>
                  <a:lnTo>
                    <a:pt x="3925605" y="1048181"/>
                  </a:lnTo>
                </a:path>
                <a:path w="3926204" h="1064895">
                  <a:moveTo>
                    <a:pt x="3925605" y="1064704"/>
                  </a:moveTo>
                  <a:lnTo>
                    <a:pt x="0" y="1064704"/>
                  </a:lnTo>
                </a:path>
              </a:pathLst>
            </a:custGeom>
            <a:ln w="1550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18481" y="2236664"/>
              <a:ext cx="0" cy="989965"/>
            </a:xfrm>
            <a:custGeom>
              <a:avLst/>
              <a:gdLst/>
              <a:ahLst/>
              <a:cxnLst/>
              <a:rect l="l" t="t" r="r" b="b"/>
              <a:pathLst>
                <a:path w="0" h="989964">
                  <a:moveTo>
                    <a:pt x="0" y="0"/>
                  </a:moveTo>
                  <a:lnTo>
                    <a:pt x="0" y="989755"/>
                  </a:lnTo>
                </a:path>
              </a:pathLst>
            </a:custGeom>
            <a:ln w="1444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18481" y="2236664"/>
              <a:ext cx="0" cy="973455"/>
            </a:xfrm>
            <a:custGeom>
              <a:avLst/>
              <a:gdLst/>
              <a:ahLst/>
              <a:cxnLst/>
              <a:rect l="l" t="t" r="r" b="b"/>
              <a:pathLst>
                <a:path w="0" h="973455">
                  <a:moveTo>
                    <a:pt x="0" y="0"/>
                  </a:moveTo>
                  <a:lnTo>
                    <a:pt x="0" y="973232"/>
                  </a:lnTo>
                </a:path>
              </a:pathLst>
            </a:custGeom>
            <a:ln w="14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60698" y="2511124"/>
              <a:ext cx="101600" cy="715645"/>
            </a:xfrm>
            <a:custGeom>
              <a:avLst/>
              <a:gdLst/>
              <a:ahLst/>
              <a:cxnLst/>
              <a:rect l="l" t="t" r="r" b="b"/>
              <a:pathLst>
                <a:path w="101600" h="715644">
                  <a:moveTo>
                    <a:pt x="0" y="715295"/>
                  </a:moveTo>
                  <a:lnTo>
                    <a:pt x="101129" y="715295"/>
                  </a:lnTo>
                </a:path>
                <a:path w="101600" h="715644">
                  <a:moveTo>
                    <a:pt x="0" y="365909"/>
                  </a:moveTo>
                  <a:lnTo>
                    <a:pt x="101129" y="365909"/>
                  </a:lnTo>
                </a:path>
                <a:path w="101600" h="715644">
                  <a:moveTo>
                    <a:pt x="0" y="0"/>
                  </a:moveTo>
                  <a:lnTo>
                    <a:pt x="101129" y="0"/>
                  </a:lnTo>
                </a:path>
              </a:pathLst>
            </a:custGeom>
            <a:ln w="1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60698" y="2153435"/>
              <a:ext cx="97790" cy="17145"/>
            </a:xfrm>
            <a:custGeom>
              <a:avLst/>
              <a:gdLst/>
              <a:ahLst/>
              <a:cxnLst/>
              <a:rect l="l" t="t" r="r" b="b"/>
              <a:pathLst>
                <a:path w="97789" h="17144">
                  <a:moveTo>
                    <a:pt x="0" y="8279"/>
                  </a:moveTo>
                  <a:lnTo>
                    <a:pt x="21663" y="8279"/>
                  </a:lnTo>
                </a:path>
                <a:path w="97789" h="17144">
                  <a:moveTo>
                    <a:pt x="97517" y="0"/>
                  </a:moveTo>
                  <a:lnTo>
                    <a:pt x="97517" y="16558"/>
                  </a:lnTo>
                </a:path>
              </a:pathLst>
            </a:custGeom>
            <a:ln w="16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8481" y="3176276"/>
              <a:ext cx="3925570" cy="116839"/>
            </a:xfrm>
            <a:custGeom>
              <a:avLst/>
              <a:gdLst/>
              <a:ahLst/>
              <a:cxnLst/>
              <a:rect l="l" t="t" r="r" b="b"/>
              <a:pathLst>
                <a:path w="3925570" h="116839">
                  <a:moveTo>
                    <a:pt x="0" y="50143"/>
                  </a:moveTo>
                  <a:lnTo>
                    <a:pt x="3925566" y="50143"/>
                  </a:lnTo>
                </a:path>
                <a:path w="3925570" h="116839">
                  <a:moveTo>
                    <a:pt x="0" y="116831"/>
                  </a:moveTo>
                  <a:lnTo>
                    <a:pt x="0" y="0"/>
                  </a:lnTo>
                </a:path>
                <a:path w="3925570" h="116839">
                  <a:moveTo>
                    <a:pt x="1274909" y="116831"/>
                  </a:moveTo>
                  <a:lnTo>
                    <a:pt x="1274909" y="0"/>
                  </a:lnTo>
                </a:path>
                <a:path w="3925570" h="116839">
                  <a:moveTo>
                    <a:pt x="2535111" y="116831"/>
                  </a:moveTo>
                  <a:lnTo>
                    <a:pt x="2535111" y="0"/>
                  </a:lnTo>
                </a:path>
                <a:path w="3925570" h="116839">
                  <a:moveTo>
                    <a:pt x="3810001" y="116831"/>
                  </a:moveTo>
                  <a:lnTo>
                    <a:pt x="3810001" y="0"/>
                  </a:lnTo>
                </a:path>
              </a:pathLst>
            </a:custGeom>
            <a:ln w="1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89589" y="2228403"/>
              <a:ext cx="86995" cy="100330"/>
            </a:xfrm>
            <a:custGeom>
              <a:avLst/>
              <a:gdLst/>
              <a:ahLst/>
              <a:cxnLst/>
              <a:rect l="l" t="t" r="r" b="b"/>
              <a:pathLst>
                <a:path w="86995" h="100330">
                  <a:moveTo>
                    <a:pt x="43346" y="0"/>
                  </a:moveTo>
                  <a:lnTo>
                    <a:pt x="0" y="49611"/>
                  </a:lnTo>
                  <a:lnTo>
                    <a:pt x="43346" y="99755"/>
                  </a:lnTo>
                  <a:lnTo>
                    <a:pt x="86693" y="49611"/>
                  </a:lnTo>
                  <a:lnTo>
                    <a:pt x="4334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89589" y="2228403"/>
              <a:ext cx="86995" cy="100330"/>
            </a:xfrm>
            <a:custGeom>
              <a:avLst/>
              <a:gdLst/>
              <a:ahLst/>
              <a:cxnLst/>
              <a:rect l="l" t="t" r="r" b="b"/>
              <a:pathLst>
                <a:path w="86995" h="100330">
                  <a:moveTo>
                    <a:pt x="43346" y="0"/>
                  </a:moveTo>
                  <a:lnTo>
                    <a:pt x="86693" y="49611"/>
                  </a:lnTo>
                  <a:lnTo>
                    <a:pt x="43346" y="99755"/>
                  </a:lnTo>
                  <a:lnTo>
                    <a:pt x="0" y="49611"/>
                  </a:lnTo>
                  <a:lnTo>
                    <a:pt x="43346" y="0"/>
                  </a:lnTo>
                  <a:close/>
                </a:path>
              </a:pathLst>
            </a:custGeom>
            <a:ln w="1535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50133" y="2178260"/>
              <a:ext cx="87630" cy="100330"/>
            </a:xfrm>
            <a:custGeom>
              <a:avLst/>
              <a:gdLst/>
              <a:ahLst/>
              <a:cxnLst/>
              <a:rect l="l" t="t" r="r" b="b"/>
              <a:pathLst>
                <a:path w="87629" h="100330">
                  <a:moveTo>
                    <a:pt x="43829" y="0"/>
                  </a:moveTo>
                  <a:lnTo>
                    <a:pt x="0" y="50143"/>
                  </a:lnTo>
                  <a:lnTo>
                    <a:pt x="43829" y="99755"/>
                  </a:lnTo>
                  <a:lnTo>
                    <a:pt x="87176" y="50143"/>
                  </a:lnTo>
                  <a:lnTo>
                    <a:pt x="438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0133" y="2178260"/>
              <a:ext cx="87630" cy="100330"/>
            </a:xfrm>
            <a:custGeom>
              <a:avLst/>
              <a:gdLst/>
              <a:ahLst/>
              <a:cxnLst/>
              <a:rect l="l" t="t" r="r" b="b"/>
              <a:pathLst>
                <a:path w="87629" h="100330">
                  <a:moveTo>
                    <a:pt x="43829" y="0"/>
                  </a:moveTo>
                  <a:lnTo>
                    <a:pt x="87176" y="50143"/>
                  </a:lnTo>
                  <a:lnTo>
                    <a:pt x="43829" y="99755"/>
                  </a:lnTo>
                  <a:lnTo>
                    <a:pt x="0" y="50143"/>
                  </a:lnTo>
                  <a:lnTo>
                    <a:pt x="43829" y="0"/>
                  </a:lnTo>
                  <a:close/>
                </a:path>
              </a:pathLst>
            </a:custGeom>
            <a:ln w="1536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447" y="2187032"/>
              <a:ext cx="3275061" cy="8972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21242" y="2244948"/>
              <a:ext cx="87630" cy="100330"/>
            </a:xfrm>
            <a:custGeom>
              <a:avLst/>
              <a:gdLst/>
              <a:ahLst/>
              <a:cxnLst/>
              <a:rect l="l" t="t" r="r" b="b"/>
              <a:pathLst>
                <a:path w="87629" h="100330">
                  <a:moveTo>
                    <a:pt x="43346" y="0"/>
                  </a:moveTo>
                  <a:lnTo>
                    <a:pt x="0" y="49589"/>
                  </a:lnTo>
                  <a:lnTo>
                    <a:pt x="43346" y="99732"/>
                  </a:lnTo>
                  <a:lnTo>
                    <a:pt x="87176" y="49589"/>
                  </a:lnTo>
                  <a:lnTo>
                    <a:pt x="4334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21242" y="2244948"/>
              <a:ext cx="87630" cy="100330"/>
            </a:xfrm>
            <a:custGeom>
              <a:avLst/>
              <a:gdLst/>
              <a:ahLst/>
              <a:cxnLst/>
              <a:rect l="l" t="t" r="r" b="b"/>
              <a:pathLst>
                <a:path w="87629" h="100330">
                  <a:moveTo>
                    <a:pt x="43346" y="0"/>
                  </a:moveTo>
                  <a:lnTo>
                    <a:pt x="87176" y="49589"/>
                  </a:lnTo>
                  <a:lnTo>
                    <a:pt x="43346" y="99732"/>
                  </a:lnTo>
                  <a:lnTo>
                    <a:pt x="0" y="49589"/>
                  </a:lnTo>
                  <a:lnTo>
                    <a:pt x="43346" y="0"/>
                  </a:lnTo>
                  <a:close/>
                </a:path>
              </a:pathLst>
            </a:custGeom>
            <a:ln w="1536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93963" y="2211327"/>
              <a:ext cx="86995" cy="100330"/>
            </a:xfrm>
            <a:custGeom>
              <a:avLst/>
              <a:gdLst/>
              <a:ahLst/>
              <a:cxnLst/>
              <a:rect l="l" t="t" r="r" b="b"/>
              <a:pathLst>
                <a:path w="86995" h="100330">
                  <a:moveTo>
                    <a:pt x="43346" y="0"/>
                  </a:moveTo>
                  <a:lnTo>
                    <a:pt x="0" y="50143"/>
                  </a:lnTo>
                  <a:lnTo>
                    <a:pt x="43346" y="100286"/>
                  </a:lnTo>
                  <a:lnTo>
                    <a:pt x="86693" y="50143"/>
                  </a:lnTo>
                  <a:lnTo>
                    <a:pt x="4334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93963" y="2211327"/>
              <a:ext cx="86995" cy="100330"/>
            </a:xfrm>
            <a:custGeom>
              <a:avLst/>
              <a:gdLst/>
              <a:ahLst/>
              <a:cxnLst/>
              <a:rect l="l" t="t" r="r" b="b"/>
              <a:pathLst>
                <a:path w="86995" h="100330">
                  <a:moveTo>
                    <a:pt x="43346" y="0"/>
                  </a:moveTo>
                  <a:lnTo>
                    <a:pt x="86693" y="50143"/>
                  </a:lnTo>
                  <a:lnTo>
                    <a:pt x="43346" y="100286"/>
                  </a:lnTo>
                  <a:lnTo>
                    <a:pt x="0" y="50143"/>
                  </a:lnTo>
                  <a:lnTo>
                    <a:pt x="43346" y="0"/>
                  </a:lnTo>
                  <a:close/>
                </a:path>
              </a:pathLst>
            </a:custGeom>
            <a:ln w="1535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82350" y="2153449"/>
              <a:ext cx="377190" cy="133350"/>
            </a:xfrm>
            <a:custGeom>
              <a:avLst/>
              <a:gdLst/>
              <a:ahLst/>
              <a:cxnLst/>
              <a:rect l="l" t="t" r="r" b="b"/>
              <a:pathLst>
                <a:path w="377189" h="133350">
                  <a:moveTo>
                    <a:pt x="72250" y="0"/>
                  </a:moveTo>
                  <a:lnTo>
                    <a:pt x="0" y="0"/>
                  </a:lnTo>
                  <a:lnTo>
                    <a:pt x="0" y="83223"/>
                  </a:lnTo>
                  <a:lnTo>
                    <a:pt x="72250" y="83223"/>
                  </a:lnTo>
                  <a:lnTo>
                    <a:pt x="72250" y="0"/>
                  </a:lnTo>
                  <a:close/>
                </a:path>
                <a:path w="377189" h="133350">
                  <a:moveTo>
                    <a:pt x="376618" y="49618"/>
                  </a:moveTo>
                  <a:lnTo>
                    <a:pt x="333273" y="49618"/>
                  </a:lnTo>
                  <a:lnTo>
                    <a:pt x="333273" y="33070"/>
                  </a:lnTo>
                  <a:lnTo>
                    <a:pt x="304380" y="33070"/>
                  </a:lnTo>
                  <a:lnTo>
                    <a:pt x="260553" y="33070"/>
                  </a:lnTo>
                  <a:lnTo>
                    <a:pt x="231660" y="33070"/>
                  </a:lnTo>
                  <a:lnTo>
                    <a:pt x="231660" y="116293"/>
                  </a:lnTo>
                  <a:lnTo>
                    <a:pt x="260553" y="116293"/>
                  </a:lnTo>
                  <a:lnTo>
                    <a:pt x="304380" y="116293"/>
                  </a:lnTo>
                  <a:lnTo>
                    <a:pt x="304380" y="132829"/>
                  </a:lnTo>
                  <a:lnTo>
                    <a:pt x="376618" y="132829"/>
                  </a:lnTo>
                  <a:lnTo>
                    <a:pt x="376618" y="4961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859740" y="2430047"/>
            <a:ext cx="220345" cy="51815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350" b="1">
                <a:latin typeface="Arial"/>
                <a:cs typeface="Arial"/>
              </a:rPr>
              <a:t>P</a:t>
            </a:r>
            <a:r>
              <a:rPr dirty="0" sz="1350" spc="35" b="1">
                <a:latin typeface="Arial"/>
                <a:cs typeface="Arial"/>
              </a:rPr>
              <a:t>r</a:t>
            </a:r>
            <a:r>
              <a:rPr dirty="0" sz="1350" spc="-50" b="1">
                <a:latin typeface="Arial"/>
                <a:cs typeface="Arial"/>
              </a:rPr>
              <a:t>i</a:t>
            </a:r>
            <a:r>
              <a:rPr dirty="0" sz="1350" spc="40" b="1">
                <a:latin typeface="Arial"/>
                <a:cs typeface="Arial"/>
              </a:rPr>
              <a:t>c</a:t>
            </a:r>
            <a:r>
              <a:rPr dirty="0" sz="1350" b="1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3876" y="2649008"/>
            <a:ext cx="894715" cy="532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1500" spc="10">
                <a:latin typeface="Arial MT"/>
                <a:cs typeface="Arial MT"/>
              </a:rPr>
              <a:t>Multiple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R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Square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6443" y="2649008"/>
            <a:ext cx="819785" cy="5321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500" spc="-5">
                <a:latin typeface="Arial MT"/>
                <a:cs typeface="Arial MT"/>
              </a:rPr>
              <a:t>0.806308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500" spc="-5">
                <a:latin typeface="Arial MT"/>
                <a:cs typeface="Arial MT"/>
              </a:rPr>
              <a:t>0.650132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9300" y="3156142"/>
            <a:ext cx="1907539" cy="130492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84"/>
              </a:spcBef>
            </a:pPr>
            <a:r>
              <a:rPr dirty="0" sz="1500" spc="20">
                <a:latin typeface="Arial MT"/>
                <a:cs typeface="Arial MT"/>
              </a:rPr>
              <a:t>Adjusted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R</a:t>
            </a:r>
            <a:r>
              <a:rPr dirty="0" sz="1500" spc="2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0.646562</a:t>
            </a:r>
            <a:endParaRPr sz="1500">
              <a:latin typeface="Arial MT"/>
              <a:cs typeface="Arial MT"/>
            </a:endParaRPr>
          </a:p>
          <a:p>
            <a:pPr marL="57150">
              <a:lnSpc>
                <a:spcPct val="100000"/>
              </a:lnSpc>
              <a:spcBef>
                <a:spcPts val="190"/>
              </a:spcBef>
            </a:pPr>
            <a:r>
              <a:rPr dirty="0" sz="1500">
                <a:latin typeface="Arial MT"/>
                <a:cs typeface="Arial MT"/>
              </a:rPr>
              <a:t>Standard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E</a:t>
            </a:r>
            <a:r>
              <a:rPr dirty="0" sz="1500" spc="18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151.5688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576705" algn="l"/>
              </a:tabLst>
            </a:pP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Observatio	</a:t>
            </a:r>
            <a:r>
              <a:rPr dirty="0" u="heavy" sz="15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100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dirty="0" sz="1500" spc="15">
                <a:latin typeface="Arial MT"/>
                <a:cs typeface="Arial MT"/>
              </a:rPr>
              <a:t>ANOVA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0034" y="4471268"/>
            <a:ext cx="1809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5" i="1">
                <a:latin typeface="Arial"/>
                <a:cs typeface="Arial"/>
              </a:rPr>
              <a:t>df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8431" y="4471268"/>
            <a:ext cx="2940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50" i="1">
                <a:latin typeface="Arial"/>
                <a:cs typeface="Arial"/>
              </a:rPr>
              <a:t>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6877" y="4471268"/>
            <a:ext cx="29146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85" i="1">
                <a:latin typeface="Arial"/>
                <a:cs typeface="Arial"/>
              </a:rPr>
              <a:t>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49463" y="4471268"/>
            <a:ext cx="17526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3555" algn="l"/>
              </a:tabLst>
            </a:pPr>
            <a:r>
              <a:rPr dirty="0" sz="1500" spc="15" i="1">
                <a:latin typeface="Arial"/>
                <a:cs typeface="Arial"/>
              </a:rPr>
              <a:t>F	</a:t>
            </a:r>
            <a:r>
              <a:rPr dirty="0" sz="1500" spc="20" i="1">
                <a:latin typeface="Arial"/>
                <a:cs typeface="Arial"/>
              </a:rPr>
              <a:t>Significance</a:t>
            </a:r>
            <a:r>
              <a:rPr dirty="0" sz="1500" spc="-50" i="1">
                <a:latin typeface="Arial"/>
                <a:cs typeface="Arial"/>
              </a:rPr>
              <a:t> </a:t>
            </a:r>
            <a:r>
              <a:rPr dirty="0" sz="1500" spc="15" i="1">
                <a:latin typeface="Arial"/>
                <a:cs typeface="Arial"/>
              </a:rPr>
              <a:t>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63876" y="4704220"/>
            <a:ext cx="894080" cy="784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0"/>
              </a:spcBef>
            </a:pPr>
            <a:r>
              <a:rPr dirty="0" sz="1500" spc="-30">
                <a:latin typeface="Arial MT"/>
                <a:cs typeface="Arial MT"/>
              </a:rPr>
              <a:t>R</a:t>
            </a:r>
            <a:r>
              <a:rPr dirty="0" sz="1500" spc="-15">
                <a:latin typeface="Arial MT"/>
                <a:cs typeface="Arial MT"/>
              </a:rPr>
              <a:t>eg</a:t>
            </a:r>
            <a:r>
              <a:rPr dirty="0" sz="1500" spc="-35">
                <a:latin typeface="Arial MT"/>
                <a:cs typeface="Arial MT"/>
              </a:rPr>
              <a:t>r</a:t>
            </a:r>
            <a:r>
              <a:rPr dirty="0" sz="1500" spc="-15">
                <a:latin typeface="Arial MT"/>
                <a:cs typeface="Arial MT"/>
              </a:rPr>
              <a:t>e</a:t>
            </a:r>
            <a:r>
              <a:rPr dirty="0" sz="1500" spc="65">
                <a:latin typeface="Arial MT"/>
                <a:cs typeface="Arial MT"/>
              </a:rPr>
              <a:t>ss</a:t>
            </a:r>
            <a:r>
              <a:rPr dirty="0" sz="1500" spc="15">
                <a:latin typeface="Arial MT"/>
                <a:cs typeface="Arial MT"/>
              </a:rPr>
              <a:t>i</a:t>
            </a:r>
            <a:r>
              <a:rPr dirty="0" sz="1500" spc="5">
                <a:latin typeface="Arial MT"/>
                <a:cs typeface="Arial MT"/>
              </a:rPr>
              <a:t>o  </a:t>
            </a:r>
            <a:r>
              <a:rPr dirty="0" sz="1500">
                <a:latin typeface="Arial MT"/>
                <a:cs typeface="Arial MT"/>
              </a:rPr>
              <a:t>Residual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Total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87417" y="4704220"/>
            <a:ext cx="4260850" cy="7842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285"/>
              </a:spcBef>
              <a:tabLst>
                <a:tab pos="444500" algn="l"/>
                <a:tab pos="1397635" algn="l"/>
                <a:tab pos="2291715" algn="l"/>
                <a:tab pos="3259454" algn="l"/>
              </a:tabLst>
            </a:pPr>
            <a:r>
              <a:rPr dirty="0" sz="1500" spc="10">
                <a:latin typeface="Arial MT"/>
                <a:cs typeface="Arial MT"/>
              </a:rPr>
              <a:t>1</a:t>
            </a:r>
            <a:r>
              <a:rPr dirty="0" sz="1500" spc="10">
                <a:latin typeface="Arial MT"/>
                <a:cs typeface="Arial MT"/>
              </a:rPr>
              <a:t>	</a:t>
            </a:r>
            <a:r>
              <a:rPr dirty="0" sz="1500" spc="-15">
                <a:latin typeface="Arial MT"/>
                <a:cs typeface="Arial MT"/>
              </a:rPr>
              <a:t>418352</a:t>
            </a:r>
            <a:r>
              <a:rPr dirty="0" sz="1500" spc="10">
                <a:latin typeface="Arial MT"/>
                <a:cs typeface="Arial MT"/>
              </a:rPr>
              <a:t>8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5">
                <a:latin typeface="Arial MT"/>
                <a:cs typeface="Arial MT"/>
              </a:rPr>
              <a:t>418352</a:t>
            </a:r>
            <a:r>
              <a:rPr dirty="0" sz="1500" spc="10">
                <a:latin typeface="Arial MT"/>
                <a:cs typeface="Arial MT"/>
              </a:rPr>
              <a:t>8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5">
                <a:latin typeface="Arial MT"/>
                <a:cs typeface="Arial MT"/>
              </a:rPr>
              <a:t>182</a:t>
            </a:r>
            <a:r>
              <a:rPr dirty="0" sz="1500" spc="45">
                <a:latin typeface="Arial MT"/>
                <a:cs typeface="Arial MT"/>
              </a:rPr>
              <a:t>.</a:t>
            </a:r>
            <a:r>
              <a:rPr dirty="0" sz="1500" spc="-15">
                <a:latin typeface="Arial MT"/>
                <a:cs typeface="Arial MT"/>
              </a:rPr>
              <a:t>105</a:t>
            </a:r>
            <a:r>
              <a:rPr dirty="0" sz="1500" spc="10">
                <a:latin typeface="Arial MT"/>
                <a:cs typeface="Arial MT"/>
              </a:rPr>
              <a:t>6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5">
                <a:latin typeface="Arial MT"/>
                <a:cs typeface="Arial MT"/>
              </a:rPr>
              <a:t>4</a:t>
            </a:r>
            <a:r>
              <a:rPr dirty="0" sz="1500" spc="45">
                <a:latin typeface="Arial MT"/>
                <a:cs typeface="Arial MT"/>
              </a:rPr>
              <a:t>.</a:t>
            </a:r>
            <a:r>
              <a:rPr dirty="0" sz="1500" spc="-15">
                <a:latin typeface="Arial MT"/>
                <a:cs typeface="Arial MT"/>
              </a:rPr>
              <a:t>4435</a:t>
            </a:r>
            <a:r>
              <a:rPr dirty="0" sz="1500" spc="50">
                <a:latin typeface="Arial MT"/>
                <a:cs typeface="Arial MT"/>
              </a:rPr>
              <a:t>E</a:t>
            </a:r>
            <a:r>
              <a:rPr dirty="0" sz="1500" spc="-35">
                <a:latin typeface="Arial MT"/>
                <a:cs typeface="Arial MT"/>
              </a:rPr>
              <a:t>-</a:t>
            </a:r>
            <a:r>
              <a:rPr dirty="0" sz="1500" spc="-15">
                <a:latin typeface="Arial MT"/>
                <a:cs typeface="Arial MT"/>
              </a:rPr>
              <a:t>2</a:t>
            </a:r>
            <a:r>
              <a:rPr dirty="0" sz="1500" spc="10">
                <a:latin typeface="Arial MT"/>
                <a:cs typeface="Arial MT"/>
              </a:rPr>
              <a:t>4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444500" algn="l"/>
                <a:tab pos="1337945" algn="l"/>
              </a:tabLst>
            </a:pPr>
            <a:r>
              <a:rPr dirty="0" sz="1500">
                <a:latin typeface="Arial MT"/>
                <a:cs typeface="Arial MT"/>
              </a:rPr>
              <a:t>98	</a:t>
            </a:r>
            <a:r>
              <a:rPr dirty="0" sz="1500" spc="-10">
                <a:latin typeface="Arial MT"/>
                <a:cs typeface="Arial MT"/>
              </a:rPr>
              <a:t>2251362	</a:t>
            </a:r>
            <a:r>
              <a:rPr dirty="0" sz="1500" spc="-5">
                <a:latin typeface="Arial MT"/>
                <a:cs typeface="Arial MT"/>
              </a:rPr>
              <a:t>22973.09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444500" algn="l"/>
              </a:tabLst>
            </a:pPr>
            <a:r>
              <a:rPr dirty="0" sz="1500">
                <a:latin typeface="Arial MT"/>
                <a:cs typeface="Arial MT"/>
              </a:rPr>
              <a:t>99	</a:t>
            </a:r>
            <a:r>
              <a:rPr dirty="0" sz="1500" spc="-15">
                <a:latin typeface="Arial MT"/>
                <a:cs typeface="Arial MT"/>
              </a:rPr>
              <a:t>6434890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8154" y="5766754"/>
            <a:ext cx="197675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0" i="1">
                <a:latin typeface="Arial"/>
                <a:cs typeface="Arial"/>
              </a:rPr>
              <a:t>Coefficients</a:t>
            </a:r>
            <a:r>
              <a:rPr dirty="0" sz="1300" spc="10" i="1">
                <a:latin typeface="Arial"/>
                <a:cs typeface="Arial"/>
              </a:rPr>
              <a:t>tandard</a:t>
            </a:r>
            <a:r>
              <a:rPr dirty="0" sz="1300" spc="-4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Erro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17246" y="5766754"/>
            <a:ext cx="495934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5" i="1">
                <a:latin typeface="Arial"/>
                <a:cs typeface="Arial"/>
              </a:rPr>
              <a:t>t</a:t>
            </a:r>
            <a:r>
              <a:rPr dirty="0" sz="1500" spc="20" i="1">
                <a:latin typeface="Arial"/>
                <a:cs typeface="Arial"/>
              </a:rPr>
              <a:t> Stat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81563" y="5766754"/>
            <a:ext cx="6692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50" i="1">
                <a:latin typeface="Arial"/>
                <a:cs typeface="Arial"/>
              </a:rPr>
              <a:t>P</a:t>
            </a:r>
            <a:r>
              <a:rPr dirty="0" sz="1500" spc="-35" i="1">
                <a:latin typeface="Arial"/>
                <a:cs typeface="Arial"/>
              </a:rPr>
              <a:t>-</a:t>
            </a:r>
            <a:r>
              <a:rPr dirty="0" sz="1500" spc="-55" i="1">
                <a:latin typeface="Arial"/>
                <a:cs typeface="Arial"/>
              </a:rPr>
              <a:t>v</a:t>
            </a:r>
            <a:r>
              <a:rPr dirty="0" sz="1500" spc="-15" i="1">
                <a:latin typeface="Arial"/>
                <a:cs typeface="Arial"/>
              </a:rPr>
              <a:t>a</a:t>
            </a:r>
            <a:r>
              <a:rPr dirty="0" sz="1500" spc="15" i="1">
                <a:latin typeface="Arial"/>
                <a:cs typeface="Arial"/>
              </a:rPr>
              <a:t>l</a:t>
            </a:r>
            <a:r>
              <a:rPr dirty="0" sz="1500" spc="-15" i="1">
                <a:latin typeface="Arial"/>
                <a:cs typeface="Arial"/>
              </a:rPr>
              <a:t>u</a:t>
            </a:r>
            <a:r>
              <a:rPr dirty="0" sz="1500" spc="10" i="1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532000" y="6025113"/>
          <a:ext cx="4781550" cy="54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/>
                <a:gridCol w="1035050"/>
                <a:gridCol w="941069"/>
                <a:gridCol w="960755"/>
                <a:gridCol w="906145"/>
              </a:tblGrid>
              <a:tr h="26029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Intercept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R w="1905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6533.383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FF0066"/>
                      </a:solidFill>
                      <a:prstDash val="solid"/>
                    </a:lnL>
                    <a:lnR w="1905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FF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84.51232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9050">
                      <a:solidFill>
                        <a:srgbClr val="FF0066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77.30687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>
                          <a:latin typeface="Arial MT"/>
                          <a:cs typeface="Arial MT"/>
                        </a:rPr>
                        <a:t>1.22E-89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500" spc="5">
                          <a:latin typeface="Arial MT"/>
                          <a:cs typeface="Arial MT"/>
                        </a:rPr>
                        <a:t>Odometer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R w="19050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-0.03116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9050">
                      <a:solidFill>
                        <a:srgbClr val="FF0066"/>
                      </a:solidFill>
                      <a:prstDash val="solid"/>
                    </a:lnL>
                    <a:lnR w="19050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0.002309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9050">
                      <a:solidFill>
                        <a:srgbClr val="FF0066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500" spc="-5">
                          <a:latin typeface="Arial MT"/>
                          <a:cs typeface="Arial MT"/>
                        </a:rPr>
                        <a:t>-13.4947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500">
                          <a:latin typeface="Arial MT"/>
                          <a:cs typeface="Arial MT"/>
                        </a:rPr>
                        <a:t>4.44E-24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645506" y="1795985"/>
          <a:ext cx="5428615" cy="253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915"/>
                <a:gridCol w="3163569"/>
              </a:tblGrid>
              <a:tr h="210589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dirty="0" sz="1550" spc="-65">
                          <a:latin typeface="Arial MT"/>
                          <a:cs typeface="Arial MT"/>
                        </a:rPr>
                        <a:t>6000</a:t>
                      </a:r>
                      <a:endParaRPr sz="1550">
                        <a:latin typeface="Arial MT"/>
                        <a:cs typeface="Arial MT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550" spc="-65">
                          <a:latin typeface="Arial MT"/>
                          <a:cs typeface="Arial MT"/>
                        </a:rPr>
                        <a:t>5500</a:t>
                      </a:r>
                      <a:endParaRPr sz="1550">
                        <a:latin typeface="Arial MT"/>
                        <a:cs typeface="Arial MT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550" spc="-65">
                          <a:latin typeface="Arial MT"/>
                          <a:cs typeface="Arial MT"/>
                        </a:rPr>
                        <a:t>5000</a:t>
                      </a:r>
                      <a:endParaRPr sz="1550">
                        <a:latin typeface="Arial MT"/>
                        <a:cs typeface="Arial MT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550" spc="-65">
                          <a:latin typeface="Arial MT"/>
                          <a:cs typeface="Arial MT"/>
                        </a:rPr>
                        <a:t>4500</a:t>
                      </a:r>
                      <a:endParaRPr sz="1550">
                        <a:latin typeface="Arial MT"/>
                        <a:cs typeface="Arial MT"/>
                      </a:endParaRPr>
                    </a:p>
                    <a:p>
                      <a:pPr marL="810895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2085975" algn="l"/>
                          <a:tab pos="3345815" algn="l"/>
                          <a:tab pos="4620895" algn="l"/>
                        </a:tabLst>
                      </a:pPr>
                      <a:r>
                        <a:rPr dirty="0" sz="1550" spc="-75">
                          <a:latin typeface="Arial MT"/>
                          <a:cs typeface="Arial MT"/>
                        </a:rPr>
                        <a:t>19000	29000	39000	</a:t>
                      </a:r>
                      <a:r>
                        <a:rPr dirty="0" sz="1550" spc="-65">
                          <a:latin typeface="Arial MT"/>
                          <a:cs typeface="Arial MT"/>
                        </a:rPr>
                        <a:t>49000</a:t>
                      </a:r>
                      <a:endParaRPr sz="1550">
                        <a:latin typeface="Arial MT"/>
                        <a:cs typeface="Arial MT"/>
                      </a:endParaRPr>
                    </a:p>
                    <a:p>
                      <a:pPr algn="ctr" marL="661670">
                        <a:lnSpc>
                          <a:spcPts val="1005"/>
                        </a:lnSpc>
                        <a:spcBef>
                          <a:spcPts val="1019"/>
                        </a:spcBef>
                      </a:pPr>
                      <a:r>
                        <a:rPr dirty="0" sz="1550" spc="-110" b="1">
                          <a:latin typeface="Arial"/>
                          <a:cs typeface="Arial"/>
                        </a:rPr>
                        <a:t>Odometer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6314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50" spc="-810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baseline="5420" sz="3075">
                          <a:latin typeface="Arial MT"/>
                          <a:cs typeface="Arial MT"/>
                        </a:rPr>
                        <a:t>ˆ</a:t>
                      </a:r>
                      <a:r>
                        <a:rPr dirty="0" baseline="5420" sz="3075" spc="97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05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6</a:t>
                      </a:r>
                      <a:r>
                        <a:rPr dirty="0" sz="2050" spc="-25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10">
                          <a:latin typeface="Arial MT"/>
                          <a:cs typeface="Arial MT"/>
                        </a:rPr>
                        <a:t>53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3</a:t>
                      </a:r>
                      <a:r>
                        <a:rPr dirty="0" sz="2050" spc="-1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204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050" spc="-15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2050" spc="-110">
                          <a:latin typeface="Arial MT"/>
                          <a:cs typeface="Arial MT"/>
                        </a:rPr>
                        <a:t>031</a:t>
                      </a:r>
                      <a:r>
                        <a:rPr dirty="0" sz="2050" spc="17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x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9525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6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66"/>
                      </a:solidFill>
                      <a:prstDash val="solid"/>
                    </a:lnL>
                    <a:lnR w="952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66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1532000" y="2399857"/>
            <a:ext cx="1922145" cy="29845"/>
          </a:xfrm>
          <a:custGeom>
            <a:avLst/>
            <a:gdLst/>
            <a:ahLst/>
            <a:cxnLst/>
            <a:rect l="l" t="t" r="r" b="b"/>
            <a:pathLst>
              <a:path w="1922145" h="29844">
                <a:moveTo>
                  <a:pt x="1921688" y="0"/>
                </a:moveTo>
                <a:lnTo>
                  <a:pt x="0" y="0"/>
                </a:lnTo>
                <a:lnTo>
                  <a:pt x="0" y="29678"/>
                </a:lnTo>
                <a:lnTo>
                  <a:pt x="1921688" y="29678"/>
                </a:lnTo>
                <a:lnTo>
                  <a:pt x="192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1532000" y="4349750"/>
            <a:ext cx="5943600" cy="1688464"/>
            <a:chOff x="1532000" y="4349750"/>
            <a:chExt cx="5943600" cy="1688464"/>
          </a:xfrm>
        </p:grpSpPr>
        <p:sp>
          <p:nvSpPr>
            <p:cNvPr id="38" name="object 38"/>
            <p:cNvSpPr/>
            <p:nvPr/>
          </p:nvSpPr>
          <p:spPr>
            <a:xfrm>
              <a:off x="1532000" y="4454631"/>
              <a:ext cx="5943600" cy="29845"/>
            </a:xfrm>
            <a:custGeom>
              <a:avLst/>
              <a:gdLst/>
              <a:ahLst/>
              <a:cxnLst/>
              <a:rect l="l" t="t" r="r" b="b"/>
              <a:pathLst>
                <a:path w="5943600" h="29845">
                  <a:moveTo>
                    <a:pt x="5943492" y="0"/>
                  </a:moveTo>
                  <a:lnTo>
                    <a:pt x="0" y="0"/>
                  </a:lnTo>
                  <a:lnTo>
                    <a:pt x="0" y="29678"/>
                  </a:lnTo>
                  <a:lnTo>
                    <a:pt x="5943492" y="29678"/>
                  </a:lnTo>
                  <a:lnTo>
                    <a:pt x="5943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39430" y="4722195"/>
              <a:ext cx="5928360" cy="15240"/>
            </a:xfrm>
            <a:custGeom>
              <a:avLst/>
              <a:gdLst/>
              <a:ahLst/>
              <a:cxnLst/>
              <a:rect l="l" t="t" r="r" b="b"/>
              <a:pathLst>
                <a:path w="5928359" h="15239">
                  <a:moveTo>
                    <a:pt x="0" y="14862"/>
                  </a:moveTo>
                  <a:lnTo>
                    <a:pt x="5928113" y="14862"/>
                  </a:lnTo>
                  <a:lnTo>
                    <a:pt x="5928113" y="0"/>
                  </a:lnTo>
                  <a:lnTo>
                    <a:pt x="0" y="0"/>
                  </a:lnTo>
                  <a:lnTo>
                    <a:pt x="0" y="14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32001" y="4722215"/>
              <a:ext cx="5943600" cy="1057275"/>
            </a:xfrm>
            <a:custGeom>
              <a:avLst/>
              <a:gdLst/>
              <a:ahLst/>
              <a:cxnLst/>
              <a:rect l="l" t="t" r="r" b="b"/>
              <a:pathLst>
                <a:path w="5943600" h="1057275">
                  <a:moveTo>
                    <a:pt x="4781461" y="1027366"/>
                  </a:moveTo>
                  <a:lnTo>
                    <a:pt x="0" y="1027366"/>
                  </a:lnTo>
                  <a:lnTo>
                    <a:pt x="0" y="1057046"/>
                  </a:lnTo>
                  <a:lnTo>
                    <a:pt x="4781461" y="1057046"/>
                  </a:lnTo>
                  <a:lnTo>
                    <a:pt x="4781461" y="1027366"/>
                  </a:lnTo>
                  <a:close/>
                </a:path>
                <a:path w="5943600" h="1057275">
                  <a:moveTo>
                    <a:pt x="5943485" y="759269"/>
                  </a:moveTo>
                  <a:lnTo>
                    <a:pt x="0" y="759269"/>
                  </a:lnTo>
                  <a:lnTo>
                    <a:pt x="0" y="789444"/>
                  </a:lnTo>
                  <a:lnTo>
                    <a:pt x="5943485" y="789444"/>
                  </a:lnTo>
                  <a:lnTo>
                    <a:pt x="5943485" y="759269"/>
                  </a:lnTo>
                  <a:close/>
                </a:path>
                <a:path w="5943600" h="1057275">
                  <a:moveTo>
                    <a:pt x="5943485" y="0"/>
                  </a:moveTo>
                  <a:lnTo>
                    <a:pt x="0" y="0"/>
                  </a:lnTo>
                  <a:lnTo>
                    <a:pt x="0" y="15328"/>
                  </a:lnTo>
                  <a:lnTo>
                    <a:pt x="5943485" y="15328"/>
                  </a:lnTo>
                  <a:lnTo>
                    <a:pt x="5943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889630" y="4349750"/>
              <a:ext cx="674370" cy="1688464"/>
            </a:xfrm>
            <a:custGeom>
              <a:avLst/>
              <a:gdLst/>
              <a:ahLst/>
              <a:cxnLst/>
              <a:rect l="l" t="t" r="r" b="b"/>
              <a:pathLst>
                <a:path w="674370" h="1688464">
                  <a:moveTo>
                    <a:pt x="632647" y="68610"/>
                  </a:moveTo>
                  <a:lnTo>
                    <a:pt x="0" y="1683613"/>
                  </a:lnTo>
                  <a:lnTo>
                    <a:pt x="11937" y="1688236"/>
                  </a:lnTo>
                  <a:lnTo>
                    <a:pt x="644480" y="73254"/>
                  </a:lnTo>
                  <a:lnTo>
                    <a:pt x="632647" y="68610"/>
                  </a:lnTo>
                  <a:close/>
                </a:path>
                <a:path w="674370" h="1688464">
                  <a:moveTo>
                    <a:pt x="671468" y="56768"/>
                  </a:moveTo>
                  <a:lnTo>
                    <a:pt x="637285" y="56768"/>
                  </a:lnTo>
                  <a:lnTo>
                    <a:pt x="649096" y="61468"/>
                  </a:lnTo>
                  <a:lnTo>
                    <a:pt x="644480" y="73254"/>
                  </a:lnTo>
                  <a:lnTo>
                    <a:pt x="673989" y="84836"/>
                  </a:lnTo>
                  <a:lnTo>
                    <a:pt x="671468" y="56768"/>
                  </a:lnTo>
                  <a:close/>
                </a:path>
                <a:path w="674370" h="1688464">
                  <a:moveTo>
                    <a:pt x="637285" y="56768"/>
                  </a:moveTo>
                  <a:lnTo>
                    <a:pt x="632647" y="68610"/>
                  </a:lnTo>
                  <a:lnTo>
                    <a:pt x="644480" y="73254"/>
                  </a:lnTo>
                  <a:lnTo>
                    <a:pt x="649096" y="61468"/>
                  </a:lnTo>
                  <a:lnTo>
                    <a:pt x="637285" y="56768"/>
                  </a:lnTo>
                  <a:close/>
                </a:path>
                <a:path w="674370" h="1688464">
                  <a:moveTo>
                    <a:pt x="666369" y="0"/>
                  </a:moveTo>
                  <a:lnTo>
                    <a:pt x="603122" y="57023"/>
                  </a:lnTo>
                  <a:lnTo>
                    <a:pt x="632647" y="68610"/>
                  </a:lnTo>
                  <a:lnTo>
                    <a:pt x="637285" y="56768"/>
                  </a:lnTo>
                  <a:lnTo>
                    <a:pt x="671468" y="56768"/>
                  </a:lnTo>
                  <a:lnTo>
                    <a:pt x="666369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3703701" y="3914711"/>
            <a:ext cx="2186305" cy="405130"/>
          </a:xfrm>
          <a:custGeom>
            <a:avLst/>
            <a:gdLst/>
            <a:ahLst/>
            <a:cxnLst/>
            <a:rect l="l" t="t" r="r" b="b"/>
            <a:pathLst>
              <a:path w="2186304" h="405129">
                <a:moveTo>
                  <a:pt x="2185924" y="0"/>
                </a:moveTo>
                <a:lnTo>
                  <a:pt x="0" y="0"/>
                </a:lnTo>
                <a:lnTo>
                  <a:pt x="0" y="404812"/>
                </a:lnTo>
                <a:lnTo>
                  <a:pt x="2185924" y="404812"/>
                </a:lnTo>
                <a:lnTo>
                  <a:pt x="218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222044" y="869866"/>
            <a:ext cx="7033259" cy="180530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Using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computer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(see</a:t>
            </a:r>
            <a:r>
              <a:rPr dirty="0" sz="2800" spc="-5">
                <a:latin typeface="Calibri"/>
                <a:cs typeface="Calibri"/>
              </a:rPr>
              <a:t> file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Xm18-02.xls)</a:t>
            </a:r>
            <a:endParaRPr sz="28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665"/>
              </a:spcBef>
            </a:pPr>
            <a:r>
              <a:rPr dirty="0" sz="1800" spc="-200">
                <a:latin typeface="Arial MT"/>
                <a:cs typeface="Arial MT"/>
              </a:rPr>
              <a:t>Tools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&gt;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75">
                <a:latin typeface="Arial MT"/>
                <a:cs typeface="Arial MT"/>
              </a:rPr>
              <a:t>Data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analysis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&gt;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70">
                <a:latin typeface="Arial MT"/>
                <a:cs typeface="Arial MT"/>
              </a:rPr>
              <a:t>Regression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&gt;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[Shade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the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75">
                <a:latin typeface="Arial MT"/>
                <a:cs typeface="Arial MT"/>
              </a:rPr>
              <a:t>range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and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the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x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range]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&gt;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240">
                <a:latin typeface="Arial MT"/>
                <a:cs typeface="Arial MT"/>
              </a:rPr>
              <a:t>OK</a:t>
            </a:r>
            <a:endParaRPr sz="1800">
              <a:latin typeface="Arial MT"/>
              <a:cs typeface="Arial MT"/>
            </a:endParaRPr>
          </a:p>
          <a:p>
            <a:pPr marL="354330">
              <a:lnSpc>
                <a:spcPct val="100000"/>
              </a:lnSpc>
              <a:spcBef>
                <a:spcPts val="890"/>
              </a:spcBef>
            </a:pPr>
            <a:r>
              <a:rPr dirty="0" sz="1500" spc="15">
                <a:latin typeface="Arial MT"/>
                <a:cs typeface="Arial MT"/>
              </a:rPr>
              <a:t>SUMMARY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OUTPUT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 MT"/>
              <a:cs typeface="Arial MT"/>
            </a:endParaRPr>
          </a:p>
          <a:p>
            <a:pPr marL="309880">
              <a:lnSpc>
                <a:spcPct val="100000"/>
              </a:lnSpc>
            </a:pPr>
            <a:r>
              <a:rPr dirty="0" u="heavy" sz="1500" spc="-18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00" spc="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Regression</a:t>
            </a:r>
            <a:r>
              <a:rPr dirty="0" u="heavy" sz="1500" spc="-6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500" spc="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Statistics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49530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228600"/>
                </a:moveTo>
                <a:lnTo>
                  <a:pt x="914400" y="228600"/>
                </a:lnTo>
                <a:lnTo>
                  <a:pt x="914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04028" y="4373117"/>
            <a:ext cx="38455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200">
                <a:latin typeface="Arial MT"/>
                <a:cs typeface="Arial MT"/>
              </a:rPr>
              <a:t>F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85">
                <a:latin typeface="Arial MT"/>
                <a:cs typeface="Arial MT"/>
              </a:rPr>
              <a:t>h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75">
                <a:latin typeface="Arial MT"/>
                <a:cs typeface="Arial MT"/>
              </a:rPr>
              <a:t>l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285">
                <a:latin typeface="Arial MT"/>
                <a:cs typeface="Arial MT"/>
              </a:rPr>
              <a:t>m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200">
                <a:latin typeface="Arial MT"/>
                <a:cs typeface="Arial MT"/>
              </a:rPr>
              <a:t>r</a:t>
            </a:r>
            <a:r>
              <a:rPr dirty="0" sz="1800" spc="-90">
                <a:latin typeface="Arial MT"/>
                <a:cs typeface="Arial MT"/>
              </a:rPr>
              <a:t>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pr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70">
                <a:latin typeface="Arial MT"/>
                <a:cs typeface="Arial MT"/>
              </a:rPr>
              <a:t>decre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b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aver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90">
                <a:latin typeface="Arial MT"/>
                <a:cs typeface="Arial MT"/>
              </a:rPr>
              <a:t>g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$</a:t>
            </a:r>
            <a:r>
              <a:rPr dirty="0" sz="1800" spc="-195">
                <a:latin typeface="Arial MT"/>
                <a:cs typeface="Arial MT"/>
              </a:rPr>
              <a:t>0</a:t>
            </a:r>
            <a:r>
              <a:rPr dirty="0" sz="1800" spc="-90">
                <a:latin typeface="Arial MT"/>
                <a:cs typeface="Arial MT"/>
              </a:rPr>
              <a:t>.</a:t>
            </a:r>
            <a:r>
              <a:rPr dirty="0" sz="1800" spc="-190">
                <a:latin typeface="Arial MT"/>
                <a:cs typeface="Arial MT"/>
              </a:rPr>
              <a:t>0</a:t>
            </a:r>
            <a:r>
              <a:rPr dirty="0" sz="1800" spc="-190">
                <a:latin typeface="Arial MT"/>
                <a:cs typeface="Arial MT"/>
              </a:rPr>
              <a:t>3</a:t>
            </a:r>
            <a:r>
              <a:rPr dirty="0" sz="1800" spc="-195">
                <a:latin typeface="Arial MT"/>
                <a:cs typeface="Arial MT"/>
              </a:rPr>
              <a:t>1</a:t>
            </a:r>
            <a:r>
              <a:rPr dirty="0" sz="1800" spc="-18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1966" y="1101830"/>
            <a:ext cx="4975860" cy="2413000"/>
            <a:chOff x="2191966" y="1101830"/>
            <a:chExt cx="4975860" cy="2413000"/>
          </a:xfrm>
        </p:grpSpPr>
        <p:sp>
          <p:nvSpPr>
            <p:cNvPr id="5" name="object 5"/>
            <p:cNvSpPr/>
            <p:nvPr/>
          </p:nvSpPr>
          <p:spPr>
            <a:xfrm>
              <a:off x="2199904" y="1109768"/>
              <a:ext cx="4959985" cy="2397125"/>
            </a:xfrm>
            <a:custGeom>
              <a:avLst/>
              <a:gdLst/>
              <a:ahLst/>
              <a:cxnLst/>
              <a:rect l="l" t="t" r="r" b="b"/>
              <a:pathLst>
                <a:path w="4959984" h="2397125">
                  <a:moveTo>
                    <a:pt x="0" y="2396775"/>
                  </a:moveTo>
                  <a:lnTo>
                    <a:pt x="4959593" y="2396775"/>
                  </a:lnTo>
                  <a:lnTo>
                    <a:pt x="4959593" y="0"/>
                  </a:lnTo>
                  <a:lnTo>
                    <a:pt x="0" y="0"/>
                  </a:lnTo>
                  <a:lnTo>
                    <a:pt x="0" y="2396775"/>
                  </a:lnTo>
                  <a:close/>
                </a:path>
              </a:pathLst>
            </a:custGeom>
            <a:ln w="15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70588" y="1449818"/>
              <a:ext cx="3616325" cy="1036955"/>
            </a:xfrm>
            <a:custGeom>
              <a:avLst/>
              <a:gdLst/>
              <a:ahLst/>
              <a:cxnLst/>
              <a:rect l="l" t="t" r="r" b="b"/>
              <a:pathLst>
                <a:path w="3616325" h="1036955">
                  <a:moveTo>
                    <a:pt x="3616200" y="0"/>
                  </a:moveTo>
                  <a:lnTo>
                    <a:pt x="0" y="0"/>
                  </a:lnTo>
                  <a:lnTo>
                    <a:pt x="0" y="1036410"/>
                  </a:lnTo>
                  <a:lnTo>
                    <a:pt x="3616200" y="1036410"/>
                  </a:lnTo>
                  <a:lnTo>
                    <a:pt x="3616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10375" y="1457859"/>
              <a:ext cx="3569970" cy="0"/>
            </a:xfrm>
            <a:custGeom>
              <a:avLst/>
              <a:gdLst/>
              <a:ahLst/>
              <a:cxnLst/>
              <a:rect l="l" t="t" r="r" b="b"/>
              <a:pathLst>
                <a:path w="3569970" h="0">
                  <a:moveTo>
                    <a:pt x="0" y="0"/>
                  </a:moveTo>
                  <a:lnTo>
                    <a:pt x="3569761" y="0"/>
                  </a:lnTo>
                </a:path>
              </a:pathLst>
            </a:custGeom>
            <a:ln w="161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90488" y="1457859"/>
              <a:ext cx="3602990" cy="1036955"/>
            </a:xfrm>
            <a:custGeom>
              <a:avLst/>
              <a:gdLst/>
              <a:ahLst/>
              <a:cxnLst/>
              <a:rect l="l" t="t" r="r" b="b"/>
              <a:pathLst>
                <a:path w="3602990" h="1036955">
                  <a:moveTo>
                    <a:pt x="3602950" y="0"/>
                  </a:moveTo>
                  <a:lnTo>
                    <a:pt x="3602950" y="1020327"/>
                  </a:lnTo>
                </a:path>
                <a:path w="3602990" h="1036955">
                  <a:moveTo>
                    <a:pt x="3602950" y="1036410"/>
                  </a:moveTo>
                  <a:lnTo>
                    <a:pt x="0" y="1036410"/>
                  </a:lnTo>
                </a:path>
              </a:pathLst>
            </a:custGeom>
            <a:ln w="1468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77221" y="1530817"/>
              <a:ext cx="0" cy="963930"/>
            </a:xfrm>
            <a:custGeom>
              <a:avLst/>
              <a:gdLst/>
              <a:ahLst/>
              <a:cxnLst/>
              <a:rect l="l" t="t" r="r" b="b"/>
              <a:pathLst>
                <a:path w="0" h="963930">
                  <a:moveTo>
                    <a:pt x="0" y="0"/>
                  </a:moveTo>
                  <a:lnTo>
                    <a:pt x="0" y="963453"/>
                  </a:lnTo>
                </a:path>
              </a:pathLst>
            </a:custGeom>
            <a:ln w="1326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77221" y="1530817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w="0" h="947419">
                  <a:moveTo>
                    <a:pt x="0" y="0"/>
                  </a:moveTo>
                  <a:lnTo>
                    <a:pt x="0" y="947369"/>
                  </a:lnTo>
                </a:path>
              </a:pathLst>
            </a:custGeom>
            <a:ln w="13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24188" y="1797983"/>
              <a:ext cx="93345" cy="696595"/>
            </a:xfrm>
            <a:custGeom>
              <a:avLst/>
              <a:gdLst/>
              <a:ahLst/>
              <a:cxnLst/>
              <a:rect l="l" t="t" r="r" b="b"/>
              <a:pathLst>
                <a:path w="93344" h="696594">
                  <a:moveTo>
                    <a:pt x="0" y="696287"/>
                  </a:moveTo>
                  <a:lnTo>
                    <a:pt x="92817" y="696287"/>
                  </a:lnTo>
                </a:path>
                <a:path w="93344" h="696594">
                  <a:moveTo>
                    <a:pt x="0" y="356185"/>
                  </a:moveTo>
                  <a:lnTo>
                    <a:pt x="92817" y="356185"/>
                  </a:lnTo>
                </a:path>
                <a:path w="93344" h="696594">
                  <a:moveTo>
                    <a:pt x="0" y="0"/>
                  </a:moveTo>
                  <a:lnTo>
                    <a:pt x="92817" y="0"/>
                  </a:lnTo>
                </a:path>
              </a:pathLst>
            </a:custGeom>
            <a:ln w="14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24188" y="1449800"/>
              <a:ext cx="89535" cy="16510"/>
            </a:xfrm>
            <a:custGeom>
              <a:avLst/>
              <a:gdLst/>
              <a:ahLst/>
              <a:cxnLst/>
              <a:rect l="l" t="t" r="r" b="b"/>
              <a:pathLst>
                <a:path w="89535" h="16509">
                  <a:moveTo>
                    <a:pt x="0" y="8059"/>
                  </a:moveTo>
                  <a:lnTo>
                    <a:pt x="19883" y="8059"/>
                  </a:lnTo>
                </a:path>
                <a:path w="89535" h="16509">
                  <a:moveTo>
                    <a:pt x="89502" y="0"/>
                  </a:moveTo>
                  <a:lnTo>
                    <a:pt x="89502" y="16118"/>
                  </a:lnTo>
                </a:path>
              </a:pathLst>
            </a:custGeom>
            <a:ln w="16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77221" y="2445460"/>
              <a:ext cx="3602990" cy="114300"/>
            </a:xfrm>
            <a:custGeom>
              <a:avLst/>
              <a:gdLst/>
              <a:ahLst/>
              <a:cxnLst/>
              <a:rect l="l" t="t" r="r" b="b"/>
              <a:pathLst>
                <a:path w="3602990" h="114300">
                  <a:moveTo>
                    <a:pt x="0" y="48810"/>
                  </a:moveTo>
                  <a:lnTo>
                    <a:pt x="3602915" y="48810"/>
                  </a:lnTo>
                </a:path>
                <a:path w="3602990" h="114300">
                  <a:moveTo>
                    <a:pt x="0" y="113726"/>
                  </a:moveTo>
                  <a:lnTo>
                    <a:pt x="0" y="0"/>
                  </a:lnTo>
                </a:path>
                <a:path w="3602990" h="114300">
                  <a:moveTo>
                    <a:pt x="1170121" y="113726"/>
                  </a:moveTo>
                  <a:lnTo>
                    <a:pt x="1170121" y="0"/>
                  </a:lnTo>
                </a:path>
                <a:path w="3602990" h="114300">
                  <a:moveTo>
                    <a:pt x="2326744" y="113726"/>
                  </a:moveTo>
                  <a:lnTo>
                    <a:pt x="2326744" y="0"/>
                  </a:lnTo>
                </a:path>
                <a:path w="3602990" h="114300">
                  <a:moveTo>
                    <a:pt x="3496848" y="113726"/>
                  </a:moveTo>
                  <a:lnTo>
                    <a:pt x="3496848" y="0"/>
                  </a:lnTo>
                </a:path>
              </a:pathLst>
            </a:custGeom>
            <a:ln w="14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50705" y="1522775"/>
              <a:ext cx="80010" cy="97155"/>
            </a:xfrm>
            <a:custGeom>
              <a:avLst/>
              <a:gdLst/>
              <a:ahLst/>
              <a:cxnLst/>
              <a:rect l="l" t="t" r="r" b="b"/>
              <a:pathLst>
                <a:path w="80010" h="97155">
                  <a:moveTo>
                    <a:pt x="39783" y="0"/>
                  </a:moveTo>
                  <a:lnTo>
                    <a:pt x="0" y="48293"/>
                  </a:lnTo>
                  <a:lnTo>
                    <a:pt x="39783" y="97104"/>
                  </a:lnTo>
                  <a:lnTo>
                    <a:pt x="79567" y="48293"/>
                  </a:lnTo>
                  <a:lnTo>
                    <a:pt x="397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50705" y="1522775"/>
              <a:ext cx="80010" cy="97155"/>
            </a:xfrm>
            <a:custGeom>
              <a:avLst/>
              <a:gdLst/>
              <a:ahLst/>
              <a:cxnLst/>
              <a:rect l="l" t="t" r="r" b="b"/>
              <a:pathLst>
                <a:path w="80010" h="97155">
                  <a:moveTo>
                    <a:pt x="39783" y="0"/>
                  </a:moveTo>
                  <a:lnTo>
                    <a:pt x="79567" y="48293"/>
                  </a:lnTo>
                  <a:lnTo>
                    <a:pt x="39783" y="97104"/>
                  </a:lnTo>
                  <a:lnTo>
                    <a:pt x="0" y="48293"/>
                  </a:lnTo>
                  <a:lnTo>
                    <a:pt x="39783" y="0"/>
                  </a:lnTo>
                  <a:close/>
                </a:path>
              </a:pathLst>
            </a:custGeom>
            <a:ln w="1440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89833" y="1473964"/>
              <a:ext cx="80010" cy="97155"/>
            </a:xfrm>
            <a:custGeom>
              <a:avLst/>
              <a:gdLst/>
              <a:ahLst/>
              <a:cxnLst/>
              <a:rect l="l" t="t" r="r" b="b"/>
              <a:pathLst>
                <a:path w="80010" h="97155">
                  <a:moveTo>
                    <a:pt x="40227" y="0"/>
                  </a:moveTo>
                  <a:lnTo>
                    <a:pt x="0" y="48810"/>
                  </a:lnTo>
                  <a:lnTo>
                    <a:pt x="40227" y="97104"/>
                  </a:lnTo>
                  <a:lnTo>
                    <a:pt x="80011" y="48810"/>
                  </a:lnTo>
                  <a:lnTo>
                    <a:pt x="4022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89833" y="1473964"/>
              <a:ext cx="80010" cy="97155"/>
            </a:xfrm>
            <a:custGeom>
              <a:avLst/>
              <a:gdLst/>
              <a:ahLst/>
              <a:cxnLst/>
              <a:rect l="l" t="t" r="r" b="b"/>
              <a:pathLst>
                <a:path w="80010" h="97155">
                  <a:moveTo>
                    <a:pt x="40227" y="0"/>
                  </a:moveTo>
                  <a:lnTo>
                    <a:pt x="80011" y="48810"/>
                  </a:lnTo>
                  <a:lnTo>
                    <a:pt x="40227" y="97104"/>
                  </a:lnTo>
                  <a:lnTo>
                    <a:pt x="0" y="48810"/>
                  </a:lnTo>
                  <a:lnTo>
                    <a:pt x="40227" y="0"/>
                  </a:lnTo>
                  <a:close/>
                </a:path>
              </a:pathLst>
            </a:custGeom>
            <a:ln w="1441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11" y="1482705"/>
              <a:ext cx="3006337" cy="8729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63317" y="1538880"/>
              <a:ext cx="80010" cy="97155"/>
            </a:xfrm>
            <a:custGeom>
              <a:avLst/>
              <a:gdLst/>
              <a:ahLst/>
              <a:cxnLst/>
              <a:rect l="l" t="t" r="r" b="b"/>
              <a:pathLst>
                <a:path w="80010" h="97155">
                  <a:moveTo>
                    <a:pt x="39783" y="0"/>
                  </a:moveTo>
                  <a:lnTo>
                    <a:pt x="0" y="48271"/>
                  </a:lnTo>
                  <a:lnTo>
                    <a:pt x="39783" y="97082"/>
                  </a:lnTo>
                  <a:lnTo>
                    <a:pt x="80011" y="48271"/>
                  </a:lnTo>
                  <a:lnTo>
                    <a:pt x="397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63317" y="1538880"/>
              <a:ext cx="80010" cy="97155"/>
            </a:xfrm>
            <a:custGeom>
              <a:avLst/>
              <a:gdLst/>
              <a:ahLst/>
              <a:cxnLst/>
              <a:rect l="l" t="t" r="r" b="b"/>
              <a:pathLst>
                <a:path w="80010" h="97155">
                  <a:moveTo>
                    <a:pt x="39783" y="0"/>
                  </a:moveTo>
                  <a:lnTo>
                    <a:pt x="80011" y="48271"/>
                  </a:lnTo>
                  <a:lnTo>
                    <a:pt x="39783" y="97082"/>
                  </a:lnTo>
                  <a:lnTo>
                    <a:pt x="0" y="48271"/>
                  </a:lnTo>
                  <a:lnTo>
                    <a:pt x="39783" y="0"/>
                  </a:lnTo>
                  <a:close/>
                </a:path>
              </a:pathLst>
            </a:custGeom>
            <a:ln w="1441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30061" y="1506153"/>
              <a:ext cx="80010" cy="97790"/>
            </a:xfrm>
            <a:custGeom>
              <a:avLst/>
              <a:gdLst/>
              <a:ahLst/>
              <a:cxnLst/>
              <a:rect l="l" t="t" r="r" b="b"/>
              <a:pathLst>
                <a:path w="80010" h="97790">
                  <a:moveTo>
                    <a:pt x="39783" y="0"/>
                  </a:moveTo>
                  <a:lnTo>
                    <a:pt x="0" y="48810"/>
                  </a:lnTo>
                  <a:lnTo>
                    <a:pt x="39783" y="97621"/>
                  </a:lnTo>
                  <a:lnTo>
                    <a:pt x="79567" y="48810"/>
                  </a:lnTo>
                  <a:lnTo>
                    <a:pt x="397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30061" y="1506153"/>
              <a:ext cx="80010" cy="97790"/>
            </a:xfrm>
            <a:custGeom>
              <a:avLst/>
              <a:gdLst/>
              <a:ahLst/>
              <a:cxnLst/>
              <a:rect l="l" t="t" r="r" b="b"/>
              <a:pathLst>
                <a:path w="80010" h="97790">
                  <a:moveTo>
                    <a:pt x="39783" y="0"/>
                  </a:moveTo>
                  <a:lnTo>
                    <a:pt x="79567" y="48810"/>
                  </a:lnTo>
                  <a:lnTo>
                    <a:pt x="39783" y="97621"/>
                  </a:lnTo>
                  <a:lnTo>
                    <a:pt x="0" y="48810"/>
                  </a:lnTo>
                  <a:lnTo>
                    <a:pt x="39783" y="0"/>
                  </a:lnTo>
                  <a:close/>
                </a:path>
              </a:pathLst>
            </a:custGeom>
            <a:ln w="1440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44062" y="1449818"/>
              <a:ext cx="346075" cy="129539"/>
            </a:xfrm>
            <a:custGeom>
              <a:avLst/>
              <a:gdLst/>
              <a:ahLst/>
              <a:cxnLst/>
              <a:rect l="l" t="t" r="r" b="b"/>
              <a:pathLst>
                <a:path w="346075" h="129540">
                  <a:moveTo>
                    <a:pt x="66306" y="0"/>
                  </a:moveTo>
                  <a:lnTo>
                    <a:pt x="0" y="0"/>
                  </a:lnTo>
                  <a:lnTo>
                    <a:pt x="0" y="81000"/>
                  </a:lnTo>
                  <a:lnTo>
                    <a:pt x="66306" y="81000"/>
                  </a:lnTo>
                  <a:lnTo>
                    <a:pt x="66306" y="0"/>
                  </a:lnTo>
                  <a:close/>
                </a:path>
                <a:path w="346075" h="129540">
                  <a:moveTo>
                    <a:pt x="345668" y="48298"/>
                  </a:moveTo>
                  <a:lnTo>
                    <a:pt x="305879" y="48298"/>
                  </a:lnTo>
                  <a:lnTo>
                    <a:pt x="305879" y="32194"/>
                  </a:lnTo>
                  <a:lnTo>
                    <a:pt x="279361" y="32194"/>
                  </a:lnTo>
                  <a:lnTo>
                    <a:pt x="239128" y="32194"/>
                  </a:lnTo>
                  <a:lnTo>
                    <a:pt x="212610" y="32194"/>
                  </a:lnTo>
                  <a:lnTo>
                    <a:pt x="212610" y="113195"/>
                  </a:lnTo>
                  <a:lnTo>
                    <a:pt x="239128" y="113195"/>
                  </a:lnTo>
                  <a:lnTo>
                    <a:pt x="279361" y="113195"/>
                  </a:lnTo>
                  <a:lnTo>
                    <a:pt x="279361" y="129298"/>
                  </a:lnTo>
                  <a:lnTo>
                    <a:pt x="345668" y="129298"/>
                  </a:lnTo>
                  <a:lnTo>
                    <a:pt x="345668" y="4829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52652" y="1200832"/>
            <a:ext cx="398780" cy="140208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500" spc="-105">
                <a:latin typeface="Arial MT"/>
                <a:cs typeface="Arial MT"/>
              </a:rPr>
              <a:t>6000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500" spc="-105">
                <a:latin typeface="Arial MT"/>
                <a:cs typeface="Arial MT"/>
              </a:rPr>
              <a:t>5500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500" spc="-105">
                <a:latin typeface="Arial MT"/>
                <a:cs typeface="Arial MT"/>
              </a:rPr>
              <a:t>5000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500" spc="-105">
                <a:latin typeface="Arial MT"/>
                <a:cs typeface="Arial MT"/>
              </a:rPr>
              <a:t>4500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2026" y="2651320"/>
            <a:ext cx="49212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05">
                <a:latin typeface="Arial MT"/>
                <a:cs typeface="Arial MT"/>
              </a:rPr>
              <a:t>19000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2112" y="2651320"/>
            <a:ext cx="49212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05">
                <a:latin typeface="Arial MT"/>
                <a:cs typeface="Arial MT"/>
              </a:rPr>
              <a:t>29000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8381" y="2651320"/>
            <a:ext cx="49212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05">
                <a:latin typeface="Arial MT"/>
                <a:cs typeface="Arial MT"/>
              </a:rPr>
              <a:t>39000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28484" y="2651320"/>
            <a:ext cx="49212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05">
                <a:latin typeface="Arial MT"/>
                <a:cs typeface="Arial MT"/>
              </a:rPr>
              <a:t>49000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8019" y="1718723"/>
            <a:ext cx="204470" cy="50545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90"/>
              </a:lnSpc>
            </a:pPr>
            <a:r>
              <a:rPr dirty="0" sz="1250" b="1">
                <a:latin typeface="Arial"/>
                <a:cs typeface="Arial"/>
              </a:rPr>
              <a:t>P</a:t>
            </a:r>
            <a:r>
              <a:rPr dirty="0" sz="1250" spc="35" b="1">
                <a:latin typeface="Arial"/>
                <a:cs typeface="Arial"/>
              </a:rPr>
              <a:t>r</a:t>
            </a:r>
            <a:r>
              <a:rPr dirty="0" sz="1250" spc="-45" b="1">
                <a:latin typeface="Arial"/>
                <a:cs typeface="Arial"/>
              </a:rPr>
              <a:t>i</a:t>
            </a:r>
            <a:r>
              <a:rPr dirty="0" sz="1250" spc="35" b="1">
                <a:latin typeface="Arial"/>
                <a:cs typeface="Arial"/>
              </a:rPr>
              <a:t>c</a:t>
            </a:r>
            <a:r>
              <a:rPr dirty="0" sz="1250" b="1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99904" y="1109768"/>
            <a:ext cx="4959985" cy="2397125"/>
          </a:xfrm>
          <a:custGeom>
            <a:avLst/>
            <a:gdLst/>
            <a:ahLst/>
            <a:cxnLst/>
            <a:rect l="l" t="t" r="r" b="b"/>
            <a:pathLst>
              <a:path w="4959984" h="2397125">
                <a:moveTo>
                  <a:pt x="0" y="2396775"/>
                </a:moveTo>
                <a:lnTo>
                  <a:pt x="4959593" y="2396775"/>
                </a:lnTo>
                <a:lnTo>
                  <a:pt x="4959593" y="0"/>
                </a:lnTo>
                <a:lnTo>
                  <a:pt x="0" y="0"/>
                </a:lnTo>
                <a:lnTo>
                  <a:pt x="0" y="2396775"/>
                </a:lnTo>
                <a:close/>
              </a:path>
            </a:pathLst>
          </a:custGeom>
          <a:ln w="155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62793" y="3007527"/>
            <a:ext cx="2138045" cy="8775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43305">
              <a:lnSpc>
                <a:spcPct val="100000"/>
              </a:lnSpc>
              <a:spcBef>
                <a:spcPts val="130"/>
              </a:spcBef>
            </a:pPr>
            <a:r>
              <a:rPr dirty="0" sz="1500" spc="-150" b="1">
                <a:latin typeface="Arial"/>
                <a:cs typeface="Arial"/>
              </a:rPr>
              <a:t>Odometer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2050" spc="-805">
                <a:latin typeface="Arial MT"/>
                <a:cs typeface="Arial MT"/>
              </a:rPr>
              <a:t>y</a:t>
            </a:r>
            <a:r>
              <a:rPr dirty="0" baseline="5420" sz="3075">
                <a:latin typeface="Arial MT"/>
                <a:cs typeface="Arial MT"/>
              </a:rPr>
              <a:t>ˆ</a:t>
            </a:r>
            <a:r>
              <a:rPr dirty="0" baseline="5420" sz="3075" spc="97">
                <a:latin typeface="Arial MT"/>
                <a:cs typeface="Arial MT"/>
              </a:rPr>
              <a:t> </a:t>
            </a:r>
            <a:r>
              <a:rPr dirty="0" sz="2050" spc="254">
                <a:latin typeface="Symbol"/>
                <a:cs typeface="Symbol"/>
              </a:rPr>
              <a:t></a:t>
            </a:r>
            <a:r>
              <a:rPr dirty="0" sz="2050" spc="-130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Arial MT"/>
                <a:cs typeface="Arial MT"/>
              </a:rPr>
              <a:t>6</a:t>
            </a:r>
            <a:r>
              <a:rPr dirty="0" sz="2050" spc="-254">
                <a:latin typeface="Arial MT"/>
                <a:cs typeface="Arial MT"/>
              </a:rPr>
              <a:t> </a:t>
            </a:r>
            <a:r>
              <a:rPr dirty="0" sz="2050" spc="-105">
                <a:latin typeface="Arial MT"/>
                <a:cs typeface="Arial MT"/>
              </a:rPr>
              <a:t>53</a:t>
            </a:r>
            <a:r>
              <a:rPr dirty="0" sz="2050" spc="5">
                <a:latin typeface="Arial MT"/>
                <a:cs typeface="Arial MT"/>
              </a:rPr>
              <a:t>3</a:t>
            </a:r>
            <a:r>
              <a:rPr dirty="0" sz="2050" spc="-175">
                <a:latin typeface="Arial MT"/>
                <a:cs typeface="Arial MT"/>
              </a:rPr>
              <a:t> </a:t>
            </a:r>
            <a:r>
              <a:rPr dirty="0" sz="2050" spc="459">
                <a:latin typeface="Symbol"/>
                <a:cs typeface="Symbol"/>
              </a:rPr>
              <a:t></a:t>
            </a:r>
            <a:r>
              <a:rPr dirty="0" sz="2050" spc="-15">
                <a:latin typeface="Arial MT"/>
                <a:cs typeface="Arial MT"/>
              </a:rPr>
              <a:t>.</a:t>
            </a:r>
            <a:r>
              <a:rPr dirty="0" sz="2050" spc="-105">
                <a:latin typeface="Arial MT"/>
                <a:cs typeface="Arial MT"/>
              </a:rPr>
              <a:t>031</a:t>
            </a:r>
            <a:r>
              <a:rPr dirty="0" sz="2050" spc="175">
                <a:latin typeface="Arial MT"/>
                <a:cs typeface="Arial MT"/>
              </a:rPr>
              <a:t>2</a:t>
            </a:r>
            <a:r>
              <a:rPr dirty="0" sz="2050" spc="5">
                <a:latin typeface="Arial MT"/>
                <a:cs typeface="Arial MT"/>
              </a:rPr>
              <a:t>x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44951" y="3529012"/>
            <a:ext cx="2197100" cy="414655"/>
          </a:xfrm>
          <a:custGeom>
            <a:avLst/>
            <a:gdLst/>
            <a:ahLst/>
            <a:cxnLst/>
            <a:rect l="l" t="t" r="r" b="b"/>
            <a:pathLst>
              <a:path w="2197100" h="414654">
                <a:moveTo>
                  <a:pt x="0" y="414337"/>
                </a:moveTo>
                <a:lnTo>
                  <a:pt x="2197100" y="414337"/>
                </a:lnTo>
                <a:lnTo>
                  <a:pt x="21971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68044" y="4373117"/>
            <a:ext cx="2268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60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b</a:t>
            </a:r>
            <a:r>
              <a:rPr dirty="0" baseline="-20833" sz="1800" spc="-187">
                <a:latin typeface="Arial MT"/>
                <a:cs typeface="Arial MT"/>
              </a:rPr>
              <a:t>0</a:t>
            </a:r>
            <a:r>
              <a:rPr dirty="0" baseline="-20833" sz="1800" spc="13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6</a:t>
            </a:r>
            <a:r>
              <a:rPr dirty="0" sz="1800" spc="-200">
                <a:latin typeface="Arial MT"/>
                <a:cs typeface="Arial MT"/>
              </a:rPr>
              <a:t>5</a:t>
            </a:r>
            <a:r>
              <a:rPr dirty="0" sz="1800" spc="-190">
                <a:latin typeface="Arial MT"/>
                <a:cs typeface="Arial MT"/>
              </a:rPr>
              <a:t>3</a:t>
            </a:r>
            <a:r>
              <a:rPr dirty="0" sz="1800" spc="-195">
                <a:latin typeface="Arial MT"/>
                <a:cs typeface="Arial MT"/>
              </a:rPr>
              <a:t>3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68387" y="604837"/>
            <a:ext cx="5727700" cy="4735830"/>
            <a:chOff x="1068387" y="604837"/>
            <a:chExt cx="5727700" cy="4735830"/>
          </a:xfrm>
        </p:grpSpPr>
        <p:sp>
          <p:nvSpPr>
            <p:cNvPr id="35" name="object 35"/>
            <p:cNvSpPr/>
            <p:nvPr/>
          </p:nvSpPr>
          <p:spPr>
            <a:xfrm>
              <a:off x="3121406" y="3871848"/>
              <a:ext cx="2905125" cy="1468755"/>
            </a:xfrm>
            <a:custGeom>
              <a:avLst/>
              <a:gdLst/>
              <a:ahLst/>
              <a:cxnLst/>
              <a:rect l="l" t="t" r="r" b="b"/>
              <a:pathLst>
                <a:path w="2905125" h="1468754">
                  <a:moveTo>
                    <a:pt x="917194" y="14351"/>
                  </a:moveTo>
                  <a:lnTo>
                    <a:pt x="831977" y="14351"/>
                  </a:lnTo>
                  <a:lnTo>
                    <a:pt x="846188" y="42748"/>
                  </a:lnTo>
                  <a:lnTo>
                    <a:pt x="0" y="465836"/>
                  </a:lnTo>
                  <a:lnTo>
                    <a:pt x="5588" y="477266"/>
                  </a:lnTo>
                  <a:lnTo>
                    <a:pt x="851865" y="54063"/>
                  </a:lnTo>
                  <a:lnTo>
                    <a:pt x="866140" y="82550"/>
                  </a:lnTo>
                  <a:lnTo>
                    <a:pt x="900176" y="37084"/>
                  </a:lnTo>
                  <a:lnTo>
                    <a:pt x="917194" y="14351"/>
                  </a:lnTo>
                  <a:close/>
                </a:path>
                <a:path w="2905125" h="1468754">
                  <a:moveTo>
                    <a:pt x="2597404" y="466471"/>
                  </a:moveTo>
                  <a:lnTo>
                    <a:pt x="2048764" y="54991"/>
                  </a:lnTo>
                  <a:lnTo>
                    <a:pt x="2054479" y="47371"/>
                  </a:lnTo>
                  <a:lnTo>
                    <a:pt x="2067814" y="29591"/>
                  </a:lnTo>
                  <a:lnTo>
                    <a:pt x="1983994" y="14351"/>
                  </a:lnTo>
                  <a:lnTo>
                    <a:pt x="2022094" y="90551"/>
                  </a:lnTo>
                  <a:lnTo>
                    <a:pt x="2041144" y="65151"/>
                  </a:lnTo>
                  <a:lnTo>
                    <a:pt x="2589784" y="476631"/>
                  </a:lnTo>
                  <a:lnTo>
                    <a:pt x="2597404" y="466471"/>
                  </a:lnTo>
                  <a:close/>
                </a:path>
                <a:path w="2905125" h="1468754">
                  <a:moveTo>
                    <a:pt x="2904744" y="1299718"/>
                  </a:moveTo>
                  <a:lnTo>
                    <a:pt x="2892044" y="1299718"/>
                  </a:lnTo>
                  <a:lnTo>
                    <a:pt x="2892044" y="1455801"/>
                  </a:lnTo>
                  <a:lnTo>
                    <a:pt x="1380744" y="1455801"/>
                  </a:lnTo>
                  <a:lnTo>
                    <a:pt x="1380744" y="328676"/>
                  </a:lnTo>
                  <a:lnTo>
                    <a:pt x="1380744" y="327063"/>
                  </a:lnTo>
                  <a:lnTo>
                    <a:pt x="1382204" y="324993"/>
                  </a:lnTo>
                  <a:lnTo>
                    <a:pt x="1386967" y="318262"/>
                  </a:lnTo>
                  <a:lnTo>
                    <a:pt x="1394714" y="307213"/>
                  </a:lnTo>
                  <a:lnTo>
                    <a:pt x="1411351" y="283718"/>
                  </a:lnTo>
                  <a:lnTo>
                    <a:pt x="1522476" y="125603"/>
                  </a:lnTo>
                  <a:lnTo>
                    <a:pt x="1539748" y="100838"/>
                  </a:lnTo>
                  <a:lnTo>
                    <a:pt x="1556004" y="77978"/>
                  </a:lnTo>
                  <a:lnTo>
                    <a:pt x="1564335" y="66103"/>
                  </a:lnTo>
                  <a:lnTo>
                    <a:pt x="1590294" y="84328"/>
                  </a:lnTo>
                  <a:lnTo>
                    <a:pt x="1595704" y="48387"/>
                  </a:lnTo>
                  <a:lnTo>
                    <a:pt x="1602994" y="0"/>
                  </a:lnTo>
                  <a:lnTo>
                    <a:pt x="1527937" y="40513"/>
                  </a:lnTo>
                  <a:lnTo>
                    <a:pt x="1553883" y="58750"/>
                  </a:lnTo>
                  <a:lnTo>
                    <a:pt x="1552956" y="60071"/>
                  </a:lnTo>
                  <a:lnTo>
                    <a:pt x="1545590" y="70739"/>
                  </a:lnTo>
                  <a:lnTo>
                    <a:pt x="1400937" y="276352"/>
                  </a:lnTo>
                  <a:lnTo>
                    <a:pt x="1384300" y="299847"/>
                  </a:lnTo>
                  <a:lnTo>
                    <a:pt x="1369187" y="321437"/>
                  </a:lnTo>
                  <a:lnTo>
                    <a:pt x="1368425" y="322453"/>
                  </a:lnTo>
                  <a:lnTo>
                    <a:pt x="1368044" y="323723"/>
                  </a:lnTo>
                  <a:lnTo>
                    <a:pt x="1368044" y="1465707"/>
                  </a:lnTo>
                  <a:lnTo>
                    <a:pt x="1370838" y="1468501"/>
                  </a:lnTo>
                  <a:lnTo>
                    <a:pt x="2901950" y="1468501"/>
                  </a:lnTo>
                  <a:lnTo>
                    <a:pt x="2904744" y="1465707"/>
                  </a:lnTo>
                  <a:lnTo>
                    <a:pt x="2904744" y="1462151"/>
                  </a:lnTo>
                  <a:lnTo>
                    <a:pt x="2904744" y="1455801"/>
                  </a:lnTo>
                  <a:lnTo>
                    <a:pt x="2904744" y="1299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17600" y="609600"/>
              <a:ext cx="2041525" cy="1884680"/>
            </a:xfrm>
            <a:custGeom>
              <a:avLst/>
              <a:gdLst/>
              <a:ahLst/>
              <a:cxnLst/>
              <a:rect l="l" t="t" r="r" b="b"/>
              <a:pathLst>
                <a:path w="2041525" h="1884680">
                  <a:moveTo>
                    <a:pt x="2041525" y="1884299"/>
                  </a:moveTo>
                  <a:lnTo>
                    <a:pt x="0" y="1884426"/>
                  </a:lnTo>
                </a:path>
                <a:path w="2041525" h="1884680">
                  <a:moveTo>
                    <a:pt x="0" y="188429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166998" y="1470025"/>
              <a:ext cx="3615054" cy="684530"/>
            </a:xfrm>
            <a:custGeom>
              <a:avLst/>
              <a:gdLst/>
              <a:ahLst/>
              <a:cxnLst/>
              <a:rect l="l" t="t" r="r" b="b"/>
              <a:pathLst>
                <a:path w="3615054" h="684530">
                  <a:moveTo>
                    <a:pt x="3614801" y="6842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87437" y="1025525"/>
              <a:ext cx="2110105" cy="436880"/>
            </a:xfrm>
            <a:custGeom>
              <a:avLst/>
              <a:gdLst/>
              <a:ahLst/>
              <a:cxnLst/>
              <a:rect l="l" t="t" r="r" b="b"/>
              <a:pathLst>
                <a:path w="2110105" h="436880">
                  <a:moveTo>
                    <a:pt x="2109787" y="43662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26465" y="866902"/>
            <a:ext cx="44005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6533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3490" y="2619883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76400" y="2667063"/>
            <a:ext cx="843280" cy="367030"/>
          </a:xfrm>
          <a:custGeom>
            <a:avLst/>
            <a:gdLst/>
            <a:ahLst/>
            <a:cxnLst/>
            <a:rect l="l" t="t" r="r" b="b"/>
            <a:pathLst>
              <a:path w="843280" h="367030">
                <a:moveTo>
                  <a:pt x="842962" y="0"/>
                </a:moveTo>
                <a:lnTo>
                  <a:pt x="0" y="0"/>
                </a:lnTo>
                <a:lnTo>
                  <a:pt x="0" y="366712"/>
                </a:lnTo>
                <a:lnTo>
                  <a:pt x="842962" y="366712"/>
                </a:lnTo>
                <a:lnTo>
                  <a:pt x="84296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755394" y="2696083"/>
            <a:ext cx="681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>
                <a:latin typeface="Arial MT"/>
                <a:cs typeface="Arial MT"/>
              </a:rPr>
              <a:t>No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35">
                <a:latin typeface="Arial MT"/>
                <a:cs typeface="Arial MT"/>
              </a:rPr>
              <a:t>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43000" y="2514600"/>
            <a:ext cx="1905000" cy="152400"/>
          </a:xfrm>
          <a:custGeom>
            <a:avLst/>
            <a:gdLst/>
            <a:ahLst/>
            <a:cxnLst/>
            <a:rect l="l" t="t" r="r" b="b"/>
            <a:pathLst>
              <a:path w="1905000" h="152400">
                <a:moveTo>
                  <a:pt x="1905000" y="0"/>
                </a:moveTo>
                <a:lnTo>
                  <a:pt x="1892518" y="29640"/>
                </a:lnTo>
                <a:lnTo>
                  <a:pt x="1858486" y="53863"/>
                </a:lnTo>
                <a:lnTo>
                  <a:pt x="1808023" y="70205"/>
                </a:lnTo>
                <a:lnTo>
                  <a:pt x="1746250" y="76200"/>
                </a:lnTo>
                <a:lnTo>
                  <a:pt x="1111250" y="76200"/>
                </a:lnTo>
                <a:lnTo>
                  <a:pt x="1049476" y="82194"/>
                </a:lnTo>
                <a:lnTo>
                  <a:pt x="999013" y="98536"/>
                </a:lnTo>
                <a:lnTo>
                  <a:pt x="964981" y="122759"/>
                </a:lnTo>
                <a:lnTo>
                  <a:pt x="952500" y="152400"/>
                </a:lnTo>
                <a:lnTo>
                  <a:pt x="940018" y="122759"/>
                </a:lnTo>
                <a:lnTo>
                  <a:pt x="905986" y="98536"/>
                </a:lnTo>
                <a:lnTo>
                  <a:pt x="855523" y="82194"/>
                </a:lnTo>
                <a:lnTo>
                  <a:pt x="793750" y="76200"/>
                </a:lnTo>
                <a:lnTo>
                  <a:pt x="158750" y="76200"/>
                </a:lnTo>
                <a:lnTo>
                  <a:pt x="96954" y="70205"/>
                </a:lnTo>
                <a:lnTo>
                  <a:pt x="46494" y="53863"/>
                </a:lnTo>
                <a:lnTo>
                  <a:pt x="12474" y="296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14400" y="5064125"/>
            <a:ext cx="3536950" cy="65087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91440" marR="96520">
              <a:lnSpc>
                <a:spcPct val="100000"/>
              </a:lnSpc>
              <a:spcBef>
                <a:spcPts val="334"/>
              </a:spcBef>
            </a:pPr>
            <a:r>
              <a:rPr dirty="0" sz="1800" spc="-210">
                <a:latin typeface="Arial MT"/>
                <a:cs typeface="Arial MT"/>
              </a:rPr>
              <a:t>Do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35">
                <a:latin typeface="Arial MT"/>
                <a:cs typeface="Arial MT"/>
              </a:rPr>
              <a:t>rpr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60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25">
                <a:latin typeface="Arial MT"/>
                <a:cs typeface="Arial MT"/>
              </a:rPr>
              <a:t>e  </a:t>
            </a:r>
            <a:r>
              <a:rPr dirty="0" sz="1800" spc="-100">
                <a:latin typeface="Arial MT"/>
                <a:cs typeface="Arial MT"/>
              </a:rPr>
              <a:t>“</a:t>
            </a:r>
            <a:r>
              <a:rPr dirty="0" sz="1800" spc="-150">
                <a:latin typeface="Arial MT"/>
                <a:cs typeface="Arial MT"/>
              </a:rPr>
              <a:t>Price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dr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10">
                <a:latin typeface="Arial MT"/>
                <a:cs typeface="Arial MT"/>
              </a:rPr>
              <a:t>”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1450" y="3048000"/>
            <a:ext cx="1428750" cy="2440305"/>
            <a:chOff x="171450" y="3048000"/>
            <a:chExt cx="1428750" cy="2440305"/>
          </a:xfrm>
        </p:grpSpPr>
        <p:sp>
          <p:nvSpPr>
            <p:cNvPr id="46" name="object 46"/>
            <p:cNvSpPr/>
            <p:nvPr/>
          </p:nvSpPr>
          <p:spPr>
            <a:xfrm>
              <a:off x="679234" y="3048000"/>
              <a:ext cx="921385" cy="2440305"/>
            </a:xfrm>
            <a:custGeom>
              <a:avLst/>
              <a:gdLst/>
              <a:ahLst/>
              <a:cxnLst/>
              <a:rect l="l" t="t" r="r" b="b"/>
              <a:pathLst>
                <a:path w="921385" h="2440304">
                  <a:moveTo>
                    <a:pt x="878647" y="63682"/>
                  </a:moveTo>
                  <a:lnTo>
                    <a:pt x="1003" y="1655064"/>
                  </a:lnTo>
                  <a:lnTo>
                    <a:pt x="190" y="1656588"/>
                  </a:lnTo>
                  <a:lnTo>
                    <a:pt x="0" y="1658239"/>
                  </a:lnTo>
                  <a:lnTo>
                    <a:pt x="469" y="1659889"/>
                  </a:lnTo>
                  <a:lnTo>
                    <a:pt x="229069" y="2440178"/>
                  </a:lnTo>
                  <a:lnTo>
                    <a:pt x="241261" y="2436622"/>
                  </a:lnTo>
                  <a:lnTo>
                    <a:pt x="14075" y="1661160"/>
                  </a:lnTo>
                  <a:lnTo>
                    <a:pt x="12128" y="1661160"/>
                  </a:lnTo>
                  <a:lnTo>
                    <a:pt x="12661" y="1656333"/>
                  </a:lnTo>
                  <a:lnTo>
                    <a:pt x="14789" y="1656334"/>
                  </a:lnTo>
                  <a:lnTo>
                    <a:pt x="889702" y="69767"/>
                  </a:lnTo>
                  <a:lnTo>
                    <a:pt x="878647" y="63682"/>
                  </a:lnTo>
                  <a:close/>
                </a:path>
                <a:path w="921385" h="2440304">
                  <a:moveTo>
                    <a:pt x="12661" y="1656333"/>
                  </a:moveTo>
                  <a:lnTo>
                    <a:pt x="12128" y="1661160"/>
                  </a:lnTo>
                  <a:lnTo>
                    <a:pt x="13400" y="1658853"/>
                  </a:lnTo>
                  <a:lnTo>
                    <a:pt x="12661" y="1656333"/>
                  </a:lnTo>
                  <a:close/>
                </a:path>
                <a:path w="921385" h="2440304">
                  <a:moveTo>
                    <a:pt x="13400" y="1658853"/>
                  </a:moveTo>
                  <a:lnTo>
                    <a:pt x="12128" y="1661160"/>
                  </a:lnTo>
                  <a:lnTo>
                    <a:pt x="14075" y="1661160"/>
                  </a:lnTo>
                  <a:lnTo>
                    <a:pt x="13400" y="1658853"/>
                  </a:lnTo>
                  <a:close/>
                </a:path>
                <a:path w="921385" h="2440304">
                  <a:moveTo>
                    <a:pt x="14789" y="1656334"/>
                  </a:moveTo>
                  <a:lnTo>
                    <a:pt x="12661" y="1656333"/>
                  </a:lnTo>
                  <a:lnTo>
                    <a:pt x="13400" y="1658853"/>
                  </a:lnTo>
                  <a:lnTo>
                    <a:pt x="14789" y="1656334"/>
                  </a:lnTo>
                  <a:close/>
                </a:path>
                <a:path w="921385" h="2440304">
                  <a:moveTo>
                    <a:pt x="918847" y="52577"/>
                  </a:moveTo>
                  <a:lnTo>
                    <a:pt x="884770" y="52577"/>
                  </a:lnTo>
                  <a:lnTo>
                    <a:pt x="895819" y="58674"/>
                  </a:lnTo>
                  <a:lnTo>
                    <a:pt x="889702" y="69767"/>
                  </a:lnTo>
                  <a:lnTo>
                    <a:pt x="917536" y="85089"/>
                  </a:lnTo>
                  <a:lnTo>
                    <a:pt x="918847" y="52577"/>
                  </a:lnTo>
                  <a:close/>
                </a:path>
                <a:path w="921385" h="2440304">
                  <a:moveTo>
                    <a:pt x="884770" y="52577"/>
                  </a:moveTo>
                  <a:lnTo>
                    <a:pt x="878647" y="63682"/>
                  </a:lnTo>
                  <a:lnTo>
                    <a:pt x="889702" y="69767"/>
                  </a:lnTo>
                  <a:lnTo>
                    <a:pt x="895819" y="58674"/>
                  </a:lnTo>
                  <a:lnTo>
                    <a:pt x="884770" y="52577"/>
                  </a:lnTo>
                  <a:close/>
                </a:path>
                <a:path w="921385" h="2440304">
                  <a:moveTo>
                    <a:pt x="920965" y="0"/>
                  </a:moveTo>
                  <a:lnTo>
                    <a:pt x="850861" y="48387"/>
                  </a:lnTo>
                  <a:lnTo>
                    <a:pt x="878647" y="63682"/>
                  </a:lnTo>
                  <a:lnTo>
                    <a:pt x="884770" y="52577"/>
                  </a:lnTo>
                  <a:lnTo>
                    <a:pt x="918847" y="52577"/>
                  </a:lnTo>
                  <a:lnTo>
                    <a:pt x="92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50" y="4375150"/>
              <a:ext cx="947737" cy="974725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54025" y="4459351"/>
            <a:ext cx="311150" cy="144780"/>
            <a:chOff x="454025" y="4459351"/>
            <a:chExt cx="311150" cy="144780"/>
          </a:xfrm>
        </p:grpSpPr>
        <p:sp>
          <p:nvSpPr>
            <p:cNvPr id="49" name="object 49"/>
            <p:cNvSpPr/>
            <p:nvPr/>
          </p:nvSpPr>
          <p:spPr>
            <a:xfrm>
              <a:off x="454025" y="4459351"/>
              <a:ext cx="311150" cy="144780"/>
            </a:xfrm>
            <a:custGeom>
              <a:avLst/>
              <a:gdLst/>
              <a:ahLst/>
              <a:cxnLst/>
              <a:rect l="l" t="t" r="r" b="b"/>
              <a:pathLst>
                <a:path w="311150" h="144779">
                  <a:moveTo>
                    <a:pt x="155968" y="0"/>
                  </a:moveTo>
                  <a:lnTo>
                    <a:pt x="140055" y="1524"/>
                  </a:lnTo>
                  <a:lnTo>
                    <a:pt x="124942" y="2286"/>
                  </a:lnTo>
                  <a:lnTo>
                    <a:pt x="109816" y="3810"/>
                  </a:lnTo>
                  <a:lnTo>
                    <a:pt x="94691" y="6223"/>
                  </a:lnTo>
                  <a:lnTo>
                    <a:pt x="68440" y="12446"/>
                  </a:lnTo>
                  <a:lnTo>
                    <a:pt x="56502" y="17272"/>
                  </a:lnTo>
                  <a:lnTo>
                    <a:pt x="45364" y="21081"/>
                  </a:lnTo>
                  <a:lnTo>
                    <a:pt x="35814" y="26669"/>
                  </a:lnTo>
                  <a:lnTo>
                    <a:pt x="27051" y="31368"/>
                  </a:lnTo>
                  <a:lnTo>
                    <a:pt x="22275" y="35306"/>
                  </a:lnTo>
                  <a:lnTo>
                    <a:pt x="19100" y="37592"/>
                  </a:lnTo>
                  <a:lnTo>
                    <a:pt x="11937" y="44704"/>
                  </a:lnTo>
                  <a:lnTo>
                    <a:pt x="8750" y="46990"/>
                  </a:lnTo>
                  <a:lnTo>
                    <a:pt x="7162" y="50926"/>
                  </a:lnTo>
                  <a:lnTo>
                    <a:pt x="4775" y="54101"/>
                  </a:lnTo>
                  <a:lnTo>
                    <a:pt x="3187" y="58038"/>
                  </a:lnTo>
                  <a:lnTo>
                    <a:pt x="800" y="61213"/>
                  </a:lnTo>
                  <a:lnTo>
                    <a:pt x="0" y="65150"/>
                  </a:lnTo>
                  <a:lnTo>
                    <a:pt x="0" y="78486"/>
                  </a:lnTo>
                  <a:lnTo>
                    <a:pt x="800" y="83185"/>
                  </a:lnTo>
                  <a:lnTo>
                    <a:pt x="3187" y="86360"/>
                  </a:lnTo>
                  <a:lnTo>
                    <a:pt x="4775" y="90169"/>
                  </a:lnTo>
                  <a:lnTo>
                    <a:pt x="7162" y="93344"/>
                  </a:lnTo>
                  <a:lnTo>
                    <a:pt x="8750" y="96519"/>
                  </a:lnTo>
                  <a:lnTo>
                    <a:pt x="15112" y="102743"/>
                  </a:lnTo>
                  <a:lnTo>
                    <a:pt x="19100" y="105918"/>
                  </a:lnTo>
                  <a:lnTo>
                    <a:pt x="22275" y="109093"/>
                  </a:lnTo>
                  <a:lnTo>
                    <a:pt x="35814" y="117729"/>
                  </a:lnTo>
                  <a:lnTo>
                    <a:pt x="56502" y="127888"/>
                  </a:lnTo>
                  <a:lnTo>
                    <a:pt x="68440" y="131063"/>
                  </a:lnTo>
                  <a:lnTo>
                    <a:pt x="81165" y="135762"/>
                  </a:lnTo>
                  <a:lnTo>
                    <a:pt x="94691" y="138175"/>
                  </a:lnTo>
                  <a:lnTo>
                    <a:pt x="109816" y="140462"/>
                  </a:lnTo>
                  <a:lnTo>
                    <a:pt x="140055" y="143637"/>
                  </a:lnTo>
                  <a:lnTo>
                    <a:pt x="155968" y="144399"/>
                  </a:lnTo>
                  <a:lnTo>
                    <a:pt x="171881" y="143637"/>
                  </a:lnTo>
                  <a:lnTo>
                    <a:pt x="202133" y="140462"/>
                  </a:lnTo>
                  <a:lnTo>
                    <a:pt x="216446" y="138175"/>
                  </a:lnTo>
                  <a:lnTo>
                    <a:pt x="229984" y="135762"/>
                  </a:lnTo>
                  <a:lnTo>
                    <a:pt x="243509" y="131063"/>
                  </a:lnTo>
                  <a:lnTo>
                    <a:pt x="254647" y="127888"/>
                  </a:lnTo>
                  <a:lnTo>
                    <a:pt x="266585" y="122428"/>
                  </a:lnTo>
                  <a:lnTo>
                    <a:pt x="276136" y="117729"/>
                  </a:lnTo>
                  <a:lnTo>
                    <a:pt x="289661" y="109093"/>
                  </a:lnTo>
                  <a:lnTo>
                    <a:pt x="296024" y="102743"/>
                  </a:lnTo>
                  <a:lnTo>
                    <a:pt x="300012" y="99694"/>
                  </a:lnTo>
                  <a:lnTo>
                    <a:pt x="302399" y="96519"/>
                  </a:lnTo>
                  <a:lnTo>
                    <a:pt x="303987" y="93344"/>
                  </a:lnTo>
                  <a:lnTo>
                    <a:pt x="307174" y="90169"/>
                  </a:lnTo>
                  <a:lnTo>
                    <a:pt x="308762" y="86360"/>
                  </a:lnTo>
                  <a:lnTo>
                    <a:pt x="309562" y="83185"/>
                  </a:lnTo>
                  <a:lnTo>
                    <a:pt x="310349" y="78486"/>
                  </a:lnTo>
                  <a:lnTo>
                    <a:pt x="311150" y="75311"/>
                  </a:lnTo>
                  <a:lnTo>
                    <a:pt x="311150" y="68199"/>
                  </a:lnTo>
                  <a:lnTo>
                    <a:pt x="308762" y="58038"/>
                  </a:lnTo>
                  <a:lnTo>
                    <a:pt x="307174" y="54101"/>
                  </a:lnTo>
                  <a:lnTo>
                    <a:pt x="303987" y="50926"/>
                  </a:lnTo>
                  <a:lnTo>
                    <a:pt x="302399" y="46990"/>
                  </a:lnTo>
                  <a:lnTo>
                    <a:pt x="300012" y="44704"/>
                  </a:lnTo>
                  <a:lnTo>
                    <a:pt x="296024" y="41529"/>
                  </a:lnTo>
                  <a:lnTo>
                    <a:pt x="292849" y="37592"/>
                  </a:lnTo>
                  <a:lnTo>
                    <a:pt x="289661" y="35306"/>
                  </a:lnTo>
                  <a:lnTo>
                    <a:pt x="284886" y="31368"/>
                  </a:lnTo>
                  <a:lnTo>
                    <a:pt x="276136" y="26669"/>
                  </a:lnTo>
                  <a:lnTo>
                    <a:pt x="266585" y="21081"/>
                  </a:lnTo>
                  <a:lnTo>
                    <a:pt x="254647" y="17272"/>
                  </a:lnTo>
                  <a:lnTo>
                    <a:pt x="243509" y="12446"/>
                  </a:lnTo>
                  <a:lnTo>
                    <a:pt x="216446" y="6223"/>
                  </a:lnTo>
                  <a:lnTo>
                    <a:pt x="202133" y="3810"/>
                  </a:lnTo>
                  <a:lnTo>
                    <a:pt x="187007" y="2286"/>
                  </a:lnTo>
                  <a:lnTo>
                    <a:pt x="171881" y="1524"/>
                  </a:lnTo>
                  <a:lnTo>
                    <a:pt x="155968" y="0"/>
                  </a:lnTo>
                  <a:close/>
                </a:path>
              </a:pathLst>
            </a:custGeom>
            <a:solidFill>
              <a:srgbClr val="FFD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5300" y="4468876"/>
              <a:ext cx="228600" cy="109855"/>
            </a:xfrm>
            <a:custGeom>
              <a:avLst/>
              <a:gdLst/>
              <a:ahLst/>
              <a:cxnLst/>
              <a:rect l="l" t="t" r="r" b="b"/>
              <a:pathLst>
                <a:path w="228600" h="109854">
                  <a:moveTo>
                    <a:pt x="125768" y="0"/>
                  </a:moveTo>
                  <a:lnTo>
                    <a:pt x="114693" y="0"/>
                  </a:lnTo>
                  <a:lnTo>
                    <a:pt x="102831" y="0"/>
                  </a:lnTo>
                  <a:lnTo>
                    <a:pt x="79895" y="1524"/>
                  </a:lnTo>
                  <a:lnTo>
                    <a:pt x="42710" y="11811"/>
                  </a:lnTo>
                  <a:lnTo>
                    <a:pt x="8699" y="33274"/>
                  </a:lnTo>
                  <a:lnTo>
                    <a:pt x="5537" y="38862"/>
                  </a:lnTo>
                  <a:lnTo>
                    <a:pt x="3949" y="41275"/>
                  </a:lnTo>
                  <a:lnTo>
                    <a:pt x="3162" y="43561"/>
                  </a:lnTo>
                  <a:lnTo>
                    <a:pt x="787" y="46736"/>
                  </a:lnTo>
                  <a:lnTo>
                    <a:pt x="787" y="49149"/>
                  </a:lnTo>
                  <a:lnTo>
                    <a:pt x="0" y="51562"/>
                  </a:lnTo>
                  <a:lnTo>
                    <a:pt x="0" y="57912"/>
                  </a:lnTo>
                  <a:lnTo>
                    <a:pt x="787" y="60325"/>
                  </a:lnTo>
                  <a:lnTo>
                    <a:pt x="787" y="63500"/>
                  </a:lnTo>
                  <a:lnTo>
                    <a:pt x="3162" y="65786"/>
                  </a:lnTo>
                  <a:lnTo>
                    <a:pt x="3949" y="68199"/>
                  </a:lnTo>
                  <a:lnTo>
                    <a:pt x="5537" y="71374"/>
                  </a:lnTo>
                  <a:lnTo>
                    <a:pt x="8699" y="76200"/>
                  </a:lnTo>
                  <a:lnTo>
                    <a:pt x="14236" y="81661"/>
                  </a:lnTo>
                  <a:lnTo>
                    <a:pt x="19773" y="84836"/>
                  </a:lnTo>
                  <a:lnTo>
                    <a:pt x="26898" y="90424"/>
                  </a:lnTo>
                  <a:lnTo>
                    <a:pt x="42710" y="97536"/>
                  </a:lnTo>
                  <a:lnTo>
                    <a:pt x="60109" y="103886"/>
                  </a:lnTo>
                  <a:lnTo>
                    <a:pt x="69608" y="105537"/>
                  </a:lnTo>
                  <a:lnTo>
                    <a:pt x="79895" y="107950"/>
                  </a:lnTo>
                  <a:lnTo>
                    <a:pt x="102831" y="109474"/>
                  </a:lnTo>
                  <a:lnTo>
                    <a:pt x="125768" y="109474"/>
                  </a:lnTo>
                  <a:lnTo>
                    <a:pt x="148704" y="107950"/>
                  </a:lnTo>
                  <a:lnTo>
                    <a:pt x="158203" y="105537"/>
                  </a:lnTo>
                  <a:lnTo>
                    <a:pt x="169278" y="103886"/>
                  </a:lnTo>
                  <a:lnTo>
                    <a:pt x="186677" y="97536"/>
                  </a:lnTo>
                  <a:lnTo>
                    <a:pt x="202501" y="90424"/>
                  </a:lnTo>
                  <a:lnTo>
                    <a:pt x="209613" y="84836"/>
                  </a:lnTo>
                  <a:lnTo>
                    <a:pt x="214363" y="81661"/>
                  </a:lnTo>
                  <a:lnTo>
                    <a:pt x="219900" y="76200"/>
                  </a:lnTo>
                  <a:lnTo>
                    <a:pt x="221475" y="73787"/>
                  </a:lnTo>
                  <a:lnTo>
                    <a:pt x="223850" y="71374"/>
                  </a:lnTo>
                  <a:lnTo>
                    <a:pt x="224637" y="68199"/>
                  </a:lnTo>
                  <a:lnTo>
                    <a:pt x="226225" y="65786"/>
                  </a:lnTo>
                  <a:lnTo>
                    <a:pt x="228600" y="57912"/>
                  </a:lnTo>
                  <a:lnTo>
                    <a:pt x="228600" y="51562"/>
                  </a:lnTo>
                  <a:lnTo>
                    <a:pt x="227012" y="46736"/>
                  </a:lnTo>
                  <a:lnTo>
                    <a:pt x="226225" y="43561"/>
                  </a:lnTo>
                  <a:lnTo>
                    <a:pt x="224637" y="41275"/>
                  </a:lnTo>
                  <a:lnTo>
                    <a:pt x="223850" y="38862"/>
                  </a:lnTo>
                  <a:lnTo>
                    <a:pt x="219900" y="33274"/>
                  </a:lnTo>
                  <a:lnTo>
                    <a:pt x="214363" y="28575"/>
                  </a:lnTo>
                  <a:lnTo>
                    <a:pt x="209613" y="23749"/>
                  </a:lnTo>
                  <a:lnTo>
                    <a:pt x="195376" y="15875"/>
                  </a:lnTo>
                  <a:lnTo>
                    <a:pt x="186677" y="11811"/>
                  </a:lnTo>
                  <a:lnTo>
                    <a:pt x="169278" y="5461"/>
                  </a:lnTo>
                  <a:lnTo>
                    <a:pt x="158203" y="3175"/>
                  </a:lnTo>
                  <a:lnTo>
                    <a:pt x="148704" y="1524"/>
                  </a:lnTo>
                  <a:lnTo>
                    <a:pt x="125768" y="0"/>
                  </a:lnTo>
                  <a:close/>
                </a:path>
              </a:pathLst>
            </a:custGeom>
            <a:solidFill>
              <a:srgbClr val="FFEC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6575" y="4476750"/>
              <a:ext cx="146050" cy="78105"/>
            </a:xfrm>
            <a:custGeom>
              <a:avLst/>
              <a:gdLst/>
              <a:ahLst/>
              <a:cxnLst/>
              <a:rect l="l" t="t" r="r" b="b"/>
              <a:pathLst>
                <a:path w="146050" h="78104">
                  <a:moveTo>
                    <a:pt x="80162" y="0"/>
                  </a:moveTo>
                  <a:lnTo>
                    <a:pt x="73025" y="0"/>
                  </a:lnTo>
                  <a:lnTo>
                    <a:pt x="65087" y="0"/>
                  </a:lnTo>
                  <a:lnTo>
                    <a:pt x="44450" y="2412"/>
                  </a:lnTo>
                  <a:lnTo>
                    <a:pt x="37299" y="4063"/>
                  </a:lnTo>
                  <a:lnTo>
                    <a:pt x="20637" y="11302"/>
                  </a:lnTo>
                  <a:lnTo>
                    <a:pt x="16662" y="14605"/>
                  </a:lnTo>
                  <a:lnTo>
                    <a:pt x="11899" y="17018"/>
                  </a:lnTo>
                  <a:lnTo>
                    <a:pt x="5549" y="23494"/>
                  </a:lnTo>
                  <a:lnTo>
                    <a:pt x="3175" y="27558"/>
                  </a:lnTo>
                  <a:lnTo>
                    <a:pt x="1587" y="31623"/>
                  </a:lnTo>
                  <a:lnTo>
                    <a:pt x="0" y="34798"/>
                  </a:lnTo>
                  <a:lnTo>
                    <a:pt x="0" y="42925"/>
                  </a:lnTo>
                  <a:lnTo>
                    <a:pt x="1587" y="46989"/>
                  </a:lnTo>
                  <a:lnTo>
                    <a:pt x="5549" y="55118"/>
                  </a:lnTo>
                  <a:lnTo>
                    <a:pt x="8724" y="57531"/>
                  </a:lnTo>
                  <a:lnTo>
                    <a:pt x="11899" y="60832"/>
                  </a:lnTo>
                  <a:lnTo>
                    <a:pt x="20637" y="66420"/>
                  </a:lnTo>
                  <a:lnTo>
                    <a:pt x="37299" y="73787"/>
                  </a:lnTo>
                  <a:lnTo>
                    <a:pt x="44450" y="75311"/>
                  </a:lnTo>
                  <a:lnTo>
                    <a:pt x="65087" y="77724"/>
                  </a:lnTo>
                  <a:lnTo>
                    <a:pt x="80162" y="77724"/>
                  </a:lnTo>
                  <a:lnTo>
                    <a:pt x="119849" y="68833"/>
                  </a:lnTo>
                  <a:lnTo>
                    <a:pt x="146050" y="39750"/>
                  </a:lnTo>
                  <a:lnTo>
                    <a:pt x="145249" y="34798"/>
                  </a:lnTo>
                  <a:lnTo>
                    <a:pt x="129374" y="14605"/>
                  </a:lnTo>
                  <a:lnTo>
                    <a:pt x="124612" y="11302"/>
                  </a:lnTo>
                  <a:lnTo>
                    <a:pt x="119849" y="8889"/>
                  </a:lnTo>
                  <a:lnTo>
                    <a:pt x="107149" y="4063"/>
                  </a:lnTo>
                  <a:lnTo>
                    <a:pt x="100799" y="2412"/>
                  </a:lnTo>
                  <a:lnTo>
                    <a:pt x="93662" y="1650"/>
                  </a:lnTo>
                  <a:lnTo>
                    <a:pt x="88099" y="762"/>
                  </a:lnTo>
                  <a:lnTo>
                    <a:pt x="80162" y="0"/>
                  </a:lnTo>
                  <a:close/>
                </a:path>
              </a:pathLst>
            </a:custGeom>
            <a:solidFill>
              <a:srgbClr val="FFF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4512" y="4479925"/>
              <a:ext cx="128905" cy="69850"/>
            </a:xfrm>
            <a:custGeom>
              <a:avLst/>
              <a:gdLst/>
              <a:ahLst/>
              <a:cxnLst/>
              <a:rect l="l" t="t" r="r" b="b"/>
              <a:pathLst>
                <a:path w="128904" h="69850">
                  <a:moveTo>
                    <a:pt x="71793" y="0"/>
                  </a:moveTo>
                  <a:lnTo>
                    <a:pt x="64693" y="0"/>
                  </a:lnTo>
                  <a:lnTo>
                    <a:pt x="57581" y="0"/>
                  </a:lnTo>
                  <a:lnTo>
                    <a:pt x="44970" y="1524"/>
                  </a:lnTo>
                  <a:lnTo>
                    <a:pt x="39446" y="2412"/>
                  </a:lnTo>
                  <a:lnTo>
                    <a:pt x="33921" y="4699"/>
                  </a:lnTo>
                  <a:lnTo>
                    <a:pt x="28397" y="6223"/>
                  </a:lnTo>
                  <a:lnTo>
                    <a:pt x="23660" y="7874"/>
                  </a:lnTo>
                  <a:lnTo>
                    <a:pt x="14198" y="12573"/>
                  </a:lnTo>
                  <a:lnTo>
                    <a:pt x="11048" y="15748"/>
                  </a:lnTo>
                  <a:lnTo>
                    <a:pt x="7886" y="18033"/>
                  </a:lnTo>
                  <a:lnTo>
                    <a:pt x="4737" y="21208"/>
                  </a:lnTo>
                  <a:lnTo>
                    <a:pt x="3149" y="24383"/>
                  </a:lnTo>
                  <a:lnTo>
                    <a:pt x="1574" y="28193"/>
                  </a:lnTo>
                  <a:lnTo>
                    <a:pt x="0" y="34543"/>
                  </a:lnTo>
                  <a:lnTo>
                    <a:pt x="1574" y="41656"/>
                  </a:lnTo>
                  <a:lnTo>
                    <a:pt x="33921" y="65150"/>
                  </a:lnTo>
                  <a:lnTo>
                    <a:pt x="39446" y="65912"/>
                  </a:lnTo>
                  <a:lnTo>
                    <a:pt x="44970" y="68325"/>
                  </a:lnTo>
                  <a:lnTo>
                    <a:pt x="51282" y="68325"/>
                  </a:lnTo>
                  <a:lnTo>
                    <a:pt x="57581" y="69850"/>
                  </a:lnTo>
                  <a:lnTo>
                    <a:pt x="71793" y="69850"/>
                  </a:lnTo>
                  <a:lnTo>
                    <a:pt x="76517" y="68325"/>
                  </a:lnTo>
                  <a:lnTo>
                    <a:pt x="83616" y="68325"/>
                  </a:lnTo>
                  <a:lnTo>
                    <a:pt x="89928" y="65912"/>
                  </a:lnTo>
                  <a:lnTo>
                    <a:pt x="95453" y="65150"/>
                  </a:lnTo>
                  <a:lnTo>
                    <a:pt x="105714" y="61975"/>
                  </a:lnTo>
                  <a:lnTo>
                    <a:pt x="110439" y="59689"/>
                  </a:lnTo>
                  <a:lnTo>
                    <a:pt x="114388" y="56514"/>
                  </a:lnTo>
                  <a:lnTo>
                    <a:pt x="118325" y="54101"/>
                  </a:lnTo>
                  <a:lnTo>
                    <a:pt x="120700" y="51816"/>
                  </a:lnTo>
                  <a:lnTo>
                    <a:pt x="123850" y="47879"/>
                  </a:lnTo>
                  <a:lnTo>
                    <a:pt x="126225" y="45466"/>
                  </a:lnTo>
                  <a:lnTo>
                    <a:pt x="127800" y="41656"/>
                  </a:lnTo>
                  <a:lnTo>
                    <a:pt x="128587" y="38481"/>
                  </a:lnTo>
                  <a:lnTo>
                    <a:pt x="128587" y="31368"/>
                  </a:lnTo>
                  <a:lnTo>
                    <a:pt x="95453" y="4699"/>
                  </a:lnTo>
                  <a:lnTo>
                    <a:pt x="89928" y="2412"/>
                  </a:lnTo>
                  <a:lnTo>
                    <a:pt x="76517" y="762"/>
                  </a:lnTo>
                  <a:lnTo>
                    <a:pt x="71793" y="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542925" y="5046726"/>
            <a:ext cx="109855" cy="79375"/>
            <a:chOff x="542925" y="5046726"/>
            <a:chExt cx="109855" cy="79375"/>
          </a:xfrm>
        </p:grpSpPr>
        <p:sp>
          <p:nvSpPr>
            <p:cNvPr id="54" name="object 54"/>
            <p:cNvSpPr/>
            <p:nvPr/>
          </p:nvSpPr>
          <p:spPr>
            <a:xfrm>
              <a:off x="542925" y="5046726"/>
              <a:ext cx="109855" cy="79375"/>
            </a:xfrm>
            <a:custGeom>
              <a:avLst/>
              <a:gdLst/>
              <a:ahLst/>
              <a:cxnLst/>
              <a:rect l="l" t="t" r="r" b="b"/>
              <a:pathLst>
                <a:path w="109854" h="79375">
                  <a:moveTo>
                    <a:pt x="60325" y="0"/>
                  </a:moveTo>
                  <a:lnTo>
                    <a:pt x="54762" y="0"/>
                  </a:lnTo>
                  <a:lnTo>
                    <a:pt x="48412" y="0"/>
                  </a:lnTo>
                  <a:lnTo>
                    <a:pt x="34124" y="2286"/>
                  </a:lnTo>
                  <a:lnTo>
                    <a:pt x="28575" y="5461"/>
                  </a:lnTo>
                  <a:lnTo>
                    <a:pt x="23812" y="7112"/>
                  </a:lnTo>
                  <a:lnTo>
                    <a:pt x="15875" y="11049"/>
                  </a:lnTo>
                  <a:lnTo>
                    <a:pt x="12700" y="14986"/>
                  </a:lnTo>
                  <a:lnTo>
                    <a:pt x="10312" y="17399"/>
                  </a:lnTo>
                  <a:lnTo>
                    <a:pt x="6350" y="20574"/>
                  </a:lnTo>
                  <a:lnTo>
                    <a:pt x="3175" y="28575"/>
                  </a:lnTo>
                  <a:lnTo>
                    <a:pt x="787" y="31750"/>
                  </a:lnTo>
                  <a:lnTo>
                    <a:pt x="787" y="34925"/>
                  </a:lnTo>
                  <a:lnTo>
                    <a:pt x="0" y="39624"/>
                  </a:lnTo>
                  <a:lnTo>
                    <a:pt x="787" y="44450"/>
                  </a:lnTo>
                  <a:lnTo>
                    <a:pt x="787" y="47625"/>
                  </a:lnTo>
                  <a:lnTo>
                    <a:pt x="3175" y="50800"/>
                  </a:lnTo>
                  <a:lnTo>
                    <a:pt x="6350" y="58674"/>
                  </a:lnTo>
                  <a:lnTo>
                    <a:pt x="10312" y="61849"/>
                  </a:lnTo>
                  <a:lnTo>
                    <a:pt x="12700" y="64262"/>
                  </a:lnTo>
                  <a:lnTo>
                    <a:pt x="15875" y="68199"/>
                  </a:lnTo>
                  <a:lnTo>
                    <a:pt x="23812" y="72136"/>
                  </a:lnTo>
                  <a:lnTo>
                    <a:pt x="28575" y="73787"/>
                  </a:lnTo>
                  <a:lnTo>
                    <a:pt x="34124" y="76962"/>
                  </a:lnTo>
                  <a:lnTo>
                    <a:pt x="48412" y="79375"/>
                  </a:lnTo>
                  <a:lnTo>
                    <a:pt x="60325" y="79375"/>
                  </a:lnTo>
                  <a:lnTo>
                    <a:pt x="76200" y="76962"/>
                  </a:lnTo>
                  <a:lnTo>
                    <a:pt x="80162" y="73787"/>
                  </a:lnTo>
                  <a:lnTo>
                    <a:pt x="89687" y="70612"/>
                  </a:lnTo>
                  <a:lnTo>
                    <a:pt x="92862" y="68199"/>
                  </a:lnTo>
                  <a:lnTo>
                    <a:pt x="96037" y="64262"/>
                  </a:lnTo>
                  <a:lnTo>
                    <a:pt x="100012" y="61849"/>
                  </a:lnTo>
                  <a:lnTo>
                    <a:pt x="102387" y="58674"/>
                  </a:lnTo>
                  <a:lnTo>
                    <a:pt x="103974" y="54737"/>
                  </a:lnTo>
                  <a:lnTo>
                    <a:pt x="106362" y="50800"/>
                  </a:lnTo>
                  <a:lnTo>
                    <a:pt x="107950" y="47625"/>
                  </a:lnTo>
                  <a:lnTo>
                    <a:pt x="108737" y="44450"/>
                  </a:lnTo>
                  <a:lnTo>
                    <a:pt x="109537" y="39624"/>
                  </a:lnTo>
                  <a:lnTo>
                    <a:pt x="108737" y="34925"/>
                  </a:lnTo>
                  <a:lnTo>
                    <a:pt x="107950" y="31750"/>
                  </a:lnTo>
                  <a:lnTo>
                    <a:pt x="106362" y="28575"/>
                  </a:lnTo>
                  <a:lnTo>
                    <a:pt x="103974" y="24511"/>
                  </a:lnTo>
                  <a:lnTo>
                    <a:pt x="102387" y="20574"/>
                  </a:lnTo>
                  <a:lnTo>
                    <a:pt x="100012" y="17399"/>
                  </a:lnTo>
                  <a:lnTo>
                    <a:pt x="96037" y="14986"/>
                  </a:lnTo>
                  <a:lnTo>
                    <a:pt x="92862" y="11049"/>
                  </a:lnTo>
                  <a:lnTo>
                    <a:pt x="89687" y="8636"/>
                  </a:lnTo>
                  <a:lnTo>
                    <a:pt x="80162" y="5461"/>
                  </a:lnTo>
                  <a:lnTo>
                    <a:pt x="76200" y="2286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FFD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57212" y="5057775"/>
              <a:ext cx="79375" cy="57150"/>
            </a:xfrm>
            <a:custGeom>
              <a:avLst/>
              <a:gdLst/>
              <a:ahLst/>
              <a:cxnLst/>
              <a:rect l="l" t="t" r="r" b="b"/>
              <a:pathLst>
                <a:path w="79375" h="57150">
                  <a:moveTo>
                    <a:pt x="44005" y="0"/>
                  </a:moveTo>
                  <a:lnTo>
                    <a:pt x="40081" y="0"/>
                  </a:lnTo>
                  <a:lnTo>
                    <a:pt x="36144" y="0"/>
                  </a:lnTo>
                  <a:lnTo>
                    <a:pt x="32219" y="762"/>
                  </a:lnTo>
                  <a:lnTo>
                    <a:pt x="28295" y="762"/>
                  </a:lnTo>
                  <a:lnTo>
                    <a:pt x="24358" y="3048"/>
                  </a:lnTo>
                  <a:lnTo>
                    <a:pt x="21221" y="3810"/>
                  </a:lnTo>
                  <a:lnTo>
                    <a:pt x="17284" y="5461"/>
                  </a:lnTo>
                  <a:lnTo>
                    <a:pt x="14935" y="6985"/>
                  </a:lnTo>
                  <a:lnTo>
                    <a:pt x="11785" y="8508"/>
                  </a:lnTo>
                  <a:lnTo>
                    <a:pt x="5499" y="14731"/>
                  </a:lnTo>
                  <a:lnTo>
                    <a:pt x="3924" y="17780"/>
                  </a:lnTo>
                  <a:lnTo>
                    <a:pt x="1574" y="20066"/>
                  </a:lnTo>
                  <a:lnTo>
                    <a:pt x="787" y="22351"/>
                  </a:lnTo>
                  <a:lnTo>
                    <a:pt x="787" y="26288"/>
                  </a:lnTo>
                  <a:lnTo>
                    <a:pt x="0" y="28575"/>
                  </a:lnTo>
                  <a:lnTo>
                    <a:pt x="787" y="30861"/>
                  </a:lnTo>
                  <a:lnTo>
                    <a:pt x="787" y="34798"/>
                  </a:lnTo>
                  <a:lnTo>
                    <a:pt x="1574" y="37083"/>
                  </a:lnTo>
                  <a:lnTo>
                    <a:pt x="3924" y="39369"/>
                  </a:lnTo>
                  <a:lnTo>
                    <a:pt x="5499" y="42418"/>
                  </a:lnTo>
                  <a:lnTo>
                    <a:pt x="11785" y="48641"/>
                  </a:lnTo>
                  <a:lnTo>
                    <a:pt x="14935" y="50164"/>
                  </a:lnTo>
                  <a:lnTo>
                    <a:pt x="17284" y="51688"/>
                  </a:lnTo>
                  <a:lnTo>
                    <a:pt x="21221" y="53339"/>
                  </a:lnTo>
                  <a:lnTo>
                    <a:pt x="24358" y="54101"/>
                  </a:lnTo>
                  <a:lnTo>
                    <a:pt x="28295" y="56387"/>
                  </a:lnTo>
                  <a:lnTo>
                    <a:pt x="32219" y="56387"/>
                  </a:lnTo>
                  <a:lnTo>
                    <a:pt x="36144" y="57150"/>
                  </a:lnTo>
                  <a:lnTo>
                    <a:pt x="44005" y="57150"/>
                  </a:lnTo>
                  <a:lnTo>
                    <a:pt x="47942" y="56387"/>
                  </a:lnTo>
                  <a:lnTo>
                    <a:pt x="51866" y="56387"/>
                  </a:lnTo>
                  <a:lnTo>
                    <a:pt x="55016" y="54101"/>
                  </a:lnTo>
                  <a:lnTo>
                    <a:pt x="58940" y="53339"/>
                  </a:lnTo>
                  <a:lnTo>
                    <a:pt x="62090" y="51688"/>
                  </a:lnTo>
                  <a:lnTo>
                    <a:pt x="64439" y="50164"/>
                  </a:lnTo>
                  <a:lnTo>
                    <a:pt x="68376" y="48641"/>
                  </a:lnTo>
                  <a:lnTo>
                    <a:pt x="70726" y="46355"/>
                  </a:lnTo>
                  <a:lnTo>
                    <a:pt x="72301" y="44068"/>
                  </a:lnTo>
                  <a:lnTo>
                    <a:pt x="74663" y="42418"/>
                  </a:lnTo>
                  <a:lnTo>
                    <a:pt x="77012" y="39369"/>
                  </a:lnTo>
                  <a:lnTo>
                    <a:pt x="78587" y="34798"/>
                  </a:lnTo>
                  <a:lnTo>
                    <a:pt x="79375" y="30861"/>
                  </a:lnTo>
                  <a:lnTo>
                    <a:pt x="79375" y="26288"/>
                  </a:lnTo>
                  <a:lnTo>
                    <a:pt x="78587" y="22351"/>
                  </a:lnTo>
                  <a:lnTo>
                    <a:pt x="77012" y="17780"/>
                  </a:lnTo>
                  <a:lnTo>
                    <a:pt x="74663" y="14731"/>
                  </a:lnTo>
                  <a:lnTo>
                    <a:pt x="72301" y="13081"/>
                  </a:lnTo>
                  <a:lnTo>
                    <a:pt x="70726" y="10794"/>
                  </a:lnTo>
                  <a:lnTo>
                    <a:pt x="68376" y="8508"/>
                  </a:lnTo>
                  <a:lnTo>
                    <a:pt x="64439" y="6985"/>
                  </a:lnTo>
                  <a:lnTo>
                    <a:pt x="62090" y="5461"/>
                  </a:lnTo>
                  <a:lnTo>
                    <a:pt x="58940" y="3810"/>
                  </a:lnTo>
                  <a:lnTo>
                    <a:pt x="55016" y="3048"/>
                  </a:lnTo>
                  <a:lnTo>
                    <a:pt x="51866" y="762"/>
                  </a:lnTo>
                  <a:lnTo>
                    <a:pt x="47942" y="762"/>
                  </a:lnTo>
                  <a:lnTo>
                    <a:pt x="44005" y="0"/>
                  </a:lnTo>
                  <a:close/>
                </a:path>
              </a:pathLst>
            </a:custGeom>
            <a:solidFill>
              <a:srgbClr val="FFECD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625" y="4729098"/>
            <a:ext cx="157162" cy="250825"/>
          </a:xfrm>
          <a:prstGeom prst="rect">
            <a:avLst/>
          </a:prstGeom>
        </p:spPr>
      </p:pic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3" y="998616"/>
            <a:ext cx="7978140" cy="521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807796"/>
            <a:ext cx="802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Error</a:t>
            </a:r>
            <a:r>
              <a:rPr dirty="0" sz="4400" spc="-5"/>
              <a:t> </a:t>
            </a:r>
            <a:r>
              <a:rPr dirty="0" sz="4400" spc="-25"/>
              <a:t>Variable:</a:t>
            </a:r>
            <a:r>
              <a:rPr dirty="0" sz="4400" spc="-10"/>
              <a:t> </a:t>
            </a:r>
            <a:r>
              <a:rPr dirty="0" sz="4400" spc="-20"/>
              <a:t>Required</a:t>
            </a:r>
            <a:r>
              <a:rPr dirty="0" sz="4400" spc="-25"/>
              <a:t> </a:t>
            </a:r>
            <a:r>
              <a:rPr dirty="0" sz="4400"/>
              <a:t>Conditions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77342" y="1925802"/>
            <a:ext cx="7994015" cy="45440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error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Symbol"/>
                <a:cs typeface="Symbol"/>
              </a:rPr>
              <a:t>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critical </a:t>
            </a:r>
            <a:r>
              <a:rPr dirty="0" sz="2600" spc="-5">
                <a:latin typeface="Calibri"/>
                <a:cs typeface="Calibri"/>
              </a:rPr>
              <a:t>part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>
                <a:latin typeface="Calibri"/>
                <a:cs typeface="Calibri"/>
              </a:rPr>
              <a:t>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regression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model.</a:t>
            </a:r>
            <a:endParaRPr sz="2600">
              <a:latin typeface="Calibri"/>
              <a:cs typeface="Calibri"/>
            </a:endParaRPr>
          </a:p>
          <a:p>
            <a:pPr marL="381000" marR="30480" indent="-342900">
              <a:lnSpc>
                <a:spcPts val="3100"/>
              </a:lnSpc>
              <a:spcBef>
                <a:spcPts val="74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2600" spc="-10">
                <a:latin typeface="Calibri"/>
                <a:cs typeface="Calibri"/>
              </a:rPr>
              <a:t>Five requirements involving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distribution of </a:t>
            </a:r>
            <a:r>
              <a:rPr dirty="0" sz="2600">
                <a:latin typeface="Symbol"/>
                <a:cs typeface="Symbol"/>
              </a:rPr>
              <a:t>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must </a:t>
            </a:r>
            <a:r>
              <a:rPr dirty="0" sz="2600" spc="-5">
                <a:latin typeface="Calibri"/>
                <a:cs typeface="Calibri"/>
              </a:rPr>
              <a:t>be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satisfied.</a:t>
            </a:r>
            <a:endParaRPr sz="2600">
              <a:latin typeface="Calibri"/>
              <a:cs typeface="Calibri"/>
            </a:endParaRPr>
          </a:p>
          <a:p>
            <a:pPr lvl="1" marL="781685" indent="-28702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78232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mean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Symbol"/>
                <a:cs typeface="Symbol"/>
              </a:rPr>
              <a:t>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zero: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E(</a:t>
            </a:r>
            <a:r>
              <a:rPr dirty="0" sz="2600">
                <a:latin typeface="Symbol"/>
                <a:cs typeface="Symbol"/>
              </a:rPr>
              <a:t></a:t>
            </a:r>
            <a:r>
              <a:rPr dirty="0" sz="2600">
                <a:latin typeface="Calibri"/>
                <a:cs typeface="Calibri"/>
              </a:rPr>
              <a:t>)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0.</a:t>
            </a:r>
            <a:endParaRPr sz="2600">
              <a:latin typeface="Calibri"/>
              <a:cs typeface="Calibri"/>
            </a:endParaRPr>
          </a:p>
          <a:p>
            <a:pPr lvl="1" marL="781685" marR="401955" indent="-287020">
              <a:lnSpc>
                <a:spcPts val="3100"/>
              </a:lnSpc>
              <a:spcBef>
                <a:spcPts val="740"/>
              </a:spcBef>
              <a:buFont typeface="Arial MT"/>
              <a:buChar char="–"/>
              <a:tabLst>
                <a:tab pos="78232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standard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deviation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>
                <a:latin typeface="Symbol"/>
                <a:cs typeface="Symbol"/>
              </a:rPr>
              <a:t>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constant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</a:t>
            </a:r>
            <a:r>
              <a:rPr dirty="0" sz="2600">
                <a:latin typeface="Symbol"/>
                <a:cs typeface="Symbol"/>
              </a:rPr>
              <a:t></a:t>
            </a:r>
            <a:r>
              <a:rPr dirty="0" baseline="-21241" sz="2550">
                <a:latin typeface="Symbol"/>
                <a:cs typeface="Symbol"/>
              </a:rPr>
              <a:t></a:t>
            </a:r>
            <a:r>
              <a:rPr dirty="0" sz="2600">
                <a:latin typeface="Calibri"/>
                <a:cs typeface="Calibri"/>
              </a:rPr>
              <a:t>)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all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values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x.</a:t>
            </a:r>
            <a:endParaRPr sz="2600">
              <a:latin typeface="Calibri"/>
              <a:cs typeface="Calibri"/>
            </a:endParaRPr>
          </a:p>
          <a:p>
            <a:pPr lvl="1" marL="781685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8232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errors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independent.</a:t>
            </a:r>
            <a:endParaRPr sz="2600">
              <a:latin typeface="Calibri"/>
              <a:cs typeface="Calibri"/>
            </a:endParaRPr>
          </a:p>
          <a:p>
            <a:pPr lvl="1" marL="781685" marR="868680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82320" algn="l"/>
              </a:tabLst>
            </a:pP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errors </a:t>
            </a:r>
            <a:r>
              <a:rPr dirty="0" sz="2600" spc="-10">
                <a:latin typeface="Calibri"/>
                <a:cs typeface="Calibri"/>
              </a:rPr>
              <a:t>are </a:t>
            </a:r>
            <a:r>
              <a:rPr dirty="0" sz="2600" spc="-5">
                <a:latin typeface="Calibri"/>
                <a:cs typeface="Calibri"/>
              </a:rPr>
              <a:t>independent of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independent </a:t>
            </a:r>
            <a:r>
              <a:rPr dirty="0" sz="2600" spc="-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variable x.</a:t>
            </a:r>
            <a:endParaRPr sz="2600">
              <a:latin typeface="Calibri"/>
              <a:cs typeface="Calibri"/>
            </a:endParaRPr>
          </a:p>
          <a:p>
            <a:pPr lvl="1" marL="781685" indent="-28702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8232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probability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distribution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40">
                <a:latin typeface="Calibri"/>
                <a:cs typeface="Calibri"/>
              </a:rPr>
              <a:t> </a:t>
            </a:r>
            <a:r>
              <a:rPr dirty="0" sz="2600">
                <a:latin typeface="Symbol"/>
                <a:cs typeface="Symbol"/>
              </a:rPr>
              <a:t>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normal.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736" y="524255"/>
            <a:ext cx="5128260" cy="1742439"/>
            <a:chOff x="554736" y="524255"/>
            <a:chExt cx="5128260" cy="17424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604" y="565403"/>
              <a:ext cx="5041392" cy="15742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6" y="524255"/>
              <a:ext cx="5103876" cy="17419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9600" y="609600"/>
            <a:ext cx="5029200" cy="1562100"/>
          </a:xfrm>
          <a:prstGeom prst="rect">
            <a:avLst/>
          </a:prstGeom>
          <a:solidFill>
            <a:srgbClr val="D1D1D1"/>
          </a:solidFill>
          <a:ln w="9525">
            <a:solidFill>
              <a:srgbClr val="C0504D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 marR="266065">
              <a:lnSpc>
                <a:spcPct val="100000"/>
              </a:lnSpc>
              <a:spcBef>
                <a:spcPts val="300"/>
              </a:spcBef>
            </a:pPr>
            <a:r>
              <a:rPr dirty="0" sz="2400" spc="-254">
                <a:latin typeface="Arial MT"/>
                <a:cs typeface="Arial MT"/>
              </a:rPr>
              <a:t>From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firs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215">
                <a:latin typeface="Arial MT"/>
                <a:cs typeface="Arial MT"/>
              </a:rPr>
              <a:t>hre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assumption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we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have:  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is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normally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distributed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with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mean</a:t>
            </a:r>
            <a:endParaRPr sz="2400">
              <a:latin typeface="Arial MT"/>
              <a:cs typeface="Arial MT"/>
            </a:endParaRPr>
          </a:p>
          <a:p>
            <a:pPr marL="91440" marR="429895">
              <a:lnSpc>
                <a:spcPct val="100000"/>
              </a:lnSpc>
              <a:spcBef>
                <a:spcPts val="10"/>
              </a:spcBef>
            </a:pPr>
            <a:r>
              <a:rPr dirty="0" sz="2400" spc="-200">
                <a:latin typeface="Arial MT"/>
                <a:cs typeface="Arial MT"/>
              </a:rPr>
              <a:t>E(y)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=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85">
                <a:latin typeface="Symbol"/>
                <a:cs typeface="Symbol"/>
              </a:rPr>
              <a:t></a:t>
            </a:r>
            <a:r>
              <a:rPr dirty="0" baseline="-20833" sz="2400" spc="-127">
                <a:latin typeface="Arial MT"/>
                <a:cs typeface="Arial MT"/>
              </a:rPr>
              <a:t>0</a:t>
            </a:r>
            <a:r>
              <a:rPr dirty="0" baseline="-20833" sz="2400" spc="142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+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30">
                <a:latin typeface="Symbol"/>
                <a:cs typeface="Symbol"/>
              </a:rPr>
              <a:t></a:t>
            </a:r>
            <a:r>
              <a:rPr dirty="0" baseline="-20833" sz="2400" spc="-195">
                <a:latin typeface="Arial MT"/>
                <a:cs typeface="Arial MT"/>
              </a:rPr>
              <a:t>1</a:t>
            </a:r>
            <a:r>
              <a:rPr dirty="0" sz="2400" spc="-130">
                <a:latin typeface="Arial MT"/>
                <a:cs typeface="Arial MT"/>
              </a:rPr>
              <a:t>x,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constant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standard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de</a:t>
            </a:r>
            <a:r>
              <a:rPr dirty="0" sz="2400" spc="-225">
                <a:latin typeface="Arial MT"/>
                <a:cs typeface="Arial MT"/>
              </a:rPr>
              <a:t>v</a:t>
            </a:r>
            <a:r>
              <a:rPr dirty="0" sz="2400" spc="-105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60">
                <a:latin typeface="Arial MT"/>
                <a:cs typeface="Arial MT"/>
              </a:rPr>
              <a:t>tio</a:t>
            </a:r>
            <a:r>
              <a:rPr dirty="0" sz="2400" spc="-240">
                <a:latin typeface="Arial MT"/>
                <a:cs typeface="Arial MT"/>
              </a:rPr>
              <a:t>n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Symbol"/>
                <a:cs typeface="Symbol"/>
              </a:rPr>
              <a:t></a:t>
            </a:r>
            <a:r>
              <a:rPr dirty="0" baseline="-20833" sz="2400" spc="-7">
                <a:latin typeface="Symbol"/>
                <a:cs typeface="Symbol"/>
              </a:rPr>
              <a:t></a:t>
            </a:r>
            <a:endParaRPr baseline="-20833" sz="24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7675" y="2370137"/>
            <a:ext cx="4056379" cy="3135630"/>
            <a:chOff x="4257675" y="2370137"/>
            <a:chExt cx="4056379" cy="3135630"/>
          </a:xfrm>
        </p:grpSpPr>
        <p:sp>
          <p:nvSpPr>
            <p:cNvPr id="7" name="object 7"/>
            <p:cNvSpPr/>
            <p:nvPr/>
          </p:nvSpPr>
          <p:spPr>
            <a:xfrm>
              <a:off x="4270375" y="2757550"/>
              <a:ext cx="4038600" cy="2667000"/>
            </a:xfrm>
            <a:custGeom>
              <a:avLst/>
              <a:gdLst/>
              <a:ahLst/>
              <a:cxnLst/>
              <a:rect l="l" t="t" r="r" b="b"/>
              <a:pathLst>
                <a:path w="4038600" h="2667000">
                  <a:moveTo>
                    <a:pt x="0" y="1419098"/>
                  </a:moveTo>
                  <a:lnTo>
                    <a:pt x="0" y="2667000"/>
                  </a:lnTo>
                </a:path>
                <a:path w="4038600" h="2667000">
                  <a:moveTo>
                    <a:pt x="0" y="2667000"/>
                  </a:moveTo>
                  <a:lnTo>
                    <a:pt x="4038600" y="2667000"/>
                  </a:lnTo>
                </a:path>
                <a:path w="4038600" h="2667000">
                  <a:moveTo>
                    <a:pt x="0" y="0"/>
                  </a:moveTo>
                  <a:lnTo>
                    <a:pt x="0" y="105238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67200" y="3048000"/>
              <a:ext cx="3365500" cy="1971675"/>
            </a:xfrm>
            <a:custGeom>
              <a:avLst/>
              <a:gdLst/>
              <a:ahLst/>
              <a:cxnLst/>
              <a:rect l="l" t="t" r="r" b="b"/>
              <a:pathLst>
                <a:path w="3365500" h="1971675">
                  <a:moveTo>
                    <a:pt x="0" y="1971675"/>
                  </a:moveTo>
                  <a:lnTo>
                    <a:pt x="3365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7399" y="3657600"/>
              <a:ext cx="635" cy="1843405"/>
            </a:xfrm>
            <a:custGeom>
              <a:avLst/>
              <a:gdLst/>
              <a:ahLst/>
              <a:cxnLst/>
              <a:rect l="l" t="t" r="r" b="b"/>
              <a:pathLst>
                <a:path w="635" h="1843404">
                  <a:moveTo>
                    <a:pt x="126" y="0"/>
                  </a:moveTo>
                  <a:lnTo>
                    <a:pt x="0" y="18431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5499" y="3844925"/>
              <a:ext cx="646430" cy="1389380"/>
            </a:xfrm>
            <a:custGeom>
              <a:avLst/>
              <a:gdLst/>
              <a:ahLst/>
              <a:cxnLst/>
              <a:rect l="l" t="t" r="r" b="b"/>
              <a:pathLst>
                <a:path w="646429" h="1389379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7"/>
                  </a:lnTo>
                  <a:lnTo>
                    <a:pt x="644733" y="671877"/>
                  </a:lnTo>
                  <a:lnTo>
                    <a:pt x="646176" y="709294"/>
                  </a:lnTo>
                </a:path>
                <a:path w="646429" h="1389379">
                  <a:moveTo>
                    <a:pt x="0" y="1389126"/>
                  </a:moveTo>
                  <a:lnTo>
                    <a:pt x="738" y="1344659"/>
                  </a:lnTo>
                  <a:lnTo>
                    <a:pt x="5909" y="1299486"/>
                  </a:lnTo>
                  <a:lnTo>
                    <a:pt x="19943" y="1252898"/>
                  </a:lnTo>
                  <a:lnTo>
                    <a:pt x="47272" y="1204189"/>
                  </a:lnTo>
                  <a:lnTo>
                    <a:pt x="92328" y="1152652"/>
                  </a:lnTo>
                  <a:lnTo>
                    <a:pt x="121807" y="1127563"/>
                  </a:lnTo>
                  <a:lnTo>
                    <a:pt x="158772" y="1100916"/>
                  </a:lnTo>
                  <a:lnTo>
                    <a:pt x="201560" y="1073113"/>
                  </a:lnTo>
                  <a:lnTo>
                    <a:pt x="248507" y="1044553"/>
                  </a:lnTo>
                  <a:lnTo>
                    <a:pt x="297950" y="1015638"/>
                  </a:lnTo>
                  <a:lnTo>
                    <a:pt x="348225" y="986768"/>
                  </a:lnTo>
                  <a:lnTo>
                    <a:pt x="397668" y="958344"/>
                  </a:lnTo>
                  <a:lnTo>
                    <a:pt x="444615" y="930767"/>
                  </a:lnTo>
                  <a:lnTo>
                    <a:pt x="487403" y="904437"/>
                  </a:lnTo>
                  <a:lnTo>
                    <a:pt x="524368" y="879755"/>
                  </a:lnTo>
                  <a:lnTo>
                    <a:pt x="607224" y="803058"/>
                  </a:lnTo>
                  <a:lnTo>
                    <a:pt x="634634" y="757316"/>
                  </a:lnTo>
                  <a:lnTo>
                    <a:pt x="644733" y="717123"/>
                  </a:lnTo>
                  <a:lnTo>
                    <a:pt x="646176" y="67970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54723" y="3060700"/>
              <a:ext cx="635" cy="2440305"/>
            </a:xfrm>
            <a:custGeom>
              <a:avLst/>
              <a:gdLst/>
              <a:ahLst/>
              <a:cxnLst/>
              <a:rect l="l" t="t" r="r" b="b"/>
              <a:pathLst>
                <a:path w="634" h="2440304">
                  <a:moveTo>
                    <a:pt x="126" y="0"/>
                  </a:moveTo>
                  <a:lnTo>
                    <a:pt x="0" y="24400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88125" y="297180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7"/>
                  </a:lnTo>
                  <a:lnTo>
                    <a:pt x="644733" y="671877"/>
                  </a:lnTo>
                  <a:lnTo>
                    <a:pt x="646176" y="7092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88125" y="3651503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709422"/>
                  </a:moveTo>
                  <a:lnTo>
                    <a:pt x="738" y="664955"/>
                  </a:lnTo>
                  <a:lnTo>
                    <a:pt x="5909" y="619782"/>
                  </a:lnTo>
                  <a:lnTo>
                    <a:pt x="19943" y="573194"/>
                  </a:lnTo>
                  <a:lnTo>
                    <a:pt x="47272" y="524485"/>
                  </a:lnTo>
                  <a:lnTo>
                    <a:pt x="92328" y="472948"/>
                  </a:lnTo>
                  <a:lnTo>
                    <a:pt x="121807" y="447859"/>
                  </a:lnTo>
                  <a:lnTo>
                    <a:pt x="158772" y="421212"/>
                  </a:lnTo>
                  <a:lnTo>
                    <a:pt x="201560" y="393409"/>
                  </a:lnTo>
                  <a:lnTo>
                    <a:pt x="248507" y="364849"/>
                  </a:lnTo>
                  <a:lnTo>
                    <a:pt x="297950" y="335934"/>
                  </a:lnTo>
                  <a:lnTo>
                    <a:pt x="348225" y="307064"/>
                  </a:lnTo>
                  <a:lnTo>
                    <a:pt x="397668" y="278640"/>
                  </a:lnTo>
                  <a:lnTo>
                    <a:pt x="444615" y="251063"/>
                  </a:lnTo>
                  <a:lnTo>
                    <a:pt x="487403" y="224733"/>
                  </a:lnTo>
                  <a:lnTo>
                    <a:pt x="524368" y="200051"/>
                  </a:lnTo>
                  <a:lnTo>
                    <a:pt x="607224" y="123354"/>
                  </a:lnTo>
                  <a:lnTo>
                    <a:pt x="634634" y="77612"/>
                  </a:lnTo>
                  <a:lnTo>
                    <a:pt x="644733" y="37419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0000" y="2374900"/>
              <a:ext cx="0" cy="3126105"/>
            </a:xfrm>
            <a:custGeom>
              <a:avLst/>
              <a:gdLst/>
              <a:ahLst/>
              <a:cxnLst/>
              <a:rect l="l" t="t" r="r" b="b"/>
              <a:pathLst>
                <a:path w="0" h="3126104">
                  <a:moveTo>
                    <a:pt x="0" y="0"/>
                  </a:moveTo>
                  <a:lnTo>
                    <a:pt x="0" y="31258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370318" y="2698241"/>
            <a:ext cx="285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</a:t>
            </a:r>
            <a:r>
              <a:rPr dirty="0" baseline="-20833" sz="1800">
                <a:latin typeface="Symbol"/>
                <a:cs typeface="Symbol"/>
              </a:rPr>
              <a:t></a:t>
            </a:r>
            <a:endParaRPr baseline="-20833" sz="18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78453" y="4536821"/>
            <a:ext cx="1913255" cy="0"/>
          </a:xfrm>
          <a:custGeom>
            <a:avLst/>
            <a:gdLst/>
            <a:ahLst/>
            <a:cxnLst/>
            <a:rect l="l" t="t" r="r" b="b"/>
            <a:pathLst>
              <a:path w="1913254" h="0">
                <a:moveTo>
                  <a:pt x="0" y="0"/>
                </a:moveTo>
                <a:lnTo>
                  <a:pt x="1912747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19221" y="4289297"/>
            <a:ext cx="8458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0</a:t>
            </a:r>
            <a:r>
              <a:rPr dirty="0" baseline="-20833" sz="1800" spc="112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1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baseline="-20833" sz="1800" spc="-187">
                <a:latin typeface="Arial MT"/>
                <a:cs typeface="Arial MT"/>
              </a:rPr>
              <a:t>1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5339" y="3682872"/>
            <a:ext cx="3383915" cy="0"/>
          </a:xfrm>
          <a:custGeom>
            <a:avLst/>
            <a:gdLst/>
            <a:ahLst/>
            <a:cxnLst/>
            <a:rect l="l" t="t" r="r" b="b"/>
            <a:pathLst>
              <a:path w="3383915" h="0">
                <a:moveTo>
                  <a:pt x="0" y="0"/>
                </a:moveTo>
                <a:lnTo>
                  <a:pt x="3383661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07409" y="3382517"/>
            <a:ext cx="8458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0</a:t>
            </a:r>
            <a:r>
              <a:rPr dirty="0" baseline="-20833" sz="1800" spc="112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1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baseline="-20833" sz="1800" spc="-187">
                <a:latin typeface="Arial MT"/>
                <a:cs typeface="Arial MT"/>
              </a:rPr>
              <a:t>2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19854" y="3048000"/>
            <a:ext cx="3700145" cy="0"/>
          </a:xfrm>
          <a:custGeom>
            <a:avLst/>
            <a:gdLst/>
            <a:ahLst/>
            <a:cxnLst/>
            <a:rect l="l" t="t" r="r" b="b"/>
            <a:pathLst>
              <a:path w="3700145" h="0">
                <a:moveTo>
                  <a:pt x="0" y="0"/>
                </a:moveTo>
                <a:lnTo>
                  <a:pt x="3700145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395726" y="2772917"/>
            <a:ext cx="8458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0</a:t>
            </a:r>
            <a:r>
              <a:rPr dirty="0" baseline="-20833" sz="1800" spc="112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1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baseline="-20833" sz="1800" spc="-187">
                <a:latin typeface="Arial MT"/>
                <a:cs typeface="Arial MT"/>
              </a:rPr>
              <a:t>3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7764" y="3077717"/>
            <a:ext cx="621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E(y|x</a:t>
            </a:r>
            <a:r>
              <a:rPr dirty="0" baseline="-20833" sz="1800" spc="-209">
                <a:latin typeface="Arial MT"/>
                <a:cs typeface="Arial MT"/>
              </a:rPr>
              <a:t>2</a:t>
            </a:r>
            <a:r>
              <a:rPr dirty="0" sz="1800" spc="-14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3206" y="2435986"/>
            <a:ext cx="1461135" cy="1069340"/>
          </a:xfrm>
          <a:custGeom>
            <a:avLst/>
            <a:gdLst/>
            <a:ahLst/>
            <a:cxnLst/>
            <a:rect l="l" t="t" r="r" b="b"/>
            <a:pathLst>
              <a:path w="1461134" h="1069339">
                <a:moveTo>
                  <a:pt x="307594" y="1069213"/>
                </a:moveTo>
                <a:lnTo>
                  <a:pt x="290525" y="1046480"/>
                </a:lnTo>
                <a:lnTo>
                  <a:pt x="256413" y="1001014"/>
                </a:lnTo>
                <a:lnTo>
                  <a:pt x="242201" y="1029474"/>
                </a:lnTo>
                <a:lnTo>
                  <a:pt x="5588" y="911098"/>
                </a:lnTo>
                <a:lnTo>
                  <a:pt x="0" y="922528"/>
                </a:lnTo>
                <a:lnTo>
                  <a:pt x="236550" y="1040815"/>
                </a:lnTo>
                <a:lnTo>
                  <a:pt x="222377" y="1069213"/>
                </a:lnTo>
                <a:lnTo>
                  <a:pt x="307594" y="1069213"/>
                </a:lnTo>
                <a:close/>
              </a:path>
              <a:path w="1461134" h="1069339">
                <a:moveTo>
                  <a:pt x="1460881" y="298450"/>
                </a:moveTo>
                <a:lnTo>
                  <a:pt x="1431378" y="310261"/>
                </a:lnTo>
                <a:lnTo>
                  <a:pt x="1307211" y="0"/>
                </a:lnTo>
                <a:lnTo>
                  <a:pt x="1295527" y="4826"/>
                </a:lnTo>
                <a:lnTo>
                  <a:pt x="1419580" y="314985"/>
                </a:lnTo>
                <a:lnTo>
                  <a:pt x="1390142" y="326771"/>
                </a:lnTo>
                <a:lnTo>
                  <a:pt x="1453769" y="383413"/>
                </a:lnTo>
                <a:lnTo>
                  <a:pt x="1458506" y="326771"/>
                </a:lnTo>
                <a:lnTo>
                  <a:pt x="1460881" y="298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44185" y="5454802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x</a:t>
            </a:r>
            <a:r>
              <a:rPr dirty="0" baseline="-20833" sz="1800" spc="-209">
                <a:latin typeface="Arial MT"/>
                <a:cs typeface="Arial MT"/>
              </a:rPr>
              <a:t>1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2240" y="5454802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x</a:t>
            </a:r>
            <a:r>
              <a:rPr dirty="0" baseline="-20833" sz="1800" spc="-209">
                <a:latin typeface="Arial MT"/>
                <a:cs typeface="Arial MT"/>
              </a:rPr>
              <a:t>2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2718" y="5454802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x</a:t>
            </a:r>
            <a:r>
              <a:rPr dirty="0" baseline="-20833" sz="1800" spc="-209">
                <a:latin typeface="Arial MT"/>
                <a:cs typeface="Arial MT"/>
              </a:rPr>
              <a:t>3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5209" y="4222495"/>
            <a:ext cx="285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</a:t>
            </a:r>
            <a:r>
              <a:rPr dirty="0" baseline="-20833" sz="1800">
                <a:latin typeface="Symbol"/>
                <a:cs typeface="Symbol"/>
              </a:rPr>
              <a:t></a:t>
            </a:r>
            <a:endParaRPr baseline="-20833" sz="18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1311" y="3778122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E(y|x</a:t>
            </a:r>
            <a:r>
              <a:rPr dirty="0" baseline="-20833" sz="1800" spc="-209">
                <a:latin typeface="Arial MT"/>
                <a:cs typeface="Arial MT"/>
              </a:rPr>
              <a:t>1</a:t>
            </a:r>
            <a:r>
              <a:rPr dirty="0" sz="1800" spc="-14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21733" y="3033712"/>
            <a:ext cx="2187575" cy="2027555"/>
            <a:chOff x="4721733" y="3033712"/>
            <a:chExt cx="2187575" cy="2027555"/>
          </a:xfrm>
        </p:grpSpPr>
        <p:sp>
          <p:nvSpPr>
            <p:cNvPr id="30" name="object 30"/>
            <p:cNvSpPr/>
            <p:nvPr/>
          </p:nvSpPr>
          <p:spPr>
            <a:xfrm>
              <a:off x="4721733" y="4050538"/>
              <a:ext cx="165735" cy="383540"/>
            </a:xfrm>
            <a:custGeom>
              <a:avLst/>
              <a:gdLst/>
              <a:ahLst/>
              <a:cxnLst/>
              <a:rect l="l" t="t" r="r" b="b"/>
              <a:pathLst>
                <a:path w="165735" h="383539">
                  <a:moveTo>
                    <a:pt x="124063" y="314980"/>
                  </a:moveTo>
                  <a:lnTo>
                    <a:pt x="94614" y="326770"/>
                  </a:lnTo>
                  <a:lnTo>
                    <a:pt x="158241" y="383286"/>
                  </a:lnTo>
                  <a:lnTo>
                    <a:pt x="162979" y="326770"/>
                  </a:lnTo>
                  <a:lnTo>
                    <a:pt x="128777" y="326770"/>
                  </a:lnTo>
                  <a:lnTo>
                    <a:pt x="124063" y="314980"/>
                  </a:lnTo>
                  <a:close/>
                </a:path>
                <a:path w="165735" h="383539">
                  <a:moveTo>
                    <a:pt x="135860" y="310257"/>
                  </a:moveTo>
                  <a:lnTo>
                    <a:pt x="124063" y="314980"/>
                  </a:lnTo>
                  <a:lnTo>
                    <a:pt x="128777" y="326770"/>
                  </a:lnTo>
                  <a:lnTo>
                    <a:pt x="140588" y="322072"/>
                  </a:lnTo>
                  <a:lnTo>
                    <a:pt x="135860" y="310257"/>
                  </a:lnTo>
                  <a:close/>
                </a:path>
                <a:path w="165735" h="383539">
                  <a:moveTo>
                    <a:pt x="165353" y="298450"/>
                  </a:moveTo>
                  <a:lnTo>
                    <a:pt x="135860" y="310257"/>
                  </a:lnTo>
                  <a:lnTo>
                    <a:pt x="140588" y="322072"/>
                  </a:lnTo>
                  <a:lnTo>
                    <a:pt x="128777" y="326770"/>
                  </a:lnTo>
                  <a:lnTo>
                    <a:pt x="162979" y="326770"/>
                  </a:lnTo>
                  <a:lnTo>
                    <a:pt x="165353" y="298450"/>
                  </a:lnTo>
                  <a:close/>
                </a:path>
                <a:path w="165735" h="383539">
                  <a:moveTo>
                    <a:pt x="11683" y="0"/>
                  </a:moveTo>
                  <a:lnTo>
                    <a:pt x="0" y="4699"/>
                  </a:lnTo>
                  <a:lnTo>
                    <a:pt x="124063" y="314980"/>
                  </a:lnTo>
                  <a:lnTo>
                    <a:pt x="135860" y="310257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57800" y="365760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7"/>
                  </a:lnTo>
                  <a:lnTo>
                    <a:pt x="644733" y="671877"/>
                  </a:lnTo>
                  <a:lnTo>
                    <a:pt x="646176" y="7092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57800" y="4337303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709422"/>
                  </a:moveTo>
                  <a:lnTo>
                    <a:pt x="738" y="664955"/>
                  </a:lnTo>
                  <a:lnTo>
                    <a:pt x="5909" y="619782"/>
                  </a:lnTo>
                  <a:lnTo>
                    <a:pt x="19943" y="573194"/>
                  </a:lnTo>
                  <a:lnTo>
                    <a:pt x="47272" y="524485"/>
                  </a:lnTo>
                  <a:lnTo>
                    <a:pt x="92328" y="472948"/>
                  </a:lnTo>
                  <a:lnTo>
                    <a:pt x="121807" y="447859"/>
                  </a:lnTo>
                  <a:lnTo>
                    <a:pt x="158772" y="421212"/>
                  </a:lnTo>
                  <a:lnTo>
                    <a:pt x="201560" y="393409"/>
                  </a:lnTo>
                  <a:lnTo>
                    <a:pt x="248507" y="364849"/>
                  </a:lnTo>
                  <a:lnTo>
                    <a:pt x="297950" y="335934"/>
                  </a:lnTo>
                  <a:lnTo>
                    <a:pt x="348225" y="307064"/>
                  </a:lnTo>
                  <a:lnTo>
                    <a:pt x="397668" y="278640"/>
                  </a:lnTo>
                  <a:lnTo>
                    <a:pt x="444615" y="251063"/>
                  </a:lnTo>
                  <a:lnTo>
                    <a:pt x="487403" y="224733"/>
                  </a:lnTo>
                  <a:lnTo>
                    <a:pt x="524368" y="200051"/>
                  </a:lnTo>
                  <a:lnTo>
                    <a:pt x="607224" y="123354"/>
                  </a:lnTo>
                  <a:lnTo>
                    <a:pt x="634634" y="77612"/>
                  </a:lnTo>
                  <a:lnTo>
                    <a:pt x="644733" y="37419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507101" y="3525901"/>
              <a:ext cx="646430" cy="1389380"/>
            </a:xfrm>
            <a:custGeom>
              <a:avLst/>
              <a:gdLst/>
              <a:ahLst/>
              <a:cxnLst/>
              <a:rect l="l" t="t" r="r" b="b"/>
              <a:pathLst>
                <a:path w="646429" h="1389379">
                  <a:moveTo>
                    <a:pt x="0" y="0"/>
                  </a:moveTo>
                  <a:lnTo>
                    <a:pt x="737" y="44404"/>
                  </a:lnTo>
                  <a:lnTo>
                    <a:pt x="5900" y="89540"/>
                  </a:lnTo>
                  <a:lnTo>
                    <a:pt x="19915" y="136108"/>
                  </a:lnTo>
                  <a:lnTo>
                    <a:pt x="47207" y="184810"/>
                  </a:lnTo>
                  <a:lnTo>
                    <a:pt x="92201" y="236347"/>
                  </a:lnTo>
                  <a:lnTo>
                    <a:pt x="121680" y="261435"/>
                  </a:lnTo>
                  <a:lnTo>
                    <a:pt x="158645" y="288082"/>
                  </a:lnTo>
                  <a:lnTo>
                    <a:pt x="201433" y="315885"/>
                  </a:lnTo>
                  <a:lnTo>
                    <a:pt x="248380" y="344445"/>
                  </a:lnTo>
                  <a:lnTo>
                    <a:pt x="297823" y="373360"/>
                  </a:lnTo>
                  <a:lnTo>
                    <a:pt x="348098" y="402230"/>
                  </a:lnTo>
                  <a:lnTo>
                    <a:pt x="397541" y="430654"/>
                  </a:lnTo>
                  <a:lnTo>
                    <a:pt x="444488" y="458231"/>
                  </a:lnTo>
                  <a:lnTo>
                    <a:pt x="487276" y="484561"/>
                  </a:lnTo>
                  <a:lnTo>
                    <a:pt x="524241" y="509243"/>
                  </a:lnTo>
                  <a:lnTo>
                    <a:pt x="607097" y="585940"/>
                  </a:lnTo>
                  <a:lnTo>
                    <a:pt x="634507" y="631682"/>
                  </a:lnTo>
                  <a:lnTo>
                    <a:pt x="644606" y="671875"/>
                  </a:lnTo>
                  <a:lnTo>
                    <a:pt x="646049" y="709294"/>
                  </a:lnTo>
                </a:path>
                <a:path w="646429" h="1389379">
                  <a:moveTo>
                    <a:pt x="0" y="1388999"/>
                  </a:moveTo>
                  <a:lnTo>
                    <a:pt x="737" y="1344532"/>
                  </a:lnTo>
                  <a:lnTo>
                    <a:pt x="5900" y="1299359"/>
                  </a:lnTo>
                  <a:lnTo>
                    <a:pt x="19915" y="1252771"/>
                  </a:lnTo>
                  <a:lnTo>
                    <a:pt x="47207" y="1204062"/>
                  </a:lnTo>
                  <a:lnTo>
                    <a:pt x="92201" y="1152525"/>
                  </a:lnTo>
                  <a:lnTo>
                    <a:pt x="121680" y="1127439"/>
                  </a:lnTo>
                  <a:lnTo>
                    <a:pt x="158645" y="1100800"/>
                  </a:lnTo>
                  <a:lnTo>
                    <a:pt x="201433" y="1073007"/>
                  </a:lnTo>
                  <a:lnTo>
                    <a:pt x="248380" y="1044458"/>
                  </a:lnTo>
                  <a:lnTo>
                    <a:pt x="297823" y="1015554"/>
                  </a:lnTo>
                  <a:lnTo>
                    <a:pt x="348098" y="986692"/>
                  </a:lnTo>
                  <a:lnTo>
                    <a:pt x="397541" y="958273"/>
                  </a:lnTo>
                  <a:lnTo>
                    <a:pt x="444488" y="930695"/>
                  </a:lnTo>
                  <a:lnTo>
                    <a:pt x="487276" y="904356"/>
                  </a:lnTo>
                  <a:lnTo>
                    <a:pt x="524241" y="879657"/>
                  </a:lnTo>
                  <a:lnTo>
                    <a:pt x="607097" y="803005"/>
                  </a:lnTo>
                  <a:lnTo>
                    <a:pt x="634507" y="757301"/>
                  </a:lnTo>
                  <a:lnTo>
                    <a:pt x="644606" y="717121"/>
                  </a:lnTo>
                  <a:lnTo>
                    <a:pt x="646049" y="67970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91200" y="335280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7"/>
                  </a:lnTo>
                  <a:lnTo>
                    <a:pt x="644733" y="671877"/>
                  </a:lnTo>
                  <a:lnTo>
                    <a:pt x="646176" y="7092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91200" y="4032503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709422"/>
                  </a:moveTo>
                  <a:lnTo>
                    <a:pt x="738" y="664955"/>
                  </a:lnTo>
                  <a:lnTo>
                    <a:pt x="5909" y="619782"/>
                  </a:lnTo>
                  <a:lnTo>
                    <a:pt x="19943" y="573194"/>
                  </a:lnTo>
                  <a:lnTo>
                    <a:pt x="47272" y="524485"/>
                  </a:lnTo>
                  <a:lnTo>
                    <a:pt x="92328" y="472948"/>
                  </a:lnTo>
                  <a:lnTo>
                    <a:pt x="121807" y="447859"/>
                  </a:lnTo>
                  <a:lnTo>
                    <a:pt x="158772" y="421212"/>
                  </a:lnTo>
                  <a:lnTo>
                    <a:pt x="201560" y="393409"/>
                  </a:lnTo>
                  <a:lnTo>
                    <a:pt x="248507" y="364849"/>
                  </a:lnTo>
                  <a:lnTo>
                    <a:pt x="297950" y="335934"/>
                  </a:lnTo>
                  <a:lnTo>
                    <a:pt x="348225" y="307064"/>
                  </a:lnTo>
                  <a:lnTo>
                    <a:pt x="397668" y="278640"/>
                  </a:lnTo>
                  <a:lnTo>
                    <a:pt x="444615" y="251063"/>
                  </a:lnTo>
                  <a:lnTo>
                    <a:pt x="487403" y="224733"/>
                  </a:lnTo>
                  <a:lnTo>
                    <a:pt x="524368" y="200051"/>
                  </a:lnTo>
                  <a:lnTo>
                    <a:pt x="607224" y="123354"/>
                  </a:lnTo>
                  <a:lnTo>
                    <a:pt x="634634" y="77612"/>
                  </a:lnTo>
                  <a:lnTo>
                    <a:pt x="644733" y="37419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19800" y="320040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7"/>
                  </a:lnTo>
                  <a:lnTo>
                    <a:pt x="644733" y="671877"/>
                  </a:lnTo>
                  <a:lnTo>
                    <a:pt x="646176" y="7092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19800" y="3880103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709422"/>
                  </a:moveTo>
                  <a:lnTo>
                    <a:pt x="738" y="664955"/>
                  </a:lnTo>
                  <a:lnTo>
                    <a:pt x="5909" y="619782"/>
                  </a:lnTo>
                  <a:lnTo>
                    <a:pt x="19943" y="573194"/>
                  </a:lnTo>
                  <a:lnTo>
                    <a:pt x="47272" y="524485"/>
                  </a:lnTo>
                  <a:lnTo>
                    <a:pt x="92328" y="472948"/>
                  </a:lnTo>
                  <a:lnTo>
                    <a:pt x="121807" y="447859"/>
                  </a:lnTo>
                  <a:lnTo>
                    <a:pt x="158772" y="421212"/>
                  </a:lnTo>
                  <a:lnTo>
                    <a:pt x="201560" y="393409"/>
                  </a:lnTo>
                  <a:lnTo>
                    <a:pt x="248507" y="364849"/>
                  </a:lnTo>
                  <a:lnTo>
                    <a:pt x="297950" y="335934"/>
                  </a:lnTo>
                  <a:lnTo>
                    <a:pt x="348225" y="307064"/>
                  </a:lnTo>
                  <a:lnTo>
                    <a:pt x="397668" y="278640"/>
                  </a:lnTo>
                  <a:lnTo>
                    <a:pt x="444615" y="251063"/>
                  </a:lnTo>
                  <a:lnTo>
                    <a:pt x="487403" y="224733"/>
                  </a:lnTo>
                  <a:lnTo>
                    <a:pt x="524368" y="200051"/>
                  </a:lnTo>
                  <a:lnTo>
                    <a:pt x="607224" y="123354"/>
                  </a:lnTo>
                  <a:lnTo>
                    <a:pt x="634634" y="77612"/>
                  </a:lnTo>
                  <a:lnTo>
                    <a:pt x="644733" y="37419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48400" y="304800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7"/>
                  </a:lnTo>
                  <a:lnTo>
                    <a:pt x="644733" y="671877"/>
                  </a:lnTo>
                  <a:lnTo>
                    <a:pt x="646176" y="7092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48400" y="3727704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709422"/>
                  </a:moveTo>
                  <a:lnTo>
                    <a:pt x="738" y="664955"/>
                  </a:lnTo>
                  <a:lnTo>
                    <a:pt x="5909" y="619782"/>
                  </a:lnTo>
                  <a:lnTo>
                    <a:pt x="19943" y="573194"/>
                  </a:lnTo>
                  <a:lnTo>
                    <a:pt x="47272" y="524485"/>
                  </a:lnTo>
                  <a:lnTo>
                    <a:pt x="92328" y="472948"/>
                  </a:lnTo>
                  <a:lnTo>
                    <a:pt x="121807" y="447859"/>
                  </a:lnTo>
                  <a:lnTo>
                    <a:pt x="158772" y="421212"/>
                  </a:lnTo>
                  <a:lnTo>
                    <a:pt x="201560" y="393409"/>
                  </a:lnTo>
                  <a:lnTo>
                    <a:pt x="248507" y="364849"/>
                  </a:lnTo>
                  <a:lnTo>
                    <a:pt x="297950" y="335934"/>
                  </a:lnTo>
                  <a:lnTo>
                    <a:pt x="348225" y="307064"/>
                  </a:lnTo>
                  <a:lnTo>
                    <a:pt x="397668" y="278640"/>
                  </a:lnTo>
                  <a:lnTo>
                    <a:pt x="444615" y="251063"/>
                  </a:lnTo>
                  <a:lnTo>
                    <a:pt x="487403" y="224733"/>
                  </a:lnTo>
                  <a:lnTo>
                    <a:pt x="524368" y="200051"/>
                  </a:lnTo>
                  <a:lnTo>
                    <a:pt x="607224" y="123354"/>
                  </a:lnTo>
                  <a:lnTo>
                    <a:pt x="634634" y="77612"/>
                  </a:lnTo>
                  <a:lnTo>
                    <a:pt x="644733" y="37419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305041" y="3384042"/>
            <a:ext cx="27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</a:t>
            </a:r>
            <a:r>
              <a:rPr dirty="0" baseline="-20833" sz="1800">
                <a:latin typeface="Symbol"/>
                <a:cs typeface="Symbol"/>
              </a:rPr>
              <a:t></a:t>
            </a:r>
            <a:endParaRPr baseline="-20833" sz="1800">
              <a:latin typeface="Symbol"/>
              <a:cs typeface="Symbo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81400" y="2330386"/>
            <a:ext cx="4699635" cy="2861310"/>
            <a:chOff x="3581400" y="2330386"/>
            <a:chExt cx="4699635" cy="2861310"/>
          </a:xfrm>
        </p:grpSpPr>
        <p:sp>
          <p:nvSpPr>
            <p:cNvPr id="42" name="object 42"/>
            <p:cNvSpPr/>
            <p:nvPr/>
          </p:nvSpPr>
          <p:spPr>
            <a:xfrm>
              <a:off x="6761226" y="2767075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7" y="44404"/>
                  </a:lnTo>
                  <a:lnTo>
                    <a:pt x="5900" y="89540"/>
                  </a:lnTo>
                  <a:lnTo>
                    <a:pt x="19915" y="136108"/>
                  </a:lnTo>
                  <a:lnTo>
                    <a:pt x="47207" y="184810"/>
                  </a:lnTo>
                  <a:lnTo>
                    <a:pt x="92201" y="236347"/>
                  </a:lnTo>
                  <a:lnTo>
                    <a:pt x="121680" y="261435"/>
                  </a:lnTo>
                  <a:lnTo>
                    <a:pt x="158645" y="288082"/>
                  </a:lnTo>
                  <a:lnTo>
                    <a:pt x="201433" y="315885"/>
                  </a:lnTo>
                  <a:lnTo>
                    <a:pt x="248380" y="344445"/>
                  </a:lnTo>
                  <a:lnTo>
                    <a:pt x="297823" y="373360"/>
                  </a:lnTo>
                  <a:lnTo>
                    <a:pt x="348098" y="402230"/>
                  </a:lnTo>
                  <a:lnTo>
                    <a:pt x="397541" y="430654"/>
                  </a:lnTo>
                  <a:lnTo>
                    <a:pt x="444488" y="458231"/>
                  </a:lnTo>
                  <a:lnTo>
                    <a:pt x="487276" y="484561"/>
                  </a:lnTo>
                  <a:lnTo>
                    <a:pt x="524241" y="509243"/>
                  </a:lnTo>
                  <a:lnTo>
                    <a:pt x="607097" y="585940"/>
                  </a:lnTo>
                  <a:lnTo>
                    <a:pt x="634507" y="631682"/>
                  </a:lnTo>
                  <a:lnTo>
                    <a:pt x="644606" y="671875"/>
                  </a:lnTo>
                  <a:lnTo>
                    <a:pt x="646049" y="70929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61226" y="3446779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709295"/>
                  </a:moveTo>
                  <a:lnTo>
                    <a:pt x="737" y="664828"/>
                  </a:lnTo>
                  <a:lnTo>
                    <a:pt x="5900" y="619655"/>
                  </a:lnTo>
                  <a:lnTo>
                    <a:pt x="19915" y="573067"/>
                  </a:lnTo>
                  <a:lnTo>
                    <a:pt x="47207" y="524358"/>
                  </a:lnTo>
                  <a:lnTo>
                    <a:pt x="92201" y="472821"/>
                  </a:lnTo>
                  <a:lnTo>
                    <a:pt x="121680" y="447735"/>
                  </a:lnTo>
                  <a:lnTo>
                    <a:pt x="158645" y="421096"/>
                  </a:lnTo>
                  <a:lnTo>
                    <a:pt x="201433" y="393303"/>
                  </a:lnTo>
                  <a:lnTo>
                    <a:pt x="248380" y="364754"/>
                  </a:lnTo>
                  <a:lnTo>
                    <a:pt x="297823" y="335850"/>
                  </a:lnTo>
                  <a:lnTo>
                    <a:pt x="348098" y="306988"/>
                  </a:lnTo>
                  <a:lnTo>
                    <a:pt x="397541" y="278569"/>
                  </a:lnTo>
                  <a:lnTo>
                    <a:pt x="444488" y="250991"/>
                  </a:lnTo>
                  <a:lnTo>
                    <a:pt x="487276" y="224652"/>
                  </a:lnTo>
                  <a:lnTo>
                    <a:pt x="524241" y="199953"/>
                  </a:lnTo>
                  <a:lnTo>
                    <a:pt x="607097" y="123301"/>
                  </a:lnTo>
                  <a:lnTo>
                    <a:pt x="634507" y="77597"/>
                  </a:lnTo>
                  <a:lnTo>
                    <a:pt x="644606" y="37417"/>
                  </a:lnTo>
                  <a:lnTo>
                    <a:pt x="6460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73951" y="257340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7" y="44404"/>
                  </a:lnTo>
                  <a:lnTo>
                    <a:pt x="5900" y="89540"/>
                  </a:lnTo>
                  <a:lnTo>
                    <a:pt x="19915" y="136108"/>
                  </a:lnTo>
                  <a:lnTo>
                    <a:pt x="47207" y="184810"/>
                  </a:lnTo>
                  <a:lnTo>
                    <a:pt x="92201" y="236347"/>
                  </a:lnTo>
                  <a:lnTo>
                    <a:pt x="121680" y="261435"/>
                  </a:lnTo>
                  <a:lnTo>
                    <a:pt x="158645" y="288082"/>
                  </a:lnTo>
                  <a:lnTo>
                    <a:pt x="201433" y="315885"/>
                  </a:lnTo>
                  <a:lnTo>
                    <a:pt x="248380" y="344445"/>
                  </a:lnTo>
                  <a:lnTo>
                    <a:pt x="297823" y="373360"/>
                  </a:lnTo>
                  <a:lnTo>
                    <a:pt x="348098" y="402230"/>
                  </a:lnTo>
                  <a:lnTo>
                    <a:pt x="397541" y="430654"/>
                  </a:lnTo>
                  <a:lnTo>
                    <a:pt x="444488" y="458231"/>
                  </a:lnTo>
                  <a:lnTo>
                    <a:pt x="487276" y="484561"/>
                  </a:lnTo>
                  <a:lnTo>
                    <a:pt x="524241" y="509243"/>
                  </a:lnTo>
                  <a:lnTo>
                    <a:pt x="607097" y="585940"/>
                  </a:lnTo>
                  <a:lnTo>
                    <a:pt x="634507" y="631682"/>
                  </a:lnTo>
                  <a:lnTo>
                    <a:pt x="644606" y="671875"/>
                  </a:lnTo>
                  <a:lnTo>
                    <a:pt x="646049" y="70929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973951" y="3253104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709295"/>
                  </a:moveTo>
                  <a:lnTo>
                    <a:pt x="737" y="664828"/>
                  </a:lnTo>
                  <a:lnTo>
                    <a:pt x="5900" y="619655"/>
                  </a:lnTo>
                  <a:lnTo>
                    <a:pt x="19915" y="573067"/>
                  </a:lnTo>
                  <a:lnTo>
                    <a:pt x="47207" y="524358"/>
                  </a:lnTo>
                  <a:lnTo>
                    <a:pt x="92201" y="472821"/>
                  </a:lnTo>
                  <a:lnTo>
                    <a:pt x="121680" y="447735"/>
                  </a:lnTo>
                  <a:lnTo>
                    <a:pt x="158645" y="421096"/>
                  </a:lnTo>
                  <a:lnTo>
                    <a:pt x="201433" y="393303"/>
                  </a:lnTo>
                  <a:lnTo>
                    <a:pt x="248380" y="364754"/>
                  </a:lnTo>
                  <a:lnTo>
                    <a:pt x="297823" y="335850"/>
                  </a:lnTo>
                  <a:lnTo>
                    <a:pt x="348098" y="306988"/>
                  </a:lnTo>
                  <a:lnTo>
                    <a:pt x="397541" y="278569"/>
                  </a:lnTo>
                  <a:lnTo>
                    <a:pt x="444488" y="250991"/>
                  </a:lnTo>
                  <a:lnTo>
                    <a:pt x="487276" y="224652"/>
                  </a:lnTo>
                  <a:lnTo>
                    <a:pt x="524241" y="199953"/>
                  </a:lnTo>
                  <a:lnTo>
                    <a:pt x="607097" y="123301"/>
                  </a:lnTo>
                  <a:lnTo>
                    <a:pt x="634507" y="77597"/>
                  </a:lnTo>
                  <a:lnTo>
                    <a:pt x="644606" y="37417"/>
                  </a:lnTo>
                  <a:lnTo>
                    <a:pt x="6460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315200" y="2438399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4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59"/>
                  </a:lnTo>
                  <a:lnTo>
                    <a:pt x="158772" y="288198"/>
                  </a:lnTo>
                  <a:lnTo>
                    <a:pt x="201560" y="315991"/>
                  </a:lnTo>
                  <a:lnTo>
                    <a:pt x="248507" y="344540"/>
                  </a:lnTo>
                  <a:lnTo>
                    <a:pt x="297950" y="373444"/>
                  </a:lnTo>
                  <a:lnTo>
                    <a:pt x="348225" y="402306"/>
                  </a:lnTo>
                  <a:lnTo>
                    <a:pt x="397668" y="430725"/>
                  </a:lnTo>
                  <a:lnTo>
                    <a:pt x="444615" y="458303"/>
                  </a:lnTo>
                  <a:lnTo>
                    <a:pt x="487403" y="484642"/>
                  </a:lnTo>
                  <a:lnTo>
                    <a:pt x="524368" y="509341"/>
                  </a:lnTo>
                  <a:lnTo>
                    <a:pt x="607224" y="585993"/>
                  </a:lnTo>
                  <a:lnTo>
                    <a:pt x="634634" y="631698"/>
                  </a:lnTo>
                  <a:lnTo>
                    <a:pt x="644733" y="671877"/>
                  </a:lnTo>
                  <a:lnTo>
                    <a:pt x="646176" y="70929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315200" y="3118103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709422"/>
                  </a:moveTo>
                  <a:lnTo>
                    <a:pt x="738" y="664955"/>
                  </a:lnTo>
                  <a:lnTo>
                    <a:pt x="5909" y="619782"/>
                  </a:lnTo>
                  <a:lnTo>
                    <a:pt x="19943" y="573194"/>
                  </a:lnTo>
                  <a:lnTo>
                    <a:pt x="47272" y="524485"/>
                  </a:lnTo>
                  <a:lnTo>
                    <a:pt x="92328" y="472948"/>
                  </a:lnTo>
                  <a:lnTo>
                    <a:pt x="121807" y="447859"/>
                  </a:lnTo>
                  <a:lnTo>
                    <a:pt x="158772" y="421212"/>
                  </a:lnTo>
                  <a:lnTo>
                    <a:pt x="201560" y="393409"/>
                  </a:lnTo>
                  <a:lnTo>
                    <a:pt x="248507" y="364849"/>
                  </a:lnTo>
                  <a:lnTo>
                    <a:pt x="297950" y="335934"/>
                  </a:lnTo>
                  <a:lnTo>
                    <a:pt x="348225" y="307064"/>
                  </a:lnTo>
                  <a:lnTo>
                    <a:pt x="397668" y="278640"/>
                  </a:lnTo>
                  <a:lnTo>
                    <a:pt x="444615" y="251063"/>
                  </a:lnTo>
                  <a:lnTo>
                    <a:pt x="487403" y="224733"/>
                  </a:lnTo>
                  <a:lnTo>
                    <a:pt x="524368" y="200051"/>
                  </a:lnTo>
                  <a:lnTo>
                    <a:pt x="607224" y="123354"/>
                  </a:lnTo>
                  <a:lnTo>
                    <a:pt x="634634" y="77612"/>
                  </a:lnTo>
                  <a:lnTo>
                    <a:pt x="644733" y="37419"/>
                  </a:lnTo>
                  <a:lnTo>
                    <a:pt x="646176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20000" y="2344673"/>
              <a:ext cx="646430" cy="1389380"/>
            </a:xfrm>
            <a:custGeom>
              <a:avLst/>
              <a:gdLst/>
              <a:ahLst/>
              <a:cxnLst/>
              <a:rect l="l" t="t" r="r" b="b"/>
              <a:pathLst>
                <a:path w="646429" h="1389379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62"/>
                  </a:lnTo>
                  <a:lnTo>
                    <a:pt x="158772" y="288209"/>
                  </a:lnTo>
                  <a:lnTo>
                    <a:pt x="201560" y="316012"/>
                  </a:lnTo>
                  <a:lnTo>
                    <a:pt x="248507" y="344572"/>
                  </a:lnTo>
                  <a:lnTo>
                    <a:pt x="297950" y="373487"/>
                  </a:lnTo>
                  <a:lnTo>
                    <a:pt x="348225" y="402357"/>
                  </a:lnTo>
                  <a:lnTo>
                    <a:pt x="397668" y="430781"/>
                  </a:lnTo>
                  <a:lnTo>
                    <a:pt x="444615" y="458358"/>
                  </a:lnTo>
                  <a:lnTo>
                    <a:pt x="487403" y="484688"/>
                  </a:lnTo>
                  <a:lnTo>
                    <a:pt x="524368" y="509370"/>
                  </a:lnTo>
                  <a:lnTo>
                    <a:pt x="607224" y="586067"/>
                  </a:lnTo>
                  <a:lnTo>
                    <a:pt x="634634" y="631809"/>
                  </a:lnTo>
                  <a:lnTo>
                    <a:pt x="644733" y="672002"/>
                  </a:lnTo>
                  <a:lnTo>
                    <a:pt x="646176" y="709422"/>
                  </a:lnTo>
                </a:path>
                <a:path w="646429" h="1389379">
                  <a:moveTo>
                    <a:pt x="0" y="1389126"/>
                  </a:moveTo>
                  <a:lnTo>
                    <a:pt x="738" y="1344659"/>
                  </a:lnTo>
                  <a:lnTo>
                    <a:pt x="5909" y="1299486"/>
                  </a:lnTo>
                  <a:lnTo>
                    <a:pt x="19943" y="1252898"/>
                  </a:lnTo>
                  <a:lnTo>
                    <a:pt x="47272" y="1204189"/>
                  </a:lnTo>
                  <a:lnTo>
                    <a:pt x="92328" y="1152652"/>
                  </a:lnTo>
                  <a:lnTo>
                    <a:pt x="121807" y="1127566"/>
                  </a:lnTo>
                  <a:lnTo>
                    <a:pt x="158772" y="1100927"/>
                  </a:lnTo>
                  <a:lnTo>
                    <a:pt x="201560" y="1073134"/>
                  </a:lnTo>
                  <a:lnTo>
                    <a:pt x="248507" y="1044585"/>
                  </a:lnTo>
                  <a:lnTo>
                    <a:pt x="297950" y="1015681"/>
                  </a:lnTo>
                  <a:lnTo>
                    <a:pt x="348225" y="986819"/>
                  </a:lnTo>
                  <a:lnTo>
                    <a:pt x="397668" y="958400"/>
                  </a:lnTo>
                  <a:lnTo>
                    <a:pt x="444615" y="930822"/>
                  </a:lnTo>
                  <a:lnTo>
                    <a:pt x="487403" y="904483"/>
                  </a:lnTo>
                  <a:lnTo>
                    <a:pt x="524368" y="879784"/>
                  </a:lnTo>
                  <a:lnTo>
                    <a:pt x="607224" y="803132"/>
                  </a:lnTo>
                  <a:lnTo>
                    <a:pt x="634634" y="757427"/>
                  </a:lnTo>
                  <a:lnTo>
                    <a:pt x="644733" y="717248"/>
                  </a:lnTo>
                  <a:lnTo>
                    <a:pt x="646176" y="67983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05400" y="2438399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0" y="1447800"/>
                  </a:moveTo>
                  <a:lnTo>
                    <a:pt x="2514600" y="0"/>
                  </a:lnTo>
                </a:path>
                <a:path w="2743200" h="2743200">
                  <a:moveTo>
                    <a:pt x="0" y="2743200"/>
                  </a:moveTo>
                  <a:lnTo>
                    <a:pt x="2743200" y="99060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81400" y="2362263"/>
              <a:ext cx="3632200" cy="367030"/>
            </a:xfrm>
            <a:custGeom>
              <a:avLst/>
              <a:gdLst/>
              <a:ahLst/>
              <a:cxnLst/>
              <a:rect l="l" t="t" r="r" b="b"/>
              <a:pathLst>
                <a:path w="3632200" h="367030">
                  <a:moveTo>
                    <a:pt x="363220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3632200" y="366712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648075" y="2055876"/>
            <a:ext cx="391477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43180" indent="3280410">
              <a:lnSpc>
                <a:spcPct val="111200"/>
              </a:lnSpc>
              <a:spcBef>
                <a:spcPts val="100"/>
              </a:spcBef>
            </a:pPr>
            <a:r>
              <a:rPr dirty="0" sz="1800" spc="-145">
                <a:latin typeface="Arial MT"/>
                <a:cs typeface="Arial MT"/>
              </a:rPr>
              <a:t>E(y|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baseline="-20833" sz="1800" spc="-187">
                <a:latin typeface="Arial MT"/>
                <a:cs typeface="Arial MT"/>
              </a:rPr>
              <a:t>3</a:t>
            </a:r>
            <a:r>
              <a:rPr dirty="0" sz="1800" spc="-100">
                <a:latin typeface="Arial MT"/>
                <a:cs typeface="Arial MT"/>
              </a:rPr>
              <a:t>)  </a:t>
            </a: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30">
                <a:latin typeface="Arial MT"/>
                <a:cs typeface="Arial MT"/>
              </a:rPr>
              <a:t>st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30">
                <a:latin typeface="Arial MT"/>
                <a:cs typeface="Arial MT"/>
              </a:rPr>
              <a:t>st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90">
                <a:latin typeface="Arial MT"/>
                <a:cs typeface="Arial MT"/>
              </a:rPr>
              <a:t>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19200" y="3809936"/>
            <a:ext cx="3079750" cy="367030"/>
          </a:xfrm>
          <a:custGeom>
            <a:avLst/>
            <a:gdLst/>
            <a:ahLst/>
            <a:cxnLst/>
            <a:rect l="l" t="t" r="r" b="b"/>
            <a:pathLst>
              <a:path w="3079750" h="367029">
                <a:moveTo>
                  <a:pt x="3079750" y="0"/>
                </a:moveTo>
                <a:lnTo>
                  <a:pt x="0" y="0"/>
                </a:lnTo>
                <a:lnTo>
                  <a:pt x="0" y="366712"/>
                </a:lnTo>
                <a:lnTo>
                  <a:pt x="3079750" y="366712"/>
                </a:lnTo>
                <a:lnTo>
                  <a:pt x="3079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298828" y="3839971"/>
            <a:ext cx="2920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b</a:t>
            </a:r>
            <a:r>
              <a:rPr dirty="0" sz="1800" spc="-195">
                <a:solidFill>
                  <a:srgbClr val="C0504D"/>
                </a:solidFill>
                <a:latin typeface="Arial MT"/>
                <a:cs typeface="Arial MT"/>
              </a:rPr>
              <a:t>u</a:t>
            </a:r>
            <a:r>
              <a:rPr dirty="0" sz="1800" spc="-90">
                <a:solidFill>
                  <a:srgbClr val="C0504D"/>
                </a:solidFill>
                <a:latin typeface="Arial MT"/>
                <a:cs typeface="Arial MT"/>
              </a:rPr>
              <a:t>t</a:t>
            </a:r>
            <a:r>
              <a:rPr dirty="0" sz="1800" spc="-7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C0504D"/>
                </a:solidFill>
                <a:latin typeface="Arial MT"/>
                <a:cs typeface="Arial MT"/>
              </a:rPr>
              <a:t>t</a:t>
            </a: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h</a:t>
            </a:r>
            <a:r>
              <a:rPr dirty="0" sz="1800" spc="-185">
                <a:solidFill>
                  <a:srgbClr val="C0504D"/>
                </a:solidFill>
                <a:latin typeface="Arial MT"/>
                <a:cs typeface="Arial MT"/>
              </a:rPr>
              <a:t>e</a:t>
            </a:r>
            <a:r>
              <a:rPr dirty="0" sz="1800" spc="-8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280">
                <a:solidFill>
                  <a:srgbClr val="C0504D"/>
                </a:solidFill>
                <a:latin typeface="Arial MT"/>
                <a:cs typeface="Arial MT"/>
              </a:rPr>
              <a:t>m</a:t>
            </a: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e</a:t>
            </a:r>
            <a:r>
              <a:rPr dirty="0" sz="1800" spc="-195">
                <a:solidFill>
                  <a:srgbClr val="C0504D"/>
                </a:solidFill>
                <a:latin typeface="Arial MT"/>
                <a:cs typeface="Arial MT"/>
              </a:rPr>
              <a:t>a</a:t>
            </a:r>
            <a:r>
              <a:rPr dirty="0" sz="1800" spc="-185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1800" spc="-6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C0504D"/>
                </a:solidFill>
                <a:latin typeface="Arial MT"/>
                <a:cs typeface="Arial MT"/>
              </a:rPr>
              <a:t>v</a:t>
            </a: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a</a:t>
            </a:r>
            <a:r>
              <a:rPr dirty="0" sz="1800" spc="-85">
                <a:solidFill>
                  <a:srgbClr val="C0504D"/>
                </a:solidFill>
                <a:latin typeface="Arial MT"/>
                <a:cs typeface="Arial MT"/>
              </a:rPr>
              <a:t>l</a:t>
            </a: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u</a:t>
            </a:r>
            <a:r>
              <a:rPr dirty="0" sz="1800" spc="-185">
                <a:solidFill>
                  <a:srgbClr val="C0504D"/>
                </a:solidFill>
                <a:latin typeface="Arial MT"/>
                <a:cs typeface="Arial MT"/>
              </a:rPr>
              <a:t>e</a:t>
            </a:r>
            <a:r>
              <a:rPr dirty="0" sz="1800" spc="-8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C0504D"/>
                </a:solidFill>
                <a:latin typeface="Arial MT"/>
                <a:cs typeface="Arial MT"/>
              </a:rPr>
              <a:t>c</a:t>
            </a: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h</a:t>
            </a:r>
            <a:r>
              <a:rPr dirty="0" sz="1800" spc="-195">
                <a:solidFill>
                  <a:srgbClr val="C0504D"/>
                </a:solidFill>
                <a:latin typeface="Arial MT"/>
                <a:cs typeface="Arial MT"/>
              </a:rPr>
              <a:t>a</a:t>
            </a:r>
            <a:r>
              <a:rPr dirty="0" sz="1800" spc="-190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1800" spc="-195">
                <a:solidFill>
                  <a:srgbClr val="C0504D"/>
                </a:solidFill>
                <a:latin typeface="Arial MT"/>
                <a:cs typeface="Arial MT"/>
              </a:rPr>
              <a:t>g</a:t>
            </a:r>
            <a:r>
              <a:rPr dirty="0" sz="1800" spc="-185">
                <a:solidFill>
                  <a:srgbClr val="C0504D"/>
                </a:solidFill>
                <a:latin typeface="Arial MT"/>
                <a:cs typeface="Arial MT"/>
              </a:rPr>
              <a:t>e</a:t>
            </a:r>
            <a:r>
              <a:rPr dirty="0" sz="1800" spc="-165">
                <a:solidFill>
                  <a:srgbClr val="C0504D"/>
                </a:solidFill>
                <a:latin typeface="Arial MT"/>
                <a:cs typeface="Arial MT"/>
              </a:rPr>
              <a:t>s</a:t>
            </a:r>
            <a:r>
              <a:rPr dirty="0" sz="1800" spc="-6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145">
                <a:solidFill>
                  <a:srgbClr val="C0504D"/>
                </a:solidFill>
                <a:latin typeface="Arial MT"/>
                <a:cs typeface="Arial MT"/>
              </a:rPr>
              <a:t>with</a:t>
            </a:r>
            <a:r>
              <a:rPr dirty="0" sz="1800" spc="-8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C0504D"/>
                </a:solidFill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186237" y="3119437"/>
            <a:ext cx="314325" cy="1381125"/>
            <a:chOff x="4186237" y="3119437"/>
            <a:chExt cx="314325" cy="1381125"/>
          </a:xfrm>
        </p:grpSpPr>
        <p:sp>
          <p:nvSpPr>
            <p:cNvPr id="55" name="object 55"/>
            <p:cNvSpPr/>
            <p:nvPr/>
          </p:nvSpPr>
          <p:spPr>
            <a:xfrm>
              <a:off x="4191000" y="3124200"/>
              <a:ext cx="304800" cy="1371600"/>
            </a:xfrm>
            <a:custGeom>
              <a:avLst/>
              <a:gdLst/>
              <a:ahLst/>
              <a:cxnLst/>
              <a:rect l="l" t="t" r="r" b="b"/>
              <a:pathLst>
                <a:path w="304800" h="1371600">
                  <a:moveTo>
                    <a:pt x="152400" y="0"/>
                  </a:moveTo>
                  <a:lnTo>
                    <a:pt x="0" y="342900"/>
                  </a:lnTo>
                  <a:lnTo>
                    <a:pt x="76200" y="342900"/>
                  </a:lnTo>
                  <a:lnTo>
                    <a:pt x="76200" y="1371600"/>
                  </a:lnTo>
                  <a:lnTo>
                    <a:pt x="228600" y="1371600"/>
                  </a:lnTo>
                  <a:lnTo>
                    <a:pt x="228600" y="342900"/>
                  </a:lnTo>
                  <a:lnTo>
                    <a:pt x="304800" y="3429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191000" y="3124200"/>
              <a:ext cx="304800" cy="1371600"/>
            </a:xfrm>
            <a:custGeom>
              <a:avLst/>
              <a:gdLst/>
              <a:ahLst/>
              <a:cxnLst/>
              <a:rect l="l" t="t" r="r" b="b"/>
              <a:pathLst>
                <a:path w="304800" h="1371600">
                  <a:moveTo>
                    <a:pt x="0" y="342900"/>
                  </a:moveTo>
                  <a:lnTo>
                    <a:pt x="152400" y="0"/>
                  </a:lnTo>
                  <a:lnTo>
                    <a:pt x="304800" y="342900"/>
                  </a:lnTo>
                  <a:lnTo>
                    <a:pt x="228600" y="342900"/>
                  </a:lnTo>
                  <a:lnTo>
                    <a:pt x="228600" y="1371600"/>
                  </a:lnTo>
                  <a:lnTo>
                    <a:pt x="76200" y="1371600"/>
                  </a:lnTo>
                  <a:lnTo>
                    <a:pt x="76200" y="3429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6793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Assessing</a:t>
            </a:r>
            <a:r>
              <a:rPr dirty="0" sz="4400" spc="-30"/>
              <a:t> </a:t>
            </a:r>
            <a:r>
              <a:rPr dirty="0" sz="4400"/>
              <a:t>the</a:t>
            </a:r>
            <a:r>
              <a:rPr dirty="0" sz="4400" spc="-20"/>
              <a:t> </a:t>
            </a:r>
            <a:r>
              <a:rPr dirty="0" sz="440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06715" cy="4662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least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squares </a:t>
            </a:r>
            <a:r>
              <a:rPr dirty="0" sz="3200">
                <a:latin typeface="Calibri"/>
                <a:cs typeface="Calibri"/>
              </a:rPr>
              <a:t>method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will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produce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regression </a:t>
            </a:r>
            <a:r>
              <a:rPr dirty="0" sz="3200" spc="-5">
                <a:latin typeface="Calibri"/>
                <a:cs typeface="Calibri"/>
              </a:rPr>
              <a:t>line whether or not </a:t>
            </a:r>
            <a:r>
              <a:rPr dirty="0" sz="3200" spc="-10">
                <a:latin typeface="Calibri"/>
                <a:cs typeface="Calibri"/>
              </a:rPr>
              <a:t>there </a:t>
            </a:r>
            <a:r>
              <a:rPr dirty="0" sz="3200">
                <a:latin typeface="Calibri"/>
                <a:cs typeface="Calibri"/>
              </a:rPr>
              <a:t>is a </a:t>
            </a:r>
            <a:r>
              <a:rPr dirty="0" sz="3200" spc="-5">
                <a:latin typeface="Calibri"/>
                <a:cs typeface="Calibri"/>
              </a:rPr>
              <a:t>linear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relationship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between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x 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10">
                <a:latin typeface="Calibri"/>
                <a:cs typeface="Calibri"/>
              </a:rPr>
              <a:t>y.</a:t>
            </a:r>
            <a:endParaRPr sz="3200">
              <a:latin typeface="Calibri"/>
              <a:cs typeface="Calibri"/>
            </a:endParaRPr>
          </a:p>
          <a:p>
            <a:pPr marL="355600" marR="513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Consequently,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important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assess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how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well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linear</a:t>
            </a:r>
            <a:r>
              <a:rPr dirty="0" sz="3200">
                <a:latin typeface="Calibri"/>
                <a:cs typeface="Calibri"/>
              </a:rPr>
              <a:t> model</a:t>
            </a:r>
            <a:r>
              <a:rPr dirty="0" sz="3200" spc="-5">
                <a:latin typeface="Calibri"/>
                <a:cs typeface="Calibri"/>
              </a:rPr>
              <a:t> fits</a:t>
            </a:r>
            <a:r>
              <a:rPr dirty="0" sz="3200">
                <a:latin typeface="Calibri"/>
                <a:cs typeface="Calibri"/>
              </a:rPr>
              <a:t> the </a:t>
            </a:r>
            <a:r>
              <a:rPr dirty="0" sz="3200" spc="-15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355600" marR="118554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Several </a:t>
            </a:r>
            <a:r>
              <a:rPr dirty="0" sz="3200" spc="-5">
                <a:latin typeface="Calibri"/>
                <a:cs typeface="Calibri"/>
              </a:rPr>
              <a:t>methods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assess the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model: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45">
                <a:latin typeface="Calibri"/>
                <a:cs typeface="Calibri"/>
              </a:rPr>
              <a:t>Testing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and/or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estimating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coefficients.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Using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descriptive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measurements.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643018"/>
            <a:ext cx="6802120" cy="1846580"/>
          </a:xfrm>
          <a:prstGeom prst="rect">
            <a:avLst/>
          </a:prstGeom>
        </p:spPr>
        <p:txBody>
          <a:bodyPr wrap="square" lIns="0" tIns="26860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211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5">
                <a:latin typeface="Calibri"/>
                <a:cs typeface="Calibri"/>
              </a:rPr>
              <a:t>Sum of </a:t>
            </a:r>
            <a:r>
              <a:rPr dirty="0" sz="3200" spc="-10">
                <a:latin typeface="Calibri"/>
                <a:cs typeface="Calibri"/>
              </a:rPr>
              <a:t>squares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errors</a:t>
            </a:r>
            <a:endParaRPr sz="3200">
              <a:latin typeface="Calibri"/>
              <a:cs typeface="Calibri"/>
            </a:endParaRPr>
          </a:p>
          <a:p>
            <a:pPr marL="680085" marR="5080" indent="-287020">
              <a:lnSpc>
                <a:spcPct val="100000"/>
              </a:lnSpc>
              <a:spcBef>
                <a:spcPts val="1760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sum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20">
                <a:latin typeface="Calibri"/>
                <a:cs typeface="Calibri"/>
              </a:rPr>
              <a:t>differences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regression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601594"/>
            <a:ext cx="68599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measure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well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5196077"/>
            <a:ext cx="64414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statistic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plays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role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every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statistical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employ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assess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2350" y="3985259"/>
            <a:ext cx="2171065" cy="982344"/>
            <a:chOff x="3562350" y="3985259"/>
            <a:chExt cx="2171065" cy="98234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7788" y="3985259"/>
              <a:ext cx="2095500" cy="906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62350" y="4062348"/>
              <a:ext cx="2094230" cy="904875"/>
            </a:xfrm>
            <a:custGeom>
              <a:avLst/>
              <a:gdLst/>
              <a:ahLst/>
              <a:cxnLst/>
              <a:rect l="l" t="t" r="r" b="b"/>
              <a:pathLst>
                <a:path w="2094229" h="904875">
                  <a:moveTo>
                    <a:pt x="2093976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2093976" y="90487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33497" y="4529512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 h="0">
                  <a:moveTo>
                    <a:pt x="0" y="0"/>
                  </a:moveTo>
                  <a:lnTo>
                    <a:pt x="545678" y="0"/>
                  </a:lnTo>
                </a:path>
              </a:pathLst>
            </a:custGeom>
            <a:ln w="13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403308" y="4706615"/>
            <a:ext cx="9779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10">
                <a:latin typeface="Arial MT"/>
                <a:cs typeface="Arial MT"/>
              </a:rPr>
              <a:t>x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5367925" y="4262875"/>
            <a:ext cx="20764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35">
                <a:latin typeface="Arial MT"/>
                <a:cs typeface="Arial MT"/>
              </a:rPr>
              <a:t>xy</a:t>
            </a:r>
            <a:r>
              <a:rPr dirty="0" sz="1350" spc="-229">
                <a:latin typeface="Arial MT"/>
                <a:cs typeface="Arial MT"/>
              </a:rPr>
              <a:t> 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744" y="4483741"/>
            <a:ext cx="9779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10">
                <a:latin typeface="Arial MT"/>
                <a:cs typeface="Arial MT"/>
              </a:rPr>
              <a:t>y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0771" y="4519702"/>
            <a:ext cx="35369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-215">
                <a:latin typeface="Arial MT"/>
                <a:cs typeface="Arial MT"/>
              </a:rPr>
              <a:t>SS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9960" y="4075968"/>
            <a:ext cx="48450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250" spc="-180">
                <a:latin typeface="Arial MT"/>
                <a:cs typeface="Arial MT"/>
              </a:rPr>
              <a:t>SS</a:t>
            </a:r>
            <a:r>
              <a:rPr dirty="0" baseline="41152" sz="2025" spc="-270">
                <a:latin typeface="Arial MT"/>
                <a:cs typeface="Arial MT"/>
              </a:rPr>
              <a:t>2</a:t>
            </a:r>
            <a:endParaRPr baseline="41152" sz="2025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2693" y="4296834"/>
            <a:ext cx="140525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30630" algn="l"/>
              </a:tabLst>
            </a:pPr>
            <a:r>
              <a:rPr dirty="0" sz="2250" spc="-220">
                <a:latin typeface="Arial MT"/>
                <a:cs typeface="Arial MT"/>
              </a:rPr>
              <a:t>S</a:t>
            </a:r>
            <a:r>
              <a:rPr dirty="0" sz="2250" spc="-215">
                <a:latin typeface="Arial MT"/>
                <a:cs typeface="Arial MT"/>
              </a:rPr>
              <a:t>S</a:t>
            </a:r>
            <a:r>
              <a:rPr dirty="0" sz="2250" spc="20">
                <a:latin typeface="Arial MT"/>
                <a:cs typeface="Arial MT"/>
              </a:rPr>
              <a:t>E</a:t>
            </a:r>
            <a:r>
              <a:rPr dirty="0" sz="2250" spc="30">
                <a:latin typeface="Symbol"/>
                <a:cs typeface="Symbol"/>
              </a:rPr>
              <a:t></a:t>
            </a:r>
            <a:r>
              <a:rPr dirty="0" sz="2250" spc="-204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Arial MT"/>
                <a:cs typeface="Arial MT"/>
              </a:rPr>
              <a:t>S</a:t>
            </a:r>
            <a:r>
              <a:rPr dirty="0" sz="2250" spc="-240">
                <a:latin typeface="Arial MT"/>
                <a:cs typeface="Arial MT"/>
              </a:rPr>
              <a:t>S</a:t>
            </a:r>
            <a:r>
              <a:rPr dirty="0" sz="2250">
                <a:latin typeface="Arial MT"/>
                <a:cs typeface="Arial MT"/>
              </a:rPr>
              <a:t>	</a:t>
            </a:r>
            <a:r>
              <a:rPr dirty="0" sz="2250" spc="3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5958" y="2943811"/>
            <a:ext cx="120014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50"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3105" y="2873986"/>
            <a:ext cx="4266565" cy="10160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  <a:tabLst>
                <a:tab pos="2052955" algn="l"/>
              </a:tabLst>
            </a:pPr>
            <a:r>
              <a:rPr dirty="0" baseline="1984" sz="4200" spc="-15">
                <a:latin typeface="Calibri"/>
                <a:cs typeface="Calibri"/>
              </a:rPr>
              <a:t>fi</a:t>
            </a:r>
            <a:r>
              <a:rPr dirty="0" baseline="1984" sz="4200" spc="-22">
                <a:latin typeface="Calibri"/>
                <a:cs typeface="Calibri"/>
              </a:rPr>
              <a:t>t</a:t>
            </a:r>
            <a:r>
              <a:rPr dirty="0" baseline="1984" sz="4200" spc="-7">
                <a:latin typeface="Calibri"/>
                <a:cs typeface="Calibri"/>
              </a:rPr>
              <a:t>s</a:t>
            </a:r>
            <a:r>
              <a:rPr dirty="0" baseline="1984" sz="4200" spc="7">
                <a:latin typeface="Calibri"/>
                <a:cs typeface="Calibri"/>
              </a:rPr>
              <a:t> </a:t>
            </a:r>
            <a:r>
              <a:rPr dirty="0" baseline="1984" sz="4200" spc="-7">
                <a:latin typeface="Calibri"/>
                <a:cs typeface="Calibri"/>
              </a:rPr>
              <a:t>the</a:t>
            </a:r>
            <a:r>
              <a:rPr dirty="0" baseline="1984" sz="4200" spc="7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d</a:t>
            </a:r>
            <a:r>
              <a:rPr dirty="0" baseline="1984" sz="4200" spc="-44">
                <a:latin typeface="Calibri"/>
                <a:cs typeface="Calibri"/>
              </a:rPr>
              <a:t>a</a:t>
            </a:r>
            <a:r>
              <a:rPr dirty="0" baseline="1984" sz="4200" spc="-67">
                <a:latin typeface="Calibri"/>
                <a:cs typeface="Calibri"/>
              </a:rPr>
              <a:t>t</a:t>
            </a:r>
            <a:r>
              <a:rPr dirty="0" baseline="1984" sz="4200" spc="-7">
                <a:latin typeface="Calibri"/>
                <a:cs typeface="Calibri"/>
              </a:rPr>
              <a:t>a.</a:t>
            </a:r>
            <a:r>
              <a:rPr dirty="0" baseline="1984" sz="4200">
                <a:latin typeface="Calibri"/>
                <a:cs typeface="Calibri"/>
              </a:rPr>
              <a:t>	</a:t>
            </a:r>
            <a:r>
              <a:rPr dirty="0" sz="2300" spc="-235">
                <a:latin typeface="Arial MT"/>
                <a:cs typeface="Arial MT"/>
              </a:rPr>
              <a:t>SS</a:t>
            </a:r>
            <a:r>
              <a:rPr dirty="0" sz="2300" spc="15">
                <a:latin typeface="Arial MT"/>
                <a:cs typeface="Arial MT"/>
              </a:rPr>
              <a:t>E</a:t>
            </a:r>
            <a:r>
              <a:rPr dirty="0" sz="2300" spc="10">
                <a:latin typeface="Symbol"/>
                <a:cs typeface="Symbol"/>
              </a:rPr>
              <a:t></a:t>
            </a:r>
            <a:r>
              <a:rPr dirty="0" sz="2300" spc="-160">
                <a:latin typeface="Times New Roman"/>
                <a:cs typeface="Times New Roman"/>
              </a:rPr>
              <a:t> </a:t>
            </a:r>
            <a:r>
              <a:rPr dirty="0" baseline="-10040" sz="6225" spc="104">
                <a:latin typeface="Symbol"/>
                <a:cs typeface="Symbol"/>
              </a:rPr>
              <a:t></a:t>
            </a:r>
            <a:r>
              <a:rPr dirty="0" sz="2300" spc="-70">
                <a:latin typeface="Arial MT"/>
                <a:cs typeface="Arial MT"/>
              </a:rPr>
              <a:t>(</a:t>
            </a:r>
            <a:r>
              <a:rPr dirty="0" sz="2300" spc="-50">
                <a:latin typeface="Arial MT"/>
                <a:cs typeface="Arial MT"/>
              </a:rPr>
              <a:t>y</a:t>
            </a:r>
            <a:r>
              <a:rPr dirty="0" baseline="-19097" sz="2400" spc="-89">
                <a:latin typeface="Arial MT"/>
                <a:cs typeface="Arial MT"/>
              </a:rPr>
              <a:t>i</a:t>
            </a:r>
            <a:r>
              <a:rPr dirty="0" baseline="-19097" sz="2400" spc="270">
                <a:latin typeface="Arial MT"/>
                <a:cs typeface="Arial MT"/>
              </a:rPr>
              <a:t> </a:t>
            </a:r>
            <a:r>
              <a:rPr dirty="0" sz="2300" spc="10">
                <a:latin typeface="Symbol"/>
                <a:cs typeface="Symbol"/>
              </a:rPr>
              <a:t></a:t>
            </a:r>
            <a:r>
              <a:rPr dirty="0" sz="2300" spc="-210">
                <a:latin typeface="Times New Roman"/>
                <a:cs typeface="Times New Roman"/>
              </a:rPr>
              <a:t> </a:t>
            </a:r>
            <a:r>
              <a:rPr dirty="0" sz="2300" spc="-944">
                <a:latin typeface="Arial MT"/>
                <a:cs typeface="Arial MT"/>
              </a:rPr>
              <a:t>y</a:t>
            </a:r>
            <a:r>
              <a:rPr dirty="0" baseline="4830" sz="3450" spc="179">
                <a:latin typeface="Arial MT"/>
                <a:cs typeface="Arial MT"/>
              </a:rPr>
              <a:t>ˆ</a:t>
            </a:r>
            <a:r>
              <a:rPr dirty="0" baseline="-19097" sz="2400" spc="-89">
                <a:latin typeface="Arial MT"/>
                <a:cs typeface="Arial MT"/>
              </a:rPr>
              <a:t>i</a:t>
            </a:r>
            <a:r>
              <a:rPr dirty="0" baseline="-19097" sz="2400" spc="-277">
                <a:latin typeface="Arial MT"/>
                <a:cs typeface="Arial MT"/>
              </a:rPr>
              <a:t> </a:t>
            </a:r>
            <a:r>
              <a:rPr dirty="0" sz="2300" spc="-35">
                <a:latin typeface="Arial MT"/>
                <a:cs typeface="Arial MT"/>
              </a:rPr>
              <a:t>)</a:t>
            </a:r>
            <a:r>
              <a:rPr dirty="0" baseline="34722" sz="2400" spc="-225">
                <a:latin typeface="Arial MT"/>
                <a:cs typeface="Arial MT"/>
              </a:rPr>
              <a:t>2</a:t>
            </a:r>
            <a:r>
              <a:rPr dirty="0" baseline="34722" sz="2400" spc="-382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  <a:p>
            <a:pPr algn="r" marR="1145540">
              <a:lnSpc>
                <a:spcPct val="100000"/>
              </a:lnSpc>
              <a:spcBef>
                <a:spcPts val="265"/>
              </a:spcBef>
            </a:pPr>
            <a:r>
              <a:rPr dirty="0" sz="1600" spc="-70">
                <a:latin typeface="Arial MT"/>
                <a:cs typeface="Arial MT"/>
              </a:rPr>
              <a:t>i</a:t>
            </a:r>
            <a:r>
              <a:rPr dirty="0" sz="1600" spc="-70">
                <a:latin typeface="Symbol"/>
                <a:cs typeface="Symbol"/>
              </a:rPr>
              <a:t></a:t>
            </a:r>
            <a:r>
              <a:rPr dirty="0" sz="1600" spc="-7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4200" y="5018532"/>
            <a:ext cx="3329940" cy="1504950"/>
            <a:chOff x="3124200" y="5018532"/>
            <a:chExt cx="3329940" cy="1504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9731" y="5018532"/>
              <a:ext cx="3264408" cy="14386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24200" y="5105336"/>
              <a:ext cx="3243580" cy="1417955"/>
            </a:xfrm>
            <a:custGeom>
              <a:avLst/>
              <a:gdLst/>
              <a:ahLst/>
              <a:cxnLst/>
              <a:rect l="l" t="t" r="r" b="b"/>
              <a:pathLst>
                <a:path w="3243579" h="1417954">
                  <a:moveTo>
                    <a:pt x="3243326" y="0"/>
                  </a:moveTo>
                  <a:lnTo>
                    <a:pt x="0" y="0"/>
                  </a:lnTo>
                  <a:lnTo>
                    <a:pt x="0" y="1417701"/>
                  </a:lnTo>
                  <a:lnTo>
                    <a:pt x="3243326" y="1417701"/>
                  </a:lnTo>
                  <a:lnTo>
                    <a:pt x="3243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92501" y="6092074"/>
              <a:ext cx="793750" cy="74295"/>
            </a:xfrm>
            <a:custGeom>
              <a:avLst/>
              <a:gdLst/>
              <a:ahLst/>
              <a:cxnLst/>
              <a:rect l="l" t="t" r="r" b="b"/>
              <a:pathLst>
                <a:path w="793750" h="74295">
                  <a:moveTo>
                    <a:pt x="205299" y="0"/>
                  </a:moveTo>
                  <a:lnTo>
                    <a:pt x="793361" y="0"/>
                  </a:lnTo>
                </a:path>
                <a:path w="793750" h="74295">
                  <a:moveTo>
                    <a:pt x="0" y="73936"/>
                  </a:moveTo>
                  <a:lnTo>
                    <a:pt x="38736" y="50787"/>
                  </a:lnTo>
                </a:path>
              </a:pathLst>
            </a:custGeom>
            <a:ln w="1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31237" y="6150351"/>
              <a:ext cx="55880" cy="286385"/>
            </a:xfrm>
            <a:custGeom>
              <a:avLst/>
              <a:gdLst/>
              <a:ahLst/>
              <a:cxnLst/>
              <a:rect l="l" t="t" r="r" b="b"/>
              <a:pathLst>
                <a:path w="55879" h="286385">
                  <a:moveTo>
                    <a:pt x="0" y="0"/>
                  </a:moveTo>
                  <a:lnTo>
                    <a:pt x="55771" y="286047"/>
                  </a:lnTo>
                </a:path>
              </a:pathLst>
            </a:custGeom>
            <a:ln w="3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94744" y="5655881"/>
              <a:ext cx="723265" cy="781050"/>
            </a:xfrm>
            <a:custGeom>
              <a:avLst/>
              <a:gdLst/>
              <a:ahLst/>
              <a:cxnLst/>
              <a:rect l="l" t="t" r="r" b="b"/>
              <a:pathLst>
                <a:path w="723264" h="781050">
                  <a:moveTo>
                    <a:pt x="0" y="780517"/>
                  </a:moveTo>
                  <a:lnTo>
                    <a:pt x="78255" y="0"/>
                  </a:lnTo>
                </a:path>
                <a:path w="723264" h="781050">
                  <a:moveTo>
                    <a:pt x="78255" y="0"/>
                  </a:moveTo>
                  <a:lnTo>
                    <a:pt x="722902" y="0"/>
                  </a:lnTo>
                </a:path>
              </a:pathLst>
            </a:custGeom>
            <a:ln w="1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6440" y="655065"/>
            <a:ext cx="7559040" cy="4839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50800" marR="4269740">
              <a:lnSpc>
                <a:spcPct val="100000"/>
              </a:lnSpc>
              <a:spcBef>
                <a:spcPts val="105"/>
              </a:spcBef>
              <a:buChar char="•"/>
              <a:tabLst>
                <a:tab pos="438784" algn="l"/>
              </a:tabLst>
            </a:pPr>
            <a:r>
              <a:rPr dirty="0" sz="3200" spc="-15">
                <a:latin typeface="Calibri"/>
                <a:cs typeface="Calibri"/>
              </a:rPr>
              <a:t>Standard </a:t>
            </a:r>
            <a:r>
              <a:rPr dirty="0" sz="3200" spc="-10">
                <a:latin typeface="Calibri"/>
                <a:cs typeface="Calibri"/>
              </a:rPr>
              <a:t>error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7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estimate</a:t>
            </a:r>
            <a:endParaRPr sz="3200">
              <a:latin typeface="Calibri"/>
              <a:cs typeface="Calibri"/>
            </a:endParaRPr>
          </a:p>
          <a:p>
            <a:pPr algn="just" lvl="1" marL="794385" indent="-287020">
              <a:lnSpc>
                <a:spcPts val="3200"/>
              </a:lnSpc>
              <a:buFont typeface="Arial MT"/>
              <a:buChar char="–"/>
              <a:tabLst>
                <a:tab pos="795020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error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equal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zero.</a:t>
            </a:r>
            <a:endParaRPr sz="2800">
              <a:latin typeface="Calibri"/>
              <a:cs typeface="Calibri"/>
            </a:endParaRPr>
          </a:p>
          <a:p>
            <a:pPr algn="just" lvl="1" marL="794385" marR="43180" indent="-287020">
              <a:lnSpc>
                <a:spcPct val="99500"/>
              </a:lnSpc>
              <a:spcBef>
                <a:spcPts val="720"/>
              </a:spcBef>
              <a:buFont typeface="Arial MT"/>
              <a:buChar char="–"/>
              <a:tabLst>
                <a:tab pos="795020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5">
                <a:latin typeface="Symbol"/>
                <a:cs typeface="Symbol"/>
              </a:rPr>
              <a:t></a:t>
            </a:r>
            <a:r>
              <a:rPr dirty="0" baseline="-21021" sz="2775" spc="7">
                <a:latin typeface="Symbol"/>
                <a:cs typeface="Symbol"/>
              </a:rPr>
              <a:t></a:t>
            </a:r>
            <a:r>
              <a:rPr dirty="0" baseline="-21021" sz="2775" spc="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is small the </a:t>
            </a:r>
            <a:r>
              <a:rPr dirty="0" sz="2800" spc="-25">
                <a:latin typeface="Calibri"/>
                <a:cs typeface="Calibri"/>
              </a:rPr>
              <a:t>errors </a:t>
            </a:r>
            <a:r>
              <a:rPr dirty="0" sz="2800" spc="-10">
                <a:latin typeface="Calibri"/>
                <a:cs typeface="Calibri"/>
              </a:rPr>
              <a:t>tend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be close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30">
                <a:latin typeface="Calibri"/>
                <a:cs typeface="Calibri"/>
              </a:rPr>
              <a:t>zero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(close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mean </a:t>
            </a:r>
            <a:r>
              <a:rPr dirty="0" sz="2800" spc="-15">
                <a:latin typeface="Calibri"/>
                <a:cs typeface="Calibri"/>
              </a:rPr>
              <a:t>error). </a:t>
            </a:r>
            <a:r>
              <a:rPr dirty="0" sz="2800" spc="-10">
                <a:latin typeface="Calibri"/>
                <a:cs typeface="Calibri"/>
              </a:rPr>
              <a:t>Then, </a:t>
            </a:r>
            <a:r>
              <a:rPr dirty="0" sz="2800" spc="-5">
                <a:latin typeface="Calibri"/>
                <a:cs typeface="Calibri"/>
              </a:rPr>
              <a:t>the model </a:t>
            </a:r>
            <a:r>
              <a:rPr dirty="0" sz="2800" spc="-10">
                <a:latin typeface="Calibri"/>
                <a:cs typeface="Calibri"/>
              </a:rPr>
              <a:t>fits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well.</a:t>
            </a:r>
            <a:endParaRPr sz="2800">
              <a:latin typeface="Calibri"/>
              <a:cs typeface="Calibri"/>
            </a:endParaRPr>
          </a:p>
          <a:p>
            <a:pPr algn="just" lvl="1" marL="794385" marR="173990" indent="-287020">
              <a:lnSpc>
                <a:spcPts val="3320"/>
              </a:lnSpc>
              <a:spcBef>
                <a:spcPts val="855"/>
              </a:spcBef>
              <a:buFont typeface="Arial MT"/>
              <a:buChar char="–"/>
              <a:tabLst>
                <a:tab pos="795020" algn="l"/>
              </a:tabLst>
            </a:pPr>
            <a:r>
              <a:rPr dirty="0" sz="2800" spc="-25">
                <a:latin typeface="Calibri"/>
                <a:cs typeface="Calibri"/>
              </a:rPr>
              <a:t>Therefore, </a:t>
            </a:r>
            <a:r>
              <a:rPr dirty="0" sz="2800" spc="-15">
                <a:latin typeface="Calibri"/>
                <a:cs typeface="Calibri"/>
              </a:rPr>
              <a:t>we </a:t>
            </a:r>
            <a:r>
              <a:rPr dirty="0" sz="2800" spc="-10">
                <a:latin typeface="Calibri"/>
                <a:cs typeface="Calibri"/>
              </a:rPr>
              <a:t>can, use </a:t>
            </a:r>
            <a:r>
              <a:rPr dirty="0" sz="2800" spc="5">
                <a:latin typeface="Symbol"/>
                <a:cs typeface="Symbol"/>
              </a:rPr>
              <a:t></a:t>
            </a:r>
            <a:r>
              <a:rPr dirty="0" baseline="-21021" sz="2775" spc="7">
                <a:latin typeface="Symbol"/>
                <a:cs typeface="Symbol"/>
              </a:rPr>
              <a:t></a:t>
            </a:r>
            <a:r>
              <a:rPr dirty="0" baseline="-21021" sz="2775" spc="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as a </a:t>
            </a:r>
            <a:r>
              <a:rPr dirty="0" sz="2800" spc="-10">
                <a:latin typeface="Calibri"/>
                <a:cs typeface="Calibri"/>
              </a:rPr>
              <a:t>measure </a:t>
            </a:r>
            <a:r>
              <a:rPr dirty="0" sz="2800" spc="-5">
                <a:latin typeface="Calibri"/>
                <a:cs typeface="Calibri"/>
              </a:rPr>
              <a:t>of 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suitability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 </a:t>
            </a:r>
            <a:r>
              <a:rPr dirty="0" sz="2800" spc="-5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 algn="just" lvl="1" marL="794385" indent="-287020">
              <a:lnSpc>
                <a:spcPts val="1270"/>
              </a:lnSpc>
              <a:spcBef>
                <a:spcPts val="610"/>
              </a:spcBef>
              <a:buFont typeface="Arial MT"/>
              <a:buChar char="–"/>
              <a:tabLst>
                <a:tab pos="795020" algn="l"/>
              </a:tabLst>
            </a:pP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unbiased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estimator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5">
                <a:latin typeface="Symbol"/>
                <a:cs typeface="Symbol"/>
              </a:rPr>
              <a:t></a:t>
            </a:r>
            <a:r>
              <a:rPr dirty="0" baseline="-21021" sz="2775" spc="7">
                <a:latin typeface="Symbol"/>
                <a:cs typeface="Symbol"/>
              </a:rPr>
              <a:t></a:t>
            </a:r>
            <a:r>
              <a:rPr dirty="0" baseline="-21021" sz="2775" spc="7">
                <a:latin typeface="Times New Roman"/>
                <a:cs typeface="Times New Roman"/>
              </a:rPr>
              <a:t> </a:t>
            </a:r>
            <a:r>
              <a:rPr dirty="0" baseline="-21021" sz="2775" spc="262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given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baseline="-21021" sz="2775" spc="-7">
                <a:latin typeface="Symbol"/>
                <a:cs typeface="Symbol"/>
              </a:rPr>
              <a:t></a:t>
            </a:r>
            <a:endParaRPr baseline="-21021" sz="2775">
              <a:latin typeface="Symbol"/>
              <a:cs typeface="Symbol"/>
            </a:endParaRPr>
          </a:p>
          <a:p>
            <a:pPr marL="4832350">
              <a:lnSpc>
                <a:spcPts val="1060"/>
              </a:lnSpc>
              <a:tabLst>
                <a:tab pos="6854825" algn="l"/>
              </a:tabLst>
            </a:pPr>
            <a:r>
              <a:rPr dirty="0" sz="1850" spc="10">
                <a:latin typeface="Calibri"/>
                <a:cs typeface="Calibri"/>
              </a:rPr>
              <a:t>2	2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algn="ctr" marL="462280">
              <a:lnSpc>
                <a:spcPct val="100000"/>
              </a:lnSpc>
              <a:spcBef>
                <a:spcPts val="5"/>
              </a:spcBef>
            </a:pPr>
            <a:r>
              <a:rPr dirty="0" sz="2550" spc="-95">
                <a:latin typeface="Arial MT"/>
                <a:cs typeface="Arial MT"/>
              </a:rPr>
              <a:t>S</a:t>
            </a:r>
            <a:r>
              <a:rPr dirty="0" sz="2550" spc="-229">
                <a:latin typeface="Arial MT"/>
                <a:cs typeface="Arial MT"/>
              </a:rPr>
              <a:t>t</a:t>
            </a:r>
            <a:r>
              <a:rPr dirty="0" sz="2550" spc="-305">
                <a:latin typeface="Arial MT"/>
                <a:cs typeface="Arial MT"/>
              </a:rPr>
              <a:t>a</a:t>
            </a:r>
            <a:r>
              <a:rPr dirty="0" sz="2550" spc="-55">
                <a:latin typeface="Arial MT"/>
                <a:cs typeface="Arial MT"/>
              </a:rPr>
              <a:t>n</a:t>
            </a:r>
            <a:r>
              <a:rPr dirty="0" sz="2550" spc="-150">
                <a:latin typeface="Arial MT"/>
                <a:cs typeface="Arial MT"/>
              </a:rPr>
              <a:t>d</a:t>
            </a:r>
            <a:r>
              <a:rPr dirty="0" sz="2550" spc="-305">
                <a:latin typeface="Arial MT"/>
                <a:cs typeface="Arial MT"/>
              </a:rPr>
              <a:t>a</a:t>
            </a:r>
            <a:r>
              <a:rPr dirty="0" sz="2550" spc="-220">
                <a:latin typeface="Arial MT"/>
                <a:cs typeface="Arial MT"/>
              </a:rPr>
              <a:t>r</a:t>
            </a:r>
            <a:r>
              <a:rPr dirty="0" sz="2550" spc="-240">
                <a:latin typeface="Arial MT"/>
                <a:cs typeface="Arial MT"/>
              </a:rPr>
              <a:t>d</a:t>
            </a:r>
            <a:r>
              <a:rPr dirty="0" sz="2550" spc="-409">
                <a:latin typeface="Arial MT"/>
                <a:cs typeface="Arial MT"/>
              </a:rPr>
              <a:t> </a:t>
            </a:r>
            <a:r>
              <a:rPr dirty="0" sz="2550" spc="-275">
                <a:latin typeface="Arial MT"/>
                <a:cs typeface="Arial MT"/>
              </a:rPr>
              <a:t>E</a:t>
            </a:r>
            <a:r>
              <a:rPr dirty="0" sz="2550" spc="-210">
                <a:latin typeface="Arial MT"/>
                <a:cs typeface="Arial MT"/>
              </a:rPr>
              <a:t>r</a:t>
            </a:r>
            <a:r>
              <a:rPr dirty="0" sz="2550" spc="-220">
                <a:latin typeface="Arial MT"/>
                <a:cs typeface="Arial MT"/>
              </a:rPr>
              <a:t>r</a:t>
            </a:r>
            <a:r>
              <a:rPr dirty="0" sz="2550" spc="-150">
                <a:latin typeface="Arial MT"/>
                <a:cs typeface="Arial MT"/>
              </a:rPr>
              <a:t>o</a:t>
            </a:r>
            <a:r>
              <a:rPr dirty="0" sz="2550" spc="-145">
                <a:latin typeface="Arial MT"/>
                <a:cs typeface="Arial MT"/>
              </a:rPr>
              <a:t>r</a:t>
            </a:r>
            <a:r>
              <a:rPr dirty="0" sz="2550" spc="-240">
                <a:latin typeface="Arial MT"/>
                <a:cs typeface="Arial MT"/>
              </a:rPr>
              <a:t> </a:t>
            </a:r>
            <a:r>
              <a:rPr dirty="0" sz="2550" spc="-145">
                <a:latin typeface="Arial MT"/>
                <a:cs typeface="Arial MT"/>
              </a:rPr>
              <a:t>o</a:t>
            </a:r>
            <a:r>
              <a:rPr dirty="0" sz="2550" spc="-120">
                <a:latin typeface="Arial MT"/>
                <a:cs typeface="Arial MT"/>
              </a:rPr>
              <a:t>f</a:t>
            </a:r>
            <a:r>
              <a:rPr dirty="0" sz="2550" spc="-204">
                <a:latin typeface="Arial MT"/>
                <a:cs typeface="Arial MT"/>
              </a:rPr>
              <a:t> </a:t>
            </a:r>
            <a:r>
              <a:rPr dirty="0" sz="2550" spc="-275">
                <a:latin typeface="Arial MT"/>
                <a:cs typeface="Arial MT"/>
              </a:rPr>
              <a:t>E</a:t>
            </a:r>
            <a:r>
              <a:rPr dirty="0" sz="2550" spc="-160">
                <a:latin typeface="Arial MT"/>
                <a:cs typeface="Arial MT"/>
              </a:rPr>
              <a:t>s</a:t>
            </a:r>
            <a:r>
              <a:rPr dirty="0" sz="2550" spc="-240">
                <a:latin typeface="Arial MT"/>
                <a:cs typeface="Arial MT"/>
              </a:rPr>
              <a:t>t</a:t>
            </a:r>
            <a:r>
              <a:rPr dirty="0" sz="2550" spc="-95">
                <a:latin typeface="Arial MT"/>
                <a:cs typeface="Arial MT"/>
              </a:rPr>
              <a:t>i</a:t>
            </a:r>
            <a:r>
              <a:rPr dirty="0" sz="2550" spc="-375">
                <a:latin typeface="Arial MT"/>
                <a:cs typeface="Arial MT"/>
              </a:rPr>
              <a:t>m</a:t>
            </a:r>
            <a:r>
              <a:rPr dirty="0" sz="2550" spc="-305">
                <a:latin typeface="Arial MT"/>
                <a:cs typeface="Arial MT"/>
              </a:rPr>
              <a:t>a</a:t>
            </a:r>
            <a:r>
              <a:rPr dirty="0" sz="2550" spc="-229">
                <a:latin typeface="Arial MT"/>
                <a:cs typeface="Arial MT"/>
              </a:rPr>
              <a:t>t</a:t>
            </a:r>
            <a:r>
              <a:rPr dirty="0" sz="2550" spc="-240">
                <a:latin typeface="Arial MT"/>
                <a:cs typeface="Arial MT"/>
              </a:rPr>
              <a:t>e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4867" y="5571430"/>
            <a:ext cx="576580" cy="9264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585"/>
              </a:spcBef>
            </a:pPr>
            <a:r>
              <a:rPr dirty="0" sz="2550" spc="-275">
                <a:latin typeface="Arial MT"/>
                <a:cs typeface="Arial MT"/>
              </a:rPr>
              <a:t>S</a:t>
            </a:r>
            <a:r>
              <a:rPr dirty="0" sz="2550" spc="-270">
                <a:latin typeface="Arial MT"/>
                <a:cs typeface="Arial MT"/>
              </a:rPr>
              <a:t>S</a:t>
            </a:r>
            <a:r>
              <a:rPr dirty="0" sz="2550" spc="-290">
                <a:latin typeface="Arial MT"/>
                <a:cs typeface="Arial MT"/>
              </a:rPr>
              <a:t>E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dirty="0" sz="2550" spc="60">
                <a:latin typeface="Arial MT"/>
                <a:cs typeface="Arial MT"/>
              </a:rPr>
              <a:t>n</a:t>
            </a:r>
            <a:r>
              <a:rPr dirty="0" sz="2550" spc="20">
                <a:latin typeface="Symbol"/>
                <a:cs typeface="Symbol"/>
              </a:rPr>
              <a:t></a:t>
            </a:r>
            <a:r>
              <a:rPr dirty="0" sz="2550" spc="-305">
                <a:latin typeface="Times New Roman"/>
                <a:cs typeface="Times New Roman"/>
              </a:rPr>
              <a:t> </a:t>
            </a:r>
            <a:r>
              <a:rPr dirty="0" sz="2550" spc="-240">
                <a:latin typeface="Arial MT"/>
                <a:cs typeface="Arial MT"/>
              </a:rPr>
              <a:t>2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5073" y="5833857"/>
            <a:ext cx="593090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550" spc="-60">
                <a:latin typeface="Arial MT"/>
                <a:cs typeface="Arial MT"/>
              </a:rPr>
              <a:t>s</a:t>
            </a:r>
            <a:r>
              <a:rPr dirty="0" baseline="-18518" sz="2700" spc="-89">
                <a:latin typeface="Symbol"/>
                <a:cs typeface="Symbol"/>
              </a:rPr>
              <a:t></a:t>
            </a:r>
            <a:r>
              <a:rPr dirty="0" baseline="-18518" sz="2700" spc="405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9373" y="5100573"/>
            <a:ext cx="3253104" cy="1427480"/>
          </a:xfrm>
          <a:custGeom>
            <a:avLst/>
            <a:gdLst/>
            <a:ahLst/>
            <a:cxnLst/>
            <a:rect l="l" t="t" r="r" b="b"/>
            <a:pathLst>
              <a:path w="3253104" h="1427479">
                <a:moveTo>
                  <a:pt x="0" y="1427226"/>
                </a:moveTo>
                <a:lnTo>
                  <a:pt x="3252851" y="1427226"/>
                </a:lnTo>
                <a:lnTo>
                  <a:pt x="3252851" y="0"/>
                </a:lnTo>
                <a:lnTo>
                  <a:pt x="0" y="0"/>
                </a:lnTo>
                <a:lnTo>
                  <a:pt x="0" y="14272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4897" y="6455733"/>
            <a:ext cx="140335" cy="175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65"/>
              </a:lnSpc>
            </a:pPr>
            <a:r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18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4098" y="3939757"/>
            <a:ext cx="739775" cy="0"/>
          </a:xfrm>
          <a:custGeom>
            <a:avLst/>
            <a:gdLst/>
            <a:ahLst/>
            <a:cxnLst/>
            <a:rect l="l" t="t" r="r" b="b"/>
            <a:pathLst>
              <a:path w="739775" h="0">
                <a:moveTo>
                  <a:pt x="0" y="0"/>
                </a:moveTo>
                <a:lnTo>
                  <a:pt x="739239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43074" y="4752244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 h="0">
                <a:moveTo>
                  <a:pt x="0" y="0"/>
                </a:moveTo>
                <a:lnTo>
                  <a:pt x="528129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5735" y="4752244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 h="0">
                <a:moveTo>
                  <a:pt x="0" y="0"/>
                </a:moveTo>
                <a:lnTo>
                  <a:pt x="1672196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776319" y="5649516"/>
            <a:ext cx="725170" cy="693420"/>
            <a:chOff x="1776319" y="5649516"/>
            <a:chExt cx="725170" cy="693420"/>
          </a:xfrm>
        </p:grpSpPr>
        <p:sp>
          <p:nvSpPr>
            <p:cNvPr id="7" name="object 7"/>
            <p:cNvSpPr/>
            <p:nvPr/>
          </p:nvSpPr>
          <p:spPr>
            <a:xfrm>
              <a:off x="1783068" y="6032226"/>
              <a:ext cx="691515" cy="64135"/>
            </a:xfrm>
            <a:custGeom>
              <a:avLst/>
              <a:gdLst/>
              <a:ahLst/>
              <a:cxnLst/>
              <a:rect l="l" t="t" r="r" b="b"/>
              <a:pathLst>
                <a:path w="691514" h="64135">
                  <a:moveTo>
                    <a:pt x="179432" y="0"/>
                  </a:moveTo>
                  <a:lnTo>
                    <a:pt x="691368" y="0"/>
                  </a:lnTo>
                </a:path>
                <a:path w="691514" h="64135">
                  <a:moveTo>
                    <a:pt x="0" y="63869"/>
                  </a:moveTo>
                  <a:lnTo>
                    <a:pt x="34403" y="43461"/>
                  </a:lnTo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7472" y="6082263"/>
              <a:ext cx="48260" cy="246379"/>
            </a:xfrm>
            <a:custGeom>
              <a:avLst/>
              <a:gdLst/>
              <a:ahLst/>
              <a:cxnLst/>
              <a:rect l="l" t="t" r="r" b="b"/>
              <a:pathLst>
                <a:path w="48260" h="246379">
                  <a:moveTo>
                    <a:pt x="0" y="0"/>
                  </a:moveTo>
                  <a:lnTo>
                    <a:pt x="47897" y="246256"/>
                  </a:lnTo>
                </a:path>
              </a:pathLst>
            </a:custGeom>
            <a:ln w="27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72103" y="5656266"/>
              <a:ext cx="629920" cy="672465"/>
            </a:xfrm>
            <a:custGeom>
              <a:avLst/>
              <a:gdLst/>
              <a:ahLst/>
              <a:cxnLst/>
              <a:rect l="l" t="t" r="r" b="b"/>
              <a:pathLst>
                <a:path w="629919" h="672464">
                  <a:moveTo>
                    <a:pt x="0" y="672253"/>
                  </a:moveTo>
                  <a:lnTo>
                    <a:pt x="68807" y="0"/>
                  </a:lnTo>
                </a:path>
                <a:path w="629919" h="672464">
                  <a:moveTo>
                    <a:pt x="68807" y="0"/>
                  </a:moveTo>
                  <a:lnTo>
                    <a:pt x="629322" y="0"/>
                  </a:lnTo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782691" y="5649516"/>
            <a:ext cx="1175385" cy="697865"/>
            <a:chOff x="2782691" y="5649516"/>
            <a:chExt cx="1175385" cy="697865"/>
          </a:xfrm>
        </p:grpSpPr>
        <p:sp>
          <p:nvSpPr>
            <p:cNvPr id="11" name="object 11"/>
            <p:cNvSpPr/>
            <p:nvPr/>
          </p:nvSpPr>
          <p:spPr>
            <a:xfrm>
              <a:off x="2789439" y="6032226"/>
              <a:ext cx="1141095" cy="66040"/>
            </a:xfrm>
            <a:custGeom>
              <a:avLst/>
              <a:gdLst/>
              <a:ahLst/>
              <a:cxnLst/>
              <a:rect l="l" t="t" r="r" b="b"/>
              <a:pathLst>
                <a:path w="1141095" h="66039">
                  <a:moveTo>
                    <a:pt x="178723" y="0"/>
                  </a:moveTo>
                  <a:lnTo>
                    <a:pt x="1140550" y="0"/>
                  </a:lnTo>
                </a:path>
                <a:path w="1141095" h="66039">
                  <a:moveTo>
                    <a:pt x="0" y="65833"/>
                  </a:moveTo>
                  <a:lnTo>
                    <a:pt x="33721" y="45426"/>
                  </a:lnTo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23161" y="6084909"/>
              <a:ext cx="48260" cy="248285"/>
            </a:xfrm>
            <a:custGeom>
              <a:avLst/>
              <a:gdLst/>
              <a:ahLst/>
              <a:cxnLst/>
              <a:rect l="l" t="t" r="r" b="b"/>
              <a:pathLst>
                <a:path w="48260" h="248285">
                  <a:moveTo>
                    <a:pt x="0" y="0"/>
                  </a:moveTo>
                  <a:lnTo>
                    <a:pt x="47870" y="248217"/>
                  </a:lnTo>
                </a:path>
              </a:pathLst>
            </a:custGeom>
            <a:ln w="27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78474" y="5656266"/>
              <a:ext cx="1079500" cy="676910"/>
            </a:xfrm>
            <a:custGeom>
              <a:avLst/>
              <a:gdLst/>
              <a:ahLst/>
              <a:cxnLst/>
              <a:rect l="l" t="t" r="r" b="b"/>
              <a:pathLst>
                <a:path w="1079500" h="676910">
                  <a:moveTo>
                    <a:pt x="0" y="676861"/>
                  </a:moveTo>
                  <a:lnTo>
                    <a:pt x="68125" y="0"/>
                  </a:lnTo>
                </a:path>
                <a:path w="1079500" h="676910">
                  <a:moveTo>
                    <a:pt x="68125" y="0"/>
                  </a:moveTo>
                  <a:lnTo>
                    <a:pt x="1079103" y="0"/>
                  </a:lnTo>
                </a:path>
              </a:pathLst>
            </a:custGeom>
            <a:ln w="13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48955" y="5634072"/>
            <a:ext cx="18656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-225">
                <a:latin typeface="Arial MT"/>
                <a:cs typeface="Arial MT"/>
              </a:rPr>
              <a:t>2</a:t>
            </a:r>
            <a:r>
              <a:rPr dirty="0" sz="2200" spc="-30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25</a:t>
            </a:r>
            <a:r>
              <a:rPr dirty="0" sz="2200" spc="-105">
                <a:latin typeface="Arial MT"/>
                <a:cs typeface="Arial MT"/>
              </a:rPr>
              <a:t>1</a:t>
            </a:r>
            <a:r>
              <a:rPr dirty="0" sz="2200" spc="-260">
                <a:latin typeface="Arial MT"/>
                <a:cs typeface="Arial MT"/>
              </a:rPr>
              <a:t>36</a:t>
            </a:r>
            <a:r>
              <a:rPr dirty="0" sz="2200" spc="-225">
                <a:latin typeface="Arial MT"/>
                <a:cs typeface="Arial MT"/>
              </a:rPr>
              <a:t>3</a:t>
            </a:r>
            <a:r>
              <a:rPr dirty="0" sz="2200" spc="229">
                <a:latin typeface="Arial MT"/>
                <a:cs typeface="Arial MT"/>
              </a:rPr>
              <a:t> </a:t>
            </a:r>
            <a:r>
              <a:rPr dirty="0" baseline="-34090" sz="3300" spc="-7">
                <a:latin typeface="Symbol"/>
                <a:cs typeface="Symbol"/>
              </a:rPr>
              <a:t></a:t>
            </a:r>
            <a:r>
              <a:rPr dirty="0" baseline="-34090" sz="3300" spc="-419">
                <a:latin typeface="Times New Roman"/>
                <a:cs typeface="Times New Roman"/>
              </a:rPr>
              <a:t> </a:t>
            </a:r>
            <a:r>
              <a:rPr dirty="0" baseline="-34090" sz="3300" spc="-390">
                <a:latin typeface="Arial MT"/>
                <a:cs typeface="Arial MT"/>
              </a:rPr>
              <a:t>15</a:t>
            </a:r>
            <a:r>
              <a:rPr dirty="0" baseline="-34090" sz="3300" spc="-367">
                <a:latin typeface="Arial MT"/>
                <a:cs typeface="Arial MT"/>
              </a:rPr>
              <a:t>1</a:t>
            </a:r>
            <a:r>
              <a:rPr dirty="0" baseline="-34090" sz="3300" spc="-165">
                <a:latin typeface="Arial MT"/>
                <a:cs typeface="Arial MT"/>
              </a:rPr>
              <a:t>.</a:t>
            </a:r>
            <a:r>
              <a:rPr dirty="0" baseline="-34090" sz="3300" spc="-337">
                <a:latin typeface="Arial MT"/>
                <a:cs typeface="Arial MT"/>
              </a:rPr>
              <a:t>6</a:t>
            </a:r>
            <a:endParaRPr baseline="-34090" sz="3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2054" y="6022533"/>
            <a:ext cx="7645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60">
                <a:latin typeface="Arial MT"/>
                <a:cs typeface="Arial MT"/>
              </a:rPr>
              <a:t>10</a:t>
            </a:r>
            <a:r>
              <a:rPr dirty="0" sz="2200" spc="-225">
                <a:latin typeface="Arial MT"/>
                <a:cs typeface="Arial MT"/>
              </a:rPr>
              <a:t>0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5">
                <a:latin typeface="Symbol"/>
                <a:cs typeface="Symbol"/>
              </a:rPr>
              <a:t>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-225"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6105" y="5634072"/>
            <a:ext cx="8045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-240">
                <a:latin typeface="Arial MT"/>
                <a:cs typeface="Arial MT"/>
              </a:rPr>
              <a:t>SSE</a:t>
            </a:r>
            <a:r>
              <a:rPr dirty="0" sz="2200" spc="155">
                <a:latin typeface="Arial MT"/>
                <a:cs typeface="Arial MT"/>
              </a:rPr>
              <a:t> </a:t>
            </a:r>
            <a:r>
              <a:rPr dirty="0" baseline="-34090" sz="3300" spc="-7">
                <a:latin typeface="Symbol"/>
                <a:cs typeface="Symbol"/>
              </a:rPr>
              <a:t></a:t>
            </a:r>
            <a:endParaRPr baseline="-34090" sz="3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3949" y="6022533"/>
            <a:ext cx="51180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25">
                <a:latin typeface="Arial MT"/>
                <a:cs typeface="Arial MT"/>
              </a:rPr>
              <a:t>n</a:t>
            </a:r>
            <a:r>
              <a:rPr dirty="0" sz="2200" spc="-320">
                <a:latin typeface="Arial MT"/>
                <a:cs typeface="Arial MT"/>
              </a:rPr>
              <a:t> </a:t>
            </a:r>
            <a:r>
              <a:rPr dirty="0" sz="2200" spc="-5">
                <a:latin typeface="Symbol"/>
                <a:cs typeface="Symbol"/>
              </a:rPr>
              <a:t></a:t>
            </a:r>
            <a:r>
              <a:rPr dirty="0" sz="2200" spc="-229">
                <a:latin typeface="Times New Roman"/>
                <a:cs typeface="Times New Roman"/>
              </a:rPr>
              <a:t> </a:t>
            </a:r>
            <a:r>
              <a:rPr dirty="0" sz="2200" spc="-225"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7088" y="5807892"/>
            <a:ext cx="4724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dirty="0" sz="2200" spc="-200">
                <a:latin typeface="Arial MT"/>
                <a:cs typeface="Arial MT"/>
              </a:rPr>
              <a:t>s</a:t>
            </a:r>
            <a:r>
              <a:rPr dirty="0" sz="2200" spc="-200">
                <a:latin typeface="Arial MT"/>
                <a:cs typeface="Arial MT"/>
              </a:rPr>
              <a:t>	</a:t>
            </a:r>
            <a:r>
              <a:rPr dirty="0" sz="2200" spc="-5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3040" y="5156701"/>
            <a:ext cx="5861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75">
                <a:latin typeface="Arial MT"/>
                <a:cs typeface="Arial MT"/>
              </a:rPr>
              <a:t>T</a:t>
            </a:r>
            <a:r>
              <a:rPr dirty="0" sz="2200" spc="-260">
                <a:latin typeface="Arial MT"/>
                <a:cs typeface="Arial MT"/>
              </a:rPr>
              <a:t>hu</a:t>
            </a:r>
            <a:r>
              <a:rPr dirty="0" sz="2200" spc="-110">
                <a:latin typeface="Arial MT"/>
                <a:cs typeface="Arial MT"/>
              </a:rPr>
              <a:t>s</a:t>
            </a:r>
            <a:r>
              <a:rPr dirty="0" sz="2200" spc="-110"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4966" y="4743227"/>
            <a:ext cx="13804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25">
                <a:latin typeface="Arial MT"/>
                <a:cs typeface="Arial MT"/>
              </a:rPr>
              <a:t>4</a:t>
            </a:r>
            <a:r>
              <a:rPr dirty="0" sz="2200" spc="-27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30</a:t>
            </a:r>
            <a:r>
              <a:rPr dirty="0" sz="2200" spc="-225">
                <a:latin typeface="Arial MT"/>
                <a:cs typeface="Arial MT"/>
              </a:rPr>
              <a:t>9</a:t>
            </a:r>
            <a:r>
              <a:rPr dirty="0" sz="2200" spc="-29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34</a:t>
            </a:r>
            <a:r>
              <a:rPr dirty="0" sz="2200" spc="-225">
                <a:latin typeface="Arial MT"/>
                <a:cs typeface="Arial MT"/>
              </a:rPr>
              <a:t>0</a:t>
            </a:r>
            <a:r>
              <a:rPr dirty="0" sz="2200" spc="-42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160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8926" y="4743227"/>
            <a:ext cx="3429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25">
                <a:latin typeface="Arial MT"/>
                <a:cs typeface="Arial MT"/>
              </a:rPr>
              <a:t>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0975" y="3930713"/>
            <a:ext cx="1530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25">
                <a:latin typeface="Arial MT"/>
                <a:cs typeface="Arial MT"/>
              </a:rPr>
              <a:t>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00662" y="4923055"/>
            <a:ext cx="9461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0">
                <a:latin typeface="Arial MT"/>
                <a:cs typeface="Arial MT"/>
              </a:rPr>
              <a:t>x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9123" y="4315239"/>
            <a:ext cx="4699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-190">
                <a:latin typeface="Arial MT"/>
                <a:cs typeface="Arial MT"/>
              </a:rPr>
              <a:t>SS</a:t>
            </a:r>
            <a:r>
              <a:rPr dirty="0" baseline="40598" sz="1950" spc="-284">
                <a:latin typeface="Arial MT"/>
                <a:cs typeface="Arial MT"/>
              </a:rPr>
              <a:t>2</a:t>
            </a:r>
            <a:endParaRPr baseline="40598" sz="1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2218" y="4707765"/>
            <a:ext cx="9461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0">
                <a:latin typeface="Arial MT"/>
                <a:cs typeface="Arial MT"/>
              </a:rPr>
              <a:t>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8318" y="4528565"/>
            <a:ext cx="13582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1260" algn="l"/>
              </a:tabLst>
            </a:pPr>
            <a:r>
              <a:rPr dirty="0" sz="2200" spc="-225">
                <a:latin typeface="Arial MT"/>
                <a:cs typeface="Arial MT"/>
              </a:rPr>
              <a:t>SS</a:t>
            </a:r>
            <a:r>
              <a:rPr dirty="0" sz="2200" spc="-270">
                <a:latin typeface="Arial MT"/>
                <a:cs typeface="Arial MT"/>
              </a:rPr>
              <a:t>E</a:t>
            </a:r>
            <a:r>
              <a:rPr dirty="0" sz="2200" spc="-340">
                <a:latin typeface="Arial MT"/>
                <a:cs typeface="Arial MT"/>
              </a:rPr>
              <a:t> </a:t>
            </a:r>
            <a:r>
              <a:rPr dirty="0" sz="2200" spc="-5">
                <a:latin typeface="Symbol"/>
                <a:cs typeface="Symbol"/>
              </a:rPr>
              <a:t>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225">
                <a:latin typeface="Arial MT"/>
                <a:cs typeface="Arial MT"/>
              </a:rPr>
              <a:t>S</a:t>
            </a:r>
            <a:r>
              <a:rPr dirty="0" sz="2200" spc="-270">
                <a:latin typeface="Arial MT"/>
                <a:cs typeface="Arial MT"/>
              </a:rPr>
              <a:t>S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3895" y="3704324"/>
            <a:ext cx="10223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2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82566" y="4528565"/>
            <a:ext cx="11569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Symbol"/>
                <a:cs typeface="Symbol"/>
              </a:rPr>
              <a:t>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225">
                <a:latin typeface="Arial MT"/>
                <a:cs typeface="Arial MT"/>
              </a:rPr>
              <a:t>2</a:t>
            </a:r>
            <a:r>
              <a:rPr dirty="0" sz="2200" spc="-30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25</a:t>
            </a:r>
            <a:r>
              <a:rPr dirty="0" sz="2200" spc="-110">
                <a:latin typeface="Arial MT"/>
                <a:cs typeface="Arial MT"/>
              </a:rPr>
              <a:t>1</a:t>
            </a:r>
            <a:r>
              <a:rPr dirty="0" sz="2200" spc="-260">
                <a:latin typeface="Arial MT"/>
                <a:cs typeface="Arial MT"/>
              </a:rPr>
              <a:t>363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2628" y="4354745"/>
            <a:ext cx="168528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latin typeface="Arial MT"/>
                <a:cs typeface="Arial MT"/>
              </a:rPr>
              <a:t>(</a:t>
            </a:r>
            <a:r>
              <a:rPr dirty="0" sz="2200" spc="-35">
                <a:latin typeface="Symbol"/>
                <a:cs typeface="Symbol"/>
              </a:rPr>
              <a:t></a:t>
            </a:r>
            <a:r>
              <a:rPr dirty="0" sz="2200" spc="-260">
                <a:latin typeface="Arial MT"/>
                <a:cs typeface="Arial MT"/>
              </a:rPr>
              <a:t>13</a:t>
            </a:r>
            <a:r>
              <a:rPr dirty="0" sz="2200" spc="-225">
                <a:latin typeface="Arial MT"/>
                <a:cs typeface="Arial MT"/>
              </a:rPr>
              <a:t>4</a:t>
            </a:r>
            <a:r>
              <a:rPr dirty="0" sz="2200" spc="-254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26</a:t>
            </a:r>
            <a:r>
              <a:rPr dirty="0" sz="2200" spc="-225">
                <a:latin typeface="Arial MT"/>
                <a:cs typeface="Arial MT"/>
              </a:rPr>
              <a:t>9</a:t>
            </a:r>
            <a:r>
              <a:rPr dirty="0" sz="2200" spc="-29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29</a:t>
            </a:r>
            <a:r>
              <a:rPr dirty="0" sz="2200" spc="-245">
                <a:latin typeface="Arial MT"/>
                <a:cs typeface="Arial MT"/>
              </a:rPr>
              <a:t>6</a:t>
            </a:r>
            <a:r>
              <a:rPr dirty="0" sz="2200" spc="-25">
                <a:latin typeface="Arial MT"/>
                <a:cs typeface="Arial MT"/>
              </a:rPr>
              <a:t>)</a:t>
            </a:r>
            <a:r>
              <a:rPr dirty="0" baseline="40598" sz="1950" spc="-179">
                <a:latin typeface="Arial MT"/>
                <a:cs typeface="Arial MT"/>
              </a:rPr>
              <a:t>2</a:t>
            </a:r>
            <a:endParaRPr baseline="40598" sz="19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40859" y="4528565"/>
            <a:ext cx="170433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49145" sz="1950" spc="60">
                <a:latin typeface="Arial MT"/>
                <a:cs typeface="Arial MT"/>
              </a:rPr>
              <a:t>x</a:t>
            </a:r>
            <a:r>
              <a:rPr dirty="0" baseline="49145" sz="1950" spc="-165">
                <a:latin typeface="Arial MT"/>
                <a:cs typeface="Arial MT"/>
              </a:rPr>
              <a:t>y</a:t>
            </a:r>
            <a:r>
              <a:rPr dirty="0" baseline="49145" sz="1950">
                <a:latin typeface="Arial MT"/>
                <a:cs typeface="Arial MT"/>
              </a:rPr>
              <a:t> </a:t>
            </a:r>
            <a:r>
              <a:rPr dirty="0" baseline="49145" sz="1950" spc="120">
                <a:latin typeface="Arial MT"/>
                <a:cs typeface="Arial MT"/>
              </a:rPr>
              <a:t> </a:t>
            </a:r>
            <a:r>
              <a:rPr dirty="0" sz="2200" spc="-5">
                <a:latin typeface="Symbol"/>
                <a:cs typeface="Symbol"/>
              </a:rPr>
              <a:t>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 spc="-225">
                <a:latin typeface="Arial MT"/>
                <a:cs typeface="Arial MT"/>
              </a:rPr>
              <a:t>6</a:t>
            </a:r>
            <a:r>
              <a:rPr dirty="0" sz="2200" spc="-27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43</a:t>
            </a:r>
            <a:r>
              <a:rPr dirty="0" sz="2200" spc="-225">
                <a:latin typeface="Arial MT"/>
                <a:cs typeface="Arial MT"/>
              </a:rPr>
              <a:t>4</a:t>
            </a:r>
            <a:r>
              <a:rPr dirty="0" sz="2200" spc="-254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89</a:t>
            </a:r>
            <a:r>
              <a:rPr dirty="0" sz="2200" spc="-225">
                <a:latin typeface="Arial MT"/>
                <a:cs typeface="Arial MT"/>
              </a:rPr>
              <a:t>0</a:t>
            </a:r>
            <a:r>
              <a:rPr dirty="0" sz="2200" spc="-254">
                <a:latin typeface="Arial MT"/>
                <a:cs typeface="Arial MT"/>
              </a:rPr>
              <a:t> </a:t>
            </a:r>
            <a:r>
              <a:rPr dirty="0" sz="2200" spc="-5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68081" y="3716077"/>
            <a:ext cx="11912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Symbol"/>
                <a:cs typeface="Symbol"/>
              </a:rPr>
              <a:t>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 spc="-225">
                <a:latin typeface="Arial MT"/>
                <a:cs typeface="Arial MT"/>
              </a:rPr>
              <a:t>6</a:t>
            </a:r>
            <a:r>
              <a:rPr dirty="0" sz="2200" spc="-265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43</a:t>
            </a:r>
            <a:r>
              <a:rPr dirty="0" sz="2200" spc="-225">
                <a:latin typeface="Arial MT"/>
                <a:cs typeface="Arial MT"/>
              </a:rPr>
              <a:t>4</a:t>
            </a:r>
            <a:r>
              <a:rPr dirty="0" sz="2200" spc="-254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890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50828" y="3538956"/>
            <a:ext cx="7518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latin typeface="Arial MT"/>
                <a:cs typeface="Arial MT"/>
              </a:rPr>
              <a:t>(</a:t>
            </a:r>
            <a:r>
              <a:rPr dirty="0" baseline="-3787" sz="3300" spc="300">
                <a:latin typeface="Symbol"/>
                <a:cs typeface="Symbol"/>
              </a:rPr>
              <a:t></a:t>
            </a:r>
            <a:r>
              <a:rPr dirty="0" sz="2200" spc="-45">
                <a:latin typeface="Arial MT"/>
                <a:cs typeface="Arial MT"/>
              </a:rPr>
              <a:t>y</a:t>
            </a:r>
            <a:r>
              <a:rPr dirty="0" baseline="-23504" sz="1950" spc="-75">
                <a:latin typeface="Arial MT"/>
                <a:cs typeface="Arial MT"/>
              </a:rPr>
              <a:t>i</a:t>
            </a:r>
            <a:r>
              <a:rPr dirty="0" baseline="-23504" sz="1950" spc="-150">
                <a:latin typeface="Arial MT"/>
                <a:cs typeface="Arial MT"/>
              </a:rPr>
              <a:t> </a:t>
            </a:r>
            <a:r>
              <a:rPr dirty="0" sz="2200" spc="-30">
                <a:latin typeface="Arial MT"/>
                <a:cs typeface="Arial MT"/>
              </a:rPr>
              <a:t>)</a:t>
            </a:r>
            <a:r>
              <a:rPr dirty="0" baseline="40598" sz="1950" spc="-179">
                <a:latin typeface="Arial MT"/>
                <a:cs typeface="Arial MT"/>
              </a:rPr>
              <a:t>2</a:t>
            </a:r>
            <a:endParaRPr baseline="40598" sz="19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2918" y="3716077"/>
            <a:ext cx="14401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dirty="0" sz="2200" spc="-180">
                <a:latin typeface="Arial MT"/>
                <a:cs typeface="Arial MT"/>
              </a:rPr>
              <a:t>SS</a:t>
            </a:r>
            <a:r>
              <a:rPr dirty="0" baseline="-23504" sz="1950" spc="-270">
                <a:latin typeface="Arial MT"/>
                <a:cs typeface="Arial MT"/>
              </a:rPr>
              <a:t>y</a:t>
            </a:r>
            <a:r>
              <a:rPr dirty="0" baseline="-23504" sz="1950" spc="22">
                <a:latin typeface="Arial MT"/>
                <a:cs typeface="Arial MT"/>
              </a:rPr>
              <a:t> </a:t>
            </a:r>
            <a:r>
              <a:rPr dirty="0" baseline="-23504" sz="1950" spc="22">
                <a:latin typeface="Arial MT"/>
                <a:cs typeface="Arial MT"/>
              </a:rPr>
              <a:t> </a:t>
            </a:r>
            <a:r>
              <a:rPr dirty="0" sz="2200" spc="-5">
                <a:latin typeface="Symbol"/>
                <a:cs typeface="Symbol"/>
              </a:rPr>
              <a:t>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baseline="-3787" sz="3300" spc="52">
                <a:latin typeface="Symbol"/>
                <a:cs typeface="Symbol"/>
              </a:rPr>
              <a:t></a:t>
            </a:r>
            <a:r>
              <a:rPr dirty="0" sz="2200" spc="35">
                <a:latin typeface="Arial MT"/>
                <a:cs typeface="Arial MT"/>
              </a:rPr>
              <a:t>y</a:t>
            </a:r>
            <a:r>
              <a:rPr dirty="0" baseline="-23504" sz="1950" spc="52">
                <a:latin typeface="Arial MT"/>
                <a:cs typeface="Arial MT"/>
              </a:rPr>
              <a:t>i	</a:t>
            </a:r>
            <a:r>
              <a:rPr dirty="0" sz="2200" spc="-5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4540" y="649159"/>
            <a:ext cx="7113905" cy="310959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 MT"/>
                <a:cs typeface="Arial MT"/>
              </a:rPr>
              <a:t>– </a:t>
            </a:r>
            <a:r>
              <a:rPr dirty="0" sz="2800" spc="-15">
                <a:latin typeface="Calibri"/>
                <a:cs typeface="Calibri"/>
              </a:rPr>
              <a:t>Calculate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standard </a:t>
            </a:r>
            <a:r>
              <a:rPr dirty="0" sz="2800" spc="-15">
                <a:latin typeface="Calibri"/>
                <a:cs typeface="Calibri"/>
              </a:rPr>
              <a:t>error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estimate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20">
                <a:latin typeface="Calibri"/>
                <a:cs typeface="Calibri"/>
              </a:rPr>
              <a:t> example </a:t>
            </a:r>
            <a:r>
              <a:rPr dirty="0" sz="2800" spc="-5">
                <a:latin typeface="Calibri"/>
                <a:cs typeface="Calibri"/>
              </a:rPr>
              <a:t>18.1, and </a:t>
            </a:r>
            <a:r>
              <a:rPr dirty="0" sz="2800" spc="-10">
                <a:latin typeface="Calibri"/>
                <a:cs typeface="Calibri"/>
              </a:rPr>
              <a:t>describe what does </a:t>
            </a: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tell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you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model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fit?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  <a:p>
            <a:pPr algn="r" marR="361950">
              <a:lnSpc>
                <a:spcPct val="100000"/>
              </a:lnSpc>
              <a:spcBef>
                <a:spcPts val="2120"/>
              </a:spcBef>
            </a:pPr>
            <a:r>
              <a:rPr dirty="0" sz="1800" spc="-210">
                <a:latin typeface="Arial MT"/>
                <a:cs typeface="Arial MT"/>
              </a:rPr>
              <a:t>Ca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45">
                <a:latin typeface="Arial MT"/>
                <a:cs typeface="Arial MT"/>
              </a:rPr>
              <a:t>cul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80">
                <a:latin typeface="Arial MT"/>
                <a:cs typeface="Arial MT"/>
              </a:rPr>
              <a:t>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be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45">
                <a:latin typeface="Arial MT"/>
                <a:cs typeface="Arial MT"/>
              </a:rPr>
              <a:t>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5242" y="5987736"/>
            <a:ext cx="996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Symbol"/>
                <a:cs typeface="Symbol"/>
              </a:rPr>
              <a:t>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15000" y="3806189"/>
            <a:ext cx="1224915" cy="1146810"/>
          </a:xfrm>
          <a:custGeom>
            <a:avLst/>
            <a:gdLst/>
            <a:ahLst/>
            <a:cxnLst/>
            <a:rect l="l" t="t" r="r" b="b"/>
            <a:pathLst>
              <a:path w="1224915" h="1146810">
                <a:moveTo>
                  <a:pt x="462280" y="7620"/>
                </a:moveTo>
                <a:lnTo>
                  <a:pt x="452120" y="0"/>
                </a:lnTo>
                <a:lnTo>
                  <a:pt x="40640" y="548640"/>
                </a:lnTo>
                <a:lnTo>
                  <a:pt x="15240" y="529590"/>
                </a:lnTo>
                <a:lnTo>
                  <a:pt x="0" y="613410"/>
                </a:lnTo>
                <a:lnTo>
                  <a:pt x="76200" y="575310"/>
                </a:lnTo>
                <a:lnTo>
                  <a:pt x="64338" y="566420"/>
                </a:lnTo>
                <a:lnTo>
                  <a:pt x="50800" y="556260"/>
                </a:lnTo>
                <a:lnTo>
                  <a:pt x="462280" y="7620"/>
                </a:lnTo>
                <a:close/>
              </a:path>
              <a:path w="1224915" h="1146810">
                <a:moveTo>
                  <a:pt x="1224534" y="7366"/>
                </a:moveTo>
                <a:lnTo>
                  <a:pt x="1213866" y="254"/>
                </a:lnTo>
                <a:lnTo>
                  <a:pt x="494195" y="1079893"/>
                </a:lnTo>
                <a:lnTo>
                  <a:pt x="467741" y="1062228"/>
                </a:lnTo>
                <a:lnTo>
                  <a:pt x="457200" y="1146810"/>
                </a:lnTo>
                <a:lnTo>
                  <a:pt x="531114" y="1104519"/>
                </a:lnTo>
                <a:lnTo>
                  <a:pt x="520636" y="1097534"/>
                </a:lnTo>
                <a:lnTo>
                  <a:pt x="504774" y="1086942"/>
                </a:lnTo>
                <a:lnTo>
                  <a:pt x="1224534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86376" y="5181598"/>
            <a:ext cx="4281805" cy="1562100"/>
          </a:xfrm>
          <a:custGeom>
            <a:avLst/>
            <a:gdLst/>
            <a:ahLst/>
            <a:cxnLst/>
            <a:rect l="l" t="t" r="r" b="b"/>
            <a:pathLst>
              <a:path w="4281805" h="1562100">
                <a:moveTo>
                  <a:pt x="4281424" y="0"/>
                </a:moveTo>
                <a:lnTo>
                  <a:pt x="0" y="0"/>
                </a:lnTo>
                <a:lnTo>
                  <a:pt x="0" y="1562099"/>
                </a:lnTo>
                <a:lnTo>
                  <a:pt x="4281424" y="1562099"/>
                </a:lnTo>
                <a:lnTo>
                  <a:pt x="4281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781613" y="5176836"/>
          <a:ext cx="4295775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/>
                <a:gridCol w="2477770"/>
                <a:gridCol w="890269"/>
              </a:tblGrid>
              <a:tr h="1136651">
                <a:tc gridSpan="3">
                  <a:txBody>
                    <a:bodyPr/>
                    <a:lstStyle/>
                    <a:p>
                      <a:pPr algn="just" marL="92075" marR="1682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400" spc="-5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400" spc="-11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2400" spc="-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har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2400" spc="-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2400" spc="-11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asses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24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th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2400" spc="-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mode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2400" spc="-1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based  o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2400" spc="-11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baseline="-20833" sz="2400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baseline="-20833" sz="2400" spc="-5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eve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2400" spc="-1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24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24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2400" spc="-1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the 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mea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2400" spc="-11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va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24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2400" spc="-1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140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24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2400" spc="19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5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685"/>
                        </a:lnSpc>
                      </a:pPr>
                      <a:r>
                        <a:rPr dirty="0" sz="2250" spc="45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baseline="-19713" sz="2325">
                          <a:latin typeface="Symbol"/>
                          <a:cs typeface="Symbol"/>
                        </a:rPr>
                        <a:t></a:t>
                      </a:r>
                      <a:r>
                        <a:rPr dirty="0" baseline="-19713" sz="23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9713" sz="2325" spc="-14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204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9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250" spc="-80">
                          <a:latin typeface="Arial MT"/>
                          <a:cs typeface="Arial MT"/>
                        </a:rPr>
                        <a:t>5</a:t>
                      </a:r>
                      <a:r>
                        <a:rPr dirty="0" sz="2250" spc="-7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250" spc="-25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2250" spc="-120">
                          <a:latin typeface="Arial MT"/>
                          <a:cs typeface="Arial MT"/>
                        </a:rPr>
                        <a:t>6</a:t>
                      </a:r>
                      <a:r>
                        <a:rPr dirty="0" sz="2250">
                          <a:latin typeface="Arial MT"/>
                          <a:cs typeface="Arial MT"/>
                        </a:rPr>
                        <a:t>,</a:t>
                      </a:r>
                      <a:r>
                        <a:rPr dirty="0" sz="2250" spc="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50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2250" spc="-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20">
                          <a:latin typeface="Arial MT"/>
                          <a:cs typeface="Arial MT"/>
                        </a:rPr>
                        <a:t>5</a:t>
                      </a:r>
                      <a:r>
                        <a:rPr dirty="0" sz="2250" spc="-95">
                          <a:latin typeface="Arial MT"/>
                          <a:cs typeface="Arial MT"/>
                        </a:rPr>
                        <a:t>,</a:t>
                      </a:r>
                      <a:r>
                        <a:rPr dirty="0" sz="2250" spc="-95"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2250" spc="-80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250" spc="-7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250" spc="-25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2250">
                          <a:latin typeface="Arial MT"/>
                          <a:cs typeface="Arial MT"/>
                        </a:rPr>
                        <a:t>4</a:t>
                      </a:r>
                      <a:endParaRPr sz="22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2197" y="6433210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19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1637" y="2967037"/>
            <a:ext cx="6715125" cy="2066925"/>
            <a:chOff x="1671637" y="2967037"/>
            <a:chExt cx="6715125" cy="2066925"/>
          </a:xfrm>
        </p:grpSpPr>
        <p:sp>
          <p:nvSpPr>
            <p:cNvPr id="4" name="object 4"/>
            <p:cNvSpPr/>
            <p:nvPr/>
          </p:nvSpPr>
          <p:spPr>
            <a:xfrm>
              <a:off x="1676400" y="2971800"/>
              <a:ext cx="6705600" cy="2057400"/>
            </a:xfrm>
            <a:custGeom>
              <a:avLst/>
              <a:gdLst/>
              <a:ahLst/>
              <a:cxnLst/>
              <a:rect l="l" t="t" r="r" b="b"/>
              <a:pathLst>
                <a:path w="6705600" h="2057400">
                  <a:moveTo>
                    <a:pt x="0" y="2057400"/>
                  </a:moveTo>
                  <a:lnTo>
                    <a:pt x="6705600" y="2057400"/>
                  </a:lnTo>
                  <a:lnTo>
                    <a:pt x="67056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67886" y="4160647"/>
              <a:ext cx="1967230" cy="200025"/>
            </a:xfrm>
            <a:custGeom>
              <a:avLst/>
              <a:gdLst/>
              <a:ahLst/>
              <a:cxnLst/>
              <a:rect l="l" t="t" r="r" b="b"/>
              <a:pathLst>
                <a:path w="1967229" h="200025">
                  <a:moveTo>
                    <a:pt x="0" y="199644"/>
                  </a:moveTo>
                  <a:lnTo>
                    <a:pt x="1966722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592" y="4362322"/>
              <a:ext cx="132969" cy="1442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5600" y="3923791"/>
              <a:ext cx="132841" cy="144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555" y="4147819"/>
              <a:ext cx="132969" cy="1442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8263" y="4447794"/>
              <a:ext cx="132969" cy="144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9558" y="4050411"/>
              <a:ext cx="132968" cy="1441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2705" y="4192269"/>
              <a:ext cx="132969" cy="144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8671" y="4403852"/>
              <a:ext cx="132968" cy="1442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9676" y="4475352"/>
              <a:ext cx="132969" cy="144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782" y="3696462"/>
              <a:ext cx="132841" cy="1442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1345" y="4560697"/>
              <a:ext cx="132968" cy="1442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9895" y="4050030"/>
              <a:ext cx="132968" cy="1442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70300" y="4192650"/>
              <a:ext cx="1371600" cy="161925"/>
            </a:xfrm>
            <a:custGeom>
              <a:avLst/>
              <a:gdLst/>
              <a:ahLst/>
              <a:cxnLst/>
              <a:rect l="l" t="t" r="r" b="b"/>
              <a:pathLst>
                <a:path w="1371600" h="161925">
                  <a:moveTo>
                    <a:pt x="0" y="161925"/>
                  </a:moveTo>
                  <a:lnTo>
                    <a:pt x="1371600" y="161925"/>
                  </a:lnTo>
                  <a:lnTo>
                    <a:pt x="1371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6694" y="3527679"/>
              <a:ext cx="1818639" cy="775970"/>
            </a:xfrm>
            <a:custGeom>
              <a:avLst/>
              <a:gdLst/>
              <a:ahLst/>
              <a:cxnLst/>
              <a:rect l="l" t="t" r="r" b="b"/>
              <a:pathLst>
                <a:path w="1818639" h="775970">
                  <a:moveTo>
                    <a:pt x="0" y="775843"/>
                  </a:moveTo>
                  <a:lnTo>
                    <a:pt x="1818132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36798" y="4126483"/>
              <a:ext cx="116077" cy="1183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8424" y="3728973"/>
              <a:ext cx="116077" cy="1183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11627" y="3972052"/>
              <a:ext cx="116078" cy="1183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1427" y="4389119"/>
              <a:ext cx="116078" cy="1183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7810" y="3571875"/>
              <a:ext cx="116077" cy="1183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64330" y="3846194"/>
              <a:ext cx="116078" cy="1183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30014" y="3829303"/>
              <a:ext cx="115950" cy="1183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40708" y="4150105"/>
              <a:ext cx="116077" cy="1183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7273" y="3192018"/>
              <a:ext cx="116077" cy="1183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5338" y="4412741"/>
              <a:ext cx="116078" cy="1182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9477" y="3449447"/>
              <a:ext cx="116077" cy="1183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95650" y="3276600"/>
              <a:ext cx="5510530" cy="1676400"/>
            </a:xfrm>
            <a:custGeom>
              <a:avLst/>
              <a:gdLst/>
              <a:ahLst/>
              <a:cxnLst/>
              <a:rect l="l" t="t" r="r" b="b"/>
              <a:pathLst>
                <a:path w="5510530" h="1676400">
                  <a:moveTo>
                    <a:pt x="0" y="1043051"/>
                  </a:moveTo>
                  <a:lnTo>
                    <a:pt x="1371600" y="1043051"/>
                  </a:lnTo>
                  <a:lnTo>
                    <a:pt x="1371600" y="427100"/>
                  </a:lnTo>
                </a:path>
                <a:path w="5510530" h="1676400">
                  <a:moveTo>
                    <a:pt x="2690749" y="0"/>
                  </a:moveTo>
                  <a:lnTo>
                    <a:pt x="2690749" y="1676400"/>
                  </a:lnTo>
                </a:path>
                <a:path w="5510530" h="1676400">
                  <a:moveTo>
                    <a:pt x="2690749" y="1676400"/>
                  </a:moveTo>
                  <a:lnTo>
                    <a:pt x="5510149" y="1676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98036" y="4332350"/>
              <a:ext cx="1977389" cy="3175"/>
            </a:xfrm>
            <a:custGeom>
              <a:avLst/>
              <a:gdLst/>
              <a:ahLst/>
              <a:cxnLst/>
              <a:rect l="l" t="t" r="r" b="b"/>
              <a:pathLst>
                <a:path w="1977389" h="3175">
                  <a:moveTo>
                    <a:pt x="0" y="2793"/>
                  </a:moveTo>
                  <a:lnTo>
                    <a:pt x="1976882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54804" y="4398136"/>
              <a:ext cx="135000" cy="14858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27754" y="3954652"/>
              <a:ext cx="135000" cy="1485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07992" y="4167886"/>
              <a:ext cx="134874" cy="14858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1014" y="4422521"/>
              <a:ext cx="134874" cy="1485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44566" y="4173727"/>
              <a:ext cx="134874" cy="148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65904" y="4268342"/>
              <a:ext cx="134874" cy="14858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77103" y="4552314"/>
              <a:ext cx="135000" cy="14846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25314" y="4538852"/>
              <a:ext cx="134874" cy="148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220334" y="3835653"/>
              <a:ext cx="134874" cy="14846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11397" y="4563110"/>
              <a:ext cx="135000" cy="1485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52871" y="4214241"/>
              <a:ext cx="135000" cy="14846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91761" y="4332350"/>
              <a:ext cx="1977389" cy="3175"/>
            </a:xfrm>
            <a:custGeom>
              <a:avLst/>
              <a:gdLst/>
              <a:ahLst/>
              <a:cxnLst/>
              <a:rect l="l" t="t" r="r" b="b"/>
              <a:pathLst>
                <a:path w="1977389" h="3175">
                  <a:moveTo>
                    <a:pt x="0" y="2793"/>
                  </a:moveTo>
                  <a:lnTo>
                    <a:pt x="1976882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48529" y="4398136"/>
              <a:ext cx="135000" cy="14858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21479" y="3954652"/>
              <a:ext cx="135000" cy="14859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01717" y="4167886"/>
              <a:ext cx="134874" cy="1485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34739" y="4422521"/>
              <a:ext cx="134874" cy="14859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8291" y="4173727"/>
              <a:ext cx="134874" cy="14846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70828" y="4552314"/>
              <a:ext cx="135000" cy="1484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59628" y="4268342"/>
              <a:ext cx="134874" cy="14858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19040" y="4538852"/>
              <a:ext cx="134874" cy="1484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14059" y="3835653"/>
              <a:ext cx="134874" cy="14846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05122" y="4563110"/>
              <a:ext cx="135000" cy="14858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46596" y="4214241"/>
              <a:ext cx="135000" cy="1484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953761" y="4362577"/>
              <a:ext cx="1977389" cy="3175"/>
            </a:xfrm>
            <a:custGeom>
              <a:avLst/>
              <a:gdLst/>
              <a:ahLst/>
              <a:cxnLst/>
              <a:rect l="l" t="t" r="r" b="b"/>
              <a:pathLst>
                <a:path w="1977390" h="3175">
                  <a:moveTo>
                    <a:pt x="0" y="2667"/>
                  </a:moveTo>
                  <a:lnTo>
                    <a:pt x="1976882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10529" y="4428363"/>
              <a:ext cx="135000" cy="14846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83478" y="3984878"/>
              <a:ext cx="135000" cy="14846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63717" y="4198111"/>
              <a:ext cx="134874" cy="14846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896739" y="4452747"/>
              <a:ext cx="134874" cy="14846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00291" y="4203827"/>
              <a:ext cx="134874" cy="14859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21628" y="4298569"/>
              <a:ext cx="134874" cy="14846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32828" y="4582413"/>
              <a:ext cx="135000" cy="14859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81040" y="4568952"/>
              <a:ext cx="134874" cy="14846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76059" y="3865880"/>
              <a:ext cx="134874" cy="14846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67121" y="4593335"/>
              <a:ext cx="135000" cy="14846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08596" y="4244466"/>
              <a:ext cx="135000" cy="14846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715761" y="4362577"/>
              <a:ext cx="1977389" cy="3175"/>
            </a:xfrm>
            <a:custGeom>
              <a:avLst/>
              <a:gdLst/>
              <a:ahLst/>
              <a:cxnLst/>
              <a:rect l="l" t="t" r="r" b="b"/>
              <a:pathLst>
                <a:path w="1977390" h="3175">
                  <a:moveTo>
                    <a:pt x="0" y="2667"/>
                  </a:moveTo>
                  <a:lnTo>
                    <a:pt x="1976882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72529" y="4428363"/>
              <a:ext cx="135000" cy="14846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245478" y="3984878"/>
              <a:ext cx="135000" cy="14846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25717" y="4198111"/>
              <a:ext cx="134874" cy="14846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658739" y="4452747"/>
              <a:ext cx="134874" cy="14846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162291" y="4203827"/>
              <a:ext cx="134874" cy="14859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683628" y="4298569"/>
              <a:ext cx="134874" cy="14846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394828" y="4582413"/>
              <a:ext cx="135000" cy="14859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43040" y="4568952"/>
              <a:ext cx="134874" cy="14846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338059" y="3865880"/>
              <a:ext cx="134874" cy="14846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929121" y="4593335"/>
              <a:ext cx="135000" cy="14846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570596" y="4244466"/>
              <a:ext cx="135000" cy="14846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133600" y="3276600"/>
              <a:ext cx="2819400" cy="1676400"/>
            </a:xfrm>
            <a:custGeom>
              <a:avLst/>
              <a:gdLst/>
              <a:ahLst/>
              <a:cxnLst/>
              <a:rect l="l" t="t" r="r" b="b"/>
              <a:pathLst>
                <a:path w="2819400" h="1676400">
                  <a:moveTo>
                    <a:pt x="0" y="0"/>
                  </a:moveTo>
                  <a:lnTo>
                    <a:pt x="0" y="1676400"/>
                  </a:lnTo>
                </a:path>
                <a:path w="2819400" h="1676400">
                  <a:moveTo>
                    <a:pt x="0" y="1676400"/>
                  </a:moveTo>
                  <a:lnTo>
                    <a:pt x="2819400" y="1676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514600" y="3459226"/>
              <a:ext cx="1752600" cy="914400"/>
            </a:xfrm>
            <a:custGeom>
              <a:avLst/>
              <a:gdLst/>
              <a:ahLst/>
              <a:cxnLst/>
              <a:rect l="l" t="t" r="r" b="b"/>
              <a:pathLst>
                <a:path w="1752600" h="914400">
                  <a:moveTo>
                    <a:pt x="0" y="914400"/>
                  </a:moveTo>
                  <a:lnTo>
                    <a:pt x="1752600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2658110" y="3687317"/>
            <a:ext cx="339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latin typeface="Wingdings"/>
                <a:cs typeface="Wingdings"/>
              </a:rPr>
              <a:t></a:t>
            </a:r>
            <a:r>
              <a:rPr dirty="0" baseline="-11574" sz="1800" spc="97">
                <a:latin typeface="Wingdings"/>
                <a:cs typeface="Wingdings"/>
              </a:rPr>
              <a:t></a:t>
            </a:r>
            <a:endParaRPr baseline="-11574" sz="1800">
              <a:latin typeface="Wingdings"/>
              <a:cs typeface="Wingding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27908" y="3961892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31309" y="3717417"/>
            <a:ext cx="148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64510" y="3793617"/>
            <a:ext cx="4533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304165" algn="l"/>
              </a:tabLst>
            </a:pPr>
            <a:r>
              <a:rPr dirty="0" sz="1200">
                <a:latin typeface="Wingdings"/>
                <a:cs typeface="Wingdings"/>
              </a:rPr>
              <a:t>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30729" y="4403217"/>
            <a:ext cx="454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dirty="0" sz="1200">
                <a:latin typeface="Wingdings"/>
                <a:cs typeface="Wingdings"/>
              </a:rPr>
              <a:t>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5940" y="564007"/>
            <a:ext cx="7248525" cy="3133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0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50">
                <a:latin typeface="Calibri"/>
                <a:cs typeface="Calibri"/>
              </a:rPr>
              <a:t>Testing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slope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just" marL="984885" marR="5080" indent="-28702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– </a:t>
            </a:r>
            <a:r>
              <a:rPr dirty="0" sz="2800" spc="-5">
                <a:latin typeface="Calibri"/>
                <a:cs typeface="Calibri"/>
              </a:rPr>
              <a:t>When no </a:t>
            </a:r>
            <a:r>
              <a:rPr dirty="0" sz="2800" spc="-10">
                <a:latin typeface="Calibri"/>
                <a:cs typeface="Calibri"/>
              </a:rPr>
              <a:t>linear </a:t>
            </a:r>
            <a:r>
              <a:rPr dirty="0" sz="2800" spc="-15">
                <a:latin typeface="Calibri"/>
                <a:cs typeface="Calibri"/>
              </a:rPr>
              <a:t>relationship </a:t>
            </a:r>
            <a:r>
              <a:rPr dirty="0" sz="2800" spc="-20">
                <a:latin typeface="Calibri"/>
                <a:cs typeface="Calibri"/>
              </a:rPr>
              <a:t>exists </a:t>
            </a:r>
            <a:r>
              <a:rPr dirty="0" sz="2800" spc="-10">
                <a:latin typeface="Calibri"/>
                <a:cs typeface="Calibri"/>
              </a:rPr>
              <a:t>between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 variables,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regression </a:t>
            </a:r>
            <a:r>
              <a:rPr dirty="0" sz="2800" spc="-10">
                <a:latin typeface="Calibri"/>
                <a:cs typeface="Calibri"/>
              </a:rPr>
              <a:t>line should be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horizontal.</a:t>
            </a:r>
            <a:endParaRPr sz="2800">
              <a:latin typeface="Calibri"/>
              <a:cs typeface="Calibri"/>
            </a:endParaRPr>
          </a:p>
          <a:p>
            <a:pPr algn="ctr" marR="675640">
              <a:lnSpc>
                <a:spcPct val="100000"/>
              </a:lnSpc>
              <a:spcBef>
                <a:spcPts val="1705"/>
              </a:spcBef>
            </a:pP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  <a:p>
            <a:pPr algn="ctr" marL="78105">
              <a:lnSpc>
                <a:spcPts val="1320"/>
              </a:lnSpc>
              <a:spcBef>
                <a:spcPts val="360"/>
              </a:spcBef>
            </a:pP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  <a:p>
            <a:pPr algn="ctr" marR="675640">
              <a:lnSpc>
                <a:spcPts val="1320"/>
              </a:lnSpc>
            </a:pPr>
            <a:r>
              <a:rPr dirty="0" sz="1200">
                <a:latin typeface="Wingdings"/>
                <a:cs typeface="Wingdings"/>
              </a:rPr>
              <a:t>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586037" y="3289172"/>
            <a:ext cx="3745865" cy="1449070"/>
            <a:chOff x="2586037" y="3289172"/>
            <a:chExt cx="3745865" cy="1449070"/>
          </a:xfrm>
        </p:grpSpPr>
        <p:sp>
          <p:nvSpPr>
            <p:cNvPr id="88" name="object 88"/>
            <p:cNvSpPr/>
            <p:nvPr/>
          </p:nvSpPr>
          <p:spPr>
            <a:xfrm>
              <a:off x="2590800" y="3635374"/>
              <a:ext cx="1371600" cy="720725"/>
            </a:xfrm>
            <a:custGeom>
              <a:avLst/>
              <a:gdLst/>
              <a:ahLst/>
              <a:cxnLst/>
              <a:rect l="l" t="t" r="r" b="b"/>
              <a:pathLst>
                <a:path w="1371600" h="720725">
                  <a:moveTo>
                    <a:pt x="0" y="720725"/>
                  </a:moveTo>
                  <a:lnTo>
                    <a:pt x="1371600" y="720725"/>
                  </a:lnTo>
                  <a:lnTo>
                    <a:pt x="1371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006725" y="3647693"/>
              <a:ext cx="1853564" cy="687070"/>
            </a:xfrm>
            <a:custGeom>
              <a:avLst/>
              <a:gdLst/>
              <a:ahLst/>
              <a:cxnLst/>
              <a:rect l="l" t="t" r="r" b="b"/>
              <a:pathLst>
                <a:path w="1853564" h="687070">
                  <a:moveTo>
                    <a:pt x="0" y="686942"/>
                  </a:moveTo>
                  <a:lnTo>
                    <a:pt x="1853564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580257" y="4185792"/>
              <a:ext cx="119379" cy="12306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01313" y="3779138"/>
              <a:ext cx="119380" cy="12306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362705" y="4020565"/>
              <a:ext cx="119380" cy="12318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12820" y="4421123"/>
              <a:ext cx="119380" cy="12318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337176" y="3667124"/>
              <a:ext cx="119380" cy="12318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20871" y="3921632"/>
              <a:ext cx="119506" cy="12319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686426" y="3941825"/>
              <a:ext cx="119507" cy="12306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882644" y="4224019"/>
              <a:ext cx="119379" cy="12319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385055" y="3289172"/>
              <a:ext cx="119380" cy="12306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15208" y="4459477"/>
              <a:ext cx="119379" cy="12306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734305" y="3563873"/>
              <a:ext cx="119380" cy="123062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027426" y="3816349"/>
              <a:ext cx="1371600" cy="514350"/>
            </a:xfrm>
            <a:custGeom>
              <a:avLst/>
              <a:gdLst/>
              <a:ahLst/>
              <a:cxnLst/>
              <a:rect l="l" t="t" r="r" b="b"/>
              <a:pathLst>
                <a:path w="1371600" h="514350">
                  <a:moveTo>
                    <a:pt x="0" y="514350"/>
                  </a:moveTo>
                  <a:lnTo>
                    <a:pt x="1371600" y="514350"/>
                  </a:lnTo>
                  <a:lnTo>
                    <a:pt x="1371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250945" y="3895724"/>
              <a:ext cx="1929764" cy="430530"/>
            </a:xfrm>
            <a:custGeom>
              <a:avLst/>
              <a:gdLst/>
              <a:ahLst/>
              <a:cxnLst/>
              <a:rect l="l" t="t" r="r" b="b"/>
              <a:pathLst>
                <a:path w="1929764" h="430529">
                  <a:moveTo>
                    <a:pt x="0" y="430402"/>
                  </a:moveTo>
                  <a:lnTo>
                    <a:pt x="1929383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26510" y="4257674"/>
              <a:ext cx="127253" cy="13487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704082" y="3830573"/>
              <a:ext cx="127253" cy="13487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633216" y="4064634"/>
              <a:ext cx="127254" cy="13487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646548" y="3846067"/>
              <a:ext cx="127253" cy="13487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32404" y="4414265"/>
              <a:ext cx="127254" cy="13487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199763" y="4042028"/>
              <a:ext cx="127253" cy="13487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955539" y="4165345"/>
              <a:ext cx="127254" cy="13487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120896" y="4336541"/>
              <a:ext cx="127253" cy="13474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26916" y="4493132"/>
              <a:ext cx="127254" cy="13474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744973" y="3478021"/>
              <a:ext cx="127253" cy="1348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053964" y="3797299"/>
              <a:ext cx="127254" cy="13487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3276600" y="4002150"/>
              <a:ext cx="1371600" cy="341630"/>
            </a:xfrm>
            <a:custGeom>
              <a:avLst/>
              <a:gdLst/>
              <a:ahLst/>
              <a:cxnLst/>
              <a:rect l="l" t="t" r="r" b="b"/>
              <a:pathLst>
                <a:path w="1371600" h="341629">
                  <a:moveTo>
                    <a:pt x="0" y="341249"/>
                  </a:moveTo>
                  <a:lnTo>
                    <a:pt x="1371600" y="341249"/>
                  </a:lnTo>
                  <a:lnTo>
                    <a:pt x="1371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337050" y="4297044"/>
              <a:ext cx="1975485" cy="75565"/>
            </a:xfrm>
            <a:custGeom>
              <a:avLst/>
              <a:gdLst/>
              <a:ahLst/>
              <a:cxnLst/>
              <a:rect l="l" t="t" r="r" b="b"/>
              <a:pathLst>
                <a:path w="1975485" h="75564">
                  <a:moveTo>
                    <a:pt x="0" y="75564"/>
                  </a:moveTo>
                  <a:lnTo>
                    <a:pt x="1975358" y="0"/>
                  </a:lnTo>
                </a:path>
              </a:pathLst>
            </a:custGeom>
            <a:ln w="381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898898" y="4413503"/>
              <a:ext cx="133985" cy="14668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855464" y="3971289"/>
              <a:ext cx="134112" cy="14668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286250" y="4460493"/>
              <a:ext cx="134112" cy="14668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743576" y="4188840"/>
              <a:ext cx="134112" cy="14668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779642" y="4156455"/>
              <a:ext cx="134112" cy="14668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304789" y="4268723"/>
              <a:ext cx="134112" cy="14668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026022" y="4526279"/>
              <a:ext cx="134112" cy="14668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174233" y="4544059"/>
              <a:ext cx="134112" cy="14668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942838" y="3812158"/>
              <a:ext cx="134112" cy="14668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561713" y="4591049"/>
              <a:ext cx="134112" cy="14668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189217" y="4181982"/>
              <a:ext cx="134112" cy="146685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4343400" y="4294250"/>
              <a:ext cx="1371600" cy="74930"/>
            </a:xfrm>
            <a:custGeom>
              <a:avLst/>
              <a:gdLst/>
              <a:ahLst/>
              <a:cxnLst/>
              <a:rect l="l" t="t" r="r" b="b"/>
              <a:pathLst>
                <a:path w="1371600" h="74929">
                  <a:moveTo>
                    <a:pt x="0" y="74549"/>
                  </a:moveTo>
                  <a:lnTo>
                    <a:pt x="1371600" y="74549"/>
                  </a:lnTo>
                  <a:lnTo>
                    <a:pt x="1371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2525395" y="4981778"/>
            <a:ext cx="199326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L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ea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on</a:t>
            </a:r>
            <a:r>
              <a:rPr dirty="0" sz="1800" spc="-145">
                <a:latin typeface="Arial MT"/>
                <a:cs typeface="Arial MT"/>
              </a:rPr>
              <a:t>shi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90">
                <a:latin typeface="Arial MT"/>
                <a:cs typeface="Arial MT"/>
              </a:rPr>
              <a:t>.  </a:t>
            </a:r>
            <a:r>
              <a:rPr dirty="0" sz="1800" spc="-155">
                <a:latin typeface="Arial MT"/>
                <a:cs typeface="Arial MT"/>
              </a:rPr>
              <a:t>Di</a:t>
            </a:r>
            <a:r>
              <a:rPr dirty="0" sz="1800" spc="-125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95">
                <a:latin typeface="Arial MT"/>
                <a:cs typeface="Arial MT"/>
              </a:rPr>
              <a:t>t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(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sz="1800" spc="-110">
                <a:latin typeface="Arial MT"/>
                <a:cs typeface="Arial MT"/>
              </a:rPr>
              <a:t>)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yie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20">
                <a:latin typeface="Arial MT"/>
                <a:cs typeface="Arial MT"/>
              </a:rPr>
              <a:t>d 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20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85">
                <a:latin typeface="Arial MT"/>
                <a:cs typeface="Arial MT"/>
              </a:rPr>
              <a:t>u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(</a:t>
            </a:r>
            <a:r>
              <a:rPr dirty="0" sz="1800" spc="-160">
                <a:latin typeface="Arial MT"/>
                <a:cs typeface="Arial MT"/>
              </a:rPr>
              <a:t>y</a:t>
            </a:r>
            <a:r>
              <a:rPr dirty="0" sz="1800" spc="-100">
                <a:latin typeface="Arial MT"/>
                <a:cs typeface="Arial MT"/>
              </a:rPr>
              <a:t>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794628" y="4981778"/>
            <a:ext cx="199326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10">
                <a:latin typeface="Arial MT"/>
                <a:cs typeface="Arial MT"/>
              </a:rPr>
              <a:t>No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li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ea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on</a:t>
            </a:r>
            <a:r>
              <a:rPr dirty="0" sz="1800" spc="-145">
                <a:latin typeface="Arial MT"/>
                <a:cs typeface="Arial MT"/>
              </a:rPr>
              <a:t>shi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90">
                <a:latin typeface="Arial MT"/>
                <a:cs typeface="Arial MT"/>
              </a:rPr>
              <a:t>.  </a:t>
            </a:r>
            <a:r>
              <a:rPr dirty="0" sz="1800" spc="-155">
                <a:latin typeface="Arial MT"/>
                <a:cs typeface="Arial MT"/>
              </a:rPr>
              <a:t>Di</a:t>
            </a:r>
            <a:r>
              <a:rPr dirty="0" sz="1800" spc="-125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95">
                <a:latin typeface="Arial MT"/>
                <a:cs typeface="Arial MT"/>
              </a:rPr>
              <a:t>t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(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sz="1800" spc="-110">
                <a:latin typeface="Arial MT"/>
                <a:cs typeface="Arial MT"/>
              </a:rPr>
              <a:t>)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yie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20">
                <a:latin typeface="Arial MT"/>
                <a:cs typeface="Arial MT"/>
              </a:rPr>
              <a:t>d 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285">
                <a:latin typeface="Arial MT"/>
                <a:cs typeface="Arial MT"/>
              </a:rPr>
              <a:t>m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85">
                <a:latin typeface="Arial MT"/>
                <a:cs typeface="Arial MT"/>
              </a:rPr>
              <a:t>u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(</a:t>
            </a:r>
            <a:r>
              <a:rPr dirty="0" sz="1800" spc="-160">
                <a:latin typeface="Arial MT"/>
                <a:cs typeface="Arial MT"/>
              </a:rPr>
              <a:t>y</a:t>
            </a:r>
            <a:r>
              <a:rPr dirty="0" sz="1800" spc="-100">
                <a:latin typeface="Arial MT"/>
                <a:cs typeface="Arial MT"/>
              </a:rPr>
              <a:t>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373376" y="5953125"/>
            <a:ext cx="2660650" cy="376555"/>
          </a:xfrm>
          <a:prstGeom prst="rect">
            <a:avLst/>
          </a:prstGeom>
          <a:solidFill>
            <a:srgbClr val="D1D1D1"/>
          </a:solidFill>
          <a:ln w="9525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75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q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75">
                <a:latin typeface="Arial MT"/>
                <a:cs typeface="Arial MT"/>
              </a:rPr>
              <a:t>l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to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z</a:t>
            </a:r>
            <a:r>
              <a:rPr dirty="0" sz="1800" spc="-165">
                <a:latin typeface="Arial MT"/>
                <a:cs typeface="Arial MT"/>
              </a:rPr>
              <a:t>ero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664200" y="5953125"/>
            <a:ext cx="2346325" cy="376555"/>
          </a:xfrm>
          <a:prstGeom prst="rect">
            <a:avLst/>
          </a:prstGeom>
          <a:solidFill>
            <a:srgbClr val="D1D1D1"/>
          </a:solidFill>
          <a:ln w="9525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75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q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75">
                <a:latin typeface="Arial MT"/>
                <a:cs typeface="Arial MT"/>
              </a:rPr>
              <a:t>l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to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z</a:t>
            </a:r>
            <a:r>
              <a:rPr dirty="0" sz="1800" spc="-165">
                <a:latin typeface="Arial MT"/>
                <a:cs typeface="Arial MT"/>
              </a:rPr>
              <a:t>ero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023" y="670979"/>
            <a:ext cx="3638052" cy="4074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2626" y="461594"/>
            <a:ext cx="36976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Calibri"/>
                <a:cs typeface="Calibri"/>
              </a:rPr>
              <a:t>INTRODUCTION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6902" y="6443033"/>
            <a:ext cx="146050" cy="20066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1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1607642"/>
            <a:ext cx="7997190" cy="35388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this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chapter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employ </a:t>
            </a:r>
            <a:r>
              <a:rPr dirty="0" sz="3200" spc="-10">
                <a:latin typeface="Calibri"/>
                <a:cs typeface="Calibri"/>
              </a:rPr>
              <a:t>Regression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Analysis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examine</a:t>
            </a:r>
            <a:r>
              <a:rPr dirty="0" sz="3200">
                <a:latin typeface="Calibri"/>
                <a:cs typeface="Calibri"/>
              </a:rPr>
              <a:t> 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relationship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among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quantitative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variables.</a:t>
            </a:r>
            <a:endParaRPr sz="3200">
              <a:latin typeface="Calibri"/>
              <a:cs typeface="Calibri"/>
            </a:endParaRPr>
          </a:p>
          <a:p>
            <a:pPr marL="381000" marR="27051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3200" spc="-5">
                <a:latin typeface="Calibri"/>
                <a:cs typeface="Calibri"/>
              </a:rPr>
              <a:t>The technique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predict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value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one </a:t>
            </a:r>
            <a:r>
              <a:rPr dirty="0" sz="3200" spc="-10">
                <a:latin typeface="Calibri"/>
                <a:cs typeface="Calibri"/>
              </a:rPr>
              <a:t>variable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dependent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variable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-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y)based on the </a:t>
            </a:r>
            <a:r>
              <a:rPr dirty="0" sz="3200" spc="-10">
                <a:latin typeface="Calibri"/>
                <a:cs typeface="Calibri"/>
              </a:rPr>
              <a:t>value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other </a:t>
            </a:r>
            <a:r>
              <a:rPr dirty="0" sz="3200" spc="-10">
                <a:latin typeface="Calibri"/>
                <a:cs typeface="Calibri"/>
              </a:rPr>
              <a:t>variables </a:t>
            </a:r>
            <a:r>
              <a:rPr dirty="0" sz="3200" spc="-5">
                <a:latin typeface="Calibri"/>
                <a:cs typeface="Calibri"/>
              </a:rPr>
              <a:t> (independent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variables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x</a:t>
            </a:r>
            <a:r>
              <a:rPr dirty="0" baseline="-21164" sz="3150" spc="7">
                <a:latin typeface="Calibri"/>
                <a:cs typeface="Calibri"/>
              </a:rPr>
              <a:t>1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x</a:t>
            </a:r>
            <a:r>
              <a:rPr dirty="0" baseline="-21164" sz="3150">
                <a:latin typeface="Calibri"/>
                <a:cs typeface="Calibri"/>
              </a:rPr>
              <a:t>2</a:t>
            </a:r>
            <a:r>
              <a:rPr dirty="0" sz="3200">
                <a:latin typeface="Calibri"/>
                <a:cs typeface="Calibri"/>
              </a:rPr>
              <a:t>,…x</a:t>
            </a:r>
            <a:r>
              <a:rPr dirty="0" baseline="-21164" sz="3150">
                <a:latin typeface="Calibri"/>
                <a:cs typeface="Calibri"/>
              </a:rPr>
              <a:t>k</a:t>
            </a:r>
            <a:r>
              <a:rPr dirty="0" sz="3200">
                <a:latin typeface="Calibri"/>
                <a:cs typeface="Calibri"/>
              </a:rPr>
              <a:t>.)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1450" y="1153413"/>
            <a:ext cx="4216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b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944" y="5219556"/>
            <a:ext cx="744982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100"/>
              </a:spcBef>
            </a:pPr>
            <a:r>
              <a:rPr dirty="0" baseline="1543" sz="2700" spc="-300">
                <a:latin typeface="Arial MT"/>
                <a:cs typeface="Arial MT"/>
              </a:rPr>
              <a:t>T</a:t>
            </a:r>
            <a:r>
              <a:rPr dirty="0" baseline="1543" sz="2700" spc="-292">
                <a:latin typeface="Arial MT"/>
                <a:cs typeface="Arial MT"/>
              </a:rPr>
              <a:t>h</a:t>
            </a:r>
            <a:r>
              <a:rPr dirty="0" baseline="1543" sz="2700" spc="-277">
                <a:latin typeface="Arial MT"/>
                <a:cs typeface="Arial MT"/>
              </a:rPr>
              <a:t>e</a:t>
            </a:r>
            <a:r>
              <a:rPr dirty="0" baseline="1543" sz="2700" spc="-120">
                <a:latin typeface="Arial MT"/>
                <a:cs typeface="Arial MT"/>
              </a:rPr>
              <a:t> </a:t>
            </a:r>
            <a:r>
              <a:rPr dirty="0" baseline="1543" sz="2700" spc="-195">
                <a:latin typeface="Arial MT"/>
                <a:cs typeface="Arial MT"/>
              </a:rPr>
              <a:t>st</a:t>
            </a:r>
            <a:r>
              <a:rPr dirty="0" baseline="1543" sz="2700" spc="-284">
                <a:latin typeface="Arial MT"/>
                <a:cs typeface="Arial MT"/>
              </a:rPr>
              <a:t>a</a:t>
            </a:r>
            <a:r>
              <a:rPr dirty="0" baseline="1543" sz="2700" spc="-284">
                <a:latin typeface="Arial MT"/>
                <a:cs typeface="Arial MT"/>
              </a:rPr>
              <a:t>n</a:t>
            </a:r>
            <a:r>
              <a:rPr dirty="0" baseline="1543" sz="2700" spc="-292">
                <a:latin typeface="Arial MT"/>
                <a:cs typeface="Arial MT"/>
              </a:rPr>
              <a:t>d</a:t>
            </a:r>
            <a:r>
              <a:rPr dirty="0" baseline="1543" sz="2700" spc="-225">
                <a:latin typeface="Arial MT"/>
                <a:cs typeface="Arial MT"/>
              </a:rPr>
              <a:t>ar</a:t>
            </a:r>
            <a:r>
              <a:rPr dirty="0" baseline="1543" sz="2700" spc="-277">
                <a:latin typeface="Arial MT"/>
                <a:cs typeface="Arial MT"/>
              </a:rPr>
              <a:t>d</a:t>
            </a:r>
            <a:r>
              <a:rPr dirty="0" baseline="1543" sz="2700" spc="-104">
                <a:latin typeface="Arial MT"/>
                <a:cs typeface="Arial MT"/>
              </a:rPr>
              <a:t> </a:t>
            </a:r>
            <a:r>
              <a:rPr dirty="0" baseline="1543" sz="2700" spc="-209">
                <a:latin typeface="Arial MT"/>
                <a:cs typeface="Arial MT"/>
              </a:rPr>
              <a:t>err</a:t>
            </a:r>
            <a:r>
              <a:rPr dirty="0" baseline="1543" sz="2700" spc="-292">
                <a:latin typeface="Arial MT"/>
                <a:cs typeface="Arial MT"/>
              </a:rPr>
              <a:t>o</a:t>
            </a:r>
            <a:r>
              <a:rPr dirty="0" baseline="1543" sz="2700" spc="-165">
                <a:latin typeface="Arial MT"/>
                <a:cs typeface="Arial MT"/>
              </a:rPr>
              <a:t>r</a:t>
            </a:r>
            <a:r>
              <a:rPr dirty="0" baseline="1543" sz="2700" spc="-127">
                <a:latin typeface="Arial MT"/>
                <a:cs typeface="Arial MT"/>
              </a:rPr>
              <a:t> </a:t>
            </a:r>
            <a:r>
              <a:rPr dirty="0" baseline="1543" sz="2700" spc="-277">
                <a:latin typeface="Arial MT"/>
                <a:cs typeface="Arial MT"/>
              </a:rPr>
              <a:t>o</a:t>
            </a:r>
            <a:r>
              <a:rPr dirty="0" baseline="1543" sz="2700" spc="-135">
                <a:latin typeface="Arial MT"/>
                <a:cs typeface="Arial MT"/>
              </a:rPr>
              <a:t>f</a:t>
            </a:r>
            <a:r>
              <a:rPr dirty="0" baseline="1543" sz="2700" spc="300">
                <a:latin typeface="Arial MT"/>
                <a:cs typeface="Arial MT"/>
              </a:rPr>
              <a:t> </a:t>
            </a:r>
            <a:r>
              <a:rPr dirty="0" sz="1700" spc="-625">
                <a:latin typeface="Symbol"/>
                <a:cs typeface="Symbol"/>
              </a:rPr>
              <a:t></a:t>
            </a:r>
            <a:r>
              <a:rPr dirty="0" baseline="19607" sz="2550" spc="-104">
                <a:latin typeface="Arial MT"/>
                <a:cs typeface="Arial MT"/>
              </a:rPr>
              <a:t>ˆ</a:t>
            </a:r>
            <a:r>
              <a:rPr dirty="0" baseline="19607" sz="2550" spc="-359">
                <a:latin typeface="Arial MT"/>
                <a:cs typeface="Arial MT"/>
              </a:rPr>
              <a:t> </a:t>
            </a:r>
            <a:r>
              <a:rPr dirty="0" baseline="-19323" sz="1725">
                <a:latin typeface="Arial MT"/>
                <a:cs typeface="Arial MT"/>
              </a:rPr>
              <a:t>1</a:t>
            </a:r>
            <a:r>
              <a:rPr dirty="0" sz="1700" spc="-6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  <a:p>
            <a:pPr marL="337185" marR="30480" indent="-287020">
              <a:lnSpc>
                <a:spcPct val="100899"/>
              </a:lnSpc>
              <a:spcBef>
                <a:spcPts val="2375"/>
              </a:spcBef>
              <a:tabLst>
                <a:tab pos="7270750" algn="l"/>
              </a:tabLst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error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normally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distributed,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st</a:t>
            </a:r>
            <a:r>
              <a:rPr dirty="0" sz="2800" spc="-2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ti</a:t>
            </a:r>
            <a:r>
              <a:rPr dirty="0" sz="2800" spc="-5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tic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Stu</a:t>
            </a:r>
            <a:r>
              <a:rPr dirty="0" sz="2800" spc="-15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3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</a:t>
            </a:r>
            <a:r>
              <a:rPr dirty="0" sz="2800" spc="-5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tr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bu</a:t>
            </a:r>
            <a:r>
              <a:rPr dirty="0" sz="2800" spc="-1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ion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70">
                <a:latin typeface="Calibri"/>
                <a:cs typeface="Calibri"/>
              </a:rPr>
              <a:t>.</a:t>
            </a:r>
            <a:r>
              <a:rPr dirty="0" sz="2800" spc="-19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10">
                <a:latin typeface="Calibri"/>
                <a:cs typeface="Calibri"/>
              </a:rPr>
              <a:t>-2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0" y="3701796"/>
            <a:ext cx="1337945" cy="1100455"/>
            <a:chOff x="2298700" y="3701796"/>
            <a:chExt cx="1337945" cy="1100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2868" y="3701796"/>
              <a:ext cx="1263395" cy="10256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8700" y="3779901"/>
              <a:ext cx="1260475" cy="1022350"/>
            </a:xfrm>
            <a:custGeom>
              <a:avLst/>
              <a:gdLst/>
              <a:ahLst/>
              <a:cxnLst/>
              <a:rect l="l" t="t" r="r" b="b"/>
              <a:pathLst>
                <a:path w="1260475" h="1022350">
                  <a:moveTo>
                    <a:pt x="1260475" y="0"/>
                  </a:moveTo>
                  <a:lnTo>
                    <a:pt x="0" y="0"/>
                  </a:lnTo>
                  <a:lnTo>
                    <a:pt x="0" y="1022350"/>
                  </a:lnTo>
                  <a:lnTo>
                    <a:pt x="1260475" y="1022350"/>
                  </a:lnTo>
                  <a:lnTo>
                    <a:pt x="1260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6631" y="4259757"/>
              <a:ext cx="760730" cy="0"/>
            </a:xfrm>
            <a:custGeom>
              <a:avLst/>
              <a:gdLst/>
              <a:ahLst/>
              <a:cxnLst/>
              <a:rect l="l" t="t" r="r" b="b"/>
              <a:pathLst>
                <a:path w="760729" h="0">
                  <a:moveTo>
                    <a:pt x="0" y="0"/>
                  </a:moveTo>
                  <a:lnTo>
                    <a:pt x="760627" y="0"/>
                  </a:lnTo>
                </a:path>
              </a:pathLst>
            </a:custGeom>
            <a:ln w="16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922103" y="4252168"/>
            <a:ext cx="142875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00" spc="-180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383" y="4382311"/>
            <a:ext cx="255904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6835" sz="2475" spc="-330">
                <a:latin typeface="Symbol"/>
                <a:cs typeface="Symbol"/>
              </a:rPr>
              <a:t></a:t>
            </a:r>
            <a:r>
              <a:rPr dirty="0" sz="1650" spc="-220">
                <a:latin typeface="Arial MT"/>
                <a:cs typeface="Arial MT"/>
              </a:rPr>
              <a:t>ˆ</a:t>
            </a:r>
            <a:r>
              <a:rPr dirty="0" baseline="-45454" sz="1650" spc="-330">
                <a:latin typeface="Arial MT"/>
                <a:cs typeface="Arial MT"/>
              </a:rPr>
              <a:t>1</a:t>
            </a:r>
            <a:endParaRPr baseline="-45454"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6098" y="3857335"/>
            <a:ext cx="794385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200" spc="-865">
                <a:latin typeface="Symbol"/>
                <a:cs typeface="Symbol"/>
              </a:rPr>
              <a:t></a:t>
            </a:r>
            <a:r>
              <a:rPr dirty="0" baseline="16414" sz="3300" spc="37">
                <a:latin typeface="Arial MT"/>
                <a:cs typeface="Arial MT"/>
              </a:rPr>
              <a:t>ˆ</a:t>
            </a:r>
            <a:r>
              <a:rPr dirty="0" baseline="-18518" sz="2475" spc="-225">
                <a:latin typeface="Arial MT"/>
                <a:cs typeface="Arial MT"/>
              </a:rPr>
              <a:t>1</a:t>
            </a:r>
            <a:r>
              <a:rPr dirty="0" baseline="-18518" sz="2475" spc="-97">
                <a:latin typeface="Arial MT"/>
                <a:cs typeface="Arial MT"/>
              </a:rPr>
              <a:t> </a:t>
            </a:r>
            <a:r>
              <a:rPr dirty="0" sz="2200" spc="25">
                <a:latin typeface="Symbol"/>
                <a:cs typeface="Symbol"/>
              </a:rPr>
              <a:t>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 spc="-100">
                <a:latin typeface="Symbol"/>
                <a:cs typeface="Symbol"/>
              </a:rPr>
              <a:t></a:t>
            </a:r>
            <a:r>
              <a:rPr dirty="0" baseline="-18518" sz="2475" spc="-225">
                <a:latin typeface="Arial MT"/>
                <a:cs typeface="Arial MT"/>
              </a:rPr>
              <a:t>1</a:t>
            </a:r>
            <a:endParaRPr baseline="-18518" sz="2475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9525" y="4033877"/>
            <a:ext cx="318135" cy="363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00" spc="-100">
                <a:latin typeface="Arial MT"/>
                <a:cs typeface="Arial MT"/>
              </a:rPr>
              <a:t>t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25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9239" y="4802123"/>
            <a:ext cx="234315" cy="384810"/>
          </a:xfrm>
          <a:custGeom>
            <a:avLst/>
            <a:gdLst/>
            <a:ahLst/>
            <a:cxnLst/>
            <a:rect l="l" t="t" r="r" b="b"/>
            <a:pathLst>
              <a:path w="234314" h="384810">
                <a:moveTo>
                  <a:pt x="189345" y="62125"/>
                </a:moveTo>
                <a:lnTo>
                  <a:pt x="0" y="377825"/>
                </a:lnTo>
                <a:lnTo>
                  <a:pt x="10795" y="384301"/>
                </a:lnTo>
                <a:lnTo>
                  <a:pt x="200234" y="68650"/>
                </a:lnTo>
                <a:lnTo>
                  <a:pt x="189345" y="62125"/>
                </a:lnTo>
                <a:close/>
              </a:path>
              <a:path w="234314" h="384810">
                <a:moveTo>
                  <a:pt x="230022" y="51307"/>
                </a:moveTo>
                <a:lnTo>
                  <a:pt x="195834" y="51307"/>
                </a:lnTo>
                <a:lnTo>
                  <a:pt x="206756" y="57784"/>
                </a:lnTo>
                <a:lnTo>
                  <a:pt x="200234" y="68650"/>
                </a:lnTo>
                <a:lnTo>
                  <a:pt x="227457" y="84962"/>
                </a:lnTo>
                <a:lnTo>
                  <a:pt x="230022" y="51307"/>
                </a:lnTo>
                <a:close/>
              </a:path>
              <a:path w="234314" h="384810">
                <a:moveTo>
                  <a:pt x="195834" y="51307"/>
                </a:moveTo>
                <a:lnTo>
                  <a:pt x="189345" y="62125"/>
                </a:lnTo>
                <a:lnTo>
                  <a:pt x="200234" y="68650"/>
                </a:lnTo>
                <a:lnTo>
                  <a:pt x="206756" y="57784"/>
                </a:lnTo>
                <a:lnTo>
                  <a:pt x="195834" y="51307"/>
                </a:lnTo>
                <a:close/>
              </a:path>
              <a:path w="234314" h="384810">
                <a:moveTo>
                  <a:pt x="233934" y="0"/>
                </a:moveTo>
                <a:lnTo>
                  <a:pt x="162179" y="45846"/>
                </a:lnTo>
                <a:lnTo>
                  <a:pt x="189345" y="62125"/>
                </a:lnTo>
                <a:lnTo>
                  <a:pt x="195834" y="51307"/>
                </a:lnTo>
                <a:lnTo>
                  <a:pt x="230022" y="51307"/>
                </a:lnTo>
                <a:lnTo>
                  <a:pt x="233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076825" y="3581400"/>
            <a:ext cx="1948814" cy="1222375"/>
            <a:chOff x="5076825" y="3581400"/>
            <a:chExt cx="1948814" cy="12223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19" y="3581400"/>
              <a:ext cx="1874520" cy="11475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76825" y="3659187"/>
              <a:ext cx="1871980" cy="1144905"/>
            </a:xfrm>
            <a:custGeom>
              <a:avLst/>
              <a:gdLst/>
              <a:ahLst/>
              <a:cxnLst/>
              <a:rect l="l" t="t" r="r" b="b"/>
              <a:pathLst>
                <a:path w="1871979" h="1144904">
                  <a:moveTo>
                    <a:pt x="1871726" y="0"/>
                  </a:moveTo>
                  <a:lnTo>
                    <a:pt x="0" y="0"/>
                  </a:lnTo>
                  <a:lnTo>
                    <a:pt x="0" y="1144587"/>
                  </a:lnTo>
                  <a:lnTo>
                    <a:pt x="1871726" y="1144587"/>
                  </a:lnTo>
                  <a:lnTo>
                    <a:pt x="1871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39804" y="4525641"/>
              <a:ext cx="40005" cy="25400"/>
            </a:xfrm>
            <a:custGeom>
              <a:avLst/>
              <a:gdLst/>
              <a:ahLst/>
              <a:cxnLst/>
              <a:rect l="l" t="t" r="r" b="b"/>
              <a:pathLst>
                <a:path w="40004" h="25400">
                  <a:moveTo>
                    <a:pt x="0" y="25010"/>
                  </a:moveTo>
                  <a:lnTo>
                    <a:pt x="39637" y="0"/>
                  </a:lnTo>
                </a:path>
              </a:pathLst>
            </a:custGeom>
            <a:ln w="20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79441" y="4535645"/>
              <a:ext cx="55880" cy="151130"/>
            </a:xfrm>
            <a:custGeom>
              <a:avLst/>
              <a:gdLst/>
              <a:ahLst/>
              <a:cxnLst/>
              <a:rect l="l" t="t" r="r" b="b"/>
              <a:pathLst>
                <a:path w="55879" h="151129">
                  <a:moveTo>
                    <a:pt x="0" y="0"/>
                  </a:moveTo>
                  <a:lnTo>
                    <a:pt x="55281" y="151072"/>
                  </a:lnTo>
                </a:path>
              </a:pathLst>
            </a:custGeom>
            <a:ln w="42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86589" y="4167455"/>
              <a:ext cx="862965" cy="519430"/>
            </a:xfrm>
            <a:custGeom>
              <a:avLst/>
              <a:gdLst/>
              <a:ahLst/>
              <a:cxnLst/>
              <a:rect l="l" t="t" r="r" b="b"/>
              <a:pathLst>
                <a:path w="862965" h="519429">
                  <a:moveTo>
                    <a:pt x="158592" y="519261"/>
                  </a:moveTo>
                  <a:lnTo>
                    <a:pt x="245204" y="59034"/>
                  </a:lnTo>
                </a:path>
                <a:path w="862965" h="519429">
                  <a:moveTo>
                    <a:pt x="245204" y="59034"/>
                  </a:moveTo>
                  <a:lnTo>
                    <a:pt x="820031" y="59034"/>
                  </a:lnTo>
                </a:path>
                <a:path w="862965" h="519429">
                  <a:moveTo>
                    <a:pt x="0" y="0"/>
                  </a:moveTo>
                  <a:lnTo>
                    <a:pt x="862831" y="0"/>
                  </a:lnTo>
                </a:path>
              </a:pathLst>
            </a:custGeom>
            <a:ln w="20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620738" y="4392472"/>
            <a:ext cx="13462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70">
                <a:latin typeface="Arial MT"/>
                <a:cs typeface="Arial MT"/>
              </a:rPr>
              <a:t>x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9508" y="4220245"/>
            <a:ext cx="409575" cy="443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-295">
                <a:latin typeface="Arial MT"/>
                <a:cs typeface="Arial MT"/>
              </a:rPr>
              <a:t>SS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4342" y="3670972"/>
            <a:ext cx="344170" cy="443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700" spc="-75">
                <a:latin typeface="Arial MT"/>
                <a:cs typeface="Arial MT"/>
              </a:rPr>
              <a:t>s</a:t>
            </a:r>
            <a:r>
              <a:rPr dirty="0" baseline="-17615" sz="3075" spc="-112">
                <a:latin typeface="Symbol"/>
                <a:cs typeface="Symbol"/>
              </a:rPr>
              <a:t></a:t>
            </a:r>
            <a:endParaRPr baseline="-17615" sz="307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4591" y="4052295"/>
            <a:ext cx="29972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60" sz="3075" spc="-405">
                <a:latin typeface="Symbol"/>
                <a:cs typeface="Symbol"/>
              </a:rPr>
              <a:t></a:t>
            </a:r>
            <a:r>
              <a:rPr dirty="0" sz="2050" spc="-270">
                <a:latin typeface="Arial MT"/>
                <a:cs typeface="Arial MT"/>
              </a:rPr>
              <a:t>ˆ</a:t>
            </a:r>
            <a:r>
              <a:rPr dirty="0" baseline="-45267" sz="2025" spc="-405">
                <a:latin typeface="Arial MT"/>
                <a:cs typeface="Arial MT"/>
              </a:rPr>
              <a:t>1</a:t>
            </a:r>
            <a:endParaRPr baseline="-45267" sz="2025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7060" y="3892102"/>
            <a:ext cx="712470" cy="443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4825" algn="l"/>
              </a:tabLst>
            </a:pPr>
            <a:r>
              <a:rPr dirty="0" sz="2700" spc="-210">
                <a:latin typeface="Arial MT"/>
                <a:cs typeface="Arial MT"/>
              </a:rPr>
              <a:t>s</a:t>
            </a:r>
            <a:r>
              <a:rPr dirty="0" sz="2700" spc="-210">
                <a:latin typeface="Arial MT"/>
                <a:cs typeface="Arial MT"/>
              </a:rPr>
              <a:t>	</a:t>
            </a:r>
            <a:r>
              <a:rPr dirty="0" sz="2700" spc="45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161520"/>
            <a:ext cx="6419215" cy="252920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93700" marR="43180" indent="-343535">
              <a:lnSpc>
                <a:spcPts val="3760"/>
              </a:lnSpc>
              <a:spcBef>
                <a:spcPts val="295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dirty="0" sz="3200" spc="-55">
                <a:latin typeface="Calibri"/>
                <a:cs typeface="Calibri"/>
              </a:rPr>
              <a:t>We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draw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inference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about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10">
                <a:latin typeface="Symbol"/>
                <a:cs typeface="Symbol"/>
              </a:rPr>
              <a:t></a:t>
            </a:r>
            <a:r>
              <a:rPr dirty="0" baseline="-19841" sz="3150" spc="15">
                <a:latin typeface="Calibri"/>
                <a:cs typeface="Calibri"/>
              </a:rPr>
              <a:t>1</a:t>
            </a:r>
            <a:r>
              <a:rPr dirty="0" baseline="-19841" sz="3150" spc="7">
                <a:latin typeface="Calibri"/>
                <a:cs typeface="Calibri"/>
              </a:rPr>
              <a:t> </a:t>
            </a:r>
            <a:r>
              <a:rPr dirty="0" sz="3200" spc="-745">
                <a:latin typeface="Calibri"/>
                <a:cs typeface="Calibri"/>
              </a:rPr>
              <a:t>fro</a:t>
            </a:r>
            <a:r>
              <a:rPr dirty="0" sz="2850" spc="-745">
                <a:latin typeface="Symbol"/>
                <a:cs typeface="Symbol"/>
              </a:rPr>
              <a:t></a:t>
            </a:r>
            <a:r>
              <a:rPr dirty="0" baseline="16569" sz="4275" spc="-1117">
                <a:latin typeface="Arial MT"/>
                <a:cs typeface="Arial MT"/>
              </a:rPr>
              <a:t>ˆ</a:t>
            </a:r>
            <a:r>
              <a:rPr dirty="0" sz="3200" spc="-745">
                <a:latin typeface="Calibri"/>
                <a:cs typeface="Calibri"/>
              </a:rPr>
              <a:t>m</a:t>
            </a:r>
            <a:r>
              <a:rPr dirty="0" baseline="-18518" sz="3150" spc="-1117">
                <a:latin typeface="Arial MT"/>
                <a:cs typeface="Arial MT"/>
              </a:rPr>
              <a:t>1 </a:t>
            </a:r>
            <a:r>
              <a:rPr dirty="0" baseline="-18518" sz="3150" spc="-847">
                <a:latin typeface="Arial MT"/>
                <a:cs typeface="Arial MT"/>
              </a:rPr>
              <a:t> </a:t>
            </a:r>
            <a:r>
              <a:rPr dirty="0" sz="3200" spc="-15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605"/>
              </a:spcBef>
            </a:pPr>
            <a:r>
              <a:rPr dirty="0" sz="2800" spc="-5">
                <a:latin typeface="Calibri"/>
                <a:cs typeface="Calibri"/>
              </a:rPr>
              <a:t>H</a:t>
            </a:r>
            <a:r>
              <a:rPr dirty="0" baseline="-21021" sz="2775" spc="-7">
                <a:latin typeface="Calibri"/>
                <a:cs typeface="Calibri"/>
              </a:rPr>
              <a:t>0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</a:t>
            </a:r>
            <a:r>
              <a:rPr dirty="0" baseline="-21021" sz="2775">
                <a:latin typeface="Calibri"/>
                <a:cs typeface="Calibri"/>
              </a:rPr>
              <a:t>1</a:t>
            </a:r>
            <a:r>
              <a:rPr dirty="0" baseline="-21021" sz="2775" spc="3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Calibri"/>
                <a:cs typeface="Calibri"/>
              </a:rPr>
              <a:t>H</a:t>
            </a:r>
            <a:r>
              <a:rPr dirty="0" baseline="-21021" sz="2775" spc="-7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</a:t>
            </a:r>
            <a:r>
              <a:rPr dirty="0" baseline="-21021" sz="2775">
                <a:latin typeface="Calibri"/>
                <a:cs typeface="Calibri"/>
              </a:rPr>
              <a:t>1</a:t>
            </a:r>
            <a:r>
              <a:rPr dirty="0" baseline="-21021" sz="2775" spc="7">
                <a:latin typeface="Calibri"/>
                <a:cs typeface="Calibri"/>
              </a:rPr>
              <a:t> </a:t>
            </a:r>
            <a:r>
              <a:rPr dirty="0" sz="2800" spc="-5">
                <a:latin typeface="Symbol"/>
                <a:cs typeface="Symbol"/>
              </a:rPr>
              <a:t>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0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&lt;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0,or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&gt;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0)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test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statistic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7286" y="3778122"/>
            <a:ext cx="535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>
                <a:latin typeface="Arial MT"/>
                <a:cs typeface="Arial MT"/>
              </a:rPr>
              <a:t>wh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45">
                <a:latin typeface="Arial MT"/>
                <a:cs typeface="Arial MT"/>
              </a:rPr>
              <a:t>re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97373"/>
            <a:ext cx="6697980" cy="112903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  <a:tab pos="5019675" algn="l"/>
              </a:tabLst>
            </a:pPr>
            <a:r>
              <a:rPr dirty="0" sz="3200" spc="-29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4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slop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</a:t>
            </a:r>
            <a:r>
              <a:rPr dirty="0" sz="3200" spc="-60">
                <a:latin typeface="Calibri"/>
                <a:cs typeface="Calibri"/>
              </a:rPr>
              <a:t>x</a:t>
            </a:r>
            <a:r>
              <a:rPr dirty="0" sz="3200">
                <a:latin typeface="Calibri"/>
                <a:cs typeface="Calibri"/>
              </a:rPr>
              <a:t>ample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30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 spc="-2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nued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Calibri"/>
                <a:cs typeface="Calibri"/>
              </a:rPr>
              <a:t>Solving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-10">
                <a:latin typeface="Calibri"/>
                <a:cs typeface="Calibri"/>
              </a:rPr>
              <a:t> hand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505" y="2513202"/>
            <a:ext cx="1155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05164" y="3483664"/>
            <a:ext cx="581660" cy="371475"/>
            <a:chOff x="2805164" y="3483664"/>
            <a:chExt cx="581660" cy="371475"/>
          </a:xfrm>
        </p:grpSpPr>
        <p:sp>
          <p:nvSpPr>
            <p:cNvPr id="5" name="object 5"/>
            <p:cNvSpPr/>
            <p:nvPr/>
          </p:nvSpPr>
          <p:spPr>
            <a:xfrm>
              <a:off x="2840834" y="3731153"/>
              <a:ext cx="26670" cy="17145"/>
            </a:xfrm>
            <a:custGeom>
              <a:avLst/>
              <a:gdLst/>
              <a:ahLst/>
              <a:cxnLst/>
              <a:rect l="l" t="t" r="r" b="b"/>
              <a:pathLst>
                <a:path w="26669" h="17145">
                  <a:moveTo>
                    <a:pt x="0" y="16930"/>
                  </a:moveTo>
                  <a:lnTo>
                    <a:pt x="26569" y="0"/>
                  </a:lnTo>
                </a:path>
              </a:pathLst>
            </a:custGeom>
            <a:ln w="13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67403" y="3738622"/>
              <a:ext cx="38100" cy="102235"/>
            </a:xfrm>
            <a:custGeom>
              <a:avLst/>
              <a:gdLst/>
              <a:ahLst/>
              <a:cxnLst/>
              <a:rect l="l" t="t" r="r" b="b"/>
              <a:pathLst>
                <a:path w="38100" h="102235">
                  <a:moveTo>
                    <a:pt x="0" y="0"/>
                  </a:moveTo>
                  <a:lnTo>
                    <a:pt x="37762" y="101641"/>
                  </a:lnTo>
                </a:path>
              </a:pathLst>
            </a:custGeom>
            <a:ln w="28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5164" y="3490611"/>
              <a:ext cx="581660" cy="349885"/>
            </a:xfrm>
            <a:custGeom>
              <a:avLst/>
              <a:gdLst/>
              <a:ahLst/>
              <a:cxnLst/>
              <a:rect l="l" t="t" r="r" b="b"/>
              <a:pathLst>
                <a:path w="581660" h="349885">
                  <a:moveTo>
                    <a:pt x="106983" y="349651"/>
                  </a:moveTo>
                  <a:lnTo>
                    <a:pt x="165039" y="39308"/>
                  </a:lnTo>
                </a:path>
                <a:path w="581660" h="349885">
                  <a:moveTo>
                    <a:pt x="165039" y="39308"/>
                  </a:moveTo>
                  <a:lnTo>
                    <a:pt x="552468" y="39308"/>
                  </a:lnTo>
                </a:path>
                <a:path w="581660" h="349885">
                  <a:moveTo>
                    <a:pt x="0" y="0"/>
                  </a:moveTo>
                  <a:lnTo>
                    <a:pt x="581128" y="0"/>
                  </a:lnTo>
                </a:path>
              </a:pathLst>
            </a:custGeom>
            <a:ln w="13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631774" y="3483664"/>
            <a:ext cx="1355725" cy="317500"/>
            <a:chOff x="3631774" y="3483664"/>
            <a:chExt cx="1355725" cy="317500"/>
          </a:xfrm>
        </p:grpSpPr>
        <p:sp>
          <p:nvSpPr>
            <p:cNvPr id="9" name="object 9"/>
            <p:cNvSpPr/>
            <p:nvPr/>
          </p:nvSpPr>
          <p:spPr>
            <a:xfrm>
              <a:off x="3667445" y="3698639"/>
              <a:ext cx="27305" cy="17145"/>
            </a:xfrm>
            <a:custGeom>
              <a:avLst/>
              <a:gdLst/>
              <a:ahLst/>
              <a:cxnLst/>
              <a:rect l="l" t="t" r="r" b="b"/>
              <a:pathLst>
                <a:path w="27304" h="17145">
                  <a:moveTo>
                    <a:pt x="0" y="16930"/>
                  </a:moveTo>
                  <a:lnTo>
                    <a:pt x="27275" y="0"/>
                  </a:lnTo>
                </a:path>
              </a:pathLst>
            </a:custGeom>
            <a:ln w="13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94721" y="3705406"/>
              <a:ext cx="37465" cy="81915"/>
            </a:xfrm>
            <a:custGeom>
              <a:avLst/>
              <a:gdLst/>
              <a:ahLst/>
              <a:cxnLst/>
              <a:rect l="l" t="t" r="r" b="b"/>
              <a:pathLst>
                <a:path w="37464" h="81914">
                  <a:moveTo>
                    <a:pt x="0" y="0"/>
                  </a:moveTo>
                  <a:lnTo>
                    <a:pt x="37055" y="81313"/>
                  </a:lnTo>
                </a:path>
              </a:pathLst>
            </a:custGeom>
            <a:ln w="2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31774" y="3490611"/>
              <a:ext cx="1355725" cy="296545"/>
            </a:xfrm>
            <a:custGeom>
              <a:avLst/>
              <a:gdLst/>
              <a:ahLst/>
              <a:cxnLst/>
              <a:rect l="l" t="t" r="r" b="b"/>
              <a:pathLst>
                <a:path w="1355725" h="296545">
                  <a:moveTo>
                    <a:pt x="107011" y="296107"/>
                  </a:moveTo>
                  <a:lnTo>
                    <a:pt x="165039" y="39308"/>
                  </a:lnTo>
                </a:path>
                <a:path w="1355725" h="296545">
                  <a:moveTo>
                    <a:pt x="165039" y="39308"/>
                  </a:moveTo>
                  <a:lnTo>
                    <a:pt x="1326646" y="39308"/>
                  </a:lnTo>
                </a:path>
                <a:path w="1355725" h="296545">
                  <a:moveTo>
                    <a:pt x="0" y="0"/>
                  </a:moveTo>
                  <a:lnTo>
                    <a:pt x="1355307" y="0"/>
                  </a:lnTo>
                </a:path>
              </a:pathLst>
            </a:custGeom>
            <a:ln w="13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2587664" y="4290855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 h="0">
                <a:moveTo>
                  <a:pt x="0" y="0"/>
                </a:moveTo>
                <a:lnTo>
                  <a:pt x="641983" y="0"/>
                </a:lnTo>
              </a:path>
            </a:pathLst>
          </a:custGeom>
          <a:ln w="13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24671" y="4251385"/>
            <a:ext cx="61468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185">
                <a:latin typeface="Arial MT"/>
                <a:cs typeface="Arial MT"/>
              </a:rPr>
              <a:t>.</a:t>
            </a:r>
            <a:r>
              <a:rPr dirty="0" sz="1850" spc="-170">
                <a:latin typeface="Arial MT"/>
                <a:cs typeface="Arial MT"/>
              </a:rPr>
              <a:t>0</a:t>
            </a:r>
            <a:r>
              <a:rPr dirty="0" sz="1850" spc="-165">
                <a:latin typeface="Arial MT"/>
                <a:cs typeface="Arial MT"/>
              </a:rPr>
              <a:t>0</a:t>
            </a:r>
            <a:r>
              <a:rPr dirty="0" sz="1850" spc="-170">
                <a:latin typeface="Arial MT"/>
                <a:cs typeface="Arial MT"/>
              </a:rPr>
              <a:t>23</a:t>
            </a:r>
            <a:r>
              <a:rPr dirty="0" sz="1850" spc="-185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4530" y="3300710"/>
            <a:ext cx="93599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140">
                <a:latin typeface="Symbol"/>
                <a:cs typeface="Symbol"/>
              </a:rPr>
              <a:t></a:t>
            </a:r>
            <a:r>
              <a:rPr dirty="0" sz="1850" spc="-140">
                <a:latin typeface="Arial MT"/>
                <a:cs typeface="Arial MT"/>
              </a:rPr>
              <a:t>.00231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6385" y="3522299"/>
            <a:ext cx="207010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883919" algn="l"/>
              </a:tabLst>
            </a:pPr>
            <a:r>
              <a:rPr dirty="0" sz="1850" spc="-229">
                <a:latin typeface="Arial MT"/>
                <a:cs typeface="Arial MT"/>
              </a:rPr>
              <a:t>S</a:t>
            </a:r>
            <a:r>
              <a:rPr dirty="0" sz="1850" spc="-170">
                <a:latin typeface="Arial MT"/>
                <a:cs typeface="Arial MT"/>
              </a:rPr>
              <a:t>S</a:t>
            </a:r>
            <a:r>
              <a:rPr dirty="0" baseline="-18518" sz="2025" spc="-157">
                <a:latin typeface="Arial MT"/>
                <a:cs typeface="Arial MT"/>
              </a:rPr>
              <a:t>x</a:t>
            </a:r>
            <a:r>
              <a:rPr dirty="0" baseline="-18518" sz="2025">
                <a:latin typeface="Arial MT"/>
                <a:cs typeface="Arial MT"/>
              </a:rPr>
              <a:t>	</a:t>
            </a:r>
            <a:r>
              <a:rPr dirty="0" sz="1850" spc="-185">
                <a:latin typeface="Arial MT"/>
                <a:cs typeface="Arial MT"/>
              </a:rPr>
              <a:t>4</a:t>
            </a:r>
            <a:r>
              <a:rPr dirty="0" sz="1850" spc="-240">
                <a:latin typeface="Arial MT"/>
                <a:cs typeface="Arial MT"/>
              </a:rPr>
              <a:t> </a:t>
            </a:r>
            <a:r>
              <a:rPr dirty="0" sz="1850" spc="-170">
                <a:latin typeface="Arial MT"/>
                <a:cs typeface="Arial MT"/>
              </a:rPr>
              <a:t>3</a:t>
            </a:r>
            <a:r>
              <a:rPr dirty="0" sz="1850" spc="-165">
                <a:latin typeface="Arial MT"/>
                <a:cs typeface="Arial MT"/>
              </a:rPr>
              <a:t>0</a:t>
            </a:r>
            <a:r>
              <a:rPr dirty="0" sz="1850" spc="-45">
                <a:latin typeface="Arial MT"/>
                <a:cs typeface="Arial MT"/>
              </a:rPr>
              <a:t>9</a:t>
            </a:r>
            <a:r>
              <a:rPr dirty="0" sz="1850" spc="-170">
                <a:latin typeface="Arial MT"/>
                <a:cs typeface="Arial MT"/>
              </a:rPr>
              <a:t>3</a:t>
            </a:r>
            <a:r>
              <a:rPr dirty="0" sz="1850" spc="-165">
                <a:latin typeface="Arial MT"/>
                <a:cs typeface="Arial MT"/>
              </a:rPr>
              <a:t>4</a:t>
            </a:r>
            <a:r>
              <a:rPr dirty="0" sz="1850" spc="-155">
                <a:latin typeface="Arial MT"/>
                <a:cs typeface="Arial MT"/>
              </a:rPr>
              <a:t>0</a:t>
            </a:r>
            <a:r>
              <a:rPr dirty="0" sz="1850" spc="-170">
                <a:latin typeface="Arial MT"/>
                <a:cs typeface="Arial MT"/>
              </a:rPr>
              <a:t>1</a:t>
            </a:r>
            <a:r>
              <a:rPr dirty="0" sz="1850" spc="-165">
                <a:latin typeface="Arial MT"/>
                <a:cs typeface="Arial MT"/>
              </a:rPr>
              <a:t>6</a:t>
            </a:r>
            <a:r>
              <a:rPr dirty="0" sz="1850" spc="-185">
                <a:latin typeface="Arial MT"/>
                <a:cs typeface="Arial MT"/>
              </a:rPr>
              <a:t>0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7550" y="3153666"/>
            <a:ext cx="49657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170">
                <a:latin typeface="Arial MT"/>
                <a:cs typeface="Arial MT"/>
              </a:rPr>
              <a:t>1</a:t>
            </a:r>
            <a:r>
              <a:rPr dirty="0" sz="1850" spc="-165">
                <a:latin typeface="Arial MT"/>
                <a:cs typeface="Arial MT"/>
              </a:rPr>
              <a:t>5</a:t>
            </a:r>
            <a:r>
              <a:rPr dirty="0" sz="1850" spc="-325">
                <a:latin typeface="Arial MT"/>
                <a:cs typeface="Arial MT"/>
              </a:rPr>
              <a:t>1</a:t>
            </a:r>
            <a:r>
              <a:rPr dirty="0" sz="1850" spc="-95">
                <a:latin typeface="Arial MT"/>
                <a:cs typeface="Arial MT"/>
              </a:rPr>
              <a:t>.</a:t>
            </a:r>
            <a:r>
              <a:rPr dirty="0" sz="1850" spc="-185">
                <a:latin typeface="Arial MT"/>
                <a:cs typeface="Arial MT"/>
              </a:rPr>
              <a:t>6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9379" y="3151645"/>
            <a:ext cx="25654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50" spc="-55">
                <a:latin typeface="Arial MT"/>
                <a:cs typeface="Arial MT"/>
              </a:rPr>
              <a:t>s</a:t>
            </a:r>
            <a:r>
              <a:rPr dirty="0" baseline="-18518" sz="2025" spc="-82">
                <a:latin typeface="Symbol"/>
                <a:cs typeface="Symbol"/>
              </a:rPr>
              <a:t></a:t>
            </a:r>
            <a:endParaRPr baseline="-18518" sz="202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0249" y="3300710"/>
            <a:ext cx="53721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8935" algn="l"/>
              </a:tabLst>
            </a:pPr>
            <a:r>
              <a:rPr dirty="0" sz="1850" spc="-165">
                <a:latin typeface="Arial MT"/>
                <a:cs typeface="Arial MT"/>
              </a:rPr>
              <a:t>s</a:t>
            </a:r>
            <a:r>
              <a:rPr dirty="0" sz="1850" spc="-290">
                <a:latin typeface="Arial MT"/>
                <a:cs typeface="Arial MT"/>
              </a:rPr>
              <a:t> </a:t>
            </a:r>
            <a:r>
              <a:rPr dirty="0" baseline="-16460" sz="2025" spc="-104">
                <a:latin typeface="Arial MT"/>
                <a:cs typeface="Arial MT"/>
              </a:rPr>
              <a:t>ˆ	</a:t>
            </a:r>
            <a:r>
              <a:rPr dirty="0" sz="185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200" y="4542919"/>
            <a:ext cx="79375" cy="166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8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3485" y="4283234"/>
            <a:ext cx="249554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50" spc="-254">
                <a:latin typeface="Arial MT"/>
                <a:cs typeface="Arial MT"/>
              </a:rPr>
              <a:t>s</a:t>
            </a:r>
            <a:r>
              <a:rPr dirty="0" baseline="-32921" sz="2025" spc="-382">
                <a:latin typeface="Symbol"/>
                <a:cs typeface="Symbol"/>
              </a:rPr>
              <a:t></a:t>
            </a:r>
            <a:r>
              <a:rPr dirty="0" baseline="-16460" sz="2025" spc="-382">
                <a:latin typeface="Arial MT"/>
                <a:cs typeface="Arial MT"/>
              </a:rPr>
              <a:t>ˆ</a:t>
            </a:r>
            <a:endParaRPr baseline="-16460" sz="2025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0249" y="4100953"/>
            <a:ext cx="297942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50" spc="-95">
                <a:latin typeface="Arial MT"/>
                <a:cs typeface="Arial MT"/>
              </a:rPr>
              <a:t>t</a:t>
            </a:r>
            <a:r>
              <a:rPr dirty="0" sz="1850" spc="-40">
                <a:latin typeface="Arial MT"/>
                <a:cs typeface="Arial MT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90">
                <a:latin typeface="Times New Roman"/>
                <a:cs typeface="Times New Roman"/>
              </a:rPr>
              <a:t> </a:t>
            </a:r>
            <a:r>
              <a:rPr dirty="0" baseline="34534" sz="2775" spc="-1095">
                <a:latin typeface="Symbol"/>
                <a:cs typeface="Symbol"/>
              </a:rPr>
              <a:t></a:t>
            </a:r>
            <a:r>
              <a:rPr dirty="0" baseline="51051" sz="2775" spc="44">
                <a:latin typeface="Arial MT"/>
                <a:cs typeface="Arial MT"/>
              </a:rPr>
              <a:t>ˆ</a:t>
            </a:r>
            <a:r>
              <a:rPr dirty="0" baseline="28806" sz="2025" spc="-179">
                <a:latin typeface="Arial MT"/>
                <a:cs typeface="Arial MT"/>
              </a:rPr>
              <a:t>1</a:t>
            </a:r>
            <a:r>
              <a:rPr dirty="0" baseline="28806" sz="2025" spc="-52">
                <a:latin typeface="Arial MT"/>
                <a:cs typeface="Arial MT"/>
              </a:rPr>
              <a:t> </a:t>
            </a:r>
            <a:r>
              <a:rPr dirty="0" baseline="34534" sz="2775">
                <a:latin typeface="Symbol"/>
                <a:cs typeface="Symbol"/>
              </a:rPr>
              <a:t></a:t>
            </a:r>
            <a:r>
              <a:rPr dirty="0" baseline="34534" sz="2775" spc="-330">
                <a:latin typeface="Times New Roman"/>
                <a:cs typeface="Times New Roman"/>
              </a:rPr>
              <a:t> </a:t>
            </a:r>
            <a:r>
              <a:rPr dirty="0" baseline="34534" sz="2775" spc="-120">
                <a:latin typeface="Symbol"/>
                <a:cs typeface="Symbol"/>
              </a:rPr>
              <a:t></a:t>
            </a:r>
            <a:r>
              <a:rPr dirty="0" baseline="28806" sz="2025" spc="-179">
                <a:latin typeface="Arial MT"/>
                <a:cs typeface="Arial MT"/>
              </a:rPr>
              <a:t>1</a:t>
            </a:r>
            <a:r>
              <a:rPr dirty="0" baseline="28806" sz="2025">
                <a:latin typeface="Arial MT"/>
                <a:cs typeface="Arial MT"/>
              </a:rPr>
              <a:t> </a:t>
            </a:r>
            <a:r>
              <a:rPr dirty="0" baseline="28806" sz="2025" spc="-150">
                <a:latin typeface="Arial MT"/>
                <a:cs typeface="Arial MT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175">
                <a:latin typeface="Times New Roman"/>
                <a:cs typeface="Times New Roman"/>
              </a:rPr>
              <a:t> </a:t>
            </a:r>
            <a:r>
              <a:rPr dirty="0" u="heavy" baseline="22522" sz="277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heavy" baseline="22522" sz="2775" spc="-3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2522" sz="2775" spc="-277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.</a:t>
            </a:r>
            <a:r>
              <a:rPr dirty="0" u="heavy" baseline="22522" sz="2775" spc="-25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3</a:t>
            </a:r>
            <a:r>
              <a:rPr dirty="0" u="heavy" baseline="22522" sz="2775" spc="-247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dirty="0" u="heavy" baseline="22522" sz="2775" spc="-277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</a:t>
            </a:r>
            <a:r>
              <a:rPr dirty="0" u="heavy" baseline="22522" sz="2775" spc="-509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baseline="22522" sz="277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heavy" baseline="22522" sz="2775" spc="-24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2522" sz="2775" spc="-277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</a:t>
            </a:r>
            <a:r>
              <a:rPr dirty="0" baseline="22522" sz="2775" spc="104">
                <a:latin typeface="Arial MT"/>
                <a:cs typeface="Arial MT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Symbol"/>
                <a:cs typeface="Symbol"/>
              </a:rPr>
              <a:t></a:t>
            </a:r>
            <a:r>
              <a:rPr dirty="0" sz="1850" spc="-170">
                <a:latin typeface="Arial MT"/>
                <a:cs typeface="Arial MT"/>
              </a:rPr>
              <a:t>1</a:t>
            </a:r>
            <a:r>
              <a:rPr dirty="0" sz="1850" spc="-270">
                <a:latin typeface="Arial MT"/>
                <a:cs typeface="Arial MT"/>
              </a:rPr>
              <a:t>3</a:t>
            </a:r>
            <a:r>
              <a:rPr dirty="0" sz="1850" spc="-100">
                <a:latin typeface="Arial MT"/>
                <a:cs typeface="Arial MT"/>
              </a:rPr>
              <a:t>.</a:t>
            </a:r>
            <a:r>
              <a:rPr dirty="0" sz="1850" spc="-170">
                <a:latin typeface="Arial MT"/>
                <a:cs typeface="Arial MT"/>
              </a:rPr>
              <a:t>49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6757" y="3459357"/>
            <a:ext cx="226695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350" spc="-30">
                <a:latin typeface="Symbol"/>
                <a:cs typeface="Symbol"/>
              </a:rPr>
              <a:t></a:t>
            </a:r>
            <a:r>
              <a:rPr dirty="0" baseline="-21604" sz="1350" spc="-44">
                <a:latin typeface="Arial MT"/>
                <a:cs typeface="Arial MT"/>
              </a:rPr>
              <a:t>1</a:t>
            </a:r>
            <a:endParaRPr baseline="-21604" sz="13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4746" y="2920658"/>
            <a:ext cx="106680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12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9760" y="2805390"/>
            <a:ext cx="102235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92100" algn="l"/>
              </a:tabLst>
            </a:pPr>
            <a:r>
              <a:rPr dirty="0" sz="1850" spc="-420">
                <a:latin typeface="Symbol"/>
                <a:cs typeface="Symbol"/>
              </a:rPr>
              <a:t></a:t>
            </a:r>
            <a:r>
              <a:rPr dirty="0" baseline="16516" sz="2775" spc="-630">
                <a:latin typeface="Arial MT"/>
                <a:cs typeface="Arial MT"/>
              </a:rPr>
              <a:t>ˆ	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-100">
                <a:latin typeface="Times New Roman"/>
                <a:cs typeface="Times New Roman"/>
              </a:rPr>
              <a:t> </a:t>
            </a:r>
            <a:r>
              <a:rPr dirty="0" sz="1850" spc="-125">
                <a:latin typeface="Symbol"/>
                <a:cs typeface="Symbol"/>
              </a:rPr>
              <a:t></a:t>
            </a:r>
            <a:r>
              <a:rPr dirty="0" sz="1850" spc="-125">
                <a:latin typeface="Arial MT"/>
                <a:cs typeface="Arial MT"/>
              </a:rPr>
              <a:t>.312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3740" y="3300710"/>
            <a:ext cx="15494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8194" y="4903470"/>
            <a:ext cx="2839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–</a:t>
            </a:r>
            <a:r>
              <a:rPr dirty="0" sz="2800" spc="20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370">
                <a:solidFill>
                  <a:srgbClr val="2C2CAF"/>
                </a:solidFill>
                <a:latin typeface="Arial MT"/>
                <a:cs typeface="Arial MT"/>
              </a:rPr>
              <a:t>U</a:t>
            </a:r>
            <a:r>
              <a:rPr dirty="0" sz="2800" spc="-25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in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g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70">
                <a:solidFill>
                  <a:srgbClr val="2C2CAF"/>
                </a:solidFill>
                <a:latin typeface="Arial MT"/>
                <a:cs typeface="Arial MT"/>
              </a:rPr>
              <a:t>computer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09800" y="5537158"/>
          <a:ext cx="5330190" cy="788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80"/>
                <a:gridCol w="1183005"/>
                <a:gridCol w="1330325"/>
                <a:gridCol w="897889"/>
                <a:gridCol w="1024889"/>
              </a:tblGrid>
              <a:tr h="259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14" b="1">
                          <a:latin typeface="Arial"/>
                          <a:cs typeface="Arial"/>
                        </a:rPr>
                        <a:t>Coefficients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2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550" spc="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-10" b="1">
                          <a:latin typeface="Arial"/>
                          <a:cs typeface="Arial"/>
                        </a:rPr>
                        <a:t>nd</a:t>
                      </a:r>
                      <a:r>
                        <a:rPr dirty="0" sz="15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5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-2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15" b="1">
                          <a:latin typeface="Arial"/>
                          <a:cs typeface="Arial"/>
                        </a:rPr>
                        <a:t>rr</a:t>
                      </a:r>
                      <a:r>
                        <a:rPr dirty="0" sz="1550" spc="-1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-2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550" spc="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spc="-5" b="1">
                          <a:latin typeface="Arial"/>
                          <a:cs typeface="Arial"/>
                        </a:rPr>
                        <a:t>at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25" b="1">
                          <a:latin typeface="Arial"/>
                          <a:cs typeface="Arial"/>
                        </a:rPr>
                        <a:t>P-value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  <a:tr h="262289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14" b="1">
                          <a:latin typeface="Arial"/>
                          <a:cs typeface="Arial"/>
                        </a:rPr>
                        <a:t>Intercept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30">
                          <a:latin typeface="Arial MT"/>
                          <a:cs typeface="Arial MT"/>
                        </a:rPr>
                        <a:t>6533.383035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30">
                          <a:latin typeface="Arial MT"/>
                          <a:cs typeface="Arial MT"/>
                        </a:rPr>
                        <a:t>84.51232199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30">
                          <a:latin typeface="Arial MT"/>
                          <a:cs typeface="Arial MT"/>
                        </a:rPr>
                        <a:t>77.30687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-125">
                          <a:latin typeface="Arial MT"/>
                          <a:cs typeface="Arial MT"/>
                        </a:rPr>
                        <a:t>1.22E-89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</a:tr>
              <a:tr h="257210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140" b="1">
                          <a:latin typeface="Arial"/>
                          <a:cs typeface="Arial"/>
                        </a:rPr>
                        <a:t>Odometer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125">
                          <a:latin typeface="Arial MT"/>
                          <a:cs typeface="Arial MT"/>
                        </a:rPr>
                        <a:t>-0.031157739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130">
                          <a:latin typeface="Arial MT"/>
                          <a:cs typeface="Arial MT"/>
                        </a:rPr>
                        <a:t>0.002308896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120">
                          <a:latin typeface="Arial MT"/>
                          <a:cs typeface="Arial MT"/>
                        </a:rPr>
                        <a:t>-13.4947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125">
                          <a:latin typeface="Arial MT"/>
                          <a:cs typeface="Arial MT"/>
                        </a:rPr>
                        <a:t>4.44E-24</a:t>
                      </a:r>
                      <a:endParaRPr sz="155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5413628" y="4145026"/>
            <a:ext cx="334200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50">
                <a:latin typeface="Arial MT"/>
                <a:cs typeface="Arial MT"/>
              </a:rPr>
              <a:t>er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overw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g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evi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to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00">
                <a:latin typeface="Arial MT"/>
                <a:cs typeface="Arial MT"/>
              </a:rPr>
              <a:t>r 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285">
                <a:latin typeface="Arial MT"/>
                <a:cs typeface="Arial MT"/>
              </a:rPr>
              <a:t>m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g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25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95">
                <a:latin typeface="Arial MT"/>
                <a:cs typeface="Arial MT"/>
              </a:rPr>
              <a:t>t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25">
                <a:latin typeface="Arial MT"/>
                <a:cs typeface="Arial MT"/>
              </a:rPr>
              <a:t>e  </a:t>
            </a:r>
            <a:r>
              <a:rPr dirty="0" sz="1800" spc="-190">
                <a:latin typeface="Arial MT"/>
                <a:cs typeface="Arial MT"/>
              </a:rPr>
              <a:t>au</a:t>
            </a:r>
            <a:r>
              <a:rPr dirty="0" sz="1800" spc="-114">
                <a:latin typeface="Arial MT"/>
                <a:cs typeface="Arial MT"/>
              </a:rPr>
              <a:t>cti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80">
                <a:latin typeface="Arial MT"/>
                <a:cs typeface="Arial MT"/>
              </a:rPr>
              <a:t>n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sel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80">
                <a:latin typeface="Arial MT"/>
                <a:cs typeface="Arial MT"/>
              </a:rPr>
              <a:t>g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25">
                <a:latin typeface="Arial MT"/>
                <a:cs typeface="Arial MT"/>
              </a:rPr>
              <a:t>rice.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35825" y="4871339"/>
            <a:ext cx="923925" cy="1308100"/>
          </a:xfrm>
          <a:custGeom>
            <a:avLst/>
            <a:gdLst/>
            <a:ahLst/>
            <a:cxnLst/>
            <a:rect l="l" t="t" r="r" b="b"/>
            <a:pathLst>
              <a:path w="923925" h="1308100">
                <a:moveTo>
                  <a:pt x="212217" y="1237183"/>
                </a:moveTo>
                <a:lnTo>
                  <a:pt x="155575" y="1300861"/>
                </a:lnTo>
                <a:lnTo>
                  <a:pt x="240410" y="1307934"/>
                </a:lnTo>
                <a:lnTo>
                  <a:pt x="230542" y="1283169"/>
                </a:lnTo>
                <a:lnTo>
                  <a:pt x="216916" y="1283169"/>
                </a:lnTo>
                <a:lnTo>
                  <a:pt x="212217" y="1271384"/>
                </a:lnTo>
                <a:lnTo>
                  <a:pt x="223971" y="1266681"/>
                </a:lnTo>
                <a:lnTo>
                  <a:pt x="212217" y="1237183"/>
                </a:lnTo>
                <a:close/>
              </a:path>
              <a:path w="923925" h="1308100">
                <a:moveTo>
                  <a:pt x="223971" y="1266681"/>
                </a:moveTo>
                <a:lnTo>
                  <a:pt x="212217" y="1271384"/>
                </a:lnTo>
                <a:lnTo>
                  <a:pt x="216916" y="1283169"/>
                </a:lnTo>
                <a:lnTo>
                  <a:pt x="228669" y="1278468"/>
                </a:lnTo>
                <a:lnTo>
                  <a:pt x="223971" y="1266681"/>
                </a:lnTo>
                <a:close/>
              </a:path>
              <a:path w="923925" h="1308100">
                <a:moveTo>
                  <a:pt x="228669" y="1278468"/>
                </a:moveTo>
                <a:lnTo>
                  <a:pt x="216916" y="1283169"/>
                </a:lnTo>
                <a:lnTo>
                  <a:pt x="230542" y="1283169"/>
                </a:lnTo>
                <a:lnTo>
                  <a:pt x="228669" y="1278468"/>
                </a:lnTo>
                <a:close/>
              </a:path>
              <a:path w="923925" h="1308100">
                <a:moveTo>
                  <a:pt x="911225" y="991743"/>
                </a:moveTo>
                <a:lnTo>
                  <a:pt x="223971" y="1266681"/>
                </a:lnTo>
                <a:lnTo>
                  <a:pt x="228669" y="1278468"/>
                </a:lnTo>
                <a:lnTo>
                  <a:pt x="922401" y="1000988"/>
                </a:lnTo>
                <a:lnTo>
                  <a:pt x="923925" y="998651"/>
                </a:lnTo>
                <a:lnTo>
                  <a:pt x="923925" y="996061"/>
                </a:lnTo>
                <a:lnTo>
                  <a:pt x="911225" y="996061"/>
                </a:lnTo>
                <a:lnTo>
                  <a:pt x="911225" y="991743"/>
                </a:lnTo>
                <a:close/>
              </a:path>
              <a:path w="923925" h="1308100">
                <a:moveTo>
                  <a:pt x="915161" y="990168"/>
                </a:moveTo>
                <a:lnTo>
                  <a:pt x="911225" y="991743"/>
                </a:lnTo>
                <a:lnTo>
                  <a:pt x="911225" y="996061"/>
                </a:lnTo>
                <a:lnTo>
                  <a:pt x="915161" y="990168"/>
                </a:lnTo>
                <a:close/>
              </a:path>
              <a:path w="923925" h="1308100">
                <a:moveTo>
                  <a:pt x="923925" y="990168"/>
                </a:moveTo>
                <a:lnTo>
                  <a:pt x="915161" y="990168"/>
                </a:lnTo>
                <a:lnTo>
                  <a:pt x="911225" y="996061"/>
                </a:lnTo>
                <a:lnTo>
                  <a:pt x="923925" y="996061"/>
                </a:lnTo>
                <a:lnTo>
                  <a:pt x="923925" y="990168"/>
                </a:lnTo>
                <a:close/>
              </a:path>
              <a:path w="923925" h="1308100">
                <a:moveTo>
                  <a:pt x="911225" y="542469"/>
                </a:moveTo>
                <a:lnTo>
                  <a:pt x="911225" y="991743"/>
                </a:lnTo>
                <a:lnTo>
                  <a:pt x="915161" y="990168"/>
                </a:lnTo>
                <a:lnTo>
                  <a:pt x="923925" y="990168"/>
                </a:lnTo>
                <a:lnTo>
                  <a:pt x="923925" y="544322"/>
                </a:lnTo>
                <a:lnTo>
                  <a:pt x="914400" y="544322"/>
                </a:lnTo>
                <a:lnTo>
                  <a:pt x="911225" y="542469"/>
                </a:lnTo>
                <a:close/>
              </a:path>
              <a:path w="923925" h="1308100">
                <a:moveTo>
                  <a:pt x="911225" y="538861"/>
                </a:moveTo>
                <a:lnTo>
                  <a:pt x="911225" y="542469"/>
                </a:lnTo>
                <a:lnTo>
                  <a:pt x="914400" y="544322"/>
                </a:lnTo>
                <a:lnTo>
                  <a:pt x="911225" y="538861"/>
                </a:lnTo>
                <a:close/>
              </a:path>
              <a:path w="923925" h="1308100">
                <a:moveTo>
                  <a:pt x="923925" y="538861"/>
                </a:moveTo>
                <a:lnTo>
                  <a:pt x="911225" y="538861"/>
                </a:lnTo>
                <a:lnTo>
                  <a:pt x="914400" y="544322"/>
                </a:lnTo>
                <a:lnTo>
                  <a:pt x="923925" y="544322"/>
                </a:lnTo>
                <a:lnTo>
                  <a:pt x="923925" y="538861"/>
                </a:lnTo>
                <a:close/>
              </a:path>
              <a:path w="923925" h="1308100">
                <a:moveTo>
                  <a:pt x="6350" y="0"/>
                </a:moveTo>
                <a:lnTo>
                  <a:pt x="0" y="10922"/>
                </a:lnTo>
                <a:lnTo>
                  <a:pt x="911225" y="542469"/>
                </a:lnTo>
                <a:lnTo>
                  <a:pt x="911225" y="538861"/>
                </a:lnTo>
                <a:lnTo>
                  <a:pt x="923925" y="538861"/>
                </a:lnTo>
                <a:lnTo>
                  <a:pt x="923925" y="536575"/>
                </a:lnTo>
                <a:lnTo>
                  <a:pt x="922781" y="534543"/>
                </a:lnTo>
                <a:lnTo>
                  <a:pt x="920750" y="5334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445354" y="2371144"/>
            <a:ext cx="10795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245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8635075" y="2399959"/>
            <a:ext cx="9461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21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44650" y="2086482"/>
            <a:ext cx="7012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65470" algn="l"/>
                <a:tab pos="6055360" algn="l"/>
                <a:tab pos="6746240" algn="l"/>
              </a:tabLst>
            </a:pP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25">
                <a:latin typeface="Calibri"/>
                <a:cs typeface="Calibri"/>
              </a:rPr>
              <a:t>“t”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	</a:t>
            </a:r>
            <a:r>
              <a:rPr dirty="0" baseline="-11337" sz="3675" spc="-930">
                <a:latin typeface="Symbol"/>
                <a:cs typeface="Symbol"/>
              </a:rPr>
              <a:t></a:t>
            </a:r>
            <a:r>
              <a:rPr dirty="0" baseline="7936" sz="3675" spc="-930">
                <a:latin typeface="Arial MT"/>
                <a:cs typeface="Arial MT"/>
              </a:rPr>
              <a:t>ˆ	</a:t>
            </a:r>
            <a:r>
              <a:rPr dirty="0" sz="2800" spc="-5">
                <a:latin typeface="Calibri"/>
                <a:cs typeface="Calibri"/>
              </a:rPr>
              <a:t>and	</a:t>
            </a:r>
            <a:r>
              <a:rPr dirty="0" baseline="13131" sz="4125" spc="-697">
                <a:latin typeface="Arial MT"/>
                <a:cs typeface="Arial MT"/>
              </a:rPr>
              <a:t>s</a:t>
            </a:r>
            <a:r>
              <a:rPr dirty="0" baseline="-14905" sz="3075" spc="-697">
                <a:latin typeface="Symbol"/>
                <a:cs typeface="Symbol"/>
              </a:rPr>
              <a:t></a:t>
            </a:r>
            <a:r>
              <a:rPr dirty="0" baseline="1355" sz="3075" spc="-697">
                <a:latin typeface="Arial MT"/>
                <a:cs typeface="Arial MT"/>
              </a:rPr>
              <a:t>ˆ</a:t>
            </a:r>
            <a:endParaRPr baseline="1355" sz="307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051306"/>
            <a:ext cx="7454265" cy="2093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0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15">
                <a:latin typeface="Calibri"/>
                <a:cs typeface="Calibri"/>
              </a:rPr>
              <a:t>Coefficient</a:t>
            </a:r>
            <a:r>
              <a:rPr dirty="0" sz="3200" spc="-5">
                <a:latin typeface="Calibri"/>
                <a:cs typeface="Calibri"/>
              </a:rPr>
              <a:t> of</a:t>
            </a:r>
            <a:r>
              <a:rPr dirty="0" sz="3200" spc="-10">
                <a:latin typeface="Calibri"/>
                <a:cs typeface="Calibri"/>
              </a:rPr>
              <a:t> determination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2355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want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measure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strength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relationship,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coefficient </a:t>
            </a:r>
            <a:r>
              <a:rPr dirty="0" sz="2800" spc="-1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determination.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97100" y="3613403"/>
            <a:ext cx="4792345" cy="1386205"/>
            <a:chOff x="2197100" y="3613403"/>
            <a:chExt cx="4792345" cy="1386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476" y="3613403"/>
              <a:ext cx="4704587" cy="1286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7100" y="3716400"/>
              <a:ext cx="4702175" cy="1282700"/>
            </a:xfrm>
            <a:custGeom>
              <a:avLst/>
              <a:gdLst/>
              <a:ahLst/>
              <a:cxnLst/>
              <a:rect l="l" t="t" r="r" b="b"/>
              <a:pathLst>
                <a:path w="4702175" h="1282700">
                  <a:moveTo>
                    <a:pt x="4702175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4702175" y="1282700"/>
                  </a:lnTo>
                  <a:lnTo>
                    <a:pt x="4702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7796" y="4363198"/>
              <a:ext cx="3752850" cy="0"/>
            </a:xfrm>
            <a:custGeom>
              <a:avLst/>
              <a:gdLst/>
              <a:ahLst/>
              <a:cxnLst/>
              <a:rect l="l" t="t" r="r" b="b"/>
              <a:pathLst>
                <a:path w="3752850" h="0">
                  <a:moveTo>
                    <a:pt x="0" y="0"/>
                  </a:moveTo>
                  <a:lnTo>
                    <a:pt x="1223871" y="0"/>
                  </a:lnTo>
                </a:path>
                <a:path w="3752850" h="0">
                  <a:moveTo>
                    <a:pt x="3074432" y="0"/>
                  </a:moveTo>
                  <a:lnTo>
                    <a:pt x="3752793" y="0"/>
                  </a:lnTo>
                </a:path>
              </a:pathLst>
            </a:custGeom>
            <a:ln w="1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50854" y="3999225"/>
            <a:ext cx="27622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5">
                <a:latin typeface="Arial MT"/>
                <a:cs typeface="Arial MT"/>
              </a:rPr>
              <a:t>xy</a:t>
            </a:r>
            <a:r>
              <a:rPr dirty="0" sz="1900" spc="-340">
                <a:latin typeface="Arial MT"/>
                <a:cs typeface="Arial MT"/>
              </a:rPr>
              <a:t> 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117776" y="4354341"/>
            <a:ext cx="629920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150" spc="-270">
                <a:latin typeface="Arial MT"/>
                <a:cs typeface="Arial MT"/>
              </a:rPr>
              <a:t>SS</a:t>
            </a:r>
            <a:r>
              <a:rPr dirty="0" baseline="-23391" sz="2850" spc="-405">
                <a:latin typeface="Arial MT"/>
                <a:cs typeface="Arial MT"/>
              </a:rPr>
              <a:t>y</a:t>
            </a:r>
            <a:endParaRPr baseline="-23391" sz="2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9639" y="3796105"/>
            <a:ext cx="700405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-335">
                <a:latin typeface="Arial MT"/>
                <a:cs typeface="Arial MT"/>
              </a:rPr>
              <a:t>S</a:t>
            </a:r>
            <a:r>
              <a:rPr dirty="0" sz="3150" spc="-325">
                <a:latin typeface="Arial MT"/>
                <a:cs typeface="Arial MT"/>
              </a:rPr>
              <a:t>S</a:t>
            </a:r>
            <a:r>
              <a:rPr dirty="0" sz="3150" spc="-335">
                <a:latin typeface="Arial MT"/>
                <a:cs typeface="Arial MT"/>
              </a:rPr>
              <a:t>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0735" y="4354341"/>
            <a:ext cx="1203325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150" spc="-240">
                <a:latin typeface="Arial MT"/>
                <a:cs typeface="Arial MT"/>
              </a:rPr>
              <a:t>SS</a:t>
            </a:r>
            <a:r>
              <a:rPr dirty="0" baseline="-23391" sz="2850" spc="-359">
                <a:latin typeface="Arial MT"/>
                <a:cs typeface="Arial MT"/>
              </a:rPr>
              <a:t>x</a:t>
            </a:r>
            <a:r>
              <a:rPr dirty="0" sz="3150" spc="-240">
                <a:latin typeface="Arial MT"/>
                <a:cs typeface="Arial MT"/>
              </a:rPr>
              <a:t>SS</a:t>
            </a:r>
            <a:r>
              <a:rPr dirty="0" baseline="-23391" sz="2850" spc="-359">
                <a:latin typeface="Arial MT"/>
                <a:cs typeface="Arial MT"/>
              </a:rPr>
              <a:t>y</a:t>
            </a:r>
            <a:endParaRPr baseline="-23391" sz="2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9012" y="3740378"/>
            <a:ext cx="637540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150" spc="-285">
                <a:latin typeface="Arial MT"/>
                <a:cs typeface="Arial MT"/>
              </a:rPr>
              <a:t>SS</a:t>
            </a:r>
            <a:r>
              <a:rPr dirty="0" baseline="40935" sz="2850" spc="-427">
                <a:latin typeface="Arial MT"/>
                <a:cs typeface="Arial MT"/>
              </a:rPr>
              <a:t>2</a:t>
            </a:r>
            <a:endParaRPr baseline="40935" sz="2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234" y="4046460"/>
            <a:ext cx="1701800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150" spc="-180">
                <a:latin typeface="Arial MT"/>
                <a:cs typeface="Arial MT"/>
              </a:rPr>
              <a:t>o</a:t>
            </a:r>
            <a:r>
              <a:rPr dirty="0" sz="3150" spc="-170">
                <a:latin typeface="Arial MT"/>
                <a:cs typeface="Arial MT"/>
              </a:rPr>
              <a:t>r</a:t>
            </a:r>
            <a:r>
              <a:rPr dirty="0" sz="3150" spc="100">
                <a:latin typeface="Arial MT"/>
                <a:cs typeface="Arial MT"/>
              </a:rPr>
              <a:t> </a:t>
            </a:r>
            <a:r>
              <a:rPr dirty="0" sz="3150" spc="-229">
                <a:latin typeface="Arial MT"/>
                <a:cs typeface="Arial MT"/>
              </a:rPr>
              <a:t>R</a:t>
            </a:r>
            <a:r>
              <a:rPr dirty="0" baseline="40935" sz="2850" spc="-262">
                <a:latin typeface="Arial MT"/>
                <a:cs typeface="Arial MT"/>
              </a:rPr>
              <a:t>2</a:t>
            </a:r>
            <a:r>
              <a:rPr dirty="0" baseline="40935" sz="2850">
                <a:latin typeface="Arial MT"/>
                <a:cs typeface="Arial MT"/>
              </a:rPr>
              <a:t> </a:t>
            </a:r>
            <a:r>
              <a:rPr dirty="0" baseline="40935" sz="2850" spc="-142">
                <a:latin typeface="Arial MT"/>
                <a:cs typeface="Arial MT"/>
              </a:rPr>
              <a:t> </a:t>
            </a:r>
            <a:r>
              <a:rPr dirty="0" sz="3150" spc="45">
                <a:latin typeface="Symbol"/>
                <a:cs typeface="Symbol"/>
              </a:rPr>
              <a:t></a:t>
            </a:r>
            <a:r>
              <a:rPr dirty="0" sz="3150" spc="-470">
                <a:latin typeface="Times New Roman"/>
                <a:cs typeface="Times New Roman"/>
              </a:rPr>
              <a:t> </a:t>
            </a:r>
            <a:r>
              <a:rPr dirty="0" sz="3150" spc="-160">
                <a:latin typeface="Arial MT"/>
                <a:cs typeface="Arial MT"/>
              </a:rPr>
              <a:t>1</a:t>
            </a:r>
            <a:r>
              <a:rPr dirty="0" sz="3150" spc="45">
                <a:latin typeface="Symbol"/>
                <a:cs typeface="Symbol"/>
              </a:rPr>
              <a:t>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88" y="4046460"/>
            <a:ext cx="796290" cy="508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150" spc="-200">
                <a:latin typeface="Arial MT"/>
                <a:cs typeface="Arial MT"/>
              </a:rPr>
              <a:t>R</a:t>
            </a:r>
            <a:r>
              <a:rPr dirty="0" baseline="40935" sz="2850" spc="-300">
                <a:latin typeface="Arial MT"/>
                <a:cs typeface="Arial MT"/>
              </a:rPr>
              <a:t>2</a:t>
            </a:r>
            <a:r>
              <a:rPr dirty="0" baseline="40935" sz="2850" spc="525">
                <a:latin typeface="Arial MT"/>
                <a:cs typeface="Arial MT"/>
              </a:rPr>
              <a:t> </a:t>
            </a:r>
            <a:r>
              <a:rPr dirty="0" sz="3150" spc="45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092454"/>
            <a:ext cx="65011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–</a:t>
            </a:r>
            <a:r>
              <a:rPr dirty="0" sz="2800" spc="20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425">
                <a:solidFill>
                  <a:srgbClr val="2C2CAF"/>
                </a:solidFill>
                <a:latin typeface="Arial MT"/>
                <a:cs typeface="Arial MT"/>
              </a:rPr>
              <a:t>To</a:t>
            </a:r>
            <a:r>
              <a:rPr dirty="0" sz="2800" spc="-14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60">
                <a:solidFill>
                  <a:srgbClr val="2C2CAF"/>
                </a:solidFill>
                <a:latin typeface="Arial MT"/>
                <a:cs typeface="Arial MT"/>
              </a:rPr>
              <a:t>understand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2C2CAF"/>
                </a:solidFill>
                <a:latin typeface="Arial MT"/>
                <a:cs typeface="Arial MT"/>
              </a:rPr>
              <a:t>the</a:t>
            </a:r>
            <a:r>
              <a:rPr dirty="0" sz="2800" spc="-14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5">
                <a:solidFill>
                  <a:srgbClr val="2C2CAF"/>
                </a:solidFill>
                <a:latin typeface="Arial MT"/>
                <a:cs typeface="Arial MT"/>
              </a:rPr>
              <a:t>significance</a:t>
            </a:r>
            <a:r>
              <a:rPr dirty="0" sz="2800" spc="-11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15">
                <a:solidFill>
                  <a:srgbClr val="2C2CAF"/>
                </a:solidFill>
                <a:latin typeface="Arial MT"/>
                <a:cs typeface="Arial MT"/>
              </a:rPr>
              <a:t>of</a:t>
            </a:r>
            <a:r>
              <a:rPr dirty="0" sz="2800" spc="-14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this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2C2CAF"/>
                </a:solidFill>
                <a:latin typeface="Arial MT"/>
                <a:cs typeface="Arial MT"/>
              </a:rPr>
              <a:t>coefficient </a:t>
            </a:r>
            <a:r>
              <a:rPr dirty="0" sz="2800" spc="-76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2C2CAF"/>
                </a:solidFill>
                <a:latin typeface="Arial MT"/>
                <a:cs typeface="Arial MT"/>
              </a:rPr>
              <a:t>note: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029" y="2837434"/>
            <a:ext cx="239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70">
                <a:solidFill>
                  <a:srgbClr val="2C2CAF"/>
                </a:solidFill>
                <a:latin typeface="Arial MT"/>
                <a:cs typeface="Arial MT"/>
              </a:rPr>
              <a:t>Ove</a:t>
            </a:r>
            <a:r>
              <a:rPr dirty="0" sz="2400" spc="-145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400" spc="-250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400" spc="-11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400" spc="-10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400" spc="-10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2C2CAF"/>
                </a:solidFill>
                <a:latin typeface="Arial MT"/>
                <a:cs typeface="Arial MT"/>
              </a:rPr>
              <a:t>varia</a:t>
            </a:r>
            <a:r>
              <a:rPr dirty="0" sz="2400" spc="-254">
                <a:solidFill>
                  <a:srgbClr val="2C2CAF"/>
                </a:solidFill>
                <a:latin typeface="Arial MT"/>
                <a:cs typeface="Arial MT"/>
              </a:rPr>
              <a:t>b</a:t>
            </a:r>
            <a:r>
              <a:rPr dirty="0" sz="2400" spc="-10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400" spc="-11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400" spc="-114">
                <a:solidFill>
                  <a:srgbClr val="2C2CAF"/>
                </a:solidFill>
                <a:latin typeface="Arial MT"/>
                <a:cs typeface="Arial MT"/>
              </a:rPr>
              <a:t>it</a:t>
            </a:r>
            <a:r>
              <a:rPr dirty="0" sz="2400" spc="-220">
                <a:solidFill>
                  <a:srgbClr val="2C2CAF"/>
                </a:solidFill>
                <a:latin typeface="Arial MT"/>
                <a:cs typeface="Arial MT"/>
              </a:rPr>
              <a:t>y</a:t>
            </a:r>
            <a:r>
              <a:rPr dirty="0" sz="2400" spc="-8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400" spc="-24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4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2C2CAF"/>
                </a:solidFill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2876" y="2276475"/>
            <a:ext cx="2618105" cy="46672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340"/>
              </a:spcBef>
            </a:pPr>
            <a:r>
              <a:rPr dirty="0" sz="2400" spc="-250">
                <a:solidFill>
                  <a:srgbClr val="2C2CAF"/>
                </a:solidFill>
                <a:latin typeface="Arial MT"/>
                <a:cs typeface="Arial MT"/>
              </a:rPr>
              <a:t>The</a:t>
            </a:r>
            <a:r>
              <a:rPr dirty="0" sz="24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2C2CAF"/>
                </a:solidFill>
                <a:latin typeface="Arial MT"/>
                <a:cs typeface="Arial MT"/>
              </a:rPr>
              <a:t>regression</a:t>
            </a:r>
            <a:r>
              <a:rPr dirty="0" sz="2400" spc="-9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400" spc="-245">
                <a:solidFill>
                  <a:srgbClr val="2C2CAF"/>
                </a:solidFill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09288" y="3114548"/>
            <a:ext cx="2661920" cy="960755"/>
            <a:chOff x="4209288" y="3114548"/>
            <a:chExt cx="2661920" cy="9607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9288" y="3138551"/>
              <a:ext cx="2661792" cy="9367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37177" y="3114548"/>
              <a:ext cx="2447925" cy="751840"/>
            </a:xfrm>
            <a:custGeom>
              <a:avLst/>
              <a:gdLst/>
              <a:ahLst/>
              <a:cxnLst/>
              <a:rect l="l" t="t" r="r" b="b"/>
              <a:pathLst>
                <a:path w="2447925" h="751839">
                  <a:moveTo>
                    <a:pt x="2372568" y="721422"/>
                  </a:moveTo>
                  <a:lnTo>
                    <a:pt x="2363470" y="751839"/>
                  </a:lnTo>
                  <a:lnTo>
                    <a:pt x="2447417" y="737107"/>
                  </a:lnTo>
                  <a:lnTo>
                    <a:pt x="2434563" y="725043"/>
                  </a:lnTo>
                  <a:lnTo>
                    <a:pt x="2384679" y="725043"/>
                  </a:lnTo>
                  <a:lnTo>
                    <a:pt x="2372568" y="721422"/>
                  </a:lnTo>
                  <a:close/>
                </a:path>
                <a:path w="2447925" h="751839">
                  <a:moveTo>
                    <a:pt x="2376218" y="709220"/>
                  </a:moveTo>
                  <a:lnTo>
                    <a:pt x="2372568" y="721422"/>
                  </a:lnTo>
                  <a:lnTo>
                    <a:pt x="2384679" y="725043"/>
                  </a:lnTo>
                  <a:lnTo>
                    <a:pt x="2388362" y="712851"/>
                  </a:lnTo>
                  <a:lnTo>
                    <a:pt x="2376218" y="709220"/>
                  </a:lnTo>
                  <a:close/>
                </a:path>
                <a:path w="2447925" h="751839">
                  <a:moveTo>
                    <a:pt x="2385314" y="678814"/>
                  </a:moveTo>
                  <a:lnTo>
                    <a:pt x="2376218" y="709220"/>
                  </a:lnTo>
                  <a:lnTo>
                    <a:pt x="2388362" y="712851"/>
                  </a:lnTo>
                  <a:lnTo>
                    <a:pt x="2384679" y="725043"/>
                  </a:lnTo>
                  <a:lnTo>
                    <a:pt x="2434563" y="725043"/>
                  </a:lnTo>
                  <a:lnTo>
                    <a:pt x="2385314" y="678814"/>
                  </a:lnTo>
                  <a:close/>
                </a:path>
                <a:path w="2447925" h="751839">
                  <a:moveTo>
                    <a:pt x="3683" y="0"/>
                  </a:moveTo>
                  <a:lnTo>
                    <a:pt x="0" y="12191"/>
                  </a:lnTo>
                  <a:lnTo>
                    <a:pt x="2372568" y="721422"/>
                  </a:lnTo>
                  <a:lnTo>
                    <a:pt x="2376218" y="709220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931025" y="3648075"/>
            <a:ext cx="1222375" cy="46672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45"/>
              </a:spcBef>
            </a:pPr>
            <a:r>
              <a:rPr dirty="0" sz="2400" spc="-250">
                <a:solidFill>
                  <a:srgbClr val="2C2CAF"/>
                </a:solidFill>
                <a:latin typeface="Arial MT"/>
                <a:cs typeface="Arial MT"/>
              </a:rPr>
              <a:t>The</a:t>
            </a:r>
            <a:r>
              <a:rPr dirty="0" sz="24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2C2CAF"/>
                </a:solidFill>
                <a:latin typeface="Arial MT"/>
                <a:cs typeface="Arial MT"/>
              </a:rPr>
              <a:t>error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8084" y="2418842"/>
            <a:ext cx="1674240" cy="62572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33837" y="4643437"/>
            <a:ext cx="1076325" cy="466725"/>
            <a:chOff x="4033837" y="4643437"/>
            <a:chExt cx="1076325" cy="466725"/>
          </a:xfrm>
        </p:grpSpPr>
        <p:sp>
          <p:nvSpPr>
            <p:cNvPr id="11" name="object 11"/>
            <p:cNvSpPr/>
            <p:nvPr/>
          </p:nvSpPr>
          <p:spPr>
            <a:xfrm>
              <a:off x="4038600" y="4648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800100" y="0"/>
                  </a:moveTo>
                  <a:lnTo>
                    <a:pt x="8001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800100" y="342900"/>
                  </a:lnTo>
                  <a:lnTo>
                    <a:pt x="800100" y="457200"/>
                  </a:lnTo>
                  <a:lnTo>
                    <a:pt x="1066800" y="2286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38600" y="4648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114300"/>
                  </a:moveTo>
                  <a:lnTo>
                    <a:pt x="800100" y="114300"/>
                  </a:lnTo>
                  <a:lnTo>
                    <a:pt x="800100" y="0"/>
                  </a:lnTo>
                  <a:lnTo>
                    <a:pt x="1066800" y="228600"/>
                  </a:lnTo>
                  <a:lnTo>
                    <a:pt x="800100" y="457200"/>
                  </a:lnTo>
                  <a:lnTo>
                    <a:pt x="8001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2092325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990600"/>
                </a:moveTo>
                <a:lnTo>
                  <a:pt x="2209800" y="0"/>
                </a:lnTo>
              </a:path>
            </a:pathLst>
          </a:custGeom>
          <a:ln w="9525">
            <a:solidFill>
              <a:srgbClr val="2C2CA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052637" y="3048000"/>
            <a:ext cx="2219325" cy="1071880"/>
            <a:chOff x="2052637" y="3048000"/>
            <a:chExt cx="2219325" cy="1071880"/>
          </a:xfrm>
        </p:grpSpPr>
        <p:sp>
          <p:nvSpPr>
            <p:cNvPr id="4" name="object 4"/>
            <p:cNvSpPr/>
            <p:nvPr/>
          </p:nvSpPr>
          <p:spPr>
            <a:xfrm>
              <a:off x="2057400" y="3124200"/>
              <a:ext cx="2209800" cy="990600"/>
            </a:xfrm>
            <a:custGeom>
              <a:avLst/>
              <a:gdLst/>
              <a:ahLst/>
              <a:cxnLst/>
              <a:rect l="l" t="t" r="r" b="b"/>
              <a:pathLst>
                <a:path w="2209800" h="990600">
                  <a:moveTo>
                    <a:pt x="0" y="990600"/>
                  </a:moveTo>
                  <a:lnTo>
                    <a:pt x="2209800" y="0"/>
                  </a:lnTo>
                </a:path>
              </a:pathLst>
            </a:custGeom>
            <a:ln w="9525">
              <a:solidFill>
                <a:srgbClr val="2C2C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67050" y="3048000"/>
              <a:ext cx="114300" cy="609600"/>
            </a:xfrm>
            <a:custGeom>
              <a:avLst/>
              <a:gdLst/>
              <a:ahLst/>
              <a:cxnLst/>
              <a:rect l="l" t="t" r="r" b="b"/>
              <a:pathLst>
                <a:path w="114300" h="60960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609600"/>
                  </a:lnTo>
                  <a:lnTo>
                    <a:pt x="76200" y="609600"/>
                  </a:lnTo>
                  <a:lnTo>
                    <a:pt x="76200" y="95250"/>
                  </a:lnTo>
                  <a:close/>
                </a:path>
                <a:path w="114300" h="60960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60960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86150" y="3062350"/>
              <a:ext cx="114300" cy="1011555"/>
            </a:xfrm>
            <a:custGeom>
              <a:avLst/>
              <a:gdLst/>
              <a:ahLst/>
              <a:cxnLst/>
              <a:rect l="l" t="t" r="r" b="b"/>
              <a:pathLst>
                <a:path w="114300" h="1011554">
                  <a:moveTo>
                    <a:pt x="76200" y="95123"/>
                  </a:moveTo>
                  <a:lnTo>
                    <a:pt x="38100" y="95123"/>
                  </a:lnTo>
                  <a:lnTo>
                    <a:pt x="37973" y="1011174"/>
                  </a:lnTo>
                  <a:lnTo>
                    <a:pt x="76073" y="1011174"/>
                  </a:lnTo>
                  <a:lnTo>
                    <a:pt x="76200" y="95123"/>
                  </a:lnTo>
                  <a:close/>
                </a:path>
                <a:path w="114300" h="1011554">
                  <a:moveTo>
                    <a:pt x="57150" y="0"/>
                  </a:moveTo>
                  <a:lnTo>
                    <a:pt x="0" y="114173"/>
                  </a:lnTo>
                  <a:lnTo>
                    <a:pt x="38097" y="114173"/>
                  </a:lnTo>
                  <a:lnTo>
                    <a:pt x="38100" y="95123"/>
                  </a:lnTo>
                  <a:lnTo>
                    <a:pt x="104764" y="95123"/>
                  </a:lnTo>
                  <a:lnTo>
                    <a:pt x="57150" y="0"/>
                  </a:lnTo>
                  <a:close/>
                </a:path>
                <a:path w="114300" h="1011554">
                  <a:moveTo>
                    <a:pt x="104764" y="95123"/>
                  </a:moveTo>
                  <a:lnTo>
                    <a:pt x="76200" y="95123"/>
                  </a:lnTo>
                  <a:lnTo>
                    <a:pt x="76197" y="114173"/>
                  </a:lnTo>
                  <a:lnTo>
                    <a:pt x="114300" y="114173"/>
                  </a:lnTo>
                  <a:lnTo>
                    <a:pt x="104764" y="95123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6019800" y="22305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894332" y="1443037"/>
            <a:ext cx="4664075" cy="3438525"/>
            <a:chOff x="1894332" y="1443037"/>
            <a:chExt cx="4664075" cy="3438525"/>
          </a:xfrm>
        </p:grpSpPr>
        <p:sp>
          <p:nvSpPr>
            <p:cNvPr id="9" name="object 9"/>
            <p:cNvSpPr/>
            <p:nvPr/>
          </p:nvSpPr>
          <p:spPr>
            <a:xfrm>
              <a:off x="2971800" y="3581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71800" y="3581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1200" y="1447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0"/>
                  </a:moveTo>
                  <a:lnTo>
                    <a:pt x="0" y="3429000"/>
                  </a:lnTo>
                  <a:lnTo>
                    <a:pt x="4572000" y="3429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332" y="3028188"/>
              <a:ext cx="4297680" cy="1828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81200" y="1676400"/>
              <a:ext cx="4114800" cy="3200400"/>
            </a:xfrm>
            <a:custGeom>
              <a:avLst/>
              <a:gdLst/>
              <a:ahLst/>
              <a:cxnLst/>
              <a:rect l="l" t="t" r="r" b="b"/>
              <a:pathLst>
                <a:path w="4114800" h="3200400">
                  <a:moveTo>
                    <a:pt x="1066800" y="2590800"/>
                  </a:moveTo>
                  <a:lnTo>
                    <a:pt x="1066800" y="3200400"/>
                  </a:lnTo>
                </a:path>
                <a:path w="4114800" h="3200400">
                  <a:moveTo>
                    <a:pt x="4114800" y="76200"/>
                  </a:moveTo>
                  <a:lnTo>
                    <a:pt x="4114800" y="3200400"/>
                  </a:lnTo>
                </a:path>
                <a:path w="4114800" h="3200400">
                  <a:moveTo>
                    <a:pt x="990600" y="2514600"/>
                  </a:moveTo>
                  <a:lnTo>
                    <a:pt x="0" y="2514600"/>
                  </a:lnTo>
                </a:path>
                <a:path w="4114800" h="3200400">
                  <a:moveTo>
                    <a:pt x="403860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63" y="4075112"/>
              <a:ext cx="190500" cy="215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7638" y="1578038"/>
              <a:ext cx="190500" cy="2159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852927" y="4953127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x</a:t>
            </a:r>
            <a:r>
              <a:rPr dirty="0" baseline="-20833" sz="1800" spc="-209">
                <a:latin typeface="Arial MT"/>
                <a:cs typeface="Arial MT"/>
              </a:rPr>
              <a:t>1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1563" y="4953127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x</a:t>
            </a:r>
            <a:r>
              <a:rPr dirty="0" baseline="-20833" sz="1800" spc="-209">
                <a:latin typeface="Arial MT"/>
                <a:cs typeface="Arial MT"/>
              </a:rPr>
              <a:t>2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0629" y="4068571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y</a:t>
            </a:r>
            <a:r>
              <a:rPr dirty="0" baseline="-20833" sz="1800" spc="-209">
                <a:latin typeface="Arial MT"/>
                <a:cs typeface="Arial MT"/>
              </a:rPr>
              <a:t>1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0629" y="1477136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Arial MT"/>
                <a:cs typeface="Arial MT"/>
              </a:rPr>
              <a:t>y</a:t>
            </a:r>
            <a:r>
              <a:rPr dirty="0" baseline="-20833" sz="1800" spc="-209">
                <a:latin typeface="Arial MT"/>
                <a:cs typeface="Arial MT"/>
              </a:rPr>
              <a:t>2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2826" y="3077717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5300" y="1676400"/>
            <a:ext cx="4387850" cy="2514600"/>
            <a:chOff x="1765300" y="1676400"/>
            <a:chExt cx="4387850" cy="2514600"/>
          </a:xfrm>
        </p:grpSpPr>
        <p:sp>
          <p:nvSpPr>
            <p:cNvPr id="22" name="object 22"/>
            <p:cNvSpPr/>
            <p:nvPr/>
          </p:nvSpPr>
          <p:spPr>
            <a:xfrm>
              <a:off x="1765300" y="307822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 h="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67050" y="1676399"/>
              <a:ext cx="3009900" cy="2514600"/>
            </a:xfrm>
            <a:custGeom>
              <a:avLst/>
              <a:gdLst/>
              <a:ahLst/>
              <a:cxnLst/>
              <a:rect l="l" t="t" r="r" b="b"/>
              <a:pathLst>
                <a:path w="3009900" h="2514600">
                  <a:moveTo>
                    <a:pt x="114300" y="2095500"/>
                  </a:moveTo>
                  <a:lnTo>
                    <a:pt x="104775" y="2076450"/>
                  </a:lnTo>
                  <a:lnTo>
                    <a:pt x="57150" y="19812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2514600"/>
                  </a:lnTo>
                  <a:lnTo>
                    <a:pt x="76200" y="2514600"/>
                  </a:lnTo>
                  <a:lnTo>
                    <a:pt x="76200" y="2095500"/>
                  </a:lnTo>
                  <a:lnTo>
                    <a:pt x="114300" y="2095500"/>
                  </a:lnTo>
                  <a:close/>
                </a:path>
                <a:path w="3009900" h="2514600">
                  <a:moveTo>
                    <a:pt x="3009900" y="536575"/>
                  </a:moveTo>
                  <a:lnTo>
                    <a:pt x="2971800" y="536575"/>
                  </a:lnTo>
                  <a:lnTo>
                    <a:pt x="2971800" y="0"/>
                  </a:lnTo>
                  <a:lnTo>
                    <a:pt x="2933700" y="0"/>
                  </a:lnTo>
                  <a:lnTo>
                    <a:pt x="2933700" y="536575"/>
                  </a:lnTo>
                  <a:lnTo>
                    <a:pt x="2895600" y="536575"/>
                  </a:lnTo>
                  <a:lnTo>
                    <a:pt x="2952750" y="650875"/>
                  </a:lnTo>
                  <a:lnTo>
                    <a:pt x="3000375" y="555625"/>
                  </a:lnTo>
                  <a:lnTo>
                    <a:pt x="3009900" y="536575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62650" y="2293873"/>
              <a:ext cx="114300" cy="830580"/>
            </a:xfrm>
            <a:custGeom>
              <a:avLst/>
              <a:gdLst/>
              <a:ahLst/>
              <a:cxnLst/>
              <a:rect l="l" t="t" r="r" b="b"/>
              <a:pathLst>
                <a:path w="114300" h="830580">
                  <a:moveTo>
                    <a:pt x="38100" y="716026"/>
                  </a:moveTo>
                  <a:lnTo>
                    <a:pt x="0" y="716026"/>
                  </a:lnTo>
                  <a:lnTo>
                    <a:pt x="57150" y="830326"/>
                  </a:lnTo>
                  <a:lnTo>
                    <a:pt x="104775" y="735076"/>
                  </a:lnTo>
                  <a:lnTo>
                    <a:pt x="38100" y="735076"/>
                  </a:lnTo>
                  <a:lnTo>
                    <a:pt x="38100" y="716026"/>
                  </a:lnTo>
                  <a:close/>
                </a:path>
                <a:path w="114300" h="830580">
                  <a:moveTo>
                    <a:pt x="76200" y="0"/>
                  </a:moveTo>
                  <a:lnTo>
                    <a:pt x="38100" y="0"/>
                  </a:lnTo>
                  <a:lnTo>
                    <a:pt x="38100" y="735076"/>
                  </a:lnTo>
                  <a:lnTo>
                    <a:pt x="76200" y="735076"/>
                  </a:lnTo>
                  <a:lnTo>
                    <a:pt x="76200" y="0"/>
                  </a:lnTo>
                  <a:close/>
                </a:path>
                <a:path w="114300" h="830580">
                  <a:moveTo>
                    <a:pt x="114300" y="716026"/>
                  </a:moveTo>
                  <a:lnTo>
                    <a:pt x="76200" y="716026"/>
                  </a:lnTo>
                  <a:lnTo>
                    <a:pt x="76200" y="735076"/>
                  </a:lnTo>
                  <a:lnTo>
                    <a:pt x="104775" y="735076"/>
                  </a:lnTo>
                  <a:lnTo>
                    <a:pt x="114300" y="716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38850" y="1752600"/>
              <a:ext cx="114300" cy="1365250"/>
            </a:xfrm>
            <a:custGeom>
              <a:avLst/>
              <a:gdLst/>
              <a:ahLst/>
              <a:cxnLst/>
              <a:rect l="l" t="t" r="r" b="b"/>
              <a:pathLst>
                <a:path w="114300" h="1365250">
                  <a:moveTo>
                    <a:pt x="38100" y="1250950"/>
                  </a:moveTo>
                  <a:lnTo>
                    <a:pt x="0" y="1250950"/>
                  </a:lnTo>
                  <a:lnTo>
                    <a:pt x="57150" y="1365250"/>
                  </a:lnTo>
                  <a:lnTo>
                    <a:pt x="104775" y="1270000"/>
                  </a:lnTo>
                  <a:lnTo>
                    <a:pt x="38100" y="1270000"/>
                  </a:lnTo>
                  <a:lnTo>
                    <a:pt x="38100" y="1250950"/>
                  </a:lnTo>
                  <a:close/>
                </a:path>
                <a:path w="114300" h="1365250">
                  <a:moveTo>
                    <a:pt x="76200" y="0"/>
                  </a:moveTo>
                  <a:lnTo>
                    <a:pt x="38100" y="0"/>
                  </a:lnTo>
                  <a:lnTo>
                    <a:pt x="38100" y="1270000"/>
                  </a:lnTo>
                  <a:lnTo>
                    <a:pt x="76200" y="1270000"/>
                  </a:lnTo>
                  <a:lnTo>
                    <a:pt x="76200" y="0"/>
                  </a:lnTo>
                  <a:close/>
                </a:path>
                <a:path w="114300" h="1365250">
                  <a:moveTo>
                    <a:pt x="114300" y="1250950"/>
                  </a:moveTo>
                  <a:lnTo>
                    <a:pt x="76200" y="1250950"/>
                  </a:lnTo>
                  <a:lnTo>
                    <a:pt x="76200" y="1270000"/>
                  </a:lnTo>
                  <a:lnTo>
                    <a:pt x="104775" y="1270000"/>
                  </a:lnTo>
                  <a:lnTo>
                    <a:pt x="114300" y="125095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120444" y="711453"/>
            <a:ext cx="72828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315">
                <a:latin typeface="Arial MT"/>
                <a:cs typeface="Arial MT"/>
              </a:rPr>
              <a:t>Two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data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points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(x</a:t>
            </a:r>
            <a:r>
              <a:rPr dirty="0" baseline="-20833" sz="2400" spc="-254">
                <a:latin typeface="Arial MT"/>
                <a:cs typeface="Arial MT"/>
              </a:rPr>
              <a:t>1</a:t>
            </a:r>
            <a:r>
              <a:rPr dirty="0" sz="2400" spc="-170">
                <a:latin typeface="Arial MT"/>
                <a:cs typeface="Arial MT"/>
              </a:rPr>
              <a:t>,y</a:t>
            </a:r>
            <a:r>
              <a:rPr dirty="0" baseline="-20833" sz="2400" spc="-254">
                <a:latin typeface="Arial MT"/>
                <a:cs typeface="Arial MT"/>
              </a:rPr>
              <a:t>1</a:t>
            </a:r>
            <a:r>
              <a:rPr dirty="0" sz="2400" spc="-170">
                <a:latin typeface="Arial MT"/>
                <a:cs typeface="Arial MT"/>
              </a:rPr>
              <a:t>)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(x</a:t>
            </a:r>
            <a:r>
              <a:rPr dirty="0" baseline="-20833" sz="2400" spc="-254">
                <a:latin typeface="Arial MT"/>
                <a:cs typeface="Arial MT"/>
              </a:rPr>
              <a:t>2</a:t>
            </a:r>
            <a:r>
              <a:rPr dirty="0" sz="2400" spc="-170">
                <a:latin typeface="Arial MT"/>
                <a:cs typeface="Arial MT"/>
              </a:rPr>
              <a:t>,y</a:t>
            </a:r>
            <a:r>
              <a:rPr dirty="0" baseline="-20833" sz="2400" spc="-254">
                <a:latin typeface="Arial MT"/>
                <a:cs typeface="Arial MT"/>
              </a:rPr>
              <a:t>2</a:t>
            </a:r>
            <a:r>
              <a:rPr dirty="0" sz="2400" spc="-170">
                <a:latin typeface="Arial MT"/>
                <a:cs typeface="Arial MT"/>
              </a:rPr>
              <a:t>)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of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certain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sample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are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shown.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07725" y="604878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115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41327" y="6048780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 h="0">
                <a:moveTo>
                  <a:pt x="0" y="0"/>
                </a:moveTo>
                <a:lnTo>
                  <a:pt x="89658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19723" y="5969117"/>
            <a:ext cx="189801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-50">
                <a:latin typeface="Arial MT"/>
                <a:cs typeface="Arial MT"/>
              </a:rPr>
              <a:t>(</a:t>
            </a:r>
            <a:r>
              <a:rPr dirty="0" sz="1750" spc="-95">
                <a:latin typeface="Arial MT"/>
                <a:cs typeface="Arial MT"/>
              </a:rPr>
              <a:t>y</a:t>
            </a:r>
            <a:r>
              <a:rPr dirty="0" baseline="-20833" sz="1800" spc="-142">
                <a:latin typeface="Arial MT"/>
                <a:cs typeface="Arial MT"/>
              </a:rPr>
              <a:t>1</a:t>
            </a:r>
            <a:r>
              <a:rPr dirty="0" baseline="-20833" sz="1800" spc="30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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1750" spc="-85">
                <a:latin typeface="Arial MT"/>
                <a:cs typeface="Arial MT"/>
              </a:rPr>
              <a:t>y</a:t>
            </a:r>
            <a:r>
              <a:rPr dirty="0" sz="1750" spc="-30">
                <a:latin typeface="Arial MT"/>
                <a:cs typeface="Arial MT"/>
              </a:rPr>
              <a:t>)</a:t>
            </a:r>
            <a:r>
              <a:rPr dirty="0" baseline="34722" sz="1800" spc="-142">
                <a:latin typeface="Arial MT"/>
                <a:cs typeface="Arial MT"/>
              </a:rPr>
              <a:t>2</a:t>
            </a:r>
            <a:r>
              <a:rPr dirty="0" baseline="34722" sz="1800" spc="202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</a:t>
            </a:r>
            <a:r>
              <a:rPr dirty="0" sz="1750" spc="-20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Arial MT"/>
                <a:cs typeface="Arial MT"/>
              </a:rPr>
              <a:t>(</a:t>
            </a:r>
            <a:r>
              <a:rPr dirty="0" sz="1750" spc="-20">
                <a:latin typeface="Arial MT"/>
                <a:cs typeface="Arial MT"/>
              </a:rPr>
              <a:t>y</a:t>
            </a:r>
            <a:r>
              <a:rPr dirty="0" baseline="-20833" sz="1800" spc="-142">
                <a:latin typeface="Arial MT"/>
                <a:cs typeface="Arial MT"/>
              </a:rPr>
              <a:t>2</a:t>
            </a:r>
            <a:r>
              <a:rPr dirty="0" baseline="-20833" sz="1800" spc="202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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1750" spc="-85">
                <a:latin typeface="Arial MT"/>
                <a:cs typeface="Arial MT"/>
              </a:rPr>
              <a:t>y</a:t>
            </a:r>
            <a:r>
              <a:rPr dirty="0" sz="1750" spc="-30">
                <a:latin typeface="Arial MT"/>
                <a:cs typeface="Arial MT"/>
              </a:rPr>
              <a:t>)</a:t>
            </a:r>
            <a:r>
              <a:rPr dirty="0" baseline="34722" sz="1800" spc="-142">
                <a:latin typeface="Arial MT"/>
                <a:cs typeface="Arial MT"/>
              </a:rPr>
              <a:t>2</a:t>
            </a:r>
            <a:r>
              <a:rPr dirty="0" baseline="34722" sz="1800">
                <a:latin typeface="Arial MT"/>
                <a:cs typeface="Arial MT"/>
              </a:rPr>
              <a:t> </a:t>
            </a:r>
            <a:r>
              <a:rPr dirty="0" baseline="34722" sz="1800" spc="-202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35357" y="60487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46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64849" y="60487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46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49738" y="5969117"/>
            <a:ext cx="169735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-50">
                <a:latin typeface="Arial MT"/>
                <a:cs typeface="Arial MT"/>
              </a:rPr>
              <a:t>(</a:t>
            </a:r>
            <a:r>
              <a:rPr dirty="0" sz="1750" spc="-720">
                <a:latin typeface="Arial MT"/>
                <a:cs typeface="Arial MT"/>
              </a:rPr>
              <a:t>y</a:t>
            </a:r>
            <a:r>
              <a:rPr dirty="0" baseline="4761" sz="2625" spc="44">
                <a:latin typeface="Arial MT"/>
                <a:cs typeface="Arial MT"/>
              </a:rPr>
              <a:t>ˆ</a:t>
            </a:r>
            <a:r>
              <a:rPr dirty="0" baseline="-20833" sz="1800" spc="-135">
                <a:latin typeface="Arial MT"/>
                <a:cs typeface="Arial MT"/>
              </a:rPr>
              <a:t>1</a:t>
            </a:r>
            <a:r>
              <a:rPr dirty="0" baseline="-20833" sz="1800" spc="30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</a:t>
            </a:r>
            <a:r>
              <a:rPr dirty="0" sz="1750" spc="-170">
                <a:latin typeface="Times New Roman"/>
                <a:cs typeface="Times New Roman"/>
              </a:rPr>
              <a:t> </a:t>
            </a:r>
            <a:r>
              <a:rPr dirty="0" sz="1750" spc="-90">
                <a:latin typeface="Arial MT"/>
                <a:cs typeface="Arial MT"/>
              </a:rPr>
              <a:t>y</a:t>
            </a:r>
            <a:r>
              <a:rPr dirty="0" sz="1750" spc="-25">
                <a:latin typeface="Arial MT"/>
                <a:cs typeface="Arial MT"/>
              </a:rPr>
              <a:t>)</a:t>
            </a:r>
            <a:r>
              <a:rPr dirty="0" baseline="34722" sz="1800" spc="-135">
                <a:latin typeface="Arial MT"/>
                <a:cs typeface="Arial MT"/>
              </a:rPr>
              <a:t>2</a:t>
            </a:r>
            <a:r>
              <a:rPr dirty="0" baseline="34722" sz="1800" spc="202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</a:t>
            </a:r>
            <a:r>
              <a:rPr dirty="0" sz="1750" spc="-21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Arial MT"/>
                <a:cs typeface="Arial MT"/>
              </a:rPr>
              <a:t>(</a:t>
            </a:r>
            <a:r>
              <a:rPr dirty="0" sz="1750" spc="-715">
                <a:latin typeface="Arial MT"/>
                <a:cs typeface="Arial MT"/>
              </a:rPr>
              <a:t>y</a:t>
            </a:r>
            <a:r>
              <a:rPr dirty="0" baseline="4761" sz="2625" spc="157">
                <a:latin typeface="Arial MT"/>
                <a:cs typeface="Arial MT"/>
              </a:rPr>
              <a:t>ˆ</a:t>
            </a:r>
            <a:r>
              <a:rPr dirty="0" baseline="-20833" sz="1800" spc="-135">
                <a:latin typeface="Arial MT"/>
                <a:cs typeface="Arial MT"/>
              </a:rPr>
              <a:t>2</a:t>
            </a:r>
            <a:r>
              <a:rPr dirty="0" baseline="-20833" sz="1800" spc="195">
                <a:latin typeface="Arial MT"/>
                <a:cs typeface="Arial MT"/>
              </a:rPr>
              <a:t> </a:t>
            </a:r>
            <a:r>
              <a:rPr dirty="0" sz="1750" spc="30">
                <a:latin typeface="Symbol"/>
                <a:cs typeface="Symbol"/>
              </a:rPr>
              <a:t></a:t>
            </a:r>
            <a:r>
              <a:rPr dirty="0" sz="1750" spc="-165">
                <a:latin typeface="Times New Roman"/>
                <a:cs typeface="Times New Roman"/>
              </a:rPr>
              <a:t> </a:t>
            </a:r>
            <a:r>
              <a:rPr dirty="0" sz="1750" spc="-90">
                <a:latin typeface="Arial MT"/>
                <a:cs typeface="Arial MT"/>
              </a:rPr>
              <a:t>y</a:t>
            </a:r>
            <a:r>
              <a:rPr dirty="0" sz="1750" spc="-25">
                <a:latin typeface="Arial MT"/>
                <a:cs typeface="Arial MT"/>
              </a:rPr>
              <a:t>)</a:t>
            </a:r>
            <a:r>
              <a:rPr dirty="0" baseline="34722" sz="1800" spc="-135">
                <a:latin typeface="Arial MT"/>
                <a:cs typeface="Arial MT"/>
              </a:rPr>
              <a:t>2</a:t>
            </a:r>
            <a:endParaRPr baseline="34722"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6011093" y="5969117"/>
            <a:ext cx="19926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254">
                <a:latin typeface="Symbol"/>
                <a:cs typeface="Symbol"/>
              </a:rPr>
              <a:t></a:t>
            </a:r>
            <a:r>
              <a:rPr dirty="0" sz="1750" spc="-50">
                <a:latin typeface="Arial MT"/>
                <a:cs typeface="Arial MT"/>
              </a:rPr>
              <a:t>(</a:t>
            </a:r>
            <a:r>
              <a:rPr dirty="0" sz="1750" spc="-80">
                <a:latin typeface="Arial MT"/>
                <a:cs typeface="Arial MT"/>
              </a:rPr>
              <a:t>y</a:t>
            </a:r>
            <a:r>
              <a:rPr dirty="0" baseline="-23809" sz="1575" spc="-135">
                <a:latin typeface="Arial MT"/>
                <a:cs typeface="Arial MT"/>
              </a:rPr>
              <a:t>1</a:t>
            </a:r>
            <a:r>
              <a:rPr dirty="0" baseline="-23809" sz="1575" spc="127">
                <a:latin typeface="Arial MT"/>
                <a:cs typeface="Arial MT"/>
              </a:rPr>
              <a:t> </a:t>
            </a:r>
            <a:r>
              <a:rPr dirty="0" sz="1750" spc="35">
                <a:latin typeface="Symbol"/>
                <a:cs typeface="Symbol"/>
              </a:rPr>
              <a:t></a:t>
            </a:r>
            <a:r>
              <a:rPr dirty="0" sz="1750" spc="-185">
                <a:latin typeface="Times New Roman"/>
                <a:cs typeface="Times New Roman"/>
              </a:rPr>
              <a:t> </a:t>
            </a:r>
            <a:r>
              <a:rPr dirty="0" sz="1750" spc="-715">
                <a:latin typeface="Arial MT"/>
                <a:cs typeface="Arial MT"/>
              </a:rPr>
              <a:t>y</a:t>
            </a:r>
            <a:r>
              <a:rPr dirty="0" baseline="4761" sz="2625" spc="67">
                <a:latin typeface="Arial MT"/>
                <a:cs typeface="Arial MT"/>
              </a:rPr>
              <a:t>ˆ</a:t>
            </a:r>
            <a:r>
              <a:rPr dirty="0" baseline="-23809" sz="1575" spc="-135">
                <a:latin typeface="Arial MT"/>
                <a:cs typeface="Arial MT"/>
              </a:rPr>
              <a:t>1</a:t>
            </a:r>
            <a:r>
              <a:rPr dirty="0" baseline="-23809" sz="1575" spc="-292">
                <a:latin typeface="Arial MT"/>
                <a:cs typeface="Arial MT"/>
              </a:rPr>
              <a:t> </a:t>
            </a:r>
            <a:r>
              <a:rPr dirty="0" sz="1750" spc="-25">
                <a:latin typeface="Arial MT"/>
                <a:cs typeface="Arial MT"/>
              </a:rPr>
              <a:t>)</a:t>
            </a:r>
            <a:r>
              <a:rPr dirty="0" baseline="39682" sz="1575" spc="-135">
                <a:latin typeface="Arial MT"/>
                <a:cs typeface="Arial MT"/>
              </a:rPr>
              <a:t>2</a:t>
            </a:r>
            <a:r>
              <a:rPr dirty="0" baseline="39682" sz="1575">
                <a:latin typeface="Arial MT"/>
                <a:cs typeface="Arial MT"/>
              </a:rPr>
              <a:t> </a:t>
            </a:r>
            <a:r>
              <a:rPr dirty="0" baseline="39682" sz="1575" spc="-165">
                <a:latin typeface="Arial MT"/>
                <a:cs typeface="Arial MT"/>
              </a:rPr>
              <a:t> </a:t>
            </a:r>
            <a:r>
              <a:rPr dirty="0" sz="1750" spc="254">
                <a:latin typeface="Symbol"/>
                <a:cs typeface="Symbol"/>
              </a:rPr>
              <a:t></a:t>
            </a:r>
            <a:r>
              <a:rPr dirty="0" sz="1750" spc="-50">
                <a:latin typeface="Arial MT"/>
                <a:cs typeface="Arial MT"/>
              </a:rPr>
              <a:t>(</a:t>
            </a:r>
            <a:r>
              <a:rPr dirty="0" sz="1750" spc="-20">
                <a:latin typeface="Arial MT"/>
                <a:cs typeface="Arial MT"/>
              </a:rPr>
              <a:t>y</a:t>
            </a:r>
            <a:r>
              <a:rPr dirty="0" baseline="-23809" sz="1575" spc="-135">
                <a:latin typeface="Arial MT"/>
                <a:cs typeface="Arial MT"/>
              </a:rPr>
              <a:t>2</a:t>
            </a:r>
            <a:r>
              <a:rPr dirty="0" baseline="-23809" sz="1575">
                <a:latin typeface="Arial MT"/>
                <a:cs typeface="Arial MT"/>
              </a:rPr>
              <a:t> </a:t>
            </a:r>
            <a:r>
              <a:rPr dirty="0" baseline="-23809" sz="1575" spc="-165">
                <a:latin typeface="Arial MT"/>
                <a:cs typeface="Arial MT"/>
              </a:rPr>
              <a:t> </a:t>
            </a:r>
            <a:r>
              <a:rPr dirty="0" sz="1750" spc="35">
                <a:latin typeface="Symbol"/>
                <a:cs typeface="Symbol"/>
              </a:rPr>
              <a:t></a:t>
            </a:r>
            <a:r>
              <a:rPr dirty="0" sz="1750" spc="-190">
                <a:latin typeface="Times New Roman"/>
                <a:cs typeface="Times New Roman"/>
              </a:rPr>
              <a:t> </a:t>
            </a:r>
            <a:r>
              <a:rPr dirty="0" sz="1750" spc="-715">
                <a:latin typeface="Arial MT"/>
                <a:cs typeface="Arial MT"/>
              </a:rPr>
              <a:t>y</a:t>
            </a:r>
            <a:r>
              <a:rPr dirty="0" baseline="4761" sz="2625" spc="172">
                <a:latin typeface="Arial MT"/>
                <a:cs typeface="Arial MT"/>
              </a:rPr>
              <a:t>ˆ</a:t>
            </a:r>
            <a:r>
              <a:rPr dirty="0" baseline="-23809" sz="1575" spc="-135">
                <a:latin typeface="Arial MT"/>
                <a:cs typeface="Arial MT"/>
              </a:rPr>
              <a:t>2</a:t>
            </a:r>
            <a:r>
              <a:rPr dirty="0" baseline="-23809" sz="1575" spc="-142">
                <a:latin typeface="Arial MT"/>
                <a:cs typeface="Arial MT"/>
              </a:rPr>
              <a:t> </a:t>
            </a:r>
            <a:r>
              <a:rPr dirty="0" sz="1750" spc="-20">
                <a:latin typeface="Arial MT"/>
                <a:cs typeface="Arial MT"/>
              </a:rPr>
              <a:t>)</a:t>
            </a:r>
            <a:r>
              <a:rPr dirty="0" baseline="39682" sz="1575" spc="-135">
                <a:latin typeface="Arial MT"/>
                <a:cs typeface="Arial MT"/>
              </a:rPr>
              <a:t>2</a:t>
            </a:r>
            <a:endParaRPr baseline="39682" sz="1575">
              <a:latin typeface="Arial MT"/>
              <a:cs typeface="Arial MT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43037" y="5255418"/>
          <a:ext cx="7253605" cy="65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409825"/>
                <a:gridCol w="2771775"/>
              </a:tblGrid>
              <a:tr h="3762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1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dirty="0" sz="1800" spc="-1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85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-1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dirty="0" sz="1800" spc="-1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tion</a:t>
                      </a:r>
                      <a:r>
                        <a:rPr dirty="0" sz="1800" spc="-65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9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9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10"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ri</a:t>
                      </a:r>
                      <a:r>
                        <a:rPr dirty="0" sz="180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xpl</a:t>
                      </a:r>
                      <a:r>
                        <a:rPr dirty="0" sz="180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15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8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18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re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res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1800" spc="-9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Un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sz="1800" spc="-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800" spc="-4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1800" spc="-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ar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800" spc="-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65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(err</a:t>
                      </a:r>
                      <a:r>
                        <a:rPr dirty="0" sz="1800" spc="-1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800">
                          <a:solidFill>
                            <a:srgbClr val="008080"/>
                          </a:solidFill>
                          <a:latin typeface="Arial MT"/>
                          <a:cs typeface="Arial MT"/>
                        </a:rPr>
                        <a:t>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8080"/>
                      </a:solidFill>
                      <a:prstDash val="solid"/>
                    </a:lnL>
                    <a:lnR w="9525">
                      <a:solidFill>
                        <a:srgbClr val="008080"/>
                      </a:solidFill>
                      <a:prstDash val="solid"/>
                    </a:lnR>
                    <a:lnT w="9525">
                      <a:solidFill>
                        <a:srgbClr val="008080"/>
                      </a:solidFill>
                      <a:prstDash val="solid"/>
                    </a:lnT>
                    <a:lnB w="9525">
                      <a:solidFill>
                        <a:srgbClr val="008080"/>
                      </a:solidFill>
                      <a:prstDash val="solid"/>
                    </a:lnB>
                  </a:tcPr>
                </a:tc>
              </a:tr>
              <a:tr h="267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808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0503" y="4031362"/>
            <a:ext cx="585470" cy="0"/>
          </a:xfrm>
          <a:custGeom>
            <a:avLst/>
            <a:gdLst/>
            <a:ahLst/>
            <a:cxnLst/>
            <a:rect l="l" t="t" r="r" b="b"/>
            <a:pathLst>
              <a:path w="585469" h="0">
                <a:moveTo>
                  <a:pt x="0" y="0"/>
                </a:moveTo>
                <a:lnTo>
                  <a:pt x="584889" y="0"/>
                </a:lnTo>
              </a:path>
            </a:pathLst>
          </a:custGeom>
          <a:ln w="15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8967" y="40313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270" y="0"/>
                </a:lnTo>
              </a:path>
            </a:pathLst>
          </a:custGeom>
          <a:ln w="15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92995" y="4031362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684" y="0"/>
                </a:lnTo>
              </a:path>
            </a:pathLst>
          </a:custGeom>
          <a:ln w="15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6341" y="4031362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684" y="0"/>
                </a:lnTo>
              </a:path>
            </a:pathLst>
          </a:custGeom>
          <a:ln w="15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3740" y="1988947"/>
            <a:ext cx="8197850" cy="4375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0" marR="62103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6400" algn="l"/>
                <a:tab pos="407034" algn="l"/>
              </a:tabLst>
            </a:pPr>
            <a:r>
              <a:rPr dirty="0" sz="3200" spc="5">
                <a:latin typeface="Calibri"/>
                <a:cs typeface="Calibri"/>
              </a:rPr>
              <a:t>R</a:t>
            </a:r>
            <a:r>
              <a:rPr dirty="0" baseline="25132" sz="3150" spc="7">
                <a:latin typeface="Calibri"/>
                <a:cs typeface="Calibri"/>
              </a:rPr>
              <a:t>2 </a:t>
            </a:r>
            <a:r>
              <a:rPr dirty="0" sz="3200" spc="-5">
                <a:latin typeface="Calibri"/>
                <a:cs typeface="Calibri"/>
              </a:rPr>
              <a:t>measures the </a:t>
            </a:r>
            <a:r>
              <a:rPr dirty="0" sz="3200" spc="-10">
                <a:latin typeface="Calibri"/>
                <a:cs typeface="Calibri"/>
              </a:rPr>
              <a:t>proportion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 spc="-10">
                <a:latin typeface="Calibri"/>
                <a:cs typeface="Calibri"/>
              </a:rPr>
              <a:t>variation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 </a:t>
            </a:r>
            <a:r>
              <a:rPr dirty="0" sz="3200" spc="-5">
                <a:latin typeface="Calibri"/>
                <a:cs typeface="Calibri"/>
              </a:rPr>
              <a:t>that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explained </a:t>
            </a:r>
            <a:r>
              <a:rPr dirty="0" sz="3200" spc="-5">
                <a:latin typeface="Calibri"/>
                <a:cs typeface="Calibri"/>
              </a:rPr>
              <a:t>by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variation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Calibri"/>
              <a:cs typeface="Calibri"/>
            </a:endParaRPr>
          </a:p>
          <a:p>
            <a:pPr marL="1918970" marR="1470025" indent="-708025">
              <a:lnSpc>
                <a:spcPct val="116300"/>
              </a:lnSpc>
              <a:spcBef>
                <a:spcPts val="5"/>
              </a:spcBef>
              <a:tabLst>
                <a:tab pos="3224530" algn="l"/>
                <a:tab pos="4897755" algn="l"/>
                <a:tab pos="6174105" algn="l"/>
              </a:tabLst>
            </a:pPr>
            <a:r>
              <a:rPr dirty="0" baseline="-34858" sz="3825" spc="-240">
                <a:latin typeface="Arial MT"/>
                <a:cs typeface="Arial MT"/>
              </a:rPr>
              <a:t>R</a:t>
            </a:r>
            <a:r>
              <a:rPr dirty="0" baseline="-13888" sz="2700" spc="-270">
                <a:latin typeface="Arial MT"/>
                <a:cs typeface="Arial MT"/>
              </a:rPr>
              <a:t>2</a:t>
            </a:r>
            <a:r>
              <a:rPr dirty="0" baseline="-13888" sz="2700">
                <a:latin typeface="Arial MT"/>
                <a:cs typeface="Arial MT"/>
              </a:rPr>
              <a:t> </a:t>
            </a:r>
            <a:r>
              <a:rPr dirty="0" baseline="-13888" sz="2700" spc="-307">
                <a:latin typeface="Arial MT"/>
                <a:cs typeface="Arial MT"/>
              </a:rPr>
              <a:t> </a:t>
            </a:r>
            <a:r>
              <a:rPr dirty="0" baseline="-34858" sz="3825" spc="30">
                <a:latin typeface="Symbol"/>
                <a:cs typeface="Symbol"/>
              </a:rPr>
              <a:t></a:t>
            </a:r>
            <a:r>
              <a:rPr dirty="0" baseline="-34858" sz="3825" spc="120">
                <a:latin typeface="Times New Roman"/>
                <a:cs typeface="Times New Roman"/>
              </a:rPr>
              <a:t> </a:t>
            </a:r>
            <a:r>
              <a:rPr dirty="0" sz="2550" spc="-250">
                <a:latin typeface="Arial MT"/>
                <a:cs typeface="Arial MT"/>
              </a:rPr>
              <a:t>S</a:t>
            </a:r>
            <a:r>
              <a:rPr dirty="0" sz="2550" spc="-240">
                <a:latin typeface="Arial MT"/>
                <a:cs typeface="Arial MT"/>
              </a:rPr>
              <a:t>S</a:t>
            </a:r>
            <a:r>
              <a:rPr dirty="0" sz="2550" spc="-310">
                <a:latin typeface="Arial MT"/>
                <a:cs typeface="Arial MT"/>
              </a:rPr>
              <a:t>R</a:t>
            </a:r>
            <a:r>
              <a:rPr dirty="0" sz="2550" spc="-75">
                <a:latin typeface="Arial MT"/>
                <a:cs typeface="Arial MT"/>
              </a:rPr>
              <a:t> </a:t>
            </a:r>
            <a:r>
              <a:rPr dirty="0" baseline="-34858" sz="3825" spc="30">
                <a:latin typeface="Symbol"/>
                <a:cs typeface="Symbol"/>
              </a:rPr>
              <a:t></a:t>
            </a:r>
            <a:r>
              <a:rPr dirty="0" baseline="-34858" sz="3825" spc="120">
                <a:latin typeface="Times New Roman"/>
                <a:cs typeface="Times New Roman"/>
              </a:rPr>
              <a:t> </a:t>
            </a:r>
            <a:r>
              <a:rPr dirty="0" sz="2550" spc="-250">
                <a:latin typeface="Arial MT"/>
                <a:cs typeface="Arial MT"/>
              </a:rPr>
              <a:t>S</a:t>
            </a:r>
            <a:r>
              <a:rPr dirty="0" sz="2550" spc="-240">
                <a:latin typeface="Arial MT"/>
                <a:cs typeface="Arial MT"/>
              </a:rPr>
              <a:t>S</a:t>
            </a:r>
            <a:r>
              <a:rPr dirty="0" sz="2550" spc="25">
                <a:latin typeface="Arial MT"/>
                <a:cs typeface="Arial MT"/>
              </a:rPr>
              <a:t>T</a:t>
            </a:r>
            <a:r>
              <a:rPr dirty="0" sz="2550" spc="20">
                <a:latin typeface="Symbol"/>
                <a:cs typeface="Symbol"/>
              </a:rPr>
              <a:t></a:t>
            </a:r>
            <a:r>
              <a:rPr dirty="0" sz="2550" spc="-270">
                <a:latin typeface="Times New Roman"/>
                <a:cs typeface="Times New Roman"/>
              </a:rPr>
              <a:t> </a:t>
            </a:r>
            <a:r>
              <a:rPr dirty="0" sz="2550" spc="-250">
                <a:latin typeface="Arial MT"/>
                <a:cs typeface="Arial MT"/>
              </a:rPr>
              <a:t>S</a:t>
            </a:r>
            <a:r>
              <a:rPr dirty="0" sz="2550" spc="-240">
                <a:latin typeface="Arial MT"/>
                <a:cs typeface="Arial MT"/>
              </a:rPr>
              <a:t>S</a:t>
            </a:r>
            <a:r>
              <a:rPr dirty="0" sz="2550" spc="-285">
                <a:latin typeface="Arial MT"/>
                <a:cs typeface="Arial MT"/>
              </a:rPr>
              <a:t>E</a:t>
            </a:r>
            <a:r>
              <a:rPr dirty="0" sz="2550" spc="-150">
                <a:latin typeface="Arial MT"/>
                <a:cs typeface="Arial MT"/>
              </a:rPr>
              <a:t> </a:t>
            </a:r>
            <a:r>
              <a:rPr dirty="0" baseline="-34858" sz="3825" spc="30">
                <a:latin typeface="Symbol"/>
                <a:cs typeface="Symbol"/>
              </a:rPr>
              <a:t></a:t>
            </a:r>
            <a:r>
              <a:rPr dirty="0" baseline="-34858" sz="3825" spc="-442">
                <a:latin typeface="Times New Roman"/>
                <a:cs typeface="Times New Roman"/>
              </a:rPr>
              <a:t> </a:t>
            </a:r>
            <a:r>
              <a:rPr dirty="0" baseline="-34858" sz="3825" spc="-165">
                <a:latin typeface="Arial MT"/>
                <a:cs typeface="Arial MT"/>
              </a:rPr>
              <a:t>1</a:t>
            </a:r>
            <a:r>
              <a:rPr dirty="0" baseline="-34858" sz="3825" spc="30">
                <a:latin typeface="Symbol"/>
                <a:cs typeface="Symbol"/>
              </a:rPr>
              <a:t></a:t>
            </a:r>
            <a:r>
              <a:rPr dirty="0" baseline="-34858" sz="3825" spc="-30">
                <a:latin typeface="Times New Roman"/>
                <a:cs typeface="Times New Roman"/>
              </a:rPr>
              <a:t> </a:t>
            </a:r>
            <a:r>
              <a:rPr dirty="0" sz="2550" spc="-250">
                <a:latin typeface="Arial MT"/>
                <a:cs typeface="Arial MT"/>
              </a:rPr>
              <a:t>S</a:t>
            </a:r>
            <a:r>
              <a:rPr dirty="0" sz="2550" spc="-240">
                <a:latin typeface="Arial MT"/>
                <a:cs typeface="Arial MT"/>
              </a:rPr>
              <a:t>S</a:t>
            </a:r>
            <a:r>
              <a:rPr dirty="0" sz="2550" spc="-285">
                <a:latin typeface="Arial MT"/>
                <a:cs typeface="Arial MT"/>
              </a:rPr>
              <a:t>E</a:t>
            </a:r>
            <a:r>
              <a:rPr dirty="0" sz="2550" spc="-140">
                <a:latin typeface="Arial MT"/>
                <a:cs typeface="Arial MT"/>
              </a:rPr>
              <a:t> </a:t>
            </a:r>
            <a:r>
              <a:rPr dirty="0" baseline="-34858" sz="3825" spc="30">
                <a:latin typeface="Symbol"/>
                <a:cs typeface="Symbol"/>
              </a:rPr>
              <a:t></a:t>
            </a:r>
            <a:r>
              <a:rPr dirty="0" baseline="-34858" sz="3825" spc="-450">
                <a:latin typeface="Times New Roman"/>
                <a:cs typeface="Times New Roman"/>
              </a:rPr>
              <a:t> </a:t>
            </a:r>
            <a:r>
              <a:rPr dirty="0" baseline="-34858" sz="3825" spc="-157">
                <a:latin typeface="Arial MT"/>
                <a:cs typeface="Arial MT"/>
              </a:rPr>
              <a:t>1</a:t>
            </a:r>
            <a:r>
              <a:rPr dirty="0" baseline="-34858" sz="3825" spc="30">
                <a:latin typeface="Symbol"/>
                <a:cs typeface="Symbol"/>
              </a:rPr>
              <a:t></a:t>
            </a:r>
            <a:r>
              <a:rPr dirty="0" baseline="-34858" sz="3825" spc="-30">
                <a:latin typeface="Times New Roman"/>
                <a:cs typeface="Times New Roman"/>
              </a:rPr>
              <a:t> </a:t>
            </a:r>
            <a:r>
              <a:rPr dirty="0" sz="2550" spc="-250">
                <a:latin typeface="Arial MT"/>
                <a:cs typeface="Arial MT"/>
              </a:rPr>
              <a:t>S</a:t>
            </a:r>
            <a:r>
              <a:rPr dirty="0" sz="2550" spc="-240">
                <a:latin typeface="Arial MT"/>
                <a:cs typeface="Arial MT"/>
              </a:rPr>
              <a:t>S</a:t>
            </a:r>
            <a:r>
              <a:rPr dirty="0" sz="2550" spc="-175">
                <a:latin typeface="Arial MT"/>
                <a:cs typeface="Arial MT"/>
              </a:rPr>
              <a:t>E  </a:t>
            </a:r>
            <a:r>
              <a:rPr dirty="0" sz="2550" spc="-254">
                <a:latin typeface="Arial MT"/>
                <a:cs typeface="Arial MT"/>
              </a:rPr>
              <a:t>SST	SST	SST	</a:t>
            </a:r>
            <a:r>
              <a:rPr dirty="0" sz="2550" spc="-210">
                <a:latin typeface="Arial MT"/>
                <a:cs typeface="Arial MT"/>
              </a:rPr>
              <a:t>SS</a:t>
            </a:r>
            <a:r>
              <a:rPr dirty="0" baseline="-18518" sz="2700" spc="-315">
                <a:latin typeface="Arial MT"/>
                <a:cs typeface="Arial MT"/>
              </a:rPr>
              <a:t>y</a:t>
            </a:r>
            <a:endParaRPr baseline="-18518"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Arial MT"/>
              <a:cs typeface="Arial MT"/>
            </a:endParaRPr>
          </a:p>
          <a:p>
            <a:pPr marL="406400" indent="-343535">
              <a:lnSpc>
                <a:spcPct val="100000"/>
              </a:lnSpc>
              <a:buChar char="•"/>
              <a:tabLst>
                <a:tab pos="406400" algn="l"/>
                <a:tab pos="407034" algn="l"/>
              </a:tabLst>
            </a:pPr>
            <a:r>
              <a:rPr dirty="0" sz="3200" spc="-420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baseline="25132" sz="3150" spc="-292">
                <a:solidFill>
                  <a:srgbClr val="2C2CAF"/>
                </a:solidFill>
                <a:latin typeface="Arial MT"/>
                <a:cs typeface="Arial MT"/>
              </a:rPr>
              <a:t>2</a:t>
            </a:r>
            <a:r>
              <a:rPr dirty="0" baseline="25132" sz="3150" spc="-142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2C2CAF"/>
                </a:solidFill>
                <a:latin typeface="Arial MT"/>
                <a:cs typeface="Arial MT"/>
              </a:rPr>
              <a:t>ta</a:t>
            </a:r>
            <a:r>
              <a:rPr dirty="0" sz="3200" spc="-285">
                <a:solidFill>
                  <a:srgbClr val="2C2CAF"/>
                </a:solidFill>
                <a:latin typeface="Arial MT"/>
                <a:cs typeface="Arial MT"/>
              </a:rPr>
              <a:t>k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29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an</a:t>
            </a:r>
            <a:r>
              <a:rPr dirty="0" sz="3200" spc="-290">
                <a:solidFill>
                  <a:srgbClr val="2C2CAF"/>
                </a:solidFill>
                <a:latin typeface="Arial MT"/>
                <a:cs typeface="Arial MT"/>
              </a:rPr>
              <a:t>y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10">
                <a:solidFill>
                  <a:srgbClr val="2C2CAF"/>
                </a:solidFill>
                <a:latin typeface="Arial MT"/>
                <a:cs typeface="Arial MT"/>
              </a:rPr>
              <a:t>va</a:t>
            </a:r>
            <a:r>
              <a:rPr dirty="0" sz="3200" spc="-125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u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15">
                <a:solidFill>
                  <a:srgbClr val="2C2CAF"/>
                </a:solidFill>
                <a:latin typeface="Arial MT"/>
                <a:cs typeface="Arial MT"/>
              </a:rPr>
              <a:t>betwee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10">
                <a:solidFill>
                  <a:srgbClr val="2C2CAF"/>
                </a:solidFill>
                <a:latin typeface="Arial MT"/>
                <a:cs typeface="Arial MT"/>
              </a:rPr>
              <a:t>ze</a:t>
            </a:r>
            <a:r>
              <a:rPr dirty="0" sz="3200" spc="-190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an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85">
                <a:solidFill>
                  <a:srgbClr val="2C2CAF"/>
                </a:solidFill>
                <a:latin typeface="Arial MT"/>
                <a:cs typeface="Arial MT"/>
              </a:rPr>
              <a:t>one.</a:t>
            </a:r>
            <a:endParaRPr sz="3200">
              <a:latin typeface="Arial MT"/>
              <a:cs typeface="Arial MT"/>
            </a:endParaRPr>
          </a:p>
          <a:p>
            <a:pPr marL="520700" marR="55880">
              <a:lnSpc>
                <a:spcPct val="120000"/>
              </a:lnSpc>
              <a:spcBef>
                <a:spcPts val="5"/>
              </a:spcBef>
            </a:pPr>
            <a:r>
              <a:rPr dirty="0" sz="2800" spc="-375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baseline="25525" sz="2775" spc="-262">
                <a:solidFill>
                  <a:srgbClr val="2C2CAF"/>
                </a:solidFill>
                <a:latin typeface="Arial MT"/>
                <a:cs typeface="Arial MT"/>
              </a:rPr>
              <a:t>2</a:t>
            </a:r>
            <a:r>
              <a:rPr dirty="0" baseline="25525" sz="2775" spc="172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=</a:t>
            </a:r>
            <a:r>
              <a:rPr dirty="0" sz="2800" spc="-14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1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: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2C2CAF"/>
                </a:solidFill>
                <a:latin typeface="Arial MT"/>
                <a:cs typeface="Arial MT"/>
              </a:rPr>
              <a:t>Perfect</a:t>
            </a:r>
            <a:r>
              <a:rPr dirty="0" sz="2800" spc="-14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80">
                <a:solidFill>
                  <a:srgbClr val="2C2CAF"/>
                </a:solidFill>
                <a:latin typeface="Arial MT"/>
                <a:cs typeface="Arial MT"/>
              </a:rPr>
              <a:t>matc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h</a:t>
            </a:r>
            <a:r>
              <a:rPr dirty="0" sz="2800" spc="-13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be</a:t>
            </a:r>
            <a:r>
              <a:rPr dirty="0" sz="2800" spc="-160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800" spc="-325">
                <a:solidFill>
                  <a:srgbClr val="2C2CAF"/>
                </a:solidFill>
                <a:latin typeface="Arial MT"/>
                <a:cs typeface="Arial MT"/>
              </a:rPr>
              <a:t>we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an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5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2800" spc="-300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800" spc="-150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800" spc="-14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po</a:t>
            </a:r>
            <a:r>
              <a:rPr dirty="0" sz="2800" spc="-12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800" spc="-190">
                <a:solidFill>
                  <a:srgbClr val="2C2CAF"/>
                </a:solidFill>
                <a:latin typeface="Arial MT"/>
                <a:cs typeface="Arial MT"/>
              </a:rPr>
              <a:t>nts.  </a:t>
            </a:r>
            <a:r>
              <a:rPr dirty="0" sz="2800" spc="-370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baseline="25525" sz="2775" spc="-270">
                <a:solidFill>
                  <a:srgbClr val="2C2CAF"/>
                </a:solidFill>
                <a:latin typeface="Arial MT"/>
                <a:cs typeface="Arial MT"/>
              </a:rPr>
              <a:t>2</a:t>
            </a:r>
            <a:r>
              <a:rPr dirty="0" baseline="25525" sz="2775" spc="179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300">
                <a:solidFill>
                  <a:srgbClr val="2C2CAF"/>
                </a:solidFill>
                <a:latin typeface="Arial MT"/>
                <a:cs typeface="Arial MT"/>
              </a:rPr>
              <a:t>=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0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:</a:t>
            </a:r>
            <a:r>
              <a:rPr dirty="0" sz="2800" spc="-18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65">
                <a:solidFill>
                  <a:srgbClr val="2C2CAF"/>
                </a:solidFill>
                <a:latin typeface="Arial MT"/>
                <a:cs typeface="Arial MT"/>
              </a:rPr>
              <a:t>There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2C2CAF"/>
                </a:solidFill>
                <a:latin typeface="Arial MT"/>
                <a:cs typeface="Arial MT"/>
              </a:rPr>
              <a:t>ar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ne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800" spc="-170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8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00">
                <a:solidFill>
                  <a:srgbClr val="2C2CAF"/>
                </a:solidFill>
                <a:latin typeface="Arial MT"/>
                <a:cs typeface="Arial MT"/>
              </a:rPr>
              <a:t>relat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800" spc="-250">
                <a:solidFill>
                  <a:srgbClr val="2C2CAF"/>
                </a:solidFill>
                <a:latin typeface="Arial MT"/>
                <a:cs typeface="Arial MT"/>
              </a:rPr>
              <a:t>onshi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p</a:t>
            </a:r>
            <a:r>
              <a:rPr dirty="0" sz="2800" spc="-12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75">
                <a:solidFill>
                  <a:srgbClr val="2C2CAF"/>
                </a:solidFill>
                <a:latin typeface="Arial MT"/>
                <a:cs typeface="Arial MT"/>
              </a:rPr>
              <a:t>betw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2C2CAF"/>
                </a:solidFill>
                <a:latin typeface="Arial MT"/>
                <a:cs typeface="Arial MT"/>
              </a:rPr>
              <a:t>x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an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415">
                <a:solidFill>
                  <a:srgbClr val="2C2CAF"/>
                </a:solidFill>
                <a:latin typeface="Arial MT"/>
                <a:cs typeface="Arial MT"/>
              </a:rPr>
              <a:t>y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838200"/>
            <a:ext cx="5334000" cy="685800"/>
          </a:xfrm>
          <a:prstGeom prst="rect"/>
          <a:ln w="9525">
            <a:solidFill>
              <a:srgbClr val="2C2CAF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295"/>
              </a:spcBef>
            </a:pPr>
            <a:r>
              <a:rPr dirty="0" spc="-375">
                <a:solidFill>
                  <a:srgbClr val="2C2CAF"/>
                </a:solidFill>
                <a:latin typeface="Arial MT"/>
                <a:cs typeface="Arial MT"/>
              </a:rPr>
              <a:t>SST</a:t>
            </a:r>
            <a:r>
              <a:rPr dirty="0" spc="-21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335">
                <a:solidFill>
                  <a:srgbClr val="2C2CAF"/>
                </a:solidFill>
                <a:latin typeface="Arial MT"/>
                <a:cs typeface="Arial MT"/>
              </a:rPr>
              <a:t>=</a:t>
            </a:r>
            <a:r>
              <a:rPr dirty="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590">
                <a:solidFill>
                  <a:srgbClr val="2C2CAF"/>
                </a:solidFill>
                <a:latin typeface="Arial MT"/>
                <a:cs typeface="Arial MT"/>
              </a:rPr>
              <a:t>V</a:t>
            </a:r>
            <a:r>
              <a:rPr dirty="0" spc="-220">
                <a:solidFill>
                  <a:srgbClr val="2C2CAF"/>
                </a:solidFill>
                <a:latin typeface="Arial MT"/>
                <a:cs typeface="Arial MT"/>
              </a:rPr>
              <a:t>ari</a:t>
            </a:r>
            <a:r>
              <a:rPr dirty="0" spc="-315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pc="-210">
                <a:solidFill>
                  <a:srgbClr val="2C2CAF"/>
                </a:solidFill>
                <a:latin typeface="Arial MT"/>
                <a:cs typeface="Arial MT"/>
              </a:rPr>
              <a:t>tio</a:t>
            </a:r>
            <a:r>
              <a:rPr dirty="0" spc="-32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13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pc="-32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290">
                <a:solidFill>
                  <a:srgbClr val="2C2CAF"/>
                </a:solidFill>
                <a:latin typeface="Arial MT"/>
                <a:cs typeface="Arial MT"/>
              </a:rPr>
              <a:t>y</a:t>
            </a:r>
            <a:r>
              <a:rPr dirty="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335">
                <a:solidFill>
                  <a:srgbClr val="2C2CAF"/>
                </a:solidFill>
                <a:latin typeface="Arial MT"/>
                <a:cs typeface="Arial MT"/>
              </a:rPr>
              <a:t>=</a:t>
            </a:r>
            <a:r>
              <a:rPr dirty="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395">
                <a:solidFill>
                  <a:srgbClr val="2C2CAF"/>
                </a:solidFill>
                <a:latin typeface="Arial MT"/>
                <a:cs typeface="Arial MT"/>
              </a:rPr>
              <a:t>SSR</a:t>
            </a:r>
            <a:r>
              <a:rPr dirty="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335">
                <a:solidFill>
                  <a:srgbClr val="2C2CAF"/>
                </a:solidFill>
                <a:latin typeface="Arial MT"/>
                <a:cs typeface="Arial MT"/>
              </a:rPr>
              <a:t>+</a:t>
            </a:r>
            <a:r>
              <a:rPr dirty="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pc="-385">
                <a:solidFill>
                  <a:srgbClr val="2C2CAF"/>
                </a:solidFill>
                <a:latin typeface="Arial MT"/>
                <a:cs typeface="Arial MT"/>
              </a:rPr>
              <a:t>SSE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20737"/>
            <a:ext cx="7861300" cy="19824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 MT"/>
                <a:cs typeface="Arial MT"/>
              </a:rPr>
              <a:t>– </a:t>
            </a:r>
            <a:r>
              <a:rPr dirty="0" sz="2800" spc="-10">
                <a:latin typeface="Calibri"/>
                <a:cs typeface="Calibri"/>
              </a:rPr>
              <a:t>Find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coefficient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determination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20">
                <a:latin typeface="Calibri"/>
                <a:cs typeface="Calibri"/>
              </a:rPr>
              <a:t>example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18.1;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statistic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tell </a:t>
            </a:r>
            <a:r>
              <a:rPr dirty="0" sz="2800" spc="-25">
                <a:latin typeface="Calibri"/>
                <a:cs typeface="Calibri"/>
              </a:rPr>
              <a:t>you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772218"/>
            <a:ext cx="3624579" cy="164147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Solving</a:t>
            </a:r>
            <a:r>
              <a:rPr dirty="0" sz="2800" spc="-15">
                <a:latin typeface="Calibri"/>
                <a:cs typeface="Calibri"/>
              </a:rPr>
              <a:t> by </a:t>
            </a:r>
            <a:r>
              <a:rPr dirty="0" sz="2800" spc="-10">
                <a:latin typeface="Calibri"/>
                <a:cs typeface="Calibri"/>
              </a:rPr>
              <a:t>hand;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Using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computer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4464557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397" y="4553458"/>
            <a:ext cx="282892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15">
                <a:latin typeface="Calibri"/>
                <a:cs typeface="Calibri"/>
              </a:rPr>
              <a:t>rom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regression</a:t>
            </a:r>
            <a:r>
              <a:rPr dirty="0" sz="2400" spc="-5">
                <a:latin typeface="Calibri"/>
                <a:cs typeface="Calibri"/>
              </a:rPr>
              <a:t> out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58975" y="4577211"/>
          <a:ext cx="3259455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6135"/>
                <a:gridCol w="1153160"/>
              </a:tblGrid>
              <a:tr h="649553">
                <a:tc gridSpan="2">
                  <a:txBody>
                    <a:bodyPr/>
                    <a:lstStyle/>
                    <a:p>
                      <a:pPr>
                        <a:lnSpc>
                          <a:spcPts val="2490"/>
                        </a:lnSpc>
                        <a:tabLst>
                          <a:tab pos="2924175" algn="l"/>
                        </a:tabLst>
                      </a:pPr>
                      <a:r>
                        <a:rPr dirty="0" baseline="9259" sz="3600" spc="-712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950" spc="-2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eg</a:t>
                      </a:r>
                      <a:r>
                        <a:rPr dirty="0" sz="1950" spc="2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es</a:t>
                      </a:r>
                      <a:r>
                        <a:rPr dirty="0" sz="1950" spc="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950" spc="-4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950" b="1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950" spc="-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1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950" spc="3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50" spc="3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950" spc="-4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950" spc="3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950" spc="-4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95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95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9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9259" sz="3600" spc="-7">
                          <a:latin typeface="Calibri"/>
                          <a:cs typeface="Calibri"/>
                        </a:rPr>
                        <a:t>pu</a:t>
                      </a:r>
                      <a:endParaRPr baseline="9259" sz="3600">
                        <a:latin typeface="Calibri"/>
                        <a:cs typeface="Calibri"/>
                      </a:endParaRPr>
                    </a:p>
                    <a:p>
                      <a:pPr marL="630555" marR="259079">
                        <a:lnSpc>
                          <a:spcPct val="100000"/>
                        </a:lnSpc>
                        <a:spcBef>
                          <a:spcPts val="115"/>
                        </a:spcBef>
                        <a:tabLst>
                          <a:tab pos="2258060" algn="l"/>
                        </a:tabLst>
                      </a:pPr>
                      <a:r>
                        <a:rPr dirty="0" sz="1950" spc="-155"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950" spc="-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240">
                          <a:latin typeface="Arial MT"/>
                          <a:cs typeface="Arial MT"/>
                        </a:rPr>
                        <a:t>R	</a:t>
                      </a:r>
                      <a:r>
                        <a:rPr dirty="0" sz="1950" spc="-180">
                          <a:latin typeface="Arial MT"/>
                          <a:cs typeface="Arial MT"/>
                        </a:rPr>
                        <a:t>0.8063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196"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950" spc="-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5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qu</a:t>
                      </a:r>
                      <a:r>
                        <a:rPr dirty="0" sz="1950" spc="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950" spc="30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950">
                          <a:latin typeface="Arial MT"/>
                          <a:cs typeface="Arial MT"/>
                        </a:rPr>
                        <a:t>e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62230" marR="2590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80">
                          <a:latin typeface="Arial MT"/>
                          <a:cs typeface="Arial MT"/>
                        </a:rPr>
                        <a:t>0.6501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196">
                <a:tc>
                  <a:txBody>
                    <a:bodyPr/>
                    <a:lstStyle/>
                    <a:p>
                      <a:pPr algn="ctr" marL="6159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950" spc="-3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950" spc="1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950" spc="-4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95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950" spc="-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950" spc="-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5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qu</a:t>
                      </a:r>
                      <a:r>
                        <a:rPr dirty="0" sz="1950" spc="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950" spc="30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950">
                          <a:latin typeface="Arial MT"/>
                          <a:cs typeface="Arial MT"/>
                        </a:rPr>
                        <a:t>e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62230" marR="2590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80">
                          <a:latin typeface="Arial MT"/>
                          <a:cs typeface="Arial MT"/>
                        </a:rPr>
                        <a:t>0.6466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3199">
                <a:tc>
                  <a:txBody>
                    <a:bodyPr/>
                    <a:lstStyle/>
                    <a:p>
                      <a:pPr algn="ctr" marL="571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5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950" spc="-4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950" spc="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950" spc="35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95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950" spc="-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5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950" spc="30">
                          <a:latin typeface="Arial MT"/>
                          <a:cs typeface="Arial MT"/>
                        </a:rPr>
                        <a:t>rr</a:t>
                      </a:r>
                      <a:r>
                        <a:rPr dirty="0" sz="1950" spc="-5">
                          <a:latin typeface="Arial MT"/>
                          <a:cs typeface="Arial MT"/>
                        </a:rPr>
                        <a:t>or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62230" marR="2590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80">
                          <a:latin typeface="Arial MT"/>
                          <a:cs typeface="Arial MT"/>
                        </a:rPr>
                        <a:t>151.57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80">
                          <a:latin typeface="Arial MT"/>
                          <a:cs typeface="Arial MT"/>
                        </a:rPr>
                        <a:t>Observations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2705" marR="2590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950" spc="-185">
                          <a:latin typeface="Arial MT"/>
                          <a:cs typeface="Arial MT"/>
                        </a:rPr>
                        <a:t>100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95875" y="4361433"/>
            <a:ext cx="3685540" cy="194373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763270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90">
                <a:latin typeface="Arial MT"/>
                <a:cs typeface="Arial MT"/>
              </a:rPr>
              <a:t>6</a:t>
            </a:r>
            <a:r>
              <a:rPr dirty="0" sz="1800" spc="-195">
                <a:latin typeface="Arial MT"/>
                <a:cs typeface="Arial MT"/>
              </a:rPr>
              <a:t>5</a:t>
            </a:r>
            <a:r>
              <a:rPr dirty="0" sz="1800" spc="-290">
                <a:latin typeface="Arial MT"/>
                <a:cs typeface="Arial MT"/>
              </a:rPr>
              <a:t>%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130">
                <a:latin typeface="Arial MT"/>
                <a:cs typeface="Arial MT"/>
              </a:rPr>
              <a:t>ct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45">
                <a:latin typeface="Arial MT"/>
                <a:cs typeface="Arial MT"/>
              </a:rPr>
              <a:t>on 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g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pr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x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b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25">
                <a:latin typeface="Arial MT"/>
                <a:cs typeface="Arial MT"/>
              </a:rPr>
              <a:t>e  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285">
                <a:latin typeface="Arial MT"/>
                <a:cs typeface="Arial MT"/>
              </a:rPr>
              <a:t>m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g</a:t>
            </a:r>
            <a:r>
              <a:rPr dirty="0" sz="1800" spc="-90">
                <a:latin typeface="Arial MT"/>
                <a:cs typeface="Arial MT"/>
              </a:rPr>
              <a:t>.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30">
                <a:latin typeface="Arial MT"/>
                <a:cs typeface="Arial MT"/>
              </a:rPr>
              <a:t>e  rest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(3</a:t>
            </a:r>
            <a:r>
              <a:rPr dirty="0" sz="1800" spc="-195">
                <a:latin typeface="Arial MT"/>
                <a:cs typeface="Arial MT"/>
              </a:rPr>
              <a:t>5</a:t>
            </a:r>
            <a:r>
              <a:rPr dirty="0" sz="1800" spc="-320">
                <a:latin typeface="Arial MT"/>
                <a:cs typeface="Arial MT"/>
              </a:rPr>
              <a:t>%</a:t>
            </a:r>
            <a:r>
              <a:rPr dirty="0" sz="1800" spc="-110">
                <a:latin typeface="Arial MT"/>
                <a:cs typeface="Arial MT"/>
              </a:rPr>
              <a:t>)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80">
                <a:latin typeface="Arial MT"/>
                <a:cs typeface="Arial MT"/>
              </a:rPr>
              <a:t>exp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ne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40">
                <a:latin typeface="Arial MT"/>
                <a:cs typeface="Arial MT"/>
              </a:rPr>
              <a:t>by 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9370" y="4582362"/>
            <a:ext cx="2983865" cy="1939289"/>
          </a:xfrm>
          <a:custGeom>
            <a:avLst/>
            <a:gdLst/>
            <a:ahLst/>
            <a:cxnLst/>
            <a:rect l="l" t="t" r="r" b="b"/>
            <a:pathLst>
              <a:path w="2983865" h="1939290">
                <a:moveTo>
                  <a:pt x="2983448" y="0"/>
                </a:moveTo>
                <a:lnTo>
                  <a:pt x="0" y="0"/>
                </a:lnTo>
                <a:lnTo>
                  <a:pt x="0" y="1939087"/>
                </a:lnTo>
                <a:lnTo>
                  <a:pt x="2983448" y="1939087"/>
                </a:lnTo>
                <a:lnTo>
                  <a:pt x="2983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3272" y="3299000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 h="0">
                <a:moveTo>
                  <a:pt x="0" y="0"/>
                </a:moveTo>
                <a:lnTo>
                  <a:pt x="483898" y="0"/>
                </a:lnTo>
              </a:path>
            </a:pathLst>
          </a:custGeom>
          <a:ln w="14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91996" y="329900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90" h="0">
                <a:moveTo>
                  <a:pt x="0" y="0"/>
                </a:moveTo>
                <a:lnTo>
                  <a:pt x="999142" y="0"/>
                </a:lnTo>
              </a:path>
            </a:pathLst>
          </a:custGeom>
          <a:ln w="14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15426" y="3073504"/>
            <a:ext cx="3830320" cy="58039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939800" marR="43180" indent="-889635">
              <a:lnSpc>
                <a:spcPct val="64800"/>
              </a:lnSpc>
              <a:spcBef>
                <a:spcPts val="1045"/>
              </a:spcBef>
              <a:tabLst>
                <a:tab pos="1997710" algn="l"/>
              </a:tabLst>
            </a:pPr>
            <a:r>
              <a:rPr dirty="0" sz="2200" spc="-215">
                <a:latin typeface="Arial MT"/>
                <a:cs typeface="Arial MT"/>
              </a:rPr>
              <a:t>R</a:t>
            </a:r>
            <a:r>
              <a:rPr dirty="0" baseline="36398" sz="2175" spc="-172">
                <a:latin typeface="Arial MT"/>
                <a:cs typeface="Arial MT"/>
              </a:rPr>
              <a:t>2</a:t>
            </a:r>
            <a:r>
              <a:rPr dirty="0" baseline="36398" sz="2175" spc="254">
                <a:latin typeface="Arial MT"/>
                <a:cs typeface="Arial MT"/>
              </a:rPr>
              <a:t> </a:t>
            </a:r>
            <a:r>
              <a:rPr dirty="0" sz="2200" spc="235">
                <a:latin typeface="Symbol"/>
                <a:cs typeface="Symbol"/>
              </a:rPr>
              <a:t></a:t>
            </a:r>
            <a:r>
              <a:rPr dirty="0" sz="2200" spc="-140">
                <a:latin typeface="Arial MT"/>
                <a:cs typeface="Arial MT"/>
              </a:rPr>
              <a:t>1</a:t>
            </a:r>
            <a:r>
              <a:rPr dirty="0" sz="2200" spc="45">
                <a:latin typeface="Symbol"/>
                <a:cs typeface="Symbol"/>
              </a:rPr>
              <a:t>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baseline="35353" sz="3300" spc="-352">
                <a:latin typeface="Arial MT"/>
                <a:cs typeface="Arial MT"/>
              </a:rPr>
              <a:t>S</a:t>
            </a:r>
            <a:r>
              <a:rPr dirty="0" baseline="35353" sz="3300" spc="-367">
                <a:latin typeface="Arial MT"/>
                <a:cs typeface="Arial MT"/>
              </a:rPr>
              <a:t>S</a:t>
            </a:r>
            <a:r>
              <a:rPr dirty="0" baseline="35353" sz="3300" spc="-330">
                <a:latin typeface="Arial MT"/>
                <a:cs typeface="Arial MT"/>
              </a:rPr>
              <a:t>E</a:t>
            </a:r>
            <a:r>
              <a:rPr dirty="0" baseline="35353" sz="3300" spc="-225">
                <a:latin typeface="Arial MT"/>
                <a:cs typeface="Arial MT"/>
              </a:rPr>
              <a:t> </a:t>
            </a:r>
            <a:r>
              <a:rPr dirty="0" sz="2200" spc="235">
                <a:latin typeface="Symbol"/>
                <a:cs typeface="Symbol"/>
              </a:rPr>
              <a:t></a:t>
            </a:r>
            <a:r>
              <a:rPr dirty="0" sz="2200" spc="-140">
                <a:latin typeface="Arial MT"/>
                <a:cs typeface="Arial MT"/>
              </a:rPr>
              <a:t>1</a:t>
            </a:r>
            <a:r>
              <a:rPr dirty="0" sz="2200" spc="45">
                <a:latin typeface="Symbol"/>
                <a:cs typeface="Symbol"/>
              </a:rPr>
              <a:t>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baseline="35353" sz="3300" spc="-277">
                <a:latin typeface="Arial MT"/>
                <a:cs typeface="Arial MT"/>
              </a:rPr>
              <a:t>2</a:t>
            </a:r>
            <a:r>
              <a:rPr dirty="0" baseline="35353" sz="3300" spc="-525">
                <a:latin typeface="Arial MT"/>
                <a:cs typeface="Arial MT"/>
              </a:rPr>
              <a:t> </a:t>
            </a:r>
            <a:r>
              <a:rPr dirty="0" baseline="35353" sz="3300" spc="-465">
                <a:latin typeface="Arial MT"/>
                <a:cs typeface="Arial MT"/>
              </a:rPr>
              <a:t>2</a:t>
            </a:r>
            <a:r>
              <a:rPr dirty="0" baseline="35353" sz="3300" spc="-450">
                <a:latin typeface="Arial MT"/>
                <a:cs typeface="Arial MT"/>
              </a:rPr>
              <a:t>5</a:t>
            </a:r>
            <a:r>
              <a:rPr dirty="0" baseline="35353" sz="3300" spc="-30">
                <a:latin typeface="Arial MT"/>
                <a:cs typeface="Arial MT"/>
              </a:rPr>
              <a:t>1</a:t>
            </a:r>
            <a:r>
              <a:rPr dirty="0" baseline="35353" sz="3300" spc="-465">
                <a:latin typeface="Arial MT"/>
                <a:cs typeface="Arial MT"/>
              </a:rPr>
              <a:t>3</a:t>
            </a:r>
            <a:r>
              <a:rPr dirty="0" baseline="35353" sz="3300" spc="-450">
                <a:latin typeface="Arial MT"/>
                <a:cs typeface="Arial MT"/>
              </a:rPr>
              <a:t>6</a:t>
            </a:r>
            <a:r>
              <a:rPr dirty="0" baseline="35353" sz="3300" spc="-277">
                <a:latin typeface="Arial MT"/>
                <a:cs typeface="Arial MT"/>
              </a:rPr>
              <a:t>3</a:t>
            </a:r>
            <a:r>
              <a:rPr dirty="0" baseline="35353" sz="3300" spc="300">
                <a:latin typeface="Arial MT"/>
                <a:cs typeface="Arial MT"/>
              </a:rPr>
              <a:t> </a:t>
            </a:r>
            <a:r>
              <a:rPr dirty="0" sz="2200" spc="300">
                <a:latin typeface="Symbol"/>
                <a:cs typeface="Symbol"/>
              </a:rPr>
              <a:t></a:t>
            </a:r>
            <a:r>
              <a:rPr dirty="0" sz="2200" spc="-120">
                <a:latin typeface="Arial MT"/>
                <a:cs typeface="Arial MT"/>
              </a:rPr>
              <a:t>.</a:t>
            </a:r>
            <a:r>
              <a:rPr dirty="0" sz="2200" spc="-310">
                <a:latin typeface="Arial MT"/>
                <a:cs typeface="Arial MT"/>
              </a:rPr>
              <a:t>6</a:t>
            </a:r>
            <a:r>
              <a:rPr dirty="0" sz="2200" spc="-300">
                <a:latin typeface="Arial MT"/>
                <a:cs typeface="Arial MT"/>
              </a:rPr>
              <a:t>5</a:t>
            </a:r>
            <a:r>
              <a:rPr dirty="0" sz="2200" spc="-310">
                <a:latin typeface="Arial MT"/>
                <a:cs typeface="Arial MT"/>
              </a:rPr>
              <a:t>0</a:t>
            </a:r>
            <a:r>
              <a:rPr dirty="0" sz="2200" spc="-125">
                <a:latin typeface="Arial MT"/>
                <a:cs typeface="Arial MT"/>
              </a:rPr>
              <a:t>1  </a:t>
            </a:r>
            <a:r>
              <a:rPr dirty="0" sz="2200" spc="-235">
                <a:latin typeface="Arial MT"/>
                <a:cs typeface="Arial MT"/>
              </a:rPr>
              <a:t>S</a:t>
            </a:r>
            <a:r>
              <a:rPr dirty="0" sz="2200" spc="-270">
                <a:latin typeface="Arial MT"/>
                <a:cs typeface="Arial MT"/>
              </a:rPr>
              <a:t>S</a:t>
            </a:r>
            <a:r>
              <a:rPr dirty="0" baseline="-21072" sz="2175" spc="-150">
                <a:latin typeface="Arial MT"/>
                <a:cs typeface="Arial MT"/>
              </a:rPr>
              <a:t>y</a:t>
            </a:r>
            <a:r>
              <a:rPr dirty="0" baseline="-21072" sz="2175">
                <a:latin typeface="Arial MT"/>
                <a:cs typeface="Arial MT"/>
              </a:rPr>
              <a:t>	</a:t>
            </a:r>
            <a:r>
              <a:rPr dirty="0" sz="2200" spc="-185">
                <a:latin typeface="Arial MT"/>
                <a:cs typeface="Arial MT"/>
              </a:rPr>
              <a:t>6</a:t>
            </a:r>
            <a:r>
              <a:rPr dirty="0" sz="2200" spc="-305">
                <a:latin typeface="Arial MT"/>
                <a:cs typeface="Arial MT"/>
              </a:rPr>
              <a:t> </a:t>
            </a:r>
            <a:r>
              <a:rPr dirty="0" sz="2200" spc="-310">
                <a:latin typeface="Arial MT"/>
                <a:cs typeface="Arial MT"/>
              </a:rPr>
              <a:t>4</a:t>
            </a:r>
            <a:r>
              <a:rPr dirty="0" sz="2200" spc="-300">
                <a:latin typeface="Arial MT"/>
                <a:cs typeface="Arial MT"/>
              </a:rPr>
              <a:t>3</a:t>
            </a:r>
            <a:r>
              <a:rPr dirty="0" sz="2200" spc="-185">
                <a:latin typeface="Arial MT"/>
                <a:cs typeface="Arial MT"/>
              </a:rPr>
              <a:t>4</a:t>
            </a:r>
            <a:r>
              <a:rPr dirty="0" sz="2200" spc="-220">
                <a:latin typeface="Arial MT"/>
                <a:cs typeface="Arial MT"/>
              </a:rPr>
              <a:t> </a:t>
            </a:r>
            <a:r>
              <a:rPr dirty="0" sz="2200" spc="-310">
                <a:latin typeface="Arial MT"/>
                <a:cs typeface="Arial MT"/>
              </a:rPr>
              <a:t>8</a:t>
            </a:r>
            <a:r>
              <a:rPr dirty="0" sz="2200" spc="-300">
                <a:latin typeface="Arial MT"/>
                <a:cs typeface="Arial MT"/>
              </a:rPr>
              <a:t>9</a:t>
            </a:r>
            <a:r>
              <a:rPr dirty="0" sz="2200" spc="-185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5300" y="3960876"/>
            <a:ext cx="1028700" cy="1052830"/>
            <a:chOff x="8115300" y="3960876"/>
            <a:chExt cx="1028700" cy="10528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2168" y="3960876"/>
              <a:ext cx="941831" cy="9936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5300" y="4039012"/>
              <a:ext cx="946932" cy="97409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469741" y="4122314"/>
            <a:ext cx="310515" cy="145415"/>
            <a:chOff x="8469741" y="4122314"/>
            <a:chExt cx="310515" cy="145415"/>
          </a:xfrm>
        </p:grpSpPr>
        <p:sp>
          <p:nvSpPr>
            <p:cNvPr id="16" name="object 16"/>
            <p:cNvSpPr/>
            <p:nvPr/>
          </p:nvSpPr>
          <p:spPr>
            <a:xfrm>
              <a:off x="8469741" y="4122314"/>
              <a:ext cx="310515" cy="145415"/>
            </a:xfrm>
            <a:custGeom>
              <a:avLst/>
              <a:gdLst/>
              <a:ahLst/>
              <a:cxnLst/>
              <a:rect l="l" t="t" r="r" b="b"/>
              <a:pathLst>
                <a:path w="310515" h="145414">
                  <a:moveTo>
                    <a:pt x="155178" y="0"/>
                  </a:moveTo>
                  <a:lnTo>
                    <a:pt x="109318" y="3510"/>
                  </a:lnTo>
                  <a:lnTo>
                    <a:pt x="67883" y="12326"/>
                  </a:lnTo>
                  <a:lnTo>
                    <a:pt x="26447" y="31714"/>
                  </a:lnTo>
                  <a:lnTo>
                    <a:pt x="22043" y="35244"/>
                  </a:lnTo>
                  <a:lnTo>
                    <a:pt x="18515" y="37877"/>
                  </a:lnTo>
                  <a:lnTo>
                    <a:pt x="8809" y="47571"/>
                  </a:lnTo>
                  <a:lnTo>
                    <a:pt x="7055" y="51102"/>
                  </a:lnTo>
                  <a:lnTo>
                    <a:pt x="4404" y="54612"/>
                  </a:lnTo>
                  <a:lnTo>
                    <a:pt x="2631" y="58143"/>
                  </a:lnTo>
                  <a:lnTo>
                    <a:pt x="0" y="68714"/>
                  </a:lnTo>
                  <a:lnTo>
                    <a:pt x="0" y="75775"/>
                  </a:lnTo>
                  <a:lnTo>
                    <a:pt x="877" y="79286"/>
                  </a:lnTo>
                  <a:lnTo>
                    <a:pt x="1754" y="83694"/>
                  </a:lnTo>
                  <a:lnTo>
                    <a:pt x="2631" y="87224"/>
                  </a:lnTo>
                  <a:lnTo>
                    <a:pt x="4404" y="90754"/>
                  </a:lnTo>
                  <a:lnTo>
                    <a:pt x="7055" y="94265"/>
                  </a:lnTo>
                  <a:lnTo>
                    <a:pt x="8809" y="96918"/>
                  </a:lnTo>
                  <a:lnTo>
                    <a:pt x="11460" y="100448"/>
                  </a:lnTo>
                  <a:lnTo>
                    <a:pt x="14987" y="103959"/>
                  </a:lnTo>
                  <a:lnTo>
                    <a:pt x="18515" y="106612"/>
                  </a:lnTo>
                  <a:lnTo>
                    <a:pt x="22043" y="110122"/>
                  </a:lnTo>
                  <a:lnTo>
                    <a:pt x="26447" y="112775"/>
                  </a:lnTo>
                  <a:lnTo>
                    <a:pt x="35257" y="118938"/>
                  </a:lnTo>
                  <a:lnTo>
                    <a:pt x="44963" y="123347"/>
                  </a:lnTo>
                  <a:lnTo>
                    <a:pt x="56423" y="128632"/>
                  </a:lnTo>
                  <a:lnTo>
                    <a:pt x="67883" y="132163"/>
                  </a:lnTo>
                  <a:lnTo>
                    <a:pt x="81116" y="136571"/>
                  </a:lnTo>
                  <a:lnTo>
                    <a:pt x="124306" y="143612"/>
                  </a:lnTo>
                  <a:lnTo>
                    <a:pt x="155178" y="145367"/>
                  </a:lnTo>
                  <a:lnTo>
                    <a:pt x="171042" y="144489"/>
                  </a:lnTo>
                  <a:lnTo>
                    <a:pt x="216005" y="139204"/>
                  </a:lnTo>
                  <a:lnTo>
                    <a:pt x="242453" y="132163"/>
                  </a:lnTo>
                  <a:lnTo>
                    <a:pt x="253913" y="128632"/>
                  </a:lnTo>
                  <a:lnTo>
                    <a:pt x="265373" y="123347"/>
                  </a:lnTo>
                  <a:lnTo>
                    <a:pt x="275079" y="118938"/>
                  </a:lnTo>
                  <a:lnTo>
                    <a:pt x="283888" y="112775"/>
                  </a:lnTo>
                  <a:lnTo>
                    <a:pt x="288313" y="110122"/>
                  </a:lnTo>
                  <a:lnTo>
                    <a:pt x="291840" y="106612"/>
                  </a:lnTo>
                  <a:lnTo>
                    <a:pt x="295348" y="103959"/>
                  </a:lnTo>
                  <a:lnTo>
                    <a:pt x="298876" y="100448"/>
                  </a:lnTo>
                  <a:lnTo>
                    <a:pt x="301527" y="96918"/>
                  </a:lnTo>
                  <a:lnTo>
                    <a:pt x="303300" y="94265"/>
                  </a:lnTo>
                  <a:lnTo>
                    <a:pt x="305931" y="90754"/>
                  </a:lnTo>
                  <a:lnTo>
                    <a:pt x="309459" y="83694"/>
                  </a:lnTo>
                  <a:lnTo>
                    <a:pt x="310356" y="79286"/>
                  </a:lnTo>
                  <a:lnTo>
                    <a:pt x="310356" y="65203"/>
                  </a:lnTo>
                  <a:lnTo>
                    <a:pt x="309459" y="61673"/>
                  </a:lnTo>
                  <a:lnTo>
                    <a:pt x="305931" y="54612"/>
                  </a:lnTo>
                  <a:lnTo>
                    <a:pt x="303300" y="51102"/>
                  </a:lnTo>
                  <a:lnTo>
                    <a:pt x="301527" y="47571"/>
                  </a:lnTo>
                  <a:lnTo>
                    <a:pt x="291840" y="37877"/>
                  </a:lnTo>
                  <a:lnTo>
                    <a:pt x="288313" y="35244"/>
                  </a:lnTo>
                  <a:lnTo>
                    <a:pt x="283888" y="31714"/>
                  </a:lnTo>
                  <a:lnTo>
                    <a:pt x="242453" y="12326"/>
                  </a:lnTo>
                  <a:lnTo>
                    <a:pt x="201018" y="3510"/>
                  </a:lnTo>
                  <a:lnTo>
                    <a:pt x="171042" y="877"/>
                  </a:lnTo>
                  <a:lnTo>
                    <a:pt x="155178" y="0"/>
                  </a:lnTo>
                  <a:close/>
                </a:path>
              </a:pathLst>
            </a:custGeom>
            <a:solidFill>
              <a:srgbClr val="FFD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10300" y="4132008"/>
              <a:ext cx="229235" cy="110489"/>
            </a:xfrm>
            <a:custGeom>
              <a:avLst/>
              <a:gdLst/>
              <a:ahLst/>
              <a:cxnLst/>
              <a:rect l="l" t="t" r="r" b="b"/>
              <a:pathLst>
                <a:path w="229234" h="110489">
                  <a:moveTo>
                    <a:pt x="126079" y="0"/>
                  </a:moveTo>
                  <a:lnTo>
                    <a:pt x="114619" y="0"/>
                  </a:lnTo>
                  <a:lnTo>
                    <a:pt x="103159" y="0"/>
                  </a:lnTo>
                  <a:lnTo>
                    <a:pt x="80220" y="1755"/>
                  </a:lnTo>
                  <a:lnTo>
                    <a:pt x="33503" y="15857"/>
                  </a:lnTo>
                  <a:lnTo>
                    <a:pt x="26447" y="20265"/>
                  </a:lnTo>
                  <a:lnTo>
                    <a:pt x="19392" y="23776"/>
                  </a:lnTo>
                  <a:lnTo>
                    <a:pt x="14091" y="29061"/>
                  </a:lnTo>
                  <a:lnTo>
                    <a:pt x="8809" y="33469"/>
                  </a:lnTo>
                  <a:lnTo>
                    <a:pt x="5281" y="38755"/>
                  </a:lnTo>
                  <a:lnTo>
                    <a:pt x="4404" y="41408"/>
                  </a:lnTo>
                  <a:lnTo>
                    <a:pt x="2631" y="44041"/>
                  </a:lnTo>
                  <a:lnTo>
                    <a:pt x="0" y="51979"/>
                  </a:lnTo>
                  <a:lnTo>
                    <a:pt x="0" y="58143"/>
                  </a:lnTo>
                  <a:lnTo>
                    <a:pt x="2631" y="66081"/>
                  </a:lnTo>
                  <a:lnTo>
                    <a:pt x="4404" y="68714"/>
                  </a:lnTo>
                  <a:lnTo>
                    <a:pt x="5281" y="71367"/>
                  </a:lnTo>
                  <a:lnTo>
                    <a:pt x="8809" y="76653"/>
                  </a:lnTo>
                  <a:lnTo>
                    <a:pt x="14091" y="81938"/>
                  </a:lnTo>
                  <a:lnTo>
                    <a:pt x="19392" y="85449"/>
                  </a:lnTo>
                  <a:lnTo>
                    <a:pt x="26447" y="90754"/>
                  </a:lnTo>
                  <a:lnTo>
                    <a:pt x="33503" y="94265"/>
                  </a:lnTo>
                  <a:lnTo>
                    <a:pt x="51121" y="101326"/>
                  </a:lnTo>
                  <a:lnTo>
                    <a:pt x="59950" y="103959"/>
                  </a:lnTo>
                  <a:lnTo>
                    <a:pt x="70533" y="105714"/>
                  </a:lnTo>
                  <a:lnTo>
                    <a:pt x="80220" y="108367"/>
                  </a:lnTo>
                  <a:lnTo>
                    <a:pt x="103159" y="110122"/>
                  </a:lnTo>
                  <a:lnTo>
                    <a:pt x="126079" y="110122"/>
                  </a:lnTo>
                  <a:lnTo>
                    <a:pt x="148999" y="108367"/>
                  </a:lnTo>
                  <a:lnTo>
                    <a:pt x="159582" y="105714"/>
                  </a:lnTo>
                  <a:lnTo>
                    <a:pt x="169269" y="103959"/>
                  </a:lnTo>
                  <a:lnTo>
                    <a:pt x="178098" y="101326"/>
                  </a:lnTo>
                  <a:lnTo>
                    <a:pt x="195736" y="94265"/>
                  </a:lnTo>
                  <a:lnTo>
                    <a:pt x="202772" y="90754"/>
                  </a:lnTo>
                  <a:lnTo>
                    <a:pt x="209827" y="85449"/>
                  </a:lnTo>
                  <a:lnTo>
                    <a:pt x="215128" y="81938"/>
                  </a:lnTo>
                  <a:lnTo>
                    <a:pt x="220410" y="76653"/>
                  </a:lnTo>
                  <a:lnTo>
                    <a:pt x="225711" y="68714"/>
                  </a:lnTo>
                  <a:lnTo>
                    <a:pt x="226588" y="66081"/>
                  </a:lnTo>
                  <a:lnTo>
                    <a:pt x="228342" y="63428"/>
                  </a:lnTo>
                  <a:lnTo>
                    <a:pt x="228342" y="60795"/>
                  </a:lnTo>
                  <a:lnTo>
                    <a:pt x="229239" y="58143"/>
                  </a:lnTo>
                  <a:lnTo>
                    <a:pt x="229239" y="51979"/>
                  </a:lnTo>
                  <a:lnTo>
                    <a:pt x="228342" y="49327"/>
                  </a:lnTo>
                  <a:lnTo>
                    <a:pt x="228342" y="46693"/>
                  </a:lnTo>
                  <a:lnTo>
                    <a:pt x="226588" y="44041"/>
                  </a:lnTo>
                  <a:lnTo>
                    <a:pt x="225711" y="41408"/>
                  </a:lnTo>
                  <a:lnTo>
                    <a:pt x="220410" y="33469"/>
                  </a:lnTo>
                  <a:lnTo>
                    <a:pt x="215128" y="29061"/>
                  </a:lnTo>
                  <a:lnTo>
                    <a:pt x="209827" y="23776"/>
                  </a:lnTo>
                  <a:lnTo>
                    <a:pt x="202772" y="20265"/>
                  </a:lnTo>
                  <a:lnTo>
                    <a:pt x="195736" y="15857"/>
                  </a:lnTo>
                  <a:lnTo>
                    <a:pt x="178098" y="8796"/>
                  </a:lnTo>
                  <a:lnTo>
                    <a:pt x="169269" y="6163"/>
                  </a:lnTo>
                  <a:lnTo>
                    <a:pt x="159582" y="3510"/>
                  </a:lnTo>
                  <a:lnTo>
                    <a:pt x="148999" y="1755"/>
                  </a:lnTo>
                  <a:lnTo>
                    <a:pt x="126079" y="0"/>
                  </a:lnTo>
                  <a:close/>
                </a:path>
              </a:pathLst>
            </a:custGeom>
            <a:solidFill>
              <a:srgbClr val="FFEC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1735" y="4140805"/>
              <a:ext cx="146685" cy="76835"/>
            </a:xfrm>
            <a:custGeom>
              <a:avLst/>
              <a:gdLst/>
              <a:ahLst/>
              <a:cxnLst/>
              <a:rect l="l" t="t" r="r" b="b"/>
              <a:pathLst>
                <a:path w="146684" h="76835">
                  <a:moveTo>
                    <a:pt x="81116" y="0"/>
                  </a:moveTo>
                  <a:lnTo>
                    <a:pt x="73184" y="0"/>
                  </a:lnTo>
                  <a:lnTo>
                    <a:pt x="66129" y="0"/>
                  </a:lnTo>
                  <a:lnTo>
                    <a:pt x="58196" y="897"/>
                  </a:lnTo>
                  <a:lnTo>
                    <a:pt x="52018" y="1774"/>
                  </a:lnTo>
                  <a:lnTo>
                    <a:pt x="44963" y="2652"/>
                  </a:lnTo>
                  <a:lnTo>
                    <a:pt x="32625" y="6182"/>
                  </a:lnTo>
                  <a:lnTo>
                    <a:pt x="1754" y="30836"/>
                  </a:lnTo>
                  <a:lnTo>
                    <a:pt x="0" y="38775"/>
                  </a:lnTo>
                  <a:lnTo>
                    <a:pt x="1754" y="45816"/>
                  </a:lnTo>
                  <a:lnTo>
                    <a:pt x="32625" y="69611"/>
                  </a:lnTo>
                  <a:lnTo>
                    <a:pt x="38784" y="72264"/>
                  </a:lnTo>
                  <a:lnTo>
                    <a:pt x="44963" y="74019"/>
                  </a:lnTo>
                  <a:lnTo>
                    <a:pt x="52018" y="74897"/>
                  </a:lnTo>
                  <a:lnTo>
                    <a:pt x="58196" y="75775"/>
                  </a:lnTo>
                  <a:lnTo>
                    <a:pt x="66129" y="76653"/>
                  </a:lnTo>
                  <a:lnTo>
                    <a:pt x="81116" y="76653"/>
                  </a:lnTo>
                  <a:lnTo>
                    <a:pt x="88172" y="75775"/>
                  </a:lnTo>
                  <a:lnTo>
                    <a:pt x="94330" y="74897"/>
                  </a:lnTo>
                  <a:lnTo>
                    <a:pt x="101386" y="74019"/>
                  </a:lnTo>
                  <a:lnTo>
                    <a:pt x="108441" y="72264"/>
                  </a:lnTo>
                  <a:lnTo>
                    <a:pt x="114619" y="69611"/>
                  </a:lnTo>
                  <a:lnTo>
                    <a:pt x="119901" y="67856"/>
                  </a:lnTo>
                  <a:lnTo>
                    <a:pt x="146349" y="42305"/>
                  </a:lnTo>
                  <a:lnTo>
                    <a:pt x="146349" y="34367"/>
                  </a:lnTo>
                  <a:lnTo>
                    <a:pt x="114619" y="6182"/>
                  </a:lnTo>
                  <a:lnTo>
                    <a:pt x="94330" y="1774"/>
                  </a:lnTo>
                  <a:lnTo>
                    <a:pt x="88172" y="897"/>
                  </a:lnTo>
                  <a:lnTo>
                    <a:pt x="81116" y="0"/>
                  </a:lnTo>
                  <a:close/>
                </a:path>
              </a:pathLst>
            </a:custGeom>
            <a:solidFill>
              <a:srgbClr val="FFF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60545" y="4142579"/>
              <a:ext cx="130175" cy="70485"/>
            </a:xfrm>
            <a:custGeom>
              <a:avLst/>
              <a:gdLst/>
              <a:ahLst/>
              <a:cxnLst/>
              <a:rect l="l" t="t" r="r" b="b"/>
              <a:pathLst>
                <a:path w="130175" h="70485">
                  <a:moveTo>
                    <a:pt x="71430" y="0"/>
                  </a:moveTo>
                  <a:lnTo>
                    <a:pt x="64374" y="0"/>
                  </a:lnTo>
                  <a:lnTo>
                    <a:pt x="57319" y="0"/>
                  </a:lnTo>
                  <a:lnTo>
                    <a:pt x="52018" y="877"/>
                  </a:lnTo>
                  <a:lnTo>
                    <a:pt x="44963" y="1755"/>
                  </a:lnTo>
                  <a:lnTo>
                    <a:pt x="38804" y="2633"/>
                  </a:lnTo>
                  <a:lnTo>
                    <a:pt x="22920" y="7918"/>
                  </a:lnTo>
                  <a:lnTo>
                    <a:pt x="18515" y="10571"/>
                  </a:lnTo>
                  <a:lnTo>
                    <a:pt x="14110" y="12326"/>
                  </a:lnTo>
                  <a:lnTo>
                    <a:pt x="7932" y="18490"/>
                  </a:lnTo>
                  <a:lnTo>
                    <a:pt x="4404" y="21142"/>
                  </a:lnTo>
                  <a:lnTo>
                    <a:pt x="877" y="28184"/>
                  </a:lnTo>
                  <a:lnTo>
                    <a:pt x="0" y="31714"/>
                  </a:lnTo>
                  <a:lnTo>
                    <a:pt x="0" y="38755"/>
                  </a:lnTo>
                  <a:lnTo>
                    <a:pt x="33503" y="66081"/>
                  </a:lnTo>
                  <a:lnTo>
                    <a:pt x="38804" y="66959"/>
                  </a:lnTo>
                  <a:lnTo>
                    <a:pt x="44963" y="68714"/>
                  </a:lnTo>
                  <a:lnTo>
                    <a:pt x="52018" y="68714"/>
                  </a:lnTo>
                  <a:lnTo>
                    <a:pt x="57319" y="70489"/>
                  </a:lnTo>
                  <a:lnTo>
                    <a:pt x="71430" y="70489"/>
                  </a:lnTo>
                  <a:lnTo>
                    <a:pt x="77589" y="68714"/>
                  </a:lnTo>
                  <a:lnTo>
                    <a:pt x="83767" y="68714"/>
                  </a:lnTo>
                  <a:lnTo>
                    <a:pt x="89945" y="66959"/>
                  </a:lnTo>
                  <a:lnTo>
                    <a:pt x="124325" y="48449"/>
                  </a:lnTo>
                  <a:lnTo>
                    <a:pt x="129607" y="35244"/>
                  </a:lnTo>
                  <a:lnTo>
                    <a:pt x="127853" y="28184"/>
                  </a:lnTo>
                  <a:lnTo>
                    <a:pt x="124325" y="21142"/>
                  </a:lnTo>
                  <a:lnTo>
                    <a:pt x="121675" y="18490"/>
                  </a:lnTo>
                  <a:lnTo>
                    <a:pt x="118147" y="15857"/>
                  </a:lnTo>
                  <a:lnTo>
                    <a:pt x="114619" y="12326"/>
                  </a:lnTo>
                  <a:lnTo>
                    <a:pt x="110215" y="10571"/>
                  </a:lnTo>
                  <a:lnTo>
                    <a:pt x="105810" y="7918"/>
                  </a:lnTo>
                  <a:lnTo>
                    <a:pt x="89945" y="2633"/>
                  </a:lnTo>
                  <a:lnTo>
                    <a:pt x="71430" y="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582588" y="4710007"/>
            <a:ext cx="109855" cy="79375"/>
            <a:chOff x="8582588" y="4710007"/>
            <a:chExt cx="109855" cy="79375"/>
          </a:xfrm>
        </p:grpSpPr>
        <p:sp>
          <p:nvSpPr>
            <p:cNvPr id="21" name="object 21"/>
            <p:cNvSpPr/>
            <p:nvPr/>
          </p:nvSpPr>
          <p:spPr>
            <a:xfrm>
              <a:off x="8582588" y="4710007"/>
              <a:ext cx="109855" cy="79375"/>
            </a:xfrm>
            <a:custGeom>
              <a:avLst/>
              <a:gdLst/>
              <a:ahLst/>
              <a:cxnLst/>
              <a:rect l="l" t="t" r="r" b="b"/>
              <a:pathLst>
                <a:path w="109854" h="79375">
                  <a:moveTo>
                    <a:pt x="60847" y="0"/>
                  </a:moveTo>
                  <a:lnTo>
                    <a:pt x="54668" y="0"/>
                  </a:lnTo>
                  <a:lnTo>
                    <a:pt x="49387" y="0"/>
                  </a:lnTo>
                  <a:lnTo>
                    <a:pt x="33503" y="2633"/>
                  </a:lnTo>
                  <a:lnTo>
                    <a:pt x="29098" y="5285"/>
                  </a:lnTo>
                  <a:lnTo>
                    <a:pt x="20288" y="8816"/>
                  </a:lnTo>
                  <a:lnTo>
                    <a:pt x="16761" y="11449"/>
                  </a:lnTo>
                  <a:lnTo>
                    <a:pt x="13233" y="14979"/>
                  </a:lnTo>
                  <a:lnTo>
                    <a:pt x="9705" y="17612"/>
                  </a:lnTo>
                  <a:lnTo>
                    <a:pt x="7055" y="20265"/>
                  </a:lnTo>
                  <a:lnTo>
                    <a:pt x="5301" y="24673"/>
                  </a:lnTo>
                  <a:lnTo>
                    <a:pt x="1773" y="31714"/>
                  </a:lnTo>
                  <a:lnTo>
                    <a:pt x="877" y="35244"/>
                  </a:lnTo>
                  <a:lnTo>
                    <a:pt x="0" y="39652"/>
                  </a:lnTo>
                  <a:lnTo>
                    <a:pt x="877" y="44041"/>
                  </a:lnTo>
                  <a:lnTo>
                    <a:pt x="1773" y="47571"/>
                  </a:lnTo>
                  <a:lnTo>
                    <a:pt x="5301" y="54632"/>
                  </a:lnTo>
                  <a:lnTo>
                    <a:pt x="7055" y="59020"/>
                  </a:lnTo>
                  <a:lnTo>
                    <a:pt x="9705" y="61673"/>
                  </a:lnTo>
                  <a:lnTo>
                    <a:pt x="13233" y="64326"/>
                  </a:lnTo>
                  <a:lnTo>
                    <a:pt x="16761" y="67836"/>
                  </a:lnTo>
                  <a:lnTo>
                    <a:pt x="20288" y="70489"/>
                  </a:lnTo>
                  <a:lnTo>
                    <a:pt x="29098" y="74000"/>
                  </a:lnTo>
                  <a:lnTo>
                    <a:pt x="33503" y="76653"/>
                  </a:lnTo>
                  <a:lnTo>
                    <a:pt x="49387" y="79286"/>
                  </a:lnTo>
                  <a:lnTo>
                    <a:pt x="60847" y="79286"/>
                  </a:lnTo>
                  <a:lnTo>
                    <a:pt x="66129" y="78408"/>
                  </a:lnTo>
                  <a:lnTo>
                    <a:pt x="70533" y="77530"/>
                  </a:lnTo>
                  <a:lnTo>
                    <a:pt x="75834" y="76653"/>
                  </a:lnTo>
                  <a:lnTo>
                    <a:pt x="81116" y="74000"/>
                  </a:lnTo>
                  <a:lnTo>
                    <a:pt x="85521" y="72244"/>
                  </a:lnTo>
                  <a:lnTo>
                    <a:pt x="89049" y="70489"/>
                  </a:lnTo>
                  <a:lnTo>
                    <a:pt x="93453" y="67836"/>
                  </a:lnTo>
                  <a:lnTo>
                    <a:pt x="99632" y="61673"/>
                  </a:lnTo>
                  <a:lnTo>
                    <a:pt x="103159" y="59020"/>
                  </a:lnTo>
                  <a:lnTo>
                    <a:pt x="104933" y="54632"/>
                  </a:lnTo>
                  <a:lnTo>
                    <a:pt x="108441" y="47571"/>
                  </a:lnTo>
                  <a:lnTo>
                    <a:pt x="108441" y="44041"/>
                  </a:lnTo>
                  <a:lnTo>
                    <a:pt x="109337" y="39652"/>
                  </a:lnTo>
                  <a:lnTo>
                    <a:pt x="108441" y="35244"/>
                  </a:lnTo>
                  <a:lnTo>
                    <a:pt x="108441" y="31714"/>
                  </a:lnTo>
                  <a:lnTo>
                    <a:pt x="104933" y="24673"/>
                  </a:lnTo>
                  <a:lnTo>
                    <a:pt x="103159" y="20265"/>
                  </a:lnTo>
                  <a:lnTo>
                    <a:pt x="99632" y="17612"/>
                  </a:lnTo>
                  <a:lnTo>
                    <a:pt x="93453" y="11449"/>
                  </a:lnTo>
                  <a:lnTo>
                    <a:pt x="89049" y="8816"/>
                  </a:lnTo>
                  <a:lnTo>
                    <a:pt x="85521" y="7041"/>
                  </a:lnTo>
                  <a:lnTo>
                    <a:pt x="81116" y="5285"/>
                  </a:lnTo>
                  <a:lnTo>
                    <a:pt x="75834" y="2633"/>
                  </a:lnTo>
                  <a:lnTo>
                    <a:pt x="70533" y="1755"/>
                  </a:lnTo>
                  <a:lnTo>
                    <a:pt x="66129" y="877"/>
                  </a:lnTo>
                  <a:lnTo>
                    <a:pt x="60847" y="0"/>
                  </a:lnTo>
                  <a:close/>
                </a:path>
              </a:pathLst>
            </a:custGeom>
            <a:solidFill>
              <a:srgbClr val="FFD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597576" y="4720578"/>
              <a:ext cx="80645" cy="58419"/>
            </a:xfrm>
            <a:custGeom>
              <a:avLst/>
              <a:gdLst/>
              <a:ahLst/>
              <a:cxnLst/>
              <a:rect l="l" t="t" r="r" b="b"/>
              <a:pathLst>
                <a:path w="80645" h="58420">
                  <a:moveTo>
                    <a:pt x="44086" y="0"/>
                  </a:moveTo>
                  <a:lnTo>
                    <a:pt x="39681" y="0"/>
                  </a:lnTo>
                  <a:lnTo>
                    <a:pt x="36153" y="0"/>
                  </a:lnTo>
                  <a:lnTo>
                    <a:pt x="31748" y="877"/>
                  </a:lnTo>
                  <a:lnTo>
                    <a:pt x="28221" y="877"/>
                  </a:lnTo>
                  <a:lnTo>
                    <a:pt x="24693" y="2633"/>
                  </a:lnTo>
                  <a:lnTo>
                    <a:pt x="21165" y="3530"/>
                  </a:lnTo>
                  <a:lnTo>
                    <a:pt x="17638" y="5285"/>
                  </a:lnTo>
                  <a:lnTo>
                    <a:pt x="14987" y="7041"/>
                  </a:lnTo>
                  <a:lnTo>
                    <a:pt x="11460" y="8816"/>
                  </a:lnTo>
                  <a:lnTo>
                    <a:pt x="8828" y="10571"/>
                  </a:lnTo>
                  <a:lnTo>
                    <a:pt x="7055" y="13204"/>
                  </a:lnTo>
                  <a:lnTo>
                    <a:pt x="2650" y="17612"/>
                  </a:lnTo>
                  <a:lnTo>
                    <a:pt x="877" y="22898"/>
                  </a:lnTo>
                  <a:lnTo>
                    <a:pt x="0" y="26428"/>
                  </a:lnTo>
                  <a:lnTo>
                    <a:pt x="0" y="31714"/>
                  </a:lnTo>
                  <a:lnTo>
                    <a:pt x="877" y="35244"/>
                  </a:lnTo>
                  <a:lnTo>
                    <a:pt x="2650" y="40530"/>
                  </a:lnTo>
                  <a:lnTo>
                    <a:pt x="7055" y="44938"/>
                  </a:lnTo>
                  <a:lnTo>
                    <a:pt x="8828" y="47571"/>
                  </a:lnTo>
                  <a:lnTo>
                    <a:pt x="11460" y="49346"/>
                  </a:lnTo>
                  <a:lnTo>
                    <a:pt x="14987" y="51102"/>
                  </a:lnTo>
                  <a:lnTo>
                    <a:pt x="17638" y="52857"/>
                  </a:lnTo>
                  <a:lnTo>
                    <a:pt x="21165" y="54632"/>
                  </a:lnTo>
                  <a:lnTo>
                    <a:pt x="24693" y="55510"/>
                  </a:lnTo>
                  <a:lnTo>
                    <a:pt x="28221" y="57265"/>
                  </a:lnTo>
                  <a:lnTo>
                    <a:pt x="31748" y="57265"/>
                  </a:lnTo>
                  <a:lnTo>
                    <a:pt x="36153" y="58143"/>
                  </a:lnTo>
                  <a:lnTo>
                    <a:pt x="44086" y="58143"/>
                  </a:lnTo>
                  <a:lnTo>
                    <a:pt x="47613" y="57265"/>
                  </a:lnTo>
                  <a:lnTo>
                    <a:pt x="52018" y="57265"/>
                  </a:lnTo>
                  <a:lnTo>
                    <a:pt x="55546" y="55510"/>
                  </a:lnTo>
                  <a:lnTo>
                    <a:pt x="59073" y="54632"/>
                  </a:lnTo>
                  <a:lnTo>
                    <a:pt x="62601" y="52857"/>
                  </a:lnTo>
                  <a:lnTo>
                    <a:pt x="65251" y="51102"/>
                  </a:lnTo>
                  <a:lnTo>
                    <a:pt x="68779" y="49346"/>
                  </a:lnTo>
                  <a:lnTo>
                    <a:pt x="74938" y="43163"/>
                  </a:lnTo>
                  <a:lnTo>
                    <a:pt x="78466" y="37877"/>
                  </a:lnTo>
                  <a:lnTo>
                    <a:pt x="79362" y="35244"/>
                  </a:lnTo>
                  <a:lnTo>
                    <a:pt x="79362" y="31714"/>
                  </a:lnTo>
                  <a:lnTo>
                    <a:pt x="80239" y="29081"/>
                  </a:lnTo>
                  <a:lnTo>
                    <a:pt x="79362" y="26428"/>
                  </a:lnTo>
                  <a:lnTo>
                    <a:pt x="79362" y="22898"/>
                  </a:lnTo>
                  <a:lnTo>
                    <a:pt x="78466" y="20265"/>
                  </a:lnTo>
                  <a:lnTo>
                    <a:pt x="74938" y="14979"/>
                  </a:lnTo>
                  <a:lnTo>
                    <a:pt x="68779" y="8816"/>
                  </a:lnTo>
                  <a:lnTo>
                    <a:pt x="65251" y="7041"/>
                  </a:lnTo>
                  <a:lnTo>
                    <a:pt x="62601" y="5285"/>
                  </a:lnTo>
                  <a:lnTo>
                    <a:pt x="59073" y="3530"/>
                  </a:lnTo>
                  <a:lnTo>
                    <a:pt x="55546" y="2633"/>
                  </a:lnTo>
                  <a:lnTo>
                    <a:pt x="52018" y="877"/>
                  </a:lnTo>
                  <a:lnTo>
                    <a:pt x="47613" y="877"/>
                  </a:lnTo>
                  <a:lnTo>
                    <a:pt x="44086" y="0"/>
                  </a:lnTo>
                  <a:close/>
                </a:path>
              </a:pathLst>
            </a:custGeom>
            <a:solidFill>
              <a:srgbClr val="FFECD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21760" y="4392804"/>
            <a:ext cx="156932" cy="250243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96797"/>
            <a:ext cx="691578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Using</a:t>
            </a:r>
            <a:r>
              <a:rPr dirty="0" sz="4400" spc="-15"/>
              <a:t> </a:t>
            </a:r>
            <a:r>
              <a:rPr dirty="0" sz="4400"/>
              <a:t>the</a:t>
            </a:r>
            <a:r>
              <a:rPr dirty="0" sz="4400" spc="-15"/>
              <a:t> </a:t>
            </a:r>
            <a:r>
              <a:rPr dirty="0" sz="4400" spc="-10"/>
              <a:t>Regression </a:t>
            </a:r>
            <a:r>
              <a:rPr dirty="0" sz="4400" spc="-15"/>
              <a:t>Equation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05711"/>
            <a:ext cx="7496809" cy="4135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3622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 spc="-285">
                <a:solidFill>
                  <a:srgbClr val="2C2CAF"/>
                </a:solidFill>
                <a:latin typeface="Arial MT"/>
                <a:cs typeface="Arial MT"/>
              </a:rPr>
              <a:t>Before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10">
                <a:solidFill>
                  <a:srgbClr val="2C2CAF"/>
                </a:solidFill>
                <a:latin typeface="Arial MT"/>
                <a:cs typeface="Arial MT"/>
              </a:rPr>
              <a:t>us</a:t>
            </a:r>
            <a:r>
              <a:rPr dirty="0" sz="3200" spc="-12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g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18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54">
                <a:solidFill>
                  <a:srgbClr val="2C2CAF"/>
                </a:solidFill>
                <a:latin typeface="Arial MT"/>
                <a:cs typeface="Arial MT"/>
              </a:rPr>
              <a:t>regr</a:t>
            </a:r>
            <a:r>
              <a:rPr dirty="0" sz="3200" spc="-31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295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285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229">
                <a:solidFill>
                  <a:srgbClr val="2C2CAF"/>
                </a:solidFill>
                <a:latin typeface="Arial MT"/>
                <a:cs typeface="Arial MT"/>
              </a:rPr>
              <a:t>io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65">
                <a:solidFill>
                  <a:srgbClr val="2C2CAF"/>
                </a:solidFill>
                <a:latin typeface="Arial MT"/>
                <a:cs typeface="Arial MT"/>
              </a:rPr>
              <a:t>mode</a:t>
            </a:r>
            <a:r>
              <a:rPr dirty="0" sz="3200" spc="-125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,</a:t>
            </a:r>
            <a:r>
              <a:rPr dirty="0" sz="3200" spc="-18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70">
                <a:solidFill>
                  <a:srgbClr val="2C2CAF"/>
                </a:solidFill>
                <a:latin typeface="Arial MT"/>
                <a:cs typeface="Arial MT"/>
              </a:rPr>
              <a:t>we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3200" spc="-31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40">
                <a:solidFill>
                  <a:srgbClr val="2C2CAF"/>
                </a:solidFill>
                <a:latin typeface="Arial MT"/>
                <a:cs typeface="Arial MT"/>
              </a:rPr>
              <a:t>to  as</a:t>
            </a:r>
            <a:r>
              <a:rPr dirty="0" sz="3200" spc="-28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310">
                <a:solidFill>
                  <a:srgbClr val="2C2CAF"/>
                </a:solidFill>
                <a:latin typeface="Arial MT"/>
                <a:cs typeface="Arial MT"/>
              </a:rPr>
              <a:t>es</a:t>
            </a:r>
            <a:r>
              <a:rPr dirty="0" sz="3200" spc="-29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18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25">
                <a:solidFill>
                  <a:srgbClr val="2C2CAF"/>
                </a:solidFill>
                <a:latin typeface="Arial MT"/>
                <a:cs typeface="Arial MT"/>
              </a:rPr>
              <a:t>ho</a:t>
            </a:r>
            <a:r>
              <a:rPr dirty="0" sz="3200" spc="-415">
                <a:solidFill>
                  <a:srgbClr val="2C2CAF"/>
                </a:solidFill>
                <a:latin typeface="Arial MT"/>
                <a:cs typeface="Arial MT"/>
              </a:rPr>
              <a:t>w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50">
                <a:solidFill>
                  <a:srgbClr val="2C2CAF"/>
                </a:solidFill>
                <a:latin typeface="Arial MT"/>
                <a:cs typeface="Arial MT"/>
              </a:rPr>
              <a:t>well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12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155">
                <a:solidFill>
                  <a:srgbClr val="2C2CAF"/>
                </a:solidFill>
                <a:latin typeface="Arial MT"/>
                <a:cs typeface="Arial MT"/>
              </a:rPr>
              <a:t>fit</a:t>
            </a:r>
            <a:r>
              <a:rPr dirty="0" sz="3200" spc="-29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19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60">
                <a:solidFill>
                  <a:srgbClr val="2C2CAF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 spc="-165">
                <a:solidFill>
                  <a:srgbClr val="2C2CAF"/>
                </a:solidFill>
                <a:latin typeface="Arial MT"/>
                <a:cs typeface="Arial MT"/>
              </a:rPr>
              <a:t>If </a:t>
            </a:r>
            <a:r>
              <a:rPr dirty="0" sz="3200" spc="-370">
                <a:solidFill>
                  <a:srgbClr val="2C2CAF"/>
                </a:solidFill>
                <a:latin typeface="Arial MT"/>
                <a:cs typeface="Arial MT"/>
              </a:rPr>
              <a:t>we</a:t>
            </a:r>
            <a:r>
              <a:rPr dirty="0" sz="3200" spc="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80">
                <a:solidFill>
                  <a:srgbClr val="2C2CAF"/>
                </a:solidFill>
                <a:latin typeface="Arial MT"/>
                <a:cs typeface="Arial MT"/>
              </a:rPr>
              <a:t>are </a:t>
            </a:r>
            <a:r>
              <a:rPr dirty="0" sz="3200" spc="-240">
                <a:solidFill>
                  <a:srgbClr val="2C2CAF"/>
                </a:solidFill>
                <a:latin typeface="Arial MT"/>
                <a:cs typeface="Arial MT"/>
              </a:rPr>
              <a:t>satisfied </a:t>
            </a:r>
            <a:r>
              <a:rPr dirty="0" sz="3200" spc="-254">
                <a:solidFill>
                  <a:srgbClr val="2C2CAF"/>
                </a:solidFill>
                <a:latin typeface="Arial MT"/>
                <a:cs typeface="Arial MT"/>
              </a:rPr>
              <a:t>with </a:t>
            </a:r>
            <a:r>
              <a:rPr dirty="0" sz="3200" spc="-355">
                <a:solidFill>
                  <a:srgbClr val="2C2CAF"/>
                </a:solidFill>
                <a:latin typeface="Arial MT"/>
                <a:cs typeface="Arial MT"/>
              </a:rPr>
              <a:t>how</a:t>
            </a:r>
            <a:r>
              <a:rPr dirty="0" sz="3200" spc="18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50">
                <a:solidFill>
                  <a:srgbClr val="2C2CAF"/>
                </a:solidFill>
                <a:latin typeface="Arial MT"/>
                <a:cs typeface="Arial MT"/>
              </a:rPr>
              <a:t>well </a:t>
            </a:r>
            <a:r>
              <a:rPr dirty="0" sz="3200" spc="-270">
                <a:solidFill>
                  <a:srgbClr val="2C2CAF"/>
                </a:solidFill>
                <a:latin typeface="Arial MT"/>
                <a:cs typeface="Arial MT"/>
              </a:rPr>
              <a:t>the 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model </a:t>
            </a:r>
            <a:r>
              <a:rPr dirty="0" sz="3200" spc="-190">
                <a:solidFill>
                  <a:srgbClr val="2C2CAF"/>
                </a:solidFill>
                <a:latin typeface="Arial MT"/>
                <a:cs typeface="Arial MT"/>
              </a:rPr>
              <a:t>fits </a:t>
            </a:r>
            <a:r>
              <a:rPr dirty="0" sz="3200" spc="-18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85">
                <a:solidFill>
                  <a:srgbClr val="2C2CAF"/>
                </a:solidFill>
                <a:latin typeface="Arial MT"/>
                <a:cs typeface="Arial MT"/>
              </a:rPr>
              <a:t>data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,</a:t>
            </a:r>
            <a:r>
              <a:rPr dirty="0" sz="3200" spc="-19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70">
                <a:solidFill>
                  <a:srgbClr val="2C2CAF"/>
                </a:solidFill>
                <a:latin typeface="Arial MT"/>
                <a:cs typeface="Arial MT"/>
              </a:rPr>
              <a:t>we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10">
                <a:solidFill>
                  <a:srgbClr val="2C2CAF"/>
                </a:solidFill>
                <a:latin typeface="Arial MT"/>
                <a:cs typeface="Arial MT"/>
              </a:rPr>
              <a:t>ca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3200" spc="-16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10">
                <a:solidFill>
                  <a:srgbClr val="2C2CAF"/>
                </a:solidFill>
                <a:latin typeface="Arial MT"/>
                <a:cs typeface="Arial MT"/>
              </a:rPr>
              <a:t>us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13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165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3200" spc="-17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365">
                <a:solidFill>
                  <a:srgbClr val="2C2CAF"/>
                </a:solidFill>
                <a:latin typeface="Arial MT"/>
                <a:cs typeface="Arial MT"/>
              </a:rPr>
              <a:t>mak</a:t>
            </a:r>
            <a:r>
              <a:rPr dirty="0" sz="3200" spc="-32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60">
                <a:solidFill>
                  <a:srgbClr val="2C2CAF"/>
                </a:solidFill>
                <a:latin typeface="Arial MT"/>
                <a:cs typeface="Arial MT"/>
              </a:rPr>
              <a:t>predi</a:t>
            </a:r>
            <a:r>
              <a:rPr dirty="0" sz="3200" spc="-285">
                <a:solidFill>
                  <a:srgbClr val="2C2CAF"/>
                </a:solidFill>
                <a:latin typeface="Arial MT"/>
                <a:cs typeface="Arial MT"/>
              </a:rPr>
              <a:t>c</a:t>
            </a:r>
            <a:r>
              <a:rPr dirty="0" sz="3200" spc="-235">
                <a:solidFill>
                  <a:srgbClr val="2C2CAF"/>
                </a:solidFill>
                <a:latin typeface="Arial MT"/>
                <a:cs typeface="Arial MT"/>
              </a:rPr>
              <a:t>tion</a:t>
            </a:r>
            <a:r>
              <a:rPr dirty="0" sz="3200" spc="-29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3200" spc="-19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2C2CAF"/>
                </a:solidFill>
                <a:latin typeface="Arial MT"/>
                <a:cs typeface="Arial MT"/>
              </a:rPr>
              <a:t>fo</a:t>
            </a:r>
            <a:r>
              <a:rPr dirty="0" sz="3200" spc="-190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3200" spc="-484">
                <a:solidFill>
                  <a:srgbClr val="2C2CAF"/>
                </a:solidFill>
                <a:latin typeface="Arial MT"/>
                <a:cs typeface="Arial MT"/>
              </a:rPr>
              <a:t>y</a:t>
            </a:r>
            <a:r>
              <a:rPr dirty="0" sz="3200" spc="-160">
                <a:solidFill>
                  <a:srgbClr val="2C2CAF"/>
                </a:solidFill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 spc="-220">
                <a:solidFill>
                  <a:srgbClr val="2C2CAF"/>
                </a:solidFill>
                <a:latin typeface="Arial MT"/>
                <a:cs typeface="Arial MT"/>
              </a:rPr>
              <a:t>Illustration</a:t>
            </a:r>
            <a:endParaRPr sz="3200">
              <a:latin typeface="Arial MT"/>
              <a:cs typeface="Arial MT"/>
            </a:endParaRPr>
          </a:p>
          <a:p>
            <a:pPr algn="r" marL="756285" marR="431800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–</a:t>
            </a:r>
            <a:r>
              <a:rPr dirty="0" sz="2800" spc="20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70">
                <a:solidFill>
                  <a:srgbClr val="2C2CAF"/>
                </a:solidFill>
                <a:latin typeface="Arial MT"/>
                <a:cs typeface="Arial MT"/>
              </a:rPr>
              <a:t>Pred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800" spc="-260">
                <a:solidFill>
                  <a:srgbClr val="2C2CAF"/>
                </a:solidFill>
                <a:latin typeface="Arial MT"/>
                <a:cs typeface="Arial MT"/>
              </a:rPr>
              <a:t>c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8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5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el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in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g</a:t>
            </a:r>
            <a:r>
              <a:rPr dirty="0" sz="2800" spc="-12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2C2CAF"/>
                </a:solidFill>
                <a:latin typeface="Arial MT"/>
                <a:cs typeface="Arial MT"/>
              </a:rPr>
              <a:t>pric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f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5">
                <a:solidFill>
                  <a:srgbClr val="2C2CAF"/>
                </a:solidFill>
                <a:latin typeface="Arial MT"/>
                <a:cs typeface="Arial MT"/>
              </a:rPr>
              <a:t>thre</a:t>
            </a:r>
            <a:r>
              <a:rPr dirty="0" sz="2800" spc="-28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70">
                <a:solidFill>
                  <a:srgbClr val="2C2CAF"/>
                </a:solidFill>
                <a:latin typeface="Arial MT"/>
                <a:cs typeface="Arial MT"/>
              </a:rPr>
              <a:t>-</a:t>
            </a:r>
            <a:r>
              <a:rPr dirty="0" sz="2800" spc="-280">
                <a:solidFill>
                  <a:srgbClr val="2C2CAF"/>
                </a:solidFill>
                <a:latin typeface="Arial MT"/>
                <a:cs typeface="Arial MT"/>
              </a:rPr>
              <a:t>yea</a:t>
            </a:r>
            <a:r>
              <a:rPr dirty="0" sz="2800" spc="-165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800" spc="-170">
                <a:solidFill>
                  <a:srgbClr val="2C2CAF"/>
                </a:solidFill>
                <a:latin typeface="Arial MT"/>
                <a:cs typeface="Arial MT"/>
              </a:rPr>
              <a:t>-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ol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2C2CAF"/>
                </a:solidFill>
                <a:latin typeface="Arial MT"/>
                <a:cs typeface="Arial MT"/>
              </a:rPr>
              <a:t>Laser  </a:t>
            </a:r>
            <a:r>
              <a:rPr dirty="0" sz="2800" spc="-225">
                <a:solidFill>
                  <a:srgbClr val="2C2CAF"/>
                </a:solidFill>
                <a:latin typeface="Arial MT"/>
                <a:cs typeface="Arial MT"/>
              </a:rPr>
              <a:t>with</a:t>
            </a:r>
            <a:r>
              <a:rPr dirty="0" sz="2800" spc="-13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40</a:t>
            </a:r>
            <a:r>
              <a:rPr dirty="0" sz="2800" spc="-160">
                <a:solidFill>
                  <a:srgbClr val="2C2CAF"/>
                </a:solidFill>
                <a:latin typeface="Arial MT"/>
                <a:cs typeface="Arial MT"/>
              </a:rPr>
              <a:t>,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00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0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60">
                <a:solidFill>
                  <a:srgbClr val="2C2CAF"/>
                </a:solidFill>
                <a:latin typeface="Arial MT"/>
                <a:cs typeface="Arial MT"/>
              </a:rPr>
              <a:t>k</a:t>
            </a:r>
            <a:r>
              <a:rPr dirty="0" sz="2800" spc="-425">
                <a:solidFill>
                  <a:srgbClr val="2C2CAF"/>
                </a:solidFill>
                <a:latin typeface="Arial MT"/>
                <a:cs typeface="Arial MT"/>
              </a:rPr>
              <a:t>m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800" spc="-15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od</a:t>
            </a:r>
            <a:r>
              <a:rPr dirty="0" sz="2800" spc="-300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met</a:t>
            </a:r>
            <a:r>
              <a:rPr dirty="0" sz="2800" spc="-30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70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(Examp</a:t>
            </a:r>
            <a:r>
              <a:rPr dirty="0" sz="2800" spc="-13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2C2CAF"/>
                </a:solidFill>
                <a:latin typeface="Arial MT"/>
                <a:cs typeface="Arial MT"/>
              </a:rPr>
              <a:t>18</a:t>
            </a:r>
            <a:r>
              <a:rPr dirty="0" sz="2800" spc="-160">
                <a:solidFill>
                  <a:srgbClr val="2C2CAF"/>
                </a:solidFill>
                <a:latin typeface="Arial MT"/>
                <a:cs typeface="Arial MT"/>
              </a:rPr>
              <a:t>.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1).</a:t>
            </a:r>
            <a:endParaRPr sz="2800">
              <a:latin typeface="Arial MT"/>
              <a:cs typeface="Arial MT"/>
            </a:endParaRPr>
          </a:p>
          <a:p>
            <a:pPr algn="r" marR="524510">
              <a:lnSpc>
                <a:spcPct val="100000"/>
              </a:lnSpc>
              <a:spcBef>
                <a:spcPts val="1605"/>
              </a:spcBef>
            </a:pPr>
            <a:r>
              <a:rPr dirty="0" sz="2550" spc="-1040">
                <a:latin typeface="Arial MT"/>
                <a:cs typeface="Arial MT"/>
              </a:rPr>
              <a:t>y</a:t>
            </a:r>
            <a:r>
              <a:rPr dirty="0" baseline="4357" sz="3825" spc="-202">
                <a:latin typeface="Arial MT"/>
                <a:cs typeface="Arial MT"/>
              </a:rPr>
              <a:t>ˆ</a:t>
            </a:r>
            <a:r>
              <a:rPr dirty="0" baseline="4357" sz="3825" spc="22">
                <a:latin typeface="Arial MT"/>
                <a:cs typeface="Arial MT"/>
              </a:rPr>
              <a:t> </a:t>
            </a:r>
            <a:r>
              <a:rPr dirty="0" sz="2550" spc="35">
                <a:latin typeface="Symbol"/>
                <a:cs typeface="Symbol"/>
              </a:rPr>
              <a:t></a:t>
            </a:r>
            <a:r>
              <a:rPr dirty="0" sz="2550" spc="-165">
                <a:latin typeface="Times New Roman"/>
                <a:cs typeface="Times New Roman"/>
              </a:rPr>
              <a:t> </a:t>
            </a:r>
            <a:r>
              <a:rPr dirty="0" sz="2550" spc="-265">
                <a:latin typeface="Arial MT"/>
                <a:cs typeface="Arial MT"/>
              </a:rPr>
              <a:t>653</a:t>
            </a:r>
            <a:r>
              <a:rPr dirty="0" sz="2550" spc="-225">
                <a:latin typeface="Arial MT"/>
                <a:cs typeface="Arial MT"/>
              </a:rPr>
              <a:t>3</a:t>
            </a:r>
            <a:r>
              <a:rPr dirty="0" sz="2550" spc="-295">
                <a:latin typeface="Arial MT"/>
                <a:cs typeface="Arial MT"/>
              </a:rPr>
              <a:t> </a:t>
            </a:r>
            <a:r>
              <a:rPr dirty="0" sz="2550" spc="335">
                <a:latin typeface="Symbol"/>
                <a:cs typeface="Symbol"/>
              </a:rPr>
              <a:t></a:t>
            </a:r>
            <a:r>
              <a:rPr dirty="0" sz="2550" spc="-114">
                <a:latin typeface="Arial MT"/>
                <a:cs typeface="Arial MT"/>
              </a:rPr>
              <a:t>.</a:t>
            </a:r>
            <a:r>
              <a:rPr dirty="0" sz="2550" spc="-265">
                <a:latin typeface="Arial MT"/>
                <a:cs typeface="Arial MT"/>
              </a:rPr>
              <a:t>031</a:t>
            </a:r>
            <a:r>
              <a:rPr dirty="0" sz="2550" spc="-155">
                <a:latin typeface="Arial MT"/>
                <a:cs typeface="Arial MT"/>
              </a:rPr>
              <a:t>2</a:t>
            </a:r>
            <a:r>
              <a:rPr dirty="0" sz="2550" spc="-204">
                <a:latin typeface="Arial MT"/>
                <a:cs typeface="Arial MT"/>
              </a:rPr>
              <a:t>x</a:t>
            </a:r>
            <a:r>
              <a:rPr dirty="0" sz="2550" spc="-150">
                <a:latin typeface="Arial MT"/>
                <a:cs typeface="Arial MT"/>
              </a:rPr>
              <a:t> </a:t>
            </a:r>
            <a:r>
              <a:rPr dirty="0" sz="2550" spc="35">
                <a:latin typeface="Symbol"/>
                <a:cs typeface="Symbol"/>
              </a:rPr>
              <a:t></a:t>
            </a:r>
            <a:r>
              <a:rPr dirty="0" sz="2550" spc="-160">
                <a:latin typeface="Times New Roman"/>
                <a:cs typeface="Times New Roman"/>
              </a:rPr>
              <a:t> </a:t>
            </a:r>
            <a:r>
              <a:rPr dirty="0" sz="2550" spc="-265">
                <a:latin typeface="Arial MT"/>
                <a:cs typeface="Arial MT"/>
              </a:rPr>
              <a:t>653</a:t>
            </a:r>
            <a:r>
              <a:rPr dirty="0" sz="2550" spc="-225">
                <a:latin typeface="Arial MT"/>
                <a:cs typeface="Arial MT"/>
              </a:rPr>
              <a:t>3</a:t>
            </a:r>
            <a:r>
              <a:rPr dirty="0" sz="2550" spc="-295">
                <a:latin typeface="Arial MT"/>
                <a:cs typeface="Arial MT"/>
              </a:rPr>
              <a:t> </a:t>
            </a:r>
            <a:r>
              <a:rPr dirty="0" sz="2550" spc="330">
                <a:latin typeface="Symbol"/>
                <a:cs typeface="Symbol"/>
              </a:rPr>
              <a:t></a:t>
            </a:r>
            <a:r>
              <a:rPr dirty="0" sz="2550" spc="-110">
                <a:latin typeface="Arial MT"/>
                <a:cs typeface="Arial MT"/>
              </a:rPr>
              <a:t>.</a:t>
            </a:r>
            <a:r>
              <a:rPr dirty="0" sz="2550" spc="-265">
                <a:latin typeface="Arial MT"/>
                <a:cs typeface="Arial MT"/>
              </a:rPr>
              <a:t>031</a:t>
            </a:r>
            <a:r>
              <a:rPr dirty="0" sz="2550" spc="-275">
                <a:latin typeface="Arial MT"/>
                <a:cs typeface="Arial MT"/>
              </a:rPr>
              <a:t>2</a:t>
            </a:r>
            <a:r>
              <a:rPr dirty="0" sz="2550" spc="-50">
                <a:latin typeface="Arial MT"/>
                <a:cs typeface="Arial MT"/>
              </a:rPr>
              <a:t>(</a:t>
            </a:r>
            <a:r>
              <a:rPr dirty="0" sz="2550" spc="-265">
                <a:latin typeface="Arial MT"/>
                <a:cs typeface="Arial MT"/>
              </a:rPr>
              <a:t>4</a:t>
            </a:r>
            <a:r>
              <a:rPr dirty="0" sz="2550" spc="-290">
                <a:latin typeface="Arial MT"/>
                <a:cs typeface="Arial MT"/>
              </a:rPr>
              <a:t>0</a:t>
            </a:r>
            <a:r>
              <a:rPr dirty="0" sz="2550" spc="-235">
                <a:latin typeface="Arial MT"/>
                <a:cs typeface="Arial MT"/>
              </a:rPr>
              <a:t>,</a:t>
            </a:r>
            <a:r>
              <a:rPr dirty="0" sz="2550" spc="-265">
                <a:latin typeface="Arial MT"/>
                <a:cs typeface="Arial MT"/>
              </a:rPr>
              <a:t>00</a:t>
            </a:r>
            <a:r>
              <a:rPr dirty="0" sz="2550" spc="-245">
                <a:latin typeface="Arial MT"/>
                <a:cs typeface="Arial MT"/>
              </a:rPr>
              <a:t>0</a:t>
            </a:r>
            <a:r>
              <a:rPr dirty="0" sz="2550" spc="-135">
                <a:latin typeface="Arial MT"/>
                <a:cs typeface="Arial MT"/>
              </a:rPr>
              <a:t>)</a:t>
            </a:r>
            <a:r>
              <a:rPr dirty="0" sz="2550" spc="-190">
                <a:latin typeface="Arial MT"/>
                <a:cs typeface="Arial MT"/>
              </a:rPr>
              <a:t> </a:t>
            </a:r>
            <a:r>
              <a:rPr dirty="0" sz="2550" spc="35">
                <a:latin typeface="Symbol"/>
                <a:cs typeface="Symbol"/>
              </a:rPr>
              <a:t></a:t>
            </a:r>
            <a:r>
              <a:rPr dirty="0" sz="2550" spc="-160">
                <a:latin typeface="Times New Roman"/>
                <a:cs typeface="Times New Roman"/>
              </a:rPr>
              <a:t> </a:t>
            </a:r>
            <a:r>
              <a:rPr dirty="0" sz="2550" spc="-295">
                <a:latin typeface="Arial MT"/>
                <a:cs typeface="Arial MT"/>
              </a:rPr>
              <a:t>5</a:t>
            </a:r>
            <a:r>
              <a:rPr dirty="0" sz="2550" spc="-235">
                <a:latin typeface="Arial MT"/>
                <a:cs typeface="Arial MT"/>
              </a:rPr>
              <a:t>,</a:t>
            </a:r>
            <a:r>
              <a:rPr dirty="0" sz="2550" spc="-265">
                <a:latin typeface="Arial MT"/>
                <a:cs typeface="Arial MT"/>
              </a:rPr>
              <a:t>285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894" y="3829093"/>
            <a:ext cx="279463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>
                <a:latin typeface="Arial MT"/>
                <a:cs typeface="Arial MT"/>
              </a:rPr>
              <a:t>•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 spc="-5">
                <a:latin typeface="Calibri"/>
                <a:cs typeface="Calibri"/>
              </a:rPr>
              <a:t>Confidence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interval</a:t>
            </a:r>
            <a:r>
              <a:rPr dirty="0" sz="2400">
                <a:latin typeface="Calibri"/>
                <a:cs typeface="Calibri"/>
              </a:rPr>
              <a:t> 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346" y="3876421"/>
            <a:ext cx="335280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expected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80">
                <a:latin typeface="Calibri"/>
                <a:cs typeface="Calibri"/>
              </a:rPr>
              <a:t>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7237" y="3797808"/>
            <a:ext cx="4227830" cy="1922145"/>
            <a:chOff x="4567237" y="3797808"/>
            <a:chExt cx="4227830" cy="1922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1811" y="3854196"/>
              <a:ext cx="4203192" cy="1840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856" y="3797808"/>
              <a:ext cx="3794759" cy="7498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3886200"/>
              <a:ext cx="4191000" cy="1828800"/>
            </a:xfrm>
            <a:custGeom>
              <a:avLst/>
              <a:gdLst/>
              <a:ahLst/>
              <a:cxnLst/>
              <a:rect l="l" t="t" r="r" b="b"/>
              <a:pathLst>
                <a:path w="4191000" h="1828800">
                  <a:moveTo>
                    <a:pt x="41910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4191000" y="18288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0" y="3886200"/>
              <a:ext cx="4191000" cy="1828800"/>
            </a:xfrm>
            <a:custGeom>
              <a:avLst/>
              <a:gdLst/>
              <a:ahLst/>
              <a:cxnLst/>
              <a:rect l="l" t="t" r="r" b="b"/>
              <a:pathLst>
                <a:path w="4191000" h="1828800">
                  <a:moveTo>
                    <a:pt x="0" y="1828800"/>
                  </a:moveTo>
                  <a:lnTo>
                    <a:pt x="4191000" y="1828800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268" y="4485132"/>
              <a:ext cx="3459480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78425" y="4521263"/>
              <a:ext cx="3437254" cy="938530"/>
            </a:xfrm>
            <a:custGeom>
              <a:avLst/>
              <a:gdLst/>
              <a:ahLst/>
              <a:cxnLst/>
              <a:rect l="l" t="t" r="r" b="b"/>
              <a:pathLst>
                <a:path w="3437254" h="938529">
                  <a:moveTo>
                    <a:pt x="3437001" y="0"/>
                  </a:moveTo>
                  <a:lnTo>
                    <a:pt x="0" y="0"/>
                  </a:lnTo>
                  <a:lnTo>
                    <a:pt x="0" y="938212"/>
                  </a:lnTo>
                  <a:lnTo>
                    <a:pt x="3437001" y="938212"/>
                  </a:lnTo>
                  <a:lnTo>
                    <a:pt x="3437001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50156" y="5014648"/>
              <a:ext cx="64769" cy="171450"/>
            </a:xfrm>
            <a:custGeom>
              <a:avLst/>
              <a:gdLst/>
              <a:ahLst/>
              <a:cxnLst/>
              <a:rect l="l" t="t" r="r" b="b"/>
              <a:pathLst>
                <a:path w="64770" h="171450">
                  <a:moveTo>
                    <a:pt x="64664" y="0"/>
                  </a:moveTo>
                  <a:lnTo>
                    <a:pt x="0" y="170940"/>
                  </a:lnTo>
                </a:path>
              </a:pathLst>
            </a:custGeom>
            <a:ln w="7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74184" y="4712377"/>
              <a:ext cx="1821180" cy="414020"/>
            </a:xfrm>
            <a:custGeom>
              <a:avLst/>
              <a:gdLst/>
              <a:ahLst/>
              <a:cxnLst/>
              <a:rect l="l" t="t" r="r" b="b"/>
              <a:pathLst>
                <a:path w="1821179" h="414020">
                  <a:moveTo>
                    <a:pt x="189666" y="311144"/>
                  </a:moveTo>
                  <a:lnTo>
                    <a:pt x="347712" y="311144"/>
                  </a:lnTo>
                </a:path>
                <a:path w="1821179" h="414020">
                  <a:moveTo>
                    <a:pt x="1361407" y="0"/>
                  </a:moveTo>
                  <a:lnTo>
                    <a:pt x="1479324" y="0"/>
                  </a:lnTo>
                </a:path>
                <a:path w="1821179" h="414020">
                  <a:moveTo>
                    <a:pt x="1450578" y="413477"/>
                  </a:moveTo>
                  <a:lnTo>
                    <a:pt x="1568467" y="413477"/>
                  </a:lnTo>
                </a:path>
                <a:path w="1821179" h="414020">
                  <a:moveTo>
                    <a:pt x="628612" y="311144"/>
                  </a:moveTo>
                  <a:lnTo>
                    <a:pt x="1821085" y="311144"/>
                  </a:lnTo>
                </a:path>
                <a:path w="1821179" h="414020">
                  <a:moveTo>
                    <a:pt x="0" y="382716"/>
                  </a:moveTo>
                  <a:lnTo>
                    <a:pt x="35918" y="364382"/>
                  </a:lnTo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10102" y="5083255"/>
              <a:ext cx="51435" cy="291465"/>
            </a:xfrm>
            <a:custGeom>
              <a:avLst/>
              <a:gdLst/>
              <a:ahLst/>
              <a:cxnLst/>
              <a:rect l="l" t="t" r="r" b="b"/>
              <a:pathLst>
                <a:path w="51434" h="291464">
                  <a:moveTo>
                    <a:pt x="0" y="0"/>
                  </a:moveTo>
                  <a:lnTo>
                    <a:pt x="51017" y="291040"/>
                  </a:lnTo>
                </a:path>
              </a:pathLst>
            </a:custGeom>
            <a:ln w="28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68291" y="4591709"/>
              <a:ext cx="1755775" cy="782955"/>
            </a:xfrm>
            <a:custGeom>
              <a:avLst/>
              <a:gdLst/>
              <a:ahLst/>
              <a:cxnLst/>
              <a:rect l="l" t="t" r="r" b="b"/>
              <a:pathLst>
                <a:path w="1755775" h="782954">
                  <a:moveTo>
                    <a:pt x="0" y="782585"/>
                  </a:moveTo>
                  <a:lnTo>
                    <a:pt x="73288" y="0"/>
                  </a:lnTo>
                </a:path>
                <a:path w="1755775" h="782954">
                  <a:moveTo>
                    <a:pt x="73288" y="0"/>
                  </a:moveTo>
                  <a:lnTo>
                    <a:pt x="1755723" y="0"/>
                  </a:lnTo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82960" y="4820688"/>
            <a:ext cx="1638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950" spc="215">
                <a:latin typeface="Symbol"/>
                <a:cs typeface="Symbol"/>
              </a:rPr>
              <a:t>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7213" y="5173893"/>
            <a:ext cx="6350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4246" y="5037178"/>
            <a:ext cx="16167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72440" algn="l"/>
                <a:tab pos="1054735" algn="l"/>
              </a:tabLst>
            </a:pPr>
            <a:r>
              <a:rPr dirty="0" baseline="5698" sz="2925" spc="-30">
                <a:latin typeface="Arial MT"/>
                <a:cs typeface="Arial MT"/>
              </a:rPr>
              <a:t>n</a:t>
            </a:r>
            <a:r>
              <a:rPr dirty="0" baseline="5698" sz="2925" spc="-30">
                <a:latin typeface="Arial MT"/>
                <a:cs typeface="Arial MT"/>
              </a:rPr>
              <a:t>	</a:t>
            </a:r>
            <a:r>
              <a:rPr dirty="0" baseline="-4273" sz="2925" spc="622">
                <a:latin typeface="Symbol"/>
                <a:cs typeface="Symbol"/>
              </a:rPr>
              <a:t></a:t>
            </a:r>
            <a:r>
              <a:rPr dirty="0" sz="1950" spc="95">
                <a:latin typeface="Arial MT"/>
                <a:cs typeface="Arial MT"/>
              </a:rPr>
              <a:t>(</a:t>
            </a:r>
            <a:r>
              <a:rPr dirty="0" sz="1950" spc="-15">
                <a:latin typeface="Arial MT"/>
                <a:cs typeface="Arial MT"/>
              </a:rPr>
              <a:t>x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215">
                <a:latin typeface="Symbol"/>
                <a:cs typeface="Symbol"/>
              </a:rPr>
              <a:t>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Arial MT"/>
                <a:cs typeface="Arial MT"/>
              </a:rPr>
              <a:t>x</a:t>
            </a:r>
            <a:r>
              <a:rPr dirty="0" sz="1950" spc="85">
                <a:latin typeface="Arial MT"/>
                <a:cs typeface="Arial MT"/>
              </a:rPr>
              <a:t>)</a:t>
            </a:r>
            <a:r>
              <a:rPr dirty="0" baseline="34979" sz="2025" spc="-7">
                <a:latin typeface="Arial MT"/>
                <a:cs typeface="Arial MT"/>
              </a:rPr>
              <a:t>2</a:t>
            </a:r>
            <a:endParaRPr baseline="34979" sz="2025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4208" y="4882186"/>
            <a:ext cx="146494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14245" sz="2925" spc="-1147">
                <a:latin typeface="Arial MT"/>
                <a:cs typeface="Arial MT"/>
              </a:rPr>
              <a:t>y</a:t>
            </a:r>
            <a:r>
              <a:rPr dirty="0" baseline="18518" sz="2925" spc="-22">
                <a:latin typeface="Arial MT"/>
                <a:cs typeface="Arial MT"/>
              </a:rPr>
              <a:t>ˆ</a:t>
            </a:r>
            <a:r>
              <a:rPr dirty="0" baseline="18518" sz="2925" spc="15">
                <a:latin typeface="Arial MT"/>
                <a:cs typeface="Arial MT"/>
              </a:rPr>
              <a:t> </a:t>
            </a:r>
            <a:r>
              <a:rPr dirty="0" baseline="14245" sz="2925" spc="322">
                <a:latin typeface="Symbol"/>
                <a:cs typeface="Symbol"/>
              </a:rPr>
              <a:t></a:t>
            </a:r>
            <a:r>
              <a:rPr dirty="0" baseline="14245" sz="2925" spc="-120">
                <a:latin typeface="Times New Roman"/>
                <a:cs typeface="Times New Roman"/>
              </a:rPr>
              <a:t> </a:t>
            </a:r>
            <a:r>
              <a:rPr dirty="0" baseline="14245" sz="2925" spc="292">
                <a:latin typeface="Arial MT"/>
                <a:cs typeface="Arial MT"/>
              </a:rPr>
              <a:t>t</a:t>
            </a:r>
            <a:r>
              <a:rPr dirty="0" sz="1350" spc="180">
                <a:latin typeface="Symbol"/>
                <a:cs typeface="Symbol"/>
              </a:rPr>
              <a:t>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9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Arial MT"/>
                <a:cs typeface="Arial MT"/>
              </a:rPr>
              <a:t>2</a:t>
            </a:r>
            <a:r>
              <a:rPr dirty="0" sz="1350" spc="-60">
                <a:latin typeface="Arial MT"/>
                <a:cs typeface="Arial MT"/>
              </a:rPr>
              <a:t>,</a:t>
            </a:r>
            <a:r>
              <a:rPr dirty="0" sz="1350" spc="20">
                <a:latin typeface="Arial MT"/>
                <a:cs typeface="Arial MT"/>
              </a:rPr>
              <a:t>n</a:t>
            </a:r>
            <a:r>
              <a:rPr dirty="0" sz="1350" spc="195">
                <a:latin typeface="Symbol"/>
                <a:cs typeface="Symbol"/>
              </a:rPr>
              <a:t></a:t>
            </a:r>
            <a:r>
              <a:rPr dirty="0" sz="1350" spc="-5">
                <a:latin typeface="Arial MT"/>
                <a:cs typeface="Arial MT"/>
              </a:rPr>
              <a:t>2</a:t>
            </a:r>
            <a:r>
              <a:rPr dirty="0" sz="1350" spc="-254">
                <a:latin typeface="Arial MT"/>
                <a:cs typeface="Arial MT"/>
              </a:rPr>
              <a:t> </a:t>
            </a:r>
            <a:r>
              <a:rPr dirty="0" baseline="14245" sz="2925" spc="135">
                <a:latin typeface="Arial MT"/>
                <a:cs typeface="Arial MT"/>
              </a:rPr>
              <a:t>s</a:t>
            </a:r>
            <a:r>
              <a:rPr dirty="0" sz="1350" spc="125">
                <a:latin typeface="Symbol"/>
                <a:cs typeface="Symbol"/>
              </a:rPr>
              <a:t></a:t>
            </a:r>
            <a:endParaRPr sz="135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0037" y="3797808"/>
            <a:ext cx="8325484" cy="1922145"/>
            <a:chOff x="300037" y="3797808"/>
            <a:chExt cx="8325484" cy="1922145"/>
          </a:xfrm>
        </p:grpSpPr>
        <p:sp>
          <p:nvSpPr>
            <p:cNvPr id="20" name="object 20"/>
            <p:cNvSpPr/>
            <p:nvPr/>
          </p:nvSpPr>
          <p:spPr>
            <a:xfrm>
              <a:off x="5173726" y="4516437"/>
              <a:ext cx="3446779" cy="948055"/>
            </a:xfrm>
            <a:custGeom>
              <a:avLst/>
              <a:gdLst/>
              <a:ahLst/>
              <a:cxnLst/>
              <a:rect l="l" t="t" r="r" b="b"/>
              <a:pathLst>
                <a:path w="3446779" h="948054">
                  <a:moveTo>
                    <a:pt x="0" y="947737"/>
                  </a:moveTo>
                  <a:lnTo>
                    <a:pt x="3446526" y="947737"/>
                  </a:lnTo>
                  <a:lnTo>
                    <a:pt x="3446526" y="0"/>
                  </a:lnTo>
                  <a:lnTo>
                    <a:pt x="0" y="0"/>
                  </a:lnTo>
                  <a:lnTo>
                    <a:pt x="0" y="947737"/>
                  </a:lnTo>
                  <a:close/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803" y="3854196"/>
              <a:ext cx="4203192" cy="18409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847" y="3797808"/>
              <a:ext cx="3649979" cy="7498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4800" y="3886200"/>
              <a:ext cx="4191000" cy="1828800"/>
            </a:xfrm>
            <a:custGeom>
              <a:avLst/>
              <a:gdLst/>
              <a:ahLst/>
              <a:cxnLst/>
              <a:rect l="l" t="t" r="r" b="b"/>
              <a:pathLst>
                <a:path w="4191000" h="1828800">
                  <a:moveTo>
                    <a:pt x="41910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4191000" y="18288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4800" y="3886200"/>
              <a:ext cx="4191000" cy="1828800"/>
            </a:xfrm>
            <a:custGeom>
              <a:avLst/>
              <a:gdLst/>
              <a:ahLst/>
              <a:cxnLst/>
              <a:rect l="l" t="t" r="r" b="b"/>
              <a:pathLst>
                <a:path w="4191000" h="1828800">
                  <a:moveTo>
                    <a:pt x="0" y="1828800"/>
                  </a:moveTo>
                  <a:lnTo>
                    <a:pt x="4191000" y="1828800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64540" y="1203706"/>
            <a:ext cx="7670165" cy="3160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0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5">
                <a:latin typeface="Calibri"/>
                <a:cs typeface="Calibri"/>
              </a:rPr>
              <a:t>Prediction </a:t>
            </a:r>
            <a:r>
              <a:rPr dirty="0" sz="3200" spc="-15">
                <a:latin typeface="Calibri"/>
                <a:cs typeface="Calibri"/>
              </a:rPr>
              <a:t>interval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confidence </a:t>
            </a:r>
            <a:r>
              <a:rPr dirty="0" sz="3200" spc="-15">
                <a:latin typeface="Calibri"/>
                <a:cs typeface="Calibri"/>
              </a:rPr>
              <a:t>interval</a:t>
            </a:r>
            <a:endParaRPr sz="3200">
              <a:latin typeface="Calibri"/>
              <a:cs typeface="Calibri"/>
            </a:endParaRPr>
          </a:p>
          <a:p>
            <a:pPr lvl="1" marL="756285" marR="240029" indent="-287020">
              <a:lnSpc>
                <a:spcPct val="100000"/>
              </a:lnSpc>
              <a:spcBef>
                <a:spcPts val="235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0">
                <a:latin typeface="Calibri"/>
                <a:cs typeface="Calibri"/>
              </a:rPr>
              <a:t>Two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intervals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discover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how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closely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predicted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match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true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 of </a:t>
            </a:r>
            <a:r>
              <a:rPr dirty="0" sz="2800" spc="-95">
                <a:latin typeface="Calibri"/>
                <a:cs typeface="Calibri"/>
              </a:rPr>
              <a:t>y.</a:t>
            </a:r>
            <a:endParaRPr sz="2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400" spc="-5">
                <a:latin typeface="Calibri"/>
                <a:cs typeface="Calibri"/>
              </a:rPr>
              <a:t>Prediction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interval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particular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85">
                <a:latin typeface="Calibri"/>
                <a:cs typeface="Calibri"/>
              </a:rPr>
              <a:t>y,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  <a:tabLst>
                <a:tab pos="4356735" algn="l"/>
              </a:tabLst>
            </a:pP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–</a:t>
            </a:r>
            <a:r>
              <a:rPr dirty="0" sz="2800" spc="20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The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50">
                <a:solidFill>
                  <a:srgbClr val="2C2CAF"/>
                </a:solidFill>
                <a:latin typeface="Arial MT"/>
                <a:cs typeface="Arial MT"/>
              </a:rPr>
              <a:t>pre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2800" spc="-160">
                <a:solidFill>
                  <a:srgbClr val="2C2CAF"/>
                </a:solidFill>
                <a:latin typeface="Arial MT"/>
                <a:cs typeface="Arial MT"/>
              </a:rPr>
              <a:t>icti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8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04">
                <a:solidFill>
                  <a:srgbClr val="2C2CAF"/>
                </a:solidFill>
                <a:latin typeface="Arial MT"/>
                <a:cs typeface="Arial MT"/>
              </a:rPr>
              <a:t>in</a:t>
            </a:r>
            <a:r>
              <a:rPr dirty="0" sz="2800" spc="-155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800" spc="-254">
                <a:solidFill>
                  <a:srgbClr val="2C2CAF"/>
                </a:solidFill>
                <a:latin typeface="Arial MT"/>
                <a:cs typeface="Arial MT"/>
              </a:rPr>
              <a:t>erva</a:t>
            </a:r>
            <a:r>
              <a:rPr dirty="0" sz="2800" spc="-114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800">
                <a:solidFill>
                  <a:srgbClr val="2C2CAF"/>
                </a:solidFill>
                <a:latin typeface="Arial MT"/>
                <a:cs typeface="Arial MT"/>
              </a:rPr>
              <a:t>	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–</a:t>
            </a:r>
            <a:r>
              <a:rPr dirty="0" sz="2800" spc="20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The</a:t>
            </a:r>
            <a:r>
              <a:rPr dirty="0" sz="2800" spc="-14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50">
                <a:solidFill>
                  <a:srgbClr val="2C2CAF"/>
                </a:solidFill>
                <a:latin typeface="Arial MT"/>
                <a:cs typeface="Arial MT"/>
              </a:rPr>
              <a:t>c</a:t>
            </a:r>
            <a:r>
              <a:rPr dirty="0" sz="2800" spc="-225">
                <a:solidFill>
                  <a:srgbClr val="2C2CAF"/>
                </a:solidFill>
                <a:latin typeface="Arial MT"/>
                <a:cs typeface="Arial MT"/>
              </a:rPr>
              <a:t>onfid</a:t>
            </a:r>
            <a:r>
              <a:rPr dirty="0" sz="2800" spc="-29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275">
                <a:solidFill>
                  <a:srgbClr val="2C2CAF"/>
                </a:solidFill>
                <a:latin typeface="Arial MT"/>
                <a:cs typeface="Arial MT"/>
              </a:rPr>
              <a:t>nc</a:t>
            </a:r>
            <a:r>
              <a:rPr dirty="0" sz="2800" spc="-28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8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2C2CAF"/>
                </a:solidFill>
                <a:latin typeface="Arial MT"/>
                <a:cs typeface="Arial MT"/>
              </a:rPr>
              <a:t>interval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2287" y="4486655"/>
            <a:ext cx="3806190" cy="972819"/>
            <a:chOff x="522287" y="4486655"/>
            <a:chExt cx="3806190" cy="972819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640" y="4486655"/>
              <a:ext cx="3779520" cy="9585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2287" y="4522850"/>
              <a:ext cx="3756025" cy="936625"/>
            </a:xfrm>
            <a:custGeom>
              <a:avLst/>
              <a:gdLst/>
              <a:ahLst/>
              <a:cxnLst/>
              <a:rect l="l" t="t" r="r" b="b"/>
              <a:pathLst>
                <a:path w="3756025" h="936625">
                  <a:moveTo>
                    <a:pt x="3756025" y="0"/>
                  </a:moveTo>
                  <a:lnTo>
                    <a:pt x="0" y="0"/>
                  </a:lnTo>
                  <a:lnTo>
                    <a:pt x="0" y="936625"/>
                  </a:lnTo>
                  <a:lnTo>
                    <a:pt x="3756025" y="936625"/>
                  </a:lnTo>
                  <a:lnTo>
                    <a:pt x="3756025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93567" y="5015385"/>
              <a:ext cx="64135" cy="170815"/>
            </a:xfrm>
            <a:custGeom>
              <a:avLst/>
              <a:gdLst/>
              <a:ahLst/>
              <a:cxnLst/>
              <a:rect l="l" t="t" r="r" b="b"/>
              <a:pathLst>
                <a:path w="64134" h="170814">
                  <a:moveTo>
                    <a:pt x="63964" y="0"/>
                  </a:moveTo>
                  <a:lnTo>
                    <a:pt x="0" y="170657"/>
                  </a:lnTo>
                </a:path>
              </a:pathLst>
            </a:custGeom>
            <a:ln w="7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015782" y="4713615"/>
              <a:ext cx="2164080" cy="413384"/>
            </a:xfrm>
            <a:custGeom>
              <a:avLst/>
              <a:gdLst/>
              <a:ahLst/>
              <a:cxnLst/>
              <a:rect l="l" t="t" r="r" b="b"/>
              <a:pathLst>
                <a:path w="2164079" h="413385">
                  <a:moveTo>
                    <a:pt x="533996" y="310628"/>
                  </a:moveTo>
                  <a:lnTo>
                    <a:pt x="692136" y="310628"/>
                  </a:lnTo>
                </a:path>
                <a:path w="2164079" h="413385">
                  <a:moveTo>
                    <a:pt x="1704734" y="0"/>
                  </a:moveTo>
                  <a:lnTo>
                    <a:pt x="1822671" y="0"/>
                  </a:lnTo>
                </a:path>
                <a:path w="2164079" h="413385">
                  <a:moveTo>
                    <a:pt x="1793913" y="412792"/>
                  </a:moveTo>
                  <a:lnTo>
                    <a:pt x="1911849" y="412792"/>
                  </a:lnTo>
                </a:path>
                <a:path w="2164079" h="413385">
                  <a:moveTo>
                    <a:pt x="972424" y="310628"/>
                  </a:moveTo>
                  <a:lnTo>
                    <a:pt x="2163990" y="310628"/>
                  </a:lnTo>
                </a:path>
                <a:path w="2164079" h="413385">
                  <a:moveTo>
                    <a:pt x="0" y="382082"/>
                  </a:moveTo>
                  <a:lnTo>
                    <a:pt x="36659" y="363778"/>
                  </a:lnTo>
                </a:path>
              </a:pathLst>
            </a:custGeom>
            <a:ln w="13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52441" y="5083878"/>
              <a:ext cx="51435" cy="290830"/>
            </a:xfrm>
            <a:custGeom>
              <a:avLst/>
              <a:gdLst/>
              <a:ahLst/>
              <a:cxnLst/>
              <a:rect l="l" t="t" r="r" b="b"/>
              <a:pathLst>
                <a:path w="51435" h="290829">
                  <a:moveTo>
                    <a:pt x="0" y="0"/>
                  </a:moveTo>
                  <a:lnTo>
                    <a:pt x="51038" y="290557"/>
                  </a:lnTo>
                </a:path>
              </a:pathLst>
            </a:custGeom>
            <a:ln w="28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10654" y="4593147"/>
              <a:ext cx="2099310" cy="781685"/>
            </a:xfrm>
            <a:custGeom>
              <a:avLst/>
              <a:gdLst/>
              <a:ahLst/>
              <a:cxnLst/>
              <a:rect l="l" t="t" r="r" b="b"/>
              <a:pathLst>
                <a:path w="2099310" h="781685">
                  <a:moveTo>
                    <a:pt x="0" y="781289"/>
                  </a:moveTo>
                  <a:lnTo>
                    <a:pt x="72591" y="0"/>
                  </a:lnTo>
                </a:path>
                <a:path w="2099310" h="781685">
                  <a:moveTo>
                    <a:pt x="72591" y="0"/>
                  </a:moveTo>
                  <a:lnTo>
                    <a:pt x="2098747" y="0"/>
                  </a:lnTo>
                </a:path>
              </a:pathLst>
            </a:custGeom>
            <a:ln w="13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462939" y="5174345"/>
            <a:ext cx="6350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43055" y="4625228"/>
            <a:ext cx="536511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364990" algn="l"/>
              </a:tabLst>
            </a:pPr>
            <a:r>
              <a:rPr dirty="0" sz="1950" spc="80">
                <a:latin typeface="Arial MT"/>
                <a:cs typeface="Arial MT"/>
              </a:rPr>
              <a:t>(x</a:t>
            </a:r>
            <a:r>
              <a:rPr dirty="0" baseline="-20576" sz="2025" spc="120">
                <a:latin typeface="Arial MT"/>
                <a:cs typeface="Arial MT"/>
              </a:rPr>
              <a:t>g</a:t>
            </a:r>
            <a:r>
              <a:rPr dirty="0" baseline="-20576" sz="2025" spc="345">
                <a:latin typeface="Arial MT"/>
                <a:cs typeface="Arial MT"/>
              </a:rPr>
              <a:t> </a:t>
            </a:r>
            <a:r>
              <a:rPr dirty="0" sz="1950" spc="215">
                <a:latin typeface="Symbol"/>
                <a:cs typeface="Symbol"/>
              </a:rPr>
              <a:t>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Arial MT"/>
                <a:cs typeface="Arial MT"/>
              </a:rPr>
              <a:t>x)</a:t>
            </a:r>
            <a:r>
              <a:rPr dirty="0" baseline="34979" sz="2025" spc="60">
                <a:latin typeface="Arial MT"/>
                <a:cs typeface="Arial MT"/>
              </a:rPr>
              <a:t>2	</a:t>
            </a:r>
            <a:r>
              <a:rPr dirty="0" sz="1950" spc="80">
                <a:latin typeface="Arial MT"/>
                <a:cs typeface="Arial MT"/>
              </a:rPr>
              <a:t>(x</a:t>
            </a:r>
            <a:r>
              <a:rPr dirty="0" baseline="-18518" sz="2025" spc="120">
                <a:latin typeface="Arial MT"/>
                <a:cs typeface="Arial MT"/>
              </a:rPr>
              <a:t>g</a:t>
            </a:r>
            <a:r>
              <a:rPr dirty="0" baseline="-18518" sz="2025" spc="292">
                <a:latin typeface="Arial MT"/>
                <a:cs typeface="Arial MT"/>
              </a:rPr>
              <a:t> </a:t>
            </a:r>
            <a:r>
              <a:rPr dirty="0" sz="1950" spc="215">
                <a:latin typeface="Symbol"/>
                <a:cs typeface="Symbol"/>
              </a:rPr>
              <a:t></a:t>
            </a:r>
            <a:r>
              <a:rPr dirty="0" sz="1950" spc="-80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Arial MT"/>
                <a:cs typeface="Arial MT"/>
              </a:rPr>
              <a:t>x)</a:t>
            </a:r>
            <a:r>
              <a:rPr dirty="0" baseline="37037" sz="2025" spc="60">
                <a:latin typeface="Arial MT"/>
                <a:cs typeface="Arial MT"/>
              </a:rPr>
              <a:t>2</a:t>
            </a:r>
            <a:endParaRPr baseline="37037" sz="2025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7209" y="4665384"/>
            <a:ext cx="44754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26255" algn="l"/>
              </a:tabLst>
            </a:pPr>
            <a:r>
              <a:rPr dirty="0" sz="1950" spc="-20">
                <a:latin typeface="Arial MT"/>
                <a:cs typeface="Arial MT"/>
              </a:rPr>
              <a:t>1</a:t>
            </a:r>
            <a:r>
              <a:rPr dirty="0" sz="1950" spc="-20">
                <a:latin typeface="Arial MT"/>
                <a:cs typeface="Arial MT"/>
              </a:rPr>
              <a:t>	</a:t>
            </a:r>
            <a:r>
              <a:rPr dirty="0" sz="1950" spc="-20"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40120" y="4821726"/>
            <a:ext cx="2041525" cy="5429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2020"/>
              </a:lnSpc>
              <a:spcBef>
                <a:spcPts val="120"/>
              </a:spcBef>
              <a:tabLst>
                <a:tab pos="628650" algn="l"/>
              </a:tabLst>
            </a:pPr>
            <a:r>
              <a:rPr dirty="0" sz="1950" spc="160">
                <a:latin typeface="Arial MT"/>
                <a:cs typeface="Arial MT"/>
              </a:rPr>
              <a:t>1</a:t>
            </a:r>
            <a:r>
              <a:rPr dirty="0" sz="1950" spc="160">
                <a:latin typeface="Symbol"/>
                <a:cs typeface="Symbol"/>
              </a:rPr>
              <a:t></a:t>
            </a:r>
            <a:r>
              <a:rPr dirty="0" sz="1950" spc="160">
                <a:latin typeface="Times New Roman"/>
                <a:cs typeface="Times New Roman"/>
              </a:rPr>
              <a:t>	</a:t>
            </a:r>
            <a:r>
              <a:rPr dirty="0" sz="1950" spc="215">
                <a:latin typeface="Symbol"/>
                <a:cs typeface="Symbol"/>
              </a:rPr>
              <a:t></a:t>
            </a:r>
            <a:endParaRPr sz="1950">
              <a:latin typeface="Symbol"/>
              <a:cs typeface="Symbol"/>
            </a:endParaRPr>
          </a:p>
          <a:p>
            <a:pPr marL="425450">
              <a:lnSpc>
                <a:spcPts val="2020"/>
              </a:lnSpc>
              <a:tabLst>
                <a:tab pos="873125" algn="l"/>
                <a:tab pos="1453515" algn="l"/>
              </a:tabLst>
            </a:pPr>
            <a:r>
              <a:rPr dirty="0" baseline="5698" sz="2925" spc="-30">
                <a:latin typeface="Arial MT"/>
                <a:cs typeface="Arial MT"/>
              </a:rPr>
              <a:t>n	</a:t>
            </a:r>
            <a:r>
              <a:rPr dirty="0" baseline="-4273" sz="2925" spc="247">
                <a:latin typeface="Symbol"/>
                <a:cs typeface="Symbol"/>
              </a:rPr>
              <a:t></a:t>
            </a:r>
            <a:r>
              <a:rPr dirty="0" sz="1950" spc="165">
                <a:latin typeface="Arial MT"/>
                <a:cs typeface="Arial MT"/>
              </a:rPr>
              <a:t>(x	</a:t>
            </a:r>
            <a:r>
              <a:rPr dirty="0" sz="1950" spc="215">
                <a:latin typeface="Symbol"/>
                <a:cs typeface="Symbol"/>
              </a:rPr>
              <a:t>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Arial MT"/>
                <a:cs typeface="Arial MT"/>
              </a:rPr>
              <a:t>x)</a:t>
            </a:r>
            <a:r>
              <a:rPr dirty="0" baseline="34979" sz="2025" spc="60">
                <a:latin typeface="Arial MT"/>
                <a:cs typeface="Arial MT"/>
              </a:rPr>
              <a:t>2</a:t>
            </a:r>
            <a:endParaRPr baseline="34979" sz="2025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8092" y="4883122"/>
            <a:ext cx="146240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14245" sz="2925" spc="-1155">
                <a:latin typeface="Arial MT"/>
                <a:cs typeface="Arial MT"/>
              </a:rPr>
              <a:t>y</a:t>
            </a:r>
            <a:r>
              <a:rPr dirty="0" baseline="18518" sz="2925" spc="-15">
                <a:latin typeface="Arial MT"/>
                <a:cs typeface="Arial MT"/>
              </a:rPr>
              <a:t>ˆ</a:t>
            </a:r>
            <a:r>
              <a:rPr dirty="0" baseline="18518" sz="2925" spc="15">
                <a:latin typeface="Arial MT"/>
                <a:cs typeface="Arial MT"/>
              </a:rPr>
              <a:t> </a:t>
            </a:r>
            <a:r>
              <a:rPr dirty="0" baseline="14245" sz="2925" spc="322">
                <a:latin typeface="Symbol"/>
                <a:cs typeface="Symbol"/>
              </a:rPr>
              <a:t></a:t>
            </a:r>
            <a:r>
              <a:rPr dirty="0" baseline="14245" sz="2925" spc="-120">
                <a:latin typeface="Times New Roman"/>
                <a:cs typeface="Times New Roman"/>
              </a:rPr>
              <a:t> </a:t>
            </a:r>
            <a:r>
              <a:rPr dirty="0" baseline="14245" sz="2925" spc="292">
                <a:latin typeface="Arial MT"/>
                <a:cs typeface="Arial MT"/>
              </a:rPr>
              <a:t>t</a:t>
            </a:r>
            <a:r>
              <a:rPr dirty="0" sz="1350" spc="180">
                <a:latin typeface="Symbol"/>
                <a:cs typeface="Symbol"/>
              </a:rPr>
              <a:t>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9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Arial MT"/>
                <a:cs typeface="Arial MT"/>
              </a:rPr>
              <a:t>2</a:t>
            </a:r>
            <a:r>
              <a:rPr dirty="0" sz="1350" spc="-60">
                <a:latin typeface="Arial MT"/>
                <a:cs typeface="Arial MT"/>
              </a:rPr>
              <a:t>,</a:t>
            </a:r>
            <a:r>
              <a:rPr dirty="0" sz="1350" spc="15">
                <a:latin typeface="Arial MT"/>
                <a:cs typeface="Arial MT"/>
              </a:rPr>
              <a:t>n</a:t>
            </a:r>
            <a:r>
              <a:rPr dirty="0" sz="1350" spc="195">
                <a:latin typeface="Symbol"/>
                <a:cs typeface="Symbol"/>
              </a:rPr>
              <a:t></a:t>
            </a:r>
            <a:r>
              <a:rPr dirty="0" sz="1350" spc="-5">
                <a:latin typeface="Arial MT"/>
                <a:cs typeface="Arial MT"/>
              </a:rPr>
              <a:t>2</a:t>
            </a:r>
            <a:r>
              <a:rPr dirty="0" sz="1350" spc="-254">
                <a:latin typeface="Arial MT"/>
                <a:cs typeface="Arial MT"/>
              </a:rPr>
              <a:t> </a:t>
            </a:r>
            <a:r>
              <a:rPr dirty="0" baseline="14245" sz="2925" spc="127">
                <a:latin typeface="Arial MT"/>
                <a:cs typeface="Arial MT"/>
              </a:rPr>
              <a:t>s</a:t>
            </a:r>
            <a:r>
              <a:rPr dirty="0" sz="1350" spc="125">
                <a:latin typeface="Symbol"/>
                <a:cs typeface="Symbol"/>
              </a:rPr>
              <a:t></a:t>
            </a:r>
            <a:endParaRPr sz="135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2762" y="4513262"/>
            <a:ext cx="6459855" cy="1511300"/>
            <a:chOff x="512762" y="4513262"/>
            <a:chExt cx="6459855" cy="1511300"/>
          </a:xfrm>
        </p:grpSpPr>
        <p:sp>
          <p:nvSpPr>
            <p:cNvPr id="39" name="object 39"/>
            <p:cNvSpPr/>
            <p:nvPr/>
          </p:nvSpPr>
          <p:spPr>
            <a:xfrm>
              <a:off x="517525" y="4518025"/>
              <a:ext cx="3765550" cy="946150"/>
            </a:xfrm>
            <a:custGeom>
              <a:avLst/>
              <a:gdLst/>
              <a:ahLst/>
              <a:cxnLst/>
              <a:rect l="l" t="t" r="r" b="b"/>
              <a:pathLst>
                <a:path w="3765550" h="946150">
                  <a:moveTo>
                    <a:pt x="0" y="946150"/>
                  </a:moveTo>
                  <a:lnTo>
                    <a:pt x="3765550" y="946150"/>
                  </a:lnTo>
                  <a:lnTo>
                    <a:pt x="3765550" y="0"/>
                  </a:lnTo>
                  <a:lnTo>
                    <a:pt x="0" y="0"/>
                  </a:lnTo>
                  <a:lnTo>
                    <a:pt x="0" y="946150"/>
                  </a:lnTo>
                  <a:close/>
                </a:path>
              </a:pathLst>
            </a:custGeom>
            <a:ln w="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62200" y="5333999"/>
              <a:ext cx="4610100" cy="690245"/>
            </a:xfrm>
            <a:custGeom>
              <a:avLst/>
              <a:gdLst/>
              <a:ahLst/>
              <a:cxnLst/>
              <a:rect l="l" t="t" r="r" b="b"/>
              <a:pathLst>
                <a:path w="4610100" h="690245">
                  <a:moveTo>
                    <a:pt x="657733" y="681418"/>
                  </a:moveTo>
                  <a:lnTo>
                    <a:pt x="57124" y="50850"/>
                  </a:lnTo>
                  <a:lnTo>
                    <a:pt x="66789" y="41656"/>
                  </a:lnTo>
                  <a:lnTo>
                    <a:pt x="80137" y="28956"/>
                  </a:lnTo>
                  <a:lnTo>
                    <a:pt x="0" y="0"/>
                  </a:lnTo>
                  <a:lnTo>
                    <a:pt x="25019" y="81407"/>
                  </a:lnTo>
                  <a:lnTo>
                    <a:pt x="47955" y="59575"/>
                  </a:lnTo>
                  <a:lnTo>
                    <a:pt x="648589" y="690181"/>
                  </a:lnTo>
                  <a:lnTo>
                    <a:pt x="657733" y="681418"/>
                  </a:lnTo>
                  <a:close/>
                </a:path>
                <a:path w="4610100" h="690245">
                  <a:moveTo>
                    <a:pt x="4610100" y="76200"/>
                  </a:moveTo>
                  <a:lnTo>
                    <a:pt x="4603750" y="63500"/>
                  </a:lnTo>
                  <a:lnTo>
                    <a:pt x="4572000" y="0"/>
                  </a:lnTo>
                  <a:lnTo>
                    <a:pt x="4533900" y="76200"/>
                  </a:lnTo>
                  <a:lnTo>
                    <a:pt x="4565650" y="76200"/>
                  </a:lnTo>
                  <a:lnTo>
                    <a:pt x="4565650" y="685800"/>
                  </a:lnTo>
                  <a:lnTo>
                    <a:pt x="4578350" y="685800"/>
                  </a:lnTo>
                  <a:lnTo>
                    <a:pt x="4578350" y="76200"/>
                  </a:lnTo>
                  <a:lnTo>
                    <a:pt x="46101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2364994" y="6050076"/>
            <a:ext cx="49098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The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prediction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interval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20">
                <a:latin typeface="Arial MT"/>
                <a:cs typeface="Arial MT"/>
              </a:rPr>
              <a:t>is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wider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than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the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confidence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interval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26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9862"/>
            <a:ext cx="245491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399415" algn="l"/>
                <a:tab pos="400685" algn="l"/>
              </a:tabLst>
            </a:pPr>
            <a:r>
              <a:rPr dirty="0"/>
              <a:t>	</a:t>
            </a:r>
            <a:r>
              <a:rPr dirty="0" sz="3200" spc="-10">
                <a:latin typeface="Calibri"/>
                <a:cs typeface="Calibri"/>
              </a:rPr>
              <a:t>Example: </a:t>
            </a:r>
            <a:r>
              <a:rPr dirty="0" sz="3200" spc="-5">
                <a:latin typeface="Calibri"/>
                <a:cs typeface="Calibri"/>
              </a:rPr>
              <a:t> auction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price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775" y="319862"/>
            <a:ext cx="47790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latin typeface="Calibri"/>
                <a:cs typeface="Calibri"/>
              </a:rPr>
              <a:t>Interval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estimates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car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991994"/>
            <a:ext cx="7813675" cy="1833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15">
                <a:latin typeface="Calibri"/>
                <a:cs typeface="Calibri"/>
              </a:rPr>
              <a:t>Provide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interval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estimate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bidding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Laser</a:t>
            </a:r>
            <a:r>
              <a:rPr dirty="0" sz="2800" spc="-5">
                <a:latin typeface="Calibri"/>
                <a:cs typeface="Calibri"/>
              </a:rPr>
              <a:t> 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40,000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km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45">
                <a:latin typeface="Calibri"/>
                <a:cs typeface="Calibri"/>
              </a:rPr>
              <a:t>odometer.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dealer</a:t>
            </a:r>
            <a:r>
              <a:rPr dirty="0" sz="2400" spc="-10">
                <a:latin typeface="Calibri"/>
                <a:cs typeface="Calibri"/>
              </a:rPr>
              <a:t> would </a:t>
            </a:r>
            <a:r>
              <a:rPr dirty="0" sz="2400" spc="-20">
                <a:latin typeface="Calibri"/>
                <a:cs typeface="Calibri"/>
              </a:rPr>
              <a:t>like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predict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single</a:t>
            </a:r>
            <a:r>
              <a:rPr dirty="0" sz="2400" spc="-10">
                <a:latin typeface="Calibri"/>
                <a:cs typeface="Calibri"/>
              </a:rPr>
              <a:t> car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9979" y="5945510"/>
            <a:ext cx="1210945" cy="69659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260">
                <a:latin typeface="Arial MT"/>
                <a:cs typeface="Arial MT"/>
              </a:rPr>
              <a:t>5</a:t>
            </a:r>
            <a:r>
              <a:rPr dirty="0" sz="1900" spc="-185">
                <a:latin typeface="Arial MT"/>
                <a:cs typeface="Arial MT"/>
              </a:rPr>
              <a:t>,</a:t>
            </a:r>
            <a:r>
              <a:rPr dirty="0" sz="1900" spc="-180">
                <a:latin typeface="Arial MT"/>
                <a:cs typeface="Arial MT"/>
              </a:rPr>
              <a:t>2</a:t>
            </a:r>
            <a:r>
              <a:rPr dirty="0" sz="1900" spc="-175">
                <a:latin typeface="Arial MT"/>
                <a:cs typeface="Arial MT"/>
              </a:rPr>
              <a:t>8</a:t>
            </a:r>
            <a:r>
              <a:rPr dirty="0" sz="1900" spc="-200">
                <a:latin typeface="Arial MT"/>
                <a:cs typeface="Arial MT"/>
              </a:rPr>
              <a:t>5</a:t>
            </a:r>
            <a:r>
              <a:rPr dirty="0" sz="1900" spc="-340">
                <a:latin typeface="Arial MT"/>
                <a:cs typeface="Arial MT"/>
              </a:rPr>
              <a:t> </a:t>
            </a:r>
            <a:r>
              <a:rPr dirty="0" sz="1900" spc="-10">
                <a:latin typeface="Symbol"/>
                <a:cs typeface="Symbol"/>
              </a:rPr>
              <a:t></a:t>
            </a:r>
            <a:r>
              <a:rPr dirty="0" sz="1900" spc="-165">
                <a:latin typeface="Times New Roman"/>
                <a:cs typeface="Times New Roman"/>
              </a:rPr>
              <a:t> </a:t>
            </a:r>
            <a:r>
              <a:rPr dirty="0" sz="1900" spc="-180">
                <a:latin typeface="Arial MT"/>
                <a:cs typeface="Arial MT"/>
              </a:rPr>
              <a:t>3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200">
                <a:latin typeface="Arial MT"/>
                <a:cs typeface="Arial MT"/>
              </a:rPr>
              <a:t>3</a:t>
            </a:r>
            <a:endParaRPr sz="1900">
              <a:latin typeface="Arial MT"/>
              <a:cs typeface="Arial MT"/>
            </a:endParaRPr>
          </a:p>
          <a:p>
            <a:pPr marL="684530">
              <a:lnSpc>
                <a:spcPct val="100000"/>
              </a:lnSpc>
              <a:spcBef>
                <a:spcPts val="605"/>
              </a:spcBef>
            </a:pPr>
            <a:r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9554" y="4751273"/>
            <a:ext cx="64135" cy="184150"/>
          </a:xfrm>
          <a:custGeom>
            <a:avLst/>
            <a:gdLst/>
            <a:ahLst/>
            <a:cxnLst/>
            <a:rect l="l" t="t" r="r" b="b"/>
            <a:pathLst>
              <a:path w="64135" h="184150">
                <a:moveTo>
                  <a:pt x="63964" y="0"/>
                </a:moveTo>
                <a:lnTo>
                  <a:pt x="0" y="183669"/>
                </a:lnTo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53794" y="3843698"/>
            <a:ext cx="5072380" cy="1115695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770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400" spc="-5">
                <a:latin typeface="Calibri"/>
                <a:cs typeface="Calibri"/>
              </a:rPr>
              <a:t>The prediction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interval(95%)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algn="r" marR="30480">
              <a:lnSpc>
                <a:spcPct val="100000"/>
              </a:lnSpc>
              <a:spcBef>
                <a:spcPts val="1505"/>
              </a:spcBef>
            </a:pPr>
            <a:r>
              <a:rPr dirty="0" baseline="13227" sz="3150" spc="-1267">
                <a:latin typeface="Arial MT"/>
                <a:cs typeface="Arial MT"/>
              </a:rPr>
              <a:t>y</a:t>
            </a:r>
            <a:r>
              <a:rPr dirty="0" baseline="18518" sz="3150" spc="-89">
                <a:latin typeface="Arial MT"/>
                <a:cs typeface="Arial MT"/>
              </a:rPr>
              <a:t>ˆ</a:t>
            </a:r>
            <a:r>
              <a:rPr dirty="0" baseline="18518" sz="3150" spc="-44">
                <a:latin typeface="Arial MT"/>
                <a:cs typeface="Arial MT"/>
              </a:rPr>
              <a:t> </a:t>
            </a:r>
            <a:r>
              <a:rPr dirty="0" baseline="13227" sz="3150" spc="195">
                <a:latin typeface="Symbol"/>
                <a:cs typeface="Symbol"/>
              </a:rPr>
              <a:t></a:t>
            </a:r>
            <a:r>
              <a:rPr dirty="0" baseline="13227" sz="3150" spc="-172">
                <a:latin typeface="Times New Roman"/>
                <a:cs typeface="Times New Roman"/>
              </a:rPr>
              <a:t> </a:t>
            </a:r>
            <a:r>
              <a:rPr dirty="0" baseline="13227" sz="3150" spc="232">
                <a:latin typeface="Arial MT"/>
                <a:cs typeface="Arial MT"/>
              </a:rPr>
              <a:t>t</a:t>
            </a:r>
            <a:r>
              <a:rPr dirty="0" sz="1450" spc="120">
                <a:latin typeface="Symbol"/>
                <a:cs typeface="Symbol"/>
              </a:rPr>
              <a:t>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140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Arial MT"/>
                <a:cs typeface="Arial MT"/>
              </a:rPr>
              <a:t>2</a:t>
            </a:r>
            <a:r>
              <a:rPr dirty="0" sz="1450" spc="-85">
                <a:latin typeface="Arial MT"/>
                <a:cs typeface="Arial MT"/>
              </a:rPr>
              <a:t>,</a:t>
            </a:r>
            <a:r>
              <a:rPr dirty="0" sz="1450" spc="-40">
                <a:latin typeface="Arial MT"/>
                <a:cs typeface="Arial MT"/>
              </a:rPr>
              <a:t>n</a:t>
            </a:r>
            <a:r>
              <a:rPr dirty="0" sz="1450" spc="140">
                <a:latin typeface="Symbol"/>
                <a:cs typeface="Symbol"/>
              </a:rPr>
              <a:t></a:t>
            </a:r>
            <a:r>
              <a:rPr dirty="0" sz="1450" spc="60">
                <a:latin typeface="Arial MT"/>
                <a:cs typeface="Arial MT"/>
              </a:rPr>
              <a:t>2</a:t>
            </a:r>
            <a:r>
              <a:rPr dirty="0" baseline="13227" sz="3150" spc="15">
                <a:latin typeface="Arial MT"/>
                <a:cs typeface="Arial MT"/>
              </a:rPr>
              <a:t>s</a:t>
            </a:r>
            <a:r>
              <a:rPr dirty="0" sz="1450" spc="80">
                <a:latin typeface="Symbol"/>
                <a:cs typeface="Symbol"/>
              </a:rPr>
              <a:t>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46504" y="442649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 h="0">
                <a:moveTo>
                  <a:pt x="0" y="0"/>
                </a:moveTo>
                <a:lnTo>
                  <a:pt x="117936" y="0"/>
                </a:lnTo>
              </a:path>
            </a:pathLst>
          </a:custGeom>
          <a:ln w="13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35682" y="4870761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 h="0">
                <a:moveTo>
                  <a:pt x="0" y="0"/>
                </a:moveTo>
                <a:lnTo>
                  <a:pt x="117936" y="0"/>
                </a:lnTo>
              </a:path>
            </a:pathLst>
          </a:custGeom>
          <a:ln w="13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14194" y="4760807"/>
            <a:ext cx="1191895" cy="0"/>
          </a:xfrm>
          <a:custGeom>
            <a:avLst/>
            <a:gdLst/>
            <a:ahLst/>
            <a:cxnLst/>
            <a:rect l="l" t="t" r="r" b="b"/>
            <a:pathLst>
              <a:path w="1191895" h="0">
                <a:moveTo>
                  <a:pt x="0" y="0"/>
                </a:moveTo>
                <a:lnTo>
                  <a:pt x="1191565" y="0"/>
                </a:lnTo>
              </a:path>
            </a:pathLst>
          </a:custGeom>
          <a:ln w="13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735078" y="4289657"/>
            <a:ext cx="2200910" cy="862965"/>
            <a:chOff x="6735078" y="4289657"/>
            <a:chExt cx="2200910" cy="862965"/>
          </a:xfrm>
        </p:grpSpPr>
        <p:sp>
          <p:nvSpPr>
            <p:cNvPr id="12" name="object 12"/>
            <p:cNvSpPr/>
            <p:nvPr/>
          </p:nvSpPr>
          <p:spPr>
            <a:xfrm>
              <a:off x="6741769" y="4818010"/>
              <a:ext cx="36830" cy="20320"/>
            </a:xfrm>
            <a:custGeom>
              <a:avLst/>
              <a:gdLst/>
              <a:ahLst/>
              <a:cxnLst/>
              <a:rect l="l" t="t" r="r" b="b"/>
              <a:pathLst>
                <a:path w="36829" h="20320">
                  <a:moveTo>
                    <a:pt x="0" y="19699"/>
                  </a:moveTo>
                  <a:lnTo>
                    <a:pt x="36659" y="0"/>
                  </a:lnTo>
                </a:path>
              </a:pathLst>
            </a:custGeom>
            <a:ln w="133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78428" y="4824989"/>
              <a:ext cx="51435" cy="313055"/>
            </a:xfrm>
            <a:custGeom>
              <a:avLst/>
              <a:gdLst/>
              <a:ahLst/>
              <a:cxnLst/>
              <a:rect l="l" t="t" r="r" b="b"/>
              <a:pathLst>
                <a:path w="51434" h="313054">
                  <a:moveTo>
                    <a:pt x="0" y="0"/>
                  </a:moveTo>
                  <a:lnTo>
                    <a:pt x="51038" y="312712"/>
                  </a:lnTo>
                </a:path>
              </a:pathLst>
            </a:custGeom>
            <a:ln w="2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36641" y="4296841"/>
              <a:ext cx="2099310" cy="841375"/>
            </a:xfrm>
            <a:custGeom>
              <a:avLst/>
              <a:gdLst/>
              <a:ahLst/>
              <a:cxnLst/>
              <a:rect l="l" t="t" r="r" b="b"/>
              <a:pathLst>
                <a:path w="2099309" h="841375">
                  <a:moveTo>
                    <a:pt x="0" y="840860"/>
                  </a:moveTo>
                  <a:lnTo>
                    <a:pt x="72591" y="0"/>
                  </a:lnTo>
                </a:path>
                <a:path w="2099309" h="841375">
                  <a:moveTo>
                    <a:pt x="72591" y="0"/>
                  </a:moveTo>
                  <a:lnTo>
                    <a:pt x="2098747" y="0"/>
                  </a:lnTo>
                </a:path>
              </a:pathLst>
            </a:custGeom>
            <a:ln w="13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45775" y="4479050"/>
            <a:ext cx="12065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60">
                <a:latin typeface="Arial MT"/>
                <a:cs typeface="Arial MT"/>
              </a:rPr>
              <a:t>g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1250" y="4776427"/>
            <a:ext cx="119380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968" sz="3150" spc="135">
                <a:latin typeface="Symbol"/>
                <a:cs typeface="Symbol"/>
              </a:rPr>
              <a:t></a:t>
            </a:r>
            <a:r>
              <a:rPr dirty="0" sz="2100" spc="90">
                <a:latin typeface="Arial MT"/>
                <a:cs typeface="Arial MT"/>
              </a:rPr>
              <a:t>(x</a:t>
            </a:r>
            <a:r>
              <a:rPr dirty="0" baseline="-19157" sz="2175" spc="135">
                <a:latin typeface="Arial MT"/>
                <a:cs typeface="Arial MT"/>
              </a:rPr>
              <a:t>i</a:t>
            </a:r>
            <a:r>
              <a:rPr dirty="0" baseline="-19157" sz="2175" spc="284">
                <a:latin typeface="Arial MT"/>
                <a:cs typeface="Arial MT"/>
              </a:rPr>
              <a:t> </a:t>
            </a:r>
            <a:r>
              <a:rPr dirty="0" sz="2100" spc="130">
                <a:latin typeface="Symbol"/>
                <a:cs typeface="Symbol"/>
              </a:rPr>
              <a:t>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Arial MT"/>
                <a:cs typeface="Arial MT"/>
              </a:rPr>
              <a:t>x)</a:t>
            </a:r>
            <a:r>
              <a:rPr dirty="0" baseline="36398" sz="2175" spc="-30">
                <a:latin typeface="Arial MT"/>
                <a:cs typeface="Arial MT"/>
              </a:rPr>
              <a:t>2</a:t>
            </a:r>
            <a:endParaRPr baseline="36398" sz="2175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1742" y="4332783"/>
            <a:ext cx="1023619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48945" algn="l"/>
              </a:tabLst>
            </a:pPr>
            <a:r>
              <a:rPr dirty="0" sz="2100" spc="50">
                <a:latin typeface="Arial MT"/>
                <a:cs typeface="Arial MT"/>
              </a:rPr>
              <a:t>(</a:t>
            </a:r>
            <a:r>
              <a:rPr dirty="0" sz="2100" spc="-90">
                <a:latin typeface="Arial MT"/>
                <a:cs typeface="Arial MT"/>
              </a:rPr>
              <a:t>x</a:t>
            </a:r>
            <a:r>
              <a:rPr dirty="0" sz="2100">
                <a:latin typeface="Arial MT"/>
                <a:cs typeface="Arial MT"/>
              </a:rPr>
              <a:t>	</a:t>
            </a:r>
            <a:r>
              <a:rPr dirty="0" sz="2100" spc="130">
                <a:latin typeface="Symbol"/>
                <a:cs typeface="Symbol"/>
              </a:rPr>
              <a:t>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Arial MT"/>
                <a:cs typeface="Arial MT"/>
              </a:rPr>
              <a:t>x</a:t>
            </a:r>
            <a:r>
              <a:rPr dirty="0" sz="2100" spc="40">
                <a:latin typeface="Arial MT"/>
                <a:cs typeface="Arial MT"/>
              </a:rPr>
              <a:t>)</a:t>
            </a:r>
            <a:r>
              <a:rPr dirty="0" baseline="36398" sz="2175" spc="-89">
                <a:latin typeface="Arial MT"/>
                <a:cs typeface="Arial MT"/>
              </a:rPr>
              <a:t>2</a:t>
            </a:r>
            <a:endParaRPr baseline="36398" sz="2175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8897" y="4751004"/>
            <a:ext cx="16129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-100">
                <a:latin typeface="Arial MT"/>
                <a:cs typeface="Arial MT"/>
              </a:rPr>
              <a:t>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3197" y="4376001"/>
            <a:ext cx="16129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100" spc="-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1508" y="4543816"/>
            <a:ext cx="77978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3250" algn="l"/>
              </a:tabLst>
            </a:pPr>
            <a:r>
              <a:rPr dirty="0" sz="2100" spc="25">
                <a:latin typeface="Arial MT"/>
                <a:cs typeface="Arial MT"/>
              </a:rPr>
              <a:t>1</a:t>
            </a:r>
            <a:r>
              <a:rPr dirty="0" sz="2100" spc="130">
                <a:latin typeface="Symbol"/>
                <a:cs typeface="Symbol"/>
              </a:rPr>
              <a:t>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13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03369" y="626233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491" y="0"/>
                </a:lnTo>
              </a:path>
            </a:pathLst>
          </a:custGeom>
          <a:ln w="145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75156" y="6262336"/>
            <a:ext cx="1616710" cy="0"/>
          </a:xfrm>
          <a:custGeom>
            <a:avLst/>
            <a:gdLst/>
            <a:ahLst/>
            <a:cxnLst/>
            <a:rect l="l" t="t" r="r" b="b"/>
            <a:pathLst>
              <a:path w="1616709" h="0">
                <a:moveTo>
                  <a:pt x="0" y="0"/>
                </a:moveTo>
                <a:lnTo>
                  <a:pt x="1616385" y="0"/>
                </a:lnTo>
              </a:path>
            </a:pathLst>
          </a:custGeom>
          <a:ln w="145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5065991" y="5878016"/>
            <a:ext cx="2654935" cy="885825"/>
            <a:chOff x="5065991" y="5878016"/>
            <a:chExt cx="2654935" cy="885825"/>
          </a:xfrm>
        </p:grpSpPr>
        <p:sp>
          <p:nvSpPr>
            <p:cNvPr id="24" name="object 24"/>
            <p:cNvSpPr/>
            <p:nvPr/>
          </p:nvSpPr>
          <p:spPr>
            <a:xfrm>
              <a:off x="5073223" y="6421512"/>
              <a:ext cx="27305" cy="17780"/>
            </a:xfrm>
            <a:custGeom>
              <a:avLst/>
              <a:gdLst/>
              <a:ahLst/>
              <a:cxnLst/>
              <a:rect l="l" t="t" r="r" b="b"/>
              <a:pathLst>
                <a:path w="27304" h="17779">
                  <a:moveTo>
                    <a:pt x="0" y="17676"/>
                  </a:moveTo>
                  <a:lnTo>
                    <a:pt x="27283" y="0"/>
                  </a:lnTo>
                </a:path>
              </a:pathLst>
            </a:custGeom>
            <a:ln w="14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0507" y="6428577"/>
              <a:ext cx="38100" cy="320675"/>
            </a:xfrm>
            <a:custGeom>
              <a:avLst/>
              <a:gdLst/>
              <a:ahLst/>
              <a:cxnLst/>
              <a:rect l="l" t="t" r="r" b="b"/>
              <a:pathLst>
                <a:path w="38100" h="320675">
                  <a:moveTo>
                    <a:pt x="0" y="0"/>
                  </a:moveTo>
                  <a:lnTo>
                    <a:pt x="38022" y="320476"/>
                  </a:lnTo>
                </a:path>
              </a:pathLst>
            </a:custGeom>
            <a:ln w="29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45785" y="5885269"/>
              <a:ext cx="2575560" cy="864235"/>
            </a:xfrm>
            <a:custGeom>
              <a:avLst/>
              <a:gdLst/>
              <a:ahLst/>
              <a:cxnLst/>
              <a:rect l="l" t="t" r="r" b="b"/>
              <a:pathLst>
                <a:path w="2575559" h="864234">
                  <a:moveTo>
                    <a:pt x="0" y="863784"/>
                  </a:moveTo>
                  <a:lnTo>
                    <a:pt x="59500" y="0"/>
                  </a:lnTo>
                </a:path>
                <a:path w="2575559" h="864234">
                  <a:moveTo>
                    <a:pt x="59500" y="0"/>
                  </a:moveTo>
                  <a:lnTo>
                    <a:pt x="2575071" y="0"/>
                  </a:lnTo>
                </a:path>
              </a:pathLst>
            </a:custGeom>
            <a:ln w="1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498506" y="6254294"/>
            <a:ext cx="35877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80">
                <a:latin typeface="Arial MT"/>
                <a:cs typeface="Arial MT"/>
              </a:rPr>
              <a:t>1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20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9495" y="5915423"/>
            <a:ext cx="209867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7340" algn="l"/>
              </a:tabLst>
            </a:pPr>
            <a:r>
              <a:rPr dirty="0" sz="1900" spc="-200">
                <a:latin typeface="Arial MT"/>
                <a:cs typeface="Arial MT"/>
              </a:rPr>
              <a:t>1</a:t>
            </a:r>
            <a:r>
              <a:rPr dirty="0" sz="1900" spc="-200">
                <a:latin typeface="Arial MT"/>
                <a:cs typeface="Arial MT"/>
              </a:rPr>
              <a:t>	</a:t>
            </a:r>
            <a:r>
              <a:rPr dirty="0" baseline="-35087" sz="2850" spc="-15">
                <a:latin typeface="Symbol"/>
                <a:cs typeface="Symbol"/>
              </a:rPr>
              <a:t></a:t>
            </a:r>
            <a:r>
              <a:rPr dirty="0" baseline="-35087" sz="2850" spc="60">
                <a:latin typeface="Times New Roman"/>
                <a:cs typeface="Times New Roman"/>
              </a:rPr>
              <a:t> </a:t>
            </a:r>
            <a:r>
              <a:rPr dirty="0" sz="1900" spc="-65">
                <a:latin typeface="Arial MT"/>
                <a:cs typeface="Arial MT"/>
              </a:rPr>
              <a:t>(</a:t>
            </a:r>
            <a:r>
              <a:rPr dirty="0" sz="1900" spc="-180">
                <a:latin typeface="Arial MT"/>
                <a:cs typeface="Arial MT"/>
              </a:rPr>
              <a:t>4</a:t>
            </a:r>
            <a:r>
              <a:rPr dirty="0" sz="1900" spc="-310">
                <a:latin typeface="Arial MT"/>
                <a:cs typeface="Arial MT"/>
              </a:rPr>
              <a:t>0</a:t>
            </a:r>
            <a:r>
              <a:rPr dirty="0" sz="1900" spc="-185">
                <a:latin typeface="Arial MT"/>
                <a:cs typeface="Arial MT"/>
              </a:rPr>
              <a:t>,</a:t>
            </a:r>
            <a:r>
              <a:rPr dirty="0" sz="1900" spc="-180">
                <a:latin typeface="Arial MT"/>
                <a:cs typeface="Arial MT"/>
              </a:rPr>
              <a:t>0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200">
                <a:latin typeface="Arial MT"/>
                <a:cs typeface="Arial MT"/>
              </a:rPr>
              <a:t>0</a:t>
            </a:r>
            <a:r>
              <a:rPr dirty="0" sz="1900" spc="-345">
                <a:latin typeface="Arial MT"/>
                <a:cs typeface="Arial MT"/>
              </a:rPr>
              <a:t> </a:t>
            </a:r>
            <a:r>
              <a:rPr dirty="0" sz="1900" spc="-10">
                <a:latin typeface="Symbol"/>
                <a:cs typeface="Symbol"/>
              </a:rPr>
              <a:t>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1900" spc="-180">
                <a:latin typeface="Arial MT"/>
                <a:cs typeface="Arial MT"/>
              </a:rPr>
              <a:t>3</a:t>
            </a:r>
            <a:r>
              <a:rPr dirty="0" sz="1900" spc="-310">
                <a:latin typeface="Arial MT"/>
                <a:cs typeface="Arial MT"/>
              </a:rPr>
              <a:t>6</a:t>
            </a:r>
            <a:r>
              <a:rPr dirty="0" sz="1900" spc="-185">
                <a:latin typeface="Arial MT"/>
                <a:cs typeface="Arial MT"/>
              </a:rPr>
              <a:t>,</a:t>
            </a:r>
            <a:r>
              <a:rPr dirty="0" sz="1900" spc="-180">
                <a:latin typeface="Arial MT"/>
                <a:cs typeface="Arial MT"/>
              </a:rPr>
              <a:t>0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330">
                <a:latin typeface="Arial MT"/>
                <a:cs typeface="Arial MT"/>
              </a:rPr>
              <a:t>9</a:t>
            </a:r>
            <a:r>
              <a:rPr dirty="0" sz="1900" spc="-70">
                <a:latin typeface="Arial MT"/>
                <a:cs typeface="Arial MT"/>
              </a:rPr>
              <a:t>)</a:t>
            </a:r>
            <a:r>
              <a:rPr dirty="0" baseline="41062" sz="1725" spc="-157">
                <a:latin typeface="Arial MT"/>
                <a:cs typeface="Arial MT"/>
              </a:rPr>
              <a:t>2</a:t>
            </a:r>
            <a:endParaRPr baseline="41062" sz="1725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4357" y="6066830"/>
            <a:ext cx="356552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6920" algn="l"/>
              </a:tabLst>
            </a:pPr>
            <a:r>
              <a:rPr dirty="0" sz="1900" spc="-45">
                <a:latin typeface="Arial MT"/>
                <a:cs typeface="Arial MT"/>
              </a:rPr>
              <a:t>[</a:t>
            </a:r>
            <a:r>
              <a:rPr dirty="0" sz="1900" spc="-180">
                <a:latin typeface="Arial MT"/>
                <a:cs typeface="Arial MT"/>
              </a:rPr>
              <a:t>6</a:t>
            </a:r>
            <a:r>
              <a:rPr dirty="0" sz="1900" spc="-175">
                <a:latin typeface="Arial MT"/>
                <a:cs typeface="Arial MT"/>
              </a:rPr>
              <a:t>5</a:t>
            </a:r>
            <a:r>
              <a:rPr dirty="0" sz="1900" spc="-180">
                <a:latin typeface="Arial MT"/>
                <a:cs typeface="Arial MT"/>
              </a:rPr>
              <a:t>3</a:t>
            </a:r>
            <a:r>
              <a:rPr dirty="0" sz="1900" spc="-65">
                <a:latin typeface="Arial MT"/>
                <a:cs typeface="Arial MT"/>
              </a:rPr>
              <a:t>3</a:t>
            </a:r>
            <a:r>
              <a:rPr dirty="0" sz="1900" spc="215">
                <a:latin typeface="Symbol"/>
                <a:cs typeface="Symbol"/>
              </a:rPr>
              <a:t></a:t>
            </a:r>
            <a:r>
              <a:rPr dirty="0" sz="1900" spc="-100">
                <a:latin typeface="Arial MT"/>
                <a:cs typeface="Arial MT"/>
              </a:rPr>
              <a:t>.</a:t>
            </a:r>
            <a:r>
              <a:rPr dirty="0" sz="1900" spc="-180">
                <a:latin typeface="Arial MT"/>
                <a:cs typeface="Arial MT"/>
              </a:rPr>
              <a:t>0</a:t>
            </a:r>
            <a:r>
              <a:rPr dirty="0" sz="1900" spc="-175">
                <a:latin typeface="Arial MT"/>
                <a:cs typeface="Arial MT"/>
              </a:rPr>
              <a:t>3</a:t>
            </a:r>
            <a:r>
              <a:rPr dirty="0" sz="1900" spc="-180">
                <a:latin typeface="Arial MT"/>
                <a:cs typeface="Arial MT"/>
              </a:rPr>
              <a:t>1</a:t>
            </a:r>
            <a:r>
              <a:rPr dirty="0" sz="1900" spc="-409">
                <a:latin typeface="Arial MT"/>
                <a:cs typeface="Arial MT"/>
              </a:rPr>
              <a:t>2</a:t>
            </a:r>
            <a:r>
              <a:rPr dirty="0" sz="1900" spc="-65">
                <a:latin typeface="Arial MT"/>
                <a:cs typeface="Arial MT"/>
              </a:rPr>
              <a:t>(</a:t>
            </a:r>
            <a:r>
              <a:rPr dirty="0" sz="1900" spc="-180">
                <a:latin typeface="Arial MT"/>
                <a:cs typeface="Arial MT"/>
              </a:rPr>
              <a:t>4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180">
                <a:latin typeface="Arial MT"/>
                <a:cs typeface="Arial MT"/>
              </a:rPr>
              <a:t>0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434">
                <a:latin typeface="Arial MT"/>
                <a:cs typeface="Arial MT"/>
              </a:rPr>
              <a:t>0</a:t>
            </a:r>
            <a:r>
              <a:rPr dirty="0" sz="1900" spc="-50">
                <a:latin typeface="Arial MT"/>
                <a:cs typeface="Arial MT"/>
              </a:rPr>
              <a:t>)</a:t>
            </a:r>
            <a:r>
              <a:rPr dirty="0" sz="1900" spc="-100">
                <a:latin typeface="Arial MT"/>
                <a:cs typeface="Arial MT"/>
              </a:rPr>
              <a:t>]</a:t>
            </a:r>
            <a:r>
              <a:rPr dirty="0" sz="1900" spc="-345">
                <a:latin typeface="Arial MT"/>
                <a:cs typeface="Arial MT"/>
              </a:rPr>
              <a:t> </a:t>
            </a:r>
            <a:r>
              <a:rPr dirty="0" sz="1900" spc="-10">
                <a:latin typeface="Symbol"/>
                <a:cs typeface="Symbol"/>
              </a:rPr>
              <a:t></a:t>
            </a:r>
            <a:r>
              <a:rPr dirty="0" sz="1900" spc="-280">
                <a:latin typeface="Times New Roman"/>
                <a:cs typeface="Times New Roman"/>
              </a:rPr>
              <a:t> </a:t>
            </a:r>
            <a:r>
              <a:rPr dirty="0" sz="1900" spc="-229">
                <a:latin typeface="Arial MT"/>
                <a:cs typeface="Arial MT"/>
              </a:rPr>
              <a:t>1</a:t>
            </a:r>
            <a:r>
              <a:rPr dirty="0" sz="1900" spc="-100">
                <a:latin typeface="Arial MT"/>
                <a:cs typeface="Arial MT"/>
              </a:rPr>
              <a:t>.</a:t>
            </a:r>
            <a:r>
              <a:rPr dirty="0" sz="1900" spc="-180">
                <a:latin typeface="Arial MT"/>
                <a:cs typeface="Arial MT"/>
              </a:rPr>
              <a:t>9</a:t>
            </a:r>
            <a:r>
              <a:rPr dirty="0" sz="1900" spc="-175">
                <a:latin typeface="Arial MT"/>
                <a:cs typeface="Arial MT"/>
              </a:rPr>
              <a:t>8</a:t>
            </a:r>
            <a:r>
              <a:rPr dirty="0" sz="1900" spc="-330">
                <a:latin typeface="Arial MT"/>
                <a:cs typeface="Arial MT"/>
              </a:rPr>
              <a:t>4</a:t>
            </a:r>
            <a:r>
              <a:rPr dirty="0" sz="1900" spc="-204">
                <a:latin typeface="Arial MT"/>
                <a:cs typeface="Arial MT"/>
              </a:rPr>
              <a:t>(</a:t>
            </a:r>
            <a:r>
              <a:rPr dirty="0" sz="1900" spc="-180">
                <a:latin typeface="Arial MT"/>
                <a:cs typeface="Arial MT"/>
              </a:rPr>
              <a:t>1</a:t>
            </a:r>
            <a:r>
              <a:rPr dirty="0" sz="1900" spc="-175">
                <a:latin typeface="Arial MT"/>
                <a:cs typeface="Arial MT"/>
              </a:rPr>
              <a:t>5</a:t>
            </a:r>
            <a:r>
              <a:rPr dirty="0" sz="1900" spc="-330">
                <a:latin typeface="Arial MT"/>
                <a:cs typeface="Arial MT"/>
              </a:rPr>
              <a:t>1</a:t>
            </a:r>
            <a:r>
              <a:rPr dirty="0" sz="1900" spc="-100">
                <a:latin typeface="Arial MT"/>
                <a:cs typeface="Arial MT"/>
              </a:rPr>
              <a:t>.</a:t>
            </a:r>
            <a:r>
              <a:rPr dirty="0" sz="1900" spc="-229">
                <a:latin typeface="Arial MT"/>
                <a:cs typeface="Arial MT"/>
              </a:rPr>
              <a:t>6</a:t>
            </a:r>
            <a:r>
              <a:rPr dirty="0" sz="1900" spc="-120">
                <a:latin typeface="Arial MT"/>
                <a:cs typeface="Arial MT"/>
              </a:rPr>
              <a:t>)</a:t>
            </a:r>
            <a:r>
              <a:rPr dirty="0" sz="1900">
                <a:latin typeface="Arial MT"/>
                <a:cs typeface="Arial MT"/>
              </a:rPr>
              <a:t>	</a:t>
            </a:r>
            <a:r>
              <a:rPr dirty="0" sz="1900" spc="-90">
                <a:latin typeface="Arial MT"/>
                <a:cs typeface="Arial MT"/>
              </a:rPr>
              <a:t>1</a:t>
            </a:r>
            <a:r>
              <a:rPr dirty="0" sz="1900" spc="-1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64339" y="6016952"/>
            <a:ext cx="1657985" cy="677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1764" sz="6375" spc="172">
                <a:latin typeface="Symbol"/>
                <a:cs typeface="Symbol"/>
              </a:rPr>
              <a:t></a:t>
            </a:r>
            <a:r>
              <a:rPr dirty="0" sz="1900" spc="-229">
                <a:latin typeface="Arial MT"/>
                <a:cs typeface="Arial MT"/>
              </a:rPr>
              <a:t>4</a:t>
            </a:r>
            <a:r>
              <a:rPr dirty="0" sz="1900" spc="-185">
                <a:latin typeface="Arial MT"/>
                <a:cs typeface="Arial MT"/>
              </a:rPr>
              <a:t>,</a:t>
            </a:r>
            <a:r>
              <a:rPr dirty="0" sz="1900" spc="-180">
                <a:latin typeface="Arial MT"/>
                <a:cs typeface="Arial MT"/>
              </a:rPr>
              <a:t>3</a:t>
            </a:r>
            <a:r>
              <a:rPr dirty="0" sz="1900" spc="-175">
                <a:latin typeface="Arial MT"/>
                <a:cs typeface="Arial MT"/>
              </a:rPr>
              <a:t>0</a:t>
            </a:r>
            <a:r>
              <a:rPr dirty="0" sz="1900" spc="-360">
                <a:latin typeface="Arial MT"/>
                <a:cs typeface="Arial MT"/>
              </a:rPr>
              <a:t>9</a:t>
            </a:r>
            <a:r>
              <a:rPr dirty="0" sz="1900" spc="-185">
                <a:latin typeface="Arial MT"/>
                <a:cs typeface="Arial MT"/>
              </a:rPr>
              <a:t>,</a:t>
            </a:r>
            <a:r>
              <a:rPr dirty="0" sz="1900" spc="-180">
                <a:latin typeface="Arial MT"/>
                <a:cs typeface="Arial MT"/>
              </a:rPr>
              <a:t>3</a:t>
            </a:r>
            <a:r>
              <a:rPr dirty="0" sz="1900" spc="-175">
                <a:latin typeface="Arial MT"/>
                <a:cs typeface="Arial MT"/>
              </a:rPr>
              <a:t>4</a:t>
            </a:r>
            <a:r>
              <a:rPr dirty="0" sz="1900" spc="-360">
                <a:latin typeface="Arial MT"/>
                <a:cs typeface="Arial MT"/>
              </a:rPr>
              <a:t>0</a:t>
            </a:r>
            <a:r>
              <a:rPr dirty="0" sz="1900" spc="-305">
                <a:latin typeface="Arial MT"/>
                <a:cs typeface="Arial MT"/>
              </a:rPr>
              <a:t>,</a:t>
            </a:r>
            <a:r>
              <a:rPr dirty="0" sz="1900" spc="-180">
                <a:latin typeface="Arial MT"/>
                <a:cs typeface="Arial MT"/>
              </a:rPr>
              <a:t>1</a:t>
            </a:r>
            <a:r>
              <a:rPr dirty="0" sz="1900" spc="-175">
                <a:latin typeface="Arial MT"/>
                <a:cs typeface="Arial MT"/>
              </a:rPr>
              <a:t>6</a:t>
            </a:r>
            <a:r>
              <a:rPr dirty="0" sz="1900" spc="-20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71800" y="4794758"/>
            <a:ext cx="2364740" cy="1002665"/>
          </a:xfrm>
          <a:custGeom>
            <a:avLst/>
            <a:gdLst/>
            <a:ahLst/>
            <a:cxnLst/>
            <a:rect l="l" t="t" r="r" b="b"/>
            <a:pathLst>
              <a:path w="2364740" h="1002664">
                <a:moveTo>
                  <a:pt x="55499" y="931837"/>
                </a:moveTo>
                <a:lnTo>
                  <a:pt x="0" y="996442"/>
                </a:lnTo>
                <a:lnTo>
                  <a:pt x="84962" y="1002106"/>
                </a:lnTo>
                <a:lnTo>
                  <a:pt x="74744" y="977734"/>
                </a:lnTo>
                <a:lnTo>
                  <a:pt x="60960" y="977734"/>
                </a:lnTo>
                <a:lnTo>
                  <a:pt x="56133" y="966025"/>
                </a:lnTo>
                <a:lnTo>
                  <a:pt x="67785" y="961139"/>
                </a:lnTo>
                <a:lnTo>
                  <a:pt x="55499" y="931837"/>
                </a:lnTo>
                <a:close/>
              </a:path>
              <a:path w="2364740" h="1002664">
                <a:moveTo>
                  <a:pt x="67785" y="961139"/>
                </a:moveTo>
                <a:lnTo>
                  <a:pt x="56133" y="966025"/>
                </a:lnTo>
                <a:lnTo>
                  <a:pt x="60960" y="977734"/>
                </a:lnTo>
                <a:lnTo>
                  <a:pt x="72682" y="972818"/>
                </a:lnTo>
                <a:lnTo>
                  <a:pt x="67785" y="961139"/>
                </a:lnTo>
                <a:close/>
              </a:path>
              <a:path w="2364740" h="1002664">
                <a:moveTo>
                  <a:pt x="72682" y="972818"/>
                </a:moveTo>
                <a:lnTo>
                  <a:pt x="60960" y="977734"/>
                </a:lnTo>
                <a:lnTo>
                  <a:pt x="74744" y="977734"/>
                </a:lnTo>
                <a:lnTo>
                  <a:pt x="72682" y="972818"/>
                </a:lnTo>
                <a:close/>
              </a:path>
              <a:path w="2364740" h="1002664">
                <a:moveTo>
                  <a:pt x="2359787" y="0"/>
                </a:moveTo>
                <a:lnTo>
                  <a:pt x="67785" y="961139"/>
                </a:lnTo>
                <a:lnTo>
                  <a:pt x="72682" y="972818"/>
                </a:lnTo>
                <a:lnTo>
                  <a:pt x="2364613" y="11684"/>
                </a:lnTo>
                <a:lnTo>
                  <a:pt x="2359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58674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1371600" h="152400">
                <a:moveTo>
                  <a:pt x="1371600" y="152400"/>
                </a:moveTo>
                <a:lnTo>
                  <a:pt x="1362616" y="122737"/>
                </a:lnTo>
                <a:lnTo>
                  <a:pt x="1338119" y="98517"/>
                </a:lnTo>
                <a:lnTo>
                  <a:pt x="1301787" y="82187"/>
                </a:lnTo>
                <a:lnTo>
                  <a:pt x="1257300" y="76200"/>
                </a:lnTo>
                <a:lnTo>
                  <a:pt x="800100" y="76200"/>
                </a:lnTo>
                <a:lnTo>
                  <a:pt x="755612" y="70212"/>
                </a:lnTo>
                <a:lnTo>
                  <a:pt x="719280" y="53882"/>
                </a:lnTo>
                <a:lnTo>
                  <a:pt x="694783" y="29662"/>
                </a:lnTo>
                <a:lnTo>
                  <a:pt x="685800" y="0"/>
                </a:lnTo>
                <a:lnTo>
                  <a:pt x="676816" y="29662"/>
                </a:lnTo>
                <a:lnTo>
                  <a:pt x="652319" y="53882"/>
                </a:lnTo>
                <a:lnTo>
                  <a:pt x="615987" y="70212"/>
                </a:lnTo>
                <a:lnTo>
                  <a:pt x="571500" y="76200"/>
                </a:lnTo>
                <a:lnTo>
                  <a:pt x="114300" y="76200"/>
                </a:lnTo>
                <a:lnTo>
                  <a:pt x="69812" y="82187"/>
                </a:lnTo>
                <a:lnTo>
                  <a:pt x="33480" y="98517"/>
                </a:lnTo>
                <a:lnTo>
                  <a:pt x="8983" y="122737"/>
                </a:ln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732909" y="5344414"/>
            <a:ext cx="548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700" spc="-157">
                <a:latin typeface="Arial MT"/>
                <a:cs typeface="Arial MT"/>
              </a:rPr>
              <a:t>t</a:t>
            </a:r>
            <a:r>
              <a:rPr dirty="0" sz="1200" spc="-105">
                <a:latin typeface="Arial MT"/>
                <a:cs typeface="Arial MT"/>
              </a:rPr>
              <a:t>.025,98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67200" y="4871465"/>
            <a:ext cx="2289810" cy="1224915"/>
          </a:xfrm>
          <a:custGeom>
            <a:avLst/>
            <a:gdLst/>
            <a:ahLst/>
            <a:cxnLst/>
            <a:rect l="l" t="t" r="r" b="b"/>
            <a:pathLst>
              <a:path w="2289809" h="1224914">
                <a:moveTo>
                  <a:pt x="461264" y="848410"/>
                </a:moveTo>
                <a:lnTo>
                  <a:pt x="453136" y="838657"/>
                </a:lnTo>
                <a:lnTo>
                  <a:pt x="54470" y="1170863"/>
                </a:lnTo>
                <a:lnTo>
                  <a:pt x="34163" y="1146479"/>
                </a:lnTo>
                <a:lnTo>
                  <a:pt x="0" y="1224534"/>
                </a:lnTo>
                <a:lnTo>
                  <a:pt x="82931" y="1205014"/>
                </a:lnTo>
                <a:lnTo>
                  <a:pt x="69380" y="1188758"/>
                </a:lnTo>
                <a:lnTo>
                  <a:pt x="62598" y="1180617"/>
                </a:lnTo>
                <a:lnTo>
                  <a:pt x="461264" y="848410"/>
                </a:lnTo>
                <a:close/>
              </a:path>
              <a:path w="2289809" h="1224914">
                <a:moveTo>
                  <a:pt x="1603883" y="10541"/>
                </a:moveTo>
                <a:lnTo>
                  <a:pt x="1596517" y="127"/>
                </a:lnTo>
                <a:lnTo>
                  <a:pt x="896950" y="489826"/>
                </a:lnTo>
                <a:lnTo>
                  <a:pt x="878713" y="463804"/>
                </a:lnTo>
                <a:lnTo>
                  <a:pt x="838200" y="538734"/>
                </a:lnTo>
                <a:lnTo>
                  <a:pt x="922528" y="526288"/>
                </a:lnTo>
                <a:lnTo>
                  <a:pt x="909345" y="507492"/>
                </a:lnTo>
                <a:lnTo>
                  <a:pt x="904227" y="500214"/>
                </a:lnTo>
                <a:lnTo>
                  <a:pt x="1603883" y="10541"/>
                </a:lnTo>
                <a:close/>
              </a:path>
              <a:path w="2289809" h="1224914">
                <a:moveTo>
                  <a:pt x="2289302" y="10668"/>
                </a:moveTo>
                <a:lnTo>
                  <a:pt x="2282571" y="0"/>
                </a:lnTo>
                <a:lnTo>
                  <a:pt x="518452" y="1102525"/>
                </a:lnTo>
                <a:lnTo>
                  <a:pt x="501650" y="1075639"/>
                </a:lnTo>
                <a:lnTo>
                  <a:pt x="457200" y="1148334"/>
                </a:lnTo>
                <a:lnTo>
                  <a:pt x="542036" y="1140256"/>
                </a:lnTo>
                <a:lnTo>
                  <a:pt x="529412" y="1120063"/>
                </a:lnTo>
                <a:lnTo>
                  <a:pt x="525183" y="1113294"/>
                </a:lnTo>
                <a:lnTo>
                  <a:pt x="228930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330" y="652668"/>
            <a:ext cx="2442620" cy="425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470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The</a:t>
            </a:r>
            <a:r>
              <a:rPr dirty="0" sz="4400" spc="-70"/>
              <a:t> </a:t>
            </a:r>
            <a:r>
              <a:rPr dirty="0" sz="4400"/>
              <a:t>Model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68044" y="3494264"/>
            <a:ext cx="3645535" cy="23780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 </a:t>
            </a:r>
            <a:r>
              <a:rPr dirty="0" sz="2800" spc="-15">
                <a:latin typeface="Calibri"/>
                <a:cs typeface="Calibri"/>
              </a:rPr>
              <a:t>dependent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 </a:t>
            </a:r>
            <a:r>
              <a:rPr dirty="0" sz="2800" spc="-10">
                <a:latin typeface="Calibri"/>
                <a:cs typeface="Calibri"/>
              </a:rPr>
              <a:t>independent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dirty="0" sz="2800" spc="-5">
                <a:latin typeface="Symbol"/>
                <a:cs typeface="Symbol"/>
              </a:rPr>
              <a:t></a:t>
            </a:r>
            <a:r>
              <a:rPr dirty="0" baseline="-20833" sz="2400" spc="-7">
                <a:latin typeface="Calibri"/>
                <a:cs typeface="Calibri"/>
              </a:rPr>
              <a:t>0</a:t>
            </a:r>
            <a:r>
              <a:rPr dirty="0" baseline="-20833" sz="2400" spc="382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5">
                <a:latin typeface="Calibri"/>
                <a:cs typeface="Calibri"/>
              </a:rPr>
              <a:t> y-intercept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dirty="0" sz="2800" spc="-5">
                <a:latin typeface="Symbol"/>
                <a:cs typeface="Symbol"/>
              </a:rPr>
              <a:t>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r>
              <a:rPr dirty="0" baseline="-20833" sz="2400" spc="397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slope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  <a:tabLst>
                <a:tab pos="435609" algn="l"/>
              </a:tabLst>
            </a:pPr>
            <a:r>
              <a:rPr dirty="0" sz="2800" spc="-5">
                <a:latin typeface="Symbol"/>
                <a:cs typeface="Symbol"/>
              </a:rPr>
              <a:t>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5">
                <a:latin typeface="Calibri"/>
                <a:cs typeface="Calibri"/>
              </a:rPr>
              <a:t> error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1050" y="2558795"/>
            <a:ext cx="2763520" cy="718185"/>
            <a:chOff x="2051050" y="2558795"/>
            <a:chExt cx="2763520" cy="7181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5980" y="2558795"/>
              <a:ext cx="2688336" cy="6431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51050" y="2636837"/>
              <a:ext cx="2686050" cy="640080"/>
            </a:xfrm>
            <a:custGeom>
              <a:avLst/>
              <a:gdLst/>
              <a:ahLst/>
              <a:cxnLst/>
              <a:rect l="l" t="t" r="r" b="b"/>
              <a:pathLst>
                <a:path w="2686050" h="640079">
                  <a:moveTo>
                    <a:pt x="2686050" y="0"/>
                  </a:moveTo>
                  <a:lnTo>
                    <a:pt x="0" y="0"/>
                  </a:lnTo>
                  <a:lnTo>
                    <a:pt x="0" y="639762"/>
                  </a:lnTo>
                  <a:lnTo>
                    <a:pt x="2686050" y="639762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3240" y="1558874"/>
            <a:ext cx="6824980" cy="16078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68300" marR="177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25">
                <a:latin typeface="Calibri"/>
                <a:cs typeface="Calibri"/>
              </a:rPr>
              <a:t>first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order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linear </a:t>
            </a:r>
            <a:r>
              <a:rPr dirty="0" sz="3200">
                <a:latin typeface="Calibri"/>
                <a:cs typeface="Calibri"/>
              </a:rPr>
              <a:t>model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or a </a:t>
            </a:r>
            <a:r>
              <a:rPr dirty="0" sz="3200" spc="-5">
                <a:latin typeface="Calibri"/>
                <a:cs typeface="Calibri"/>
              </a:rPr>
              <a:t>simple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regression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model,</a:t>
            </a:r>
            <a:endParaRPr sz="3200">
              <a:latin typeface="Calibri"/>
              <a:cs typeface="Calibri"/>
            </a:endParaRPr>
          </a:p>
          <a:p>
            <a:pPr algn="ctr" marR="1073150">
              <a:lnSpc>
                <a:spcPct val="100000"/>
              </a:lnSpc>
              <a:spcBef>
                <a:spcPts val="960"/>
              </a:spcBef>
            </a:pPr>
            <a:r>
              <a:rPr dirty="0" sz="3450" spc="-260">
                <a:latin typeface="Arial MT"/>
                <a:cs typeface="Arial MT"/>
              </a:rPr>
              <a:t>y</a:t>
            </a:r>
            <a:r>
              <a:rPr dirty="0" sz="3450" spc="-229">
                <a:latin typeface="Arial MT"/>
                <a:cs typeface="Arial MT"/>
              </a:rPr>
              <a:t> </a:t>
            </a:r>
            <a:r>
              <a:rPr dirty="0" sz="3450" spc="500">
                <a:latin typeface="Symbol"/>
                <a:cs typeface="Symbol"/>
              </a:rPr>
              <a:t></a:t>
            </a:r>
            <a:r>
              <a:rPr dirty="0" sz="3450" spc="90">
                <a:latin typeface="Symbol"/>
                <a:cs typeface="Symbol"/>
              </a:rPr>
              <a:t></a:t>
            </a:r>
            <a:r>
              <a:rPr dirty="0" baseline="-19675" sz="3600" spc="-292">
                <a:latin typeface="Arial MT"/>
                <a:cs typeface="Arial MT"/>
              </a:rPr>
              <a:t>0</a:t>
            </a:r>
            <a:r>
              <a:rPr dirty="0" baseline="-19675" sz="3600" spc="337">
                <a:latin typeface="Arial MT"/>
                <a:cs typeface="Arial MT"/>
              </a:rPr>
              <a:t> </a:t>
            </a:r>
            <a:r>
              <a:rPr dirty="0" sz="3450" spc="70">
                <a:latin typeface="Symbol"/>
                <a:cs typeface="Symbol"/>
              </a:rPr>
              <a:t></a:t>
            </a:r>
            <a:r>
              <a:rPr dirty="0" sz="3450" spc="-500">
                <a:latin typeface="Times New Roman"/>
                <a:cs typeface="Times New Roman"/>
              </a:rPr>
              <a:t> </a:t>
            </a:r>
            <a:r>
              <a:rPr dirty="0" sz="3450" spc="-60">
                <a:latin typeface="Symbol"/>
                <a:cs typeface="Symbol"/>
              </a:rPr>
              <a:t></a:t>
            </a:r>
            <a:r>
              <a:rPr dirty="0" baseline="-19675" sz="3600" spc="-345">
                <a:latin typeface="Arial MT"/>
                <a:cs typeface="Arial MT"/>
              </a:rPr>
              <a:t>1</a:t>
            </a:r>
            <a:r>
              <a:rPr dirty="0" sz="3450" spc="-260">
                <a:latin typeface="Arial MT"/>
                <a:cs typeface="Arial MT"/>
              </a:rPr>
              <a:t>x</a:t>
            </a:r>
            <a:r>
              <a:rPr dirty="0" sz="3450" spc="-409">
                <a:latin typeface="Arial MT"/>
                <a:cs typeface="Arial MT"/>
              </a:rPr>
              <a:t> </a:t>
            </a:r>
            <a:r>
              <a:rPr dirty="0" sz="3450" spc="70">
                <a:latin typeface="Symbol"/>
                <a:cs typeface="Symbol"/>
              </a:rPr>
              <a:t></a:t>
            </a:r>
            <a:r>
              <a:rPr dirty="0" sz="3450" spc="-400">
                <a:latin typeface="Times New Roman"/>
                <a:cs typeface="Times New Roman"/>
              </a:rPr>
              <a:t> </a:t>
            </a:r>
            <a:r>
              <a:rPr dirty="0" sz="3450" spc="55">
                <a:latin typeface="Symbol"/>
                <a:cs typeface="Symbol"/>
              </a:rPr>
              <a:t>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0200" y="3962400"/>
            <a:ext cx="2667000" cy="1981200"/>
          </a:xfrm>
          <a:custGeom>
            <a:avLst/>
            <a:gdLst/>
            <a:ahLst/>
            <a:cxnLst/>
            <a:rect l="l" t="t" r="r" b="b"/>
            <a:pathLst>
              <a:path w="2667000" h="1981200">
                <a:moveTo>
                  <a:pt x="0" y="0"/>
                </a:moveTo>
                <a:lnTo>
                  <a:pt x="0" y="1981200"/>
                </a:lnTo>
              </a:path>
              <a:path w="2667000" h="1981200">
                <a:moveTo>
                  <a:pt x="0" y="1981200"/>
                </a:moveTo>
                <a:lnTo>
                  <a:pt x="2667000" y="1981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12734" y="5894323"/>
            <a:ext cx="150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5353" y="3801617"/>
            <a:ext cx="150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0"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4114800"/>
            <a:ext cx="2438400" cy="1600200"/>
          </a:xfrm>
          <a:custGeom>
            <a:avLst/>
            <a:gdLst/>
            <a:ahLst/>
            <a:cxnLst/>
            <a:rect l="l" t="t" r="r" b="b"/>
            <a:pathLst>
              <a:path w="2438400" h="1600200">
                <a:moveTo>
                  <a:pt x="0" y="1600200"/>
                </a:moveTo>
                <a:lnTo>
                  <a:pt x="2438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143753" y="5622747"/>
            <a:ext cx="277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7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6100" y="5063540"/>
            <a:ext cx="116332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38900"/>
              </a:lnSpc>
              <a:spcBef>
                <a:spcPts val="100"/>
              </a:spcBef>
              <a:tabLst>
                <a:tab pos="747395" algn="l"/>
              </a:tabLst>
            </a:pPr>
            <a:r>
              <a:rPr dirty="0" u="sng" sz="1800" spc="-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800" spc="-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	</a:t>
            </a:r>
            <a:r>
              <a:rPr dirty="0" sz="1800" spc="-165">
                <a:latin typeface="Arial MT"/>
                <a:cs typeface="Arial MT"/>
              </a:rPr>
              <a:t>Rise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Run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1903" y="537743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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26934" y="5244846"/>
            <a:ext cx="1212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dirty="0" sz="1800">
                <a:latin typeface="Symbol"/>
                <a:cs typeface="Symbol"/>
              </a:rPr>
              <a:t>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Rise/R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85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34000" y="57150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69228" y="3533013"/>
            <a:ext cx="20675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0</a:t>
            </a:r>
            <a:r>
              <a:rPr dirty="0" baseline="-20833" sz="1800" spc="112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an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Symbol"/>
                <a:cs typeface="Symbol"/>
              </a:rPr>
              <a:t></a:t>
            </a:r>
            <a:r>
              <a:rPr dirty="0" baseline="-20833" sz="1800" spc="-187">
                <a:latin typeface="Arial MT"/>
                <a:cs typeface="Arial MT"/>
              </a:rPr>
              <a:t>1</a:t>
            </a:r>
            <a:r>
              <a:rPr dirty="0" baseline="-20833" sz="1800" spc="135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k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40">
                <a:latin typeface="Arial MT"/>
                <a:cs typeface="Arial MT"/>
              </a:rPr>
              <a:t>wn, 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50">
                <a:latin typeface="Arial MT"/>
                <a:cs typeface="Arial MT"/>
              </a:rPr>
              <a:t>er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30">
                <a:latin typeface="Arial MT"/>
                <a:cs typeface="Arial MT"/>
              </a:rPr>
              <a:t>re,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esti</a:t>
            </a:r>
            <a:r>
              <a:rPr dirty="0" sz="1800" spc="-285">
                <a:latin typeface="Arial MT"/>
                <a:cs typeface="Arial MT"/>
              </a:rPr>
              <a:t>m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45">
                <a:latin typeface="Arial MT"/>
                <a:cs typeface="Arial MT"/>
              </a:rPr>
              <a:t>ed  </a:t>
            </a:r>
            <a:r>
              <a:rPr dirty="0" sz="1800" spc="-100">
                <a:latin typeface="Arial MT"/>
                <a:cs typeface="Arial MT"/>
              </a:rPr>
              <a:t>fr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270">
                <a:latin typeface="Arial MT"/>
                <a:cs typeface="Arial MT"/>
              </a:rPr>
              <a:t>m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6902" y="6443033"/>
            <a:ext cx="146050" cy="20066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1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924813"/>
            <a:ext cx="7211059" cy="226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83185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The car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dealer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wants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bid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lot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250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Lasers,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where</a:t>
            </a:r>
            <a:r>
              <a:rPr dirty="0" sz="2800">
                <a:latin typeface="Calibri"/>
                <a:cs typeface="Calibri"/>
              </a:rPr>
              <a:t> each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driven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for 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40,000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km.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lvl="1" marL="697865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8500" algn="l"/>
                <a:tab pos="7197725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dealer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needs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estimate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mean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rice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3159633"/>
            <a:ext cx="4514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4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3752469"/>
            <a:ext cx="4148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confidence interval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(95%)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7409" y="3641214"/>
            <a:ext cx="55880" cy="164465"/>
          </a:xfrm>
          <a:custGeom>
            <a:avLst/>
            <a:gdLst/>
            <a:ahLst/>
            <a:cxnLst/>
            <a:rect l="l" t="t" r="r" b="b"/>
            <a:pathLst>
              <a:path w="55879" h="164464">
                <a:moveTo>
                  <a:pt x="55881" y="0"/>
                </a:moveTo>
                <a:lnTo>
                  <a:pt x="0" y="164187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779050" y="3206125"/>
            <a:ext cx="325755" cy="796925"/>
            <a:chOff x="6779050" y="3206125"/>
            <a:chExt cx="325755" cy="796925"/>
          </a:xfrm>
        </p:grpSpPr>
        <p:sp>
          <p:nvSpPr>
            <p:cNvPr id="7" name="object 7"/>
            <p:cNvSpPr/>
            <p:nvPr/>
          </p:nvSpPr>
          <p:spPr>
            <a:xfrm>
              <a:off x="6785913" y="3643181"/>
              <a:ext cx="319405" cy="70485"/>
            </a:xfrm>
            <a:custGeom>
              <a:avLst/>
              <a:gdLst/>
              <a:ahLst/>
              <a:cxnLst/>
              <a:rect l="l" t="t" r="r" b="b"/>
              <a:pathLst>
                <a:path w="319404" h="70485">
                  <a:moveTo>
                    <a:pt x="170510" y="0"/>
                  </a:moveTo>
                  <a:lnTo>
                    <a:pt x="318783" y="0"/>
                  </a:lnTo>
                </a:path>
                <a:path w="319404" h="70485">
                  <a:moveTo>
                    <a:pt x="0" y="69918"/>
                  </a:moveTo>
                  <a:lnTo>
                    <a:pt x="32254" y="52104"/>
                  </a:lnTo>
                </a:path>
              </a:pathLst>
            </a:custGeom>
            <a:ln w="13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18168" y="3701870"/>
              <a:ext cx="44450" cy="286385"/>
            </a:xfrm>
            <a:custGeom>
              <a:avLst/>
              <a:gdLst/>
              <a:ahLst/>
              <a:cxnLst/>
              <a:rect l="l" t="t" r="r" b="b"/>
              <a:pathLst>
                <a:path w="44450" h="286385">
                  <a:moveTo>
                    <a:pt x="0" y="0"/>
                  </a:moveTo>
                  <a:lnTo>
                    <a:pt x="44415" y="286177"/>
                  </a:lnTo>
                </a:path>
              </a:pathLst>
            </a:custGeom>
            <a:ln w="293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69735" y="3213286"/>
              <a:ext cx="66040" cy="775335"/>
            </a:xfrm>
            <a:custGeom>
              <a:avLst/>
              <a:gdLst/>
              <a:ahLst/>
              <a:cxnLst/>
              <a:rect l="l" t="t" r="r" b="b"/>
              <a:pathLst>
                <a:path w="66040" h="775335">
                  <a:moveTo>
                    <a:pt x="0" y="774762"/>
                  </a:moveTo>
                  <a:lnTo>
                    <a:pt x="65899" y="0"/>
                  </a:lnTo>
                </a:path>
              </a:pathLst>
            </a:custGeom>
            <a:ln w="14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987996" y="3329981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6029" y="0"/>
                </a:lnTo>
              </a:path>
            </a:pathLst>
          </a:custGeom>
          <a:ln w="135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2542" y="372892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6029" y="0"/>
                </a:lnTo>
              </a:path>
            </a:pathLst>
          </a:custGeom>
          <a:ln w="135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48982" y="3643181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 h="0">
                <a:moveTo>
                  <a:pt x="0" y="0"/>
                </a:moveTo>
                <a:lnTo>
                  <a:pt x="1041504" y="0"/>
                </a:lnTo>
              </a:path>
            </a:pathLst>
          </a:custGeom>
          <a:ln w="135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62080" y="3661129"/>
            <a:ext cx="21844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90">
                <a:latin typeface="Symbol"/>
                <a:cs typeface="Symbol"/>
              </a:rPr>
              <a:t>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1902" y="3245054"/>
            <a:ext cx="893444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000" spc="15">
                <a:latin typeface="Arial MT"/>
                <a:cs typeface="Arial MT"/>
              </a:rPr>
              <a:t>(</a:t>
            </a:r>
            <a:r>
              <a:rPr dirty="0" sz="2000" spc="-55">
                <a:latin typeface="Arial MT"/>
                <a:cs typeface="Arial MT"/>
              </a:rPr>
              <a:t>x</a:t>
            </a:r>
            <a:r>
              <a:rPr dirty="0" baseline="-20576" sz="2025" spc="-157">
                <a:latin typeface="Arial MT"/>
                <a:cs typeface="Arial MT"/>
              </a:rPr>
              <a:t>g</a:t>
            </a:r>
            <a:r>
              <a:rPr dirty="0" baseline="-20576" sz="2025" spc="127">
                <a:latin typeface="Arial MT"/>
                <a:cs typeface="Arial MT"/>
              </a:rPr>
              <a:t> </a:t>
            </a:r>
            <a:r>
              <a:rPr dirty="0" sz="2000" spc="70">
                <a:latin typeface="Symbol"/>
                <a:cs typeface="Symbol"/>
              </a:rPr>
              <a:t>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Arial MT"/>
                <a:cs typeface="Arial MT"/>
              </a:rPr>
              <a:t>x</a:t>
            </a:r>
            <a:r>
              <a:rPr dirty="0" sz="2000" spc="-60">
                <a:latin typeface="Arial MT"/>
                <a:cs typeface="Arial MT"/>
              </a:rPr>
              <a:t>)</a:t>
            </a:r>
            <a:r>
              <a:rPr dirty="0" baseline="37037" sz="2025" spc="-157">
                <a:latin typeface="Arial MT"/>
                <a:cs typeface="Arial MT"/>
              </a:rPr>
              <a:t>2</a:t>
            </a:r>
            <a:endParaRPr baseline="37037" sz="2025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2869" y="3436941"/>
            <a:ext cx="17462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7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6121" y="3617727"/>
            <a:ext cx="10795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05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6151" y="3791144"/>
            <a:ext cx="58419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45">
                <a:latin typeface="Arial MT"/>
                <a:cs typeface="Arial MT"/>
              </a:rPr>
              <a:t>i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4139" y="3643984"/>
            <a:ext cx="70421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5">
                <a:latin typeface="Arial MT"/>
                <a:cs typeface="Arial MT"/>
              </a:rPr>
              <a:t>(</a:t>
            </a:r>
            <a:r>
              <a:rPr dirty="0" sz="2000" spc="-130">
                <a:latin typeface="Arial MT"/>
                <a:cs typeface="Arial MT"/>
              </a:rPr>
              <a:t>x</a:t>
            </a:r>
            <a:r>
              <a:rPr dirty="0" sz="2000" spc="225">
                <a:latin typeface="Arial MT"/>
                <a:cs typeface="Arial MT"/>
              </a:rPr>
              <a:t> </a:t>
            </a:r>
            <a:r>
              <a:rPr dirty="0" sz="2000" spc="70">
                <a:latin typeface="Symbol"/>
                <a:cs typeface="Symbol"/>
              </a:rPr>
              <a:t>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Arial MT"/>
                <a:cs typeface="Arial MT"/>
              </a:rPr>
              <a:t>x</a:t>
            </a:r>
            <a:r>
              <a:rPr dirty="0" sz="2000" spc="-85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60922" y="3228614"/>
            <a:ext cx="153035" cy="7378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500"/>
              </a:spcBef>
            </a:pPr>
            <a:r>
              <a:rPr dirty="0" sz="2000" spc="-14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-140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2745" y="3499592"/>
            <a:ext cx="128016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13888" sz="3000" spc="-1222">
                <a:latin typeface="Arial MT"/>
                <a:cs typeface="Arial MT"/>
              </a:rPr>
              <a:t>y</a:t>
            </a:r>
            <a:r>
              <a:rPr dirty="0" baseline="19444" sz="3000" spc="-127">
                <a:latin typeface="Arial MT"/>
                <a:cs typeface="Arial MT"/>
              </a:rPr>
              <a:t>ˆ</a:t>
            </a:r>
            <a:r>
              <a:rPr dirty="0" baseline="19444" sz="3000" spc="-135">
                <a:latin typeface="Arial MT"/>
                <a:cs typeface="Arial MT"/>
              </a:rPr>
              <a:t> </a:t>
            </a:r>
            <a:r>
              <a:rPr dirty="0" baseline="13888" sz="3000" spc="104">
                <a:latin typeface="Symbol"/>
                <a:cs typeface="Symbol"/>
              </a:rPr>
              <a:t></a:t>
            </a:r>
            <a:r>
              <a:rPr dirty="0" baseline="13888" sz="3000" spc="-270">
                <a:latin typeface="Times New Roman"/>
                <a:cs typeface="Times New Roman"/>
              </a:rPr>
              <a:t> </a:t>
            </a:r>
            <a:r>
              <a:rPr dirty="0" baseline="13888" sz="3000" spc="75">
                <a:latin typeface="Arial MT"/>
                <a:cs typeface="Arial MT"/>
              </a:rPr>
              <a:t>t</a:t>
            </a:r>
            <a:r>
              <a:rPr dirty="0" sz="1350" spc="45">
                <a:latin typeface="Symbol"/>
                <a:cs typeface="Symbol"/>
              </a:rPr>
              <a:t>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-90">
                <a:latin typeface="Arial MT"/>
                <a:cs typeface="Arial MT"/>
              </a:rPr>
              <a:t>2</a:t>
            </a:r>
            <a:r>
              <a:rPr dirty="0" sz="1350" spc="-75">
                <a:latin typeface="Arial MT"/>
                <a:cs typeface="Arial MT"/>
              </a:rPr>
              <a:t>,</a:t>
            </a:r>
            <a:r>
              <a:rPr dirty="0" sz="1350" spc="-70">
                <a:latin typeface="Arial MT"/>
                <a:cs typeface="Arial MT"/>
              </a:rPr>
              <a:t>n</a:t>
            </a:r>
            <a:r>
              <a:rPr dirty="0" sz="1350" spc="85">
                <a:latin typeface="Symbol"/>
                <a:cs typeface="Symbol"/>
              </a:rPr>
              <a:t></a:t>
            </a:r>
            <a:r>
              <a:rPr dirty="0" sz="1350" spc="-50">
                <a:latin typeface="Arial MT"/>
                <a:cs typeface="Arial MT"/>
              </a:rPr>
              <a:t>2</a:t>
            </a:r>
            <a:r>
              <a:rPr dirty="0" baseline="13888" sz="3000" spc="-157">
                <a:latin typeface="Arial MT"/>
                <a:cs typeface="Arial MT"/>
              </a:rPr>
              <a:t>s</a:t>
            </a:r>
            <a:r>
              <a:rPr dirty="0" sz="1350" spc="30">
                <a:latin typeface="Symbol"/>
                <a:cs typeface="Symbol"/>
              </a:rPr>
              <a:t></a:t>
            </a:r>
            <a:endParaRPr sz="135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99646" y="4347430"/>
            <a:ext cx="2375535" cy="824230"/>
            <a:chOff x="4899646" y="4347430"/>
            <a:chExt cx="2375535" cy="824230"/>
          </a:xfrm>
        </p:grpSpPr>
        <p:sp>
          <p:nvSpPr>
            <p:cNvPr id="22" name="object 22"/>
            <p:cNvSpPr/>
            <p:nvPr/>
          </p:nvSpPr>
          <p:spPr>
            <a:xfrm>
              <a:off x="4906509" y="4704717"/>
              <a:ext cx="493395" cy="164465"/>
            </a:xfrm>
            <a:custGeom>
              <a:avLst/>
              <a:gdLst/>
              <a:ahLst/>
              <a:cxnLst/>
              <a:rect l="l" t="t" r="r" b="b"/>
              <a:pathLst>
                <a:path w="493395" h="164464">
                  <a:moveTo>
                    <a:pt x="150796" y="0"/>
                  </a:moveTo>
                  <a:lnTo>
                    <a:pt x="492989" y="0"/>
                  </a:lnTo>
                </a:path>
                <a:path w="493395" h="164464">
                  <a:moveTo>
                    <a:pt x="0" y="164210"/>
                  </a:moveTo>
                  <a:lnTo>
                    <a:pt x="27259" y="147797"/>
                  </a:lnTo>
                </a:path>
              </a:pathLst>
            </a:custGeom>
            <a:ln w="13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33769" y="4859074"/>
              <a:ext cx="39370" cy="297815"/>
            </a:xfrm>
            <a:custGeom>
              <a:avLst/>
              <a:gdLst/>
              <a:ahLst/>
              <a:cxnLst/>
              <a:rect l="l" t="t" r="r" b="b"/>
              <a:pathLst>
                <a:path w="39370" h="297814">
                  <a:moveTo>
                    <a:pt x="0" y="0"/>
                  </a:moveTo>
                  <a:lnTo>
                    <a:pt x="38859" y="297567"/>
                  </a:lnTo>
                </a:path>
              </a:pathLst>
            </a:custGeom>
            <a:ln w="29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79588" y="4354603"/>
              <a:ext cx="2295525" cy="802640"/>
            </a:xfrm>
            <a:custGeom>
              <a:avLst/>
              <a:gdLst/>
              <a:ahLst/>
              <a:cxnLst/>
              <a:rect l="l" t="t" r="r" b="b"/>
              <a:pathLst>
                <a:path w="2295525" h="802639">
                  <a:moveTo>
                    <a:pt x="0" y="802038"/>
                  </a:moveTo>
                  <a:lnTo>
                    <a:pt x="58868" y="0"/>
                  </a:lnTo>
                </a:path>
                <a:path w="2295525" h="802639">
                  <a:moveTo>
                    <a:pt x="58868" y="0"/>
                  </a:moveTo>
                  <a:lnTo>
                    <a:pt x="2295303" y="0"/>
                  </a:lnTo>
                </a:path>
              </a:pathLst>
            </a:custGeom>
            <a:ln w="13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5628884" y="4704717"/>
            <a:ext cx="1617345" cy="0"/>
          </a:xfrm>
          <a:custGeom>
            <a:avLst/>
            <a:gdLst/>
            <a:ahLst/>
            <a:cxnLst/>
            <a:rect l="l" t="t" r="r" b="b"/>
            <a:pathLst>
              <a:path w="1617345" h="0">
                <a:moveTo>
                  <a:pt x="0" y="0"/>
                </a:moveTo>
                <a:lnTo>
                  <a:pt x="1616716" y="0"/>
                </a:lnTo>
              </a:path>
            </a:pathLst>
          </a:custGeom>
          <a:ln w="13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23959" y="4522279"/>
            <a:ext cx="110172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70">
                <a:latin typeface="Symbol"/>
                <a:cs typeface="Symbol"/>
              </a:rPr>
              <a:t>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-180">
                <a:latin typeface="Arial MT"/>
                <a:cs typeface="Arial MT"/>
              </a:rPr>
              <a:t>5</a:t>
            </a:r>
            <a:r>
              <a:rPr dirty="0" sz="1750" spc="-145">
                <a:latin typeface="Arial MT"/>
                <a:cs typeface="Arial MT"/>
              </a:rPr>
              <a:t>,</a:t>
            </a:r>
            <a:r>
              <a:rPr dirty="0" sz="1750" spc="-100">
                <a:latin typeface="Arial MT"/>
                <a:cs typeface="Arial MT"/>
              </a:rPr>
              <a:t>2</a:t>
            </a:r>
            <a:r>
              <a:rPr dirty="0" sz="1750" spc="-95">
                <a:latin typeface="Arial MT"/>
                <a:cs typeface="Arial MT"/>
              </a:rPr>
              <a:t>8</a:t>
            </a:r>
            <a:r>
              <a:rPr dirty="0" sz="1750" spc="-120">
                <a:latin typeface="Arial MT"/>
                <a:cs typeface="Arial MT"/>
              </a:rPr>
              <a:t>5</a:t>
            </a:r>
            <a:r>
              <a:rPr dirty="0" sz="1750" spc="-295">
                <a:latin typeface="Arial MT"/>
                <a:cs typeface="Arial MT"/>
              </a:rPr>
              <a:t> </a:t>
            </a:r>
            <a:r>
              <a:rPr dirty="0" sz="1750" spc="70">
                <a:latin typeface="Symbol"/>
                <a:cs typeface="Symbol"/>
              </a:rPr>
              <a:t></a:t>
            </a:r>
            <a:r>
              <a:rPr dirty="0" sz="1750" spc="-130">
                <a:latin typeface="Times New Roman"/>
                <a:cs typeface="Times New Roman"/>
              </a:rPr>
              <a:t> </a:t>
            </a:r>
            <a:r>
              <a:rPr dirty="0" sz="1750" spc="-100">
                <a:latin typeface="Arial MT"/>
                <a:cs typeface="Arial MT"/>
              </a:rPr>
              <a:t>35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30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5051566" y="4696342"/>
            <a:ext cx="35877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100">
                <a:latin typeface="Arial MT"/>
                <a:cs typeface="Arial MT"/>
              </a:rPr>
              <a:t>1</a:t>
            </a:r>
            <a:r>
              <a:rPr dirty="0" sz="1750" spc="-95">
                <a:latin typeface="Arial MT"/>
                <a:cs typeface="Arial MT"/>
              </a:rPr>
              <a:t>0</a:t>
            </a:r>
            <a:r>
              <a:rPr dirty="0" sz="1750" spc="-120">
                <a:latin typeface="Arial MT"/>
                <a:cs typeface="Arial MT"/>
              </a:rPr>
              <a:t>0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2453" y="4381694"/>
            <a:ext cx="209994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07340" algn="l"/>
              </a:tabLst>
            </a:pPr>
            <a:r>
              <a:rPr dirty="0" sz="1750" spc="-120">
                <a:latin typeface="Arial MT"/>
                <a:cs typeface="Arial MT"/>
              </a:rPr>
              <a:t>1</a:t>
            </a:r>
            <a:r>
              <a:rPr dirty="0" sz="1750" spc="-120">
                <a:latin typeface="Arial MT"/>
                <a:cs typeface="Arial MT"/>
              </a:rPr>
              <a:t>	</a:t>
            </a:r>
            <a:r>
              <a:rPr dirty="0" baseline="-34920" sz="2625" spc="104">
                <a:latin typeface="Symbol"/>
                <a:cs typeface="Symbol"/>
              </a:rPr>
              <a:t></a:t>
            </a:r>
            <a:r>
              <a:rPr dirty="0" baseline="-34920" sz="2625" spc="112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Arial MT"/>
                <a:cs typeface="Arial MT"/>
              </a:rPr>
              <a:t>(</a:t>
            </a:r>
            <a:r>
              <a:rPr dirty="0" sz="1750" spc="-100">
                <a:latin typeface="Arial MT"/>
                <a:cs typeface="Arial MT"/>
              </a:rPr>
              <a:t>4</a:t>
            </a:r>
            <a:r>
              <a:rPr dirty="0" sz="1750" spc="-220">
                <a:latin typeface="Arial MT"/>
                <a:cs typeface="Arial MT"/>
              </a:rPr>
              <a:t>0</a:t>
            </a:r>
            <a:r>
              <a:rPr dirty="0" sz="1750" spc="-145">
                <a:latin typeface="Arial MT"/>
                <a:cs typeface="Arial MT"/>
              </a:rPr>
              <a:t>,</a:t>
            </a:r>
            <a:r>
              <a:rPr dirty="0" sz="1750" spc="-100">
                <a:latin typeface="Arial MT"/>
                <a:cs typeface="Arial MT"/>
              </a:rPr>
              <a:t>0</a:t>
            </a:r>
            <a:r>
              <a:rPr dirty="0" sz="1750" spc="-95">
                <a:latin typeface="Arial MT"/>
                <a:cs typeface="Arial MT"/>
              </a:rPr>
              <a:t>0</a:t>
            </a:r>
            <a:r>
              <a:rPr dirty="0" sz="1750" spc="-120">
                <a:latin typeface="Arial MT"/>
                <a:cs typeface="Arial MT"/>
              </a:rPr>
              <a:t>0</a:t>
            </a:r>
            <a:r>
              <a:rPr dirty="0" sz="1750" spc="-305">
                <a:latin typeface="Arial MT"/>
                <a:cs typeface="Arial MT"/>
              </a:rPr>
              <a:t> </a:t>
            </a:r>
            <a:r>
              <a:rPr dirty="0" sz="1750" spc="70">
                <a:latin typeface="Symbol"/>
                <a:cs typeface="Symbol"/>
              </a:rPr>
              <a:t></a:t>
            </a:r>
            <a:r>
              <a:rPr dirty="0" sz="1750" spc="-150">
                <a:latin typeface="Times New Roman"/>
                <a:cs typeface="Times New Roman"/>
              </a:rPr>
              <a:t> </a:t>
            </a:r>
            <a:r>
              <a:rPr dirty="0" sz="1750" spc="-100">
                <a:latin typeface="Arial MT"/>
                <a:cs typeface="Arial MT"/>
              </a:rPr>
              <a:t>3</a:t>
            </a:r>
            <a:r>
              <a:rPr dirty="0" sz="1750" spc="-229">
                <a:latin typeface="Arial MT"/>
                <a:cs typeface="Arial MT"/>
              </a:rPr>
              <a:t>6</a:t>
            </a:r>
            <a:r>
              <a:rPr dirty="0" sz="1750" spc="-145">
                <a:latin typeface="Arial MT"/>
                <a:cs typeface="Arial MT"/>
              </a:rPr>
              <a:t>,</a:t>
            </a:r>
            <a:r>
              <a:rPr dirty="0" sz="1750" spc="-100">
                <a:latin typeface="Arial MT"/>
                <a:cs typeface="Arial MT"/>
              </a:rPr>
              <a:t>0</a:t>
            </a:r>
            <a:r>
              <a:rPr dirty="0" sz="1750" spc="-95">
                <a:latin typeface="Arial MT"/>
                <a:cs typeface="Arial MT"/>
              </a:rPr>
              <a:t>0</a:t>
            </a:r>
            <a:r>
              <a:rPr dirty="0" sz="1750" spc="-245">
                <a:latin typeface="Arial MT"/>
                <a:cs typeface="Arial MT"/>
              </a:rPr>
              <a:t>9</a:t>
            </a:r>
            <a:r>
              <a:rPr dirty="0" sz="1750" spc="-20">
                <a:latin typeface="Arial MT"/>
                <a:cs typeface="Arial MT"/>
              </a:rPr>
              <a:t>)</a:t>
            </a:r>
            <a:r>
              <a:rPr dirty="0" baseline="40404" sz="1650" spc="-120">
                <a:latin typeface="Arial MT"/>
                <a:cs typeface="Arial MT"/>
              </a:rPr>
              <a:t>2</a:t>
            </a:r>
            <a:endParaRPr baseline="40404" sz="16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6043" y="4522279"/>
            <a:ext cx="316865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5">
                <a:latin typeface="Arial MT"/>
                <a:cs typeface="Arial MT"/>
              </a:rPr>
              <a:t>[</a:t>
            </a:r>
            <a:r>
              <a:rPr dirty="0" sz="1750" spc="-100">
                <a:latin typeface="Arial MT"/>
                <a:cs typeface="Arial MT"/>
              </a:rPr>
              <a:t>6</a:t>
            </a:r>
            <a:r>
              <a:rPr dirty="0" sz="1750" spc="-95">
                <a:latin typeface="Arial MT"/>
                <a:cs typeface="Arial MT"/>
              </a:rPr>
              <a:t>5</a:t>
            </a:r>
            <a:r>
              <a:rPr dirty="0" sz="1750" spc="-100">
                <a:latin typeface="Arial MT"/>
                <a:cs typeface="Arial MT"/>
              </a:rPr>
              <a:t>3</a:t>
            </a:r>
            <a:r>
              <a:rPr dirty="0" sz="1750" spc="20">
                <a:latin typeface="Arial MT"/>
                <a:cs typeface="Arial MT"/>
              </a:rPr>
              <a:t>3</a:t>
            </a:r>
            <a:r>
              <a:rPr dirty="0" sz="1750" spc="295">
                <a:latin typeface="Symbol"/>
                <a:cs typeface="Symbol"/>
              </a:rPr>
              <a:t></a:t>
            </a:r>
            <a:r>
              <a:rPr dirty="0" sz="1750" spc="-60">
                <a:latin typeface="Arial MT"/>
                <a:cs typeface="Arial MT"/>
              </a:rPr>
              <a:t>.</a:t>
            </a:r>
            <a:r>
              <a:rPr dirty="0" sz="1750" spc="-100">
                <a:latin typeface="Arial MT"/>
                <a:cs typeface="Arial MT"/>
              </a:rPr>
              <a:t>0</a:t>
            </a:r>
            <a:r>
              <a:rPr dirty="0" sz="1750" spc="-95">
                <a:latin typeface="Arial MT"/>
                <a:cs typeface="Arial MT"/>
              </a:rPr>
              <a:t>3</a:t>
            </a:r>
            <a:r>
              <a:rPr dirty="0" sz="1750" spc="-100">
                <a:latin typeface="Arial MT"/>
                <a:cs typeface="Arial MT"/>
              </a:rPr>
              <a:t>1</a:t>
            </a:r>
            <a:r>
              <a:rPr dirty="0" sz="1750" spc="-325">
                <a:latin typeface="Arial MT"/>
                <a:cs typeface="Arial MT"/>
              </a:rPr>
              <a:t>2</a:t>
            </a:r>
            <a:r>
              <a:rPr dirty="0" sz="1750" spc="-10">
                <a:latin typeface="Arial MT"/>
                <a:cs typeface="Arial MT"/>
              </a:rPr>
              <a:t>(</a:t>
            </a:r>
            <a:r>
              <a:rPr dirty="0" sz="1750" spc="-100">
                <a:latin typeface="Arial MT"/>
                <a:cs typeface="Arial MT"/>
              </a:rPr>
              <a:t>4</a:t>
            </a:r>
            <a:r>
              <a:rPr dirty="0" sz="1750" spc="-95">
                <a:latin typeface="Arial MT"/>
                <a:cs typeface="Arial MT"/>
              </a:rPr>
              <a:t>0</a:t>
            </a:r>
            <a:r>
              <a:rPr dirty="0" sz="1750" spc="-100">
                <a:latin typeface="Arial MT"/>
                <a:cs typeface="Arial MT"/>
              </a:rPr>
              <a:t>0</a:t>
            </a:r>
            <a:r>
              <a:rPr dirty="0" sz="1750" spc="-95">
                <a:latin typeface="Arial MT"/>
                <a:cs typeface="Arial MT"/>
              </a:rPr>
              <a:t>0</a:t>
            </a:r>
            <a:r>
              <a:rPr dirty="0" sz="1750" spc="-350">
                <a:latin typeface="Arial MT"/>
                <a:cs typeface="Arial MT"/>
              </a:rPr>
              <a:t>0</a:t>
            </a:r>
            <a:r>
              <a:rPr dirty="0" sz="1750">
                <a:latin typeface="Arial MT"/>
                <a:cs typeface="Arial MT"/>
              </a:rPr>
              <a:t>)</a:t>
            </a:r>
            <a:r>
              <a:rPr dirty="0" sz="1750" spc="-60">
                <a:latin typeface="Arial MT"/>
                <a:cs typeface="Arial MT"/>
              </a:rPr>
              <a:t>]</a:t>
            </a:r>
            <a:r>
              <a:rPr dirty="0" sz="1750" spc="-300">
                <a:latin typeface="Arial MT"/>
                <a:cs typeface="Arial MT"/>
              </a:rPr>
              <a:t> </a:t>
            </a:r>
            <a:r>
              <a:rPr dirty="0" sz="1750" spc="70">
                <a:latin typeface="Symbol"/>
                <a:cs typeface="Symbol"/>
              </a:rPr>
              <a:t></a:t>
            </a:r>
            <a:r>
              <a:rPr dirty="0" sz="1750" spc="-240">
                <a:latin typeface="Times New Roman"/>
                <a:cs typeface="Times New Roman"/>
              </a:rPr>
              <a:t> </a:t>
            </a:r>
            <a:r>
              <a:rPr dirty="0" sz="1750" spc="-145">
                <a:latin typeface="Arial MT"/>
                <a:cs typeface="Arial MT"/>
              </a:rPr>
              <a:t>1</a:t>
            </a:r>
            <a:r>
              <a:rPr dirty="0" sz="1750" spc="-60">
                <a:latin typeface="Arial MT"/>
                <a:cs typeface="Arial MT"/>
              </a:rPr>
              <a:t>.</a:t>
            </a:r>
            <a:r>
              <a:rPr dirty="0" sz="1750" spc="-100">
                <a:latin typeface="Arial MT"/>
                <a:cs typeface="Arial MT"/>
              </a:rPr>
              <a:t>9</a:t>
            </a:r>
            <a:r>
              <a:rPr dirty="0" sz="1750" spc="-95">
                <a:latin typeface="Arial MT"/>
                <a:cs typeface="Arial MT"/>
              </a:rPr>
              <a:t>8</a:t>
            </a:r>
            <a:r>
              <a:rPr dirty="0" sz="1750" spc="-250">
                <a:latin typeface="Arial MT"/>
                <a:cs typeface="Arial MT"/>
              </a:rPr>
              <a:t>4</a:t>
            </a:r>
            <a:r>
              <a:rPr dirty="0" sz="1750" spc="-155">
                <a:latin typeface="Arial MT"/>
                <a:cs typeface="Arial MT"/>
              </a:rPr>
              <a:t>(</a:t>
            </a:r>
            <a:r>
              <a:rPr dirty="0" sz="1750" spc="-100">
                <a:latin typeface="Arial MT"/>
                <a:cs typeface="Arial MT"/>
              </a:rPr>
              <a:t>1</a:t>
            </a:r>
            <a:r>
              <a:rPr dirty="0" sz="1750" spc="-95">
                <a:latin typeface="Arial MT"/>
                <a:cs typeface="Arial MT"/>
              </a:rPr>
              <a:t>5</a:t>
            </a:r>
            <a:r>
              <a:rPr dirty="0" sz="1750" spc="-245">
                <a:latin typeface="Arial MT"/>
                <a:cs typeface="Arial MT"/>
              </a:rPr>
              <a:t>1</a:t>
            </a:r>
            <a:r>
              <a:rPr dirty="0" sz="1750" spc="-60">
                <a:latin typeface="Arial MT"/>
                <a:cs typeface="Arial MT"/>
              </a:rPr>
              <a:t>.</a:t>
            </a:r>
            <a:r>
              <a:rPr dirty="0" sz="1750" spc="-150">
                <a:latin typeface="Arial MT"/>
                <a:cs typeface="Arial MT"/>
              </a:rPr>
              <a:t>6</a:t>
            </a:r>
            <a:r>
              <a:rPr dirty="0" sz="1750" spc="-70">
                <a:latin typeface="Arial MT"/>
                <a:cs typeface="Arial MT"/>
              </a:rPr>
              <a:t>)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8044" y="4475966"/>
            <a:ext cx="1658620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251" sz="5925" spc="502">
                <a:latin typeface="Symbol"/>
                <a:cs typeface="Symbol"/>
              </a:rPr>
              <a:t></a:t>
            </a:r>
            <a:r>
              <a:rPr dirty="0" sz="1750" spc="-150">
                <a:latin typeface="Arial MT"/>
                <a:cs typeface="Arial MT"/>
              </a:rPr>
              <a:t>4</a:t>
            </a:r>
            <a:r>
              <a:rPr dirty="0" sz="1750" spc="-145">
                <a:latin typeface="Arial MT"/>
                <a:cs typeface="Arial MT"/>
              </a:rPr>
              <a:t>,</a:t>
            </a:r>
            <a:r>
              <a:rPr dirty="0" sz="1750" spc="-100">
                <a:latin typeface="Arial MT"/>
                <a:cs typeface="Arial MT"/>
              </a:rPr>
              <a:t>3</a:t>
            </a:r>
            <a:r>
              <a:rPr dirty="0" sz="1750" spc="-95">
                <a:latin typeface="Arial MT"/>
                <a:cs typeface="Arial MT"/>
              </a:rPr>
              <a:t>0</a:t>
            </a:r>
            <a:r>
              <a:rPr dirty="0" sz="1750" spc="-275">
                <a:latin typeface="Arial MT"/>
                <a:cs typeface="Arial MT"/>
              </a:rPr>
              <a:t>9</a:t>
            </a:r>
            <a:r>
              <a:rPr dirty="0" sz="1750" spc="-145">
                <a:latin typeface="Arial MT"/>
                <a:cs typeface="Arial MT"/>
              </a:rPr>
              <a:t>,</a:t>
            </a:r>
            <a:r>
              <a:rPr dirty="0" sz="1750" spc="-100">
                <a:latin typeface="Arial MT"/>
                <a:cs typeface="Arial MT"/>
              </a:rPr>
              <a:t>3</a:t>
            </a:r>
            <a:r>
              <a:rPr dirty="0" sz="1750" spc="-95">
                <a:latin typeface="Arial MT"/>
                <a:cs typeface="Arial MT"/>
              </a:rPr>
              <a:t>4</a:t>
            </a:r>
            <a:r>
              <a:rPr dirty="0" sz="1750" spc="-280">
                <a:latin typeface="Arial MT"/>
                <a:cs typeface="Arial MT"/>
              </a:rPr>
              <a:t>0</a:t>
            </a:r>
            <a:r>
              <a:rPr dirty="0" sz="1750" spc="-260">
                <a:latin typeface="Arial MT"/>
                <a:cs typeface="Arial MT"/>
              </a:rPr>
              <a:t>,</a:t>
            </a:r>
            <a:r>
              <a:rPr dirty="0" sz="1750" spc="-100">
                <a:latin typeface="Arial MT"/>
                <a:cs typeface="Arial MT"/>
              </a:rPr>
              <a:t>1</a:t>
            </a:r>
            <a:r>
              <a:rPr dirty="0" sz="1750" spc="-95">
                <a:latin typeface="Arial MT"/>
                <a:cs typeface="Arial MT"/>
              </a:rPr>
              <a:t>6</a:t>
            </a:r>
            <a:r>
              <a:rPr dirty="0" sz="1750" spc="-120">
                <a:latin typeface="Arial MT"/>
                <a:cs typeface="Arial MT"/>
              </a:rPr>
              <a:t>0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959865"/>
            <a:ext cx="7616825" cy="2337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 marR="637540">
              <a:lnSpc>
                <a:spcPct val="100000"/>
              </a:lnSpc>
              <a:spcBef>
                <a:spcPts val="105"/>
              </a:spcBef>
              <a:buChar char="•"/>
              <a:tabLst>
                <a:tab pos="437515" algn="l"/>
                <a:tab pos="438784" algn="l"/>
              </a:tabLst>
            </a:pP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effect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given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value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x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on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interval</a:t>
            </a:r>
            <a:endParaRPr sz="3200">
              <a:latin typeface="Calibri"/>
              <a:cs typeface="Calibri"/>
            </a:endParaRPr>
          </a:p>
          <a:p>
            <a:pPr marL="794385" marR="43180" indent="-287020">
              <a:lnSpc>
                <a:spcPct val="100000"/>
              </a:lnSpc>
              <a:spcBef>
                <a:spcPts val="434"/>
              </a:spcBef>
              <a:tabLst>
                <a:tab pos="1930400" algn="l"/>
              </a:tabLst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x</a:t>
            </a:r>
            <a:r>
              <a:rPr dirty="0" baseline="-21021" sz="2775">
                <a:latin typeface="Calibri"/>
                <a:cs typeface="Calibri"/>
              </a:rPr>
              <a:t>g</a:t>
            </a:r>
            <a:r>
              <a:rPr dirty="0" baseline="-21021" sz="2775" spc="7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moves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away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-5">
                <a:latin typeface="Calibri"/>
                <a:cs typeface="Calibri"/>
              </a:rPr>
              <a:t> x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interval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becomes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longer.	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shortest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interval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found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at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8337" y="3164405"/>
            <a:ext cx="4863465" cy="2632075"/>
            <a:chOff x="3208337" y="3164405"/>
            <a:chExt cx="4863465" cy="2632075"/>
          </a:xfrm>
        </p:grpSpPr>
        <p:sp>
          <p:nvSpPr>
            <p:cNvPr id="4" name="object 4"/>
            <p:cNvSpPr/>
            <p:nvPr/>
          </p:nvSpPr>
          <p:spPr>
            <a:xfrm>
              <a:off x="3213100" y="5486400"/>
              <a:ext cx="1206500" cy="304800"/>
            </a:xfrm>
            <a:custGeom>
              <a:avLst/>
              <a:gdLst/>
              <a:ahLst/>
              <a:cxnLst/>
              <a:rect l="l" t="t" r="r" b="b"/>
              <a:pathLst>
                <a:path w="1206500" h="304800">
                  <a:moveTo>
                    <a:pt x="0" y="152400"/>
                  </a:moveTo>
                  <a:lnTo>
                    <a:pt x="22203" y="93065"/>
                  </a:lnTo>
                  <a:lnTo>
                    <a:pt x="82756" y="44624"/>
                  </a:lnTo>
                  <a:lnTo>
                    <a:pt x="124575" y="26018"/>
                  </a:lnTo>
                  <a:lnTo>
                    <a:pt x="172575" y="11971"/>
                  </a:lnTo>
                  <a:lnTo>
                    <a:pt x="225620" y="3094"/>
                  </a:lnTo>
                  <a:lnTo>
                    <a:pt x="282575" y="0"/>
                  </a:lnTo>
                  <a:lnTo>
                    <a:pt x="339529" y="3094"/>
                  </a:lnTo>
                  <a:lnTo>
                    <a:pt x="392574" y="11971"/>
                  </a:lnTo>
                  <a:lnTo>
                    <a:pt x="440574" y="26018"/>
                  </a:lnTo>
                  <a:lnTo>
                    <a:pt x="482393" y="44624"/>
                  </a:lnTo>
                  <a:lnTo>
                    <a:pt x="516896" y="67177"/>
                  </a:lnTo>
                  <a:lnTo>
                    <a:pt x="559409" y="121676"/>
                  </a:lnTo>
                  <a:lnTo>
                    <a:pt x="565150" y="152400"/>
                  </a:lnTo>
                  <a:lnTo>
                    <a:pt x="559409" y="183112"/>
                  </a:lnTo>
                  <a:lnTo>
                    <a:pt x="516896" y="237605"/>
                  </a:lnTo>
                  <a:lnTo>
                    <a:pt x="482393" y="260161"/>
                  </a:lnTo>
                  <a:lnTo>
                    <a:pt x="440574" y="278771"/>
                  </a:lnTo>
                  <a:lnTo>
                    <a:pt x="392574" y="292822"/>
                  </a:lnTo>
                  <a:lnTo>
                    <a:pt x="339529" y="301703"/>
                  </a:lnTo>
                  <a:lnTo>
                    <a:pt x="282575" y="304800"/>
                  </a:lnTo>
                  <a:lnTo>
                    <a:pt x="225620" y="301703"/>
                  </a:lnTo>
                  <a:lnTo>
                    <a:pt x="172575" y="292822"/>
                  </a:lnTo>
                  <a:lnTo>
                    <a:pt x="124575" y="278771"/>
                  </a:lnTo>
                  <a:lnTo>
                    <a:pt x="82756" y="260161"/>
                  </a:lnTo>
                  <a:lnTo>
                    <a:pt x="48253" y="237605"/>
                  </a:lnTo>
                  <a:lnTo>
                    <a:pt x="5740" y="183112"/>
                  </a:lnTo>
                  <a:lnTo>
                    <a:pt x="0" y="152400"/>
                  </a:lnTo>
                  <a:close/>
                </a:path>
                <a:path w="1206500" h="304800">
                  <a:moveTo>
                    <a:pt x="641350" y="152400"/>
                  </a:moveTo>
                  <a:lnTo>
                    <a:pt x="663553" y="93065"/>
                  </a:lnTo>
                  <a:lnTo>
                    <a:pt x="724106" y="44624"/>
                  </a:lnTo>
                  <a:lnTo>
                    <a:pt x="765925" y="26018"/>
                  </a:lnTo>
                  <a:lnTo>
                    <a:pt x="813925" y="11971"/>
                  </a:lnTo>
                  <a:lnTo>
                    <a:pt x="866970" y="3094"/>
                  </a:lnTo>
                  <a:lnTo>
                    <a:pt x="923925" y="0"/>
                  </a:lnTo>
                  <a:lnTo>
                    <a:pt x="980879" y="3094"/>
                  </a:lnTo>
                  <a:lnTo>
                    <a:pt x="1033924" y="11971"/>
                  </a:lnTo>
                  <a:lnTo>
                    <a:pt x="1081924" y="26018"/>
                  </a:lnTo>
                  <a:lnTo>
                    <a:pt x="1123743" y="44624"/>
                  </a:lnTo>
                  <a:lnTo>
                    <a:pt x="1158246" y="67177"/>
                  </a:lnTo>
                  <a:lnTo>
                    <a:pt x="1200759" y="121676"/>
                  </a:lnTo>
                  <a:lnTo>
                    <a:pt x="1206500" y="152400"/>
                  </a:lnTo>
                  <a:lnTo>
                    <a:pt x="1200759" y="183112"/>
                  </a:lnTo>
                  <a:lnTo>
                    <a:pt x="1158246" y="237605"/>
                  </a:lnTo>
                  <a:lnTo>
                    <a:pt x="1123743" y="260161"/>
                  </a:lnTo>
                  <a:lnTo>
                    <a:pt x="1081924" y="278771"/>
                  </a:lnTo>
                  <a:lnTo>
                    <a:pt x="1033924" y="292822"/>
                  </a:lnTo>
                  <a:lnTo>
                    <a:pt x="980879" y="301703"/>
                  </a:lnTo>
                  <a:lnTo>
                    <a:pt x="923925" y="304800"/>
                  </a:lnTo>
                  <a:lnTo>
                    <a:pt x="866970" y="301703"/>
                  </a:lnTo>
                  <a:lnTo>
                    <a:pt x="813925" y="292822"/>
                  </a:lnTo>
                  <a:lnTo>
                    <a:pt x="765925" y="278771"/>
                  </a:lnTo>
                  <a:lnTo>
                    <a:pt x="724106" y="260161"/>
                  </a:lnTo>
                  <a:lnTo>
                    <a:pt x="689603" y="237605"/>
                  </a:lnTo>
                  <a:lnTo>
                    <a:pt x="647090" y="183112"/>
                  </a:lnTo>
                  <a:lnTo>
                    <a:pt x="64135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72369" y="3270116"/>
              <a:ext cx="1663064" cy="443865"/>
            </a:xfrm>
            <a:custGeom>
              <a:avLst/>
              <a:gdLst/>
              <a:ahLst/>
              <a:cxnLst/>
              <a:rect l="l" t="t" r="r" b="b"/>
              <a:pathLst>
                <a:path w="1663065" h="443864">
                  <a:moveTo>
                    <a:pt x="1200648" y="0"/>
                  </a:moveTo>
                  <a:lnTo>
                    <a:pt x="1294655" y="0"/>
                  </a:lnTo>
                </a:path>
                <a:path w="1663065" h="443864">
                  <a:moveTo>
                    <a:pt x="1376479" y="412106"/>
                  </a:moveTo>
                  <a:lnTo>
                    <a:pt x="1470485" y="412106"/>
                  </a:lnTo>
                </a:path>
                <a:path w="1663065" h="443864">
                  <a:moveTo>
                    <a:pt x="516730" y="287946"/>
                  </a:moveTo>
                  <a:lnTo>
                    <a:pt x="1662820" y="287946"/>
                  </a:lnTo>
                </a:path>
                <a:path w="1663065" h="443864">
                  <a:moveTo>
                    <a:pt x="0" y="443796"/>
                  </a:moveTo>
                  <a:lnTo>
                    <a:pt x="27265" y="427294"/>
                  </a:lnTo>
                </a:path>
              </a:pathLst>
            </a:custGeom>
            <a:ln w="13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99634" y="3704663"/>
              <a:ext cx="38100" cy="314960"/>
            </a:xfrm>
            <a:custGeom>
              <a:avLst/>
              <a:gdLst/>
              <a:ahLst/>
              <a:cxnLst/>
              <a:rect l="l" t="t" r="r" b="b"/>
              <a:pathLst>
                <a:path w="38100" h="314960">
                  <a:moveTo>
                    <a:pt x="0" y="0"/>
                  </a:moveTo>
                  <a:lnTo>
                    <a:pt x="38055" y="314373"/>
                  </a:lnTo>
                </a:path>
              </a:pathLst>
            </a:custGeom>
            <a:ln w="28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45579" y="3171708"/>
              <a:ext cx="1619250" cy="847725"/>
            </a:xfrm>
            <a:custGeom>
              <a:avLst/>
              <a:gdLst/>
              <a:ahLst/>
              <a:cxnLst/>
              <a:rect l="l" t="t" r="r" b="b"/>
              <a:pathLst>
                <a:path w="1619250" h="847725">
                  <a:moveTo>
                    <a:pt x="0" y="847329"/>
                  </a:moveTo>
                  <a:lnTo>
                    <a:pt x="58851" y="0"/>
                  </a:lnTo>
                </a:path>
                <a:path w="1619250" h="847725">
                  <a:moveTo>
                    <a:pt x="58851" y="0"/>
                  </a:moveTo>
                  <a:lnTo>
                    <a:pt x="1619022" y="0"/>
                  </a:lnTo>
                </a:path>
              </a:pathLst>
            </a:custGeom>
            <a:ln w="13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28626" y="3563344"/>
              <a:ext cx="46990" cy="139065"/>
            </a:xfrm>
            <a:custGeom>
              <a:avLst/>
              <a:gdLst/>
              <a:ahLst/>
              <a:cxnLst/>
              <a:rect l="l" t="t" r="r" b="b"/>
              <a:pathLst>
                <a:path w="46989" h="139064">
                  <a:moveTo>
                    <a:pt x="46640" y="0"/>
                  </a:moveTo>
                  <a:lnTo>
                    <a:pt x="0" y="138691"/>
                  </a:lnTo>
                </a:path>
              </a:pathLst>
            </a:custGeom>
            <a:ln w="7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263631" y="3611053"/>
            <a:ext cx="768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sz="1800" spc="-70">
                <a:latin typeface="Arial MT"/>
                <a:cs typeface="Arial MT"/>
              </a:rPr>
              <a:t>x</a:t>
            </a:r>
            <a:r>
              <a:rPr dirty="0" baseline="-22727" sz="1650" spc="-44">
                <a:latin typeface="Arial MT"/>
                <a:cs typeface="Arial MT"/>
              </a:rPr>
              <a:t>i</a:t>
            </a:r>
            <a:r>
              <a:rPr dirty="0" baseline="-22727" sz="1650">
                <a:latin typeface="Arial MT"/>
                <a:cs typeface="Arial MT"/>
              </a:rPr>
              <a:t> </a:t>
            </a:r>
            <a:r>
              <a:rPr dirty="0" baseline="-22727" sz="1650" spc="-179">
                <a:latin typeface="Arial MT"/>
                <a:cs typeface="Arial MT"/>
              </a:rPr>
              <a:t> </a:t>
            </a:r>
            <a:r>
              <a:rPr dirty="0" sz="1800" spc="6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90">
                <a:latin typeface="Arial MT"/>
                <a:cs typeface="Arial MT"/>
              </a:rPr>
              <a:t>x</a:t>
            </a:r>
            <a:r>
              <a:rPr dirty="0" sz="1800" spc="-40">
                <a:latin typeface="Arial MT"/>
                <a:cs typeface="Arial MT"/>
              </a:rPr>
              <a:t>)</a:t>
            </a:r>
            <a:r>
              <a:rPr dirty="0" baseline="40404" sz="1650" spc="-104">
                <a:latin typeface="Arial MT"/>
                <a:cs typeface="Arial MT"/>
              </a:rPr>
              <a:t>2</a:t>
            </a:r>
            <a:endParaRPr baseline="40404"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1347" y="3198940"/>
            <a:ext cx="6254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2727" sz="1650" spc="-104">
                <a:latin typeface="Arial MT"/>
                <a:cs typeface="Arial MT"/>
              </a:rPr>
              <a:t>g</a:t>
            </a:r>
            <a:r>
              <a:rPr dirty="0" baseline="-22727" sz="1650" spc="-104">
                <a:latin typeface="Arial MT"/>
                <a:cs typeface="Arial MT"/>
              </a:rPr>
              <a:t> </a:t>
            </a:r>
            <a:r>
              <a:rPr dirty="0" baseline="-22727" sz="1650" spc="-209">
                <a:latin typeface="Arial MT"/>
                <a:cs typeface="Arial MT"/>
              </a:rPr>
              <a:t> </a:t>
            </a:r>
            <a:r>
              <a:rPr dirty="0" sz="1800" spc="6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90">
                <a:latin typeface="Arial MT"/>
                <a:cs typeface="Arial MT"/>
              </a:rPr>
              <a:t>x</a:t>
            </a:r>
            <a:r>
              <a:rPr dirty="0" sz="1800" spc="-40">
                <a:latin typeface="Arial MT"/>
                <a:cs typeface="Arial MT"/>
              </a:rPr>
              <a:t>)</a:t>
            </a:r>
            <a:r>
              <a:rPr dirty="0" baseline="40404" sz="1650" spc="-104">
                <a:latin typeface="Arial MT"/>
                <a:cs typeface="Arial MT"/>
              </a:rPr>
              <a:t>2</a:t>
            </a:r>
            <a:endParaRPr baseline="40404" sz="1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5640" y="3226391"/>
            <a:ext cx="1752600" cy="84518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>
              <a:lnSpc>
                <a:spcPts val="175"/>
              </a:lnSpc>
              <a:spcBef>
                <a:spcPts val="1250"/>
              </a:spcBef>
              <a:tabLst>
                <a:tab pos="615950" algn="l"/>
                <a:tab pos="997585" algn="l"/>
                <a:tab pos="1536700" algn="l"/>
              </a:tabLst>
            </a:pPr>
            <a:r>
              <a:rPr dirty="0" sz="1800" spc="-405">
                <a:latin typeface="Arial MT"/>
                <a:cs typeface="Arial MT"/>
              </a:rPr>
              <a:t>y</a:t>
            </a:r>
            <a:r>
              <a:rPr dirty="0" baseline="6172" sz="2700" spc="-607">
                <a:latin typeface="Arial MT"/>
                <a:cs typeface="Arial MT"/>
              </a:rPr>
              <a:t>ˆ</a:t>
            </a:r>
            <a:r>
              <a:rPr dirty="0" baseline="6172" sz="2700" spc="-75">
                <a:latin typeface="Arial MT"/>
                <a:cs typeface="Arial MT"/>
              </a:rPr>
              <a:t> </a:t>
            </a:r>
            <a:r>
              <a:rPr dirty="0" sz="1800" spc="60">
                <a:latin typeface="Symbol"/>
                <a:cs typeface="Symbol"/>
              </a:rPr>
              <a:t>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Arial MT"/>
                <a:cs typeface="Arial MT"/>
              </a:rPr>
              <a:t>t	</a:t>
            </a:r>
            <a:r>
              <a:rPr dirty="0" sz="1800" spc="-120">
                <a:latin typeface="Arial MT"/>
                <a:cs typeface="Arial MT"/>
              </a:rPr>
              <a:t>s	</a:t>
            </a:r>
            <a:r>
              <a:rPr dirty="0" baseline="35493" sz="2700" spc="-195">
                <a:latin typeface="Arial MT"/>
                <a:cs typeface="Arial MT"/>
              </a:rPr>
              <a:t>1</a:t>
            </a:r>
            <a:r>
              <a:rPr dirty="0" baseline="35493" sz="2700" spc="-82">
                <a:latin typeface="Arial MT"/>
                <a:cs typeface="Arial MT"/>
              </a:rPr>
              <a:t> </a:t>
            </a:r>
            <a:r>
              <a:rPr dirty="0" sz="1800" spc="60">
                <a:latin typeface="Symbol"/>
                <a:cs typeface="Symbol"/>
              </a:rPr>
              <a:t></a:t>
            </a:r>
            <a:r>
              <a:rPr dirty="0" sz="1800" spc="60">
                <a:latin typeface="Times New Roman"/>
                <a:cs typeface="Times New Roman"/>
              </a:rPr>
              <a:t>	</a:t>
            </a:r>
            <a:r>
              <a:rPr dirty="0" baseline="41666" sz="2700" spc="-89">
                <a:latin typeface="Arial MT"/>
                <a:cs typeface="Arial MT"/>
              </a:rPr>
              <a:t>(x</a:t>
            </a:r>
            <a:endParaRPr baseline="41666" sz="2700">
              <a:latin typeface="Arial MT"/>
              <a:cs typeface="Arial MT"/>
            </a:endParaRPr>
          </a:p>
          <a:p>
            <a:pPr marL="390525">
              <a:lnSpc>
                <a:spcPts val="2875"/>
              </a:lnSpc>
              <a:tabLst>
                <a:tab pos="994410" algn="l"/>
                <a:tab pos="1363980" algn="l"/>
              </a:tabLst>
            </a:pPr>
            <a:r>
              <a:rPr dirty="0" sz="1100" spc="55">
                <a:latin typeface="Symbol"/>
                <a:cs typeface="Symbol"/>
              </a:rPr>
              <a:t>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 MT"/>
                <a:cs typeface="Arial MT"/>
              </a:rPr>
              <a:t>2</a:t>
            </a:r>
            <a:r>
              <a:rPr dirty="0" sz="1100">
                <a:latin typeface="Arial MT"/>
                <a:cs typeface="Arial MT"/>
              </a:rPr>
              <a:t>  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40">
                <a:latin typeface="Symbol"/>
                <a:cs typeface="Symbol"/>
              </a:rPr>
              <a:t>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baseline="-29320" sz="2700" spc="-195">
                <a:latin typeface="Arial MT"/>
                <a:cs typeface="Arial MT"/>
              </a:rPr>
              <a:t>n</a:t>
            </a:r>
            <a:r>
              <a:rPr dirty="0" baseline="-29320" sz="2700">
                <a:latin typeface="Arial MT"/>
                <a:cs typeface="Arial MT"/>
              </a:rPr>
              <a:t>	</a:t>
            </a:r>
            <a:r>
              <a:rPr dirty="0" baseline="-30864" sz="6075" spc="254">
                <a:latin typeface="Symbol"/>
                <a:cs typeface="Symbol"/>
              </a:rPr>
              <a:t></a:t>
            </a:r>
            <a:endParaRPr baseline="-30864" sz="6075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7128" y="5360987"/>
            <a:ext cx="4465320" cy="883285"/>
            <a:chOff x="3737128" y="5360987"/>
            <a:chExt cx="4465320" cy="883285"/>
          </a:xfrm>
        </p:grpSpPr>
        <p:sp>
          <p:nvSpPr>
            <p:cNvPr id="13" name="object 13"/>
            <p:cNvSpPr/>
            <p:nvPr/>
          </p:nvSpPr>
          <p:spPr>
            <a:xfrm>
              <a:off x="3745700" y="5681729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 h="0">
                  <a:moveTo>
                    <a:pt x="0" y="0"/>
                  </a:moveTo>
                  <a:lnTo>
                    <a:pt x="108492" y="0"/>
                  </a:lnTo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64245" y="5730864"/>
              <a:ext cx="64769" cy="194310"/>
            </a:xfrm>
            <a:custGeom>
              <a:avLst/>
              <a:gdLst/>
              <a:ahLst/>
              <a:cxnLst/>
              <a:rect l="l" t="t" r="r" b="b"/>
              <a:pathLst>
                <a:path w="64770" h="194310">
                  <a:moveTo>
                    <a:pt x="64455" y="0"/>
                  </a:moveTo>
                  <a:lnTo>
                    <a:pt x="0" y="194162"/>
                  </a:lnTo>
                </a:path>
              </a:pathLst>
            </a:custGeom>
            <a:ln w="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74748" y="5767863"/>
              <a:ext cx="288290" cy="151130"/>
            </a:xfrm>
            <a:custGeom>
              <a:avLst/>
              <a:gdLst/>
              <a:ahLst/>
              <a:cxnLst/>
              <a:rect l="l" t="t" r="r" b="b"/>
              <a:pathLst>
                <a:path w="288290" h="151129">
                  <a:moveTo>
                    <a:pt x="149729" y="0"/>
                  </a:moveTo>
                  <a:lnTo>
                    <a:pt x="287992" y="0"/>
                  </a:lnTo>
                </a:path>
                <a:path w="288290" h="151129">
                  <a:moveTo>
                    <a:pt x="0" y="150568"/>
                  </a:moveTo>
                  <a:lnTo>
                    <a:pt x="27218" y="134066"/>
                  </a:lnTo>
                </a:path>
              </a:pathLst>
            </a:custGeom>
            <a:ln w="1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01967" y="5909182"/>
              <a:ext cx="38100" cy="320040"/>
            </a:xfrm>
            <a:custGeom>
              <a:avLst/>
              <a:gdLst/>
              <a:ahLst/>
              <a:cxnLst/>
              <a:rect l="l" t="t" r="r" b="b"/>
              <a:pathLst>
                <a:path w="38100" h="320039">
                  <a:moveTo>
                    <a:pt x="0" y="0"/>
                  </a:moveTo>
                  <a:lnTo>
                    <a:pt x="37960" y="319655"/>
                  </a:lnTo>
                </a:path>
              </a:pathLst>
            </a:custGeom>
            <a:ln w="29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47108" y="5368290"/>
              <a:ext cx="1647825" cy="861060"/>
            </a:xfrm>
            <a:custGeom>
              <a:avLst/>
              <a:gdLst/>
              <a:ahLst/>
              <a:cxnLst/>
              <a:rect l="l" t="t" r="r" b="b"/>
              <a:pathLst>
                <a:path w="1647825" h="861060">
                  <a:moveTo>
                    <a:pt x="0" y="860547"/>
                  </a:moveTo>
                  <a:lnTo>
                    <a:pt x="59445" y="0"/>
                  </a:lnTo>
                </a:path>
                <a:path w="1647825" h="861060">
                  <a:moveTo>
                    <a:pt x="59445" y="0"/>
                  </a:moveTo>
                  <a:lnTo>
                    <a:pt x="1647774" y="0"/>
                  </a:lnTo>
                </a:path>
                <a:path w="1647825" h="861060">
                  <a:moveTo>
                    <a:pt x="1310326" y="523733"/>
                  </a:moveTo>
                  <a:lnTo>
                    <a:pt x="1404171" y="523733"/>
                  </a:lnTo>
                </a:path>
                <a:path w="1647825" h="861060">
                  <a:moveTo>
                    <a:pt x="444178" y="399572"/>
                  </a:moveTo>
                  <a:lnTo>
                    <a:pt x="1619108" y="399572"/>
                  </a:lnTo>
                </a:path>
              </a:pathLst>
            </a:custGeom>
            <a:ln w="1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429593" y="5338081"/>
            <a:ext cx="2825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4691" sz="2700" spc="-187">
                <a:latin typeface="Arial MT"/>
                <a:cs typeface="Arial MT"/>
              </a:rPr>
              <a:t>2</a:t>
            </a:r>
            <a:r>
              <a:rPr dirty="0" sz="1550" spc="-125">
                <a:latin typeface="Arial MT"/>
                <a:cs typeface="Arial MT"/>
              </a:rPr>
              <a:t>2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5547" y="5465910"/>
            <a:ext cx="1401445" cy="584835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>
              <a:lnSpc>
                <a:spcPts val="1780"/>
              </a:lnSpc>
              <a:spcBef>
                <a:spcPts val="1020"/>
              </a:spcBef>
              <a:tabLst>
                <a:tab pos="1100455" algn="l"/>
              </a:tabLst>
            </a:pPr>
            <a:r>
              <a:rPr dirty="0" sz="1800" spc="-735">
                <a:latin typeface="Arial MT"/>
                <a:cs typeface="Arial MT"/>
              </a:rPr>
              <a:t>y</a:t>
            </a:r>
            <a:r>
              <a:rPr dirty="0" baseline="6172" sz="2700" spc="-120">
                <a:latin typeface="Arial MT"/>
                <a:cs typeface="Arial MT"/>
              </a:rPr>
              <a:t>ˆ</a:t>
            </a:r>
            <a:r>
              <a:rPr dirty="0" baseline="6172" sz="2700" spc="-67">
                <a:latin typeface="Arial MT"/>
                <a:cs typeface="Arial MT"/>
              </a:rPr>
              <a:t> </a:t>
            </a:r>
            <a:r>
              <a:rPr dirty="0" sz="1800" spc="55">
                <a:latin typeface="Symbol"/>
                <a:cs typeface="Symbol"/>
              </a:rPr>
              <a:t>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Arial MT"/>
                <a:cs typeface="Arial MT"/>
              </a:rPr>
              <a:t>t</a:t>
            </a:r>
            <a:r>
              <a:rPr dirty="0" baseline="-16129" sz="2325" spc="104">
                <a:latin typeface="Symbol"/>
                <a:cs typeface="Symbol"/>
              </a:rPr>
              <a:t></a:t>
            </a:r>
            <a:r>
              <a:rPr dirty="0" baseline="-16129" sz="2325" spc="277">
                <a:latin typeface="Times New Roman"/>
                <a:cs typeface="Times New Roman"/>
              </a:rPr>
              <a:t> </a:t>
            </a:r>
            <a:r>
              <a:rPr dirty="0" baseline="-16129" sz="2325" spc="-112">
                <a:latin typeface="Arial MT"/>
                <a:cs typeface="Arial MT"/>
              </a:rPr>
              <a:t>2</a:t>
            </a:r>
            <a:r>
              <a:rPr dirty="0" sz="1800" spc="-90">
                <a:latin typeface="Arial MT"/>
                <a:cs typeface="Arial MT"/>
              </a:rPr>
              <a:t>s</a:t>
            </a:r>
            <a:r>
              <a:rPr dirty="0" baseline="-16129" sz="2325" spc="75">
                <a:latin typeface="Symbol"/>
                <a:cs typeface="Symbol"/>
              </a:rPr>
              <a:t></a:t>
            </a:r>
            <a:r>
              <a:rPr dirty="0" baseline="-16129" sz="2325">
                <a:latin typeface="Times New Roman"/>
                <a:cs typeface="Times New Roman"/>
              </a:rPr>
              <a:t>	</a:t>
            </a:r>
            <a:r>
              <a:rPr dirty="0" baseline="35493" sz="2700" spc="-202">
                <a:latin typeface="Arial MT"/>
                <a:cs typeface="Arial MT"/>
              </a:rPr>
              <a:t>1</a:t>
            </a:r>
            <a:r>
              <a:rPr dirty="0" baseline="35493" sz="2700" spc="-89">
                <a:latin typeface="Arial MT"/>
                <a:cs typeface="Arial MT"/>
              </a:rPr>
              <a:t> </a:t>
            </a:r>
            <a:r>
              <a:rPr dirty="0" sz="1800" spc="55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  <a:p>
            <a:pPr algn="r" marR="184785">
              <a:lnSpc>
                <a:spcPts val="1780"/>
              </a:lnSpc>
            </a:pPr>
            <a:r>
              <a:rPr dirty="0" sz="1800" spc="-135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62237" y="3810000"/>
            <a:ext cx="5577205" cy="2447925"/>
            <a:chOff x="2662237" y="3810000"/>
            <a:chExt cx="5577205" cy="2447925"/>
          </a:xfrm>
        </p:grpSpPr>
        <p:sp>
          <p:nvSpPr>
            <p:cNvPr id="21" name="object 21"/>
            <p:cNvSpPr/>
            <p:nvPr/>
          </p:nvSpPr>
          <p:spPr>
            <a:xfrm>
              <a:off x="2667000" y="5486400"/>
              <a:ext cx="565150" cy="304800"/>
            </a:xfrm>
            <a:custGeom>
              <a:avLst/>
              <a:gdLst/>
              <a:ahLst/>
              <a:cxnLst/>
              <a:rect l="l" t="t" r="r" b="b"/>
              <a:pathLst>
                <a:path w="565150" h="304800">
                  <a:moveTo>
                    <a:pt x="282575" y="0"/>
                  </a:moveTo>
                  <a:lnTo>
                    <a:pt x="225620" y="3094"/>
                  </a:lnTo>
                  <a:lnTo>
                    <a:pt x="172575" y="11971"/>
                  </a:lnTo>
                  <a:lnTo>
                    <a:pt x="124575" y="26018"/>
                  </a:lnTo>
                  <a:lnTo>
                    <a:pt x="82756" y="44624"/>
                  </a:lnTo>
                  <a:lnTo>
                    <a:pt x="48253" y="67177"/>
                  </a:lnTo>
                  <a:lnTo>
                    <a:pt x="5740" y="121676"/>
                  </a:lnTo>
                  <a:lnTo>
                    <a:pt x="0" y="152400"/>
                  </a:lnTo>
                  <a:lnTo>
                    <a:pt x="5740" y="183112"/>
                  </a:lnTo>
                  <a:lnTo>
                    <a:pt x="48253" y="237605"/>
                  </a:lnTo>
                  <a:lnTo>
                    <a:pt x="82756" y="260161"/>
                  </a:lnTo>
                  <a:lnTo>
                    <a:pt x="124575" y="278771"/>
                  </a:lnTo>
                  <a:lnTo>
                    <a:pt x="172575" y="292822"/>
                  </a:lnTo>
                  <a:lnTo>
                    <a:pt x="225620" y="301703"/>
                  </a:lnTo>
                  <a:lnTo>
                    <a:pt x="282575" y="304800"/>
                  </a:lnTo>
                  <a:lnTo>
                    <a:pt x="339529" y="301703"/>
                  </a:lnTo>
                  <a:lnTo>
                    <a:pt x="392574" y="292822"/>
                  </a:lnTo>
                  <a:lnTo>
                    <a:pt x="440574" y="278771"/>
                  </a:lnTo>
                  <a:lnTo>
                    <a:pt x="482393" y="260161"/>
                  </a:lnTo>
                  <a:lnTo>
                    <a:pt x="516896" y="237605"/>
                  </a:lnTo>
                  <a:lnTo>
                    <a:pt x="559409" y="183112"/>
                  </a:lnTo>
                  <a:lnTo>
                    <a:pt x="565150" y="152400"/>
                  </a:lnTo>
                  <a:lnTo>
                    <a:pt x="559409" y="121676"/>
                  </a:lnTo>
                  <a:lnTo>
                    <a:pt x="516896" y="67177"/>
                  </a:lnTo>
                  <a:lnTo>
                    <a:pt x="482393" y="44624"/>
                  </a:lnTo>
                  <a:lnTo>
                    <a:pt x="440574" y="26018"/>
                  </a:lnTo>
                  <a:lnTo>
                    <a:pt x="392574" y="11971"/>
                  </a:lnTo>
                  <a:lnTo>
                    <a:pt x="339529" y="3094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67000" y="5486400"/>
              <a:ext cx="565150" cy="304800"/>
            </a:xfrm>
            <a:custGeom>
              <a:avLst/>
              <a:gdLst/>
              <a:ahLst/>
              <a:cxnLst/>
              <a:rect l="l" t="t" r="r" b="b"/>
              <a:pathLst>
                <a:path w="565150" h="304800">
                  <a:moveTo>
                    <a:pt x="0" y="152400"/>
                  </a:moveTo>
                  <a:lnTo>
                    <a:pt x="22203" y="93065"/>
                  </a:lnTo>
                  <a:lnTo>
                    <a:pt x="82756" y="44624"/>
                  </a:lnTo>
                  <a:lnTo>
                    <a:pt x="124575" y="26018"/>
                  </a:lnTo>
                  <a:lnTo>
                    <a:pt x="172575" y="11971"/>
                  </a:lnTo>
                  <a:lnTo>
                    <a:pt x="225620" y="3094"/>
                  </a:lnTo>
                  <a:lnTo>
                    <a:pt x="282575" y="0"/>
                  </a:lnTo>
                  <a:lnTo>
                    <a:pt x="339529" y="3094"/>
                  </a:lnTo>
                  <a:lnTo>
                    <a:pt x="392574" y="11971"/>
                  </a:lnTo>
                  <a:lnTo>
                    <a:pt x="440574" y="26018"/>
                  </a:lnTo>
                  <a:lnTo>
                    <a:pt x="482393" y="44624"/>
                  </a:lnTo>
                  <a:lnTo>
                    <a:pt x="516896" y="67177"/>
                  </a:lnTo>
                  <a:lnTo>
                    <a:pt x="559409" y="121676"/>
                  </a:lnTo>
                  <a:lnTo>
                    <a:pt x="565150" y="152400"/>
                  </a:lnTo>
                  <a:lnTo>
                    <a:pt x="559409" y="183112"/>
                  </a:lnTo>
                  <a:lnTo>
                    <a:pt x="516896" y="237605"/>
                  </a:lnTo>
                  <a:lnTo>
                    <a:pt x="482393" y="260161"/>
                  </a:lnTo>
                  <a:lnTo>
                    <a:pt x="440574" y="278771"/>
                  </a:lnTo>
                  <a:lnTo>
                    <a:pt x="392574" y="292822"/>
                  </a:lnTo>
                  <a:lnTo>
                    <a:pt x="339529" y="301703"/>
                  </a:lnTo>
                  <a:lnTo>
                    <a:pt x="282575" y="304800"/>
                  </a:lnTo>
                  <a:lnTo>
                    <a:pt x="225620" y="301703"/>
                  </a:lnTo>
                  <a:lnTo>
                    <a:pt x="172575" y="292822"/>
                  </a:lnTo>
                  <a:lnTo>
                    <a:pt x="124575" y="278771"/>
                  </a:lnTo>
                  <a:lnTo>
                    <a:pt x="82756" y="260161"/>
                  </a:lnTo>
                  <a:lnTo>
                    <a:pt x="48253" y="237605"/>
                  </a:lnTo>
                  <a:lnTo>
                    <a:pt x="5740" y="183112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87850" y="5486400"/>
              <a:ext cx="565150" cy="304800"/>
            </a:xfrm>
            <a:custGeom>
              <a:avLst/>
              <a:gdLst/>
              <a:ahLst/>
              <a:cxnLst/>
              <a:rect l="l" t="t" r="r" b="b"/>
              <a:pathLst>
                <a:path w="565150" h="304800">
                  <a:moveTo>
                    <a:pt x="282575" y="0"/>
                  </a:moveTo>
                  <a:lnTo>
                    <a:pt x="225620" y="3094"/>
                  </a:lnTo>
                  <a:lnTo>
                    <a:pt x="172575" y="11971"/>
                  </a:lnTo>
                  <a:lnTo>
                    <a:pt x="124575" y="26018"/>
                  </a:lnTo>
                  <a:lnTo>
                    <a:pt x="82756" y="44624"/>
                  </a:lnTo>
                  <a:lnTo>
                    <a:pt x="48253" y="67177"/>
                  </a:lnTo>
                  <a:lnTo>
                    <a:pt x="5740" y="121676"/>
                  </a:lnTo>
                  <a:lnTo>
                    <a:pt x="0" y="152400"/>
                  </a:lnTo>
                  <a:lnTo>
                    <a:pt x="5740" y="183112"/>
                  </a:lnTo>
                  <a:lnTo>
                    <a:pt x="48253" y="237605"/>
                  </a:lnTo>
                  <a:lnTo>
                    <a:pt x="82756" y="260161"/>
                  </a:lnTo>
                  <a:lnTo>
                    <a:pt x="124575" y="278771"/>
                  </a:lnTo>
                  <a:lnTo>
                    <a:pt x="172575" y="292822"/>
                  </a:lnTo>
                  <a:lnTo>
                    <a:pt x="225620" y="301703"/>
                  </a:lnTo>
                  <a:lnTo>
                    <a:pt x="282575" y="304800"/>
                  </a:lnTo>
                  <a:lnTo>
                    <a:pt x="339529" y="301703"/>
                  </a:lnTo>
                  <a:lnTo>
                    <a:pt x="392574" y="292822"/>
                  </a:lnTo>
                  <a:lnTo>
                    <a:pt x="440574" y="278771"/>
                  </a:lnTo>
                  <a:lnTo>
                    <a:pt x="482393" y="260161"/>
                  </a:lnTo>
                  <a:lnTo>
                    <a:pt x="516896" y="237605"/>
                  </a:lnTo>
                  <a:lnTo>
                    <a:pt x="559409" y="183112"/>
                  </a:lnTo>
                  <a:lnTo>
                    <a:pt x="565150" y="152400"/>
                  </a:lnTo>
                  <a:lnTo>
                    <a:pt x="559409" y="121676"/>
                  </a:lnTo>
                  <a:lnTo>
                    <a:pt x="516896" y="67177"/>
                  </a:lnTo>
                  <a:lnTo>
                    <a:pt x="482393" y="44624"/>
                  </a:lnTo>
                  <a:lnTo>
                    <a:pt x="440574" y="26018"/>
                  </a:lnTo>
                  <a:lnTo>
                    <a:pt x="392574" y="11971"/>
                  </a:lnTo>
                  <a:lnTo>
                    <a:pt x="339529" y="3094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87850" y="5486400"/>
              <a:ext cx="565150" cy="304800"/>
            </a:xfrm>
            <a:custGeom>
              <a:avLst/>
              <a:gdLst/>
              <a:ahLst/>
              <a:cxnLst/>
              <a:rect l="l" t="t" r="r" b="b"/>
              <a:pathLst>
                <a:path w="565150" h="304800">
                  <a:moveTo>
                    <a:pt x="0" y="152400"/>
                  </a:moveTo>
                  <a:lnTo>
                    <a:pt x="22203" y="93065"/>
                  </a:lnTo>
                  <a:lnTo>
                    <a:pt x="82756" y="44624"/>
                  </a:lnTo>
                  <a:lnTo>
                    <a:pt x="124575" y="26018"/>
                  </a:lnTo>
                  <a:lnTo>
                    <a:pt x="172575" y="11971"/>
                  </a:lnTo>
                  <a:lnTo>
                    <a:pt x="225620" y="3094"/>
                  </a:lnTo>
                  <a:lnTo>
                    <a:pt x="282575" y="0"/>
                  </a:lnTo>
                  <a:lnTo>
                    <a:pt x="339529" y="3094"/>
                  </a:lnTo>
                  <a:lnTo>
                    <a:pt x="392574" y="11971"/>
                  </a:lnTo>
                  <a:lnTo>
                    <a:pt x="440574" y="26018"/>
                  </a:lnTo>
                  <a:lnTo>
                    <a:pt x="482393" y="44624"/>
                  </a:lnTo>
                  <a:lnTo>
                    <a:pt x="516896" y="67177"/>
                  </a:lnTo>
                  <a:lnTo>
                    <a:pt x="559409" y="121676"/>
                  </a:lnTo>
                  <a:lnTo>
                    <a:pt x="565150" y="152400"/>
                  </a:lnTo>
                  <a:lnTo>
                    <a:pt x="559409" y="183112"/>
                  </a:lnTo>
                  <a:lnTo>
                    <a:pt x="516896" y="237605"/>
                  </a:lnTo>
                  <a:lnTo>
                    <a:pt x="482393" y="260161"/>
                  </a:lnTo>
                  <a:lnTo>
                    <a:pt x="440574" y="278771"/>
                  </a:lnTo>
                  <a:lnTo>
                    <a:pt x="392574" y="292822"/>
                  </a:lnTo>
                  <a:lnTo>
                    <a:pt x="339529" y="301703"/>
                  </a:lnTo>
                  <a:lnTo>
                    <a:pt x="282575" y="304800"/>
                  </a:lnTo>
                  <a:lnTo>
                    <a:pt x="225620" y="301703"/>
                  </a:lnTo>
                  <a:lnTo>
                    <a:pt x="172575" y="292822"/>
                  </a:lnTo>
                  <a:lnTo>
                    <a:pt x="124575" y="278771"/>
                  </a:lnTo>
                  <a:lnTo>
                    <a:pt x="82756" y="260161"/>
                  </a:lnTo>
                  <a:lnTo>
                    <a:pt x="48253" y="237605"/>
                  </a:lnTo>
                  <a:lnTo>
                    <a:pt x="5740" y="183112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1200" y="4267200"/>
              <a:ext cx="2438400" cy="1981200"/>
            </a:xfrm>
            <a:custGeom>
              <a:avLst/>
              <a:gdLst/>
              <a:ahLst/>
              <a:cxnLst/>
              <a:rect l="l" t="t" r="r" b="b"/>
              <a:pathLst>
                <a:path w="2438400" h="1981200">
                  <a:moveTo>
                    <a:pt x="0" y="1981200"/>
                  </a:moveTo>
                  <a:lnTo>
                    <a:pt x="2438400" y="1981200"/>
                  </a:lnTo>
                  <a:lnTo>
                    <a:pt x="2438400" y="990600"/>
                  </a:lnTo>
                  <a:lnTo>
                    <a:pt x="0" y="990600"/>
                  </a:lnTo>
                  <a:lnTo>
                    <a:pt x="0" y="1981200"/>
                  </a:lnTo>
                  <a:close/>
                </a:path>
                <a:path w="2438400" h="1981200">
                  <a:moveTo>
                    <a:pt x="0" y="930275"/>
                  </a:moveTo>
                  <a:lnTo>
                    <a:pt x="2438400" y="930275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930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64245" y="4664064"/>
              <a:ext cx="64769" cy="194310"/>
            </a:xfrm>
            <a:custGeom>
              <a:avLst/>
              <a:gdLst/>
              <a:ahLst/>
              <a:cxnLst/>
              <a:rect l="l" t="t" r="r" b="b"/>
              <a:pathLst>
                <a:path w="64770" h="194310">
                  <a:moveTo>
                    <a:pt x="64455" y="0"/>
                  </a:moveTo>
                  <a:lnTo>
                    <a:pt x="0" y="194162"/>
                  </a:lnTo>
                </a:path>
              </a:pathLst>
            </a:custGeom>
            <a:ln w="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74748" y="4701063"/>
              <a:ext cx="1691639" cy="151130"/>
            </a:xfrm>
            <a:custGeom>
              <a:avLst/>
              <a:gdLst/>
              <a:ahLst/>
              <a:cxnLst/>
              <a:rect l="l" t="t" r="r" b="b"/>
              <a:pathLst>
                <a:path w="1691640" h="151129">
                  <a:moveTo>
                    <a:pt x="149729" y="0"/>
                  </a:moveTo>
                  <a:lnTo>
                    <a:pt x="287992" y="0"/>
                  </a:lnTo>
                </a:path>
                <a:path w="1691640" h="151129">
                  <a:moveTo>
                    <a:pt x="1382686" y="124160"/>
                  </a:moveTo>
                  <a:lnTo>
                    <a:pt x="1476531" y="124160"/>
                  </a:lnTo>
                </a:path>
                <a:path w="1691640" h="151129">
                  <a:moveTo>
                    <a:pt x="516538" y="0"/>
                  </a:moveTo>
                  <a:lnTo>
                    <a:pt x="1691468" y="0"/>
                  </a:lnTo>
                </a:path>
                <a:path w="1691640" h="151129">
                  <a:moveTo>
                    <a:pt x="0" y="150568"/>
                  </a:moveTo>
                  <a:lnTo>
                    <a:pt x="27218" y="134066"/>
                  </a:lnTo>
                </a:path>
              </a:pathLst>
            </a:custGeom>
            <a:ln w="1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01967" y="4842382"/>
              <a:ext cx="38100" cy="320040"/>
            </a:xfrm>
            <a:custGeom>
              <a:avLst/>
              <a:gdLst/>
              <a:ahLst/>
              <a:cxnLst/>
              <a:rect l="l" t="t" r="r" b="b"/>
              <a:pathLst>
                <a:path w="38100" h="320039">
                  <a:moveTo>
                    <a:pt x="0" y="0"/>
                  </a:moveTo>
                  <a:lnTo>
                    <a:pt x="37960" y="319655"/>
                  </a:lnTo>
                </a:path>
              </a:pathLst>
            </a:custGeom>
            <a:ln w="29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47108" y="4301490"/>
              <a:ext cx="1647825" cy="861060"/>
            </a:xfrm>
            <a:custGeom>
              <a:avLst/>
              <a:gdLst/>
              <a:ahLst/>
              <a:cxnLst/>
              <a:rect l="l" t="t" r="r" b="b"/>
              <a:pathLst>
                <a:path w="1647825" h="861060">
                  <a:moveTo>
                    <a:pt x="0" y="860547"/>
                  </a:moveTo>
                  <a:lnTo>
                    <a:pt x="59445" y="0"/>
                  </a:lnTo>
                </a:path>
                <a:path w="1647825" h="861060">
                  <a:moveTo>
                    <a:pt x="59445" y="0"/>
                  </a:moveTo>
                  <a:lnTo>
                    <a:pt x="1647774" y="0"/>
                  </a:lnTo>
                </a:path>
              </a:pathLst>
            </a:custGeom>
            <a:ln w="1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48000" y="3838575"/>
              <a:ext cx="1524000" cy="990600"/>
            </a:xfrm>
            <a:custGeom>
              <a:avLst/>
              <a:gdLst/>
              <a:ahLst/>
              <a:cxnLst/>
              <a:rect l="l" t="t" r="r" b="b"/>
              <a:pathLst>
                <a:path w="1524000" h="990600">
                  <a:moveTo>
                    <a:pt x="1524000" y="0"/>
                  </a:moveTo>
                  <a:lnTo>
                    <a:pt x="1524000" y="504825"/>
                  </a:lnTo>
                </a:path>
                <a:path w="1524000" h="990600">
                  <a:moveTo>
                    <a:pt x="0" y="504825"/>
                  </a:moveTo>
                  <a:lnTo>
                    <a:pt x="0" y="990600"/>
                  </a:lnTo>
                </a:path>
              </a:pathLst>
            </a:custGeom>
            <a:ln w="57150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7366557" y="4754053"/>
            <a:ext cx="800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90">
                <a:latin typeface="Arial MT"/>
                <a:cs typeface="Arial MT"/>
              </a:rPr>
              <a:t>x</a:t>
            </a:r>
            <a:r>
              <a:rPr dirty="0" baseline="-16129" sz="2325" spc="-67">
                <a:latin typeface="Arial MT"/>
                <a:cs typeface="Arial MT"/>
              </a:rPr>
              <a:t>i</a:t>
            </a:r>
            <a:r>
              <a:rPr dirty="0" baseline="-16129" sz="2325" spc="52">
                <a:latin typeface="Arial MT"/>
                <a:cs typeface="Arial MT"/>
              </a:rPr>
              <a:t> </a:t>
            </a:r>
            <a:r>
              <a:rPr dirty="0" sz="1800" spc="55">
                <a:latin typeface="Symbol"/>
                <a:cs typeface="Symbol"/>
              </a:rPr>
              <a:t>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85">
                <a:latin typeface="Arial MT"/>
                <a:cs typeface="Arial MT"/>
              </a:rPr>
              <a:t>x</a:t>
            </a:r>
            <a:r>
              <a:rPr dirty="0" sz="1800" spc="-55">
                <a:latin typeface="Arial MT"/>
                <a:cs typeface="Arial MT"/>
              </a:rPr>
              <a:t>)</a:t>
            </a:r>
            <a:r>
              <a:rPr dirty="0" baseline="28673" sz="2325" spc="-157">
                <a:latin typeface="Arial MT"/>
                <a:cs typeface="Arial MT"/>
              </a:rPr>
              <a:t>2</a:t>
            </a:r>
            <a:endParaRPr baseline="28673" sz="2325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33183" y="4271281"/>
            <a:ext cx="260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4691" sz="2700" spc="-315">
                <a:latin typeface="Arial MT"/>
                <a:cs typeface="Arial MT"/>
              </a:rPr>
              <a:t>1</a:t>
            </a:r>
            <a:r>
              <a:rPr dirty="0" sz="1550" spc="-210">
                <a:latin typeface="Arial MT"/>
                <a:cs typeface="Arial MT"/>
              </a:rPr>
              <a:t>2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5547" y="4399110"/>
            <a:ext cx="1401445" cy="584835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>
              <a:lnSpc>
                <a:spcPts val="1780"/>
              </a:lnSpc>
              <a:spcBef>
                <a:spcPts val="1020"/>
              </a:spcBef>
              <a:tabLst>
                <a:tab pos="1100455" algn="l"/>
              </a:tabLst>
            </a:pPr>
            <a:r>
              <a:rPr dirty="0" sz="1800" spc="-735">
                <a:latin typeface="Arial MT"/>
                <a:cs typeface="Arial MT"/>
              </a:rPr>
              <a:t>y</a:t>
            </a:r>
            <a:r>
              <a:rPr dirty="0" baseline="6172" sz="2700" spc="-120">
                <a:latin typeface="Arial MT"/>
                <a:cs typeface="Arial MT"/>
              </a:rPr>
              <a:t>ˆ</a:t>
            </a:r>
            <a:r>
              <a:rPr dirty="0" baseline="6172" sz="2700" spc="-67">
                <a:latin typeface="Arial MT"/>
                <a:cs typeface="Arial MT"/>
              </a:rPr>
              <a:t> </a:t>
            </a:r>
            <a:r>
              <a:rPr dirty="0" sz="1800" spc="55">
                <a:latin typeface="Symbol"/>
                <a:cs typeface="Symbol"/>
              </a:rPr>
              <a:t>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Arial MT"/>
                <a:cs typeface="Arial MT"/>
              </a:rPr>
              <a:t>t</a:t>
            </a:r>
            <a:r>
              <a:rPr dirty="0" baseline="-16129" sz="2325" spc="104">
                <a:latin typeface="Symbol"/>
                <a:cs typeface="Symbol"/>
              </a:rPr>
              <a:t></a:t>
            </a:r>
            <a:r>
              <a:rPr dirty="0" baseline="-16129" sz="2325" spc="277">
                <a:latin typeface="Times New Roman"/>
                <a:cs typeface="Times New Roman"/>
              </a:rPr>
              <a:t> </a:t>
            </a:r>
            <a:r>
              <a:rPr dirty="0" baseline="-16129" sz="2325" spc="-112">
                <a:latin typeface="Arial MT"/>
                <a:cs typeface="Arial MT"/>
              </a:rPr>
              <a:t>2</a:t>
            </a:r>
            <a:r>
              <a:rPr dirty="0" sz="1800" spc="-90">
                <a:latin typeface="Arial MT"/>
                <a:cs typeface="Arial MT"/>
              </a:rPr>
              <a:t>s</a:t>
            </a:r>
            <a:r>
              <a:rPr dirty="0" baseline="-16129" sz="2325" spc="75">
                <a:latin typeface="Symbol"/>
                <a:cs typeface="Symbol"/>
              </a:rPr>
              <a:t></a:t>
            </a:r>
            <a:r>
              <a:rPr dirty="0" baseline="-16129" sz="2325">
                <a:latin typeface="Times New Roman"/>
                <a:cs typeface="Times New Roman"/>
              </a:rPr>
              <a:t>	</a:t>
            </a:r>
            <a:r>
              <a:rPr dirty="0" baseline="35493" sz="2700" spc="-202">
                <a:latin typeface="Arial MT"/>
                <a:cs typeface="Arial MT"/>
              </a:rPr>
              <a:t>1</a:t>
            </a:r>
            <a:r>
              <a:rPr dirty="0" baseline="35493" sz="2700" spc="-89">
                <a:latin typeface="Arial MT"/>
                <a:cs typeface="Arial MT"/>
              </a:rPr>
              <a:t> </a:t>
            </a:r>
            <a:r>
              <a:rPr dirty="0" sz="1800" spc="55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  <a:p>
            <a:pPr algn="r" marR="184785">
              <a:lnSpc>
                <a:spcPts val="1780"/>
              </a:lnSpc>
            </a:pPr>
            <a:r>
              <a:rPr dirty="0" sz="1800" spc="-135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7626" y="209232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2C2C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83500" y="25067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2C2CA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1885457" y="3109912"/>
            <a:ext cx="6901815" cy="2889250"/>
            <a:chOff x="1885457" y="3109912"/>
            <a:chExt cx="6901815" cy="2889250"/>
          </a:xfrm>
        </p:grpSpPr>
        <p:sp>
          <p:nvSpPr>
            <p:cNvPr id="37" name="object 37"/>
            <p:cNvSpPr/>
            <p:nvPr/>
          </p:nvSpPr>
          <p:spPr>
            <a:xfrm>
              <a:off x="2057400" y="3200400"/>
              <a:ext cx="3886200" cy="2286000"/>
            </a:xfrm>
            <a:custGeom>
              <a:avLst/>
              <a:gdLst/>
              <a:ahLst/>
              <a:cxnLst/>
              <a:rect l="l" t="t" r="r" b="b"/>
              <a:pathLst>
                <a:path w="3886200" h="2286000">
                  <a:moveTo>
                    <a:pt x="0" y="0"/>
                  </a:moveTo>
                  <a:lnTo>
                    <a:pt x="0" y="2286000"/>
                  </a:lnTo>
                </a:path>
                <a:path w="3886200" h="2286000">
                  <a:moveTo>
                    <a:pt x="0" y="2286000"/>
                  </a:moveTo>
                  <a:lnTo>
                    <a:pt x="3886200" y="2286000"/>
                  </a:lnTo>
                </a:path>
                <a:path w="3886200" h="2286000">
                  <a:moveTo>
                    <a:pt x="0" y="1676400"/>
                  </a:moveTo>
                  <a:lnTo>
                    <a:pt x="3573526" y="568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55240" y="3200400"/>
              <a:ext cx="3633470" cy="2143760"/>
            </a:xfrm>
            <a:custGeom>
              <a:avLst/>
              <a:gdLst/>
              <a:ahLst/>
              <a:cxnLst/>
              <a:rect l="l" t="t" r="r" b="b"/>
              <a:pathLst>
                <a:path w="3633470" h="2143760">
                  <a:moveTo>
                    <a:pt x="2158" y="1219200"/>
                  </a:moveTo>
                  <a:lnTo>
                    <a:pt x="53793" y="1215186"/>
                  </a:lnTo>
                  <a:lnTo>
                    <a:pt x="105421" y="1211156"/>
                  </a:lnTo>
                  <a:lnTo>
                    <a:pt x="157037" y="1207093"/>
                  </a:lnTo>
                  <a:lnTo>
                    <a:pt x="208634" y="1202980"/>
                  </a:lnTo>
                  <a:lnTo>
                    <a:pt x="260206" y="1198800"/>
                  </a:lnTo>
                  <a:lnTo>
                    <a:pt x="311747" y="1194536"/>
                  </a:lnTo>
                  <a:lnTo>
                    <a:pt x="363250" y="1190173"/>
                  </a:lnTo>
                  <a:lnTo>
                    <a:pt x="414709" y="1185693"/>
                  </a:lnTo>
                  <a:lnTo>
                    <a:pt x="466119" y="1181080"/>
                  </a:lnTo>
                  <a:lnTo>
                    <a:pt x="517472" y="1176317"/>
                  </a:lnTo>
                  <a:lnTo>
                    <a:pt x="568763" y="1171387"/>
                  </a:lnTo>
                  <a:lnTo>
                    <a:pt x="619985" y="1166274"/>
                  </a:lnTo>
                  <a:lnTo>
                    <a:pt x="671132" y="1160961"/>
                  </a:lnTo>
                  <a:lnTo>
                    <a:pt x="722198" y="1155431"/>
                  </a:lnTo>
                  <a:lnTo>
                    <a:pt x="773176" y="1149668"/>
                  </a:lnTo>
                  <a:lnTo>
                    <a:pt x="824061" y="1143655"/>
                  </a:lnTo>
                  <a:lnTo>
                    <a:pt x="874845" y="1137375"/>
                  </a:lnTo>
                  <a:lnTo>
                    <a:pt x="925524" y="1130812"/>
                  </a:lnTo>
                  <a:lnTo>
                    <a:pt x="976090" y="1123950"/>
                  </a:lnTo>
                  <a:lnTo>
                    <a:pt x="1026537" y="1116770"/>
                  </a:lnTo>
                  <a:lnTo>
                    <a:pt x="1076859" y="1109257"/>
                  </a:lnTo>
                  <a:lnTo>
                    <a:pt x="1127050" y="1101394"/>
                  </a:lnTo>
                  <a:lnTo>
                    <a:pt x="1177103" y="1093165"/>
                  </a:lnTo>
                  <a:lnTo>
                    <a:pt x="1227013" y="1084552"/>
                  </a:lnTo>
                  <a:lnTo>
                    <a:pt x="1276773" y="1075540"/>
                  </a:lnTo>
                  <a:lnTo>
                    <a:pt x="1326377" y="1066111"/>
                  </a:lnTo>
                  <a:lnTo>
                    <a:pt x="1375818" y="1056248"/>
                  </a:lnTo>
                  <a:lnTo>
                    <a:pt x="1425090" y="1045936"/>
                  </a:lnTo>
                  <a:lnTo>
                    <a:pt x="1474187" y="1035157"/>
                  </a:lnTo>
                  <a:lnTo>
                    <a:pt x="1523103" y="1023895"/>
                  </a:lnTo>
                  <a:lnTo>
                    <a:pt x="1571832" y="1012132"/>
                  </a:lnTo>
                  <a:lnTo>
                    <a:pt x="1620367" y="999854"/>
                  </a:lnTo>
                  <a:lnTo>
                    <a:pt x="1668702" y="987042"/>
                  </a:lnTo>
                  <a:lnTo>
                    <a:pt x="1716831" y="973680"/>
                  </a:lnTo>
                  <a:lnTo>
                    <a:pt x="1764747" y="959751"/>
                  </a:lnTo>
                  <a:lnTo>
                    <a:pt x="1812445" y="945239"/>
                  </a:lnTo>
                  <a:lnTo>
                    <a:pt x="1859917" y="930128"/>
                  </a:lnTo>
                  <a:lnTo>
                    <a:pt x="1907158" y="914400"/>
                  </a:lnTo>
                  <a:lnTo>
                    <a:pt x="1954164" y="898044"/>
                  </a:lnTo>
                  <a:lnTo>
                    <a:pt x="2000939" y="881071"/>
                  </a:lnTo>
                  <a:lnTo>
                    <a:pt x="2047489" y="863499"/>
                  </a:lnTo>
                  <a:lnTo>
                    <a:pt x="2093820" y="845343"/>
                  </a:lnTo>
                  <a:lnTo>
                    <a:pt x="2139939" y="826621"/>
                  </a:lnTo>
                  <a:lnTo>
                    <a:pt x="2185851" y="807348"/>
                  </a:lnTo>
                  <a:lnTo>
                    <a:pt x="2231564" y="787543"/>
                  </a:lnTo>
                  <a:lnTo>
                    <a:pt x="2277082" y="767221"/>
                  </a:lnTo>
                  <a:lnTo>
                    <a:pt x="2322414" y="746399"/>
                  </a:lnTo>
                  <a:lnTo>
                    <a:pt x="2367564" y="725094"/>
                  </a:lnTo>
                  <a:lnTo>
                    <a:pt x="2412539" y="703322"/>
                  </a:lnTo>
                  <a:lnTo>
                    <a:pt x="2457345" y="681100"/>
                  </a:lnTo>
                  <a:lnTo>
                    <a:pt x="2501989" y="658445"/>
                  </a:lnTo>
                  <a:lnTo>
                    <a:pt x="2546476" y="635374"/>
                  </a:lnTo>
                  <a:lnTo>
                    <a:pt x="2590814" y="611902"/>
                  </a:lnTo>
                  <a:lnTo>
                    <a:pt x="2635008" y="588047"/>
                  </a:lnTo>
                  <a:lnTo>
                    <a:pt x="2679064" y="563826"/>
                  </a:lnTo>
                  <a:lnTo>
                    <a:pt x="2722990" y="539254"/>
                  </a:lnTo>
                  <a:lnTo>
                    <a:pt x="2766790" y="514349"/>
                  </a:lnTo>
                  <a:lnTo>
                    <a:pt x="2810471" y="489128"/>
                  </a:lnTo>
                  <a:lnTo>
                    <a:pt x="2854040" y="463607"/>
                  </a:lnTo>
                  <a:lnTo>
                    <a:pt x="2897503" y="437802"/>
                  </a:lnTo>
                  <a:lnTo>
                    <a:pt x="2940866" y="411731"/>
                  </a:lnTo>
                  <a:lnTo>
                    <a:pt x="2984135" y="385410"/>
                  </a:lnTo>
                  <a:lnTo>
                    <a:pt x="3027316" y="358856"/>
                  </a:lnTo>
                  <a:lnTo>
                    <a:pt x="3070417" y="332084"/>
                  </a:lnTo>
                  <a:lnTo>
                    <a:pt x="3113442" y="305113"/>
                  </a:lnTo>
                  <a:lnTo>
                    <a:pt x="3156399" y="277959"/>
                  </a:lnTo>
                  <a:lnTo>
                    <a:pt x="3199293" y="250638"/>
                  </a:lnTo>
                  <a:lnTo>
                    <a:pt x="3242131" y="223167"/>
                  </a:lnTo>
                  <a:lnTo>
                    <a:pt x="3284918" y="195563"/>
                  </a:lnTo>
                  <a:lnTo>
                    <a:pt x="3327662" y="167842"/>
                  </a:lnTo>
                  <a:lnTo>
                    <a:pt x="3370369" y="140021"/>
                  </a:lnTo>
                  <a:lnTo>
                    <a:pt x="3413044" y="112116"/>
                  </a:lnTo>
                  <a:lnTo>
                    <a:pt x="3455695" y="84146"/>
                  </a:lnTo>
                  <a:lnTo>
                    <a:pt x="3498326" y="56125"/>
                  </a:lnTo>
                  <a:lnTo>
                    <a:pt x="3540946" y="28070"/>
                  </a:lnTo>
                  <a:lnTo>
                    <a:pt x="3583558" y="0"/>
                  </a:lnTo>
                </a:path>
                <a:path w="3633470" h="2143760">
                  <a:moveTo>
                    <a:pt x="0" y="2143252"/>
                  </a:moveTo>
                  <a:lnTo>
                    <a:pt x="44607" y="2116935"/>
                  </a:lnTo>
                  <a:lnTo>
                    <a:pt x="89220" y="2090636"/>
                  </a:lnTo>
                  <a:lnTo>
                    <a:pt x="133841" y="2064372"/>
                  </a:lnTo>
                  <a:lnTo>
                    <a:pt x="178475" y="2038159"/>
                  </a:lnTo>
                  <a:lnTo>
                    <a:pt x="223127" y="2012015"/>
                  </a:lnTo>
                  <a:lnTo>
                    <a:pt x="267801" y="1985958"/>
                  </a:lnTo>
                  <a:lnTo>
                    <a:pt x="312502" y="1960004"/>
                  </a:lnTo>
                  <a:lnTo>
                    <a:pt x="357234" y="1934171"/>
                  </a:lnTo>
                  <a:lnTo>
                    <a:pt x="402001" y="1908475"/>
                  </a:lnTo>
                  <a:lnTo>
                    <a:pt x="446809" y="1882935"/>
                  </a:lnTo>
                  <a:lnTo>
                    <a:pt x="491660" y="1857568"/>
                  </a:lnTo>
                  <a:lnTo>
                    <a:pt x="536560" y="1832390"/>
                  </a:lnTo>
                  <a:lnTo>
                    <a:pt x="581514" y="1807419"/>
                  </a:lnTo>
                  <a:lnTo>
                    <a:pt x="626525" y="1782672"/>
                  </a:lnTo>
                  <a:lnTo>
                    <a:pt x="671598" y="1758167"/>
                  </a:lnTo>
                  <a:lnTo>
                    <a:pt x="716737" y="1733921"/>
                  </a:lnTo>
                  <a:lnTo>
                    <a:pt x="761947" y="1709950"/>
                  </a:lnTo>
                  <a:lnTo>
                    <a:pt x="807233" y="1686273"/>
                  </a:lnTo>
                  <a:lnTo>
                    <a:pt x="852598" y="1662906"/>
                  </a:lnTo>
                  <a:lnTo>
                    <a:pt x="898048" y="1639867"/>
                  </a:lnTo>
                  <a:lnTo>
                    <a:pt x="943586" y="1617172"/>
                  </a:lnTo>
                  <a:lnTo>
                    <a:pt x="989217" y="1594840"/>
                  </a:lnTo>
                  <a:lnTo>
                    <a:pt x="1034945" y="1572888"/>
                  </a:lnTo>
                  <a:lnTo>
                    <a:pt x="1080776" y="1551332"/>
                  </a:lnTo>
                  <a:lnTo>
                    <a:pt x="1126713" y="1530190"/>
                  </a:lnTo>
                  <a:lnTo>
                    <a:pt x="1172760" y="1509479"/>
                  </a:lnTo>
                  <a:lnTo>
                    <a:pt x="1218923" y="1489217"/>
                  </a:lnTo>
                  <a:lnTo>
                    <a:pt x="1265205" y="1469420"/>
                  </a:lnTo>
                  <a:lnTo>
                    <a:pt x="1311612" y="1450106"/>
                  </a:lnTo>
                  <a:lnTo>
                    <a:pt x="1358146" y="1431293"/>
                  </a:lnTo>
                  <a:lnTo>
                    <a:pt x="1404814" y="1412997"/>
                  </a:lnTo>
                  <a:lnTo>
                    <a:pt x="1451619" y="1395235"/>
                  </a:lnTo>
                  <a:lnTo>
                    <a:pt x="1498566" y="1378026"/>
                  </a:lnTo>
                  <a:lnTo>
                    <a:pt x="1545659" y="1361385"/>
                  </a:lnTo>
                  <a:lnTo>
                    <a:pt x="1592903" y="1345331"/>
                  </a:lnTo>
                  <a:lnTo>
                    <a:pt x="1640301" y="1329881"/>
                  </a:lnTo>
                  <a:lnTo>
                    <a:pt x="1687859" y="1315052"/>
                  </a:lnTo>
                  <a:lnTo>
                    <a:pt x="1735582" y="1300861"/>
                  </a:lnTo>
                  <a:lnTo>
                    <a:pt x="1783470" y="1287309"/>
                  </a:lnTo>
                  <a:lnTo>
                    <a:pt x="1831523" y="1274394"/>
                  </a:lnTo>
                  <a:lnTo>
                    <a:pt x="1879736" y="1262101"/>
                  </a:lnTo>
                  <a:lnTo>
                    <a:pt x="1928103" y="1250410"/>
                  </a:lnTo>
                  <a:lnTo>
                    <a:pt x="1976621" y="1239306"/>
                  </a:lnTo>
                  <a:lnTo>
                    <a:pt x="2025285" y="1228770"/>
                  </a:lnTo>
                  <a:lnTo>
                    <a:pt x="2074092" y="1218786"/>
                  </a:lnTo>
                  <a:lnTo>
                    <a:pt x="2123035" y="1209336"/>
                  </a:lnTo>
                  <a:lnTo>
                    <a:pt x="2172112" y="1200403"/>
                  </a:lnTo>
                  <a:lnTo>
                    <a:pt x="2221317" y="1191970"/>
                  </a:lnTo>
                  <a:lnTo>
                    <a:pt x="2270646" y="1184020"/>
                  </a:lnTo>
                  <a:lnTo>
                    <a:pt x="2320096" y="1176535"/>
                  </a:lnTo>
                  <a:lnTo>
                    <a:pt x="2369660" y="1169499"/>
                  </a:lnTo>
                  <a:lnTo>
                    <a:pt x="2419336" y="1162893"/>
                  </a:lnTo>
                  <a:lnTo>
                    <a:pt x="2469117" y="1156702"/>
                  </a:lnTo>
                  <a:lnTo>
                    <a:pt x="2519001" y="1150907"/>
                  </a:lnTo>
                  <a:lnTo>
                    <a:pt x="2568983" y="1145491"/>
                  </a:lnTo>
                  <a:lnTo>
                    <a:pt x="2619058" y="1140437"/>
                  </a:lnTo>
                  <a:lnTo>
                    <a:pt x="2669222" y="1135729"/>
                  </a:lnTo>
                  <a:lnTo>
                    <a:pt x="2719470" y="1131348"/>
                  </a:lnTo>
                  <a:lnTo>
                    <a:pt x="2769799" y="1127277"/>
                  </a:lnTo>
                  <a:lnTo>
                    <a:pt x="2820202" y="1123500"/>
                  </a:lnTo>
                  <a:lnTo>
                    <a:pt x="2870677" y="1119999"/>
                  </a:lnTo>
                  <a:lnTo>
                    <a:pt x="2921219" y="1116757"/>
                  </a:lnTo>
                  <a:lnTo>
                    <a:pt x="2971823" y="1113756"/>
                  </a:lnTo>
                  <a:lnTo>
                    <a:pt x="3022486" y="1110980"/>
                  </a:lnTo>
                  <a:lnTo>
                    <a:pt x="3073201" y="1108410"/>
                  </a:lnTo>
                  <a:lnTo>
                    <a:pt x="3123966" y="1106031"/>
                  </a:lnTo>
                  <a:lnTo>
                    <a:pt x="3174775" y="1103825"/>
                  </a:lnTo>
                  <a:lnTo>
                    <a:pt x="3225625" y="1101774"/>
                  </a:lnTo>
                  <a:lnTo>
                    <a:pt x="3276511" y="1099861"/>
                  </a:lnTo>
                  <a:lnTo>
                    <a:pt x="3327428" y="1098069"/>
                  </a:lnTo>
                  <a:lnTo>
                    <a:pt x="3378372" y="1096382"/>
                  </a:lnTo>
                  <a:lnTo>
                    <a:pt x="3429338" y="1094780"/>
                  </a:lnTo>
                  <a:lnTo>
                    <a:pt x="3480323" y="1093249"/>
                  </a:lnTo>
                  <a:lnTo>
                    <a:pt x="3531322" y="1091769"/>
                  </a:lnTo>
                  <a:lnTo>
                    <a:pt x="3582330" y="1090324"/>
                  </a:lnTo>
                  <a:lnTo>
                    <a:pt x="3633343" y="108889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10000" y="4170425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w="0" h="354329">
                  <a:moveTo>
                    <a:pt x="0" y="0"/>
                  </a:moveTo>
                  <a:lnTo>
                    <a:pt x="0" y="35394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29000" y="3990975"/>
              <a:ext cx="777875" cy="657225"/>
            </a:xfrm>
            <a:custGeom>
              <a:avLst/>
              <a:gdLst/>
              <a:ahLst/>
              <a:cxnLst/>
              <a:rect l="l" t="t" r="r" b="b"/>
              <a:pathLst>
                <a:path w="777875" h="657225">
                  <a:moveTo>
                    <a:pt x="777875" y="0"/>
                  </a:moveTo>
                  <a:lnTo>
                    <a:pt x="777875" y="422275"/>
                  </a:lnTo>
                </a:path>
                <a:path w="777875" h="657225">
                  <a:moveTo>
                    <a:pt x="0" y="276225"/>
                  </a:moveTo>
                  <a:lnTo>
                    <a:pt x="0" y="657225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810000" y="4343400"/>
              <a:ext cx="0" cy="1149350"/>
            </a:xfrm>
            <a:custGeom>
              <a:avLst/>
              <a:gdLst/>
              <a:ahLst/>
              <a:cxnLst/>
              <a:rect l="l" t="t" r="r" b="b"/>
              <a:pathLst>
                <a:path w="0" h="1149350">
                  <a:moveTo>
                    <a:pt x="0" y="0"/>
                  </a:moveTo>
                  <a:lnTo>
                    <a:pt x="0" y="114935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009900" y="4100448"/>
              <a:ext cx="1606550" cy="1386205"/>
            </a:xfrm>
            <a:custGeom>
              <a:avLst/>
              <a:gdLst/>
              <a:ahLst/>
              <a:cxnLst/>
              <a:rect l="l" t="t" r="r" b="b"/>
              <a:pathLst>
                <a:path w="1606550" h="1386204">
                  <a:moveTo>
                    <a:pt x="76200" y="1309751"/>
                  </a:moveTo>
                  <a:lnTo>
                    <a:pt x="44450" y="1309751"/>
                  </a:lnTo>
                  <a:lnTo>
                    <a:pt x="44450" y="471551"/>
                  </a:lnTo>
                  <a:lnTo>
                    <a:pt x="31750" y="471551"/>
                  </a:lnTo>
                  <a:lnTo>
                    <a:pt x="31750" y="1309751"/>
                  </a:lnTo>
                  <a:lnTo>
                    <a:pt x="0" y="1309751"/>
                  </a:lnTo>
                  <a:lnTo>
                    <a:pt x="38100" y="1385951"/>
                  </a:lnTo>
                  <a:lnTo>
                    <a:pt x="69850" y="1322451"/>
                  </a:lnTo>
                  <a:lnTo>
                    <a:pt x="76200" y="1309751"/>
                  </a:lnTo>
                  <a:close/>
                </a:path>
                <a:path w="1606550" h="1386204">
                  <a:moveTo>
                    <a:pt x="1606550" y="1309751"/>
                  </a:moveTo>
                  <a:lnTo>
                    <a:pt x="1574800" y="1309751"/>
                  </a:lnTo>
                  <a:lnTo>
                    <a:pt x="1574800" y="0"/>
                  </a:lnTo>
                  <a:lnTo>
                    <a:pt x="1562100" y="0"/>
                  </a:lnTo>
                  <a:lnTo>
                    <a:pt x="1562100" y="1309751"/>
                  </a:lnTo>
                  <a:lnTo>
                    <a:pt x="1530350" y="1309751"/>
                  </a:lnTo>
                  <a:lnTo>
                    <a:pt x="1568450" y="1385951"/>
                  </a:lnTo>
                  <a:lnTo>
                    <a:pt x="1600200" y="1322451"/>
                  </a:lnTo>
                  <a:lnTo>
                    <a:pt x="1606550" y="1309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751649" y="5568461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39" h="0">
                  <a:moveTo>
                    <a:pt x="0" y="0"/>
                  </a:moveTo>
                  <a:lnTo>
                    <a:pt x="103540" y="0"/>
                  </a:lnTo>
                </a:path>
              </a:pathLst>
            </a:custGeom>
            <a:ln w="13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35025" y="5563903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 h="0">
                  <a:moveTo>
                    <a:pt x="0" y="0"/>
                  </a:moveTo>
                  <a:lnTo>
                    <a:pt x="100944" y="0"/>
                  </a:lnTo>
                </a:path>
              </a:pathLst>
            </a:custGeom>
            <a:ln w="13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93712" y="5962608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 h="0">
                  <a:moveTo>
                    <a:pt x="0" y="0"/>
                  </a:moveTo>
                  <a:lnTo>
                    <a:pt x="108240" y="0"/>
                  </a:lnTo>
                </a:path>
                <a:path w="863600" h="0">
                  <a:moveTo>
                    <a:pt x="755283" y="0"/>
                  </a:moveTo>
                  <a:lnTo>
                    <a:pt x="863517" y="0"/>
                  </a:lnTo>
                </a:path>
              </a:pathLst>
            </a:custGeom>
            <a:ln w="16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492806" y="5954602"/>
              <a:ext cx="107314" cy="16510"/>
            </a:xfrm>
            <a:custGeom>
              <a:avLst/>
              <a:gdLst/>
              <a:ahLst/>
              <a:cxnLst/>
              <a:rect l="l" t="t" r="r" b="b"/>
              <a:pathLst>
                <a:path w="107314" h="16510">
                  <a:moveTo>
                    <a:pt x="0" y="16013"/>
                  </a:moveTo>
                  <a:lnTo>
                    <a:pt x="107202" y="16013"/>
                  </a:lnTo>
                  <a:lnTo>
                    <a:pt x="107202" y="0"/>
                  </a:lnTo>
                  <a:lnTo>
                    <a:pt x="0" y="0"/>
                  </a:lnTo>
                  <a:lnTo>
                    <a:pt x="0" y="16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48019" y="5962608"/>
              <a:ext cx="107314" cy="0"/>
            </a:xfrm>
            <a:custGeom>
              <a:avLst/>
              <a:gdLst/>
              <a:ahLst/>
              <a:cxnLst/>
              <a:rect l="l" t="t" r="r" b="b"/>
              <a:pathLst>
                <a:path w="107314" h="0">
                  <a:moveTo>
                    <a:pt x="0" y="0"/>
                  </a:moveTo>
                  <a:lnTo>
                    <a:pt x="107222" y="0"/>
                  </a:lnTo>
                </a:path>
              </a:pathLst>
            </a:custGeom>
            <a:ln w="16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43373" y="4436465"/>
              <a:ext cx="4144010" cy="1485900"/>
            </a:xfrm>
            <a:custGeom>
              <a:avLst/>
              <a:gdLst/>
              <a:ahLst/>
              <a:cxnLst/>
              <a:rect l="l" t="t" r="r" b="b"/>
              <a:pathLst>
                <a:path w="4144009" h="1485900">
                  <a:moveTo>
                    <a:pt x="1058926" y="825500"/>
                  </a:moveTo>
                  <a:lnTo>
                    <a:pt x="998981" y="825500"/>
                  </a:lnTo>
                  <a:lnTo>
                    <a:pt x="971168" y="838200"/>
                  </a:lnTo>
                  <a:lnTo>
                    <a:pt x="865504" y="863600"/>
                  </a:lnTo>
                  <a:lnTo>
                    <a:pt x="815721" y="876300"/>
                  </a:lnTo>
                  <a:lnTo>
                    <a:pt x="767968" y="889000"/>
                  </a:lnTo>
                  <a:lnTo>
                    <a:pt x="722122" y="914400"/>
                  </a:lnTo>
                  <a:lnTo>
                    <a:pt x="678179" y="927100"/>
                  </a:lnTo>
                  <a:lnTo>
                    <a:pt x="635888" y="952500"/>
                  </a:lnTo>
                  <a:lnTo>
                    <a:pt x="595376" y="965200"/>
                  </a:lnTo>
                  <a:lnTo>
                    <a:pt x="556513" y="990600"/>
                  </a:lnTo>
                  <a:lnTo>
                    <a:pt x="519175" y="1003300"/>
                  </a:lnTo>
                  <a:lnTo>
                    <a:pt x="483108" y="1028700"/>
                  </a:lnTo>
                  <a:lnTo>
                    <a:pt x="448690" y="1054100"/>
                  </a:lnTo>
                  <a:lnTo>
                    <a:pt x="415416" y="1079500"/>
                  </a:lnTo>
                  <a:lnTo>
                    <a:pt x="383539" y="1104900"/>
                  </a:lnTo>
                  <a:lnTo>
                    <a:pt x="352678" y="1117600"/>
                  </a:lnTo>
                  <a:lnTo>
                    <a:pt x="322961" y="1143000"/>
                  </a:lnTo>
                  <a:lnTo>
                    <a:pt x="294131" y="1168400"/>
                  </a:lnTo>
                  <a:lnTo>
                    <a:pt x="239522" y="1219200"/>
                  </a:lnTo>
                  <a:lnTo>
                    <a:pt x="187833" y="1270000"/>
                  </a:lnTo>
                  <a:lnTo>
                    <a:pt x="138556" y="1320800"/>
                  </a:lnTo>
                  <a:lnTo>
                    <a:pt x="91312" y="1371600"/>
                  </a:lnTo>
                  <a:lnTo>
                    <a:pt x="45338" y="1435100"/>
                  </a:lnTo>
                  <a:lnTo>
                    <a:pt x="0" y="1485900"/>
                  </a:lnTo>
                  <a:lnTo>
                    <a:pt x="9651" y="1485900"/>
                  </a:lnTo>
                  <a:lnTo>
                    <a:pt x="54990" y="1435100"/>
                  </a:lnTo>
                  <a:lnTo>
                    <a:pt x="100964" y="1384300"/>
                  </a:lnTo>
                  <a:lnTo>
                    <a:pt x="148081" y="1333500"/>
                  </a:lnTo>
                  <a:lnTo>
                    <a:pt x="196976" y="1282700"/>
                  </a:lnTo>
                  <a:lnTo>
                    <a:pt x="248285" y="1231900"/>
                  </a:lnTo>
                  <a:lnTo>
                    <a:pt x="302640" y="1181100"/>
                  </a:lnTo>
                  <a:lnTo>
                    <a:pt x="331215" y="1155700"/>
                  </a:lnTo>
                  <a:lnTo>
                    <a:pt x="360679" y="1130300"/>
                  </a:lnTo>
                  <a:lnTo>
                    <a:pt x="391160" y="1104900"/>
                  </a:lnTo>
                  <a:lnTo>
                    <a:pt x="422910" y="1092200"/>
                  </a:lnTo>
                  <a:lnTo>
                    <a:pt x="455929" y="1066800"/>
                  </a:lnTo>
                  <a:lnTo>
                    <a:pt x="489965" y="1041400"/>
                  </a:lnTo>
                  <a:lnTo>
                    <a:pt x="525652" y="1016000"/>
                  </a:lnTo>
                  <a:lnTo>
                    <a:pt x="562737" y="1003300"/>
                  </a:lnTo>
                  <a:lnTo>
                    <a:pt x="601217" y="977900"/>
                  </a:lnTo>
                  <a:lnTo>
                    <a:pt x="641476" y="965200"/>
                  </a:lnTo>
                  <a:lnTo>
                    <a:pt x="683260" y="939800"/>
                  </a:lnTo>
                  <a:lnTo>
                    <a:pt x="726948" y="927100"/>
                  </a:lnTo>
                  <a:lnTo>
                    <a:pt x="772540" y="901700"/>
                  </a:lnTo>
                  <a:lnTo>
                    <a:pt x="819912" y="889000"/>
                  </a:lnTo>
                  <a:lnTo>
                    <a:pt x="869314" y="876300"/>
                  </a:lnTo>
                  <a:lnTo>
                    <a:pt x="974343" y="850900"/>
                  </a:lnTo>
                  <a:lnTo>
                    <a:pt x="1001902" y="838200"/>
                  </a:lnTo>
                  <a:lnTo>
                    <a:pt x="1030097" y="838200"/>
                  </a:lnTo>
                  <a:lnTo>
                    <a:pt x="1058926" y="825500"/>
                  </a:lnTo>
                  <a:close/>
                </a:path>
                <a:path w="4144009" h="1485900">
                  <a:moveTo>
                    <a:pt x="3844035" y="825500"/>
                  </a:moveTo>
                  <a:lnTo>
                    <a:pt x="3059303" y="825500"/>
                  </a:lnTo>
                  <a:lnTo>
                    <a:pt x="3158490" y="838200"/>
                  </a:lnTo>
                  <a:lnTo>
                    <a:pt x="3814064" y="838200"/>
                  </a:lnTo>
                  <a:lnTo>
                    <a:pt x="3844035" y="825500"/>
                  </a:lnTo>
                  <a:close/>
                </a:path>
                <a:path w="4144009" h="1485900">
                  <a:moveTo>
                    <a:pt x="1118362" y="812800"/>
                  </a:moveTo>
                  <a:lnTo>
                    <a:pt x="1056259" y="812800"/>
                  </a:lnTo>
                  <a:lnTo>
                    <a:pt x="1027302" y="825500"/>
                  </a:lnTo>
                  <a:lnTo>
                    <a:pt x="1088389" y="825500"/>
                  </a:lnTo>
                  <a:lnTo>
                    <a:pt x="1118362" y="812800"/>
                  </a:lnTo>
                  <a:close/>
                </a:path>
                <a:path w="4144009" h="1485900">
                  <a:moveTo>
                    <a:pt x="3059810" y="812800"/>
                  </a:moveTo>
                  <a:lnTo>
                    <a:pt x="2749169" y="812800"/>
                  </a:lnTo>
                  <a:lnTo>
                    <a:pt x="2854198" y="825500"/>
                  </a:lnTo>
                  <a:lnTo>
                    <a:pt x="3158998" y="825500"/>
                  </a:lnTo>
                  <a:lnTo>
                    <a:pt x="3059810" y="812800"/>
                  </a:lnTo>
                  <a:close/>
                </a:path>
                <a:path w="4144009" h="1485900">
                  <a:moveTo>
                    <a:pt x="3924046" y="812800"/>
                  </a:moveTo>
                  <a:lnTo>
                    <a:pt x="3842766" y="812800"/>
                  </a:lnTo>
                  <a:lnTo>
                    <a:pt x="3813048" y="825500"/>
                  </a:lnTo>
                  <a:lnTo>
                    <a:pt x="3899027" y="825500"/>
                  </a:lnTo>
                  <a:lnTo>
                    <a:pt x="3924046" y="812800"/>
                  </a:lnTo>
                  <a:close/>
                </a:path>
                <a:path w="4144009" h="1485900">
                  <a:moveTo>
                    <a:pt x="1180591" y="800100"/>
                  </a:moveTo>
                  <a:lnTo>
                    <a:pt x="1115949" y="800100"/>
                  </a:lnTo>
                  <a:lnTo>
                    <a:pt x="1085850" y="812800"/>
                  </a:lnTo>
                  <a:lnTo>
                    <a:pt x="1148968" y="812800"/>
                  </a:lnTo>
                  <a:lnTo>
                    <a:pt x="1180591" y="800100"/>
                  </a:lnTo>
                  <a:close/>
                </a:path>
                <a:path w="4144009" h="1485900">
                  <a:moveTo>
                    <a:pt x="2216530" y="774700"/>
                  </a:moveTo>
                  <a:lnTo>
                    <a:pt x="1905507" y="774700"/>
                  </a:lnTo>
                  <a:lnTo>
                    <a:pt x="2007234" y="787400"/>
                  </a:lnTo>
                  <a:lnTo>
                    <a:pt x="2216150" y="787400"/>
                  </a:lnTo>
                  <a:lnTo>
                    <a:pt x="2642997" y="812800"/>
                  </a:lnTo>
                  <a:lnTo>
                    <a:pt x="2854832" y="812800"/>
                  </a:lnTo>
                  <a:lnTo>
                    <a:pt x="2749804" y="800100"/>
                  </a:lnTo>
                  <a:lnTo>
                    <a:pt x="2643504" y="800100"/>
                  </a:lnTo>
                  <a:lnTo>
                    <a:pt x="2216530" y="774700"/>
                  </a:lnTo>
                  <a:close/>
                </a:path>
                <a:path w="4144009" h="1485900">
                  <a:moveTo>
                    <a:pt x="3988561" y="800100"/>
                  </a:moveTo>
                  <a:lnTo>
                    <a:pt x="3922014" y="800100"/>
                  </a:lnTo>
                  <a:lnTo>
                    <a:pt x="3897249" y="812800"/>
                  </a:lnTo>
                  <a:lnTo>
                    <a:pt x="3968750" y="812800"/>
                  </a:lnTo>
                  <a:lnTo>
                    <a:pt x="3988561" y="800100"/>
                  </a:lnTo>
                  <a:close/>
                </a:path>
                <a:path w="4144009" h="1485900">
                  <a:moveTo>
                    <a:pt x="1284224" y="787400"/>
                  </a:moveTo>
                  <a:lnTo>
                    <a:pt x="1178560" y="787400"/>
                  </a:lnTo>
                  <a:lnTo>
                    <a:pt x="1146683" y="800100"/>
                  </a:lnTo>
                  <a:lnTo>
                    <a:pt x="1213612" y="800100"/>
                  </a:lnTo>
                  <a:lnTo>
                    <a:pt x="1284224" y="787400"/>
                  </a:lnTo>
                  <a:close/>
                </a:path>
                <a:path w="4144009" h="1485900">
                  <a:moveTo>
                    <a:pt x="4024249" y="787400"/>
                  </a:moveTo>
                  <a:lnTo>
                    <a:pt x="3985005" y="787400"/>
                  </a:lnTo>
                  <a:lnTo>
                    <a:pt x="3965702" y="800100"/>
                  </a:lnTo>
                  <a:lnTo>
                    <a:pt x="4006977" y="800100"/>
                  </a:lnTo>
                  <a:lnTo>
                    <a:pt x="4024249" y="787400"/>
                  </a:lnTo>
                  <a:close/>
                </a:path>
                <a:path w="4144009" h="1485900">
                  <a:moveTo>
                    <a:pt x="1441196" y="774700"/>
                  </a:moveTo>
                  <a:lnTo>
                    <a:pt x="1282827" y="774700"/>
                  </a:lnTo>
                  <a:lnTo>
                    <a:pt x="1211961" y="787400"/>
                  </a:lnTo>
                  <a:lnTo>
                    <a:pt x="1360297" y="787400"/>
                  </a:lnTo>
                  <a:lnTo>
                    <a:pt x="1441196" y="774700"/>
                  </a:lnTo>
                  <a:close/>
                </a:path>
                <a:path w="4144009" h="1485900">
                  <a:moveTo>
                    <a:pt x="4068191" y="762000"/>
                  </a:moveTo>
                  <a:lnTo>
                    <a:pt x="4048886" y="762000"/>
                  </a:lnTo>
                  <a:lnTo>
                    <a:pt x="4034917" y="774700"/>
                  </a:lnTo>
                  <a:lnTo>
                    <a:pt x="4019550" y="774700"/>
                  </a:lnTo>
                  <a:lnTo>
                    <a:pt x="4003040" y="787400"/>
                  </a:lnTo>
                  <a:lnTo>
                    <a:pt x="4040124" y="787400"/>
                  </a:lnTo>
                  <a:lnTo>
                    <a:pt x="4054729" y="774700"/>
                  </a:lnTo>
                  <a:lnTo>
                    <a:pt x="4068191" y="762000"/>
                  </a:lnTo>
                  <a:close/>
                </a:path>
                <a:path w="4144009" h="1485900">
                  <a:moveTo>
                    <a:pt x="1905761" y="762000"/>
                  </a:moveTo>
                  <a:lnTo>
                    <a:pt x="1440561" y="762000"/>
                  </a:lnTo>
                  <a:lnTo>
                    <a:pt x="1359280" y="774700"/>
                  </a:lnTo>
                  <a:lnTo>
                    <a:pt x="2007616" y="774700"/>
                  </a:lnTo>
                  <a:lnTo>
                    <a:pt x="1905761" y="762000"/>
                  </a:lnTo>
                  <a:close/>
                </a:path>
                <a:path w="4144009" h="1485900">
                  <a:moveTo>
                    <a:pt x="4101592" y="736600"/>
                  </a:moveTo>
                  <a:lnTo>
                    <a:pt x="4083684" y="736600"/>
                  </a:lnTo>
                  <a:lnTo>
                    <a:pt x="4073271" y="749300"/>
                  </a:lnTo>
                  <a:lnTo>
                    <a:pt x="4061714" y="762000"/>
                  </a:lnTo>
                  <a:lnTo>
                    <a:pt x="4080509" y="762000"/>
                  </a:lnTo>
                  <a:lnTo>
                    <a:pt x="4091558" y="749300"/>
                  </a:lnTo>
                  <a:lnTo>
                    <a:pt x="4101592" y="736600"/>
                  </a:lnTo>
                  <a:close/>
                </a:path>
                <a:path w="4144009" h="1485900">
                  <a:moveTo>
                    <a:pt x="3696080" y="76200"/>
                  </a:moveTo>
                  <a:lnTo>
                    <a:pt x="3673348" y="76200"/>
                  </a:lnTo>
                  <a:lnTo>
                    <a:pt x="3689477" y="88900"/>
                  </a:lnTo>
                  <a:lnTo>
                    <a:pt x="3705098" y="101600"/>
                  </a:lnTo>
                  <a:lnTo>
                    <a:pt x="3720083" y="114300"/>
                  </a:lnTo>
                  <a:lnTo>
                    <a:pt x="3734307" y="127000"/>
                  </a:lnTo>
                  <a:lnTo>
                    <a:pt x="3749675" y="139700"/>
                  </a:lnTo>
                  <a:lnTo>
                    <a:pt x="3766820" y="152400"/>
                  </a:lnTo>
                  <a:lnTo>
                    <a:pt x="3785489" y="165100"/>
                  </a:lnTo>
                  <a:lnTo>
                    <a:pt x="3805554" y="177800"/>
                  </a:lnTo>
                  <a:lnTo>
                    <a:pt x="3826764" y="203200"/>
                  </a:lnTo>
                  <a:lnTo>
                    <a:pt x="3848861" y="215900"/>
                  </a:lnTo>
                  <a:lnTo>
                    <a:pt x="3871595" y="241300"/>
                  </a:lnTo>
                  <a:lnTo>
                    <a:pt x="3941445" y="317500"/>
                  </a:lnTo>
                  <a:lnTo>
                    <a:pt x="3986783" y="368300"/>
                  </a:lnTo>
                  <a:lnTo>
                    <a:pt x="4029202" y="419100"/>
                  </a:lnTo>
                  <a:lnTo>
                    <a:pt x="4066667" y="469900"/>
                  </a:lnTo>
                  <a:lnTo>
                    <a:pt x="4097020" y="520700"/>
                  </a:lnTo>
                  <a:lnTo>
                    <a:pt x="4114292" y="558800"/>
                  </a:lnTo>
                  <a:lnTo>
                    <a:pt x="4125722" y="596900"/>
                  </a:lnTo>
                  <a:lnTo>
                    <a:pt x="4130929" y="635000"/>
                  </a:lnTo>
                  <a:lnTo>
                    <a:pt x="4131055" y="647700"/>
                  </a:lnTo>
                  <a:lnTo>
                    <a:pt x="4130421" y="647700"/>
                  </a:lnTo>
                  <a:lnTo>
                    <a:pt x="4128897" y="660400"/>
                  </a:lnTo>
                  <a:lnTo>
                    <a:pt x="4126610" y="673100"/>
                  </a:lnTo>
                  <a:lnTo>
                    <a:pt x="4123435" y="685800"/>
                  </a:lnTo>
                  <a:lnTo>
                    <a:pt x="4119245" y="698500"/>
                  </a:lnTo>
                  <a:lnTo>
                    <a:pt x="4114165" y="698500"/>
                  </a:lnTo>
                  <a:lnTo>
                    <a:pt x="4108069" y="711200"/>
                  </a:lnTo>
                  <a:lnTo>
                    <a:pt x="4101083" y="723900"/>
                  </a:lnTo>
                  <a:lnTo>
                    <a:pt x="4092955" y="736600"/>
                  </a:lnTo>
                  <a:lnTo>
                    <a:pt x="4110354" y="736600"/>
                  </a:lnTo>
                  <a:lnTo>
                    <a:pt x="4130548" y="698500"/>
                  </a:lnTo>
                  <a:lnTo>
                    <a:pt x="4141343" y="660400"/>
                  </a:lnTo>
                  <a:lnTo>
                    <a:pt x="4142994" y="660400"/>
                  </a:lnTo>
                  <a:lnTo>
                    <a:pt x="4143629" y="647700"/>
                  </a:lnTo>
                  <a:lnTo>
                    <a:pt x="4143629" y="635000"/>
                  </a:lnTo>
                  <a:lnTo>
                    <a:pt x="4138168" y="596900"/>
                  </a:lnTo>
                  <a:lnTo>
                    <a:pt x="4126229" y="558800"/>
                  </a:lnTo>
                  <a:lnTo>
                    <a:pt x="4115054" y="533400"/>
                  </a:lnTo>
                  <a:lnTo>
                    <a:pt x="4108450" y="508000"/>
                  </a:lnTo>
                  <a:lnTo>
                    <a:pt x="4077334" y="457200"/>
                  </a:lnTo>
                  <a:lnTo>
                    <a:pt x="4039489" y="406400"/>
                  </a:lnTo>
                  <a:lnTo>
                    <a:pt x="3996562" y="355600"/>
                  </a:lnTo>
                  <a:lnTo>
                    <a:pt x="3880484" y="228600"/>
                  </a:lnTo>
                  <a:lnTo>
                    <a:pt x="3857625" y="215900"/>
                  </a:lnTo>
                  <a:lnTo>
                    <a:pt x="3835273" y="190500"/>
                  </a:lnTo>
                  <a:lnTo>
                    <a:pt x="3814064" y="177800"/>
                  </a:lnTo>
                  <a:lnTo>
                    <a:pt x="3793871" y="152400"/>
                  </a:lnTo>
                  <a:lnTo>
                    <a:pt x="3775075" y="139700"/>
                  </a:lnTo>
                  <a:lnTo>
                    <a:pt x="3757929" y="127000"/>
                  </a:lnTo>
                  <a:lnTo>
                    <a:pt x="3742562" y="114300"/>
                  </a:lnTo>
                  <a:lnTo>
                    <a:pt x="3727957" y="101600"/>
                  </a:lnTo>
                  <a:lnTo>
                    <a:pt x="3712336" y="88900"/>
                  </a:lnTo>
                  <a:lnTo>
                    <a:pt x="3696080" y="76200"/>
                  </a:lnTo>
                  <a:close/>
                </a:path>
                <a:path w="4144009" h="1485900">
                  <a:moveTo>
                    <a:pt x="3125216" y="0"/>
                  </a:moveTo>
                  <a:lnTo>
                    <a:pt x="3052826" y="38100"/>
                  </a:lnTo>
                  <a:lnTo>
                    <a:pt x="3132201" y="76200"/>
                  </a:lnTo>
                  <a:lnTo>
                    <a:pt x="3128708" y="38100"/>
                  </a:lnTo>
                  <a:lnTo>
                    <a:pt x="3116579" y="38100"/>
                  </a:lnTo>
                  <a:lnTo>
                    <a:pt x="3115436" y="25400"/>
                  </a:lnTo>
                  <a:lnTo>
                    <a:pt x="3127544" y="25400"/>
                  </a:lnTo>
                  <a:lnTo>
                    <a:pt x="3125216" y="0"/>
                  </a:lnTo>
                  <a:close/>
                </a:path>
                <a:path w="4144009" h="1485900">
                  <a:moveTo>
                    <a:pt x="3644010" y="50800"/>
                  </a:moveTo>
                  <a:lnTo>
                    <a:pt x="3602735" y="50800"/>
                  </a:lnTo>
                  <a:lnTo>
                    <a:pt x="3621151" y="63500"/>
                  </a:lnTo>
                  <a:lnTo>
                    <a:pt x="3639057" y="63500"/>
                  </a:lnTo>
                  <a:lnTo>
                    <a:pt x="3656583" y="76200"/>
                  </a:lnTo>
                  <a:lnTo>
                    <a:pt x="3679317" y="76200"/>
                  </a:lnTo>
                  <a:lnTo>
                    <a:pt x="3662045" y="63500"/>
                  </a:lnTo>
                  <a:lnTo>
                    <a:pt x="3644010" y="50800"/>
                  </a:lnTo>
                  <a:close/>
                </a:path>
                <a:path w="4144009" h="1485900">
                  <a:moveTo>
                    <a:pt x="3606673" y="38100"/>
                  </a:moveTo>
                  <a:lnTo>
                    <a:pt x="3564254" y="38100"/>
                  </a:lnTo>
                  <a:lnTo>
                    <a:pt x="3583812" y="50800"/>
                  </a:lnTo>
                  <a:lnTo>
                    <a:pt x="3625596" y="50800"/>
                  </a:lnTo>
                  <a:lnTo>
                    <a:pt x="3606673" y="38100"/>
                  </a:lnTo>
                  <a:close/>
                </a:path>
                <a:path w="4144009" h="1485900">
                  <a:moveTo>
                    <a:pt x="3127544" y="25400"/>
                  </a:moveTo>
                  <a:lnTo>
                    <a:pt x="3115436" y="25400"/>
                  </a:lnTo>
                  <a:lnTo>
                    <a:pt x="3116579" y="38100"/>
                  </a:lnTo>
                  <a:lnTo>
                    <a:pt x="3128708" y="38100"/>
                  </a:lnTo>
                  <a:lnTo>
                    <a:pt x="3127544" y="25400"/>
                  </a:lnTo>
                  <a:close/>
                </a:path>
                <a:path w="4144009" h="1485900">
                  <a:moveTo>
                    <a:pt x="3251327" y="25400"/>
                  </a:moveTo>
                  <a:lnTo>
                    <a:pt x="3127544" y="25400"/>
                  </a:lnTo>
                  <a:lnTo>
                    <a:pt x="3128708" y="38100"/>
                  </a:lnTo>
                  <a:lnTo>
                    <a:pt x="3202558" y="38100"/>
                  </a:lnTo>
                  <a:lnTo>
                    <a:pt x="3251327" y="25400"/>
                  </a:lnTo>
                  <a:close/>
                </a:path>
                <a:path w="4144009" h="1485900">
                  <a:moveTo>
                    <a:pt x="3567176" y="25400"/>
                  </a:moveTo>
                  <a:lnTo>
                    <a:pt x="3481704" y="25400"/>
                  </a:lnTo>
                  <a:lnTo>
                    <a:pt x="3523869" y="38100"/>
                  </a:lnTo>
                  <a:lnTo>
                    <a:pt x="3587115" y="38100"/>
                  </a:lnTo>
                  <a:lnTo>
                    <a:pt x="3567176" y="25400"/>
                  </a:lnTo>
                  <a:close/>
                </a:path>
                <a:path w="4144009" h="1485900">
                  <a:moveTo>
                    <a:pt x="3483229" y="12700"/>
                  </a:moveTo>
                  <a:lnTo>
                    <a:pt x="3250692" y="12700"/>
                  </a:lnTo>
                  <a:lnTo>
                    <a:pt x="3201670" y="25400"/>
                  </a:lnTo>
                  <a:lnTo>
                    <a:pt x="3526028" y="25400"/>
                  </a:lnTo>
                  <a:lnTo>
                    <a:pt x="3483229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76600" y="5195757"/>
              <a:ext cx="2743200" cy="798830"/>
            </a:xfrm>
            <a:custGeom>
              <a:avLst/>
              <a:gdLst/>
              <a:ahLst/>
              <a:cxnLst/>
              <a:rect l="l" t="t" r="r" b="b"/>
              <a:pathLst>
                <a:path w="2743200" h="798829">
                  <a:moveTo>
                    <a:pt x="0" y="798642"/>
                  </a:moveTo>
                  <a:lnTo>
                    <a:pt x="25006" y="769334"/>
                  </a:lnTo>
                  <a:lnTo>
                    <a:pt x="50586" y="740026"/>
                  </a:lnTo>
                  <a:lnTo>
                    <a:pt x="77309" y="710718"/>
                  </a:lnTo>
                  <a:lnTo>
                    <a:pt x="105750" y="681411"/>
                  </a:lnTo>
                  <a:lnTo>
                    <a:pt x="136480" y="652103"/>
                  </a:lnTo>
                  <a:lnTo>
                    <a:pt x="170071" y="622795"/>
                  </a:lnTo>
                  <a:lnTo>
                    <a:pt x="207096" y="593488"/>
                  </a:lnTo>
                  <a:lnTo>
                    <a:pt x="248126" y="564180"/>
                  </a:lnTo>
                  <a:lnTo>
                    <a:pt x="293735" y="534872"/>
                  </a:lnTo>
                  <a:lnTo>
                    <a:pt x="344495" y="505565"/>
                  </a:lnTo>
                  <a:lnTo>
                    <a:pt x="400977" y="476257"/>
                  </a:lnTo>
                  <a:lnTo>
                    <a:pt x="463755" y="446949"/>
                  </a:lnTo>
                  <a:lnTo>
                    <a:pt x="533400" y="417642"/>
                  </a:lnTo>
                  <a:lnTo>
                    <a:pt x="606823" y="389525"/>
                  </a:lnTo>
                  <a:lnTo>
                    <a:pt x="647293" y="374868"/>
                  </a:lnTo>
                  <a:lnTo>
                    <a:pt x="690020" y="359881"/>
                  </a:lnTo>
                  <a:lnTo>
                    <a:pt x="734816" y="344616"/>
                  </a:lnTo>
                  <a:lnTo>
                    <a:pt x="781494" y="329126"/>
                  </a:lnTo>
                  <a:lnTo>
                    <a:pt x="829865" y="313462"/>
                  </a:lnTo>
                  <a:lnTo>
                    <a:pt x="879743" y="297677"/>
                  </a:lnTo>
                  <a:lnTo>
                    <a:pt x="930940" y="281822"/>
                  </a:lnTo>
                  <a:lnTo>
                    <a:pt x="983268" y="265950"/>
                  </a:lnTo>
                  <a:lnTo>
                    <a:pt x="1036541" y="250112"/>
                  </a:lnTo>
                  <a:lnTo>
                    <a:pt x="1090570" y="234362"/>
                  </a:lnTo>
                  <a:lnTo>
                    <a:pt x="1145169" y="218750"/>
                  </a:lnTo>
                  <a:lnTo>
                    <a:pt x="1200149" y="203329"/>
                  </a:lnTo>
                  <a:lnTo>
                    <a:pt x="1255324" y="188151"/>
                  </a:lnTo>
                  <a:lnTo>
                    <a:pt x="1310506" y="173268"/>
                  </a:lnTo>
                  <a:lnTo>
                    <a:pt x="1365508" y="158733"/>
                  </a:lnTo>
                  <a:lnTo>
                    <a:pt x="1420141" y="144596"/>
                  </a:lnTo>
                  <a:lnTo>
                    <a:pt x="1474219" y="130911"/>
                  </a:lnTo>
                  <a:lnTo>
                    <a:pt x="1527554" y="117729"/>
                  </a:lnTo>
                  <a:lnTo>
                    <a:pt x="1579959" y="105103"/>
                  </a:lnTo>
                  <a:lnTo>
                    <a:pt x="1631246" y="93083"/>
                  </a:lnTo>
                  <a:lnTo>
                    <a:pt x="1681228" y="81724"/>
                  </a:lnTo>
                  <a:lnTo>
                    <a:pt x="1729717" y="71076"/>
                  </a:lnTo>
                  <a:lnTo>
                    <a:pt x="1776527" y="61192"/>
                  </a:lnTo>
                  <a:lnTo>
                    <a:pt x="1821468" y="52123"/>
                  </a:lnTo>
                  <a:lnTo>
                    <a:pt x="1864355" y="43922"/>
                  </a:lnTo>
                  <a:lnTo>
                    <a:pt x="1905000" y="36642"/>
                  </a:lnTo>
                  <a:lnTo>
                    <a:pt x="1968637" y="26405"/>
                  </a:lnTo>
                  <a:lnTo>
                    <a:pt x="2029668" y="18030"/>
                  </a:lnTo>
                  <a:lnTo>
                    <a:pt x="2088256" y="11399"/>
                  </a:lnTo>
                  <a:lnTo>
                    <a:pt x="2144565" y="6397"/>
                  </a:lnTo>
                  <a:lnTo>
                    <a:pt x="2198756" y="2908"/>
                  </a:lnTo>
                  <a:lnTo>
                    <a:pt x="2250994" y="814"/>
                  </a:lnTo>
                  <a:lnTo>
                    <a:pt x="2301440" y="0"/>
                  </a:lnTo>
                  <a:lnTo>
                    <a:pt x="2350257" y="348"/>
                  </a:lnTo>
                  <a:lnTo>
                    <a:pt x="2397609" y="1744"/>
                  </a:lnTo>
                  <a:lnTo>
                    <a:pt x="2443657" y="4071"/>
                  </a:lnTo>
                  <a:lnTo>
                    <a:pt x="2488566" y="7212"/>
                  </a:lnTo>
                  <a:lnTo>
                    <a:pt x="2532498" y="11050"/>
                  </a:lnTo>
                  <a:lnTo>
                    <a:pt x="2575615" y="15471"/>
                  </a:lnTo>
                  <a:lnTo>
                    <a:pt x="2618081" y="20356"/>
                  </a:lnTo>
                  <a:lnTo>
                    <a:pt x="2660059" y="25591"/>
                  </a:lnTo>
                  <a:lnTo>
                    <a:pt x="2701711" y="31058"/>
                  </a:lnTo>
                  <a:lnTo>
                    <a:pt x="2743200" y="3664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824225" y="3109912"/>
              <a:ext cx="1506855" cy="490855"/>
            </a:xfrm>
            <a:custGeom>
              <a:avLst/>
              <a:gdLst/>
              <a:ahLst/>
              <a:cxnLst/>
              <a:rect l="l" t="t" r="r" b="b"/>
              <a:pathLst>
                <a:path w="1506854" h="490854">
                  <a:moveTo>
                    <a:pt x="1506474" y="0"/>
                  </a:moveTo>
                  <a:lnTo>
                    <a:pt x="0" y="0"/>
                  </a:lnTo>
                  <a:lnTo>
                    <a:pt x="0" y="490537"/>
                  </a:lnTo>
                  <a:lnTo>
                    <a:pt x="1506474" y="490537"/>
                  </a:lnTo>
                  <a:lnTo>
                    <a:pt x="1506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2849949" y="3177640"/>
            <a:ext cx="144272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850" spc="-730">
                <a:latin typeface="Arial MT"/>
                <a:cs typeface="Arial MT"/>
              </a:rPr>
              <a:t>y</a:t>
            </a:r>
            <a:r>
              <a:rPr dirty="0" baseline="7507" sz="2775">
                <a:latin typeface="Arial MT"/>
                <a:cs typeface="Arial MT"/>
              </a:rPr>
              <a:t>ˆ</a:t>
            </a:r>
            <a:r>
              <a:rPr dirty="0" baseline="7507" sz="2775" spc="165">
                <a:latin typeface="Arial MT"/>
                <a:cs typeface="Arial MT"/>
              </a:rPr>
              <a:t> </a:t>
            </a:r>
            <a:r>
              <a:rPr dirty="0" sz="1850" spc="225">
                <a:latin typeface="Symbol"/>
                <a:cs typeface="Symbol"/>
              </a:rPr>
              <a:t>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670">
                <a:latin typeface="Symbol"/>
                <a:cs typeface="Symbol"/>
              </a:rPr>
              <a:t></a:t>
            </a:r>
            <a:r>
              <a:rPr dirty="0" baseline="16516" sz="2775">
                <a:latin typeface="Arial MT"/>
                <a:cs typeface="Arial MT"/>
              </a:rPr>
              <a:t>ˆ</a:t>
            </a:r>
            <a:r>
              <a:rPr dirty="0" baseline="16516" sz="2775" spc="-390">
                <a:latin typeface="Arial MT"/>
                <a:cs typeface="Arial MT"/>
              </a:rPr>
              <a:t> </a:t>
            </a:r>
            <a:r>
              <a:rPr dirty="0" baseline="-17857" sz="2100" spc="-15">
                <a:latin typeface="Arial MT"/>
                <a:cs typeface="Arial MT"/>
              </a:rPr>
              <a:t>0</a:t>
            </a:r>
            <a:r>
              <a:rPr dirty="0" baseline="-17857" sz="2100" spc="240">
                <a:latin typeface="Arial MT"/>
                <a:cs typeface="Arial MT"/>
              </a:rPr>
              <a:t> </a:t>
            </a:r>
            <a:r>
              <a:rPr dirty="0" sz="1850" spc="225">
                <a:latin typeface="Symbol"/>
                <a:cs typeface="Symbol"/>
              </a:rPr>
              <a:t>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-670">
                <a:latin typeface="Symbol"/>
                <a:cs typeface="Symbol"/>
              </a:rPr>
              <a:t></a:t>
            </a:r>
            <a:r>
              <a:rPr dirty="0" baseline="16516" sz="2775" spc="232">
                <a:latin typeface="Arial MT"/>
                <a:cs typeface="Arial MT"/>
              </a:rPr>
              <a:t>ˆ</a:t>
            </a:r>
            <a:r>
              <a:rPr dirty="0" baseline="-17857" sz="2100" spc="-112">
                <a:latin typeface="Arial MT"/>
                <a:cs typeface="Arial MT"/>
              </a:rPr>
              <a:t>1</a:t>
            </a:r>
            <a:r>
              <a:rPr dirty="0" sz="1850" spc="80">
                <a:latin typeface="Arial MT"/>
                <a:cs typeface="Arial MT"/>
              </a:rPr>
              <a:t>x</a:t>
            </a:r>
            <a:r>
              <a:rPr dirty="0" baseline="-17857" sz="2100" spc="-15">
                <a:latin typeface="Arial MT"/>
                <a:cs typeface="Arial MT"/>
              </a:rPr>
              <a:t>g</a:t>
            </a:r>
            <a:endParaRPr baseline="-17857" sz="21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19715" y="436367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685" y="0"/>
                </a:lnTo>
              </a:path>
            </a:pathLst>
          </a:custGeom>
          <a:ln w="15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19715" y="405252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685" y="0"/>
                </a:lnTo>
              </a:path>
            </a:pathLst>
          </a:custGeom>
          <a:ln w="15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2057400" y="3100323"/>
            <a:ext cx="2348230" cy="2870835"/>
            <a:chOff x="2057400" y="3100323"/>
            <a:chExt cx="2348230" cy="2870835"/>
          </a:xfrm>
        </p:grpSpPr>
        <p:sp>
          <p:nvSpPr>
            <p:cNvPr id="55" name="object 55"/>
            <p:cNvSpPr/>
            <p:nvPr/>
          </p:nvSpPr>
          <p:spPr>
            <a:xfrm>
              <a:off x="2819400" y="3105086"/>
              <a:ext cx="1516380" cy="500380"/>
            </a:xfrm>
            <a:custGeom>
              <a:avLst/>
              <a:gdLst/>
              <a:ahLst/>
              <a:cxnLst/>
              <a:rect l="l" t="t" r="r" b="b"/>
              <a:pathLst>
                <a:path w="1516379" h="500379">
                  <a:moveTo>
                    <a:pt x="0" y="500062"/>
                  </a:moveTo>
                  <a:lnTo>
                    <a:pt x="1515999" y="500062"/>
                  </a:lnTo>
                  <a:lnTo>
                    <a:pt x="1515999" y="0"/>
                  </a:lnTo>
                  <a:lnTo>
                    <a:pt x="0" y="0"/>
                  </a:lnTo>
                  <a:lnTo>
                    <a:pt x="0" y="5000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057400" y="4165599"/>
              <a:ext cx="2187575" cy="1320800"/>
            </a:xfrm>
            <a:custGeom>
              <a:avLst/>
              <a:gdLst/>
              <a:ahLst/>
              <a:cxnLst/>
              <a:rect l="l" t="t" r="r" b="b"/>
              <a:pathLst>
                <a:path w="2187575" h="1320800">
                  <a:moveTo>
                    <a:pt x="1409700" y="1244600"/>
                  </a:moveTo>
                  <a:lnTo>
                    <a:pt x="1377950" y="1244600"/>
                  </a:lnTo>
                  <a:lnTo>
                    <a:pt x="1377950" y="274574"/>
                  </a:lnTo>
                  <a:lnTo>
                    <a:pt x="1371600" y="274574"/>
                  </a:lnTo>
                  <a:lnTo>
                    <a:pt x="1371600" y="268224"/>
                  </a:lnTo>
                  <a:lnTo>
                    <a:pt x="76200" y="268224"/>
                  </a:lnTo>
                  <a:lnTo>
                    <a:pt x="76200" y="236474"/>
                  </a:lnTo>
                  <a:lnTo>
                    <a:pt x="0" y="274574"/>
                  </a:lnTo>
                  <a:lnTo>
                    <a:pt x="76200" y="312674"/>
                  </a:lnTo>
                  <a:lnTo>
                    <a:pt x="76200" y="281051"/>
                  </a:lnTo>
                  <a:lnTo>
                    <a:pt x="1365250" y="280936"/>
                  </a:lnTo>
                  <a:lnTo>
                    <a:pt x="1365250" y="1244600"/>
                  </a:lnTo>
                  <a:lnTo>
                    <a:pt x="1333500" y="1244600"/>
                  </a:lnTo>
                  <a:lnTo>
                    <a:pt x="1371600" y="1320800"/>
                  </a:lnTo>
                  <a:lnTo>
                    <a:pt x="1403350" y="1257300"/>
                  </a:lnTo>
                  <a:lnTo>
                    <a:pt x="1409700" y="1244600"/>
                  </a:lnTo>
                  <a:close/>
                </a:path>
                <a:path w="2187575" h="1320800">
                  <a:moveTo>
                    <a:pt x="21336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2133600" y="44450"/>
                  </a:lnTo>
                  <a:lnTo>
                    <a:pt x="2133600" y="31750"/>
                  </a:lnTo>
                  <a:close/>
                </a:path>
                <a:path w="2187575" h="1320800">
                  <a:moveTo>
                    <a:pt x="2187575" y="1244600"/>
                  </a:moveTo>
                  <a:lnTo>
                    <a:pt x="2155825" y="1244600"/>
                  </a:lnTo>
                  <a:lnTo>
                    <a:pt x="2155825" y="25400"/>
                  </a:lnTo>
                  <a:lnTo>
                    <a:pt x="2143125" y="25400"/>
                  </a:lnTo>
                  <a:lnTo>
                    <a:pt x="2143125" y="1244600"/>
                  </a:lnTo>
                  <a:lnTo>
                    <a:pt x="2111375" y="1244600"/>
                  </a:lnTo>
                  <a:lnTo>
                    <a:pt x="2149475" y="1320800"/>
                  </a:lnTo>
                  <a:lnTo>
                    <a:pt x="2181225" y="1257300"/>
                  </a:lnTo>
                  <a:lnTo>
                    <a:pt x="2187575" y="1244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534718" y="5962608"/>
              <a:ext cx="107950" cy="0"/>
            </a:xfrm>
            <a:custGeom>
              <a:avLst/>
              <a:gdLst/>
              <a:ahLst/>
              <a:cxnLst/>
              <a:rect l="l" t="t" r="r" b="b"/>
              <a:pathLst>
                <a:path w="107950" h="0">
                  <a:moveTo>
                    <a:pt x="0" y="0"/>
                  </a:moveTo>
                  <a:lnTo>
                    <a:pt x="107416" y="0"/>
                  </a:lnTo>
                </a:path>
              </a:pathLst>
            </a:custGeom>
            <a:ln w="16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02978" y="5954983"/>
              <a:ext cx="106045" cy="15875"/>
            </a:xfrm>
            <a:custGeom>
              <a:avLst/>
              <a:gdLst/>
              <a:ahLst/>
              <a:cxnLst/>
              <a:rect l="l" t="t" r="r" b="b"/>
              <a:pathLst>
                <a:path w="106045" h="15875">
                  <a:moveTo>
                    <a:pt x="0" y="15251"/>
                  </a:moveTo>
                  <a:lnTo>
                    <a:pt x="105871" y="15251"/>
                  </a:lnTo>
                  <a:lnTo>
                    <a:pt x="105871" y="0"/>
                  </a:lnTo>
                  <a:lnTo>
                    <a:pt x="0" y="0"/>
                  </a:lnTo>
                  <a:lnTo>
                    <a:pt x="0" y="15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291746" y="596260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5" h="0">
                  <a:moveTo>
                    <a:pt x="0" y="0"/>
                  </a:moveTo>
                  <a:lnTo>
                    <a:pt x="105862" y="0"/>
                  </a:lnTo>
                </a:path>
              </a:pathLst>
            </a:custGeom>
            <a:ln w="15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05877" y="3974405"/>
            <a:ext cx="1232535" cy="6464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2099"/>
              </a:lnSpc>
              <a:spcBef>
                <a:spcPts val="80"/>
              </a:spcBef>
            </a:pPr>
            <a:r>
              <a:rPr dirty="0" sz="2000" spc="-819">
                <a:latin typeface="Arial MT"/>
                <a:cs typeface="Arial MT"/>
              </a:rPr>
              <a:t>y</a:t>
            </a:r>
            <a:r>
              <a:rPr dirty="0" baseline="6944" sz="3000">
                <a:latin typeface="Arial MT"/>
                <a:cs typeface="Arial MT"/>
              </a:rPr>
              <a:t>ˆ</a:t>
            </a:r>
            <a:r>
              <a:rPr dirty="0" sz="2000" spc="-40">
                <a:latin typeface="Arial MT"/>
                <a:cs typeface="Arial MT"/>
              </a:rPr>
              <a:t>(</a:t>
            </a:r>
            <a:r>
              <a:rPr dirty="0" sz="2000" spc="-80">
                <a:latin typeface="Arial MT"/>
                <a:cs typeface="Arial MT"/>
              </a:rPr>
              <a:t>x</a:t>
            </a:r>
            <a:r>
              <a:rPr dirty="0" baseline="-15873" sz="2625" spc="-240">
                <a:latin typeface="Arial MT"/>
                <a:cs typeface="Arial MT"/>
              </a:rPr>
              <a:t>g</a:t>
            </a:r>
            <a:r>
              <a:rPr dirty="0" baseline="-15873" sz="2625" spc="82">
                <a:latin typeface="Arial MT"/>
                <a:cs typeface="Arial MT"/>
              </a:rPr>
              <a:t> </a:t>
            </a:r>
            <a:r>
              <a:rPr dirty="0" sz="2000" spc="25">
                <a:latin typeface="Symbol"/>
                <a:cs typeface="Symbol"/>
              </a:rPr>
              <a:t>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60">
                <a:latin typeface="Arial MT"/>
                <a:cs typeface="Arial MT"/>
              </a:rPr>
              <a:t>x</a:t>
            </a:r>
            <a:r>
              <a:rPr dirty="0" sz="2000" spc="-200">
                <a:latin typeface="Arial MT"/>
                <a:cs typeface="Arial MT"/>
              </a:rPr>
              <a:t> </a:t>
            </a:r>
            <a:r>
              <a:rPr dirty="0" sz="2000" spc="25">
                <a:latin typeface="Symbol"/>
                <a:cs typeface="Symbol"/>
              </a:rPr>
              <a:t></a:t>
            </a:r>
            <a:r>
              <a:rPr dirty="0" sz="2000" spc="-320">
                <a:latin typeface="Times New Roman"/>
                <a:cs typeface="Times New Roman"/>
              </a:rPr>
              <a:t> </a:t>
            </a:r>
            <a:r>
              <a:rPr dirty="0" sz="2000" spc="-420">
                <a:latin typeface="Arial MT"/>
                <a:cs typeface="Arial MT"/>
              </a:rPr>
              <a:t>1</a:t>
            </a:r>
            <a:r>
              <a:rPr dirty="0" sz="2000" spc="-95">
                <a:latin typeface="Arial MT"/>
                <a:cs typeface="Arial MT"/>
              </a:rPr>
              <a:t>)  </a:t>
            </a:r>
            <a:r>
              <a:rPr dirty="0" sz="2000" spc="-819">
                <a:latin typeface="Arial MT"/>
                <a:cs typeface="Arial MT"/>
              </a:rPr>
              <a:t>y</a:t>
            </a:r>
            <a:r>
              <a:rPr dirty="0" baseline="6944" sz="3000">
                <a:latin typeface="Arial MT"/>
                <a:cs typeface="Arial MT"/>
              </a:rPr>
              <a:t>ˆ</a:t>
            </a:r>
            <a:r>
              <a:rPr dirty="0" sz="2000" spc="-40">
                <a:latin typeface="Arial MT"/>
                <a:cs typeface="Arial MT"/>
              </a:rPr>
              <a:t>(</a:t>
            </a:r>
            <a:r>
              <a:rPr dirty="0" sz="2000" spc="-80">
                <a:latin typeface="Arial MT"/>
                <a:cs typeface="Arial MT"/>
              </a:rPr>
              <a:t>x</a:t>
            </a:r>
            <a:r>
              <a:rPr dirty="0" baseline="-15873" sz="2625" spc="-240">
                <a:latin typeface="Arial MT"/>
                <a:cs typeface="Arial MT"/>
              </a:rPr>
              <a:t>g</a:t>
            </a:r>
            <a:r>
              <a:rPr dirty="0" baseline="-15873" sz="2625" spc="82">
                <a:latin typeface="Arial MT"/>
                <a:cs typeface="Arial MT"/>
              </a:rPr>
              <a:t> </a:t>
            </a:r>
            <a:r>
              <a:rPr dirty="0" sz="2000" spc="25">
                <a:latin typeface="Symbol"/>
                <a:cs typeface="Symbol"/>
              </a:rPr>
              <a:t>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60">
                <a:latin typeface="Arial MT"/>
                <a:cs typeface="Arial MT"/>
              </a:rPr>
              <a:t>x</a:t>
            </a:r>
            <a:r>
              <a:rPr dirty="0" sz="2000" spc="-200">
                <a:latin typeface="Arial MT"/>
                <a:cs typeface="Arial MT"/>
              </a:rPr>
              <a:t> </a:t>
            </a:r>
            <a:r>
              <a:rPr dirty="0" sz="2000" spc="180">
                <a:latin typeface="Symbol"/>
                <a:cs typeface="Symbol"/>
              </a:rPr>
              <a:t></a:t>
            </a:r>
            <a:r>
              <a:rPr dirty="0" sz="2000" spc="-420">
                <a:latin typeface="Arial MT"/>
                <a:cs typeface="Arial MT"/>
              </a:rPr>
              <a:t>1</a:t>
            </a:r>
            <a:r>
              <a:rPr dirty="0" sz="2000" spc="-11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40460" y="5962608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200" y="0"/>
                </a:lnTo>
              </a:path>
            </a:pathLst>
          </a:custGeom>
          <a:ln w="160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641198" y="5597560"/>
            <a:ext cx="2230755" cy="6362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05660">
              <a:lnSpc>
                <a:spcPts val="2430"/>
              </a:lnSpc>
              <a:spcBef>
                <a:spcPts val="110"/>
              </a:spcBef>
            </a:pPr>
            <a:r>
              <a:rPr dirty="0" sz="2200" spc="-225"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0"/>
              </a:lnSpc>
            </a:pPr>
            <a:r>
              <a:rPr dirty="0" sz="2150" spc="-20">
                <a:latin typeface="Arial MT"/>
                <a:cs typeface="Arial MT"/>
              </a:rPr>
              <a:t>(</a:t>
            </a:r>
            <a:r>
              <a:rPr dirty="0" sz="2150" spc="-580">
                <a:latin typeface="Arial MT"/>
                <a:cs typeface="Arial MT"/>
              </a:rPr>
              <a:t>x</a:t>
            </a:r>
            <a:r>
              <a:rPr dirty="0" sz="2150" spc="-15">
                <a:latin typeface="Arial MT"/>
                <a:cs typeface="Arial MT"/>
              </a:rPr>
              <a:t>(</a:t>
            </a:r>
            <a:r>
              <a:rPr dirty="0" sz="2150" spc="-1000">
                <a:latin typeface="Arial MT"/>
                <a:cs typeface="Arial MT"/>
              </a:rPr>
              <a:t>x</a:t>
            </a:r>
            <a:r>
              <a:rPr dirty="0" sz="2150" spc="25">
                <a:latin typeface="Symbol"/>
                <a:cs typeface="Symbol"/>
              </a:rPr>
              <a:t></a:t>
            </a:r>
            <a:r>
              <a:rPr dirty="0" sz="2150" spc="-894">
                <a:latin typeface="Symbol"/>
                <a:cs typeface="Symbol"/>
              </a:rPr>
              <a:t></a:t>
            </a:r>
            <a:r>
              <a:rPr dirty="0" sz="2150" spc="-254">
                <a:latin typeface="Arial MT"/>
                <a:cs typeface="Arial MT"/>
              </a:rPr>
              <a:t>2</a:t>
            </a:r>
            <a:r>
              <a:rPr dirty="0" sz="2150" spc="-590">
                <a:latin typeface="Arial MT"/>
                <a:cs typeface="Arial MT"/>
              </a:rPr>
              <a:t>)</a:t>
            </a:r>
            <a:r>
              <a:rPr dirty="0" sz="2150" spc="-445">
                <a:latin typeface="Arial MT"/>
                <a:cs typeface="Arial MT"/>
              </a:rPr>
              <a:t>1</a:t>
            </a:r>
            <a:r>
              <a:rPr dirty="0" sz="2150" spc="-675">
                <a:latin typeface="Arial MT"/>
                <a:cs typeface="Arial MT"/>
              </a:rPr>
              <a:t>)</a:t>
            </a:r>
            <a:r>
              <a:rPr dirty="0" sz="2150" spc="-285">
                <a:latin typeface="Symbol"/>
                <a:cs typeface="Symbol"/>
              </a:rPr>
              <a:t></a:t>
            </a:r>
            <a:r>
              <a:rPr dirty="0" sz="2150" spc="-505">
                <a:latin typeface="Symbol"/>
                <a:cs typeface="Symbol"/>
              </a:rPr>
              <a:t></a:t>
            </a:r>
            <a:r>
              <a:rPr dirty="0" sz="2150" spc="-175">
                <a:latin typeface="Arial MT"/>
                <a:cs typeface="Arial MT"/>
              </a:rPr>
              <a:t>x</a:t>
            </a:r>
            <a:r>
              <a:rPr dirty="0" sz="2150" spc="-600">
                <a:latin typeface="Arial MT"/>
                <a:cs typeface="Arial MT"/>
              </a:rPr>
              <a:t>x</a:t>
            </a:r>
            <a:r>
              <a:rPr dirty="0" sz="2150" spc="-275">
                <a:latin typeface="Symbol"/>
                <a:cs typeface="Symbol"/>
              </a:rPr>
              <a:t></a:t>
            </a:r>
            <a:r>
              <a:rPr dirty="0" sz="2150" spc="-465">
                <a:latin typeface="Symbol"/>
                <a:cs typeface="Symbol"/>
              </a:rPr>
              <a:t></a:t>
            </a:r>
            <a:r>
              <a:rPr dirty="0" sz="2150" spc="-270">
                <a:latin typeface="Symbol"/>
                <a:cs typeface="Symbol"/>
              </a:rPr>
              <a:t></a:t>
            </a:r>
            <a:r>
              <a:rPr dirty="0" sz="2150" spc="-960">
                <a:latin typeface="Symbol"/>
                <a:cs typeface="Symbol"/>
              </a:rPr>
              <a:t></a:t>
            </a:r>
            <a:r>
              <a:rPr dirty="0" sz="2150" spc="-280">
                <a:latin typeface="Arial MT"/>
                <a:cs typeface="Arial MT"/>
              </a:rPr>
              <a:t>2</a:t>
            </a:r>
            <a:r>
              <a:rPr dirty="0" sz="2150" spc="-170">
                <a:latin typeface="Arial MT"/>
                <a:cs typeface="Arial MT"/>
              </a:rPr>
              <a:t>1</a:t>
            </a:r>
            <a:r>
              <a:rPr dirty="0" sz="2150" spc="235">
                <a:latin typeface="Arial MT"/>
                <a:cs typeface="Arial MT"/>
              </a:rPr>
              <a:t> </a:t>
            </a:r>
            <a:r>
              <a:rPr dirty="0" sz="2150" spc="-35">
                <a:latin typeface="Arial MT"/>
                <a:cs typeface="Arial MT"/>
              </a:rPr>
              <a:t>(</a:t>
            </a:r>
            <a:r>
              <a:rPr dirty="0" sz="2150" spc="-145">
                <a:latin typeface="Arial MT"/>
                <a:cs typeface="Arial MT"/>
              </a:rPr>
              <a:t>x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53526" y="5881472"/>
            <a:ext cx="115887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415">
                <a:latin typeface="Symbol"/>
                <a:cs typeface="Symbol"/>
              </a:rPr>
              <a:t></a:t>
            </a:r>
            <a:r>
              <a:rPr dirty="0" sz="2150" spc="-415">
                <a:latin typeface="Arial MT"/>
                <a:cs typeface="Arial MT"/>
              </a:rPr>
              <a:t>12))</a:t>
            </a:r>
            <a:r>
              <a:rPr dirty="0" sz="2150" spc="-415">
                <a:latin typeface="Symbol"/>
                <a:cs typeface="Symbol"/>
              </a:rPr>
              <a:t></a:t>
            </a:r>
            <a:r>
              <a:rPr dirty="0" sz="2150" spc="-415">
                <a:latin typeface="Arial MT"/>
                <a:cs typeface="Arial MT"/>
              </a:rPr>
              <a:t>xx</a:t>
            </a:r>
            <a:r>
              <a:rPr dirty="0" sz="2150" spc="-415">
                <a:latin typeface="Symbol"/>
                <a:cs typeface="Symbol"/>
              </a:rPr>
              <a:t></a:t>
            </a:r>
            <a:r>
              <a:rPr dirty="0" sz="2150" spc="-415">
                <a:latin typeface="Arial MT"/>
                <a:cs typeface="Arial MT"/>
              </a:rPr>
              <a:t>12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327729" y="5537658"/>
            <a:ext cx="720725" cy="14604"/>
            <a:chOff x="3327729" y="5537658"/>
            <a:chExt cx="720725" cy="14604"/>
          </a:xfrm>
        </p:grpSpPr>
        <p:sp>
          <p:nvSpPr>
            <p:cNvPr id="65" name="object 65"/>
            <p:cNvSpPr/>
            <p:nvPr/>
          </p:nvSpPr>
          <p:spPr>
            <a:xfrm>
              <a:off x="3944631" y="5544960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 h="0">
                  <a:moveTo>
                    <a:pt x="0" y="0"/>
                  </a:moveTo>
                  <a:lnTo>
                    <a:pt x="95943" y="0"/>
                  </a:lnTo>
                </a:path>
              </a:pathLst>
            </a:custGeom>
            <a:ln w="1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335031" y="5544960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 h="0">
                  <a:moveTo>
                    <a:pt x="0" y="0"/>
                  </a:moveTo>
                  <a:lnTo>
                    <a:pt x="95943" y="0"/>
                  </a:lnTo>
                </a:path>
              </a:pathLst>
            </a:custGeom>
            <a:ln w="1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2740472" y="5476546"/>
            <a:ext cx="216217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05865" algn="l"/>
              </a:tabLst>
            </a:pPr>
            <a:r>
              <a:rPr dirty="0" baseline="-3086" sz="2700" spc="7">
                <a:latin typeface="Arial MT"/>
                <a:cs typeface="Arial MT"/>
              </a:rPr>
              <a:t>x</a:t>
            </a:r>
            <a:r>
              <a:rPr dirty="0" baseline="-3086" sz="2700" spc="-254">
                <a:latin typeface="Arial MT"/>
                <a:cs typeface="Arial MT"/>
              </a:rPr>
              <a:t> </a:t>
            </a:r>
            <a:r>
              <a:rPr dirty="0" baseline="-3086" sz="2700" spc="337">
                <a:latin typeface="Symbol"/>
                <a:cs typeface="Symbol"/>
              </a:rPr>
              <a:t></a:t>
            </a:r>
            <a:r>
              <a:rPr dirty="0" baseline="-3086" sz="2700" spc="-330">
                <a:latin typeface="Times New Roman"/>
                <a:cs typeface="Times New Roman"/>
              </a:rPr>
              <a:t> </a:t>
            </a:r>
            <a:r>
              <a:rPr dirty="0" baseline="-3086" sz="2700" spc="7">
                <a:latin typeface="Arial MT"/>
                <a:cs typeface="Arial MT"/>
              </a:rPr>
              <a:t>2</a:t>
            </a:r>
            <a:r>
              <a:rPr dirty="0" baseline="-3086" sz="2700">
                <a:latin typeface="Arial MT"/>
                <a:cs typeface="Arial MT"/>
              </a:rPr>
              <a:t> </a:t>
            </a:r>
            <a:r>
              <a:rPr dirty="0" baseline="-3086" sz="2700" spc="-150">
                <a:latin typeface="Arial MT"/>
                <a:cs typeface="Arial MT"/>
              </a:rPr>
              <a:t> </a:t>
            </a:r>
            <a:r>
              <a:rPr dirty="0" baseline="1501" sz="2775" spc="-232">
                <a:latin typeface="Arial MT"/>
                <a:cs typeface="Arial MT"/>
              </a:rPr>
              <a:t>x</a:t>
            </a:r>
            <a:r>
              <a:rPr dirty="0" baseline="1501" sz="2775" spc="-217">
                <a:latin typeface="Arial MT"/>
                <a:cs typeface="Arial MT"/>
              </a:rPr>
              <a:t> </a:t>
            </a:r>
            <a:r>
              <a:rPr dirty="0" baseline="1501" sz="2775" spc="22">
                <a:latin typeface="Symbol"/>
                <a:cs typeface="Symbol"/>
              </a:rPr>
              <a:t></a:t>
            </a:r>
            <a:r>
              <a:rPr dirty="0" baseline="1501" sz="2775" spc="-427">
                <a:latin typeface="Times New Roman"/>
                <a:cs typeface="Times New Roman"/>
              </a:rPr>
              <a:t> </a:t>
            </a:r>
            <a:r>
              <a:rPr dirty="0" baseline="1501" sz="2775" spc="-262">
                <a:latin typeface="Arial MT"/>
                <a:cs typeface="Arial MT"/>
              </a:rPr>
              <a:t>1</a:t>
            </a:r>
            <a:r>
              <a:rPr dirty="0" baseline="1501" sz="2775">
                <a:latin typeface="Arial MT"/>
                <a:cs typeface="Arial MT"/>
              </a:rPr>
              <a:t>	</a:t>
            </a:r>
            <a:r>
              <a:rPr dirty="0" baseline="1501" sz="2775" spc="-232">
                <a:latin typeface="Arial MT"/>
                <a:cs typeface="Arial MT"/>
              </a:rPr>
              <a:t>x</a:t>
            </a:r>
            <a:r>
              <a:rPr dirty="0" baseline="1501" sz="2775" spc="-217">
                <a:latin typeface="Arial MT"/>
                <a:cs typeface="Arial MT"/>
              </a:rPr>
              <a:t> </a:t>
            </a:r>
            <a:r>
              <a:rPr dirty="0" baseline="1501" sz="2775" spc="22">
                <a:latin typeface="Symbol"/>
                <a:cs typeface="Symbol"/>
              </a:rPr>
              <a:t></a:t>
            </a:r>
            <a:r>
              <a:rPr dirty="0" baseline="1501" sz="2775" spc="-390">
                <a:latin typeface="Times New Roman"/>
                <a:cs typeface="Times New Roman"/>
              </a:rPr>
              <a:t> </a:t>
            </a:r>
            <a:r>
              <a:rPr dirty="0" baseline="1501" sz="2775" spc="-262">
                <a:latin typeface="Arial MT"/>
                <a:cs typeface="Arial MT"/>
              </a:rPr>
              <a:t>1</a:t>
            </a:r>
            <a:r>
              <a:rPr dirty="0" baseline="1501" sz="2775" spc="157">
                <a:latin typeface="Arial MT"/>
                <a:cs typeface="Arial MT"/>
              </a:rPr>
              <a:t> </a:t>
            </a:r>
            <a:r>
              <a:rPr dirty="0" sz="1750" spc="-55">
                <a:latin typeface="Arial MT"/>
                <a:cs typeface="Arial MT"/>
              </a:rPr>
              <a:t>x</a:t>
            </a:r>
            <a:r>
              <a:rPr dirty="0" sz="1750" spc="-100">
                <a:latin typeface="Arial MT"/>
                <a:cs typeface="Arial MT"/>
              </a:rPr>
              <a:t> </a:t>
            </a:r>
            <a:r>
              <a:rPr dirty="0" sz="1750" spc="140">
                <a:latin typeface="Symbol"/>
                <a:cs typeface="Symbol"/>
              </a:rPr>
              <a:t></a:t>
            </a:r>
            <a:r>
              <a:rPr dirty="0" sz="1750" spc="-105">
                <a:latin typeface="Times New Roman"/>
                <a:cs typeface="Times New Roman"/>
              </a:rPr>
              <a:t> </a:t>
            </a:r>
            <a:r>
              <a:rPr dirty="0" sz="1750" spc="-6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068512" y="3109912"/>
            <a:ext cx="6018530" cy="2529205"/>
            <a:chOff x="2068512" y="3109912"/>
            <a:chExt cx="6018530" cy="2529205"/>
          </a:xfrm>
        </p:grpSpPr>
        <p:sp>
          <p:nvSpPr>
            <p:cNvPr id="69" name="object 69"/>
            <p:cNvSpPr/>
            <p:nvPr/>
          </p:nvSpPr>
          <p:spPr>
            <a:xfrm>
              <a:off x="7086600" y="3200400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0" y="0"/>
                  </a:moveTo>
                  <a:lnTo>
                    <a:pt x="990600" y="762000"/>
                  </a:lnTo>
                </a:path>
                <a:path w="990600" h="762000">
                  <a:moveTo>
                    <a:pt x="990600" y="0"/>
                  </a:moveTo>
                  <a:lnTo>
                    <a:pt x="0" y="762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805427" y="3810000"/>
              <a:ext cx="3205480" cy="1757045"/>
            </a:xfrm>
            <a:custGeom>
              <a:avLst/>
              <a:gdLst/>
              <a:ahLst/>
              <a:cxnLst/>
              <a:rect l="l" t="t" r="r" b="b"/>
              <a:pathLst>
                <a:path w="3205479" h="1757045">
                  <a:moveTo>
                    <a:pt x="2011807" y="261238"/>
                  </a:moveTo>
                  <a:lnTo>
                    <a:pt x="1973072" y="261493"/>
                  </a:lnTo>
                  <a:lnTo>
                    <a:pt x="1933829" y="262889"/>
                  </a:lnTo>
                  <a:lnTo>
                    <a:pt x="1894459" y="265683"/>
                  </a:lnTo>
                  <a:lnTo>
                    <a:pt x="1854454" y="270001"/>
                  </a:lnTo>
                  <a:lnTo>
                    <a:pt x="1814322" y="275844"/>
                  </a:lnTo>
                  <a:lnTo>
                    <a:pt x="1773682" y="283718"/>
                  </a:lnTo>
                  <a:lnTo>
                    <a:pt x="1732914" y="293243"/>
                  </a:lnTo>
                  <a:lnTo>
                    <a:pt x="1691894" y="305054"/>
                  </a:lnTo>
                  <a:lnTo>
                    <a:pt x="1650619" y="318897"/>
                  </a:lnTo>
                  <a:lnTo>
                    <a:pt x="1609089" y="335280"/>
                  </a:lnTo>
                  <a:lnTo>
                    <a:pt x="1567434" y="354075"/>
                  </a:lnTo>
                  <a:lnTo>
                    <a:pt x="1525524" y="375412"/>
                  </a:lnTo>
                  <a:lnTo>
                    <a:pt x="1483360" y="399033"/>
                  </a:lnTo>
                  <a:lnTo>
                    <a:pt x="1440814" y="424561"/>
                  </a:lnTo>
                  <a:lnTo>
                    <a:pt x="1397635" y="451866"/>
                  </a:lnTo>
                  <a:lnTo>
                    <a:pt x="1353947" y="480822"/>
                  </a:lnTo>
                  <a:lnTo>
                    <a:pt x="1309877" y="511429"/>
                  </a:lnTo>
                  <a:lnTo>
                    <a:pt x="1265301" y="543687"/>
                  </a:lnTo>
                  <a:lnTo>
                    <a:pt x="1220343" y="577469"/>
                  </a:lnTo>
                  <a:lnTo>
                    <a:pt x="1174877" y="612775"/>
                  </a:lnTo>
                  <a:lnTo>
                    <a:pt x="1129030" y="649351"/>
                  </a:lnTo>
                  <a:lnTo>
                    <a:pt x="1082802" y="687451"/>
                  </a:lnTo>
                  <a:lnTo>
                    <a:pt x="1036193" y="726694"/>
                  </a:lnTo>
                  <a:lnTo>
                    <a:pt x="989202" y="767207"/>
                  </a:lnTo>
                  <a:lnTo>
                    <a:pt x="941832" y="808989"/>
                  </a:lnTo>
                  <a:lnTo>
                    <a:pt x="894207" y="851916"/>
                  </a:lnTo>
                  <a:lnTo>
                    <a:pt x="846201" y="895857"/>
                  </a:lnTo>
                  <a:lnTo>
                    <a:pt x="797941" y="940688"/>
                  </a:lnTo>
                  <a:lnTo>
                    <a:pt x="749426" y="986663"/>
                  </a:lnTo>
                  <a:lnTo>
                    <a:pt x="651637" y="1081024"/>
                  </a:lnTo>
                  <a:lnTo>
                    <a:pt x="602361" y="1129411"/>
                  </a:lnTo>
                  <a:lnTo>
                    <a:pt x="503174" y="1228217"/>
                  </a:lnTo>
                  <a:lnTo>
                    <a:pt x="403351" y="1329308"/>
                  </a:lnTo>
                  <a:lnTo>
                    <a:pt x="303022" y="1432433"/>
                  </a:lnTo>
                  <a:lnTo>
                    <a:pt x="0" y="1748155"/>
                  </a:lnTo>
                  <a:lnTo>
                    <a:pt x="9144" y="1757045"/>
                  </a:lnTo>
                  <a:lnTo>
                    <a:pt x="312166" y="1441196"/>
                  </a:lnTo>
                  <a:lnTo>
                    <a:pt x="412496" y="1338199"/>
                  </a:lnTo>
                  <a:lnTo>
                    <a:pt x="512191" y="1237233"/>
                  </a:lnTo>
                  <a:lnTo>
                    <a:pt x="561848" y="1187450"/>
                  </a:lnTo>
                  <a:lnTo>
                    <a:pt x="611251" y="1138427"/>
                  </a:lnTo>
                  <a:lnTo>
                    <a:pt x="660526" y="1090041"/>
                  </a:lnTo>
                  <a:lnTo>
                    <a:pt x="709422" y="1042543"/>
                  </a:lnTo>
                  <a:lnTo>
                    <a:pt x="758189" y="995807"/>
                  </a:lnTo>
                  <a:lnTo>
                    <a:pt x="806704" y="949960"/>
                  </a:lnTo>
                  <a:lnTo>
                    <a:pt x="854963" y="905129"/>
                  </a:lnTo>
                  <a:lnTo>
                    <a:pt x="902843" y="861313"/>
                  </a:lnTo>
                  <a:lnTo>
                    <a:pt x="950341" y="818388"/>
                  </a:lnTo>
                  <a:lnTo>
                    <a:pt x="997585" y="776732"/>
                  </a:lnTo>
                  <a:lnTo>
                    <a:pt x="1044448" y="736345"/>
                  </a:lnTo>
                  <a:lnTo>
                    <a:pt x="1090930" y="697102"/>
                  </a:lnTo>
                  <a:lnTo>
                    <a:pt x="1137158" y="659130"/>
                  </a:lnTo>
                  <a:lnTo>
                    <a:pt x="1182751" y="622681"/>
                  </a:lnTo>
                  <a:lnTo>
                    <a:pt x="1228089" y="587501"/>
                  </a:lnTo>
                  <a:lnTo>
                    <a:pt x="1272921" y="553847"/>
                  </a:lnTo>
                  <a:lnTo>
                    <a:pt x="1317244" y="521843"/>
                  </a:lnTo>
                  <a:lnTo>
                    <a:pt x="1361186" y="491236"/>
                  </a:lnTo>
                  <a:lnTo>
                    <a:pt x="1404620" y="462406"/>
                  </a:lnTo>
                  <a:lnTo>
                    <a:pt x="1447546" y="435356"/>
                  </a:lnTo>
                  <a:lnTo>
                    <a:pt x="1489964" y="409956"/>
                  </a:lnTo>
                  <a:lnTo>
                    <a:pt x="1531620" y="386588"/>
                  </a:lnTo>
                  <a:lnTo>
                    <a:pt x="1573022" y="365506"/>
                  </a:lnTo>
                  <a:lnTo>
                    <a:pt x="1614170" y="346963"/>
                  </a:lnTo>
                  <a:lnTo>
                    <a:pt x="1655064" y="330835"/>
                  </a:lnTo>
                  <a:lnTo>
                    <a:pt x="1695831" y="317119"/>
                  </a:lnTo>
                  <a:lnTo>
                    <a:pt x="1736471" y="305435"/>
                  </a:lnTo>
                  <a:lnTo>
                    <a:pt x="1776602" y="296037"/>
                  </a:lnTo>
                  <a:lnTo>
                    <a:pt x="1816608" y="288417"/>
                  </a:lnTo>
                  <a:lnTo>
                    <a:pt x="1856359" y="282448"/>
                  </a:lnTo>
                  <a:lnTo>
                    <a:pt x="1895729" y="278256"/>
                  </a:lnTo>
                  <a:lnTo>
                    <a:pt x="1934845" y="275463"/>
                  </a:lnTo>
                  <a:lnTo>
                    <a:pt x="1973452" y="274193"/>
                  </a:lnTo>
                  <a:lnTo>
                    <a:pt x="2199325" y="273938"/>
                  </a:lnTo>
                  <a:lnTo>
                    <a:pt x="2162556" y="269875"/>
                  </a:lnTo>
                  <a:lnTo>
                    <a:pt x="2125599" y="266700"/>
                  </a:lnTo>
                  <a:lnTo>
                    <a:pt x="2088134" y="264032"/>
                  </a:lnTo>
                  <a:lnTo>
                    <a:pt x="2050161" y="262127"/>
                  </a:lnTo>
                  <a:lnTo>
                    <a:pt x="2011807" y="261238"/>
                  </a:lnTo>
                  <a:close/>
                </a:path>
                <a:path w="3205479" h="1757045">
                  <a:moveTo>
                    <a:pt x="2199325" y="273938"/>
                  </a:moveTo>
                  <a:lnTo>
                    <a:pt x="2011934" y="273938"/>
                  </a:lnTo>
                  <a:lnTo>
                    <a:pt x="2049907" y="274827"/>
                  </a:lnTo>
                  <a:lnTo>
                    <a:pt x="2087626" y="276606"/>
                  </a:lnTo>
                  <a:lnTo>
                    <a:pt x="2124710" y="279273"/>
                  </a:lnTo>
                  <a:lnTo>
                    <a:pt x="2161413" y="282575"/>
                  </a:lnTo>
                  <a:lnTo>
                    <a:pt x="2233549" y="290575"/>
                  </a:lnTo>
                  <a:lnTo>
                    <a:pt x="2371344" y="308356"/>
                  </a:lnTo>
                  <a:lnTo>
                    <a:pt x="2437003" y="315849"/>
                  </a:lnTo>
                  <a:lnTo>
                    <a:pt x="2468753" y="318897"/>
                  </a:lnTo>
                  <a:lnTo>
                    <a:pt x="2499995" y="321056"/>
                  </a:lnTo>
                  <a:lnTo>
                    <a:pt x="2530475" y="322452"/>
                  </a:lnTo>
                  <a:lnTo>
                    <a:pt x="2560447" y="322706"/>
                  </a:lnTo>
                  <a:lnTo>
                    <a:pt x="2589530" y="321944"/>
                  </a:lnTo>
                  <a:lnTo>
                    <a:pt x="2617978" y="319786"/>
                  </a:lnTo>
                  <a:lnTo>
                    <a:pt x="2645791" y="316230"/>
                  </a:lnTo>
                  <a:lnTo>
                    <a:pt x="2672715" y="311023"/>
                  </a:lnTo>
                  <a:lnTo>
                    <a:pt x="2677054" y="310006"/>
                  </a:lnTo>
                  <a:lnTo>
                    <a:pt x="2560574" y="310006"/>
                  </a:lnTo>
                  <a:lnTo>
                    <a:pt x="2531110" y="309752"/>
                  </a:lnTo>
                  <a:lnTo>
                    <a:pt x="2469896" y="306197"/>
                  </a:lnTo>
                  <a:lnTo>
                    <a:pt x="2372995" y="295782"/>
                  </a:lnTo>
                  <a:lnTo>
                    <a:pt x="2234946" y="277875"/>
                  </a:lnTo>
                  <a:lnTo>
                    <a:pt x="2199325" y="273938"/>
                  </a:lnTo>
                  <a:close/>
                </a:path>
                <a:path w="3205479" h="1757045">
                  <a:moveTo>
                    <a:pt x="3144931" y="47371"/>
                  </a:moveTo>
                  <a:lnTo>
                    <a:pt x="3103245" y="84708"/>
                  </a:lnTo>
                  <a:lnTo>
                    <a:pt x="3050413" y="127635"/>
                  </a:lnTo>
                  <a:lnTo>
                    <a:pt x="2992120" y="168401"/>
                  </a:lnTo>
                  <a:lnTo>
                    <a:pt x="2926842" y="206629"/>
                  </a:lnTo>
                  <a:lnTo>
                    <a:pt x="2890901" y="224536"/>
                  </a:lnTo>
                  <a:lnTo>
                    <a:pt x="2852547" y="241426"/>
                  </a:lnTo>
                  <a:lnTo>
                    <a:pt x="2811526" y="257429"/>
                  </a:lnTo>
                  <a:lnTo>
                    <a:pt x="2767583" y="272288"/>
                  </a:lnTo>
                  <a:lnTo>
                    <a:pt x="2720594" y="286131"/>
                  </a:lnTo>
                  <a:lnTo>
                    <a:pt x="2670302" y="298576"/>
                  </a:lnTo>
                  <a:lnTo>
                    <a:pt x="2617089" y="307086"/>
                  </a:lnTo>
                  <a:lnTo>
                    <a:pt x="2560574" y="310006"/>
                  </a:lnTo>
                  <a:lnTo>
                    <a:pt x="2677054" y="310006"/>
                  </a:lnTo>
                  <a:lnTo>
                    <a:pt x="2723896" y="298323"/>
                  </a:lnTo>
                  <a:lnTo>
                    <a:pt x="2771267" y="284480"/>
                  </a:lnTo>
                  <a:lnTo>
                    <a:pt x="2815844" y="269494"/>
                  </a:lnTo>
                  <a:lnTo>
                    <a:pt x="2857246" y="253237"/>
                  </a:lnTo>
                  <a:lnTo>
                    <a:pt x="2896107" y="236093"/>
                  </a:lnTo>
                  <a:lnTo>
                    <a:pt x="2932556" y="217931"/>
                  </a:lnTo>
                  <a:lnTo>
                    <a:pt x="2966720" y="199008"/>
                  </a:lnTo>
                  <a:lnTo>
                    <a:pt x="3029077" y="158876"/>
                  </a:lnTo>
                  <a:lnTo>
                    <a:pt x="3085211" y="116331"/>
                  </a:lnTo>
                  <a:lnTo>
                    <a:pt x="3136646" y="72262"/>
                  </a:lnTo>
                  <a:lnTo>
                    <a:pt x="3153656" y="56649"/>
                  </a:lnTo>
                  <a:lnTo>
                    <a:pt x="3144931" y="47371"/>
                  </a:lnTo>
                  <a:close/>
                </a:path>
                <a:path w="3205479" h="1757045">
                  <a:moveTo>
                    <a:pt x="3190685" y="38735"/>
                  </a:moveTo>
                  <a:lnTo>
                    <a:pt x="3154299" y="38735"/>
                  </a:lnTo>
                  <a:lnTo>
                    <a:pt x="3162935" y="48132"/>
                  </a:lnTo>
                  <a:lnTo>
                    <a:pt x="3153656" y="56649"/>
                  </a:lnTo>
                  <a:lnTo>
                    <a:pt x="3175507" y="79882"/>
                  </a:lnTo>
                  <a:lnTo>
                    <a:pt x="3190685" y="38735"/>
                  </a:lnTo>
                  <a:close/>
                </a:path>
                <a:path w="3205479" h="1757045">
                  <a:moveTo>
                    <a:pt x="3154299" y="38735"/>
                  </a:moveTo>
                  <a:lnTo>
                    <a:pt x="3144931" y="47371"/>
                  </a:lnTo>
                  <a:lnTo>
                    <a:pt x="3153656" y="56649"/>
                  </a:lnTo>
                  <a:lnTo>
                    <a:pt x="3162935" y="48132"/>
                  </a:lnTo>
                  <a:lnTo>
                    <a:pt x="3154299" y="38735"/>
                  </a:lnTo>
                  <a:close/>
                </a:path>
                <a:path w="3205479" h="1757045">
                  <a:moveTo>
                    <a:pt x="3204972" y="0"/>
                  </a:moveTo>
                  <a:lnTo>
                    <a:pt x="3123311" y="24383"/>
                  </a:lnTo>
                  <a:lnTo>
                    <a:pt x="3144931" y="47371"/>
                  </a:lnTo>
                  <a:lnTo>
                    <a:pt x="3154299" y="38735"/>
                  </a:lnTo>
                  <a:lnTo>
                    <a:pt x="3190685" y="38735"/>
                  </a:lnTo>
                  <a:lnTo>
                    <a:pt x="3204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070100" y="4327525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 h="0">
                  <a:moveTo>
                    <a:pt x="173990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783076" y="3504311"/>
              <a:ext cx="338455" cy="2134870"/>
            </a:xfrm>
            <a:custGeom>
              <a:avLst/>
              <a:gdLst/>
              <a:ahLst/>
              <a:cxnLst/>
              <a:rect l="l" t="t" r="r" b="b"/>
              <a:pathLst>
                <a:path w="338454" h="2134870">
                  <a:moveTo>
                    <a:pt x="0" y="2053716"/>
                  </a:moveTo>
                  <a:lnTo>
                    <a:pt x="26924" y="2134489"/>
                  </a:lnTo>
                  <a:lnTo>
                    <a:pt x="69813" y="2072513"/>
                  </a:lnTo>
                  <a:lnTo>
                    <a:pt x="42163" y="2072513"/>
                  </a:lnTo>
                  <a:lnTo>
                    <a:pt x="29590" y="2070735"/>
                  </a:lnTo>
                  <a:lnTo>
                    <a:pt x="31387" y="2058155"/>
                  </a:lnTo>
                  <a:lnTo>
                    <a:pt x="0" y="2053716"/>
                  </a:lnTo>
                  <a:close/>
                </a:path>
                <a:path w="338454" h="2134870">
                  <a:moveTo>
                    <a:pt x="31387" y="2058155"/>
                  </a:moveTo>
                  <a:lnTo>
                    <a:pt x="29590" y="2070735"/>
                  </a:lnTo>
                  <a:lnTo>
                    <a:pt x="42163" y="2072513"/>
                  </a:lnTo>
                  <a:lnTo>
                    <a:pt x="43960" y="2059933"/>
                  </a:lnTo>
                  <a:lnTo>
                    <a:pt x="31387" y="2058155"/>
                  </a:lnTo>
                  <a:close/>
                </a:path>
                <a:path w="338454" h="2134870">
                  <a:moveTo>
                    <a:pt x="43960" y="2059933"/>
                  </a:moveTo>
                  <a:lnTo>
                    <a:pt x="42163" y="2072513"/>
                  </a:lnTo>
                  <a:lnTo>
                    <a:pt x="69813" y="2072513"/>
                  </a:lnTo>
                  <a:lnTo>
                    <a:pt x="75437" y="2064385"/>
                  </a:lnTo>
                  <a:lnTo>
                    <a:pt x="43960" y="2059933"/>
                  </a:lnTo>
                  <a:close/>
                </a:path>
                <a:path w="338454" h="2134870">
                  <a:moveTo>
                    <a:pt x="325374" y="0"/>
                  </a:moveTo>
                  <a:lnTo>
                    <a:pt x="31387" y="2058155"/>
                  </a:lnTo>
                  <a:lnTo>
                    <a:pt x="43960" y="2059933"/>
                  </a:lnTo>
                  <a:lnTo>
                    <a:pt x="337947" y="1777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791200" y="3124200"/>
              <a:ext cx="914400" cy="990600"/>
            </a:xfrm>
            <a:custGeom>
              <a:avLst/>
              <a:gdLst/>
              <a:ahLst/>
              <a:cxnLst/>
              <a:rect l="l" t="t" r="r" b="b"/>
              <a:pathLst>
                <a:path w="914400" h="990600">
                  <a:moveTo>
                    <a:pt x="0" y="990600"/>
                  </a:moveTo>
                  <a:lnTo>
                    <a:pt x="914400" y="990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105400" y="3251200"/>
              <a:ext cx="2136775" cy="650875"/>
            </a:xfrm>
            <a:custGeom>
              <a:avLst/>
              <a:gdLst/>
              <a:ahLst/>
              <a:cxnLst/>
              <a:rect l="l" t="t" r="r" b="b"/>
              <a:pathLst>
                <a:path w="2136775" h="650875">
                  <a:moveTo>
                    <a:pt x="2136775" y="0"/>
                  </a:moveTo>
                  <a:lnTo>
                    <a:pt x="0" y="0"/>
                  </a:lnTo>
                  <a:lnTo>
                    <a:pt x="0" y="650875"/>
                  </a:lnTo>
                  <a:lnTo>
                    <a:pt x="2136775" y="650875"/>
                  </a:lnTo>
                  <a:lnTo>
                    <a:pt x="213677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105400" y="3251200"/>
              <a:ext cx="2136775" cy="650875"/>
            </a:xfrm>
            <a:custGeom>
              <a:avLst/>
              <a:gdLst/>
              <a:ahLst/>
              <a:cxnLst/>
              <a:rect l="l" t="t" r="r" b="b"/>
              <a:pathLst>
                <a:path w="2136775" h="650875">
                  <a:moveTo>
                    <a:pt x="0" y="650875"/>
                  </a:moveTo>
                  <a:lnTo>
                    <a:pt x="2136775" y="650875"/>
                  </a:lnTo>
                  <a:lnTo>
                    <a:pt x="2136775" y="0"/>
                  </a:lnTo>
                  <a:lnTo>
                    <a:pt x="0" y="0"/>
                  </a:lnTo>
                  <a:lnTo>
                    <a:pt x="0" y="6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548501" y="3498850"/>
              <a:ext cx="278130" cy="387350"/>
            </a:xfrm>
            <a:custGeom>
              <a:avLst/>
              <a:gdLst/>
              <a:ahLst/>
              <a:cxnLst/>
              <a:rect l="l" t="t" r="r" b="b"/>
              <a:pathLst>
                <a:path w="278129" h="387350">
                  <a:moveTo>
                    <a:pt x="277812" y="0"/>
                  </a:moveTo>
                  <a:lnTo>
                    <a:pt x="0" y="0"/>
                  </a:lnTo>
                  <a:lnTo>
                    <a:pt x="0" y="387350"/>
                  </a:lnTo>
                  <a:lnTo>
                    <a:pt x="277812" y="387350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615773" y="3597342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4" h="0">
                  <a:moveTo>
                    <a:pt x="0" y="0"/>
                  </a:moveTo>
                  <a:lnTo>
                    <a:pt x="108492" y="0"/>
                  </a:lnTo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5166359" y="3285871"/>
            <a:ext cx="2016760" cy="58991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68325" marR="30480" indent="-530860">
              <a:lnSpc>
                <a:spcPts val="2200"/>
              </a:lnSpc>
              <a:spcBef>
                <a:spcPts val="14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0">
                <a:latin typeface="Arial MT"/>
                <a:cs typeface="Arial MT"/>
              </a:rPr>
              <a:t>nc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u="heavy" sz="1800" spc="-8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1800" spc="-1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60">
                <a:latin typeface="Arial MT"/>
                <a:cs typeface="Arial MT"/>
              </a:rPr>
              <a:t>v</a:t>
            </a:r>
            <a:r>
              <a:rPr dirty="0" sz="1800" spc="-114">
                <a:latin typeface="Arial MT"/>
                <a:cs typeface="Arial MT"/>
              </a:rPr>
              <a:t>al  </a:t>
            </a:r>
            <a:r>
              <a:rPr dirty="0" baseline="1543" sz="2700" spc="-352">
                <a:latin typeface="Arial MT"/>
                <a:cs typeface="Arial MT"/>
              </a:rPr>
              <a:t>w</a:t>
            </a:r>
            <a:r>
              <a:rPr dirty="0" baseline="1543" sz="2700" spc="-277">
                <a:latin typeface="Arial MT"/>
                <a:cs typeface="Arial MT"/>
              </a:rPr>
              <a:t>h</a:t>
            </a:r>
            <a:r>
              <a:rPr dirty="0" baseline="1543" sz="2700" spc="-292">
                <a:latin typeface="Arial MT"/>
                <a:cs typeface="Arial MT"/>
              </a:rPr>
              <a:t>e</a:t>
            </a:r>
            <a:r>
              <a:rPr dirty="0" baseline="1543" sz="2700" spc="-277">
                <a:latin typeface="Arial MT"/>
                <a:cs typeface="Arial MT"/>
              </a:rPr>
              <a:t>n</a:t>
            </a:r>
            <a:r>
              <a:rPr dirty="0" baseline="1543" sz="2700" spc="-120">
                <a:latin typeface="Arial MT"/>
                <a:cs typeface="Arial MT"/>
              </a:rPr>
              <a:t> </a:t>
            </a:r>
            <a:r>
              <a:rPr dirty="0" baseline="1543" sz="2700" spc="-240">
                <a:latin typeface="Arial MT"/>
                <a:cs typeface="Arial MT"/>
              </a:rPr>
              <a:t>x</a:t>
            </a:r>
            <a:r>
              <a:rPr dirty="0" baseline="-18518" sz="1800" spc="-187">
                <a:latin typeface="Arial MT"/>
                <a:cs typeface="Arial MT"/>
              </a:rPr>
              <a:t>g</a:t>
            </a:r>
            <a:r>
              <a:rPr dirty="0" baseline="-18518" sz="1800" spc="112">
                <a:latin typeface="Arial MT"/>
                <a:cs typeface="Arial MT"/>
              </a:rPr>
              <a:t> </a:t>
            </a:r>
            <a:r>
              <a:rPr dirty="0" baseline="1543" sz="2700" spc="-284">
                <a:latin typeface="Arial MT"/>
                <a:cs typeface="Arial MT"/>
              </a:rPr>
              <a:t>=</a:t>
            </a:r>
            <a:r>
              <a:rPr dirty="0" baseline="1543" sz="2700" spc="-97">
                <a:latin typeface="Arial MT"/>
                <a:cs typeface="Arial MT"/>
              </a:rPr>
              <a:t> </a:t>
            </a:r>
            <a:r>
              <a:rPr dirty="0" sz="2200" spc="-225"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854958" y="3473322"/>
            <a:ext cx="3392170" cy="1560830"/>
            <a:chOff x="3854958" y="3473322"/>
            <a:chExt cx="3392170" cy="1560830"/>
          </a:xfrm>
        </p:grpSpPr>
        <p:sp>
          <p:nvSpPr>
            <p:cNvPr id="80" name="object 80"/>
            <p:cNvSpPr/>
            <p:nvPr/>
          </p:nvSpPr>
          <p:spPr>
            <a:xfrm>
              <a:off x="3854958" y="3473322"/>
              <a:ext cx="1251585" cy="794385"/>
            </a:xfrm>
            <a:custGeom>
              <a:avLst/>
              <a:gdLst/>
              <a:ahLst/>
              <a:cxnLst/>
              <a:rect l="l" t="t" r="r" b="b"/>
              <a:pathLst>
                <a:path w="1251585" h="794385">
                  <a:moveTo>
                    <a:pt x="0" y="710438"/>
                  </a:moveTo>
                  <a:lnTo>
                    <a:pt x="16890" y="793876"/>
                  </a:lnTo>
                  <a:lnTo>
                    <a:pt x="70028" y="734187"/>
                  </a:lnTo>
                  <a:lnTo>
                    <a:pt x="39624" y="734187"/>
                  </a:lnTo>
                  <a:lnTo>
                    <a:pt x="27304" y="730884"/>
                  </a:lnTo>
                  <a:lnTo>
                    <a:pt x="30607" y="718684"/>
                  </a:lnTo>
                  <a:lnTo>
                    <a:pt x="0" y="710438"/>
                  </a:lnTo>
                  <a:close/>
                </a:path>
                <a:path w="1251585" h="794385">
                  <a:moveTo>
                    <a:pt x="30607" y="718684"/>
                  </a:moveTo>
                  <a:lnTo>
                    <a:pt x="27304" y="730884"/>
                  </a:lnTo>
                  <a:lnTo>
                    <a:pt x="39624" y="734187"/>
                  </a:lnTo>
                  <a:lnTo>
                    <a:pt x="42901" y="721996"/>
                  </a:lnTo>
                  <a:lnTo>
                    <a:pt x="30607" y="718684"/>
                  </a:lnTo>
                  <a:close/>
                </a:path>
                <a:path w="1251585" h="794385">
                  <a:moveTo>
                    <a:pt x="42901" y="721996"/>
                  </a:moveTo>
                  <a:lnTo>
                    <a:pt x="39624" y="734187"/>
                  </a:lnTo>
                  <a:lnTo>
                    <a:pt x="70028" y="734187"/>
                  </a:lnTo>
                  <a:lnTo>
                    <a:pt x="73532" y="730250"/>
                  </a:lnTo>
                  <a:lnTo>
                    <a:pt x="42901" y="721996"/>
                  </a:lnTo>
                  <a:close/>
                </a:path>
                <a:path w="1251585" h="794385">
                  <a:moveTo>
                    <a:pt x="713993" y="0"/>
                  </a:moveTo>
                  <a:lnTo>
                    <a:pt x="660018" y="635"/>
                  </a:lnTo>
                  <a:lnTo>
                    <a:pt x="607694" y="4063"/>
                  </a:lnTo>
                  <a:lnTo>
                    <a:pt x="557402" y="10287"/>
                  </a:lnTo>
                  <a:lnTo>
                    <a:pt x="509269" y="19685"/>
                  </a:lnTo>
                  <a:lnTo>
                    <a:pt x="463295" y="32512"/>
                  </a:lnTo>
                  <a:lnTo>
                    <a:pt x="420115" y="49275"/>
                  </a:lnTo>
                  <a:lnTo>
                    <a:pt x="379475" y="69976"/>
                  </a:lnTo>
                  <a:lnTo>
                    <a:pt x="341756" y="94741"/>
                  </a:lnTo>
                  <a:lnTo>
                    <a:pt x="306958" y="123698"/>
                  </a:lnTo>
                  <a:lnTo>
                    <a:pt x="274700" y="156337"/>
                  </a:lnTo>
                  <a:lnTo>
                    <a:pt x="244982" y="192277"/>
                  </a:lnTo>
                  <a:lnTo>
                    <a:pt x="217424" y="231266"/>
                  </a:lnTo>
                  <a:lnTo>
                    <a:pt x="192024" y="273303"/>
                  </a:lnTo>
                  <a:lnTo>
                    <a:pt x="168655" y="317881"/>
                  </a:lnTo>
                  <a:lnTo>
                    <a:pt x="146812" y="364744"/>
                  </a:lnTo>
                  <a:lnTo>
                    <a:pt x="126491" y="413638"/>
                  </a:lnTo>
                  <a:lnTo>
                    <a:pt x="107568" y="464312"/>
                  </a:lnTo>
                  <a:lnTo>
                    <a:pt x="89662" y="516763"/>
                  </a:lnTo>
                  <a:lnTo>
                    <a:pt x="72770" y="570357"/>
                  </a:lnTo>
                  <a:lnTo>
                    <a:pt x="56641" y="624966"/>
                  </a:lnTo>
                  <a:lnTo>
                    <a:pt x="41020" y="680212"/>
                  </a:lnTo>
                  <a:lnTo>
                    <a:pt x="30607" y="718684"/>
                  </a:lnTo>
                  <a:lnTo>
                    <a:pt x="42901" y="721996"/>
                  </a:lnTo>
                  <a:lnTo>
                    <a:pt x="53212" y="683640"/>
                  </a:lnTo>
                  <a:lnTo>
                    <a:pt x="68833" y="628522"/>
                  </a:lnTo>
                  <a:lnTo>
                    <a:pt x="84962" y="574166"/>
                  </a:lnTo>
                  <a:lnTo>
                    <a:pt x="101726" y="520826"/>
                  </a:lnTo>
                  <a:lnTo>
                    <a:pt x="119506" y="468756"/>
                  </a:lnTo>
                  <a:lnTo>
                    <a:pt x="138302" y="418591"/>
                  </a:lnTo>
                  <a:lnTo>
                    <a:pt x="158368" y="369950"/>
                  </a:lnTo>
                  <a:lnTo>
                    <a:pt x="179958" y="323595"/>
                  </a:lnTo>
                  <a:lnTo>
                    <a:pt x="203072" y="279653"/>
                  </a:lnTo>
                  <a:lnTo>
                    <a:pt x="227964" y="238378"/>
                  </a:lnTo>
                  <a:lnTo>
                    <a:pt x="254888" y="200151"/>
                  </a:lnTo>
                  <a:lnTo>
                    <a:pt x="283844" y="164972"/>
                  </a:lnTo>
                  <a:lnTo>
                    <a:pt x="315213" y="133223"/>
                  </a:lnTo>
                  <a:lnTo>
                    <a:pt x="348995" y="105155"/>
                  </a:lnTo>
                  <a:lnTo>
                    <a:pt x="385571" y="81025"/>
                  </a:lnTo>
                  <a:lnTo>
                    <a:pt x="424941" y="60960"/>
                  </a:lnTo>
                  <a:lnTo>
                    <a:pt x="467105" y="44703"/>
                  </a:lnTo>
                  <a:lnTo>
                    <a:pt x="511809" y="32130"/>
                  </a:lnTo>
                  <a:lnTo>
                    <a:pt x="559180" y="22860"/>
                  </a:lnTo>
                  <a:lnTo>
                    <a:pt x="608711" y="16637"/>
                  </a:lnTo>
                  <a:lnTo>
                    <a:pt x="660272" y="13335"/>
                  </a:lnTo>
                  <a:lnTo>
                    <a:pt x="896787" y="12700"/>
                  </a:lnTo>
                  <a:lnTo>
                    <a:pt x="885316" y="11302"/>
                  </a:lnTo>
                  <a:lnTo>
                    <a:pt x="826896" y="5587"/>
                  </a:lnTo>
                  <a:lnTo>
                    <a:pt x="769746" y="1777"/>
                  </a:lnTo>
                  <a:lnTo>
                    <a:pt x="741679" y="635"/>
                  </a:lnTo>
                  <a:lnTo>
                    <a:pt x="713993" y="0"/>
                  </a:lnTo>
                  <a:close/>
                </a:path>
                <a:path w="1251585" h="794385">
                  <a:moveTo>
                    <a:pt x="896787" y="12700"/>
                  </a:moveTo>
                  <a:lnTo>
                    <a:pt x="713739" y="12700"/>
                  </a:lnTo>
                  <a:lnTo>
                    <a:pt x="741171" y="13207"/>
                  </a:lnTo>
                  <a:lnTo>
                    <a:pt x="768857" y="14350"/>
                  </a:lnTo>
                  <a:lnTo>
                    <a:pt x="825626" y="18161"/>
                  </a:lnTo>
                  <a:lnTo>
                    <a:pt x="883665" y="23875"/>
                  </a:lnTo>
                  <a:lnTo>
                    <a:pt x="942975" y="31114"/>
                  </a:lnTo>
                  <a:lnTo>
                    <a:pt x="1003045" y="39624"/>
                  </a:lnTo>
                  <a:lnTo>
                    <a:pt x="1063878" y="49275"/>
                  </a:lnTo>
                  <a:lnTo>
                    <a:pt x="1249299" y="81787"/>
                  </a:lnTo>
                  <a:lnTo>
                    <a:pt x="1251584" y="69214"/>
                  </a:lnTo>
                  <a:lnTo>
                    <a:pt x="1066038" y="36702"/>
                  </a:lnTo>
                  <a:lnTo>
                    <a:pt x="1005077" y="27177"/>
                  </a:lnTo>
                  <a:lnTo>
                    <a:pt x="944752" y="18541"/>
                  </a:lnTo>
                  <a:lnTo>
                    <a:pt x="896787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105400" y="4378324"/>
              <a:ext cx="2136775" cy="650875"/>
            </a:xfrm>
            <a:custGeom>
              <a:avLst/>
              <a:gdLst/>
              <a:ahLst/>
              <a:cxnLst/>
              <a:rect l="l" t="t" r="r" b="b"/>
              <a:pathLst>
                <a:path w="2136775" h="650875">
                  <a:moveTo>
                    <a:pt x="2136775" y="0"/>
                  </a:moveTo>
                  <a:lnTo>
                    <a:pt x="0" y="0"/>
                  </a:lnTo>
                  <a:lnTo>
                    <a:pt x="0" y="650875"/>
                  </a:lnTo>
                  <a:lnTo>
                    <a:pt x="2136775" y="650875"/>
                  </a:lnTo>
                  <a:lnTo>
                    <a:pt x="213677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105400" y="4378324"/>
              <a:ext cx="2136775" cy="650875"/>
            </a:xfrm>
            <a:custGeom>
              <a:avLst/>
              <a:gdLst/>
              <a:ahLst/>
              <a:cxnLst/>
              <a:rect l="l" t="t" r="r" b="b"/>
              <a:pathLst>
                <a:path w="2136775" h="650875">
                  <a:moveTo>
                    <a:pt x="0" y="650875"/>
                  </a:moveTo>
                  <a:lnTo>
                    <a:pt x="2136775" y="650875"/>
                  </a:lnTo>
                  <a:lnTo>
                    <a:pt x="2136775" y="0"/>
                  </a:lnTo>
                  <a:lnTo>
                    <a:pt x="0" y="0"/>
                  </a:lnTo>
                  <a:lnTo>
                    <a:pt x="0" y="6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5204459" y="4413250"/>
            <a:ext cx="1953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0">
                <a:latin typeface="Arial MT"/>
                <a:cs typeface="Arial MT"/>
              </a:rPr>
              <a:t>nc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60">
                <a:latin typeface="Arial MT"/>
                <a:cs typeface="Arial MT"/>
              </a:rPr>
              <a:t>v</a:t>
            </a:r>
            <a:r>
              <a:rPr dirty="0" sz="1800" spc="-135"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558026" y="4645088"/>
            <a:ext cx="528955" cy="347980"/>
            <a:chOff x="6558026" y="4645088"/>
            <a:chExt cx="528955" cy="347980"/>
          </a:xfrm>
        </p:grpSpPr>
        <p:sp>
          <p:nvSpPr>
            <p:cNvPr id="85" name="object 85"/>
            <p:cNvSpPr/>
            <p:nvPr/>
          </p:nvSpPr>
          <p:spPr>
            <a:xfrm>
              <a:off x="6558026" y="4645088"/>
              <a:ext cx="528955" cy="347980"/>
            </a:xfrm>
            <a:custGeom>
              <a:avLst/>
              <a:gdLst/>
              <a:ahLst/>
              <a:cxnLst/>
              <a:rect l="l" t="t" r="r" b="b"/>
              <a:pathLst>
                <a:path w="528954" h="347979">
                  <a:moveTo>
                    <a:pt x="528637" y="0"/>
                  </a:moveTo>
                  <a:lnTo>
                    <a:pt x="0" y="0"/>
                  </a:lnTo>
                  <a:lnTo>
                    <a:pt x="0" y="347662"/>
                  </a:lnTo>
                  <a:lnTo>
                    <a:pt x="528637" y="347662"/>
                  </a:lnTo>
                  <a:lnTo>
                    <a:pt x="52863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627368" y="4729249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 h="0">
                  <a:moveTo>
                    <a:pt x="0" y="0"/>
                  </a:moveTo>
                  <a:lnTo>
                    <a:pt x="99117" y="0"/>
                  </a:lnTo>
                </a:path>
              </a:pathLst>
            </a:custGeom>
            <a:ln w="1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5709411" y="4402261"/>
            <a:ext cx="1729105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800" spc="-210">
                <a:latin typeface="Arial MT"/>
                <a:cs typeface="Arial MT"/>
              </a:rPr>
              <a:t>wh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baseline="-20833" sz="1800" spc="-187">
                <a:latin typeface="Arial MT"/>
                <a:cs typeface="Arial MT"/>
              </a:rPr>
              <a:t>g</a:t>
            </a:r>
            <a:r>
              <a:rPr dirty="0" baseline="-20833" sz="1800" spc="112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baseline="1424" sz="2925" spc="-187">
                <a:latin typeface="Arial MT"/>
                <a:cs typeface="Arial MT"/>
              </a:rPr>
              <a:t>x</a:t>
            </a:r>
            <a:r>
              <a:rPr dirty="0" baseline="1424" sz="2925" spc="-375">
                <a:latin typeface="Arial MT"/>
                <a:cs typeface="Arial MT"/>
              </a:rPr>
              <a:t> </a:t>
            </a:r>
            <a:r>
              <a:rPr dirty="0" baseline="1424" sz="2925" spc="270">
                <a:latin typeface="Symbol"/>
                <a:cs typeface="Symbol"/>
              </a:rPr>
              <a:t></a:t>
            </a:r>
            <a:r>
              <a:rPr dirty="0" baseline="1424" sz="2925" spc="-712">
                <a:latin typeface="Arial MT"/>
                <a:cs typeface="Arial MT"/>
              </a:rPr>
              <a:t>1</a:t>
            </a:r>
            <a:r>
              <a:rPr dirty="0" baseline="-18518" sz="6075" spc="247">
                <a:latin typeface="Symbol"/>
                <a:cs typeface="Symbol"/>
              </a:rPr>
              <a:t></a:t>
            </a:r>
            <a:endParaRPr baseline="-18518" sz="6075">
              <a:latin typeface="Symbol"/>
              <a:cs typeface="Symbo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505200" y="4261358"/>
            <a:ext cx="3742054" cy="1804670"/>
            <a:chOff x="3505200" y="4261358"/>
            <a:chExt cx="3742054" cy="1804670"/>
          </a:xfrm>
        </p:grpSpPr>
        <p:sp>
          <p:nvSpPr>
            <p:cNvPr id="89" name="object 89"/>
            <p:cNvSpPr/>
            <p:nvPr/>
          </p:nvSpPr>
          <p:spPr>
            <a:xfrm>
              <a:off x="3505200" y="4261357"/>
              <a:ext cx="1602740" cy="621665"/>
            </a:xfrm>
            <a:custGeom>
              <a:avLst/>
              <a:gdLst/>
              <a:ahLst/>
              <a:cxnLst/>
              <a:rect l="l" t="t" r="r" b="b"/>
              <a:pathLst>
                <a:path w="1602739" h="621664">
                  <a:moveTo>
                    <a:pt x="1601724" y="609219"/>
                  </a:moveTo>
                  <a:lnTo>
                    <a:pt x="75577" y="245897"/>
                  </a:lnTo>
                  <a:lnTo>
                    <a:pt x="76276" y="242951"/>
                  </a:lnTo>
                  <a:lnTo>
                    <a:pt x="82931" y="215011"/>
                  </a:lnTo>
                  <a:lnTo>
                    <a:pt x="0" y="234442"/>
                  </a:lnTo>
                  <a:lnTo>
                    <a:pt x="65278" y="289179"/>
                  </a:lnTo>
                  <a:lnTo>
                    <a:pt x="72644" y="258216"/>
                  </a:lnTo>
                  <a:lnTo>
                    <a:pt x="1598676" y="621665"/>
                  </a:lnTo>
                  <a:lnTo>
                    <a:pt x="1601724" y="609219"/>
                  </a:lnTo>
                  <a:close/>
                </a:path>
                <a:path w="1602739" h="621664">
                  <a:moveTo>
                    <a:pt x="1602613" y="381000"/>
                  </a:moveTo>
                  <a:lnTo>
                    <a:pt x="758558" y="29260"/>
                  </a:lnTo>
                  <a:lnTo>
                    <a:pt x="760590" y="24384"/>
                  </a:lnTo>
                  <a:lnTo>
                    <a:pt x="770763" y="0"/>
                  </a:lnTo>
                  <a:lnTo>
                    <a:pt x="685800" y="5842"/>
                  </a:lnTo>
                  <a:lnTo>
                    <a:pt x="741426" y="70358"/>
                  </a:lnTo>
                  <a:lnTo>
                    <a:pt x="753681" y="40970"/>
                  </a:lnTo>
                  <a:lnTo>
                    <a:pt x="1597787" y="392684"/>
                  </a:lnTo>
                  <a:lnTo>
                    <a:pt x="1602613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105400" y="5410200"/>
              <a:ext cx="2136775" cy="650875"/>
            </a:xfrm>
            <a:custGeom>
              <a:avLst/>
              <a:gdLst/>
              <a:ahLst/>
              <a:cxnLst/>
              <a:rect l="l" t="t" r="r" b="b"/>
              <a:pathLst>
                <a:path w="2136775" h="650875">
                  <a:moveTo>
                    <a:pt x="2136775" y="0"/>
                  </a:moveTo>
                  <a:lnTo>
                    <a:pt x="0" y="0"/>
                  </a:lnTo>
                  <a:lnTo>
                    <a:pt x="0" y="650875"/>
                  </a:lnTo>
                  <a:lnTo>
                    <a:pt x="2136775" y="650875"/>
                  </a:lnTo>
                  <a:lnTo>
                    <a:pt x="213677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105400" y="5410200"/>
              <a:ext cx="2136775" cy="650875"/>
            </a:xfrm>
            <a:custGeom>
              <a:avLst/>
              <a:gdLst/>
              <a:ahLst/>
              <a:cxnLst/>
              <a:rect l="l" t="t" r="r" b="b"/>
              <a:pathLst>
                <a:path w="2136775" h="650875">
                  <a:moveTo>
                    <a:pt x="0" y="650875"/>
                  </a:moveTo>
                  <a:lnTo>
                    <a:pt x="2136775" y="650875"/>
                  </a:lnTo>
                  <a:lnTo>
                    <a:pt x="2136775" y="0"/>
                  </a:lnTo>
                  <a:lnTo>
                    <a:pt x="0" y="0"/>
                  </a:lnTo>
                  <a:lnTo>
                    <a:pt x="0" y="6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5191759" y="5445353"/>
            <a:ext cx="1965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0">
                <a:latin typeface="Arial MT"/>
                <a:cs typeface="Arial MT"/>
              </a:rPr>
              <a:t>nc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160">
                <a:latin typeface="Arial MT"/>
                <a:cs typeface="Arial MT"/>
              </a:rPr>
              <a:t>v</a:t>
            </a:r>
            <a:r>
              <a:rPr dirty="0" sz="1800" spc="-135"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96711" y="5719673"/>
            <a:ext cx="74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10">
                <a:latin typeface="Arial MT"/>
                <a:cs typeface="Arial MT"/>
              </a:rPr>
              <a:t>wh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x</a:t>
            </a:r>
            <a:r>
              <a:rPr dirty="0" baseline="-20833" sz="1800" spc="-187">
                <a:latin typeface="Arial MT"/>
                <a:cs typeface="Arial MT"/>
              </a:rPr>
              <a:t>g</a:t>
            </a:r>
            <a:endParaRPr baseline="-20833" sz="18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52615" y="5747107"/>
            <a:ext cx="10985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45"/>
              </a:lnSpc>
            </a:pPr>
            <a:r>
              <a:rPr dirty="0" sz="1800" spc="-19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524625" y="5676900"/>
            <a:ext cx="595630" cy="347980"/>
            <a:chOff x="6524625" y="5676900"/>
            <a:chExt cx="595630" cy="347980"/>
          </a:xfrm>
        </p:grpSpPr>
        <p:sp>
          <p:nvSpPr>
            <p:cNvPr id="96" name="object 96"/>
            <p:cNvSpPr/>
            <p:nvPr/>
          </p:nvSpPr>
          <p:spPr>
            <a:xfrm>
              <a:off x="6524625" y="5676900"/>
              <a:ext cx="595630" cy="347980"/>
            </a:xfrm>
            <a:custGeom>
              <a:avLst/>
              <a:gdLst/>
              <a:ahLst/>
              <a:cxnLst/>
              <a:rect l="l" t="t" r="r" b="b"/>
              <a:pathLst>
                <a:path w="595629" h="347979">
                  <a:moveTo>
                    <a:pt x="595312" y="0"/>
                  </a:moveTo>
                  <a:lnTo>
                    <a:pt x="0" y="0"/>
                  </a:lnTo>
                  <a:lnTo>
                    <a:pt x="0" y="347662"/>
                  </a:lnTo>
                  <a:lnTo>
                    <a:pt x="595312" y="347662"/>
                  </a:lnTo>
                  <a:lnTo>
                    <a:pt x="59531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593313" y="576106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 h="0">
                  <a:moveTo>
                    <a:pt x="0" y="0"/>
                  </a:moveTo>
                  <a:lnTo>
                    <a:pt x="98370" y="0"/>
                  </a:lnTo>
                </a:path>
              </a:pathLst>
            </a:custGeom>
            <a:ln w="16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6557757" y="5535802"/>
            <a:ext cx="160909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4216" sz="2925" spc="-187">
                <a:latin typeface="Arial MT"/>
                <a:cs typeface="Arial MT"/>
              </a:rPr>
              <a:t>x</a:t>
            </a:r>
            <a:r>
              <a:rPr dirty="0" baseline="24216" sz="2925" spc="-382">
                <a:latin typeface="Arial MT"/>
                <a:cs typeface="Arial MT"/>
              </a:rPr>
              <a:t> </a:t>
            </a:r>
            <a:r>
              <a:rPr dirty="0" baseline="24216" sz="2925" spc="97">
                <a:latin typeface="Symbol"/>
                <a:cs typeface="Symbol"/>
              </a:rPr>
              <a:t></a:t>
            </a:r>
            <a:r>
              <a:rPr dirty="0" baseline="24216" sz="2925" spc="-412">
                <a:latin typeface="Times New Roman"/>
                <a:cs typeface="Times New Roman"/>
              </a:rPr>
              <a:t> </a:t>
            </a:r>
            <a:r>
              <a:rPr dirty="0" baseline="24216" sz="2925" spc="-457">
                <a:latin typeface="Arial MT"/>
                <a:cs typeface="Arial MT"/>
              </a:rPr>
              <a:t>2</a:t>
            </a:r>
            <a:r>
              <a:rPr dirty="0" baseline="-11659" sz="6075" spc="292">
                <a:latin typeface="Symbol"/>
                <a:cs typeface="Symbol"/>
              </a:rPr>
              <a:t>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90">
                <a:latin typeface="Arial MT"/>
                <a:cs typeface="Arial MT"/>
              </a:rPr>
              <a:t>x</a:t>
            </a:r>
            <a:r>
              <a:rPr dirty="0" baseline="-16129" sz="2325" spc="-67">
                <a:latin typeface="Arial MT"/>
                <a:cs typeface="Arial MT"/>
              </a:rPr>
              <a:t>i</a:t>
            </a:r>
            <a:r>
              <a:rPr dirty="0" baseline="-16129" sz="2325" spc="52">
                <a:latin typeface="Arial MT"/>
                <a:cs typeface="Arial MT"/>
              </a:rPr>
              <a:t> </a:t>
            </a:r>
            <a:r>
              <a:rPr dirty="0" sz="1800" spc="55">
                <a:latin typeface="Symbol"/>
                <a:cs typeface="Symbol"/>
              </a:rPr>
              <a:t>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85">
                <a:latin typeface="Arial MT"/>
                <a:cs typeface="Arial MT"/>
              </a:rPr>
              <a:t>x</a:t>
            </a:r>
            <a:r>
              <a:rPr dirty="0" sz="1800" spc="-55">
                <a:latin typeface="Arial MT"/>
                <a:cs typeface="Arial MT"/>
              </a:rPr>
              <a:t>)</a:t>
            </a:r>
            <a:r>
              <a:rPr dirty="0" baseline="28673" sz="2325" spc="-157">
                <a:latin typeface="Arial MT"/>
                <a:cs typeface="Arial MT"/>
              </a:rPr>
              <a:t>2</a:t>
            </a:r>
            <a:endParaRPr baseline="28673" sz="2325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84576" y="4114800"/>
            <a:ext cx="5568315" cy="2525395"/>
          </a:xfrm>
          <a:custGeom>
            <a:avLst/>
            <a:gdLst/>
            <a:ahLst/>
            <a:cxnLst/>
            <a:rect l="l" t="t" r="r" b="b"/>
            <a:pathLst>
              <a:path w="5568315" h="2525395">
                <a:moveTo>
                  <a:pt x="2100072" y="1670812"/>
                </a:moveTo>
                <a:lnTo>
                  <a:pt x="69964" y="575119"/>
                </a:lnTo>
                <a:lnTo>
                  <a:pt x="73228" y="569087"/>
                </a:lnTo>
                <a:lnTo>
                  <a:pt x="85090" y="547116"/>
                </a:lnTo>
                <a:lnTo>
                  <a:pt x="0" y="544449"/>
                </a:lnTo>
                <a:lnTo>
                  <a:pt x="48895" y="614172"/>
                </a:lnTo>
                <a:lnTo>
                  <a:pt x="63944" y="586270"/>
                </a:lnTo>
                <a:lnTo>
                  <a:pt x="2093976" y="1681988"/>
                </a:lnTo>
                <a:lnTo>
                  <a:pt x="2100072" y="1670812"/>
                </a:lnTo>
                <a:close/>
              </a:path>
              <a:path w="5568315" h="2525395">
                <a:moveTo>
                  <a:pt x="2102993" y="1521904"/>
                </a:moveTo>
                <a:lnTo>
                  <a:pt x="1594739" y="69799"/>
                </a:lnTo>
                <a:lnTo>
                  <a:pt x="1624711" y="59309"/>
                </a:lnTo>
                <a:lnTo>
                  <a:pt x="1623136" y="57785"/>
                </a:lnTo>
                <a:lnTo>
                  <a:pt x="1563624" y="0"/>
                </a:lnTo>
                <a:lnTo>
                  <a:pt x="1552829" y="84455"/>
                </a:lnTo>
                <a:lnTo>
                  <a:pt x="1582801" y="73977"/>
                </a:lnTo>
                <a:lnTo>
                  <a:pt x="2091055" y="1526095"/>
                </a:lnTo>
                <a:lnTo>
                  <a:pt x="2102993" y="1521904"/>
                </a:lnTo>
                <a:close/>
              </a:path>
              <a:path w="5568315" h="2525395">
                <a:moveTo>
                  <a:pt x="5567934" y="2160244"/>
                </a:moveTo>
                <a:lnTo>
                  <a:pt x="5559298" y="2116086"/>
                </a:lnTo>
                <a:lnTo>
                  <a:pt x="5534914" y="2070404"/>
                </a:lnTo>
                <a:lnTo>
                  <a:pt x="5507355" y="2035352"/>
                </a:lnTo>
                <a:lnTo>
                  <a:pt x="5472557" y="1999424"/>
                </a:lnTo>
                <a:lnTo>
                  <a:pt x="5431028" y="1962543"/>
                </a:lnTo>
                <a:lnTo>
                  <a:pt x="5399786" y="1937537"/>
                </a:lnTo>
                <a:lnTo>
                  <a:pt x="5366131" y="1912188"/>
                </a:lnTo>
                <a:lnTo>
                  <a:pt x="5330063" y="1886546"/>
                </a:lnTo>
                <a:lnTo>
                  <a:pt x="5271770" y="1847418"/>
                </a:lnTo>
                <a:lnTo>
                  <a:pt x="5230368" y="1820964"/>
                </a:lnTo>
                <a:lnTo>
                  <a:pt x="5187061" y="1794344"/>
                </a:lnTo>
                <a:lnTo>
                  <a:pt x="5142230" y="1767344"/>
                </a:lnTo>
                <a:lnTo>
                  <a:pt x="5095875" y="1740255"/>
                </a:lnTo>
                <a:lnTo>
                  <a:pt x="5048123" y="1712899"/>
                </a:lnTo>
                <a:lnTo>
                  <a:pt x="4898644" y="1629968"/>
                </a:lnTo>
                <a:lnTo>
                  <a:pt x="4757928" y="1554200"/>
                </a:lnTo>
                <a:lnTo>
                  <a:pt x="4761141" y="1548193"/>
                </a:lnTo>
                <a:lnTo>
                  <a:pt x="4772914" y="1526197"/>
                </a:lnTo>
                <a:lnTo>
                  <a:pt x="4687697" y="1523809"/>
                </a:lnTo>
                <a:lnTo>
                  <a:pt x="4736973" y="1593367"/>
                </a:lnTo>
                <a:lnTo>
                  <a:pt x="4751921" y="1565414"/>
                </a:lnTo>
                <a:lnTo>
                  <a:pt x="4892548" y="1641106"/>
                </a:lnTo>
                <a:lnTo>
                  <a:pt x="5041773" y="1723910"/>
                </a:lnTo>
                <a:lnTo>
                  <a:pt x="5089398" y="1751228"/>
                </a:lnTo>
                <a:lnTo>
                  <a:pt x="5135626" y="1778228"/>
                </a:lnTo>
                <a:lnTo>
                  <a:pt x="5180457" y="1805152"/>
                </a:lnTo>
                <a:lnTo>
                  <a:pt x="5223510" y="1831670"/>
                </a:lnTo>
                <a:lnTo>
                  <a:pt x="5264785" y="1857997"/>
                </a:lnTo>
                <a:lnTo>
                  <a:pt x="5303901" y="1884045"/>
                </a:lnTo>
                <a:lnTo>
                  <a:pt x="5340985" y="1909673"/>
                </a:lnTo>
                <a:lnTo>
                  <a:pt x="5375529" y="1934997"/>
                </a:lnTo>
                <a:lnTo>
                  <a:pt x="5407660" y="1959914"/>
                </a:lnTo>
                <a:lnTo>
                  <a:pt x="5437124" y="1984425"/>
                </a:lnTo>
                <a:lnTo>
                  <a:pt x="5475732" y="2020303"/>
                </a:lnTo>
                <a:lnTo>
                  <a:pt x="5507355" y="2054910"/>
                </a:lnTo>
                <a:lnTo>
                  <a:pt x="5531358" y="2088273"/>
                </a:lnTo>
                <a:lnTo>
                  <a:pt x="5550662" y="2130247"/>
                </a:lnTo>
                <a:lnTo>
                  <a:pt x="5555234" y="2159533"/>
                </a:lnTo>
                <a:lnTo>
                  <a:pt x="5554726" y="2169033"/>
                </a:lnTo>
                <a:lnTo>
                  <a:pt x="5542788" y="2205393"/>
                </a:lnTo>
                <a:lnTo>
                  <a:pt x="5512943" y="2239962"/>
                </a:lnTo>
                <a:lnTo>
                  <a:pt x="5477383" y="2264537"/>
                </a:lnTo>
                <a:lnTo>
                  <a:pt x="5429885" y="2287790"/>
                </a:lnTo>
                <a:lnTo>
                  <a:pt x="5389372" y="2302713"/>
                </a:lnTo>
                <a:lnTo>
                  <a:pt x="5341493" y="2317204"/>
                </a:lnTo>
                <a:lnTo>
                  <a:pt x="5286629" y="2331262"/>
                </a:lnTo>
                <a:lnTo>
                  <a:pt x="5225542" y="2344826"/>
                </a:lnTo>
                <a:lnTo>
                  <a:pt x="5122418" y="2364321"/>
                </a:lnTo>
                <a:lnTo>
                  <a:pt x="5046853" y="2376779"/>
                </a:lnTo>
                <a:lnTo>
                  <a:pt x="4966208" y="2388666"/>
                </a:lnTo>
                <a:lnTo>
                  <a:pt x="4880864" y="2400096"/>
                </a:lnTo>
                <a:lnTo>
                  <a:pt x="4791456" y="2411031"/>
                </a:lnTo>
                <a:lnTo>
                  <a:pt x="4697984" y="2421407"/>
                </a:lnTo>
                <a:lnTo>
                  <a:pt x="4501261" y="2440648"/>
                </a:lnTo>
                <a:lnTo>
                  <a:pt x="4293997" y="2457691"/>
                </a:lnTo>
                <a:lnTo>
                  <a:pt x="3970147" y="2479205"/>
                </a:lnTo>
                <a:lnTo>
                  <a:pt x="3750437" y="2490635"/>
                </a:lnTo>
                <a:lnTo>
                  <a:pt x="3531095" y="2499779"/>
                </a:lnTo>
                <a:lnTo>
                  <a:pt x="3210052" y="2508910"/>
                </a:lnTo>
                <a:lnTo>
                  <a:pt x="2908427" y="2512530"/>
                </a:lnTo>
                <a:lnTo>
                  <a:pt x="2723261" y="2511679"/>
                </a:lnTo>
                <a:lnTo>
                  <a:pt x="2636647" y="2510345"/>
                </a:lnTo>
                <a:lnTo>
                  <a:pt x="2554478" y="2508250"/>
                </a:lnTo>
                <a:lnTo>
                  <a:pt x="2397125" y="2501785"/>
                </a:lnTo>
                <a:lnTo>
                  <a:pt x="2243455" y="2491892"/>
                </a:lnTo>
                <a:lnTo>
                  <a:pt x="2093214" y="2478951"/>
                </a:lnTo>
                <a:lnTo>
                  <a:pt x="1946402" y="2463050"/>
                </a:lnTo>
                <a:lnTo>
                  <a:pt x="1802511" y="2444496"/>
                </a:lnTo>
                <a:lnTo>
                  <a:pt x="1661414" y="2423566"/>
                </a:lnTo>
                <a:lnTo>
                  <a:pt x="1522730" y="2400338"/>
                </a:lnTo>
                <a:lnTo>
                  <a:pt x="1386332" y="2375027"/>
                </a:lnTo>
                <a:lnTo>
                  <a:pt x="1251966" y="2347988"/>
                </a:lnTo>
                <a:lnTo>
                  <a:pt x="1119251" y="2319439"/>
                </a:lnTo>
                <a:lnTo>
                  <a:pt x="858266" y="2258403"/>
                </a:lnTo>
                <a:lnTo>
                  <a:pt x="346075" y="2127453"/>
                </a:lnTo>
                <a:lnTo>
                  <a:pt x="342773" y="2139746"/>
                </a:lnTo>
                <a:lnTo>
                  <a:pt x="855091" y="2270722"/>
                </a:lnTo>
                <a:lnTo>
                  <a:pt x="1116457" y="2331809"/>
                </a:lnTo>
                <a:lnTo>
                  <a:pt x="1249299" y="2360409"/>
                </a:lnTo>
                <a:lnTo>
                  <a:pt x="1383792" y="2387473"/>
                </a:lnTo>
                <a:lnTo>
                  <a:pt x="1520317" y="2412835"/>
                </a:lnTo>
                <a:lnTo>
                  <a:pt x="1659255" y="2436088"/>
                </a:lnTo>
                <a:lnTo>
                  <a:pt x="1800606" y="2457056"/>
                </a:lnTo>
                <a:lnTo>
                  <a:pt x="1944751" y="2475649"/>
                </a:lnTo>
                <a:lnTo>
                  <a:pt x="2091817" y="2491575"/>
                </a:lnTo>
                <a:lnTo>
                  <a:pt x="2242312" y="2504541"/>
                </a:lnTo>
                <a:lnTo>
                  <a:pt x="2396236" y="2514460"/>
                </a:lnTo>
                <a:lnTo>
                  <a:pt x="2553970" y="2520937"/>
                </a:lnTo>
                <a:lnTo>
                  <a:pt x="2636266" y="2523045"/>
                </a:lnTo>
                <a:lnTo>
                  <a:pt x="2723007" y="2524379"/>
                </a:lnTo>
                <a:lnTo>
                  <a:pt x="2908300" y="2525230"/>
                </a:lnTo>
                <a:lnTo>
                  <a:pt x="3210306" y="2521610"/>
                </a:lnTo>
                <a:lnTo>
                  <a:pt x="3529584" y="2512530"/>
                </a:lnTo>
                <a:lnTo>
                  <a:pt x="3750945" y="2503322"/>
                </a:lnTo>
                <a:lnTo>
                  <a:pt x="3970782" y="2491892"/>
                </a:lnTo>
                <a:lnTo>
                  <a:pt x="4294886" y="2470353"/>
                </a:lnTo>
                <a:lnTo>
                  <a:pt x="4502404" y="2453297"/>
                </a:lnTo>
                <a:lnTo>
                  <a:pt x="4699381" y="2434044"/>
                </a:lnTo>
                <a:lnTo>
                  <a:pt x="4792853" y="2423655"/>
                </a:lnTo>
                <a:lnTo>
                  <a:pt x="4882388" y="2412695"/>
                </a:lnTo>
                <a:lnTo>
                  <a:pt x="4967859" y="2401252"/>
                </a:lnTo>
                <a:lnTo>
                  <a:pt x="5048758" y="2389340"/>
                </a:lnTo>
                <a:lnTo>
                  <a:pt x="5124577" y="2376843"/>
                </a:lnTo>
                <a:lnTo>
                  <a:pt x="5194935" y="2363965"/>
                </a:lnTo>
                <a:lnTo>
                  <a:pt x="5259578" y="2350503"/>
                </a:lnTo>
                <a:lnTo>
                  <a:pt x="5317998" y="2336546"/>
                </a:lnTo>
                <a:lnTo>
                  <a:pt x="5369814" y="2322195"/>
                </a:lnTo>
                <a:lnTo>
                  <a:pt x="5414772" y="2307234"/>
                </a:lnTo>
                <a:lnTo>
                  <a:pt x="5452364" y="2291816"/>
                </a:lnTo>
                <a:lnTo>
                  <a:pt x="5497195" y="2267318"/>
                </a:lnTo>
                <a:lnTo>
                  <a:pt x="5530723" y="2240877"/>
                </a:lnTo>
                <a:lnTo>
                  <a:pt x="5558663" y="2202256"/>
                </a:lnTo>
                <a:lnTo>
                  <a:pt x="5567299" y="2170938"/>
                </a:lnTo>
                <a:lnTo>
                  <a:pt x="5567934" y="2160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56769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Coefficient</a:t>
            </a:r>
            <a:r>
              <a:rPr dirty="0" sz="4400" spc="-35"/>
              <a:t> </a:t>
            </a:r>
            <a:r>
              <a:rPr dirty="0" sz="4400"/>
              <a:t>of</a:t>
            </a:r>
            <a:r>
              <a:rPr dirty="0" sz="4400" spc="-15"/>
              <a:t> correlation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91994"/>
            <a:ext cx="8025130" cy="420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45415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coefficient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correlation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measure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strength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association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coefficient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 </a:t>
            </a:r>
            <a:r>
              <a:rPr dirty="0" sz="2800" spc="-20">
                <a:latin typeface="Calibri"/>
                <a:cs typeface="Calibri"/>
              </a:rPr>
              <a:t>range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-1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ts val="3345"/>
              </a:lnSpc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Symbol"/>
                <a:cs typeface="Symbol"/>
              </a:rPr>
              <a:t>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= -1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(perfect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negative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association)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Symbol"/>
                <a:cs typeface="Symbol"/>
              </a:rPr>
              <a:t>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marL="756285" marR="62865">
              <a:lnSpc>
                <a:spcPts val="336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+1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(perfect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positive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association)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every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point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falls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regression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line.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Symbol"/>
                <a:cs typeface="Symbol"/>
              </a:rPr>
              <a:t>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 spc="-5">
                <a:latin typeface="Calibri"/>
                <a:cs typeface="Calibri"/>
              </a:rPr>
              <a:t> association.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coefficient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test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6174740"/>
            <a:ext cx="5184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relationship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2197" y="6433210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32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97373"/>
            <a:ext cx="7543165" cy="112903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0">
                <a:latin typeface="Calibri"/>
                <a:cs typeface="Calibri"/>
              </a:rPr>
              <a:t>Testing</a:t>
            </a:r>
            <a:r>
              <a:rPr dirty="0" sz="3200">
                <a:latin typeface="Calibri"/>
                <a:cs typeface="Calibri"/>
              </a:rPr>
              <a:t> 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coefficient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correlation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relationship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644" y="1924329"/>
            <a:ext cx="3588385" cy="235775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r" marR="358140">
              <a:lnSpc>
                <a:spcPct val="100000"/>
              </a:lnSpc>
              <a:spcBef>
                <a:spcPts val="735"/>
              </a:spcBef>
            </a:pP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Symbol"/>
                <a:cs typeface="Symbol"/>
              </a:rPr>
              <a:t>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  <a:p>
            <a:pPr algn="r" marL="287020" marR="343535" indent="-287020">
              <a:lnSpc>
                <a:spcPct val="100000"/>
              </a:lnSpc>
              <a:spcBef>
                <a:spcPts val="635"/>
              </a:spcBef>
              <a:buFont typeface="Arial MT"/>
              <a:buChar char="–"/>
              <a:tabLst>
                <a:tab pos="28702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hypotheses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  <a:spcBef>
                <a:spcPts val="630"/>
              </a:spcBef>
            </a:pPr>
            <a:r>
              <a:rPr dirty="0" sz="2400" spc="-5">
                <a:latin typeface="Calibri"/>
                <a:cs typeface="Calibri"/>
              </a:rPr>
              <a:t>H</a:t>
            </a:r>
            <a:r>
              <a:rPr dirty="0" baseline="-20833" sz="2400" spc="-7">
                <a:latin typeface="Calibri"/>
                <a:cs typeface="Calibri"/>
              </a:rPr>
              <a:t>0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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H</a:t>
            </a:r>
            <a:r>
              <a:rPr dirty="0" baseline="-20833" sz="2400" spc="-7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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325120" algn="l"/>
                <a:tab pos="354965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statistic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s:	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0637" y="2128837"/>
            <a:ext cx="2905125" cy="1916430"/>
            <a:chOff x="5100637" y="2128837"/>
            <a:chExt cx="2905125" cy="1916430"/>
          </a:xfrm>
        </p:grpSpPr>
        <p:sp>
          <p:nvSpPr>
            <p:cNvPr id="5" name="object 5"/>
            <p:cNvSpPr/>
            <p:nvPr/>
          </p:nvSpPr>
          <p:spPr>
            <a:xfrm>
              <a:off x="5105400" y="2133600"/>
              <a:ext cx="2895600" cy="1905000"/>
            </a:xfrm>
            <a:custGeom>
              <a:avLst/>
              <a:gdLst/>
              <a:ahLst/>
              <a:cxnLst/>
              <a:rect l="l" t="t" r="r" b="b"/>
              <a:pathLst>
                <a:path w="2895600" h="1905000">
                  <a:moveTo>
                    <a:pt x="0" y="1905000"/>
                  </a:moveTo>
                  <a:lnTo>
                    <a:pt x="2895600" y="1905000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125" y="2253607"/>
              <a:ext cx="1228725" cy="15278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89625" y="2266950"/>
              <a:ext cx="2341880" cy="990600"/>
            </a:xfrm>
            <a:custGeom>
              <a:avLst/>
              <a:gdLst/>
              <a:ahLst/>
              <a:cxnLst/>
              <a:rect l="l" t="t" r="r" b="b"/>
              <a:pathLst>
                <a:path w="2341879" h="990600">
                  <a:moveTo>
                    <a:pt x="0" y="990600"/>
                  </a:moveTo>
                  <a:lnTo>
                    <a:pt x="41525" y="990405"/>
                  </a:lnTo>
                  <a:lnTo>
                    <a:pt x="83263" y="989047"/>
                  </a:lnTo>
                  <a:lnTo>
                    <a:pt x="125419" y="985360"/>
                  </a:lnTo>
                  <a:lnTo>
                    <a:pt x="168196" y="978179"/>
                  </a:lnTo>
                  <a:lnTo>
                    <a:pt x="211797" y="966341"/>
                  </a:lnTo>
                  <a:lnTo>
                    <a:pt x="256427" y="948680"/>
                  </a:lnTo>
                  <a:lnTo>
                    <a:pt x="302289" y="924033"/>
                  </a:lnTo>
                  <a:lnTo>
                    <a:pt x="349587" y="891235"/>
                  </a:lnTo>
                  <a:lnTo>
                    <a:pt x="398525" y="849122"/>
                  </a:lnTo>
                  <a:lnTo>
                    <a:pt x="425563" y="821312"/>
                  </a:lnTo>
                  <a:lnTo>
                    <a:pt x="453797" y="788321"/>
                  </a:lnTo>
                  <a:lnTo>
                    <a:pt x="483045" y="750839"/>
                  </a:lnTo>
                  <a:lnTo>
                    <a:pt x="513125" y="709559"/>
                  </a:lnTo>
                  <a:lnTo>
                    <a:pt x="543853" y="665169"/>
                  </a:lnTo>
                  <a:lnTo>
                    <a:pt x="575047" y="618362"/>
                  </a:lnTo>
                  <a:lnTo>
                    <a:pt x="606525" y="569828"/>
                  </a:lnTo>
                  <a:lnTo>
                    <a:pt x="638104" y="520257"/>
                  </a:lnTo>
                  <a:lnTo>
                    <a:pt x="669602" y="470342"/>
                  </a:lnTo>
                  <a:lnTo>
                    <a:pt x="700836" y="420771"/>
                  </a:lnTo>
                  <a:lnTo>
                    <a:pt x="731623" y="372237"/>
                  </a:lnTo>
                  <a:lnTo>
                    <a:pt x="761781" y="325430"/>
                  </a:lnTo>
                  <a:lnTo>
                    <a:pt x="791128" y="281040"/>
                  </a:lnTo>
                  <a:lnTo>
                    <a:pt x="819480" y="239760"/>
                  </a:lnTo>
                  <a:lnTo>
                    <a:pt x="846656" y="202278"/>
                  </a:lnTo>
                  <a:lnTo>
                    <a:pt x="872472" y="169287"/>
                  </a:lnTo>
                  <a:lnTo>
                    <a:pt x="950776" y="89094"/>
                  </a:lnTo>
                  <a:lnTo>
                    <a:pt x="999577" y="51559"/>
                  </a:lnTo>
                  <a:lnTo>
                    <a:pt x="1044020" y="26398"/>
                  </a:lnTo>
                  <a:lnTo>
                    <a:pt x="1084973" y="11136"/>
                  </a:lnTo>
                  <a:lnTo>
                    <a:pt x="1123305" y="3299"/>
                  </a:lnTo>
                  <a:lnTo>
                    <a:pt x="1159883" y="412"/>
                  </a:lnTo>
                  <a:lnTo>
                    <a:pt x="1195577" y="0"/>
                  </a:lnTo>
                </a:path>
                <a:path w="2341879" h="990600">
                  <a:moveTo>
                    <a:pt x="2341499" y="990600"/>
                  </a:moveTo>
                  <a:lnTo>
                    <a:pt x="2299940" y="990405"/>
                  </a:lnTo>
                  <a:lnTo>
                    <a:pt x="2258183" y="989047"/>
                  </a:lnTo>
                  <a:lnTo>
                    <a:pt x="2216023" y="985360"/>
                  </a:lnTo>
                  <a:lnTo>
                    <a:pt x="2173250" y="978179"/>
                  </a:lnTo>
                  <a:lnTo>
                    <a:pt x="2129659" y="966341"/>
                  </a:lnTo>
                  <a:lnTo>
                    <a:pt x="2085043" y="948680"/>
                  </a:lnTo>
                  <a:lnTo>
                    <a:pt x="2039195" y="924033"/>
                  </a:lnTo>
                  <a:lnTo>
                    <a:pt x="1991907" y="891235"/>
                  </a:lnTo>
                  <a:lnTo>
                    <a:pt x="1942973" y="849122"/>
                  </a:lnTo>
                  <a:lnTo>
                    <a:pt x="1915935" y="821312"/>
                  </a:lnTo>
                  <a:lnTo>
                    <a:pt x="1887701" y="788321"/>
                  </a:lnTo>
                  <a:lnTo>
                    <a:pt x="1858453" y="750839"/>
                  </a:lnTo>
                  <a:lnTo>
                    <a:pt x="1828373" y="709559"/>
                  </a:lnTo>
                  <a:lnTo>
                    <a:pt x="1797645" y="665169"/>
                  </a:lnTo>
                  <a:lnTo>
                    <a:pt x="1766451" y="618362"/>
                  </a:lnTo>
                  <a:lnTo>
                    <a:pt x="1734973" y="569828"/>
                  </a:lnTo>
                  <a:lnTo>
                    <a:pt x="1703394" y="520257"/>
                  </a:lnTo>
                  <a:lnTo>
                    <a:pt x="1671896" y="470342"/>
                  </a:lnTo>
                  <a:lnTo>
                    <a:pt x="1640662" y="420771"/>
                  </a:lnTo>
                  <a:lnTo>
                    <a:pt x="1609875" y="372237"/>
                  </a:lnTo>
                  <a:lnTo>
                    <a:pt x="1579717" y="325430"/>
                  </a:lnTo>
                  <a:lnTo>
                    <a:pt x="1550370" y="281040"/>
                  </a:lnTo>
                  <a:lnTo>
                    <a:pt x="1522018" y="239760"/>
                  </a:lnTo>
                  <a:lnTo>
                    <a:pt x="1494842" y="202278"/>
                  </a:lnTo>
                  <a:lnTo>
                    <a:pt x="1469026" y="169287"/>
                  </a:lnTo>
                  <a:lnTo>
                    <a:pt x="1390722" y="89094"/>
                  </a:lnTo>
                  <a:lnTo>
                    <a:pt x="1341918" y="51559"/>
                  </a:lnTo>
                  <a:lnTo>
                    <a:pt x="1297468" y="26398"/>
                  </a:lnTo>
                  <a:lnTo>
                    <a:pt x="1256501" y="11136"/>
                  </a:lnTo>
                  <a:lnTo>
                    <a:pt x="1218147" y="3299"/>
                  </a:lnTo>
                  <a:lnTo>
                    <a:pt x="1181535" y="412"/>
                  </a:lnTo>
                  <a:lnTo>
                    <a:pt x="114579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05400" y="2133600"/>
              <a:ext cx="2895600" cy="1910080"/>
            </a:xfrm>
            <a:custGeom>
              <a:avLst/>
              <a:gdLst/>
              <a:ahLst/>
              <a:cxnLst/>
              <a:rect l="l" t="t" r="r" b="b"/>
              <a:pathLst>
                <a:path w="2895600" h="1910079">
                  <a:moveTo>
                    <a:pt x="1447800" y="0"/>
                  </a:moveTo>
                  <a:lnTo>
                    <a:pt x="1447800" y="1143000"/>
                  </a:lnTo>
                </a:path>
                <a:path w="2895600" h="1910079">
                  <a:moveTo>
                    <a:pt x="0" y="1143000"/>
                  </a:moveTo>
                  <a:lnTo>
                    <a:pt x="2895600" y="1143000"/>
                  </a:lnTo>
                </a:path>
                <a:path w="2895600" h="1910079">
                  <a:moveTo>
                    <a:pt x="2133600" y="609600"/>
                  </a:moveTo>
                  <a:lnTo>
                    <a:pt x="533400" y="19098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048000" y="4258055"/>
            <a:ext cx="1797050" cy="1012825"/>
            <a:chOff x="3048000" y="4258055"/>
            <a:chExt cx="1797050" cy="10128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0003" y="4258055"/>
              <a:ext cx="1764792" cy="9799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0" y="4302124"/>
              <a:ext cx="1752600" cy="968375"/>
            </a:xfrm>
            <a:custGeom>
              <a:avLst/>
              <a:gdLst/>
              <a:ahLst/>
              <a:cxnLst/>
              <a:rect l="l" t="t" r="r" b="b"/>
              <a:pathLst>
                <a:path w="1752600" h="968375">
                  <a:moveTo>
                    <a:pt x="1752600" y="0"/>
                  </a:moveTo>
                  <a:lnTo>
                    <a:pt x="0" y="0"/>
                  </a:lnTo>
                  <a:lnTo>
                    <a:pt x="0" y="968375"/>
                  </a:lnTo>
                  <a:lnTo>
                    <a:pt x="1752600" y="968375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82130" y="4742723"/>
              <a:ext cx="828040" cy="89535"/>
            </a:xfrm>
            <a:custGeom>
              <a:avLst/>
              <a:gdLst/>
              <a:ahLst/>
              <a:cxnLst/>
              <a:rect l="l" t="t" r="r" b="b"/>
              <a:pathLst>
                <a:path w="828039" h="89535">
                  <a:moveTo>
                    <a:pt x="190361" y="0"/>
                  </a:moveTo>
                  <a:lnTo>
                    <a:pt x="827932" y="0"/>
                  </a:lnTo>
                </a:path>
                <a:path w="828039" h="89535">
                  <a:moveTo>
                    <a:pt x="0" y="89464"/>
                  </a:moveTo>
                  <a:lnTo>
                    <a:pt x="34604" y="68217"/>
                  </a:lnTo>
                </a:path>
              </a:pathLst>
            </a:custGeom>
            <a:ln w="18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16735" y="4819784"/>
              <a:ext cx="48260" cy="284480"/>
            </a:xfrm>
            <a:custGeom>
              <a:avLst/>
              <a:gdLst/>
              <a:ahLst/>
              <a:cxnLst/>
              <a:rect l="l" t="t" r="r" b="b"/>
              <a:pathLst>
                <a:path w="48260" h="284479">
                  <a:moveTo>
                    <a:pt x="0" y="0"/>
                  </a:moveTo>
                  <a:lnTo>
                    <a:pt x="48262" y="284284"/>
                  </a:lnTo>
                </a:path>
              </a:pathLst>
            </a:custGeom>
            <a:ln w="37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74127" y="4318553"/>
              <a:ext cx="76200" cy="786130"/>
            </a:xfrm>
            <a:custGeom>
              <a:avLst/>
              <a:gdLst/>
              <a:ahLst/>
              <a:cxnLst/>
              <a:rect l="l" t="t" r="r" b="b"/>
              <a:pathLst>
                <a:path w="76200" h="786129">
                  <a:moveTo>
                    <a:pt x="0" y="785515"/>
                  </a:moveTo>
                  <a:lnTo>
                    <a:pt x="75577" y="0"/>
                  </a:lnTo>
                </a:path>
              </a:pathLst>
            </a:custGeom>
            <a:ln w="1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484988" y="6090369"/>
            <a:ext cx="1195070" cy="527685"/>
            <a:chOff x="3484988" y="6090369"/>
            <a:chExt cx="1195070" cy="527685"/>
          </a:xfrm>
        </p:grpSpPr>
        <p:sp>
          <p:nvSpPr>
            <p:cNvPr id="16" name="object 16"/>
            <p:cNvSpPr/>
            <p:nvPr/>
          </p:nvSpPr>
          <p:spPr>
            <a:xfrm>
              <a:off x="3530526" y="6438637"/>
              <a:ext cx="34925" cy="22225"/>
            </a:xfrm>
            <a:custGeom>
              <a:avLst/>
              <a:gdLst/>
              <a:ahLst/>
              <a:cxnLst/>
              <a:rect l="l" t="t" r="r" b="b"/>
              <a:pathLst>
                <a:path w="34925" h="22225">
                  <a:moveTo>
                    <a:pt x="0" y="22138"/>
                  </a:moveTo>
                  <a:lnTo>
                    <a:pt x="34641" y="0"/>
                  </a:lnTo>
                </a:path>
              </a:pathLst>
            </a:custGeom>
            <a:ln w="18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65167" y="6448380"/>
              <a:ext cx="49530" cy="151130"/>
            </a:xfrm>
            <a:custGeom>
              <a:avLst/>
              <a:gdLst/>
              <a:ahLst/>
              <a:cxnLst/>
              <a:rect l="l" t="t" r="r" b="b"/>
              <a:pathLst>
                <a:path w="49529" h="151129">
                  <a:moveTo>
                    <a:pt x="0" y="0"/>
                  </a:moveTo>
                  <a:lnTo>
                    <a:pt x="49182" y="150549"/>
                  </a:lnTo>
                </a:path>
              </a:pathLst>
            </a:custGeom>
            <a:ln w="37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84988" y="6099448"/>
              <a:ext cx="1195070" cy="499745"/>
            </a:xfrm>
            <a:custGeom>
              <a:avLst/>
              <a:gdLst/>
              <a:ahLst/>
              <a:cxnLst/>
              <a:rect l="l" t="t" r="r" b="b"/>
              <a:pathLst>
                <a:path w="1195070" h="499745">
                  <a:moveTo>
                    <a:pt x="138455" y="499480"/>
                  </a:moveTo>
                  <a:lnTo>
                    <a:pt x="213149" y="50493"/>
                  </a:lnTo>
                </a:path>
                <a:path w="1195070" h="499745">
                  <a:moveTo>
                    <a:pt x="213149" y="50493"/>
                  </a:moveTo>
                  <a:lnTo>
                    <a:pt x="1157669" y="50493"/>
                  </a:lnTo>
                </a:path>
                <a:path w="1195070" h="499745">
                  <a:moveTo>
                    <a:pt x="0" y="0"/>
                  </a:moveTo>
                  <a:lnTo>
                    <a:pt x="1195035" y="0"/>
                  </a:lnTo>
                </a:path>
              </a:pathLst>
            </a:custGeom>
            <a:ln w="18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669130" y="6143983"/>
            <a:ext cx="94996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350" spc="-195">
                <a:latin typeface="Arial MT"/>
                <a:cs typeface="Arial MT"/>
              </a:rPr>
              <a:t>SS</a:t>
            </a:r>
            <a:r>
              <a:rPr dirty="0" baseline="-19047" sz="2625" spc="-292">
                <a:latin typeface="Arial MT"/>
                <a:cs typeface="Arial MT"/>
              </a:rPr>
              <a:t>x</a:t>
            </a:r>
            <a:r>
              <a:rPr dirty="0" sz="2350" spc="-195">
                <a:latin typeface="Arial MT"/>
                <a:cs typeface="Arial MT"/>
              </a:rPr>
              <a:t>SS</a:t>
            </a:r>
            <a:r>
              <a:rPr dirty="0" baseline="-19047" sz="2625" spc="-292">
                <a:latin typeface="Arial MT"/>
                <a:cs typeface="Arial MT"/>
              </a:rPr>
              <a:t>y</a:t>
            </a:r>
            <a:endParaRPr baseline="-19047" sz="2625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3762047" y="5622382"/>
            <a:ext cx="65659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350" spc="-135">
                <a:latin typeface="Arial MT"/>
                <a:cs typeface="Arial MT"/>
              </a:rPr>
              <a:t>SS</a:t>
            </a:r>
            <a:r>
              <a:rPr dirty="0" baseline="-19047" sz="2625" spc="-202">
                <a:latin typeface="Arial MT"/>
                <a:cs typeface="Arial MT"/>
              </a:rPr>
              <a:t>xy</a:t>
            </a:r>
            <a:r>
              <a:rPr dirty="0" baseline="-19047" sz="2625" spc="-419">
                <a:latin typeface="Arial MT"/>
                <a:cs typeface="Arial MT"/>
              </a:rPr>
              <a:t> </a:t>
            </a:r>
            <a:endParaRPr baseline="-19047" sz="2625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5871" y="5858814"/>
            <a:ext cx="1877695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240">
                <a:latin typeface="Arial MT"/>
                <a:cs typeface="Arial MT"/>
              </a:rPr>
              <a:t>c</a:t>
            </a:r>
            <a:r>
              <a:rPr dirty="0" sz="2350" spc="-190">
                <a:latin typeface="Arial MT"/>
                <a:cs typeface="Arial MT"/>
              </a:rPr>
              <a:t>a</a:t>
            </a:r>
            <a:r>
              <a:rPr dirty="0" sz="2350" spc="-150">
                <a:latin typeface="Arial MT"/>
                <a:cs typeface="Arial MT"/>
              </a:rPr>
              <a:t>l</a:t>
            </a:r>
            <a:r>
              <a:rPr dirty="0" sz="2350" spc="-240">
                <a:latin typeface="Arial MT"/>
                <a:cs typeface="Arial MT"/>
              </a:rPr>
              <a:t>c</a:t>
            </a:r>
            <a:r>
              <a:rPr dirty="0" sz="2350" spc="-195">
                <a:latin typeface="Arial MT"/>
                <a:cs typeface="Arial MT"/>
              </a:rPr>
              <a:t>u</a:t>
            </a:r>
            <a:r>
              <a:rPr dirty="0" sz="2350" spc="-150">
                <a:latin typeface="Arial MT"/>
                <a:cs typeface="Arial MT"/>
              </a:rPr>
              <a:t>l</a:t>
            </a:r>
            <a:r>
              <a:rPr dirty="0" sz="2350" spc="-190">
                <a:latin typeface="Arial MT"/>
                <a:cs typeface="Arial MT"/>
              </a:rPr>
              <a:t>a</a:t>
            </a:r>
            <a:r>
              <a:rPr dirty="0" sz="2350" spc="-280">
                <a:latin typeface="Arial MT"/>
                <a:cs typeface="Arial MT"/>
              </a:rPr>
              <a:t>t</a:t>
            </a:r>
            <a:r>
              <a:rPr dirty="0" sz="2350" spc="-190">
                <a:latin typeface="Arial MT"/>
                <a:cs typeface="Arial MT"/>
              </a:rPr>
              <a:t>e</a:t>
            </a:r>
            <a:r>
              <a:rPr dirty="0" sz="2350" spc="-225">
                <a:latin typeface="Arial MT"/>
                <a:cs typeface="Arial MT"/>
              </a:rPr>
              <a:t>d</a:t>
            </a:r>
            <a:r>
              <a:rPr dirty="0" sz="2350" spc="5">
                <a:latin typeface="Arial MT"/>
                <a:cs typeface="Arial MT"/>
              </a:rPr>
              <a:t> </a:t>
            </a:r>
            <a:r>
              <a:rPr dirty="0" sz="2350" spc="-185">
                <a:latin typeface="Arial MT"/>
                <a:cs typeface="Arial MT"/>
              </a:rPr>
              <a:t>b</a:t>
            </a:r>
            <a:r>
              <a:rPr dirty="0" sz="2350" spc="-200">
                <a:latin typeface="Arial MT"/>
                <a:cs typeface="Arial MT"/>
              </a:rPr>
              <a:t>y</a:t>
            </a:r>
            <a:r>
              <a:rPr dirty="0" sz="2350" spc="10">
                <a:latin typeface="Arial MT"/>
                <a:cs typeface="Arial MT"/>
              </a:rPr>
              <a:t> </a:t>
            </a:r>
            <a:r>
              <a:rPr dirty="0" sz="2350" spc="-135">
                <a:latin typeface="Arial MT"/>
                <a:cs typeface="Arial MT"/>
              </a:rPr>
              <a:t>r</a:t>
            </a:r>
            <a:r>
              <a:rPr dirty="0" sz="2350" spc="-35">
                <a:latin typeface="Arial MT"/>
                <a:cs typeface="Arial MT"/>
              </a:rPr>
              <a:t> </a:t>
            </a:r>
            <a:r>
              <a:rPr dirty="0" sz="2350" spc="15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4978" y="5180452"/>
            <a:ext cx="518541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204">
                <a:latin typeface="Arial MT"/>
                <a:cs typeface="Arial MT"/>
              </a:rPr>
              <a:t>w</a:t>
            </a:r>
            <a:r>
              <a:rPr dirty="0" sz="2350" spc="-195">
                <a:latin typeface="Arial MT"/>
                <a:cs typeface="Arial MT"/>
              </a:rPr>
              <a:t>h</a:t>
            </a:r>
            <a:r>
              <a:rPr dirty="0" sz="2350" spc="-190">
                <a:latin typeface="Arial MT"/>
                <a:cs typeface="Arial MT"/>
              </a:rPr>
              <a:t>e</a:t>
            </a:r>
            <a:r>
              <a:rPr dirty="0" sz="2350" spc="-45">
                <a:latin typeface="Arial MT"/>
                <a:cs typeface="Arial MT"/>
              </a:rPr>
              <a:t>r</a:t>
            </a:r>
            <a:r>
              <a:rPr dirty="0" sz="2350" spc="-225">
                <a:latin typeface="Arial MT"/>
                <a:cs typeface="Arial MT"/>
              </a:rPr>
              <a:t>e</a:t>
            </a:r>
            <a:r>
              <a:rPr dirty="0" sz="2350" spc="-325">
                <a:latin typeface="Arial MT"/>
                <a:cs typeface="Arial MT"/>
              </a:rPr>
              <a:t> </a:t>
            </a:r>
            <a:r>
              <a:rPr dirty="0" sz="2350" spc="-135">
                <a:latin typeface="Arial MT"/>
                <a:cs typeface="Arial MT"/>
              </a:rPr>
              <a:t>r</a:t>
            </a:r>
            <a:r>
              <a:rPr dirty="0" sz="2350" spc="110">
                <a:latin typeface="Arial MT"/>
                <a:cs typeface="Arial MT"/>
              </a:rPr>
              <a:t> </a:t>
            </a:r>
            <a:r>
              <a:rPr dirty="0" sz="2350" spc="-155">
                <a:latin typeface="Arial MT"/>
                <a:cs typeface="Arial MT"/>
              </a:rPr>
              <a:t>i</a:t>
            </a:r>
            <a:r>
              <a:rPr dirty="0" sz="2350" spc="-200">
                <a:latin typeface="Arial MT"/>
                <a:cs typeface="Arial MT"/>
              </a:rPr>
              <a:t>s</a:t>
            </a:r>
            <a:r>
              <a:rPr dirty="0" sz="2350" spc="145">
                <a:latin typeface="Arial MT"/>
                <a:cs typeface="Arial MT"/>
              </a:rPr>
              <a:t> </a:t>
            </a:r>
            <a:r>
              <a:rPr dirty="0" sz="2350" spc="-280">
                <a:latin typeface="Arial MT"/>
                <a:cs typeface="Arial MT"/>
              </a:rPr>
              <a:t>t</a:t>
            </a:r>
            <a:r>
              <a:rPr dirty="0" sz="2350" spc="-190">
                <a:latin typeface="Arial MT"/>
                <a:cs typeface="Arial MT"/>
              </a:rPr>
              <a:t>h</a:t>
            </a:r>
            <a:r>
              <a:rPr dirty="0" sz="2350" spc="-225">
                <a:latin typeface="Arial MT"/>
                <a:cs typeface="Arial MT"/>
              </a:rPr>
              <a:t>e</a:t>
            </a:r>
            <a:r>
              <a:rPr dirty="0" sz="2350" spc="210">
                <a:latin typeface="Arial MT"/>
                <a:cs typeface="Arial MT"/>
              </a:rPr>
              <a:t> </a:t>
            </a:r>
            <a:r>
              <a:rPr dirty="0" sz="2350" spc="-240">
                <a:latin typeface="Arial MT"/>
                <a:cs typeface="Arial MT"/>
              </a:rPr>
              <a:t>s</a:t>
            </a:r>
            <a:r>
              <a:rPr dirty="0" sz="2350" spc="-190">
                <a:latin typeface="Arial MT"/>
                <a:cs typeface="Arial MT"/>
              </a:rPr>
              <a:t>a</a:t>
            </a:r>
            <a:r>
              <a:rPr dirty="0" sz="2350" spc="-470">
                <a:latin typeface="Arial MT"/>
                <a:cs typeface="Arial MT"/>
              </a:rPr>
              <a:t>m</a:t>
            </a:r>
            <a:r>
              <a:rPr dirty="0" sz="2350" spc="-190">
                <a:latin typeface="Arial MT"/>
                <a:cs typeface="Arial MT"/>
              </a:rPr>
              <a:t>p</a:t>
            </a:r>
            <a:r>
              <a:rPr dirty="0" sz="2350" spc="-150">
                <a:latin typeface="Arial MT"/>
                <a:cs typeface="Arial MT"/>
              </a:rPr>
              <a:t>l</a:t>
            </a:r>
            <a:r>
              <a:rPr dirty="0" sz="2350" spc="-225">
                <a:latin typeface="Arial MT"/>
                <a:cs typeface="Arial MT"/>
              </a:rPr>
              <a:t>e</a:t>
            </a:r>
            <a:r>
              <a:rPr dirty="0" sz="2350" spc="114">
                <a:latin typeface="Arial MT"/>
                <a:cs typeface="Arial MT"/>
              </a:rPr>
              <a:t> </a:t>
            </a:r>
            <a:r>
              <a:rPr dirty="0" sz="2350" spc="-240">
                <a:latin typeface="Arial MT"/>
                <a:cs typeface="Arial MT"/>
              </a:rPr>
              <a:t>c</a:t>
            </a:r>
            <a:r>
              <a:rPr dirty="0" sz="2350" spc="-190">
                <a:latin typeface="Arial MT"/>
                <a:cs typeface="Arial MT"/>
              </a:rPr>
              <a:t>o</a:t>
            </a:r>
            <a:r>
              <a:rPr dirty="0" sz="2350" spc="-195">
                <a:latin typeface="Arial MT"/>
                <a:cs typeface="Arial MT"/>
              </a:rPr>
              <a:t>e</a:t>
            </a:r>
            <a:r>
              <a:rPr dirty="0" sz="2350" spc="-280">
                <a:latin typeface="Arial MT"/>
                <a:cs typeface="Arial MT"/>
              </a:rPr>
              <a:t>ff</a:t>
            </a:r>
            <a:r>
              <a:rPr dirty="0" sz="2350" spc="-145">
                <a:latin typeface="Arial MT"/>
                <a:cs typeface="Arial MT"/>
              </a:rPr>
              <a:t>i</a:t>
            </a:r>
            <a:r>
              <a:rPr dirty="0" sz="2350" spc="-240">
                <a:latin typeface="Arial MT"/>
                <a:cs typeface="Arial MT"/>
              </a:rPr>
              <a:t>c</a:t>
            </a:r>
            <a:r>
              <a:rPr dirty="0" sz="2350" spc="-150">
                <a:latin typeface="Arial MT"/>
                <a:cs typeface="Arial MT"/>
              </a:rPr>
              <a:t>i</a:t>
            </a:r>
            <a:r>
              <a:rPr dirty="0" sz="2350" spc="-195">
                <a:latin typeface="Arial MT"/>
                <a:cs typeface="Arial MT"/>
              </a:rPr>
              <a:t>e</a:t>
            </a:r>
            <a:r>
              <a:rPr dirty="0" sz="2350" spc="-225">
                <a:latin typeface="Arial MT"/>
                <a:cs typeface="Arial MT"/>
              </a:rPr>
              <a:t>n</a:t>
            </a:r>
            <a:r>
              <a:rPr dirty="0" sz="2350" spc="-405">
                <a:latin typeface="Arial MT"/>
                <a:cs typeface="Arial MT"/>
              </a:rPr>
              <a:t> </a:t>
            </a:r>
            <a:r>
              <a:rPr dirty="0" sz="2350" spc="-110">
                <a:latin typeface="Arial MT"/>
                <a:cs typeface="Arial MT"/>
              </a:rPr>
              <a:t>t</a:t>
            </a:r>
            <a:r>
              <a:rPr dirty="0" sz="2350" spc="145">
                <a:latin typeface="Arial MT"/>
                <a:cs typeface="Arial MT"/>
              </a:rPr>
              <a:t> </a:t>
            </a:r>
            <a:r>
              <a:rPr dirty="0" sz="2350" spc="-185">
                <a:latin typeface="Arial MT"/>
                <a:cs typeface="Arial MT"/>
              </a:rPr>
              <a:t>o</a:t>
            </a:r>
            <a:r>
              <a:rPr dirty="0" sz="2350" spc="-114">
                <a:latin typeface="Arial MT"/>
                <a:cs typeface="Arial MT"/>
              </a:rPr>
              <a:t>f</a:t>
            </a:r>
            <a:r>
              <a:rPr dirty="0" sz="2350" spc="150">
                <a:latin typeface="Arial MT"/>
                <a:cs typeface="Arial MT"/>
              </a:rPr>
              <a:t> </a:t>
            </a:r>
            <a:r>
              <a:rPr dirty="0" sz="2350" spc="-240">
                <a:latin typeface="Arial MT"/>
                <a:cs typeface="Arial MT"/>
              </a:rPr>
              <a:t>c</a:t>
            </a:r>
            <a:r>
              <a:rPr dirty="0" sz="2350" spc="-190">
                <a:latin typeface="Arial MT"/>
                <a:cs typeface="Arial MT"/>
              </a:rPr>
              <a:t>o</a:t>
            </a:r>
            <a:r>
              <a:rPr dirty="0" sz="2350" spc="-45">
                <a:latin typeface="Arial MT"/>
                <a:cs typeface="Arial MT"/>
              </a:rPr>
              <a:t>rr</a:t>
            </a:r>
            <a:r>
              <a:rPr dirty="0" sz="2350" spc="-190">
                <a:latin typeface="Arial MT"/>
                <a:cs typeface="Arial MT"/>
              </a:rPr>
              <a:t>e</a:t>
            </a:r>
            <a:r>
              <a:rPr dirty="0" sz="2350" spc="-150">
                <a:latin typeface="Arial MT"/>
                <a:cs typeface="Arial MT"/>
              </a:rPr>
              <a:t>l</a:t>
            </a:r>
            <a:r>
              <a:rPr dirty="0" sz="2350" spc="-190">
                <a:latin typeface="Arial MT"/>
                <a:cs typeface="Arial MT"/>
              </a:rPr>
              <a:t>a</a:t>
            </a:r>
            <a:r>
              <a:rPr dirty="0" sz="2350" spc="-280">
                <a:latin typeface="Arial MT"/>
                <a:cs typeface="Arial MT"/>
              </a:rPr>
              <a:t>t</a:t>
            </a:r>
            <a:r>
              <a:rPr dirty="0" sz="2350" spc="-150">
                <a:latin typeface="Arial MT"/>
                <a:cs typeface="Arial MT"/>
              </a:rPr>
              <a:t>i</a:t>
            </a:r>
            <a:r>
              <a:rPr dirty="0" sz="2350" spc="-405">
                <a:latin typeface="Arial MT"/>
                <a:cs typeface="Arial MT"/>
              </a:rPr>
              <a:t>o</a:t>
            </a:r>
            <a:r>
              <a:rPr dirty="0" sz="2350" spc="-225">
                <a:latin typeface="Arial MT"/>
                <a:cs typeface="Arial MT"/>
              </a:rPr>
              <a:t>n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8000" y="4302125"/>
            <a:ext cx="1752600" cy="968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343535">
              <a:lnSpc>
                <a:spcPct val="100000"/>
              </a:lnSpc>
              <a:spcBef>
                <a:spcPts val="204"/>
              </a:spcBef>
              <a:tabLst>
                <a:tab pos="1076960" algn="l"/>
              </a:tabLst>
            </a:pPr>
            <a:r>
              <a:rPr dirty="0" baseline="-35460" sz="3525" spc="-165">
                <a:latin typeface="Arial MT"/>
                <a:cs typeface="Arial MT"/>
              </a:rPr>
              <a:t>t</a:t>
            </a:r>
            <a:r>
              <a:rPr dirty="0" baseline="-35460" sz="3525" spc="-44">
                <a:latin typeface="Arial MT"/>
                <a:cs typeface="Arial MT"/>
              </a:rPr>
              <a:t> </a:t>
            </a:r>
            <a:r>
              <a:rPr dirty="0" baseline="-35460" sz="3525" spc="22">
                <a:latin typeface="Symbol"/>
                <a:cs typeface="Symbol"/>
              </a:rPr>
              <a:t></a:t>
            </a:r>
            <a:r>
              <a:rPr dirty="0" baseline="-35460" sz="3525" spc="-179">
                <a:latin typeface="Times New Roman"/>
                <a:cs typeface="Times New Roman"/>
              </a:rPr>
              <a:t> </a:t>
            </a:r>
            <a:r>
              <a:rPr dirty="0" baseline="-35460" sz="3525" spc="-202">
                <a:latin typeface="Arial MT"/>
                <a:cs typeface="Arial MT"/>
              </a:rPr>
              <a:t>r</a:t>
            </a:r>
            <a:r>
              <a:rPr dirty="0" baseline="-35460" sz="3525">
                <a:latin typeface="Arial MT"/>
                <a:cs typeface="Arial MT"/>
              </a:rPr>
              <a:t>	</a:t>
            </a:r>
            <a:r>
              <a:rPr dirty="0" sz="2350" spc="-225">
                <a:latin typeface="Arial MT"/>
                <a:cs typeface="Arial MT"/>
              </a:rPr>
              <a:t>n</a:t>
            </a:r>
            <a:r>
              <a:rPr dirty="0" sz="2350" spc="-320">
                <a:latin typeface="Arial MT"/>
                <a:cs typeface="Arial MT"/>
              </a:rPr>
              <a:t> </a:t>
            </a:r>
            <a:r>
              <a:rPr dirty="0" sz="2350" spc="15">
                <a:latin typeface="Symbol"/>
                <a:cs typeface="Symbol"/>
              </a:rPr>
              <a:t></a:t>
            </a:r>
            <a:r>
              <a:rPr dirty="0" sz="2350" spc="-185">
                <a:latin typeface="Times New Roman"/>
                <a:cs typeface="Times New Roman"/>
              </a:rPr>
              <a:t> </a:t>
            </a:r>
            <a:r>
              <a:rPr dirty="0" sz="2350" spc="-225">
                <a:latin typeface="Arial MT"/>
                <a:cs typeface="Arial MT"/>
              </a:rPr>
              <a:t>2</a:t>
            </a:r>
            <a:endParaRPr sz="2350">
              <a:latin typeface="Arial MT"/>
              <a:cs typeface="Arial MT"/>
            </a:endParaRPr>
          </a:p>
          <a:p>
            <a:pPr marL="1033144">
              <a:lnSpc>
                <a:spcPct val="100000"/>
              </a:lnSpc>
              <a:spcBef>
                <a:spcPts val="790"/>
              </a:spcBef>
            </a:pPr>
            <a:r>
              <a:rPr dirty="0" sz="2350" spc="-70">
                <a:latin typeface="Arial MT"/>
                <a:cs typeface="Arial MT"/>
              </a:rPr>
              <a:t>1</a:t>
            </a:r>
            <a:r>
              <a:rPr dirty="0" sz="2350" spc="15">
                <a:latin typeface="Symbol"/>
                <a:cs typeface="Symbol"/>
              </a:rPr>
              <a:t></a:t>
            </a:r>
            <a:r>
              <a:rPr dirty="0" sz="2350" spc="-225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Arial MT"/>
                <a:cs typeface="Arial MT"/>
              </a:rPr>
              <a:t>r</a:t>
            </a:r>
            <a:r>
              <a:rPr dirty="0" baseline="33333" sz="2625" spc="-240">
                <a:latin typeface="Arial MT"/>
                <a:cs typeface="Arial MT"/>
              </a:rPr>
              <a:t>2</a:t>
            </a:r>
            <a:endParaRPr baseline="33333" sz="2625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2052" y="4297426"/>
            <a:ext cx="32543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30">
                <a:latin typeface="Arial MT"/>
                <a:cs typeface="Arial MT"/>
              </a:rPr>
              <a:t>st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30">
                <a:latin typeface="Arial MT"/>
                <a:cs typeface="Arial MT"/>
              </a:rPr>
              <a:t>st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St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0">
                <a:latin typeface="Arial MT"/>
                <a:cs typeface="Arial MT"/>
              </a:rPr>
              <a:t>tri</a:t>
            </a:r>
            <a:r>
              <a:rPr dirty="0" sz="1800" spc="-200">
                <a:latin typeface="Arial MT"/>
                <a:cs typeface="Arial MT"/>
              </a:rPr>
              <a:t>b</a:t>
            </a:r>
            <a:r>
              <a:rPr dirty="0" sz="1800" spc="-185">
                <a:latin typeface="Arial MT"/>
                <a:cs typeface="Arial MT"/>
              </a:rPr>
              <a:t>u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45">
                <a:latin typeface="Arial MT"/>
                <a:cs typeface="Arial MT"/>
              </a:rPr>
              <a:t>ed  </a:t>
            </a:r>
            <a:r>
              <a:rPr dirty="0" sz="1800" spc="-145">
                <a:latin typeface="Arial MT"/>
                <a:cs typeface="Arial MT"/>
              </a:rPr>
              <a:t>with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100">
                <a:latin typeface="Arial MT"/>
                <a:cs typeface="Arial MT"/>
              </a:rPr>
              <a:t>.</a:t>
            </a:r>
            <a:r>
              <a:rPr dirty="0" sz="1800" spc="-95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.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=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-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2</a:t>
            </a:r>
            <a:r>
              <a:rPr dirty="0" sz="1800" spc="-90">
                <a:latin typeface="Arial MT"/>
                <a:cs typeface="Arial MT"/>
              </a:rPr>
              <a:t>,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pr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b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14">
                <a:latin typeface="Arial MT"/>
                <a:cs typeface="Arial MT"/>
              </a:rPr>
              <a:t>s  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rm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0">
                <a:latin typeface="Arial MT"/>
                <a:cs typeface="Arial MT"/>
              </a:rPr>
              <a:t>tri</a:t>
            </a:r>
            <a:r>
              <a:rPr dirty="0" sz="1800" spc="-200">
                <a:latin typeface="Arial MT"/>
                <a:cs typeface="Arial MT"/>
              </a:rPr>
              <a:t>b</a:t>
            </a:r>
            <a:r>
              <a:rPr dirty="0" sz="1800" spc="-185">
                <a:latin typeface="Arial MT"/>
                <a:cs typeface="Arial MT"/>
              </a:rPr>
              <a:t>u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0738" y="3687571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2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7893" y="3047491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2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564007"/>
            <a:ext cx="7914640" cy="292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8150" indent="-387985">
              <a:lnSpc>
                <a:spcPct val="100000"/>
              </a:lnSpc>
              <a:spcBef>
                <a:spcPts val="105"/>
              </a:spcBef>
              <a:buChar char="•"/>
              <a:tabLst>
                <a:tab pos="437515" algn="l"/>
                <a:tab pos="438784" algn="l"/>
                <a:tab pos="2019300" algn="l"/>
              </a:tabLst>
            </a:pPr>
            <a:r>
              <a:rPr dirty="0" sz="3200" spc="-10">
                <a:latin typeface="Calibri"/>
                <a:cs typeface="Calibri"/>
              </a:rPr>
              <a:t>Example	</a:t>
            </a:r>
            <a:r>
              <a:rPr dirty="0" sz="3200" spc="-50">
                <a:latin typeface="Calibri"/>
                <a:cs typeface="Calibri"/>
              </a:rPr>
              <a:t>Testing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linear</a:t>
            </a:r>
            <a:r>
              <a:rPr dirty="0" sz="3200" spc="-10">
                <a:latin typeface="Calibri"/>
                <a:cs typeface="Calibri"/>
              </a:rPr>
              <a:t> relationship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libri"/>
              <a:cs typeface="Calibri"/>
            </a:endParaRPr>
          </a:p>
          <a:p>
            <a:pPr marL="794385" marR="43180" indent="-287020">
              <a:lnSpc>
                <a:spcPts val="3300"/>
              </a:lnSpc>
            </a:pPr>
            <a:r>
              <a:rPr dirty="0" sz="2600">
                <a:latin typeface="Arial MT"/>
                <a:cs typeface="Arial MT"/>
              </a:rPr>
              <a:t>–</a:t>
            </a:r>
            <a:r>
              <a:rPr dirty="0" sz="2600" spc="80">
                <a:latin typeface="Arial MT"/>
                <a:cs typeface="Arial MT"/>
              </a:rPr>
              <a:t> </a:t>
            </a:r>
            <a:r>
              <a:rPr dirty="0" sz="2600" spc="-60">
                <a:latin typeface="Calibri"/>
                <a:cs typeface="Calibri"/>
              </a:rPr>
              <a:t>Test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coefficient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correlation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</a:t>
            </a:r>
            <a:r>
              <a:rPr dirty="0" sz="2600" spc="-5">
                <a:latin typeface="Calibri"/>
                <a:cs typeface="Calibri"/>
              </a:rPr>
              <a:t> determine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if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linear </a:t>
            </a:r>
            <a:r>
              <a:rPr dirty="0" sz="2600" spc="-5">
                <a:latin typeface="Calibri"/>
                <a:cs typeface="Calibri"/>
              </a:rPr>
              <a:t>relationship</a:t>
            </a:r>
            <a:r>
              <a:rPr dirty="0" sz="2600" spc="-15">
                <a:latin typeface="Calibri"/>
                <a:cs typeface="Calibri"/>
              </a:rPr>
              <a:t> exists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example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18.1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3000" spc="-5">
                <a:latin typeface="Calibri"/>
                <a:cs typeface="Calibri"/>
              </a:rPr>
              <a:t>Solution</a:t>
            </a:r>
            <a:endParaRPr sz="30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680"/>
              </a:spcBef>
              <a:tabLst>
                <a:tab pos="1971039" algn="l"/>
              </a:tabLst>
            </a:pPr>
            <a:r>
              <a:rPr dirty="0" sz="2600">
                <a:latin typeface="Arial MT"/>
                <a:cs typeface="Arial MT"/>
              </a:rPr>
              <a:t>–</a:t>
            </a:r>
            <a:r>
              <a:rPr dirty="0" sz="2600" spc="80">
                <a:latin typeface="Arial MT"/>
                <a:cs typeface="Arial MT"/>
              </a:rPr>
              <a:t> </a:t>
            </a:r>
            <a:r>
              <a:rPr dirty="0" sz="2600" spc="-50">
                <a:latin typeface="Calibri"/>
                <a:cs typeface="Calibri"/>
              </a:rPr>
              <a:t>We</a:t>
            </a:r>
            <a:r>
              <a:rPr dirty="0" sz="2600" spc="-10">
                <a:latin typeface="Calibri"/>
                <a:cs typeface="Calibri"/>
              </a:rPr>
              <a:t> test	</a:t>
            </a:r>
            <a:r>
              <a:rPr dirty="0" sz="2600">
                <a:latin typeface="Calibri"/>
                <a:cs typeface="Calibri"/>
              </a:rPr>
              <a:t>H</a:t>
            </a:r>
            <a:r>
              <a:rPr dirty="0" baseline="-21241" sz="2550">
                <a:latin typeface="Calibri"/>
                <a:cs typeface="Calibri"/>
              </a:rPr>
              <a:t>0</a:t>
            </a:r>
            <a:r>
              <a:rPr dirty="0" sz="2600">
                <a:latin typeface="Calibri"/>
                <a:cs typeface="Calibri"/>
              </a:rPr>
              <a:t>: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Symbol"/>
                <a:cs typeface="Symbol"/>
              </a:rPr>
              <a:t>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044" y="3358362"/>
            <a:ext cx="4572635" cy="217995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ctr" marR="486409">
              <a:lnSpc>
                <a:spcPct val="100000"/>
              </a:lnSpc>
              <a:spcBef>
                <a:spcPts val="925"/>
              </a:spcBef>
            </a:pPr>
            <a:r>
              <a:rPr dirty="0" sz="2600">
                <a:latin typeface="Calibri"/>
                <a:cs typeface="Calibri"/>
              </a:rPr>
              <a:t>H</a:t>
            </a:r>
            <a:r>
              <a:rPr dirty="0" baseline="-21241" sz="2550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: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Symbol"/>
                <a:cs typeface="Symbol"/>
              </a:rPr>
              <a:t>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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0.</a:t>
            </a:r>
            <a:endParaRPr sz="26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830"/>
              </a:spcBef>
              <a:buFont typeface="Arial MT"/>
              <a:buChar char="–"/>
              <a:tabLst>
                <a:tab pos="325120" algn="l"/>
              </a:tabLst>
            </a:pPr>
            <a:r>
              <a:rPr dirty="0" sz="2600" spc="-5">
                <a:latin typeface="Calibri"/>
                <a:cs typeface="Calibri"/>
              </a:rPr>
              <a:t>Solving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hand:</a:t>
            </a:r>
            <a:endParaRPr sz="2600">
              <a:latin typeface="Calibri"/>
              <a:cs typeface="Calibri"/>
            </a:endParaRPr>
          </a:p>
          <a:p>
            <a:pPr lvl="1" marL="723265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rejection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region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723265">
              <a:lnSpc>
                <a:spcPct val="100000"/>
              </a:lnSpc>
            </a:pPr>
            <a:r>
              <a:rPr dirty="0" sz="2200" spc="-5">
                <a:latin typeface="Calibri"/>
                <a:cs typeface="Calibri"/>
              </a:rPr>
              <a:t>|t|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&gt; 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baseline="-21072" sz="2175">
                <a:latin typeface="Symbol"/>
                <a:cs typeface="Symbol"/>
              </a:rPr>
              <a:t></a:t>
            </a:r>
            <a:r>
              <a:rPr dirty="0" baseline="-21072" sz="2175">
                <a:latin typeface="Calibri"/>
                <a:cs typeface="Calibri"/>
              </a:rPr>
              <a:t>/2,n-2</a:t>
            </a:r>
            <a:r>
              <a:rPr dirty="0" baseline="-21072" sz="2175" spc="262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=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baseline="-21072" sz="2175">
                <a:latin typeface="Calibri"/>
                <a:cs typeface="Calibri"/>
              </a:rPr>
              <a:t>.025,98</a:t>
            </a:r>
            <a:r>
              <a:rPr dirty="0" baseline="-21072" sz="2175" spc="2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= 1.984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or so.</a:t>
            </a:r>
            <a:endParaRPr sz="2200">
              <a:latin typeface="Calibri"/>
              <a:cs typeface="Calibri"/>
            </a:endParaRPr>
          </a:p>
          <a:p>
            <a:pPr lvl="1" marL="723265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-5">
                <a:latin typeface="Calibri"/>
                <a:cs typeface="Calibri"/>
              </a:rPr>
              <a:t> sample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coefficient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5536183"/>
            <a:ext cx="355155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  <a:tab pos="2818765" algn="l"/>
              </a:tabLst>
            </a:pPr>
            <a:r>
              <a:rPr dirty="0" sz="2200" spc="-10">
                <a:latin typeface="Calibri"/>
                <a:cs typeface="Calibri"/>
              </a:rPr>
              <a:t>correlation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r=	</a:t>
            </a:r>
            <a:r>
              <a:rPr dirty="0" u="heavy" sz="22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=-.806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2826" y="3557651"/>
            <a:ext cx="3399154" cy="2614930"/>
          </a:xfrm>
          <a:custGeom>
            <a:avLst/>
            <a:gdLst/>
            <a:ahLst/>
            <a:cxnLst/>
            <a:rect l="l" t="t" r="r" b="b"/>
            <a:pathLst>
              <a:path w="3399154" h="2614929">
                <a:moveTo>
                  <a:pt x="0" y="2614549"/>
                </a:moveTo>
                <a:lnTo>
                  <a:pt x="3398774" y="2614549"/>
                </a:lnTo>
                <a:lnTo>
                  <a:pt x="3398774" y="0"/>
                </a:lnTo>
                <a:lnTo>
                  <a:pt x="0" y="0"/>
                </a:lnTo>
                <a:lnTo>
                  <a:pt x="0" y="2614549"/>
                </a:lnTo>
                <a:close/>
              </a:path>
            </a:pathLst>
          </a:custGeom>
          <a:ln w="9525">
            <a:solidFill>
              <a:srgbClr val="2C2C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85154" y="4637938"/>
            <a:ext cx="3218180" cy="14922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R="5080">
              <a:lnSpc>
                <a:spcPct val="109400"/>
              </a:lnSpc>
              <a:spcBef>
                <a:spcPts val="345"/>
              </a:spcBef>
            </a:pPr>
            <a:r>
              <a:rPr dirty="0" sz="2200" spc="-290">
                <a:solidFill>
                  <a:srgbClr val="2C2CAF"/>
                </a:solidFill>
                <a:latin typeface="Arial MT"/>
                <a:cs typeface="Arial MT"/>
              </a:rPr>
              <a:t>C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200" spc="-220">
                <a:solidFill>
                  <a:srgbClr val="2C2CAF"/>
                </a:solidFill>
                <a:latin typeface="Arial MT"/>
                <a:cs typeface="Arial MT"/>
              </a:rPr>
              <a:t>nc</a:t>
            </a:r>
            <a:r>
              <a:rPr dirty="0" sz="2200" spc="-10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200" spc="-220">
                <a:solidFill>
                  <a:srgbClr val="2C2CAF"/>
                </a:solidFill>
                <a:latin typeface="Arial MT"/>
                <a:cs typeface="Arial MT"/>
              </a:rPr>
              <a:t>us</a:t>
            </a:r>
            <a:r>
              <a:rPr dirty="0" sz="2200" spc="-10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: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245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h</a:t>
            </a:r>
            <a:r>
              <a:rPr dirty="0" sz="2200" spc="-185">
                <a:solidFill>
                  <a:srgbClr val="2C2CAF"/>
                </a:solidFill>
                <a:latin typeface="Arial MT"/>
                <a:cs typeface="Arial MT"/>
              </a:rPr>
              <a:t>er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1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200" spc="-20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220">
                <a:solidFill>
                  <a:srgbClr val="2C2CAF"/>
                </a:solidFill>
                <a:latin typeface="Arial MT"/>
                <a:cs typeface="Arial MT"/>
              </a:rPr>
              <a:t>su</a:t>
            </a:r>
            <a:r>
              <a:rPr dirty="0" sz="2200" spc="-155">
                <a:solidFill>
                  <a:srgbClr val="2C2CAF"/>
                </a:solidFill>
                <a:latin typeface="Arial MT"/>
                <a:cs typeface="Arial MT"/>
              </a:rPr>
              <a:t>f</a:t>
            </a:r>
            <a:r>
              <a:rPr dirty="0" sz="2200" spc="-130">
                <a:solidFill>
                  <a:srgbClr val="2C2CAF"/>
                </a:solidFill>
                <a:latin typeface="Arial MT"/>
                <a:cs typeface="Arial MT"/>
              </a:rPr>
              <a:t>fici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45">
                <a:solidFill>
                  <a:srgbClr val="2C2CAF"/>
                </a:solidFill>
                <a:latin typeface="Arial MT"/>
                <a:cs typeface="Arial MT"/>
              </a:rPr>
              <a:t>nt  </a:t>
            </a:r>
            <a:r>
              <a:rPr dirty="0" sz="2200" spc="-220">
                <a:solidFill>
                  <a:srgbClr val="2C2CAF"/>
                </a:solidFill>
                <a:latin typeface="Arial MT"/>
                <a:cs typeface="Arial MT"/>
              </a:rPr>
              <a:t>ev</a:t>
            </a:r>
            <a:r>
              <a:rPr dirty="0" sz="2200" spc="-10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d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220">
                <a:solidFill>
                  <a:srgbClr val="2C2CAF"/>
                </a:solidFill>
                <a:latin typeface="Arial MT"/>
                <a:cs typeface="Arial MT"/>
              </a:rPr>
              <a:t>nc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0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C2CAF"/>
                </a:solidFill>
                <a:latin typeface="Symbol"/>
                <a:cs typeface="Symbol"/>
              </a:rPr>
              <a:t></a:t>
            </a:r>
            <a:r>
              <a:rPr dirty="0" sz="2200" spc="-40">
                <a:solidFill>
                  <a:srgbClr val="2C2CAF"/>
                </a:solidFill>
                <a:latin typeface="Times New Roman"/>
                <a:cs typeface="Times New Roman"/>
              </a:rPr>
              <a:t> 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=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5</a:t>
            </a:r>
            <a:r>
              <a:rPr dirty="0" sz="2200" spc="-360">
                <a:solidFill>
                  <a:srgbClr val="2C2CAF"/>
                </a:solidFill>
                <a:latin typeface="Arial MT"/>
                <a:cs typeface="Arial MT"/>
              </a:rPr>
              <a:t>%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200" spc="-175">
                <a:solidFill>
                  <a:srgbClr val="2C2CAF"/>
                </a:solidFill>
                <a:latin typeface="Arial MT"/>
                <a:cs typeface="Arial MT"/>
              </a:rPr>
              <a:t>fe</a:t>
            </a:r>
            <a:r>
              <a:rPr dirty="0" sz="2200" spc="-135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55">
                <a:solidFill>
                  <a:srgbClr val="2C2CAF"/>
                </a:solidFill>
                <a:latin typeface="Arial MT"/>
                <a:cs typeface="Arial MT"/>
              </a:rPr>
              <a:t>that  </a:t>
            </a:r>
            <a:r>
              <a:rPr dirty="0" sz="2200" spc="-175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80">
                <a:solidFill>
                  <a:srgbClr val="2C2CAF"/>
                </a:solidFill>
                <a:latin typeface="Arial MT"/>
                <a:cs typeface="Arial MT"/>
              </a:rPr>
              <a:t>re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85">
                <a:solidFill>
                  <a:srgbClr val="2C2CAF"/>
                </a:solidFill>
                <a:latin typeface="Arial MT"/>
                <a:cs typeface="Arial MT"/>
              </a:rPr>
              <a:t>ar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1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200" spc="-100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200" spc="-135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200" spc="-10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2C2CAF"/>
                </a:solidFill>
                <a:latin typeface="Arial MT"/>
                <a:cs typeface="Arial MT"/>
              </a:rPr>
              <a:t>r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95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200" spc="-105">
                <a:solidFill>
                  <a:srgbClr val="2C2CAF"/>
                </a:solidFill>
                <a:latin typeface="Arial MT"/>
                <a:cs typeface="Arial MT"/>
              </a:rPr>
              <a:t>ti</a:t>
            </a:r>
            <a:r>
              <a:rPr dirty="0" sz="2200" spc="-235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200" spc="-210">
                <a:solidFill>
                  <a:srgbClr val="2C2CAF"/>
                </a:solidFill>
                <a:latin typeface="Arial MT"/>
                <a:cs typeface="Arial MT"/>
              </a:rPr>
              <a:t>s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h</a:t>
            </a:r>
            <a:r>
              <a:rPr dirty="0" sz="2200" spc="-105">
                <a:solidFill>
                  <a:srgbClr val="2C2CAF"/>
                </a:solidFill>
                <a:latin typeface="Arial MT"/>
                <a:cs typeface="Arial MT"/>
              </a:rPr>
              <a:t>i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p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b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215">
                <a:solidFill>
                  <a:srgbClr val="2C2CAF"/>
                </a:solidFill>
                <a:latin typeface="Arial MT"/>
                <a:cs typeface="Arial MT"/>
              </a:rPr>
              <a:t>twe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n</a:t>
            </a:r>
            <a:r>
              <a:rPr dirty="0" sz="2200" spc="-10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75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200" spc="-260">
                <a:solidFill>
                  <a:srgbClr val="2C2CAF"/>
                </a:solidFill>
                <a:latin typeface="Arial MT"/>
                <a:cs typeface="Arial MT"/>
              </a:rPr>
              <a:t>wo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70">
                <a:solidFill>
                  <a:srgbClr val="2C2CAF"/>
                </a:solidFill>
                <a:latin typeface="Arial MT"/>
                <a:cs typeface="Arial MT"/>
              </a:rPr>
              <a:t>vari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a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b</a:t>
            </a:r>
            <a:r>
              <a:rPr dirty="0" sz="2200" spc="-100">
                <a:solidFill>
                  <a:srgbClr val="2C2CAF"/>
                </a:solidFill>
                <a:latin typeface="Arial MT"/>
                <a:cs typeface="Arial MT"/>
              </a:rPr>
              <a:t>l</a:t>
            </a:r>
            <a:r>
              <a:rPr dirty="0" sz="2200" spc="-185">
                <a:solidFill>
                  <a:srgbClr val="2C2CAF"/>
                </a:solidFill>
                <a:latin typeface="Arial MT"/>
                <a:cs typeface="Arial MT"/>
              </a:rPr>
              <a:t>es.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3889" y="4005902"/>
            <a:ext cx="774700" cy="744220"/>
            <a:chOff x="6543889" y="4005902"/>
            <a:chExt cx="774700" cy="744220"/>
          </a:xfrm>
        </p:grpSpPr>
        <p:sp>
          <p:nvSpPr>
            <p:cNvPr id="8" name="object 8"/>
            <p:cNvSpPr/>
            <p:nvPr/>
          </p:nvSpPr>
          <p:spPr>
            <a:xfrm>
              <a:off x="6551689" y="4389933"/>
              <a:ext cx="734060" cy="94615"/>
            </a:xfrm>
            <a:custGeom>
              <a:avLst/>
              <a:gdLst/>
              <a:ahLst/>
              <a:cxnLst/>
              <a:rect l="l" t="t" r="r" b="b"/>
              <a:pathLst>
                <a:path w="734059" h="94614">
                  <a:moveTo>
                    <a:pt x="167236" y="0"/>
                  </a:moveTo>
                  <a:lnTo>
                    <a:pt x="734015" y="0"/>
                  </a:lnTo>
                </a:path>
                <a:path w="734059" h="94614">
                  <a:moveTo>
                    <a:pt x="0" y="94417"/>
                  </a:moveTo>
                  <a:lnTo>
                    <a:pt x="30115" y="74764"/>
                  </a:lnTo>
                </a:path>
              </a:pathLst>
            </a:custGeom>
            <a:ln w="15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81804" y="4473022"/>
              <a:ext cx="43180" cy="260985"/>
            </a:xfrm>
            <a:custGeom>
              <a:avLst/>
              <a:gdLst/>
              <a:ahLst/>
              <a:cxnLst/>
              <a:rect l="l" t="t" r="r" b="b"/>
              <a:pathLst>
                <a:path w="43179" h="260985">
                  <a:moveTo>
                    <a:pt x="0" y="0"/>
                  </a:moveTo>
                  <a:lnTo>
                    <a:pt x="42802" y="260557"/>
                  </a:lnTo>
                </a:path>
              </a:pathLst>
            </a:custGeom>
            <a:ln w="32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32552" y="4013827"/>
              <a:ext cx="685800" cy="720090"/>
            </a:xfrm>
            <a:custGeom>
              <a:avLst/>
              <a:gdLst/>
              <a:ahLst/>
              <a:cxnLst/>
              <a:rect l="l" t="t" r="r" b="b"/>
              <a:pathLst>
                <a:path w="685800" h="720089">
                  <a:moveTo>
                    <a:pt x="0" y="719752"/>
                  </a:moveTo>
                  <a:lnTo>
                    <a:pt x="65773" y="0"/>
                  </a:lnTo>
                </a:path>
                <a:path w="685800" h="720089">
                  <a:moveTo>
                    <a:pt x="65773" y="0"/>
                  </a:moveTo>
                  <a:lnTo>
                    <a:pt x="685670" y="0"/>
                  </a:lnTo>
                </a:path>
              </a:pathLst>
            </a:custGeom>
            <a:ln w="15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01471" y="4437126"/>
            <a:ext cx="58293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100" spc="5">
                <a:latin typeface="Arial MT"/>
                <a:cs typeface="Arial MT"/>
              </a:rPr>
              <a:t>1</a:t>
            </a:r>
            <a:r>
              <a:rPr dirty="0" sz="2100" spc="5">
                <a:latin typeface="Symbol"/>
                <a:cs typeface="Symbol"/>
              </a:rPr>
              <a:t></a:t>
            </a:r>
            <a:r>
              <a:rPr dirty="0" sz="2100" spc="5">
                <a:latin typeface="Arial MT"/>
                <a:cs typeface="Arial MT"/>
              </a:rPr>
              <a:t>r</a:t>
            </a:r>
            <a:r>
              <a:rPr dirty="0" baseline="27027" sz="2775" spc="7">
                <a:latin typeface="Arial MT"/>
                <a:cs typeface="Arial MT"/>
              </a:rPr>
              <a:t>2</a:t>
            </a:r>
            <a:endParaRPr baseline="27027" sz="2775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9754" y="3589782"/>
            <a:ext cx="2882900" cy="9315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The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80">
                <a:solidFill>
                  <a:srgbClr val="2C2CAF"/>
                </a:solidFill>
                <a:latin typeface="Arial MT"/>
                <a:cs typeface="Arial MT"/>
              </a:rPr>
              <a:t>val</a:t>
            </a:r>
            <a:r>
              <a:rPr dirty="0" sz="2200" spc="-240">
                <a:solidFill>
                  <a:srgbClr val="2C2CAF"/>
                </a:solidFill>
                <a:latin typeface="Arial MT"/>
                <a:cs typeface="Arial MT"/>
              </a:rPr>
              <a:t>u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05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229">
                <a:solidFill>
                  <a:srgbClr val="2C2CAF"/>
                </a:solidFill>
                <a:latin typeface="Arial MT"/>
                <a:cs typeface="Arial MT"/>
              </a:rPr>
              <a:t>o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f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75">
                <a:solidFill>
                  <a:srgbClr val="2C2CAF"/>
                </a:solidFill>
                <a:latin typeface="Arial MT"/>
                <a:cs typeface="Arial MT"/>
              </a:rPr>
              <a:t>th</a:t>
            </a:r>
            <a:r>
              <a:rPr dirty="0" sz="2200" spc="-225">
                <a:solidFill>
                  <a:srgbClr val="2C2CAF"/>
                </a:solidFill>
                <a:latin typeface="Arial MT"/>
                <a:cs typeface="Arial MT"/>
              </a:rPr>
              <a:t>e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t</a:t>
            </a:r>
            <a:r>
              <a:rPr dirty="0" sz="2200" spc="-120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50">
                <a:solidFill>
                  <a:srgbClr val="2C2CAF"/>
                </a:solidFill>
                <a:latin typeface="Arial MT"/>
                <a:cs typeface="Arial MT"/>
              </a:rPr>
              <a:t>statisti</a:t>
            </a:r>
            <a:r>
              <a:rPr dirty="0" sz="2200" spc="-200">
                <a:solidFill>
                  <a:srgbClr val="2C2CAF"/>
                </a:solidFill>
                <a:latin typeface="Arial MT"/>
                <a:cs typeface="Arial MT"/>
              </a:rPr>
              <a:t>c</a:t>
            </a:r>
            <a:r>
              <a:rPr dirty="0" sz="2200" spc="-114">
                <a:solidFill>
                  <a:srgbClr val="2C2CAF"/>
                </a:solidFill>
                <a:latin typeface="Arial MT"/>
                <a:cs typeface="Arial MT"/>
              </a:rPr>
              <a:t> </a:t>
            </a:r>
            <a:r>
              <a:rPr dirty="0" sz="2200" spc="-150">
                <a:solidFill>
                  <a:srgbClr val="2C2CAF"/>
                </a:solidFill>
                <a:latin typeface="Arial MT"/>
                <a:cs typeface="Arial MT"/>
              </a:rPr>
              <a:t>is</a:t>
            </a:r>
            <a:endParaRPr sz="2200">
              <a:latin typeface="Arial MT"/>
              <a:cs typeface="Arial MT"/>
            </a:endParaRPr>
          </a:p>
          <a:p>
            <a:pPr marL="466725">
              <a:lnSpc>
                <a:spcPct val="100000"/>
              </a:lnSpc>
              <a:spcBef>
                <a:spcPts val="1975"/>
              </a:spcBef>
              <a:tabLst>
                <a:tab pos="1111250" algn="l"/>
              </a:tabLst>
            </a:pPr>
            <a:r>
              <a:rPr dirty="0" sz="2100" spc="-95">
                <a:latin typeface="Arial MT"/>
                <a:cs typeface="Arial MT"/>
              </a:rPr>
              <a:t>t</a:t>
            </a:r>
            <a:r>
              <a:rPr dirty="0" sz="2100" spc="-60">
                <a:latin typeface="Arial MT"/>
                <a:cs typeface="Arial MT"/>
              </a:rPr>
              <a:t> </a:t>
            </a:r>
            <a:r>
              <a:rPr dirty="0" sz="2100" spc="25">
                <a:latin typeface="Symbol"/>
                <a:cs typeface="Symbol"/>
              </a:rPr>
              <a:t></a:t>
            </a:r>
            <a:r>
              <a:rPr dirty="0" sz="2100" spc="-180">
                <a:latin typeface="Times New Roman"/>
                <a:cs typeface="Times New Roman"/>
              </a:rPr>
              <a:t> </a:t>
            </a:r>
            <a:r>
              <a:rPr dirty="0" sz="2100" spc="-114">
                <a:latin typeface="Arial MT"/>
                <a:cs typeface="Arial MT"/>
              </a:rPr>
              <a:t>r</a:t>
            </a:r>
            <a:r>
              <a:rPr dirty="0" sz="2100">
                <a:latin typeface="Arial MT"/>
                <a:cs typeface="Arial MT"/>
              </a:rPr>
              <a:t>	</a:t>
            </a:r>
            <a:r>
              <a:rPr dirty="0" baseline="35714" sz="3150" spc="104">
                <a:latin typeface="Arial MT"/>
                <a:cs typeface="Arial MT"/>
              </a:rPr>
              <a:t>n</a:t>
            </a:r>
            <a:r>
              <a:rPr dirty="0" baseline="35714" sz="3150" spc="37">
                <a:latin typeface="Symbol"/>
                <a:cs typeface="Symbol"/>
              </a:rPr>
              <a:t></a:t>
            </a:r>
            <a:r>
              <a:rPr dirty="0" baseline="35714" sz="3150" spc="-359">
                <a:latin typeface="Times New Roman"/>
                <a:cs typeface="Times New Roman"/>
              </a:rPr>
              <a:t> </a:t>
            </a:r>
            <a:r>
              <a:rPr dirty="0" baseline="35714" sz="3150" spc="-284">
                <a:latin typeface="Arial MT"/>
                <a:cs typeface="Arial MT"/>
              </a:rPr>
              <a:t>2</a:t>
            </a:r>
            <a:r>
              <a:rPr dirty="0" baseline="35714" sz="3150">
                <a:latin typeface="Arial MT"/>
                <a:cs typeface="Arial MT"/>
              </a:rPr>
              <a:t> </a:t>
            </a:r>
            <a:r>
              <a:rPr dirty="0" baseline="35714" sz="3150" spc="-307">
                <a:latin typeface="Arial MT"/>
                <a:cs typeface="Arial MT"/>
              </a:rPr>
              <a:t> </a:t>
            </a:r>
            <a:r>
              <a:rPr dirty="0" sz="2100" spc="25">
                <a:latin typeface="Symbol"/>
                <a:cs typeface="Symbol"/>
              </a:rPr>
              <a:t></a:t>
            </a:r>
            <a:r>
              <a:rPr dirty="0" sz="2100" spc="-120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Symbol"/>
                <a:cs typeface="Symbol"/>
              </a:rPr>
              <a:t></a:t>
            </a:r>
            <a:r>
              <a:rPr dirty="0" sz="2100" spc="-195">
                <a:latin typeface="Arial MT"/>
                <a:cs typeface="Arial MT"/>
              </a:rPr>
              <a:t>1</a:t>
            </a:r>
            <a:r>
              <a:rPr dirty="0" sz="2100" spc="-305">
                <a:latin typeface="Arial MT"/>
                <a:cs typeface="Arial MT"/>
              </a:rPr>
              <a:t>3</a:t>
            </a:r>
            <a:r>
              <a:rPr dirty="0" sz="2100" spc="-110">
                <a:latin typeface="Arial MT"/>
                <a:cs typeface="Arial MT"/>
              </a:rPr>
              <a:t>.</a:t>
            </a:r>
            <a:r>
              <a:rPr dirty="0" sz="2100" spc="-195">
                <a:latin typeface="Arial MT"/>
                <a:cs typeface="Arial MT"/>
              </a:rPr>
              <a:t>49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11002" y="5924517"/>
            <a:ext cx="122555" cy="311150"/>
            <a:chOff x="3711002" y="5924517"/>
            <a:chExt cx="122555" cy="311150"/>
          </a:xfrm>
        </p:grpSpPr>
        <p:sp>
          <p:nvSpPr>
            <p:cNvPr id="14" name="object 14"/>
            <p:cNvSpPr/>
            <p:nvPr/>
          </p:nvSpPr>
          <p:spPr>
            <a:xfrm>
              <a:off x="3717928" y="6119995"/>
              <a:ext cx="21590" cy="13970"/>
            </a:xfrm>
            <a:custGeom>
              <a:avLst/>
              <a:gdLst/>
              <a:ahLst/>
              <a:cxnLst/>
              <a:rect l="l" t="t" r="r" b="b"/>
              <a:pathLst>
                <a:path w="21589" h="13970">
                  <a:moveTo>
                    <a:pt x="0" y="13463"/>
                  </a:moveTo>
                  <a:lnTo>
                    <a:pt x="21293" y="0"/>
                  </a:lnTo>
                </a:path>
              </a:pathLst>
            </a:custGeom>
            <a:ln w="13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9221" y="6126405"/>
              <a:ext cx="30480" cy="95885"/>
            </a:xfrm>
            <a:custGeom>
              <a:avLst/>
              <a:gdLst/>
              <a:ahLst/>
              <a:cxnLst/>
              <a:rect l="l" t="t" r="r" b="b"/>
              <a:pathLst>
                <a:path w="30479" h="95885">
                  <a:moveTo>
                    <a:pt x="0" y="0"/>
                  </a:moveTo>
                  <a:lnTo>
                    <a:pt x="29924" y="95524"/>
                  </a:lnTo>
                </a:path>
              </a:pathLst>
            </a:custGeom>
            <a:ln w="27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76485" y="5931499"/>
              <a:ext cx="50165" cy="290830"/>
            </a:xfrm>
            <a:custGeom>
              <a:avLst/>
              <a:gdLst/>
              <a:ahLst/>
              <a:cxnLst/>
              <a:rect l="l" t="t" r="r" b="b"/>
              <a:pathLst>
                <a:path w="50164" h="290829">
                  <a:moveTo>
                    <a:pt x="0" y="290430"/>
                  </a:moveTo>
                  <a:lnTo>
                    <a:pt x="49873" y="0"/>
                  </a:lnTo>
                </a:path>
              </a:pathLst>
            </a:custGeom>
            <a:ln w="13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44502" y="6030858"/>
            <a:ext cx="37020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0355" algn="l"/>
              </a:tabLst>
            </a:pPr>
            <a:r>
              <a:rPr dirty="0" sz="1050" spc="-85">
                <a:latin typeface="Arial MT"/>
                <a:cs typeface="Arial MT"/>
              </a:rPr>
              <a:t>x</a:t>
            </a:r>
            <a:r>
              <a:rPr dirty="0" sz="1050" spc="-85">
                <a:latin typeface="Arial MT"/>
                <a:cs typeface="Arial MT"/>
              </a:rPr>
              <a:t>	</a:t>
            </a:r>
            <a:r>
              <a:rPr dirty="0" sz="1050" spc="-85">
                <a:latin typeface="Arial MT"/>
                <a:cs typeface="Arial MT"/>
              </a:rPr>
              <a:t>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3459114" y="6030858"/>
            <a:ext cx="13081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120">
                <a:latin typeface="Arial MT"/>
                <a:cs typeface="Arial MT"/>
              </a:rPr>
              <a:t>xy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4263" y="5930146"/>
            <a:ext cx="11125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685" algn="l"/>
                <a:tab pos="597535" algn="l"/>
              </a:tabLst>
            </a:pPr>
            <a:r>
              <a:rPr dirty="0" sz="1500" spc="-175">
                <a:latin typeface="Arial MT"/>
                <a:cs typeface="Arial MT"/>
              </a:rPr>
              <a:t>SS	</a:t>
            </a:r>
            <a:r>
              <a:rPr dirty="0" sz="1500" spc="-75">
                <a:latin typeface="Arial MT"/>
                <a:cs typeface="Arial MT"/>
              </a:rPr>
              <a:t>/	</a:t>
            </a:r>
            <a:r>
              <a:rPr dirty="0" sz="1500" spc="-175">
                <a:latin typeface="Arial MT"/>
                <a:cs typeface="Arial MT"/>
              </a:rPr>
              <a:t>SS</a:t>
            </a:r>
            <a:r>
              <a:rPr dirty="0" sz="1500" spc="130">
                <a:latin typeface="Arial MT"/>
                <a:cs typeface="Arial MT"/>
              </a:rPr>
              <a:t> </a:t>
            </a:r>
            <a:r>
              <a:rPr dirty="0" sz="1500" spc="-175">
                <a:latin typeface="Arial MT"/>
                <a:cs typeface="Arial MT"/>
              </a:rPr>
              <a:t>SS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57543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Regression</a:t>
            </a:r>
            <a:r>
              <a:rPr dirty="0" sz="4400" spc="-30"/>
              <a:t> </a:t>
            </a:r>
            <a:r>
              <a:rPr dirty="0" sz="4400" spc="-5"/>
              <a:t>Diagnostics</a:t>
            </a:r>
            <a:r>
              <a:rPr dirty="0" sz="4400" spc="-10"/>
              <a:t> </a:t>
            </a:r>
            <a:r>
              <a:rPr dirty="0" sz="4400"/>
              <a:t>-</a:t>
            </a:r>
            <a:r>
              <a:rPr dirty="0" sz="4400" spc="-10"/>
              <a:t> </a:t>
            </a:r>
            <a:r>
              <a:rPr dirty="0" sz="440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00315" cy="36118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three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important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conditions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required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for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validity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 spc="-10">
                <a:latin typeface="Calibri"/>
                <a:cs typeface="Calibri"/>
              </a:rPr>
              <a:t>regression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analysis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error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normally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distributed.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error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variance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constant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all </a:t>
            </a:r>
            <a:r>
              <a:rPr dirty="0" sz="2800" spc="-10">
                <a:latin typeface="Calibri"/>
                <a:cs typeface="Calibri"/>
              </a:rPr>
              <a:t>values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errors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independent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each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  <a:p>
            <a:pPr marL="355600" marR="5334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How </a:t>
            </a:r>
            <a:r>
              <a:rPr dirty="0" sz="3200" spc="-10">
                <a:latin typeface="Calibri"/>
                <a:cs typeface="Calibri"/>
              </a:rPr>
              <a:t>can we </a:t>
            </a:r>
            <a:r>
              <a:rPr dirty="0" sz="3200" spc="-5">
                <a:latin typeface="Calibri"/>
                <a:cs typeface="Calibri"/>
              </a:rPr>
              <a:t>diagnose violations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these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conditions?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64540" y="969907"/>
            <a:ext cx="7380605" cy="394144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74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10">
                <a:latin typeface="Calibri"/>
                <a:cs typeface="Calibri"/>
              </a:rPr>
              <a:t>Residual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lvl="1" marL="527685" marR="685165" indent="-287020">
              <a:lnSpc>
                <a:spcPct val="100000"/>
              </a:lnSpc>
              <a:spcBef>
                <a:spcPts val="55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5">
                <a:latin typeface="Calibri"/>
                <a:cs typeface="Calibri"/>
              </a:rPr>
              <a:t>Examining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residuals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standardized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residuals),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violations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  <a:p>
            <a:pPr lvl="1" marL="5276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5">
                <a:latin typeface="Calibri"/>
                <a:cs typeface="Calibri"/>
              </a:rPr>
              <a:t>Example</a:t>
            </a:r>
            <a:r>
              <a:rPr dirty="0" sz="2800" spc="-5">
                <a:latin typeface="Calibri"/>
                <a:cs typeface="Calibri"/>
              </a:rPr>
              <a:t> 18.1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continued</a:t>
            </a:r>
            <a:endParaRPr sz="28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927735" algn="l"/>
              </a:tabLst>
            </a:pPr>
            <a:r>
              <a:rPr dirty="0" sz="2400" spc="-20">
                <a:latin typeface="Calibri"/>
                <a:cs typeface="Calibri"/>
              </a:rPr>
              <a:t>Nonnormality.</a:t>
            </a:r>
            <a:endParaRPr sz="2400">
              <a:latin typeface="Calibri"/>
              <a:cs typeface="Calibri"/>
            </a:endParaRPr>
          </a:p>
          <a:p>
            <a:pPr lvl="3" marL="1384300" indent="-22923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1384935" algn="l"/>
              </a:tabLst>
            </a:pP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obtain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standardized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residual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histogram.</a:t>
            </a:r>
            <a:endParaRPr sz="2000">
              <a:latin typeface="Calibri"/>
              <a:cs typeface="Calibri"/>
            </a:endParaRPr>
          </a:p>
          <a:p>
            <a:pPr lvl="3" marL="1384300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384935" algn="l"/>
              </a:tabLst>
            </a:pPr>
            <a:r>
              <a:rPr dirty="0" sz="2000" spc="-5">
                <a:latin typeface="Calibri"/>
                <a:cs typeface="Calibri"/>
              </a:rPr>
              <a:t>Examine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histogram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look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bell shaped </a:t>
            </a:r>
            <a:r>
              <a:rPr dirty="0" sz="2000" spc="-1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with mean close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20">
                <a:latin typeface="Calibri"/>
                <a:cs typeface="Calibri"/>
              </a:rPr>
              <a:t>zero.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5028" y="1053211"/>
            <a:ext cx="310324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80">
                <a:latin typeface="Arial MT"/>
                <a:cs typeface="Arial MT"/>
              </a:rPr>
              <a:t>For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ea</a:t>
            </a:r>
            <a:r>
              <a:rPr dirty="0" sz="2000" spc="-195">
                <a:latin typeface="Arial MT"/>
                <a:cs typeface="Arial MT"/>
              </a:rPr>
              <a:t>c</a:t>
            </a:r>
            <a:r>
              <a:rPr dirty="0" sz="2000" spc="-200">
                <a:latin typeface="Arial MT"/>
                <a:cs typeface="Arial MT"/>
              </a:rPr>
              <a:t>h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res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04">
                <a:latin typeface="Arial MT"/>
                <a:cs typeface="Arial MT"/>
              </a:rPr>
              <a:t>dua</a:t>
            </a:r>
            <a:r>
              <a:rPr dirty="0" sz="2000" spc="-80">
                <a:latin typeface="Arial MT"/>
                <a:cs typeface="Arial MT"/>
              </a:rPr>
              <a:t>l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we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85">
                <a:latin typeface="Arial MT"/>
                <a:cs typeface="Arial MT"/>
              </a:rPr>
              <a:t>l</a:t>
            </a:r>
            <a:r>
              <a:rPr dirty="0" sz="2000" spc="-195">
                <a:latin typeface="Arial MT"/>
                <a:cs typeface="Arial MT"/>
              </a:rPr>
              <a:t>c</a:t>
            </a:r>
            <a:r>
              <a:rPr dirty="0" sz="2000" spc="-204">
                <a:latin typeface="Arial MT"/>
                <a:cs typeface="Arial MT"/>
              </a:rPr>
              <a:t>u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150">
                <a:latin typeface="Arial MT"/>
                <a:cs typeface="Arial MT"/>
              </a:rPr>
              <a:t>ate  th</a:t>
            </a:r>
            <a:r>
              <a:rPr dirty="0" sz="2000" spc="-200">
                <a:latin typeface="Arial MT"/>
                <a:cs typeface="Arial MT"/>
              </a:rPr>
              <a:t>e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s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204">
                <a:latin typeface="Arial MT"/>
                <a:cs typeface="Arial MT"/>
              </a:rPr>
              <a:t>and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160">
                <a:latin typeface="Arial MT"/>
                <a:cs typeface="Arial MT"/>
              </a:rPr>
              <a:t>rd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de</a:t>
            </a:r>
            <a:r>
              <a:rPr dirty="0" sz="2000" spc="-190">
                <a:latin typeface="Arial MT"/>
                <a:cs typeface="Arial MT"/>
              </a:rPr>
              <a:t>v</a:t>
            </a:r>
            <a:r>
              <a:rPr dirty="0" sz="2000" spc="-85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95">
                <a:latin typeface="Arial MT"/>
                <a:cs typeface="Arial MT"/>
              </a:rPr>
              <a:t>ti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200">
                <a:latin typeface="Arial MT"/>
                <a:cs typeface="Arial MT"/>
              </a:rPr>
              <a:t>n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a</a:t>
            </a:r>
            <a:r>
              <a:rPr dirty="0" sz="2000" spc="-180">
                <a:latin typeface="Arial MT"/>
                <a:cs typeface="Arial MT"/>
              </a:rPr>
              <a:t>s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fo</a:t>
            </a:r>
            <a:r>
              <a:rPr dirty="0" sz="2000" spc="-90">
                <a:latin typeface="Arial MT"/>
                <a:cs typeface="Arial MT"/>
              </a:rPr>
              <a:t>l</a:t>
            </a:r>
            <a:r>
              <a:rPr dirty="0" sz="2000" spc="-85">
                <a:latin typeface="Arial MT"/>
                <a:cs typeface="Arial MT"/>
              </a:rPr>
              <a:t>l</a:t>
            </a:r>
            <a:r>
              <a:rPr dirty="0" sz="2000" spc="-210">
                <a:latin typeface="Arial MT"/>
                <a:cs typeface="Arial MT"/>
              </a:rPr>
              <a:t>o</a:t>
            </a:r>
            <a:r>
              <a:rPr dirty="0" sz="2000" spc="-180">
                <a:latin typeface="Arial MT"/>
                <a:cs typeface="Arial MT"/>
              </a:rPr>
              <a:t>ws: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30167" y="1864843"/>
            <a:ext cx="675005" cy="377825"/>
            <a:chOff x="6430167" y="1864843"/>
            <a:chExt cx="675005" cy="377825"/>
          </a:xfrm>
        </p:grpSpPr>
        <p:sp>
          <p:nvSpPr>
            <p:cNvPr id="4" name="object 4"/>
            <p:cNvSpPr/>
            <p:nvPr/>
          </p:nvSpPr>
          <p:spPr>
            <a:xfrm>
              <a:off x="6438192" y="2102178"/>
              <a:ext cx="31115" cy="19685"/>
            </a:xfrm>
            <a:custGeom>
              <a:avLst/>
              <a:gdLst/>
              <a:ahLst/>
              <a:cxnLst/>
              <a:rect l="l" t="t" r="r" b="b"/>
              <a:pathLst>
                <a:path w="31114" h="19685">
                  <a:moveTo>
                    <a:pt x="0" y="19587"/>
                  </a:moveTo>
                  <a:lnTo>
                    <a:pt x="30510" y="0"/>
                  </a:lnTo>
                </a:path>
              </a:pathLst>
            </a:custGeom>
            <a:ln w="16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68703" y="2110804"/>
              <a:ext cx="43180" cy="115570"/>
            </a:xfrm>
            <a:custGeom>
              <a:avLst/>
              <a:gdLst/>
              <a:ahLst/>
              <a:cxnLst/>
              <a:rect l="l" t="t" r="r" b="b"/>
              <a:pathLst>
                <a:path w="43179" h="115569">
                  <a:moveTo>
                    <a:pt x="0" y="0"/>
                  </a:moveTo>
                  <a:lnTo>
                    <a:pt x="42584" y="115025"/>
                  </a:lnTo>
                </a:path>
              </a:pathLst>
            </a:custGeom>
            <a:ln w="32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20116" y="1872874"/>
              <a:ext cx="584835" cy="353060"/>
            </a:xfrm>
            <a:custGeom>
              <a:avLst/>
              <a:gdLst/>
              <a:ahLst/>
              <a:cxnLst/>
              <a:rect l="l" t="t" r="r" b="b"/>
              <a:pathLst>
                <a:path w="584834" h="353060">
                  <a:moveTo>
                    <a:pt x="0" y="352956"/>
                  </a:moveTo>
                  <a:lnTo>
                    <a:pt x="65857" y="0"/>
                  </a:lnTo>
                </a:path>
                <a:path w="584834" h="353060">
                  <a:moveTo>
                    <a:pt x="65857" y="0"/>
                  </a:moveTo>
                  <a:lnTo>
                    <a:pt x="584631" y="0"/>
                  </a:lnTo>
                </a:path>
              </a:pathLst>
            </a:custGeom>
            <a:ln w="16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6108940" y="27893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174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56520" y="2488018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6007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133" y="291689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6007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82043" y="2472678"/>
            <a:ext cx="156781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68655" algn="l"/>
                <a:tab pos="1529080" algn="l"/>
              </a:tabLst>
            </a:pPr>
            <a:r>
              <a:rPr dirty="0" baseline="-21164" sz="3150" spc="-7">
                <a:latin typeface="Symbol"/>
                <a:cs typeface="Symbol"/>
              </a:rPr>
              <a:t></a:t>
            </a:r>
            <a:r>
              <a:rPr dirty="0" u="heavy" sz="21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u="heavy" sz="1800" spc="-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	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6100" y="2570195"/>
            <a:ext cx="1300480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0582" sz="6300" spc="165">
                <a:latin typeface="Symbol"/>
                <a:cs typeface="Symbol"/>
              </a:rPr>
              <a:t></a:t>
            </a:r>
            <a:r>
              <a:rPr dirty="0" sz="2100" spc="-35">
                <a:latin typeface="Arial MT"/>
                <a:cs typeface="Arial MT"/>
              </a:rPr>
              <a:t>(</a:t>
            </a:r>
            <a:r>
              <a:rPr dirty="0" sz="2100" spc="20">
                <a:latin typeface="Arial MT"/>
                <a:cs typeface="Arial MT"/>
              </a:rPr>
              <a:t>x</a:t>
            </a:r>
            <a:r>
              <a:rPr dirty="0" baseline="-15432" sz="2700" spc="-104">
                <a:latin typeface="Arial MT"/>
                <a:cs typeface="Arial MT"/>
              </a:rPr>
              <a:t>j</a:t>
            </a:r>
            <a:r>
              <a:rPr dirty="0" baseline="-15432" sz="2700" spc="44">
                <a:latin typeface="Arial MT"/>
                <a:cs typeface="Arial MT"/>
              </a:rPr>
              <a:t>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Arial MT"/>
                <a:cs typeface="Arial MT"/>
              </a:rPr>
              <a:t>x</a:t>
            </a:r>
            <a:r>
              <a:rPr dirty="0" sz="2100" spc="-90">
                <a:latin typeface="Arial MT"/>
                <a:cs typeface="Arial MT"/>
              </a:rPr>
              <a:t>)</a:t>
            </a:r>
            <a:r>
              <a:rPr dirty="0" baseline="27777" sz="2700" spc="-247">
                <a:latin typeface="Arial MT"/>
                <a:cs typeface="Arial MT"/>
              </a:rPr>
              <a:t>2</a:t>
            </a:r>
            <a:endParaRPr baseline="27777" sz="2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0899" y="2353303"/>
            <a:ext cx="1518920" cy="774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3180" indent="3810">
              <a:lnSpc>
                <a:spcPct val="116900"/>
              </a:lnSpc>
              <a:spcBef>
                <a:spcPts val="100"/>
              </a:spcBef>
              <a:tabLst>
                <a:tab pos="658495" algn="l"/>
              </a:tabLst>
            </a:pPr>
            <a:r>
              <a:rPr dirty="0" sz="2100" spc="-215">
                <a:latin typeface="Arial MT"/>
                <a:cs typeface="Arial MT"/>
              </a:rPr>
              <a:t>1</a:t>
            </a:r>
            <a:r>
              <a:rPr dirty="0" sz="2100" spc="-215">
                <a:latin typeface="Arial MT"/>
                <a:cs typeface="Arial MT"/>
              </a:rPr>
              <a:t>	</a:t>
            </a:r>
            <a:r>
              <a:rPr dirty="0" sz="2100" spc="-35">
                <a:latin typeface="Arial MT"/>
                <a:cs typeface="Arial MT"/>
              </a:rPr>
              <a:t>(</a:t>
            </a:r>
            <a:r>
              <a:rPr dirty="0" sz="2100" spc="-190">
                <a:latin typeface="Arial MT"/>
                <a:cs typeface="Arial MT"/>
              </a:rPr>
              <a:t>x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245">
                <a:latin typeface="Arial MT"/>
                <a:cs typeface="Arial MT"/>
              </a:rPr>
              <a:t>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Arial MT"/>
                <a:cs typeface="Arial MT"/>
              </a:rPr>
              <a:t>x</a:t>
            </a:r>
            <a:r>
              <a:rPr dirty="0" sz="2100" spc="-90">
                <a:latin typeface="Arial MT"/>
                <a:cs typeface="Arial MT"/>
              </a:rPr>
              <a:t>)</a:t>
            </a:r>
            <a:r>
              <a:rPr dirty="0" baseline="27777" sz="2700" spc="-165">
                <a:latin typeface="Arial MT"/>
                <a:cs typeface="Arial MT"/>
              </a:rPr>
              <a:t>2  </a:t>
            </a:r>
            <a:r>
              <a:rPr dirty="0" sz="2100" spc="-215">
                <a:latin typeface="Arial MT"/>
                <a:cs typeface="Arial MT"/>
              </a:rPr>
              <a:t>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5128" y="2575186"/>
            <a:ext cx="46037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100" spc="-165">
                <a:latin typeface="Arial MT"/>
                <a:cs typeface="Arial MT"/>
              </a:rPr>
              <a:t>h</a:t>
            </a:r>
            <a:r>
              <a:rPr dirty="0" baseline="-15432" sz="2700" spc="-247">
                <a:latin typeface="Arial MT"/>
                <a:cs typeface="Arial MT"/>
              </a:rPr>
              <a:t>i</a:t>
            </a:r>
            <a:r>
              <a:rPr dirty="0" baseline="-15432" sz="2700" spc="89">
                <a:latin typeface="Arial MT"/>
                <a:cs typeface="Arial MT"/>
              </a:rPr>
              <a:t> </a:t>
            </a:r>
            <a:r>
              <a:rPr dirty="0" sz="2100" spc="-5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45858" y="1866160"/>
            <a:ext cx="225552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935990" algn="l"/>
                <a:tab pos="1604645" algn="l"/>
              </a:tabLst>
            </a:pPr>
            <a:r>
              <a:rPr dirty="0" sz="2100" spc="-140">
                <a:latin typeface="Arial MT"/>
                <a:cs typeface="Arial MT"/>
              </a:rPr>
              <a:t>s</a:t>
            </a:r>
            <a:r>
              <a:rPr dirty="0" baseline="-15432" sz="2700" spc="-209">
                <a:latin typeface="Arial MT"/>
                <a:cs typeface="Arial MT"/>
              </a:rPr>
              <a:t>r</a:t>
            </a:r>
            <a:r>
              <a:rPr dirty="0" baseline="-40598" sz="1950" spc="-209">
                <a:latin typeface="Arial MT"/>
                <a:cs typeface="Arial MT"/>
              </a:rPr>
              <a:t>i</a:t>
            </a:r>
            <a:r>
              <a:rPr dirty="0" baseline="-40598" sz="1950" spc="742">
                <a:latin typeface="Arial MT"/>
                <a:cs typeface="Arial MT"/>
              </a:rPr>
              <a:t> </a:t>
            </a:r>
            <a:r>
              <a:rPr dirty="0" sz="2100" spc="-5">
                <a:latin typeface="Symbol"/>
                <a:cs typeface="Symbol"/>
              </a:rPr>
              <a:t></a:t>
            </a:r>
            <a:r>
              <a:rPr dirty="0" sz="2100" spc="-7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Arial MT"/>
                <a:cs typeface="Arial MT"/>
              </a:rPr>
              <a:t>s</a:t>
            </a:r>
            <a:r>
              <a:rPr dirty="0" baseline="-15432" sz="2700" spc="-104">
                <a:latin typeface="Symbol"/>
                <a:cs typeface="Symbol"/>
              </a:rPr>
              <a:t></a:t>
            </a:r>
            <a:r>
              <a:rPr dirty="0" baseline="-15432" sz="2700" spc="-104">
                <a:latin typeface="Times New Roman"/>
                <a:cs typeface="Times New Roman"/>
              </a:rPr>
              <a:t>	</a:t>
            </a:r>
            <a:r>
              <a:rPr dirty="0" sz="2100" spc="-45">
                <a:latin typeface="Arial MT"/>
                <a:cs typeface="Arial MT"/>
              </a:rPr>
              <a:t>1</a:t>
            </a:r>
            <a:r>
              <a:rPr dirty="0" sz="2100" spc="-45">
                <a:latin typeface="Symbol"/>
                <a:cs typeface="Symbol"/>
              </a:rPr>
              <a:t></a:t>
            </a:r>
            <a:r>
              <a:rPr dirty="0" sz="2100" spc="-240">
                <a:latin typeface="Times New Roman"/>
                <a:cs typeface="Times New Roman"/>
              </a:rPr>
              <a:t> </a:t>
            </a:r>
            <a:r>
              <a:rPr dirty="0" sz="2100" spc="-165">
                <a:latin typeface="Arial MT"/>
                <a:cs typeface="Arial MT"/>
              </a:rPr>
              <a:t>h</a:t>
            </a:r>
            <a:r>
              <a:rPr dirty="0" baseline="-15432" sz="2700" spc="-247">
                <a:latin typeface="Arial MT"/>
                <a:cs typeface="Arial MT"/>
              </a:rPr>
              <a:t>i	</a:t>
            </a:r>
            <a:r>
              <a:rPr dirty="0" sz="2100" spc="-165">
                <a:latin typeface="Arial MT"/>
                <a:cs typeface="Arial MT"/>
              </a:rPr>
              <a:t>where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73062" y="1064463"/>
          <a:ext cx="4281170" cy="2297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190"/>
                <a:gridCol w="1374774"/>
                <a:gridCol w="1741169"/>
              </a:tblGrid>
              <a:tr h="569449"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spc="30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ES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700" spc="3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700" spc="30"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7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45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700" spc="30"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700" spc="5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700" spc="30"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 marR="1905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1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rti</a:t>
                      </a:r>
                      <a:r>
                        <a:rPr dirty="0" sz="180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8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of 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St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ar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8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resi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ls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88979">
                <a:tc>
                  <a:txBody>
                    <a:bodyPr/>
                    <a:lstStyle/>
                    <a:p>
                      <a:pPr algn="r" marR="12636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00" spc="-145" i="1">
                          <a:latin typeface="Arial"/>
                          <a:cs typeface="Arial"/>
                        </a:rPr>
                        <a:t>Observation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00" spc="-160" i="1">
                          <a:latin typeface="Arial"/>
                          <a:cs typeface="Arial"/>
                        </a:rPr>
                        <a:t>Residuals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700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700" spc="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700" spc="5" i="1">
                          <a:latin typeface="Arial"/>
                          <a:cs typeface="Arial"/>
                        </a:rPr>
                        <a:t>nda</a:t>
                      </a:r>
                      <a:r>
                        <a:rPr dirty="0" sz="1700" spc="50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700" i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7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3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700" spc="5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700" spc="-45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700" spc="-50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700" spc="5" i="1">
                          <a:latin typeface="Arial"/>
                          <a:cs typeface="Arial"/>
                        </a:rPr>
                        <a:t>dua</a:t>
                      </a:r>
                      <a:r>
                        <a:rPr dirty="0" sz="1700" spc="-50" i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700" i="1">
                          <a:latin typeface="Arial"/>
                          <a:cs typeface="Arial"/>
                        </a:rPr>
                        <a:t>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85219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700" spc="-150">
                          <a:latin typeface="Arial MT"/>
                          <a:cs typeface="Arial MT"/>
                        </a:rPr>
                        <a:t>-50.45749927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700" spc="-150">
                          <a:latin typeface="Arial MT"/>
                          <a:cs typeface="Arial MT"/>
                        </a:rPr>
                        <a:t>-0.334595895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</a:tr>
              <a:tr h="280801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0">
                          <a:latin typeface="Arial MT"/>
                          <a:cs typeface="Arial MT"/>
                        </a:rPr>
                        <a:t>-77.82496482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0">
                          <a:latin typeface="Arial MT"/>
                          <a:cs typeface="Arial MT"/>
                        </a:rPr>
                        <a:t>-0.516076186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</a:tr>
              <a:tr h="280526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0">
                          <a:latin typeface="Arial MT"/>
                          <a:cs typeface="Arial MT"/>
                        </a:rPr>
                        <a:t>-97.33039568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0">
                          <a:latin typeface="Arial MT"/>
                          <a:cs typeface="Arial MT"/>
                        </a:rPr>
                        <a:t>-0.645421421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</a:tr>
              <a:tr h="280519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5">
                          <a:latin typeface="Arial MT"/>
                          <a:cs typeface="Arial MT"/>
                        </a:rPr>
                        <a:t>223.2070978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5">
                          <a:latin typeface="Arial MT"/>
                          <a:cs typeface="Arial MT"/>
                        </a:rPr>
                        <a:t>1.480140312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</a:tr>
              <a:tr h="276109">
                <a:tc>
                  <a:txBody>
                    <a:bodyPr/>
                    <a:lstStyle/>
                    <a:p>
                      <a:pPr algn="r" marR="1085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5">
                          <a:latin typeface="Arial MT"/>
                          <a:cs typeface="Arial MT"/>
                        </a:rPr>
                        <a:t>238.4730715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00" spc="-155">
                          <a:latin typeface="Arial MT"/>
                          <a:cs typeface="Arial MT"/>
                        </a:rPr>
                        <a:t>1.58137268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373510" y="3739445"/>
            <a:ext cx="5105400" cy="2630805"/>
            <a:chOff x="373510" y="3739445"/>
            <a:chExt cx="5105400" cy="2630805"/>
          </a:xfrm>
        </p:grpSpPr>
        <p:sp>
          <p:nvSpPr>
            <p:cNvPr id="17" name="object 17"/>
            <p:cNvSpPr/>
            <p:nvPr/>
          </p:nvSpPr>
          <p:spPr>
            <a:xfrm>
              <a:off x="381447" y="3747383"/>
              <a:ext cx="5089525" cy="2614930"/>
            </a:xfrm>
            <a:custGeom>
              <a:avLst/>
              <a:gdLst/>
              <a:ahLst/>
              <a:cxnLst/>
              <a:rect l="l" t="t" r="r" b="b"/>
              <a:pathLst>
                <a:path w="5089525" h="2614929">
                  <a:moveTo>
                    <a:pt x="0" y="2614527"/>
                  </a:moveTo>
                  <a:lnTo>
                    <a:pt x="5089492" y="2614527"/>
                  </a:lnTo>
                  <a:lnTo>
                    <a:pt x="5089492" y="0"/>
                  </a:lnTo>
                  <a:lnTo>
                    <a:pt x="0" y="0"/>
                  </a:lnTo>
                  <a:lnTo>
                    <a:pt x="0" y="2614527"/>
                  </a:lnTo>
                  <a:close/>
                </a:path>
              </a:pathLst>
            </a:custGeom>
            <a:ln w="15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0021" y="4070026"/>
              <a:ext cx="4412615" cy="1677035"/>
            </a:xfrm>
            <a:custGeom>
              <a:avLst/>
              <a:gdLst/>
              <a:ahLst/>
              <a:cxnLst/>
              <a:rect l="l" t="t" r="r" b="b"/>
              <a:pathLst>
                <a:path w="4412615" h="1677035">
                  <a:moveTo>
                    <a:pt x="4412451" y="0"/>
                  </a:moveTo>
                  <a:lnTo>
                    <a:pt x="0" y="0"/>
                  </a:lnTo>
                  <a:lnTo>
                    <a:pt x="0" y="1676973"/>
                  </a:lnTo>
                  <a:lnTo>
                    <a:pt x="4412451" y="1676973"/>
                  </a:lnTo>
                  <a:lnTo>
                    <a:pt x="441245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7689" y="5339114"/>
              <a:ext cx="4397375" cy="0"/>
            </a:xfrm>
            <a:custGeom>
              <a:avLst/>
              <a:gdLst/>
              <a:ahLst/>
              <a:cxnLst/>
              <a:rect l="l" t="t" r="r" b="b"/>
              <a:pathLst>
                <a:path w="4397375" h="0">
                  <a:moveTo>
                    <a:pt x="0" y="0"/>
                  </a:moveTo>
                  <a:lnTo>
                    <a:pt x="1260603" y="0"/>
                  </a:lnTo>
                </a:path>
                <a:path w="4397375" h="0">
                  <a:moveTo>
                    <a:pt x="3151745" y="0"/>
                  </a:moveTo>
                  <a:lnTo>
                    <a:pt x="4397094" y="0"/>
                  </a:lnTo>
                </a:path>
              </a:pathLst>
            </a:custGeom>
            <a:ln w="15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7689" y="4493239"/>
              <a:ext cx="4397375" cy="431165"/>
            </a:xfrm>
            <a:custGeom>
              <a:avLst/>
              <a:gdLst/>
              <a:ahLst/>
              <a:cxnLst/>
              <a:rect l="l" t="t" r="r" b="b"/>
              <a:pathLst>
                <a:path w="4397375" h="431164">
                  <a:moveTo>
                    <a:pt x="0" y="430836"/>
                  </a:moveTo>
                  <a:lnTo>
                    <a:pt x="1260603" y="430836"/>
                  </a:lnTo>
                </a:path>
                <a:path w="4397375" h="431164">
                  <a:moveTo>
                    <a:pt x="3151745" y="430836"/>
                  </a:moveTo>
                  <a:lnTo>
                    <a:pt x="4397094" y="430836"/>
                  </a:lnTo>
                </a:path>
                <a:path w="4397375" h="431164">
                  <a:moveTo>
                    <a:pt x="0" y="0"/>
                  </a:moveTo>
                  <a:lnTo>
                    <a:pt x="1890690" y="0"/>
                  </a:lnTo>
                </a:path>
                <a:path w="4397375" h="431164">
                  <a:moveTo>
                    <a:pt x="2521248" y="0"/>
                  </a:moveTo>
                  <a:lnTo>
                    <a:pt x="4397094" y="0"/>
                  </a:lnTo>
                </a:path>
              </a:pathLst>
            </a:custGeom>
            <a:ln w="15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7689" y="4069988"/>
              <a:ext cx="4397375" cy="15875"/>
            </a:xfrm>
            <a:custGeom>
              <a:avLst/>
              <a:gdLst/>
              <a:ahLst/>
              <a:cxnLst/>
              <a:rect l="l" t="t" r="r" b="b"/>
              <a:pathLst>
                <a:path w="4397375" h="15875">
                  <a:moveTo>
                    <a:pt x="0" y="15320"/>
                  </a:moveTo>
                  <a:lnTo>
                    <a:pt x="4397094" y="15320"/>
                  </a:lnTo>
                  <a:lnTo>
                    <a:pt x="4397094" y="0"/>
                  </a:lnTo>
                  <a:lnTo>
                    <a:pt x="0" y="0"/>
                  </a:lnTo>
                  <a:lnTo>
                    <a:pt x="0" y="1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7689" y="4069988"/>
              <a:ext cx="4397375" cy="15875"/>
            </a:xfrm>
            <a:custGeom>
              <a:avLst/>
              <a:gdLst/>
              <a:ahLst/>
              <a:cxnLst/>
              <a:rect l="l" t="t" r="r" b="b"/>
              <a:pathLst>
                <a:path w="4397375" h="15875">
                  <a:moveTo>
                    <a:pt x="0" y="15320"/>
                  </a:moveTo>
                  <a:lnTo>
                    <a:pt x="4397094" y="15320"/>
                  </a:lnTo>
                  <a:lnTo>
                    <a:pt x="4397094" y="0"/>
                  </a:lnTo>
                  <a:lnTo>
                    <a:pt x="0" y="0"/>
                  </a:lnTo>
                  <a:lnTo>
                    <a:pt x="0" y="1532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27689" y="4077648"/>
              <a:ext cx="4412615" cy="1677035"/>
            </a:xfrm>
            <a:custGeom>
              <a:avLst/>
              <a:gdLst/>
              <a:ahLst/>
              <a:cxnLst/>
              <a:rect l="l" t="t" r="r" b="b"/>
              <a:pathLst>
                <a:path w="4412615" h="1677035">
                  <a:moveTo>
                    <a:pt x="4412267" y="0"/>
                  </a:moveTo>
                  <a:lnTo>
                    <a:pt x="4412267" y="1661195"/>
                  </a:lnTo>
                </a:path>
                <a:path w="4412615" h="1677035">
                  <a:moveTo>
                    <a:pt x="4412267" y="1677014"/>
                  </a:moveTo>
                  <a:lnTo>
                    <a:pt x="15336" y="1677014"/>
                  </a:lnTo>
                </a:path>
                <a:path w="4412615" h="1677035">
                  <a:moveTo>
                    <a:pt x="0" y="1677014"/>
                  </a:moveTo>
                  <a:lnTo>
                    <a:pt x="0" y="15778"/>
                  </a:lnTo>
                </a:path>
              </a:pathLst>
            </a:custGeom>
            <a:ln w="153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57735" y="5508395"/>
              <a:ext cx="630555" cy="238760"/>
            </a:xfrm>
            <a:custGeom>
              <a:avLst/>
              <a:gdLst/>
              <a:ahLst/>
              <a:cxnLst/>
              <a:rect l="l" t="t" r="r" b="b"/>
              <a:pathLst>
                <a:path w="630555" h="238760">
                  <a:moveTo>
                    <a:pt x="630558" y="0"/>
                  </a:moveTo>
                  <a:lnTo>
                    <a:pt x="0" y="0"/>
                  </a:lnTo>
                  <a:lnTo>
                    <a:pt x="0" y="238604"/>
                  </a:lnTo>
                  <a:lnTo>
                    <a:pt x="630558" y="238604"/>
                  </a:lnTo>
                  <a:lnTo>
                    <a:pt x="630558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57735" y="5508395"/>
              <a:ext cx="630555" cy="238760"/>
            </a:xfrm>
            <a:custGeom>
              <a:avLst/>
              <a:gdLst/>
              <a:ahLst/>
              <a:cxnLst/>
              <a:rect l="l" t="t" r="r" b="b"/>
              <a:pathLst>
                <a:path w="630555" h="238760">
                  <a:moveTo>
                    <a:pt x="630558" y="238604"/>
                  </a:moveTo>
                  <a:lnTo>
                    <a:pt x="630558" y="0"/>
                  </a:lnTo>
                  <a:lnTo>
                    <a:pt x="0" y="0"/>
                  </a:lnTo>
                  <a:lnTo>
                    <a:pt x="0" y="238604"/>
                  </a:lnTo>
                  <a:lnTo>
                    <a:pt x="630558" y="238604"/>
                  </a:lnTo>
                </a:path>
              </a:pathLst>
            </a:custGeom>
            <a:ln w="1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88293" y="4662521"/>
              <a:ext cx="630555" cy="1084580"/>
            </a:xfrm>
            <a:custGeom>
              <a:avLst/>
              <a:gdLst/>
              <a:ahLst/>
              <a:cxnLst/>
              <a:rect l="l" t="t" r="r" b="b"/>
              <a:pathLst>
                <a:path w="630555" h="1084579">
                  <a:moveTo>
                    <a:pt x="630045" y="0"/>
                  </a:moveTo>
                  <a:lnTo>
                    <a:pt x="0" y="0"/>
                  </a:lnTo>
                  <a:lnTo>
                    <a:pt x="0" y="1084478"/>
                  </a:lnTo>
                  <a:lnTo>
                    <a:pt x="630045" y="1084478"/>
                  </a:lnTo>
                  <a:lnTo>
                    <a:pt x="630045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88293" y="4662521"/>
              <a:ext cx="630555" cy="1084580"/>
            </a:xfrm>
            <a:custGeom>
              <a:avLst/>
              <a:gdLst/>
              <a:ahLst/>
              <a:cxnLst/>
              <a:rect l="l" t="t" r="r" b="b"/>
              <a:pathLst>
                <a:path w="630555" h="1084579">
                  <a:moveTo>
                    <a:pt x="630045" y="1084478"/>
                  </a:moveTo>
                  <a:lnTo>
                    <a:pt x="630045" y="0"/>
                  </a:lnTo>
                  <a:lnTo>
                    <a:pt x="0" y="0"/>
                  </a:lnTo>
                  <a:lnTo>
                    <a:pt x="0" y="1084478"/>
                  </a:lnTo>
                  <a:lnTo>
                    <a:pt x="630045" y="1084478"/>
                  </a:lnTo>
                </a:path>
              </a:pathLst>
            </a:custGeom>
            <a:ln w="15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18380" y="4201090"/>
              <a:ext cx="630555" cy="1546225"/>
            </a:xfrm>
            <a:custGeom>
              <a:avLst/>
              <a:gdLst/>
              <a:ahLst/>
              <a:cxnLst/>
              <a:rect l="l" t="t" r="r" b="b"/>
              <a:pathLst>
                <a:path w="630554" h="1546225">
                  <a:moveTo>
                    <a:pt x="630558" y="0"/>
                  </a:moveTo>
                  <a:lnTo>
                    <a:pt x="0" y="0"/>
                  </a:lnTo>
                  <a:lnTo>
                    <a:pt x="0" y="1545909"/>
                  </a:lnTo>
                  <a:lnTo>
                    <a:pt x="630558" y="1545909"/>
                  </a:lnTo>
                  <a:lnTo>
                    <a:pt x="630558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18380" y="4201090"/>
              <a:ext cx="630555" cy="1546225"/>
            </a:xfrm>
            <a:custGeom>
              <a:avLst/>
              <a:gdLst/>
              <a:ahLst/>
              <a:cxnLst/>
              <a:rect l="l" t="t" r="r" b="b"/>
              <a:pathLst>
                <a:path w="630554" h="1546225">
                  <a:moveTo>
                    <a:pt x="630558" y="1545909"/>
                  </a:moveTo>
                  <a:lnTo>
                    <a:pt x="630558" y="0"/>
                  </a:lnTo>
                  <a:lnTo>
                    <a:pt x="0" y="0"/>
                  </a:lnTo>
                  <a:lnTo>
                    <a:pt x="0" y="1545909"/>
                  </a:lnTo>
                  <a:lnTo>
                    <a:pt x="630558" y="1545909"/>
                  </a:lnTo>
                </a:path>
              </a:pathLst>
            </a:custGeom>
            <a:ln w="15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48876" y="4708402"/>
              <a:ext cx="630555" cy="1038860"/>
            </a:xfrm>
            <a:custGeom>
              <a:avLst/>
              <a:gdLst/>
              <a:ahLst/>
              <a:cxnLst/>
              <a:rect l="l" t="t" r="r" b="b"/>
              <a:pathLst>
                <a:path w="630554" h="1038860">
                  <a:moveTo>
                    <a:pt x="630558" y="0"/>
                  </a:moveTo>
                  <a:lnTo>
                    <a:pt x="0" y="0"/>
                  </a:lnTo>
                  <a:lnTo>
                    <a:pt x="0" y="1038598"/>
                  </a:lnTo>
                  <a:lnTo>
                    <a:pt x="630558" y="1038598"/>
                  </a:lnTo>
                  <a:lnTo>
                    <a:pt x="630558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48876" y="4708402"/>
              <a:ext cx="630555" cy="1038860"/>
            </a:xfrm>
            <a:custGeom>
              <a:avLst/>
              <a:gdLst/>
              <a:ahLst/>
              <a:cxnLst/>
              <a:rect l="l" t="t" r="r" b="b"/>
              <a:pathLst>
                <a:path w="630554" h="1038860">
                  <a:moveTo>
                    <a:pt x="630558" y="1038598"/>
                  </a:moveTo>
                  <a:lnTo>
                    <a:pt x="630558" y="0"/>
                  </a:lnTo>
                  <a:lnTo>
                    <a:pt x="0" y="0"/>
                  </a:lnTo>
                  <a:lnTo>
                    <a:pt x="0" y="1038598"/>
                  </a:lnTo>
                  <a:lnTo>
                    <a:pt x="630558" y="1038598"/>
                  </a:lnTo>
                </a:path>
              </a:pathLst>
            </a:custGeom>
            <a:ln w="15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79373" y="5508395"/>
              <a:ext cx="630555" cy="238760"/>
            </a:xfrm>
            <a:custGeom>
              <a:avLst/>
              <a:gdLst/>
              <a:ahLst/>
              <a:cxnLst/>
              <a:rect l="l" t="t" r="r" b="b"/>
              <a:pathLst>
                <a:path w="630554" h="238760">
                  <a:moveTo>
                    <a:pt x="630045" y="0"/>
                  </a:moveTo>
                  <a:lnTo>
                    <a:pt x="0" y="0"/>
                  </a:lnTo>
                  <a:lnTo>
                    <a:pt x="0" y="238604"/>
                  </a:lnTo>
                  <a:lnTo>
                    <a:pt x="630045" y="238604"/>
                  </a:lnTo>
                  <a:lnTo>
                    <a:pt x="630045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79373" y="5508395"/>
              <a:ext cx="630555" cy="238760"/>
            </a:xfrm>
            <a:custGeom>
              <a:avLst/>
              <a:gdLst/>
              <a:ahLst/>
              <a:cxnLst/>
              <a:rect l="l" t="t" r="r" b="b"/>
              <a:pathLst>
                <a:path w="630554" h="238760">
                  <a:moveTo>
                    <a:pt x="630045" y="238604"/>
                  </a:moveTo>
                  <a:lnTo>
                    <a:pt x="630045" y="0"/>
                  </a:lnTo>
                  <a:lnTo>
                    <a:pt x="0" y="0"/>
                  </a:lnTo>
                  <a:lnTo>
                    <a:pt x="0" y="238604"/>
                  </a:lnTo>
                  <a:lnTo>
                    <a:pt x="630045" y="238604"/>
                  </a:lnTo>
                </a:path>
              </a:pathLst>
            </a:custGeom>
            <a:ln w="1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65870" y="4077648"/>
              <a:ext cx="4474210" cy="1738630"/>
            </a:xfrm>
            <a:custGeom>
              <a:avLst/>
              <a:gdLst/>
              <a:ahLst/>
              <a:cxnLst/>
              <a:rect l="l" t="t" r="r" b="b"/>
              <a:pathLst>
                <a:path w="4474210" h="1738629">
                  <a:moveTo>
                    <a:pt x="61819" y="0"/>
                  </a:moveTo>
                  <a:lnTo>
                    <a:pt x="61819" y="1661195"/>
                  </a:lnTo>
                </a:path>
                <a:path w="4474210" h="1738629">
                  <a:moveTo>
                    <a:pt x="0" y="1677014"/>
                  </a:moveTo>
                  <a:lnTo>
                    <a:pt x="45969" y="1677014"/>
                  </a:lnTo>
                </a:path>
                <a:path w="4474210" h="1738629">
                  <a:moveTo>
                    <a:pt x="0" y="1261465"/>
                  </a:moveTo>
                  <a:lnTo>
                    <a:pt x="45969" y="1261465"/>
                  </a:lnTo>
                </a:path>
                <a:path w="4474210" h="1738629">
                  <a:moveTo>
                    <a:pt x="0" y="846427"/>
                  </a:moveTo>
                  <a:lnTo>
                    <a:pt x="45969" y="846427"/>
                  </a:lnTo>
                </a:path>
                <a:path w="4474210" h="1738629">
                  <a:moveTo>
                    <a:pt x="0" y="415590"/>
                  </a:moveTo>
                  <a:lnTo>
                    <a:pt x="45969" y="415590"/>
                  </a:lnTo>
                </a:path>
                <a:path w="4474210" h="1738629">
                  <a:moveTo>
                    <a:pt x="0" y="0"/>
                  </a:moveTo>
                  <a:lnTo>
                    <a:pt x="45969" y="0"/>
                  </a:lnTo>
                </a:path>
                <a:path w="4474210" h="1738629">
                  <a:moveTo>
                    <a:pt x="61819" y="1677014"/>
                  </a:moveTo>
                  <a:lnTo>
                    <a:pt x="4458913" y="1677014"/>
                  </a:lnTo>
                </a:path>
                <a:path w="4474210" h="1738629">
                  <a:moveTo>
                    <a:pt x="61819" y="1738182"/>
                  </a:moveTo>
                  <a:lnTo>
                    <a:pt x="61819" y="1692301"/>
                  </a:lnTo>
                </a:path>
                <a:path w="4474210" h="1738629">
                  <a:moveTo>
                    <a:pt x="691865" y="1738182"/>
                  </a:moveTo>
                  <a:lnTo>
                    <a:pt x="691865" y="1692301"/>
                  </a:lnTo>
                </a:path>
                <a:path w="4474210" h="1738629">
                  <a:moveTo>
                    <a:pt x="1322423" y="1738182"/>
                  </a:moveTo>
                  <a:lnTo>
                    <a:pt x="1322423" y="1692301"/>
                  </a:lnTo>
                </a:path>
                <a:path w="4474210" h="1738629">
                  <a:moveTo>
                    <a:pt x="1952509" y="1738182"/>
                  </a:moveTo>
                  <a:lnTo>
                    <a:pt x="1952509" y="1692301"/>
                  </a:lnTo>
                </a:path>
                <a:path w="4474210" h="1738629">
                  <a:moveTo>
                    <a:pt x="2583006" y="1738182"/>
                  </a:moveTo>
                  <a:lnTo>
                    <a:pt x="2583006" y="1692301"/>
                  </a:lnTo>
                </a:path>
                <a:path w="4474210" h="1738629">
                  <a:moveTo>
                    <a:pt x="3213503" y="1738182"/>
                  </a:moveTo>
                  <a:lnTo>
                    <a:pt x="3213503" y="1692301"/>
                  </a:lnTo>
                </a:path>
                <a:path w="4474210" h="1738629">
                  <a:moveTo>
                    <a:pt x="3843590" y="1738182"/>
                  </a:moveTo>
                  <a:lnTo>
                    <a:pt x="3843590" y="1692301"/>
                  </a:lnTo>
                </a:path>
                <a:path w="4474210" h="1738629">
                  <a:moveTo>
                    <a:pt x="4474086" y="1738182"/>
                  </a:moveTo>
                  <a:lnTo>
                    <a:pt x="4474086" y="1692301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50580" y="3934181"/>
            <a:ext cx="228600" cy="1924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450" spc="35">
                <a:latin typeface="Arial MT"/>
                <a:cs typeface="Arial MT"/>
              </a:rPr>
              <a:t>40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50" spc="35">
                <a:latin typeface="Arial MT"/>
                <a:cs typeface="Arial MT"/>
              </a:rPr>
              <a:t>30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50" spc="35">
                <a:latin typeface="Arial MT"/>
                <a:cs typeface="Arial MT"/>
              </a:rPr>
              <a:t>20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50" spc="35">
                <a:latin typeface="Arial MT"/>
                <a:cs typeface="Arial MT"/>
              </a:rPr>
              <a:t>10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algn="r" marR="9525">
              <a:lnSpc>
                <a:spcPct val="100000"/>
              </a:lnSpc>
            </a:pPr>
            <a:r>
              <a:rPr dirty="0" sz="145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9158" y="5902771"/>
            <a:ext cx="3308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Arial MT"/>
                <a:cs typeface="Arial MT"/>
              </a:rPr>
              <a:t>-</a:t>
            </a:r>
            <a:r>
              <a:rPr dirty="0" sz="1450" spc="35">
                <a:latin typeface="Arial MT"/>
                <a:cs typeface="Arial MT"/>
              </a:rPr>
              <a:t>2</a:t>
            </a:r>
            <a:r>
              <a:rPr dirty="0" sz="1450" spc="-45">
                <a:latin typeface="Arial MT"/>
                <a:cs typeface="Arial MT"/>
              </a:rPr>
              <a:t>.</a:t>
            </a:r>
            <a:r>
              <a:rPr dirty="0" sz="1450"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19203" y="5902771"/>
            <a:ext cx="3308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Arial MT"/>
                <a:cs typeface="Arial MT"/>
              </a:rPr>
              <a:t>-</a:t>
            </a:r>
            <a:r>
              <a:rPr dirty="0" sz="1450" spc="35">
                <a:latin typeface="Arial MT"/>
                <a:cs typeface="Arial MT"/>
              </a:rPr>
              <a:t>1</a:t>
            </a:r>
            <a:r>
              <a:rPr dirty="0" sz="1450" spc="-45">
                <a:latin typeface="Arial MT"/>
                <a:cs typeface="Arial MT"/>
              </a:rPr>
              <a:t>.</a:t>
            </a:r>
            <a:r>
              <a:rPr dirty="0" sz="1450"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49762" y="5902771"/>
            <a:ext cx="93091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61035" algn="l"/>
              </a:tabLst>
            </a:pPr>
            <a:r>
              <a:rPr dirty="0" sz="1450">
                <a:latin typeface="Arial MT"/>
                <a:cs typeface="Arial MT"/>
              </a:rPr>
              <a:t>-</a:t>
            </a:r>
            <a:r>
              <a:rPr dirty="0" sz="1450" spc="35">
                <a:latin typeface="Arial MT"/>
                <a:cs typeface="Arial MT"/>
              </a:rPr>
              <a:t>0</a:t>
            </a:r>
            <a:r>
              <a:rPr dirty="0" sz="1450" spc="-45">
                <a:latin typeface="Arial MT"/>
                <a:cs typeface="Arial MT"/>
              </a:rPr>
              <a:t>.</a:t>
            </a:r>
            <a:r>
              <a:rPr dirty="0" sz="1450">
                <a:latin typeface="Arial MT"/>
                <a:cs typeface="Arial MT"/>
              </a:rPr>
              <a:t>5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35">
                <a:latin typeface="Arial MT"/>
                <a:cs typeface="Arial MT"/>
              </a:rPr>
              <a:t>0</a:t>
            </a:r>
            <a:r>
              <a:rPr dirty="0" sz="1450" spc="-45">
                <a:latin typeface="Arial MT"/>
                <a:cs typeface="Arial MT"/>
              </a:rPr>
              <a:t>.</a:t>
            </a:r>
            <a:r>
              <a:rPr dirty="0" sz="1450"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40999" y="5902771"/>
            <a:ext cx="26987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 spc="35">
                <a:latin typeface="Arial MT"/>
                <a:cs typeface="Arial MT"/>
              </a:rPr>
              <a:t>1</a:t>
            </a:r>
            <a:r>
              <a:rPr dirty="0" sz="1450" spc="-45">
                <a:latin typeface="Arial MT"/>
                <a:cs typeface="Arial MT"/>
              </a:rPr>
              <a:t>.</a:t>
            </a:r>
            <a:r>
              <a:rPr dirty="0" sz="1450">
                <a:latin typeface="Arial MT"/>
                <a:cs typeface="Arial MT"/>
              </a:rPr>
              <a:t>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1495" y="5902771"/>
            <a:ext cx="97726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53085" algn="l"/>
              </a:tabLst>
            </a:pPr>
            <a:r>
              <a:rPr dirty="0" sz="1450" spc="35">
                <a:latin typeface="Arial MT"/>
                <a:cs typeface="Arial MT"/>
              </a:rPr>
              <a:t>2</a:t>
            </a:r>
            <a:r>
              <a:rPr dirty="0" sz="1450" spc="-45">
                <a:latin typeface="Arial MT"/>
                <a:cs typeface="Arial MT"/>
              </a:rPr>
              <a:t>.</a:t>
            </a:r>
            <a:r>
              <a:rPr dirty="0" sz="1450">
                <a:latin typeface="Arial MT"/>
                <a:cs typeface="Arial MT"/>
              </a:rPr>
              <a:t>5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120">
                <a:latin typeface="Arial MT"/>
                <a:cs typeface="Arial MT"/>
              </a:rPr>
              <a:t>M</a:t>
            </a:r>
            <a:r>
              <a:rPr dirty="0" sz="1450" spc="35">
                <a:latin typeface="Arial MT"/>
                <a:cs typeface="Arial MT"/>
              </a:rPr>
              <a:t>o</a:t>
            </a:r>
            <a:r>
              <a:rPr dirty="0" sz="1450">
                <a:latin typeface="Arial MT"/>
                <a:cs typeface="Arial MT"/>
              </a:rPr>
              <a:t>re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1447" y="3747383"/>
            <a:ext cx="5089525" cy="2614930"/>
          </a:xfrm>
          <a:custGeom>
            <a:avLst/>
            <a:gdLst/>
            <a:ahLst/>
            <a:cxnLst/>
            <a:rect l="l" t="t" r="r" b="b"/>
            <a:pathLst>
              <a:path w="5089525" h="2614929">
                <a:moveTo>
                  <a:pt x="0" y="2614527"/>
                </a:moveTo>
                <a:lnTo>
                  <a:pt x="5089492" y="2614527"/>
                </a:lnTo>
                <a:lnTo>
                  <a:pt x="5089492" y="0"/>
                </a:lnTo>
                <a:lnTo>
                  <a:pt x="0" y="0"/>
                </a:lnTo>
                <a:lnTo>
                  <a:pt x="0" y="2614527"/>
                </a:lnTo>
                <a:close/>
              </a:path>
            </a:pathLst>
          </a:custGeom>
          <a:ln w="153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715000" y="3352800"/>
            <a:ext cx="3016250" cy="711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dirty="0" sz="2000" spc="-240">
                <a:latin typeface="Arial MT"/>
                <a:cs typeface="Arial MT"/>
              </a:rPr>
              <a:t>S</a:t>
            </a:r>
            <a:r>
              <a:rPr dirty="0" sz="2000" spc="-110">
                <a:latin typeface="Arial MT"/>
                <a:cs typeface="Arial MT"/>
              </a:rPr>
              <a:t>t</a:t>
            </a:r>
            <a:r>
              <a:rPr dirty="0" sz="2000" spc="-204">
                <a:latin typeface="Arial MT"/>
                <a:cs typeface="Arial MT"/>
              </a:rPr>
              <a:t>an</a:t>
            </a:r>
            <a:r>
              <a:rPr dirty="0" sz="2000" spc="-210">
                <a:latin typeface="Arial MT"/>
                <a:cs typeface="Arial MT"/>
              </a:rPr>
              <a:t>d</a:t>
            </a:r>
            <a:r>
              <a:rPr dirty="0" sz="2000" spc="-180">
                <a:latin typeface="Arial MT"/>
                <a:cs typeface="Arial MT"/>
              </a:rPr>
              <a:t>ard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190">
                <a:latin typeface="Arial MT"/>
                <a:cs typeface="Arial MT"/>
              </a:rPr>
              <a:t>z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200">
                <a:latin typeface="Arial MT"/>
                <a:cs typeface="Arial MT"/>
              </a:rPr>
              <a:t>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r</a:t>
            </a:r>
            <a:r>
              <a:rPr dirty="0" sz="2000" spc="-204">
                <a:latin typeface="Arial MT"/>
                <a:cs typeface="Arial MT"/>
              </a:rPr>
              <a:t>e</a:t>
            </a:r>
            <a:r>
              <a:rPr dirty="0" sz="2000" spc="-195">
                <a:latin typeface="Arial MT"/>
                <a:cs typeface="Arial MT"/>
              </a:rPr>
              <a:t>s</a:t>
            </a:r>
            <a:r>
              <a:rPr dirty="0" sz="2000" spc="-85">
                <a:latin typeface="Arial MT"/>
                <a:cs typeface="Arial MT"/>
              </a:rPr>
              <a:t>i</a:t>
            </a:r>
            <a:r>
              <a:rPr dirty="0" sz="2000" spc="-210">
                <a:latin typeface="Arial MT"/>
                <a:cs typeface="Arial MT"/>
              </a:rPr>
              <a:t>d</a:t>
            </a:r>
            <a:r>
              <a:rPr dirty="0" sz="2000" spc="-204">
                <a:latin typeface="Arial MT"/>
                <a:cs typeface="Arial MT"/>
              </a:rPr>
              <a:t>ua</a:t>
            </a:r>
            <a:r>
              <a:rPr dirty="0" sz="2000" spc="-80">
                <a:latin typeface="Arial MT"/>
                <a:cs typeface="Arial MT"/>
              </a:rPr>
              <a:t>l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i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2000" spc="-215">
                <a:latin typeface="Arial MT"/>
                <a:cs typeface="Arial MT"/>
              </a:rPr>
              <a:t>Res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04">
                <a:latin typeface="Arial MT"/>
                <a:cs typeface="Arial MT"/>
              </a:rPr>
              <a:t>dua</a:t>
            </a:r>
            <a:r>
              <a:rPr dirty="0" sz="2000" spc="-80">
                <a:latin typeface="Arial MT"/>
                <a:cs typeface="Arial MT"/>
              </a:rPr>
              <a:t>l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i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100">
                <a:latin typeface="Arial MT"/>
                <a:cs typeface="Arial MT"/>
              </a:rPr>
              <a:t>/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St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185">
                <a:latin typeface="Arial MT"/>
                <a:cs typeface="Arial MT"/>
              </a:rPr>
              <a:t>ndar</a:t>
            </a:r>
            <a:r>
              <a:rPr dirty="0" sz="2000" spc="-200">
                <a:latin typeface="Arial MT"/>
                <a:cs typeface="Arial MT"/>
              </a:rPr>
              <a:t>d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d</a:t>
            </a:r>
            <a:r>
              <a:rPr dirty="0" sz="2000" spc="-210">
                <a:latin typeface="Arial MT"/>
                <a:cs typeface="Arial MT"/>
              </a:rPr>
              <a:t>e</a:t>
            </a:r>
            <a:r>
              <a:rPr dirty="0" sz="2000" spc="-185">
                <a:latin typeface="Arial MT"/>
                <a:cs typeface="Arial MT"/>
              </a:rPr>
              <a:t>v</a:t>
            </a:r>
            <a:r>
              <a:rPr dirty="0" sz="2000" spc="-95">
                <a:latin typeface="Arial MT"/>
                <a:cs typeface="Arial MT"/>
              </a:rPr>
              <a:t>i</a:t>
            </a:r>
            <a:r>
              <a:rPr dirty="0" sz="2000" spc="-155">
                <a:latin typeface="Arial MT"/>
                <a:cs typeface="Arial MT"/>
              </a:rPr>
              <a:t>at</a:t>
            </a:r>
            <a:r>
              <a:rPr dirty="0" sz="2000" spc="-90">
                <a:latin typeface="Arial MT"/>
                <a:cs typeface="Arial MT"/>
              </a:rPr>
              <a:t>i</a:t>
            </a:r>
            <a:r>
              <a:rPr dirty="0" sz="2000" spc="-204">
                <a:latin typeface="Arial MT"/>
                <a:cs typeface="Arial MT"/>
              </a:rPr>
              <a:t>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43" name="object 43"/>
          <p:cNvSpPr txBox="1"/>
          <p:nvPr/>
        </p:nvSpPr>
        <p:spPr>
          <a:xfrm>
            <a:off x="5693028" y="4830826"/>
            <a:ext cx="3014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 spc="-340">
                <a:latin typeface="Arial MT"/>
                <a:cs typeface="Arial MT"/>
              </a:rPr>
              <a:t>W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ap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35">
                <a:latin typeface="Arial MT"/>
                <a:cs typeface="Arial MT"/>
              </a:rPr>
              <a:t>rs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0">
                <a:latin typeface="Arial MT"/>
                <a:cs typeface="Arial MT"/>
              </a:rPr>
              <a:t>t 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Symbol"/>
                <a:cs typeface="Symbol"/>
              </a:rPr>
              <a:t></a:t>
            </a:r>
            <a:r>
              <a:rPr dirty="0" baseline="25462" sz="1800" spc="-187">
                <a:latin typeface="Arial MT"/>
                <a:cs typeface="Arial MT"/>
              </a:rPr>
              <a:t>2</a:t>
            </a:r>
            <a:r>
              <a:rPr dirty="0" baseline="25462" sz="1800">
                <a:latin typeface="Arial MT"/>
                <a:cs typeface="Arial MT"/>
              </a:rPr>
              <a:t> </a:t>
            </a:r>
            <a:r>
              <a:rPr dirty="0" baseline="25462" sz="1800" spc="-172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rm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270">
                <a:latin typeface="Arial MT"/>
                <a:cs typeface="Arial MT"/>
              </a:rPr>
              <a:t>y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051306"/>
            <a:ext cx="7339965" cy="181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0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10">
                <a:latin typeface="Calibri"/>
                <a:cs typeface="Calibri"/>
              </a:rPr>
              <a:t>Heteroscedasticity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requirement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constant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variance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violated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heteroscedasticity.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3352800"/>
            <a:ext cx="3352800" cy="2209800"/>
          </a:xfrm>
          <a:custGeom>
            <a:avLst/>
            <a:gdLst/>
            <a:ahLst/>
            <a:cxnLst/>
            <a:rect l="l" t="t" r="r" b="b"/>
            <a:pathLst>
              <a:path w="3352800" h="2209800">
                <a:moveTo>
                  <a:pt x="609600" y="0"/>
                </a:moveTo>
                <a:lnTo>
                  <a:pt x="609600" y="2209800"/>
                </a:lnTo>
              </a:path>
              <a:path w="3352800" h="2209800">
                <a:moveTo>
                  <a:pt x="0" y="1143000"/>
                </a:moveTo>
                <a:lnTo>
                  <a:pt x="335280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8575" y="42209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775" y="4297171"/>
            <a:ext cx="414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60">
                <a:latin typeface="Arial MT"/>
                <a:cs typeface="Arial MT"/>
              </a:rPr>
              <a:t> </a:t>
            </a:r>
            <a:r>
              <a:rPr dirty="0" baseline="-18518" sz="2700" spc="-284">
                <a:latin typeface="Arial MT"/>
                <a:cs typeface="Arial MT"/>
              </a:rPr>
              <a:t>+</a:t>
            </a:r>
            <a:endParaRPr baseline="-18518" sz="2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2229" y="46019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9029" y="4144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9429" y="4525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7829" y="4678121"/>
            <a:ext cx="414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518" sz="2700" spc="-284">
                <a:latin typeface="Arial MT"/>
                <a:cs typeface="Arial MT"/>
              </a:rPr>
              <a:t>+</a:t>
            </a:r>
            <a:r>
              <a:rPr dirty="0" baseline="-18518" sz="2700" spc="54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8429" y="3992371"/>
            <a:ext cx="82105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198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190">
                <a:latin typeface="Arial MT"/>
                <a:cs typeface="Arial MT"/>
              </a:rPr>
              <a:t>	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80"/>
              </a:lnSpc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629" y="4983226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1429" y="5288026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629" y="3763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strike="sngStrike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629" y="4601971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1409" y="36875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2428" y="39161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3733800"/>
            <a:ext cx="2590800" cy="18288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14300" y="609600"/>
                </a:moveTo>
                <a:lnTo>
                  <a:pt x="114300" y="990600"/>
                </a:lnTo>
              </a:path>
              <a:path w="2590800" h="1828800">
                <a:moveTo>
                  <a:pt x="0" y="609600"/>
                </a:moveTo>
                <a:lnTo>
                  <a:pt x="228600" y="609600"/>
                </a:lnTo>
              </a:path>
              <a:path w="2590800" h="1828800">
                <a:moveTo>
                  <a:pt x="0" y="990600"/>
                </a:moveTo>
                <a:lnTo>
                  <a:pt x="228600" y="990600"/>
                </a:lnTo>
              </a:path>
              <a:path w="2590800" h="1828800">
                <a:moveTo>
                  <a:pt x="495300" y="533400"/>
                </a:moveTo>
                <a:lnTo>
                  <a:pt x="495300" y="1066800"/>
                </a:lnTo>
              </a:path>
              <a:path w="2590800" h="1828800">
                <a:moveTo>
                  <a:pt x="381000" y="533400"/>
                </a:moveTo>
                <a:lnTo>
                  <a:pt x="609600" y="533400"/>
                </a:lnTo>
              </a:path>
              <a:path w="2590800" h="1828800">
                <a:moveTo>
                  <a:pt x="381000" y="1066800"/>
                </a:moveTo>
                <a:lnTo>
                  <a:pt x="609600" y="1066800"/>
                </a:lnTo>
              </a:path>
              <a:path w="2590800" h="1828800">
                <a:moveTo>
                  <a:pt x="876300" y="381000"/>
                </a:moveTo>
                <a:lnTo>
                  <a:pt x="876300" y="1219200"/>
                </a:lnTo>
              </a:path>
              <a:path w="2590800" h="1828800">
                <a:moveTo>
                  <a:pt x="762000" y="381000"/>
                </a:moveTo>
                <a:lnTo>
                  <a:pt x="990600" y="381000"/>
                </a:lnTo>
              </a:path>
              <a:path w="2590800" h="1828800">
                <a:moveTo>
                  <a:pt x="762000" y="1219200"/>
                </a:moveTo>
                <a:lnTo>
                  <a:pt x="990600" y="1219200"/>
                </a:lnTo>
              </a:path>
              <a:path w="2590800" h="1828800">
                <a:moveTo>
                  <a:pt x="1333500" y="304800"/>
                </a:moveTo>
                <a:lnTo>
                  <a:pt x="1333500" y="1447800"/>
                </a:lnTo>
              </a:path>
              <a:path w="2590800" h="1828800">
                <a:moveTo>
                  <a:pt x="1219200" y="304800"/>
                </a:moveTo>
                <a:lnTo>
                  <a:pt x="1447800" y="304800"/>
                </a:lnTo>
              </a:path>
              <a:path w="2590800" h="1828800">
                <a:moveTo>
                  <a:pt x="1219200" y="1447800"/>
                </a:moveTo>
                <a:lnTo>
                  <a:pt x="1447800" y="1447800"/>
                </a:lnTo>
              </a:path>
              <a:path w="2590800" h="1828800">
                <a:moveTo>
                  <a:pt x="1828800" y="152400"/>
                </a:moveTo>
                <a:lnTo>
                  <a:pt x="1828800" y="1752600"/>
                </a:lnTo>
              </a:path>
              <a:path w="2590800" h="1828800">
                <a:moveTo>
                  <a:pt x="1752600" y="1752600"/>
                </a:moveTo>
                <a:lnTo>
                  <a:pt x="1905000" y="1752600"/>
                </a:lnTo>
              </a:path>
              <a:path w="2590800" h="1828800">
                <a:moveTo>
                  <a:pt x="2476500" y="0"/>
                </a:moveTo>
                <a:lnTo>
                  <a:pt x="2476500" y="1828800"/>
                </a:lnTo>
              </a:path>
              <a:path w="2590800" h="1828800">
                <a:moveTo>
                  <a:pt x="2362200" y="0"/>
                </a:moveTo>
                <a:lnTo>
                  <a:pt x="2590800" y="0"/>
                </a:lnTo>
              </a:path>
              <a:path w="2590800" h="1828800">
                <a:moveTo>
                  <a:pt x="2362200" y="1828800"/>
                </a:moveTo>
                <a:lnTo>
                  <a:pt x="2590800" y="1828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03829" y="4449571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8128" y="4876495"/>
            <a:ext cx="656590" cy="7880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  <a:tabLst>
                <a:tab pos="508000" algn="l"/>
              </a:tabLst>
            </a:pPr>
            <a:r>
              <a:rPr dirty="0" baseline="-37037" sz="2700" spc="-284">
                <a:latin typeface="Arial MT"/>
                <a:cs typeface="Arial MT"/>
              </a:rPr>
              <a:t>+</a:t>
            </a:r>
            <a:r>
              <a:rPr dirty="0" baseline="-37037" sz="2700" spc="-24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	+</a:t>
            </a:r>
            <a:endParaRPr sz="18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  <a:spcBef>
                <a:spcPts val="84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6829" y="5821476"/>
            <a:ext cx="2413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50">
                <a:latin typeface="Arial MT"/>
                <a:cs typeface="Arial MT"/>
              </a:rPr>
              <a:t>pr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with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baseline="18518" sz="2700" spc="-1222">
                <a:latin typeface="Arial MT"/>
                <a:cs typeface="Arial MT"/>
              </a:rPr>
              <a:t>^</a:t>
            </a: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9534" y="4609845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1058" y="4525771"/>
            <a:ext cx="113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latin typeface="Arial MT"/>
                <a:cs typeface="Arial MT"/>
              </a:rPr>
              <a:t>^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9378" y="3352291"/>
            <a:ext cx="754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Residual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7900" y="2881376"/>
            <a:ext cx="4051300" cy="2987040"/>
            <a:chOff x="4787900" y="2881376"/>
            <a:chExt cx="4051300" cy="2987040"/>
          </a:xfrm>
        </p:grpSpPr>
        <p:sp>
          <p:nvSpPr>
            <p:cNvPr id="25" name="object 25"/>
            <p:cNvSpPr/>
            <p:nvPr/>
          </p:nvSpPr>
          <p:spPr>
            <a:xfrm>
              <a:off x="4800600" y="3124200"/>
              <a:ext cx="4038600" cy="2667000"/>
            </a:xfrm>
            <a:custGeom>
              <a:avLst/>
              <a:gdLst/>
              <a:ahLst/>
              <a:cxnLst/>
              <a:rect l="l" t="t" r="r" b="b"/>
              <a:pathLst>
                <a:path w="4038600" h="2667000">
                  <a:moveTo>
                    <a:pt x="0" y="0"/>
                  </a:moveTo>
                  <a:lnTo>
                    <a:pt x="0" y="2667000"/>
                  </a:lnTo>
                </a:path>
                <a:path w="4038600" h="2667000">
                  <a:moveTo>
                    <a:pt x="0" y="2667000"/>
                  </a:moveTo>
                  <a:lnTo>
                    <a:pt x="4038600" y="2667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7425" y="3414649"/>
              <a:ext cx="3365500" cy="1972310"/>
            </a:xfrm>
            <a:custGeom>
              <a:avLst/>
              <a:gdLst/>
              <a:ahLst/>
              <a:cxnLst/>
              <a:rect l="l" t="t" r="r" b="b"/>
              <a:pathLst>
                <a:path w="3365500" h="1972310">
                  <a:moveTo>
                    <a:pt x="0" y="1971802"/>
                  </a:moveTo>
                  <a:lnTo>
                    <a:pt x="3365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164200" y="4710049"/>
              <a:ext cx="838200" cy="467359"/>
            </a:xfrm>
            <a:custGeom>
              <a:avLst/>
              <a:gdLst/>
              <a:ahLst/>
              <a:cxnLst/>
              <a:rect l="l" t="t" r="r" b="b"/>
              <a:pathLst>
                <a:path w="838200" h="467360">
                  <a:moveTo>
                    <a:pt x="0" y="0"/>
                  </a:moveTo>
                  <a:lnTo>
                    <a:pt x="7656" y="58995"/>
                  </a:lnTo>
                  <a:lnTo>
                    <a:pt x="61252" y="121745"/>
                  </a:lnTo>
                  <a:lnTo>
                    <a:pt x="119634" y="155701"/>
                  </a:lnTo>
                  <a:lnTo>
                    <a:pt x="197256" y="186791"/>
                  </a:lnTo>
                  <a:lnTo>
                    <a:pt x="246880" y="203444"/>
                  </a:lnTo>
                  <a:lnTo>
                    <a:pt x="301493" y="220566"/>
                  </a:lnTo>
                  <a:lnTo>
                    <a:pt x="359433" y="237956"/>
                  </a:lnTo>
                  <a:lnTo>
                    <a:pt x="419036" y="255412"/>
                  </a:lnTo>
                  <a:lnTo>
                    <a:pt x="478639" y="272734"/>
                  </a:lnTo>
                  <a:lnTo>
                    <a:pt x="536579" y="289719"/>
                  </a:lnTo>
                  <a:lnTo>
                    <a:pt x="591192" y="306167"/>
                  </a:lnTo>
                  <a:lnTo>
                    <a:pt x="640816" y="321875"/>
                  </a:lnTo>
                  <a:lnTo>
                    <a:pt x="683785" y="336641"/>
                  </a:lnTo>
                  <a:lnTo>
                    <a:pt x="787675" y="385808"/>
                  </a:lnTo>
                  <a:lnTo>
                    <a:pt x="823229" y="415909"/>
                  </a:lnTo>
                  <a:lnTo>
                    <a:pt x="836328" y="442366"/>
                  </a:lnTo>
                  <a:lnTo>
                    <a:pt x="838200" y="46697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64200" y="5157597"/>
              <a:ext cx="838200" cy="467359"/>
            </a:xfrm>
            <a:custGeom>
              <a:avLst/>
              <a:gdLst/>
              <a:ahLst/>
              <a:cxnLst/>
              <a:rect l="l" t="t" r="r" b="b"/>
              <a:pathLst>
                <a:path w="838200" h="467360">
                  <a:moveTo>
                    <a:pt x="0" y="466915"/>
                  </a:moveTo>
                  <a:lnTo>
                    <a:pt x="7656" y="407970"/>
                  </a:lnTo>
                  <a:lnTo>
                    <a:pt x="61252" y="345233"/>
                  </a:lnTo>
                  <a:lnTo>
                    <a:pt x="119634" y="311276"/>
                  </a:lnTo>
                  <a:lnTo>
                    <a:pt x="197256" y="280187"/>
                  </a:lnTo>
                  <a:lnTo>
                    <a:pt x="246880" y="263534"/>
                  </a:lnTo>
                  <a:lnTo>
                    <a:pt x="301493" y="246412"/>
                  </a:lnTo>
                  <a:lnTo>
                    <a:pt x="359433" y="229022"/>
                  </a:lnTo>
                  <a:lnTo>
                    <a:pt x="419036" y="211566"/>
                  </a:lnTo>
                  <a:lnTo>
                    <a:pt x="478639" y="194244"/>
                  </a:lnTo>
                  <a:lnTo>
                    <a:pt x="536579" y="177259"/>
                  </a:lnTo>
                  <a:lnTo>
                    <a:pt x="591192" y="160811"/>
                  </a:lnTo>
                  <a:lnTo>
                    <a:pt x="640816" y="145103"/>
                  </a:lnTo>
                  <a:lnTo>
                    <a:pt x="683785" y="130337"/>
                  </a:lnTo>
                  <a:lnTo>
                    <a:pt x="787675" y="81170"/>
                  </a:lnTo>
                  <a:lnTo>
                    <a:pt x="823229" y="51069"/>
                  </a:lnTo>
                  <a:lnTo>
                    <a:pt x="836328" y="24612"/>
                  </a:lnTo>
                  <a:lnTo>
                    <a:pt x="838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22388" y="2958338"/>
              <a:ext cx="498475" cy="904240"/>
            </a:xfrm>
            <a:custGeom>
              <a:avLst/>
              <a:gdLst/>
              <a:ahLst/>
              <a:cxnLst/>
              <a:rect l="l" t="t" r="r" b="b"/>
              <a:pathLst>
                <a:path w="498475" h="904239">
                  <a:moveTo>
                    <a:pt x="0" y="0"/>
                  </a:moveTo>
                  <a:lnTo>
                    <a:pt x="329" y="47141"/>
                  </a:lnTo>
                  <a:lnTo>
                    <a:pt x="2634" y="94807"/>
                  </a:lnTo>
                  <a:lnTo>
                    <a:pt x="8889" y="143525"/>
                  </a:lnTo>
                  <a:lnTo>
                    <a:pt x="21072" y="193820"/>
                  </a:lnTo>
                  <a:lnTo>
                    <a:pt x="41157" y="246218"/>
                  </a:lnTo>
                  <a:lnTo>
                    <a:pt x="71119" y="301244"/>
                  </a:lnTo>
                  <a:lnTo>
                    <a:pt x="96480" y="336545"/>
                  </a:lnTo>
                  <a:lnTo>
                    <a:pt x="128674" y="374178"/>
                  </a:lnTo>
                  <a:lnTo>
                    <a:pt x="165993" y="413467"/>
                  </a:lnTo>
                  <a:lnTo>
                    <a:pt x="206729" y="453733"/>
                  </a:lnTo>
                  <a:lnTo>
                    <a:pt x="249174" y="494299"/>
                  </a:lnTo>
                  <a:lnTo>
                    <a:pt x="291618" y="534489"/>
                  </a:lnTo>
                  <a:lnTo>
                    <a:pt x="332354" y="573623"/>
                  </a:lnTo>
                  <a:lnTo>
                    <a:pt x="369673" y="611026"/>
                  </a:lnTo>
                  <a:lnTo>
                    <a:pt x="401867" y="646019"/>
                  </a:lnTo>
                  <a:lnTo>
                    <a:pt x="427227" y="677926"/>
                  </a:lnTo>
                  <a:lnTo>
                    <a:pt x="461996" y="733926"/>
                  </a:lnTo>
                  <a:lnTo>
                    <a:pt x="483085" y="782728"/>
                  </a:lnTo>
                  <a:lnTo>
                    <a:pt x="493915" y="826122"/>
                  </a:lnTo>
                  <a:lnTo>
                    <a:pt x="497905" y="865902"/>
                  </a:lnTo>
                  <a:lnTo>
                    <a:pt x="498475" y="9038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22388" y="3824478"/>
              <a:ext cx="498475" cy="904240"/>
            </a:xfrm>
            <a:custGeom>
              <a:avLst/>
              <a:gdLst/>
              <a:ahLst/>
              <a:cxnLst/>
              <a:rect l="l" t="t" r="r" b="b"/>
              <a:pathLst>
                <a:path w="498475" h="904239">
                  <a:moveTo>
                    <a:pt x="0" y="903859"/>
                  </a:moveTo>
                  <a:lnTo>
                    <a:pt x="329" y="856717"/>
                  </a:lnTo>
                  <a:lnTo>
                    <a:pt x="2634" y="809051"/>
                  </a:lnTo>
                  <a:lnTo>
                    <a:pt x="8889" y="760333"/>
                  </a:lnTo>
                  <a:lnTo>
                    <a:pt x="21072" y="710038"/>
                  </a:lnTo>
                  <a:lnTo>
                    <a:pt x="41157" y="657640"/>
                  </a:lnTo>
                  <a:lnTo>
                    <a:pt x="71119" y="602615"/>
                  </a:lnTo>
                  <a:lnTo>
                    <a:pt x="96480" y="567313"/>
                  </a:lnTo>
                  <a:lnTo>
                    <a:pt x="128674" y="529680"/>
                  </a:lnTo>
                  <a:lnTo>
                    <a:pt x="165993" y="490391"/>
                  </a:lnTo>
                  <a:lnTo>
                    <a:pt x="206729" y="450125"/>
                  </a:lnTo>
                  <a:lnTo>
                    <a:pt x="249174" y="409559"/>
                  </a:lnTo>
                  <a:lnTo>
                    <a:pt x="291618" y="369369"/>
                  </a:lnTo>
                  <a:lnTo>
                    <a:pt x="332354" y="330235"/>
                  </a:lnTo>
                  <a:lnTo>
                    <a:pt x="369673" y="292832"/>
                  </a:lnTo>
                  <a:lnTo>
                    <a:pt x="401867" y="257839"/>
                  </a:lnTo>
                  <a:lnTo>
                    <a:pt x="427227" y="225933"/>
                  </a:lnTo>
                  <a:lnTo>
                    <a:pt x="461996" y="169932"/>
                  </a:lnTo>
                  <a:lnTo>
                    <a:pt x="483085" y="121130"/>
                  </a:lnTo>
                  <a:lnTo>
                    <a:pt x="493915" y="77736"/>
                  </a:lnTo>
                  <a:lnTo>
                    <a:pt x="497905" y="37956"/>
                  </a:ln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21425" y="3719449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62"/>
                  </a:lnTo>
                  <a:lnTo>
                    <a:pt x="158772" y="288209"/>
                  </a:lnTo>
                  <a:lnTo>
                    <a:pt x="201560" y="316012"/>
                  </a:lnTo>
                  <a:lnTo>
                    <a:pt x="248507" y="344572"/>
                  </a:lnTo>
                  <a:lnTo>
                    <a:pt x="297950" y="373487"/>
                  </a:lnTo>
                  <a:lnTo>
                    <a:pt x="348225" y="402357"/>
                  </a:lnTo>
                  <a:lnTo>
                    <a:pt x="397668" y="430781"/>
                  </a:lnTo>
                  <a:lnTo>
                    <a:pt x="444615" y="458358"/>
                  </a:lnTo>
                  <a:lnTo>
                    <a:pt x="487403" y="484688"/>
                  </a:lnTo>
                  <a:lnTo>
                    <a:pt x="524368" y="509370"/>
                  </a:lnTo>
                  <a:lnTo>
                    <a:pt x="607151" y="586067"/>
                  </a:lnTo>
                  <a:lnTo>
                    <a:pt x="634523" y="631809"/>
                  </a:lnTo>
                  <a:lnTo>
                    <a:pt x="644608" y="672002"/>
                  </a:lnTo>
                  <a:lnTo>
                    <a:pt x="646049" y="7094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21425" y="439928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709295"/>
                  </a:moveTo>
                  <a:lnTo>
                    <a:pt x="738" y="664828"/>
                  </a:lnTo>
                  <a:lnTo>
                    <a:pt x="5909" y="619655"/>
                  </a:lnTo>
                  <a:lnTo>
                    <a:pt x="19943" y="573067"/>
                  </a:lnTo>
                  <a:lnTo>
                    <a:pt x="47272" y="524358"/>
                  </a:lnTo>
                  <a:lnTo>
                    <a:pt x="92328" y="472821"/>
                  </a:lnTo>
                  <a:lnTo>
                    <a:pt x="121807" y="447735"/>
                  </a:lnTo>
                  <a:lnTo>
                    <a:pt x="158772" y="421096"/>
                  </a:lnTo>
                  <a:lnTo>
                    <a:pt x="201560" y="393303"/>
                  </a:lnTo>
                  <a:lnTo>
                    <a:pt x="248507" y="364754"/>
                  </a:lnTo>
                  <a:lnTo>
                    <a:pt x="297950" y="335850"/>
                  </a:lnTo>
                  <a:lnTo>
                    <a:pt x="348225" y="306988"/>
                  </a:lnTo>
                  <a:lnTo>
                    <a:pt x="397668" y="278569"/>
                  </a:lnTo>
                  <a:lnTo>
                    <a:pt x="444615" y="250991"/>
                  </a:lnTo>
                  <a:lnTo>
                    <a:pt x="487403" y="224652"/>
                  </a:lnTo>
                  <a:lnTo>
                    <a:pt x="524368" y="199953"/>
                  </a:lnTo>
                  <a:lnTo>
                    <a:pt x="607151" y="123301"/>
                  </a:lnTo>
                  <a:lnTo>
                    <a:pt x="634523" y="77597"/>
                  </a:lnTo>
                  <a:lnTo>
                    <a:pt x="644608" y="37417"/>
                  </a:lnTo>
                  <a:lnTo>
                    <a:pt x="6460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42738" y="4025138"/>
              <a:ext cx="0" cy="1843405"/>
            </a:xfrm>
            <a:custGeom>
              <a:avLst/>
              <a:gdLst/>
              <a:ahLst/>
              <a:cxnLst/>
              <a:rect l="l" t="t" r="r" b="b"/>
              <a:pathLst>
                <a:path w="0" h="1843404">
                  <a:moveTo>
                    <a:pt x="0" y="0"/>
                  </a:moveTo>
                  <a:lnTo>
                    <a:pt x="0" y="18430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21425" y="2881376"/>
              <a:ext cx="1066800" cy="2971800"/>
            </a:xfrm>
            <a:custGeom>
              <a:avLst/>
              <a:gdLst/>
              <a:ahLst/>
              <a:cxnLst/>
              <a:rect l="l" t="t" r="r" b="b"/>
              <a:pathLst>
                <a:path w="1066800" h="2971800">
                  <a:moveTo>
                    <a:pt x="1066800" y="0"/>
                  </a:moveTo>
                  <a:lnTo>
                    <a:pt x="1066800" y="2971736"/>
                  </a:lnTo>
                </a:path>
                <a:path w="1066800" h="2971800">
                  <a:moveTo>
                    <a:pt x="0" y="761873"/>
                  </a:moveTo>
                  <a:lnTo>
                    <a:pt x="0" y="29717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71110" y="2936189"/>
            <a:ext cx="1733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495">
                <a:latin typeface="Arial MT"/>
                <a:cs typeface="Arial MT"/>
              </a:rPr>
              <a:t>^</a:t>
            </a:r>
            <a:r>
              <a:rPr dirty="0" baseline="-23148" sz="2700" spc="-742">
                <a:latin typeface="Arial MT"/>
                <a:cs typeface="Arial MT"/>
              </a:rPr>
              <a:t>y</a:t>
            </a:r>
            <a:endParaRPr baseline="-23148" sz="27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36" name="object 36"/>
          <p:cNvSpPr txBox="1"/>
          <p:nvPr/>
        </p:nvSpPr>
        <p:spPr>
          <a:xfrm>
            <a:off x="5094859" y="530237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4859" y="4733925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07609" y="5149977"/>
            <a:ext cx="338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4691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24691" sz="2700" spc="-247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15484" y="5018023"/>
            <a:ext cx="344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061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20061" sz="2700" spc="-172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84138" y="474040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95186" y="36732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95186" y="38256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84138" y="3978020"/>
            <a:ext cx="2876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23495">
              <a:lnSpc>
                <a:spcPct val="100000"/>
              </a:lnSpc>
              <a:spcBef>
                <a:spcPts val="1440"/>
              </a:spcBef>
            </a:pPr>
            <a:r>
              <a:rPr dirty="0" sz="1800" spc="-110">
                <a:solidFill>
                  <a:srgbClr val="FF0000"/>
                </a:solidFill>
                <a:latin typeface="Arial MT"/>
                <a:cs typeface="Arial MT"/>
              </a:rPr>
              <a:t>++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16216" y="2728086"/>
            <a:ext cx="287655" cy="19310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80"/>
              </a:lnSpc>
              <a:spcBef>
                <a:spcPts val="14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00"/>
              </a:lnSpc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80"/>
              </a:lnSpc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26565"/>
            <a:ext cx="640588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When the </a:t>
            </a:r>
            <a:r>
              <a:rPr dirty="0" sz="3200" spc="-10">
                <a:latin typeface="Calibri"/>
                <a:cs typeface="Calibri"/>
              </a:rPr>
              <a:t>requirement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constant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variance is not </a:t>
            </a:r>
            <a:r>
              <a:rPr dirty="0" sz="3200" spc="-10">
                <a:latin typeface="Calibri"/>
                <a:cs typeface="Calibri"/>
              </a:rPr>
              <a:t>violated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have </a:t>
            </a:r>
            <a:r>
              <a:rPr dirty="0" sz="3200" spc="-20">
                <a:latin typeface="Calibri"/>
                <a:cs typeface="Calibri"/>
              </a:rPr>
              <a:t> homoscedasticity.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3352800"/>
            <a:ext cx="3352800" cy="2209800"/>
          </a:xfrm>
          <a:custGeom>
            <a:avLst/>
            <a:gdLst/>
            <a:ahLst/>
            <a:cxnLst/>
            <a:rect l="l" t="t" r="r" b="b"/>
            <a:pathLst>
              <a:path w="3352800" h="2209800">
                <a:moveTo>
                  <a:pt x="609600" y="0"/>
                </a:moveTo>
                <a:lnTo>
                  <a:pt x="609600" y="2209800"/>
                </a:lnTo>
              </a:path>
              <a:path w="3352800" h="2209800">
                <a:moveTo>
                  <a:pt x="0" y="1143000"/>
                </a:moveTo>
                <a:lnTo>
                  <a:pt x="335280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8575" y="42209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175" y="4754321"/>
            <a:ext cx="135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029" y="43733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8429" y="4830826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429" y="39161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9029" y="4144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3229" y="4525771"/>
            <a:ext cx="211454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198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80"/>
              </a:lnSpc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7029" y="3992371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190">
                <a:latin typeface="Arial MT"/>
                <a:cs typeface="Arial MT"/>
              </a:rPr>
              <a:t>	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1429" y="5288026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629" y="3763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629" y="4601971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3809" y="36875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1409" y="40685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428" y="39161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5629" y="36113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7800" y="3733800"/>
            <a:ext cx="2590800" cy="1808480"/>
          </a:xfrm>
          <a:custGeom>
            <a:avLst/>
            <a:gdLst/>
            <a:ahLst/>
            <a:cxnLst/>
            <a:rect l="l" t="t" r="r" b="b"/>
            <a:pathLst>
              <a:path w="2590800" h="1808479">
                <a:moveTo>
                  <a:pt x="76200" y="533400"/>
                </a:moveTo>
                <a:lnTo>
                  <a:pt x="76200" y="1219200"/>
                </a:lnTo>
              </a:path>
              <a:path w="2590800" h="1808479">
                <a:moveTo>
                  <a:pt x="0" y="533400"/>
                </a:moveTo>
                <a:lnTo>
                  <a:pt x="152400" y="533400"/>
                </a:lnTo>
              </a:path>
              <a:path w="2590800" h="1808479">
                <a:moveTo>
                  <a:pt x="0" y="1219200"/>
                </a:moveTo>
                <a:lnTo>
                  <a:pt x="152400" y="1219200"/>
                </a:lnTo>
              </a:path>
              <a:path w="2590800" h="1808479">
                <a:moveTo>
                  <a:pt x="660400" y="228600"/>
                </a:moveTo>
                <a:lnTo>
                  <a:pt x="660400" y="1371600"/>
                </a:lnTo>
              </a:path>
              <a:path w="2590800" h="1808479">
                <a:moveTo>
                  <a:pt x="533400" y="228600"/>
                </a:moveTo>
                <a:lnTo>
                  <a:pt x="787400" y="228600"/>
                </a:lnTo>
              </a:path>
              <a:path w="2590800" h="1808479">
                <a:moveTo>
                  <a:pt x="533400" y="1371600"/>
                </a:moveTo>
                <a:lnTo>
                  <a:pt x="787400" y="1371600"/>
                </a:lnTo>
              </a:path>
              <a:path w="2590800" h="1808479">
                <a:moveTo>
                  <a:pt x="1935988" y="76200"/>
                </a:moveTo>
                <a:lnTo>
                  <a:pt x="1935988" y="1524000"/>
                </a:lnTo>
              </a:path>
              <a:path w="2590800" h="1808479">
                <a:moveTo>
                  <a:pt x="1828800" y="76200"/>
                </a:moveTo>
                <a:lnTo>
                  <a:pt x="2043176" y="76200"/>
                </a:lnTo>
              </a:path>
              <a:path w="2590800" h="1808479">
                <a:moveTo>
                  <a:pt x="1828800" y="1524000"/>
                </a:moveTo>
                <a:lnTo>
                  <a:pt x="2043176" y="1524000"/>
                </a:lnTo>
              </a:path>
              <a:path w="2590800" h="1808479">
                <a:moveTo>
                  <a:pt x="1104900" y="0"/>
                </a:moveTo>
                <a:lnTo>
                  <a:pt x="1104900" y="1447800"/>
                </a:lnTo>
              </a:path>
              <a:path w="2590800" h="1808479">
                <a:moveTo>
                  <a:pt x="990600" y="0"/>
                </a:moveTo>
                <a:lnTo>
                  <a:pt x="1219200" y="0"/>
                </a:lnTo>
              </a:path>
              <a:path w="2590800" h="1808479">
                <a:moveTo>
                  <a:pt x="990600" y="1447800"/>
                </a:moveTo>
                <a:lnTo>
                  <a:pt x="1219200" y="1447800"/>
                </a:lnTo>
              </a:path>
              <a:path w="2590800" h="1808479">
                <a:moveTo>
                  <a:pt x="1566037" y="498475"/>
                </a:moveTo>
                <a:lnTo>
                  <a:pt x="1566037" y="1808226"/>
                </a:lnTo>
              </a:path>
              <a:path w="2590800" h="1808479">
                <a:moveTo>
                  <a:pt x="1427226" y="498475"/>
                </a:moveTo>
                <a:lnTo>
                  <a:pt x="1704975" y="498475"/>
                </a:lnTo>
              </a:path>
              <a:path w="2590800" h="1808479">
                <a:moveTo>
                  <a:pt x="1427226" y="1808226"/>
                </a:moveTo>
                <a:lnTo>
                  <a:pt x="1704975" y="1808226"/>
                </a:lnTo>
              </a:path>
              <a:path w="2590800" h="1808479">
                <a:moveTo>
                  <a:pt x="2476500" y="34925"/>
                </a:moveTo>
                <a:lnTo>
                  <a:pt x="2476500" y="1482725"/>
                </a:lnTo>
              </a:path>
              <a:path w="2590800" h="1808479">
                <a:moveTo>
                  <a:pt x="2362200" y="34925"/>
                </a:moveTo>
                <a:lnTo>
                  <a:pt x="2590800" y="34925"/>
                </a:lnTo>
              </a:path>
              <a:path w="2590800" h="1808479">
                <a:moveTo>
                  <a:pt x="2362200" y="1482725"/>
                </a:moveTo>
                <a:lnTo>
                  <a:pt x="2590800" y="148272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03829" y="4449571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1829" y="4983226"/>
            <a:ext cx="1507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1079500" algn="l"/>
                <a:tab pos="1384300" algn="l"/>
              </a:tabLst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190">
                <a:latin typeface="Arial MT"/>
                <a:cs typeface="Arial MT"/>
              </a:rPr>
              <a:t>	</a:t>
            </a: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190">
                <a:latin typeface="Arial MT"/>
                <a:cs typeface="Arial MT"/>
              </a:rPr>
              <a:t>	</a:t>
            </a: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-190">
                <a:latin typeface="Arial MT"/>
                <a:cs typeface="Arial MT"/>
              </a:rPr>
              <a:t>	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9534" y="4609845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01058" y="4525771"/>
            <a:ext cx="113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latin typeface="Arial MT"/>
                <a:cs typeface="Arial MT"/>
              </a:rPr>
              <a:t>^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9378" y="3352291"/>
            <a:ext cx="754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Residual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87900" y="2876613"/>
            <a:ext cx="4056379" cy="2996565"/>
            <a:chOff x="4787900" y="2876613"/>
            <a:chExt cx="4056379" cy="2996565"/>
          </a:xfrm>
        </p:grpSpPr>
        <p:sp>
          <p:nvSpPr>
            <p:cNvPr id="26" name="object 26"/>
            <p:cNvSpPr/>
            <p:nvPr/>
          </p:nvSpPr>
          <p:spPr>
            <a:xfrm>
              <a:off x="4800600" y="3124200"/>
              <a:ext cx="4038600" cy="2667000"/>
            </a:xfrm>
            <a:custGeom>
              <a:avLst/>
              <a:gdLst/>
              <a:ahLst/>
              <a:cxnLst/>
              <a:rect l="l" t="t" r="r" b="b"/>
              <a:pathLst>
                <a:path w="4038600" h="2667000">
                  <a:moveTo>
                    <a:pt x="0" y="0"/>
                  </a:moveTo>
                  <a:lnTo>
                    <a:pt x="0" y="2667000"/>
                  </a:lnTo>
                </a:path>
                <a:path w="4038600" h="2667000">
                  <a:moveTo>
                    <a:pt x="0" y="2667000"/>
                  </a:moveTo>
                  <a:lnTo>
                    <a:pt x="4038600" y="2667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7425" y="3414649"/>
              <a:ext cx="3365500" cy="1972310"/>
            </a:xfrm>
            <a:custGeom>
              <a:avLst/>
              <a:gdLst/>
              <a:ahLst/>
              <a:cxnLst/>
              <a:rect l="l" t="t" r="r" b="b"/>
              <a:pathLst>
                <a:path w="3365500" h="1972310">
                  <a:moveTo>
                    <a:pt x="0" y="1971802"/>
                  </a:moveTo>
                  <a:lnTo>
                    <a:pt x="3365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42738" y="4025138"/>
              <a:ext cx="0" cy="1843405"/>
            </a:xfrm>
            <a:custGeom>
              <a:avLst/>
              <a:gdLst/>
              <a:ahLst/>
              <a:cxnLst/>
              <a:rect l="l" t="t" r="r" b="b"/>
              <a:pathLst>
                <a:path w="0" h="1843404">
                  <a:moveTo>
                    <a:pt x="0" y="0"/>
                  </a:moveTo>
                  <a:lnTo>
                    <a:pt x="0" y="18430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21425" y="2881376"/>
              <a:ext cx="1066800" cy="2971800"/>
            </a:xfrm>
            <a:custGeom>
              <a:avLst/>
              <a:gdLst/>
              <a:ahLst/>
              <a:cxnLst/>
              <a:rect l="l" t="t" r="r" b="b"/>
              <a:pathLst>
                <a:path w="1066800" h="2971800">
                  <a:moveTo>
                    <a:pt x="1066800" y="0"/>
                  </a:moveTo>
                  <a:lnTo>
                    <a:pt x="1066800" y="2971736"/>
                  </a:lnTo>
                </a:path>
                <a:path w="1066800" h="2971800">
                  <a:moveTo>
                    <a:pt x="0" y="761873"/>
                  </a:moveTo>
                  <a:lnTo>
                    <a:pt x="0" y="29717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1425" y="3719449"/>
              <a:ext cx="646430" cy="709930"/>
            </a:xfrm>
            <a:custGeom>
              <a:avLst/>
              <a:gdLst/>
              <a:ahLst/>
              <a:cxnLst/>
              <a:rect l="l" t="t" r="r" b="b"/>
              <a:pathLst>
                <a:path w="646429" h="709929">
                  <a:moveTo>
                    <a:pt x="0" y="0"/>
                  </a:moveTo>
                  <a:lnTo>
                    <a:pt x="738" y="44466"/>
                  </a:lnTo>
                  <a:lnTo>
                    <a:pt x="5909" y="89639"/>
                  </a:lnTo>
                  <a:lnTo>
                    <a:pt x="19943" y="136227"/>
                  </a:lnTo>
                  <a:lnTo>
                    <a:pt x="47272" y="184936"/>
                  </a:lnTo>
                  <a:lnTo>
                    <a:pt x="92328" y="236474"/>
                  </a:lnTo>
                  <a:lnTo>
                    <a:pt x="121807" y="261562"/>
                  </a:lnTo>
                  <a:lnTo>
                    <a:pt x="158772" y="288209"/>
                  </a:lnTo>
                  <a:lnTo>
                    <a:pt x="201560" y="316012"/>
                  </a:lnTo>
                  <a:lnTo>
                    <a:pt x="248507" y="344572"/>
                  </a:lnTo>
                  <a:lnTo>
                    <a:pt x="297950" y="373487"/>
                  </a:lnTo>
                  <a:lnTo>
                    <a:pt x="348225" y="402357"/>
                  </a:lnTo>
                  <a:lnTo>
                    <a:pt x="397668" y="430781"/>
                  </a:lnTo>
                  <a:lnTo>
                    <a:pt x="444615" y="458358"/>
                  </a:lnTo>
                  <a:lnTo>
                    <a:pt x="487403" y="484688"/>
                  </a:lnTo>
                  <a:lnTo>
                    <a:pt x="524368" y="509370"/>
                  </a:lnTo>
                  <a:lnTo>
                    <a:pt x="607224" y="586067"/>
                  </a:lnTo>
                  <a:lnTo>
                    <a:pt x="634634" y="631809"/>
                  </a:lnTo>
                  <a:lnTo>
                    <a:pt x="644733" y="672002"/>
                  </a:lnTo>
                  <a:lnTo>
                    <a:pt x="646176" y="7094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21425" y="439928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709295"/>
                  </a:moveTo>
                  <a:lnTo>
                    <a:pt x="738" y="664828"/>
                  </a:lnTo>
                  <a:lnTo>
                    <a:pt x="5909" y="619655"/>
                  </a:lnTo>
                  <a:lnTo>
                    <a:pt x="19943" y="573067"/>
                  </a:lnTo>
                  <a:lnTo>
                    <a:pt x="47272" y="524358"/>
                  </a:lnTo>
                  <a:lnTo>
                    <a:pt x="92328" y="472821"/>
                  </a:lnTo>
                  <a:lnTo>
                    <a:pt x="121807" y="447735"/>
                  </a:lnTo>
                  <a:lnTo>
                    <a:pt x="158772" y="421096"/>
                  </a:lnTo>
                  <a:lnTo>
                    <a:pt x="201560" y="393303"/>
                  </a:lnTo>
                  <a:lnTo>
                    <a:pt x="248507" y="364754"/>
                  </a:lnTo>
                  <a:lnTo>
                    <a:pt x="297950" y="335850"/>
                  </a:lnTo>
                  <a:lnTo>
                    <a:pt x="348225" y="306988"/>
                  </a:lnTo>
                  <a:lnTo>
                    <a:pt x="397668" y="278569"/>
                  </a:lnTo>
                  <a:lnTo>
                    <a:pt x="444615" y="250991"/>
                  </a:lnTo>
                  <a:lnTo>
                    <a:pt x="487403" y="224652"/>
                  </a:lnTo>
                  <a:lnTo>
                    <a:pt x="524368" y="199953"/>
                  </a:lnTo>
                  <a:lnTo>
                    <a:pt x="607224" y="123301"/>
                  </a:lnTo>
                  <a:lnTo>
                    <a:pt x="634634" y="77597"/>
                  </a:lnTo>
                  <a:lnTo>
                    <a:pt x="644733" y="37417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571110" y="2936189"/>
            <a:ext cx="1733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495">
                <a:latin typeface="Arial MT"/>
                <a:cs typeface="Arial MT"/>
              </a:rPr>
              <a:t>^</a:t>
            </a:r>
            <a:r>
              <a:rPr dirty="0" baseline="-23148" sz="2700" spc="-742">
                <a:latin typeface="Arial MT"/>
                <a:cs typeface="Arial MT"/>
              </a:rPr>
              <a:t>y</a:t>
            </a:r>
            <a:endParaRPr baseline="-23148" sz="27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84138" y="474040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5186" y="36732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5186" y="38256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84138" y="3978020"/>
            <a:ext cx="2876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23495">
              <a:lnSpc>
                <a:spcPct val="100000"/>
              </a:lnSpc>
              <a:spcBef>
                <a:spcPts val="1440"/>
              </a:spcBef>
            </a:pPr>
            <a:r>
              <a:rPr dirty="0" sz="1800" spc="-110">
                <a:solidFill>
                  <a:srgbClr val="FF0000"/>
                </a:solidFill>
                <a:latin typeface="Arial MT"/>
                <a:cs typeface="Arial MT"/>
              </a:rPr>
              <a:t>++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408862" y="2943288"/>
            <a:ext cx="527050" cy="1798955"/>
            <a:chOff x="7408862" y="2943288"/>
            <a:chExt cx="527050" cy="1798955"/>
          </a:xfrm>
        </p:grpSpPr>
        <p:sp>
          <p:nvSpPr>
            <p:cNvPr id="38" name="object 38"/>
            <p:cNvSpPr/>
            <p:nvPr/>
          </p:nvSpPr>
          <p:spPr>
            <a:xfrm>
              <a:off x="7423150" y="2957576"/>
              <a:ext cx="498475" cy="904240"/>
            </a:xfrm>
            <a:custGeom>
              <a:avLst/>
              <a:gdLst/>
              <a:ahLst/>
              <a:cxnLst/>
              <a:rect l="l" t="t" r="r" b="b"/>
              <a:pathLst>
                <a:path w="498475" h="904239">
                  <a:moveTo>
                    <a:pt x="0" y="0"/>
                  </a:moveTo>
                  <a:lnTo>
                    <a:pt x="329" y="47141"/>
                  </a:lnTo>
                  <a:lnTo>
                    <a:pt x="2638" y="94807"/>
                  </a:lnTo>
                  <a:lnTo>
                    <a:pt x="8905" y="143525"/>
                  </a:lnTo>
                  <a:lnTo>
                    <a:pt x="21110" y="193820"/>
                  </a:lnTo>
                  <a:lnTo>
                    <a:pt x="41230" y="246218"/>
                  </a:lnTo>
                  <a:lnTo>
                    <a:pt x="71247" y="301244"/>
                  </a:lnTo>
                  <a:lnTo>
                    <a:pt x="96576" y="336510"/>
                  </a:lnTo>
                  <a:lnTo>
                    <a:pt x="128751" y="374116"/>
                  </a:lnTo>
                  <a:lnTo>
                    <a:pt x="166061" y="413383"/>
                  </a:lnTo>
                  <a:lnTo>
                    <a:pt x="206793" y="453633"/>
                  </a:lnTo>
                  <a:lnTo>
                    <a:pt x="249237" y="494188"/>
                  </a:lnTo>
                  <a:lnTo>
                    <a:pt x="291681" y="534370"/>
                  </a:lnTo>
                  <a:lnTo>
                    <a:pt x="332413" y="573500"/>
                  </a:lnTo>
                  <a:lnTo>
                    <a:pt x="369723" y="610900"/>
                  </a:lnTo>
                  <a:lnTo>
                    <a:pt x="401898" y="645892"/>
                  </a:lnTo>
                  <a:lnTo>
                    <a:pt x="427227" y="677799"/>
                  </a:lnTo>
                  <a:lnTo>
                    <a:pt x="461996" y="733849"/>
                  </a:lnTo>
                  <a:lnTo>
                    <a:pt x="483085" y="782664"/>
                  </a:lnTo>
                  <a:lnTo>
                    <a:pt x="493915" y="826059"/>
                  </a:lnTo>
                  <a:lnTo>
                    <a:pt x="497905" y="865852"/>
                  </a:lnTo>
                  <a:lnTo>
                    <a:pt x="498475" y="9038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23150" y="3823716"/>
              <a:ext cx="498475" cy="904240"/>
            </a:xfrm>
            <a:custGeom>
              <a:avLst/>
              <a:gdLst/>
              <a:ahLst/>
              <a:cxnLst/>
              <a:rect l="l" t="t" r="r" b="b"/>
              <a:pathLst>
                <a:path w="498475" h="904239">
                  <a:moveTo>
                    <a:pt x="0" y="903858"/>
                  </a:moveTo>
                  <a:lnTo>
                    <a:pt x="329" y="856709"/>
                  </a:lnTo>
                  <a:lnTo>
                    <a:pt x="2638" y="809022"/>
                  </a:lnTo>
                  <a:lnTo>
                    <a:pt x="8905" y="760285"/>
                  </a:lnTo>
                  <a:lnTo>
                    <a:pt x="21110" y="709981"/>
                  </a:lnTo>
                  <a:lnTo>
                    <a:pt x="41230" y="657596"/>
                  </a:lnTo>
                  <a:lnTo>
                    <a:pt x="71247" y="602614"/>
                  </a:lnTo>
                  <a:lnTo>
                    <a:pt x="96576" y="567313"/>
                  </a:lnTo>
                  <a:lnTo>
                    <a:pt x="128751" y="529680"/>
                  </a:lnTo>
                  <a:lnTo>
                    <a:pt x="166061" y="490391"/>
                  </a:lnTo>
                  <a:lnTo>
                    <a:pt x="206793" y="450125"/>
                  </a:lnTo>
                  <a:lnTo>
                    <a:pt x="249237" y="409559"/>
                  </a:lnTo>
                  <a:lnTo>
                    <a:pt x="291681" y="369369"/>
                  </a:lnTo>
                  <a:lnTo>
                    <a:pt x="332413" y="330235"/>
                  </a:lnTo>
                  <a:lnTo>
                    <a:pt x="369723" y="292832"/>
                  </a:lnTo>
                  <a:lnTo>
                    <a:pt x="401898" y="257839"/>
                  </a:lnTo>
                  <a:lnTo>
                    <a:pt x="427227" y="225932"/>
                  </a:lnTo>
                  <a:lnTo>
                    <a:pt x="461996" y="169883"/>
                  </a:lnTo>
                  <a:lnTo>
                    <a:pt x="483085" y="121075"/>
                  </a:lnTo>
                  <a:lnTo>
                    <a:pt x="493915" y="77699"/>
                  </a:lnTo>
                  <a:lnTo>
                    <a:pt x="497905" y="37944"/>
                  </a:ln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316216" y="2728086"/>
            <a:ext cx="287655" cy="635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16216" y="3520820"/>
            <a:ext cx="28765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00"/>
              </a:lnSpc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80"/>
              </a:lnSpc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81600" y="475615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7664" y="58995"/>
                </a:lnTo>
                <a:lnTo>
                  <a:pt x="61317" y="121745"/>
                </a:lnTo>
                <a:lnTo>
                  <a:pt x="119761" y="155701"/>
                </a:lnTo>
                <a:lnTo>
                  <a:pt x="197374" y="186747"/>
                </a:lnTo>
                <a:lnTo>
                  <a:pt x="246987" y="203388"/>
                </a:lnTo>
                <a:lnTo>
                  <a:pt x="301587" y="220504"/>
                </a:lnTo>
                <a:lnTo>
                  <a:pt x="359512" y="237892"/>
                </a:lnTo>
                <a:lnTo>
                  <a:pt x="419100" y="255349"/>
                </a:lnTo>
                <a:lnTo>
                  <a:pt x="478687" y="272670"/>
                </a:lnTo>
                <a:lnTo>
                  <a:pt x="536612" y="289654"/>
                </a:lnTo>
                <a:lnTo>
                  <a:pt x="591212" y="306095"/>
                </a:lnTo>
                <a:lnTo>
                  <a:pt x="640825" y="321792"/>
                </a:lnTo>
                <a:lnTo>
                  <a:pt x="683788" y="336541"/>
                </a:lnTo>
                <a:lnTo>
                  <a:pt x="787675" y="385736"/>
                </a:lnTo>
                <a:lnTo>
                  <a:pt x="823229" y="415845"/>
                </a:lnTo>
                <a:lnTo>
                  <a:pt x="836328" y="442311"/>
                </a:lnTo>
                <a:lnTo>
                  <a:pt x="838200" y="466979"/>
                </a:lnTo>
              </a:path>
              <a:path w="838200" h="914400">
                <a:moveTo>
                  <a:pt x="0" y="914400"/>
                </a:moveTo>
                <a:lnTo>
                  <a:pt x="7664" y="855404"/>
                </a:lnTo>
                <a:lnTo>
                  <a:pt x="61317" y="792654"/>
                </a:lnTo>
                <a:lnTo>
                  <a:pt x="119761" y="758697"/>
                </a:lnTo>
                <a:lnTo>
                  <a:pt x="197374" y="727652"/>
                </a:lnTo>
                <a:lnTo>
                  <a:pt x="246987" y="711011"/>
                </a:lnTo>
                <a:lnTo>
                  <a:pt x="301587" y="693895"/>
                </a:lnTo>
                <a:lnTo>
                  <a:pt x="359512" y="676507"/>
                </a:lnTo>
                <a:lnTo>
                  <a:pt x="419100" y="659050"/>
                </a:lnTo>
                <a:lnTo>
                  <a:pt x="478687" y="641729"/>
                </a:lnTo>
                <a:lnTo>
                  <a:pt x="536612" y="624745"/>
                </a:lnTo>
                <a:lnTo>
                  <a:pt x="591212" y="608304"/>
                </a:lnTo>
                <a:lnTo>
                  <a:pt x="640825" y="592607"/>
                </a:lnTo>
                <a:lnTo>
                  <a:pt x="683788" y="577858"/>
                </a:lnTo>
                <a:lnTo>
                  <a:pt x="787675" y="528663"/>
                </a:lnTo>
                <a:lnTo>
                  <a:pt x="823229" y="498554"/>
                </a:lnTo>
                <a:lnTo>
                  <a:pt x="836328" y="472088"/>
                </a:lnTo>
                <a:lnTo>
                  <a:pt x="838200" y="4474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109209" y="4781804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59755" y="4528565"/>
            <a:ext cx="742950" cy="1332865"/>
          </a:xfrm>
          <a:custGeom>
            <a:avLst/>
            <a:gdLst/>
            <a:ahLst/>
            <a:cxnLst/>
            <a:rect l="l" t="t" r="r" b="b"/>
            <a:pathLst>
              <a:path w="742950" h="1332864">
                <a:moveTo>
                  <a:pt x="0" y="0"/>
                </a:moveTo>
                <a:lnTo>
                  <a:pt x="848" y="42633"/>
                </a:lnTo>
                <a:lnTo>
                  <a:pt x="6786" y="85949"/>
                </a:lnTo>
                <a:lnTo>
                  <a:pt x="22905" y="130631"/>
                </a:lnTo>
                <a:lnTo>
                  <a:pt x="54295" y="177361"/>
                </a:lnTo>
                <a:lnTo>
                  <a:pt x="106045" y="226821"/>
                </a:lnTo>
                <a:lnTo>
                  <a:pt x="174787" y="272072"/>
                </a:lnTo>
                <a:lnTo>
                  <a:pt x="218739" y="296330"/>
                </a:lnTo>
                <a:lnTo>
                  <a:pt x="267113" y="321281"/>
                </a:lnTo>
                <a:lnTo>
                  <a:pt x="318437" y="346629"/>
                </a:lnTo>
                <a:lnTo>
                  <a:pt x="371236" y="372078"/>
                </a:lnTo>
                <a:lnTo>
                  <a:pt x="424038" y="397330"/>
                </a:lnTo>
                <a:lnTo>
                  <a:pt x="475370" y="422091"/>
                </a:lnTo>
                <a:lnTo>
                  <a:pt x="523757" y="446063"/>
                </a:lnTo>
                <a:lnTo>
                  <a:pt x="567728" y="468951"/>
                </a:lnTo>
                <a:lnTo>
                  <a:pt x="605808" y="490457"/>
                </a:lnTo>
                <a:lnTo>
                  <a:pt x="697831" y="562111"/>
                </a:lnTo>
                <a:lnTo>
                  <a:pt x="729313" y="605996"/>
                </a:lnTo>
                <a:lnTo>
                  <a:pt x="740912" y="644570"/>
                </a:lnTo>
                <a:lnTo>
                  <a:pt x="742569" y="680465"/>
                </a:lnTo>
              </a:path>
              <a:path w="742950" h="1332864">
                <a:moveTo>
                  <a:pt x="0" y="1332483"/>
                </a:moveTo>
                <a:lnTo>
                  <a:pt x="848" y="1289843"/>
                </a:lnTo>
                <a:lnTo>
                  <a:pt x="6786" y="1246522"/>
                </a:lnTo>
                <a:lnTo>
                  <a:pt x="22905" y="1201840"/>
                </a:lnTo>
                <a:lnTo>
                  <a:pt x="54295" y="1155118"/>
                </a:lnTo>
                <a:lnTo>
                  <a:pt x="106045" y="1105674"/>
                </a:lnTo>
                <a:lnTo>
                  <a:pt x="174787" y="1060374"/>
                </a:lnTo>
                <a:lnTo>
                  <a:pt x="218739" y="1036105"/>
                </a:lnTo>
                <a:lnTo>
                  <a:pt x="267113" y="1011149"/>
                </a:lnTo>
                <a:lnTo>
                  <a:pt x="318437" y="985802"/>
                </a:lnTo>
                <a:lnTo>
                  <a:pt x="371236" y="960359"/>
                </a:lnTo>
                <a:lnTo>
                  <a:pt x="424038" y="935115"/>
                </a:lnTo>
                <a:lnTo>
                  <a:pt x="475370" y="910364"/>
                </a:lnTo>
                <a:lnTo>
                  <a:pt x="523757" y="886402"/>
                </a:lnTo>
                <a:lnTo>
                  <a:pt x="567728" y="863524"/>
                </a:lnTo>
                <a:lnTo>
                  <a:pt x="605808" y="842024"/>
                </a:lnTo>
                <a:lnTo>
                  <a:pt x="697831" y="770318"/>
                </a:lnTo>
                <a:lnTo>
                  <a:pt x="729313" y="726439"/>
                </a:lnTo>
                <a:lnTo>
                  <a:pt x="740912" y="687895"/>
                </a:lnTo>
                <a:lnTo>
                  <a:pt x="742569" y="65201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015484" y="4962525"/>
            <a:ext cx="359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3950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33950" sz="2700" spc="-397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795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baseline="-10802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baseline="-10802" sz="27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3264" y="5338698"/>
            <a:ext cx="2114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" sz="2700" spc="-682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37594" y="4444428"/>
            <a:ext cx="668020" cy="1499235"/>
            <a:chOff x="5137594" y="4444428"/>
            <a:chExt cx="668020" cy="1499235"/>
          </a:xfrm>
        </p:grpSpPr>
        <p:sp>
          <p:nvSpPr>
            <p:cNvPr id="48" name="object 48"/>
            <p:cNvSpPr/>
            <p:nvPr/>
          </p:nvSpPr>
          <p:spPr>
            <a:xfrm>
              <a:off x="5151882" y="4458715"/>
              <a:ext cx="639445" cy="751205"/>
            </a:xfrm>
            <a:custGeom>
              <a:avLst/>
              <a:gdLst/>
              <a:ahLst/>
              <a:cxnLst/>
              <a:rect l="l" t="t" r="r" b="b"/>
              <a:pathLst>
                <a:path w="639445" h="751204">
                  <a:moveTo>
                    <a:pt x="0" y="0"/>
                  </a:moveTo>
                  <a:lnTo>
                    <a:pt x="423" y="39135"/>
                  </a:lnTo>
                  <a:lnTo>
                    <a:pt x="3386" y="78725"/>
                  </a:lnTo>
                  <a:lnTo>
                    <a:pt x="11430" y="119205"/>
                  </a:lnTo>
                  <a:lnTo>
                    <a:pt x="27093" y="161007"/>
                  </a:lnTo>
                  <a:lnTo>
                    <a:pt x="52916" y="204567"/>
                  </a:lnTo>
                  <a:lnTo>
                    <a:pt x="91439" y="250316"/>
                  </a:lnTo>
                  <a:lnTo>
                    <a:pt x="120597" y="276875"/>
                  </a:lnTo>
                  <a:lnTo>
                    <a:pt x="157163" y="305077"/>
                  </a:lnTo>
                  <a:lnTo>
                    <a:pt x="199492" y="334499"/>
                  </a:lnTo>
                  <a:lnTo>
                    <a:pt x="245938" y="364720"/>
                  </a:lnTo>
                  <a:lnTo>
                    <a:pt x="294853" y="395315"/>
                  </a:lnTo>
                  <a:lnTo>
                    <a:pt x="344591" y="425864"/>
                  </a:lnTo>
                  <a:lnTo>
                    <a:pt x="393506" y="455944"/>
                  </a:lnTo>
                  <a:lnTo>
                    <a:pt x="439952" y="485132"/>
                  </a:lnTo>
                  <a:lnTo>
                    <a:pt x="482281" y="513005"/>
                  </a:lnTo>
                  <a:lnTo>
                    <a:pt x="518847" y="539141"/>
                  </a:lnTo>
                  <a:lnTo>
                    <a:pt x="600795" y="620327"/>
                  </a:lnTo>
                  <a:lnTo>
                    <a:pt x="627903" y="668750"/>
                  </a:lnTo>
                  <a:lnTo>
                    <a:pt x="637891" y="711315"/>
                  </a:lnTo>
                  <a:lnTo>
                    <a:pt x="639317" y="7509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51882" y="5178297"/>
              <a:ext cx="639445" cy="751205"/>
            </a:xfrm>
            <a:custGeom>
              <a:avLst/>
              <a:gdLst/>
              <a:ahLst/>
              <a:cxnLst/>
              <a:rect l="l" t="t" r="r" b="b"/>
              <a:pathLst>
                <a:path w="639445" h="751204">
                  <a:moveTo>
                    <a:pt x="0" y="751014"/>
                  </a:moveTo>
                  <a:lnTo>
                    <a:pt x="423" y="711827"/>
                  </a:lnTo>
                  <a:lnTo>
                    <a:pt x="3386" y="672206"/>
                  </a:lnTo>
                  <a:lnTo>
                    <a:pt x="11430" y="631717"/>
                  </a:lnTo>
                  <a:lnTo>
                    <a:pt x="27093" y="589923"/>
                  </a:lnTo>
                  <a:lnTo>
                    <a:pt x="52916" y="546391"/>
                  </a:lnTo>
                  <a:lnTo>
                    <a:pt x="91439" y="500684"/>
                  </a:lnTo>
                  <a:lnTo>
                    <a:pt x="120597" y="474113"/>
                  </a:lnTo>
                  <a:lnTo>
                    <a:pt x="157163" y="445901"/>
                  </a:lnTo>
                  <a:lnTo>
                    <a:pt x="199492" y="416470"/>
                  </a:lnTo>
                  <a:lnTo>
                    <a:pt x="245938" y="386244"/>
                  </a:lnTo>
                  <a:lnTo>
                    <a:pt x="294853" y="355643"/>
                  </a:lnTo>
                  <a:lnTo>
                    <a:pt x="344591" y="325090"/>
                  </a:lnTo>
                  <a:lnTo>
                    <a:pt x="393506" y="295008"/>
                  </a:lnTo>
                  <a:lnTo>
                    <a:pt x="439952" y="265819"/>
                  </a:lnTo>
                  <a:lnTo>
                    <a:pt x="482281" y="237946"/>
                  </a:lnTo>
                  <a:lnTo>
                    <a:pt x="518847" y="211809"/>
                  </a:lnTo>
                  <a:lnTo>
                    <a:pt x="600795" y="130623"/>
                  </a:lnTo>
                  <a:lnTo>
                    <a:pt x="627903" y="82200"/>
                  </a:lnTo>
                  <a:lnTo>
                    <a:pt x="637891" y="39635"/>
                  </a:lnTo>
                  <a:lnTo>
                    <a:pt x="63931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055996" y="4591557"/>
            <a:ext cx="213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15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21604" sz="2700" spc="-772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baseline="-21604" sz="27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33</a:t>
            </a:fld>
          </a:p>
        </p:txBody>
      </p:sp>
      <p:sp>
        <p:nvSpPr>
          <p:cNvPr id="51" name="object 51"/>
          <p:cNvSpPr txBox="1"/>
          <p:nvPr/>
        </p:nvSpPr>
        <p:spPr>
          <a:xfrm>
            <a:off x="5081396" y="4428235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08753" y="5389270"/>
            <a:ext cx="233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44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21604" sz="2700" spc="-66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baseline="-21604" sz="27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12435" y="5112461"/>
            <a:ext cx="3479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45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1543" sz="2700" spc="-1395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1543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1543" sz="2700" spc="-3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baseline="-12345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baseline="-12345" sz="2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02105" y="5669381"/>
            <a:ext cx="24682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810" marR="5080" indent="-245745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50">
                <a:latin typeface="Arial MT"/>
                <a:cs typeface="Arial MT"/>
              </a:rPr>
              <a:t>pr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35">
                <a:latin typeface="Arial MT"/>
                <a:cs typeface="Arial MT"/>
              </a:rPr>
              <a:t>ta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10">
                <a:latin typeface="Arial MT"/>
                <a:cs typeface="Arial MT"/>
              </a:rPr>
              <a:t>ts  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g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160">
                <a:latin typeface="Arial MT"/>
                <a:cs typeface="Arial MT"/>
              </a:rPr>
              <a:t>uch.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224" y="648090"/>
            <a:ext cx="6042829" cy="5264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928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Estimating </a:t>
            </a:r>
            <a:r>
              <a:rPr dirty="0" sz="4400"/>
              <a:t>the</a:t>
            </a:r>
            <a:r>
              <a:rPr dirty="0" sz="4400" spc="-5"/>
              <a:t> </a:t>
            </a:r>
            <a:r>
              <a:rPr dirty="0" sz="4400" spc="-15"/>
              <a:t>Coefficients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4540" y="1895660"/>
            <a:ext cx="7440930" cy="20078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estimates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determined by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drawing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sample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from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population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interest,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calculating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sample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statistics.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producing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straight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line</a:t>
            </a:r>
            <a:r>
              <a:rPr dirty="0" sz="2600" spc="-5">
                <a:latin typeface="Calibri"/>
                <a:cs typeface="Calibri"/>
              </a:rPr>
              <a:t> that</a:t>
            </a:r>
            <a:r>
              <a:rPr dirty="0" sz="2600">
                <a:latin typeface="Calibri"/>
                <a:cs typeface="Calibri"/>
              </a:rPr>
              <a:t> cuts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2302" y="6433210"/>
            <a:ext cx="95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solidFill>
                  <a:srgbClr val="888888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4343400"/>
            <a:ext cx="4114800" cy="1981200"/>
          </a:xfrm>
          <a:custGeom>
            <a:avLst/>
            <a:gdLst/>
            <a:ahLst/>
            <a:cxnLst/>
            <a:rect l="l" t="t" r="r" b="b"/>
            <a:pathLst>
              <a:path w="4114800" h="1981200">
                <a:moveTo>
                  <a:pt x="0" y="0"/>
                </a:moveTo>
                <a:lnTo>
                  <a:pt x="0" y="1981200"/>
                </a:lnTo>
                <a:lnTo>
                  <a:pt x="4114800" y="1981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01645" y="4331589"/>
            <a:ext cx="157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8845" y="4636770"/>
            <a:ext cx="158115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3001" y="5285994"/>
            <a:ext cx="157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9226" y="4871466"/>
            <a:ext cx="2225675" cy="128460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614045">
              <a:lnSpc>
                <a:spcPct val="100000"/>
              </a:lnSpc>
              <a:spcBef>
                <a:spcPts val="650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  <a:p>
            <a:pPr marL="45720">
              <a:lnSpc>
                <a:spcPts val="2145"/>
              </a:lnSpc>
              <a:spcBef>
                <a:spcPts val="550"/>
              </a:spcBef>
              <a:tabLst>
                <a:tab pos="633730" algn="l"/>
                <a:tab pos="1223010" algn="l"/>
                <a:tab pos="2001520" algn="l"/>
              </a:tabLst>
            </a:pPr>
            <a:r>
              <a:rPr dirty="0" sz="1800">
                <a:latin typeface="Wingdings"/>
                <a:cs typeface="Wingdings"/>
              </a:rPr>
              <a:t>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Wingdings"/>
                <a:cs typeface="Wingdings"/>
              </a:rPr>
              <a:t>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Wingdings"/>
                <a:cs typeface="Wingdings"/>
              </a:rPr>
              <a:t>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18518" sz="2700">
                <a:latin typeface="Wingdings"/>
                <a:cs typeface="Wingdings"/>
              </a:rPr>
              <a:t></a:t>
            </a:r>
            <a:endParaRPr baseline="18518" sz="2700">
              <a:latin typeface="Wingdings"/>
              <a:cs typeface="Wingdings"/>
            </a:endParaRPr>
          </a:p>
          <a:p>
            <a:pPr marL="38100">
              <a:lnSpc>
                <a:spcPts val="2145"/>
              </a:lnSpc>
              <a:tabLst>
                <a:tab pos="626110" algn="l"/>
                <a:tab pos="1224915" algn="l"/>
                <a:tab pos="2042160" algn="l"/>
              </a:tabLst>
            </a:pPr>
            <a:r>
              <a:rPr dirty="0" baseline="1543" sz="2700">
                <a:latin typeface="Wingdings"/>
                <a:cs typeface="Wingdings"/>
              </a:rPr>
              <a:t></a:t>
            </a:r>
            <a:r>
              <a:rPr dirty="0" baseline="1543" sz="2700">
                <a:latin typeface="Times New Roman"/>
                <a:cs typeface="Times New Roman"/>
              </a:rPr>
              <a:t>	</a:t>
            </a:r>
            <a:r>
              <a:rPr dirty="0" baseline="1543" sz="2700">
                <a:latin typeface="Wingdings"/>
                <a:cs typeface="Wingdings"/>
              </a:rPr>
              <a:t></a:t>
            </a:r>
            <a:r>
              <a:rPr dirty="0" baseline="1543" sz="2700">
                <a:latin typeface="Times New Roman"/>
                <a:cs typeface="Times New Roman"/>
              </a:rPr>
              <a:t>	</a:t>
            </a:r>
            <a:r>
              <a:rPr dirty="0" sz="1800">
                <a:latin typeface="Wingdings"/>
                <a:cs typeface="Wingdings"/>
              </a:rPr>
              <a:t>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  <a:p>
            <a:pPr marL="1223645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5512" y="4414837"/>
            <a:ext cx="4133850" cy="1914525"/>
            <a:chOff x="2195512" y="4414837"/>
            <a:chExt cx="4133850" cy="1914525"/>
          </a:xfrm>
        </p:grpSpPr>
        <p:sp>
          <p:nvSpPr>
            <p:cNvPr id="12" name="object 12"/>
            <p:cNvSpPr/>
            <p:nvPr/>
          </p:nvSpPr>
          <p:spPr>
            <a:xfrm>
              <a:off x="3068700" y="4724400"/>
              <a:ext cx="2473325" cy="1371600"/>
            </a:xfrm>
            <a:custGeom>
              <a:avLst/>
              <a:gdLst/>
              <a:ahLst/>
              <a:cxnLst/>
              <a:rect l="l" t="t" r="r" b="b"/>
              <a:pathLst>
                <a:path w="2473325" h="1371600">
                  <a:moveTo>
                    <a:pt x="0" y="0"/>
                  </a:moveTo>
                  <a:lnTo>
                    <a:pt x="0" y="914400"/>
                  </a:lnTo>
                </a:path>
                <a:path w="2473325" h="1371600">
                  <a:moveTo>
                    <a:pt x="492125" y="533400"/>
                  </a:moveTo>
                  <a:lnTo>
                    <a:pt x="492125" y="1143000"/>
                  </a:lnTo>
                </a:path>
                <a:path w="2473325" h="1371600">
                  <a:moveTo>
                    <a:pt x="1081024" y="228600"/>
                  </a:moveTo>
                  <a:lnTo>
                    <a:pt x="1081024" y="1219200"/>
                  </a:lnTo>
                </a:path>
                <a:path w="2473325" h="1371600">
                  <a:moveTo>
                    <a:pt x="1676400" y="533400"/>
                  </a:moveTo>
                  <a:lnTo>
                    <a:pt x="1676400" y="1371600"/>
                  </a:lnTo>
                </a:path>
                <a:path w="2473325" h="1371600">
                  <a:moveTo>
                    <a:pt x="2473325" y="533400"/>
                  </a:moveTo>
                  <a:lnTo>
                    <a:pt x="2473325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09800" y="4876800"/>
              <a:ext cx="4114800" cy="1066800"/>
            </a:xfrm>
            <a:custGeom>
              <a:avLst/>
              <a:gdLst/>
              <a:ahLst/>
              <a:cxnLst/>
              <a:rect l="l" t="t" r="r" b="b"/>
              <a:pathLst>
                <a:path w="4114800" h="1066800">
                  <a:moveTo>
                    <a:pt x="0" y="0"/>
                  </a:moveTo>
                  <a:lnTo>
                    <a:pt x="4114800" y="106680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09800" y="4419600"/>
              <a:ext cx="4038600" cy="1905000"/>
            </a:xfrm>
            <a:custGeom>
              <a:avLst/>
              <a:gdLst/>
              <a:ahLst/>
              <a:cxnLst/>
              <a:rect l="l" t="t" r="r" b="b"/>
              <a:pathLst>
                <a:path w="4038600" h="1905000">
                  <a:moveTo>
                    <a:pt x="0" y="0"/>
                  </a:moveTo>
                  <a:lnTo>
                    <a:pt x="4038600" y="1905000"/>
                  </a:lnTo>
                </a:path>
              </a:pathLst>
            </a:custGeom>
            <a:ln w="9525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09800" y="5181600"/>
              <a:ext cx="4038600" cy="609600"/>
            </a:xfrm>
            <a:custGeom>
              <a:avLst/>
              <a:gdLst/>
              <a:ahLst/>
              <a:cxnLst/>
              <a:rect l="l" t="t" r="r" b="b"/>
              <a:pathLst>
                <a:path w="4038600" h="609600">
                  <a:moveTo>
                    <a:pt x="0" y="0"/>
                  </a:moveTo>
                  <a:lnTo>
                    <a:pt x="4038600" y="609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384925" y="4302125"/>
            <a:ext cx="2532380" cy="650875"/>
          </a:xfrm>
          <a:prstGeom prst="rect">
            <a:avLst/>
          </a:prstGeom>
          <a:ln w="9525">
            <a:solidFill>
              <a:srgbClr val="FF00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1800" spc="-200">
                <a:latin typeface="Arial MT"/>
                <a:cs typeface="Arial MT"/>
              </a:rPr>
              <a:t>T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q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135">
                <a:latin typeface="Arial MT"/>
                <a:cs typeface="Arial MT"/>
              </a:rPr>
              <a:t>esti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14">
                <a:latin typeface="Arial MT"/>
                <a:cs typeface="Arial MT"/>
              </a:rPr>
              <a:t>is: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310">
                <a:latin typeface="Arial MT"/>
                <a:cs typeface="Arial MT"/>
              </a:rPr>
              <a:t>W</a:t>
            </a:r>
            <a:r>
              <a:rPr dirty="0" sz="1800" spc="-195">
                <a:latin typeface="Arial MT"/>
                <a:cs typeface="Arial MT"/>
              </a:rPr>
              <a:t>h</a:t>
            </a:r>
            <a:r>
              <a:rPr dirty="0" sz="1800" spc="-125">
                <a:latin typeface="Arial MT"/>
                <a:cs typeface="Arial MT"/>
              </a:rPr>
              <a:t>ic</a:t>
            </a:r>
            <a:r>
              <a:rPr dirty="0" sz="1800" spc="-185">
                <a:latin typeface="Arial MT"/>
                <a:cs typeface="Arial MT"/>
              </a:rPr>
              <a:t>h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00">
                <a:latin typeface="Arial MT"/>
                <a:cs typeface="Arial MT"/>
              </a:rPr>
              <a:t>tr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g</a:t>
            </a:r>
            <a:r>
              <a:rPr dirty="0" sz="1800" spc="-185">
                <a:latin typeface="Arial MT"/>
                <a:cs typeface="Arial MT"/>
              </a:rPr>
              <a:t>h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95">
                <a:latin typeface="Arial MT"/>
                <a:cs typeface="Arial MT"/>
              </a:rPr>
              <a:t>t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45">
                <a:latin typeface="Arial MT"/>
                <a:cs typeface="Arial MT"/>
              </a:rPr>
              <a:t>st?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6028" y="6278371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7372" y="4255389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26565"/>
            <a:ext cx="640588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When the </a:t>
            </a:r>
            <a:r>
              <a:rPr dirty="0" sz="3200" spc="-10">
                <a:latin typeface="Calibri"/>
                <a:cs typeface="Calibri"/>
              </a:rPr>
              <a:t>requirement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constant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variance is not </a:t>
            </a:r>
            <a:r>
              <a:rPr dirty="0" sz="3200" spc="-10">
                <a:latin typeface="Calibri"/>
                <a:cs typeface="Calibri"/>
              </a:rPr>
              <a:t>violated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have </a:t>
            </a:r>
            <a:r>
              <a:rPr dirty="0" sz="3200" spc="-20">
                <a:latin typeface="Calibri"/>
                <a:cs typeface="Calibri"/>
              </a:rPr>
              <a:t> homoscedasticity.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3352800"/>
            <a:ext cx="3352800" cy="2209800"/>
          </a:xfrm>
          <a:custGeom>
            <a:avLst/>
            <a:gdLst/>
            <a:ahLst/>
            <a:cxnLst/>
            <a:rect l="l" t="t" r="r" b="b"/>
            <a:pathLst>
              <a:path w="3352800" h="2209800">
                <a:moveTo>
                  <a:pt x="609600" y="0"/>
                </a:moveTo>
                <a:lnTo>
                  <a:pt x="609600" y="2209800"/>
                </a:lnTo>
              </a:path>
              <a:path w="3352800" h="2209800">
                <a:moveTo>
                  <a:pt x="0" y="1143000"/>
                </a:moveTo>
                <a:lnTo>
                  <a:pt x="335280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8575" y="42209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754321"/>
            <a:ext cx="22732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strike="sngStrike">
                <a:latin typeface="Arial MT"/>
                <a:cs typeface="Arial MT"/>
              </a:rPr>
              <a:t> </a:t>
            </a:r>
            <a:r>
              <a:rPr dirty="0" sz="1800" spc="-190" strike="sngStrike">
                <a:latin typeface="Arial MT"/>
                <a:cs typeface="Arial MT"/>
              </a:rPr>
              <a:t> </a:t>
            </a:r>
            <a:r>
              <a:rPr dirty="0" sz="1800" spc="-190" strike="sngStrike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029" y="43733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8429" y="514997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029" y="4144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3029" y="3916171"/>
            <a:ext cx="414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60">
                <a:latin typeface="Arial MT"/>
                <a:cs typeface="Arial MT"/>
              </a:rPr>
              <a:t> </a:t>
            </a:r>
            <a:r>
              <a:rPr dirty="0" baseline="-18518" sz="2700" spc="-284">
                <a:latin typeface="Arial MT"/>
                <a:cs typeface="Arial MT"/>
              </a:rPr>
              <a:t>+</a:t>
            </a:r>
            <a:endParaRPr baseline="-18518" sz="2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3229" y="4525771"/>
            <a:ext cx="211454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198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80"/>
              </a:lnSpc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4229" y="39923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1429" y="5288026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629" y="37637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629" y="4601971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7028" y="3916171"/>
            <a:ext cx="415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65">
                <a:latin typeface="Arial MT"/>
                <a:cs typeface="Arial MT"/>
              </a:rPr>
              <a:t> </a:t>
            </a:r>
            <a:r>
              <a:rPr dirty="0" baseline="-37037" sz="2700" spc="-284">
                <a:latin typeface="Arial MT"/>
                <a:cs typeface="Arial MT"/>
              </a:rPr>
              <a:t>+</a:t>
            </a:r>
            <a:endParaRPr baseline="-37037" sz="2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5629" y="36113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3829" y="4449571"/>
            <a:ext cx="36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+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6429" y="4983226"/>
            <a:ext cx="1570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1104900" algn="l"/>
              </a:tabLst>
            </a:pPr>
            <a:r>
              <a:rPr dirty="0" sz="1800" spc="-190">
                <a:latin typeface="Arial MT"/>
                <a:cs typeface="Arial MT"/>
              </a:rPr>
              <a:t>+	+	+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baseline="18518" sz="2700" spc="-487">
                <a:latin typeface="Arial MT"/>
                <a:cs typeface="Arial MT"/>
              </a:rPr>
              <a:t>+</a:t>
            </a:r>
            <a:r>
              <a:rPr dirty="0" sz="1800" spc="-325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9534" y="4609845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1058" y="4525771"/>
            <a:ext cx="113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latin typeface="Arial MT"/>
                <a:cs typeface="Arial MT"/>
              </a:rPr>
              <a:t>^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9378" y="3352291"/>
            <a:ext cx="754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Residual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7900" y="2876613"/>
            <a:ext cx="4056379" cy="2996565"/>
            <a:chOff x="4787900" y="2876613"/>
            <a:chExt cx="4056379" cy="2996565"/>
          </a:xfrm>
        </p:grpSpPr>
        <p:sp>
          <p:nvSpPr>
            <p:cNvPr id="23" name="object 23"/>
            <p:cNvSpPr/>
            <p:nvPr/>
          </p:nvSpPr>
          <p:spPr>
            <a:xfrm>
              <a:off x="4800600" y="3124200"/>
              <a:ext cx="4038600" cy="2667000"/>
            </a:xfrm>
            <a:custGeom>
              <a:avLst/>
              <a:gdLst/>
              <a:ahLst/>
              <a:cxnLst/>
              <a:rect l="l" t="t" r="r" b="b"/>
              <a:pathLst>
                <a:path w="4038600" h="2667000">
                  <a:moveTo>
                    <a:pt x="0" y="0"/>
                  </a:moveTo>
                  <a:lnTo>
                    <a:pt x="0" y="2667000"/>
                  </a:lnTo>
                </a:path>
                <a:path w="4038600" h="2667000">
                  <a:moveTo>
                    <a:pt x="0" y="2667000"/>
                  </a:moveTo>
                  <a:lnTo>
                    <a:pt x="4038600" y="2667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97425" y="3414649"/>
              <a:ext cx="3365500" cy="1972310"/>
            </a:xfrm>
            <a:custGeom>
              <a:avLst/>
              <a:gdLst/>
              <a:ahLst/>
              <a:cxnLst/>
              <a:rect l="l" t="t" r="r" b="b"/>
              <a:pathLst>
                <a:path w="3365500" h="1972310">
                  <a:moveTo>
                    <a:pt x="0" y="1971802"/>
                  </a:moveTo>
                  <a:lnTo>
                    <a:pt x="3365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42738" y="4025138"/>
              <a:ext cx="0" cy="1843405"/>
            </a:xfrm>
            <a:custGeom>
              <a:avLst/>
              <a:gdLst/>
              <a:ahLst/>
              <a:cxnLst/>
              <a:rect l="l" t="t" r="r" b="b"/>
              <a:pathLst>
                <a:path w="0" h="1843404">
                  <a:moveTo>
                    <a:pt x="0" y="0"/>
                  </a:moveTo>
                  <a:lnTo>
                    <a:pt x="0" y="18430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21425" y="2881376"/>
              <a:ext cx="1066800" cy="2971800"/>
            </a:xfrm>
            <a:custGeom>
              <a:avLst/>
              <a:gdLst/>
              <a:ahLst/>
              <a:cxnLst/>
              <a:rect l="l" t="t" r="r" b="b"/>
              <a:pathLst>
                <a:path w="1066800" h="2971800">
                  <a:moveTo>
                    <a:pt x="1066800" y="0"/>
                  </a:moveTo>
                  <a:lnTo>
                    <a:pt x="1066800" y="2971736"/>
                  </a:lnTo>
                </a:path>
                <a:path w="1066800" h="2971800">
                  <a:moveTo>
                    <a:pt x="0" y="761873"/>
                  </a:moveTo>
                  <a:lnTo>
                    <a:pt x="0" y="29717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21425" y="3719576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0"/>
                  </a:moveTo>
                  <a:lnTo>
                    <a:pt x="738" y="44404"/>
                  </a:lnTo>
                  <a:lnTo>
                    <a:pt x="5909" y="89540"/>
                  </a:lnTo>
                  <a:lnTo>
                    <a:pt x="19943" y="136108"/>
                  </a:lnTo>
                  <a:lnTo>
                    <a:pt x="47272" y="184810"/>
                  </a:lnTo>
                  <a:lnTo>
                    <a:pt x="92328" y="236347"/>
                  </a:lnTo>
                  <a:lnTo>
                    <a:pt x="121807" y="261435"/>
                  </a:lnTo>
                  <a:lnTo>
                    <a:pt x="158772" y="288082"/>
                  </a:lnTo>
                  <a:lnTo>
                    <a:pt x="201560" y="315885"/>
                  </a:lnTo>
                  <a:lnTo>
                    <a:pt x="248507" y="344445"/>
                  </a:lnTo>
                  <a:lnTo>
                    <a:pt x="297950" y="373360"/>
                  </a:lnTo>
                  <a:lnTo>
                    <a:pt x="348225" y="402230"/>
                  </a:lnTo>
                  <a:lnTo>
                    <a:pt x="397668" y="430654"/>
                  </a:lnTo>
                  <a:lnTo>
                    <a:pt x="444615" y="458231"/>
                  </a:lnTo>
                  <a:lnTo>
                    <a:pt x="487403" y="484561"/>
                  </a:lnTo>
                  <a:lnTo>
                    <a:pt x="524368" y="509243"/>
                  </a:lnTo>
                  <a:lnTo>
                    <a:pt x="607224" y="585940"/>
                  </a:lnTo>
                  <a:lnTo>
                    <a:pt x="634634" y="631682"/>
                  </a:lnTo>
                  <a:lnTo>
                    <a:pt x="644733" y="671875"/>
                  </a:lnTo>
                  <a:lnTo>
                    <a:pt x="646176" y="7092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321425" y="4399280"/>
              <a:ext cx="646430" cy="709295"/>
            </a:xfrm>
            <a:custGeom>
              <a:avLst/>
              <a:gdLst/>
              <a:ahLst/>
              <a:cxnLst/>
              <a:rect l="l" t="t" r="r" b="b"/>
              <a:pathLst>
                <a:path w="646429" h="709295">
                  <a:moveTo>
                    <a:pt x="0" y="709295"/>
                  </a:moveTo>
                  <a:lnTo>
                    <a:pt x="738" y="664828"/>
                  </a:lnTo>
                  <a:lnTo>
                    <a:pt x="5909" y="619655"/>
                  </a:lnTo>
                  <a:lnTo>
                    <a:pt x="19943" y="573067"/>
                  </a:lnTo>
                  <a:lnTo>
                    <a:pt x="47272" y="524358"/>
                  </a:lnTo>
                  <a:lnTo>
                    <a:pt x="92328" y="472821"/>
                  </a:lnTo>
                  <a:lnTo>
                    <a:pt x="121807" y="447735"/>
                  </a:lnTo>
                  <a:lnTo>
                    <a:pt x="158772" y="421096"/>
                  </a:lnTo>
                  <a:lnTo>
                    <a:pt x="201560" y="393303"/>
                  </a:lnTo>
                  <a:lnTo>
                    <a:pt x="248507" y="364754"/>
                  </a:lnTo>
                  <a:lnTo>
                    <a:pt x="297950" y="335850"/>
                  </a:lnTo>
                  <a:lnTo>
                    <a:pt x="348225" y="306988"/>
                  </a:lnTo>
                  <a:lnTo>
                    <a:pt x="397668" y="278569"/>
                  </a:lnTo>
                  <a:lnTo>
                    <a:pt x="444615" y="250991"/>
                  </a:lnTo>
                  <a:lnTo>
                    <a:pt x="487403" y="224652"/>
                  </a:lnTo>
                  <a:lnTo>
                    <a:pt x="524368" y="199953"/>
                  </a:lnTo>
                  <a:lnTo>
                    <a:pt x="607224" y="123301"/>
                  </a:lnTo>
                  <a:lnTo>
                    <a:pt x="634634" y="77597"/>
                  </a:lnTo>
                  <a:lnTo>
                    <a:pt x="644733" y="37417"/>
                  </a:lnTo>
                  <a:lnTo>
                    <a:pt x="6461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596510" y="2936189"/>
            <a:ext cx="1136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latin typeface="Arial MT"/>
                <a:cs typeface="Arial MT"/>
              </a:rPr>
              <a:t>^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99559" y="3033140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84138" y="474040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95186" y="36732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5186" y="38256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84138" y="3978020"/>
            <a:ext cx="2876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23495">
              <a:lnSpc>
                <a:spcPct val="100000"/>
              </a:lnSpc>
              <a:spcBef>
                <a:spcPts val="1440"/>
              </a:spcBef>
            </a:pPr>
            <a:r>
              <a:rPr dirty="0" sz="1800" spc="-110">
                <a:solidFill>
                  <a:srgbClr val="FF0000"/>
                </a:solidFill>
                <a:latin typeface="Arial MT"/>
                <a:cs typeface="Arial MT"/>
              </a:rPr>
              <a:t>++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408100" y="2944050"/>
            <a:ext cx="527050" cy="1798955"/>
            <a:chOff x="7408100" y="2944050"/>
            <a:chExt cx="527050" cy="1798955"/>
          </a:xfrm>
        </p:grpSpPr>
        <p:sp>
          <p:nvSpPr>
            <p:cNvPr id="36" name="object 36"/>
            <p:cNvSpPr/>
            <p:nvPr/>
          </p:nvSpPr>
          <p:spPr>
            <a:xfrm>
              <a:off x="7422388" y="2958338"/>
              <a:ext cx="498475" cy="904240"/>
            </a:xfrm>
            <a:custGeom>
              <a:avLst/>
              <a:gdLst/>
              <a:ahLst/>
              <a:cxnLst/>
              <a:rect l="l" t="t" r="r" b="b"/>
              <a:pathLst>
                <a:path w="498475" h="904239">
                  <a:moveTo>
                    <a:pt x="0" y="0"/>
                  </a:moveTo>
                  <a:lnTo>
                    <a:pt x="329" y="47141"/>
                  </a:lnTo>
                  <a:lnTo>
                    <a:pt x="2634" y="94807"/>
                  </a:lnTo>
                  <a:lnTo>
                    <a:pt x="8889" y="143525"/>
                  </a:lnTo>
                  <a:lnTo>
                    <a:pt x="21072" y="193820"/>
                  </a:lnTo>
                  <a:lnTo>
                    <a:pt x="41157" y="246218"/>
                  </a:lnTo>
                  <a:lnTo>
                    <a:pt x="71119" y="301244"/>
                  </a:lnTo>
                  <a:lnTo>
                    <a:pt x="96480" y="336545"/>
                  </a:lnTo>
                  <a:lnTo>
                    <a:pt x="128674" y="374178"/>
                  </a:lnTo>
                  <a:lnTo>
                    <a:pt x="165993" y="413467"/>
                  </a:lnTo>
                  <a:lnTo>
                    <a:pt x="206729" y="453733"/>
                  </a:lnTo>
                  <a:lnTo>
                    <a:pt x="249174" y="494299"/>
                  </a:lnTo>
                  <a:lnTo>
                    <a:pt x="291618" y="534489"/>
                  </a:lnTo>
                  <a:lnTo>
                    <a:pt x="332354" y="573623"/>
                  </a:lnTo>
                  <a:lnTo>
                    <a:pt x="369673" y="611026"/>
                  </a:lnTo>
                  <a:lnTo>
                    <a:pt x="401867" y="646019"/>
                  </a:lnTo>
                  <a:lnTo>
                    <a:pt x="427227" y="677926"/>
                  </a:lnTo>
                  <a:lnTo>
                    <a:pt x="461996" y="733926"/>
                  </a:lnTo>
                  <a:lnTo>
                    <a:pt x="483085" y="782728"/>
                  </a:lnTo>
                  <a:lnTo>
                    <a:pt x="493915" y="826122"/>
                  </a:lnTo>
                  <a:lnTo>
                    <a:pt x="497905" y="865902"/>
                  </a:lnTo>
                  <a:lnTo>
                    <a:pt x="498475" y="9038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22388" y="3824477"/>
              <a:ext cx="498475" cy="904240"/>
            </a:xfrm>
            <a:custGeom>
              <a:avLst/>
              <a:gdLst/>
              <a:ahLst/>
              <a:cxnLst/>
              <a:rect l="l" t="t" r="r" b="b"/>
              <a:pathLst>
                <a:path w="498475" h="904239">
                  <a:moveTo>
                    <a:pt x="0" y="903859"/>
                  </a:moveTo>
                  <a:lnTo>
                    <a:pt x="329" y="856717"/>
                  </a:lnTo>
                  <a:lnTo>
                    <a:pt x="2634" y="809051"/>
                  </a:lnTo>
                  <a:lnTo>
                    <a:pt x="8889" y="760333"/>
                  </a:lnTo>
                  <a:lnTo>
                    <a:pt x="21072" y="710038"/>
                  </a:lnTo>
                  <a:lnTo>
                    <a:pt x="41157" y="657640"/>
                  </a:lnTo>
                  <a:lnTo>
                    <a:pt x="71119" y="602615"/>
                  </a:lnTo>
                  <a:lnTo>
                    <a:pt x="96480" y="567313"/>
                  </a:lnTo>
                  <a:lnTo>
                    <a:pt x="128674" y="529680"/>
                  </a:lnTo>
                  <a:lnTo>
                    <a:pt x="165993" y="490391"/>
                  </a:lnTo>
                  <a:lnTo>
                    <a:pt x="206729" y="450125"/>
                  </a:lnTo>
                  <a:lnTo>
                    <a:pt x="249174" y="409559"/>
                  </a:lnTo>
                  <a:lnTo>
                    <a:pt x="291618" y="369369"/>
                  </a:lnTo>
                  <a:lnTo>
                    <a:pt x="332354" y="330235"/>
                  </a:lnTo>
                  <a:lnTo>
                    <a:pt x="369673" y="292832"/>
                  </a:lnTo>
                  <a:lnTo>
                    <a:pt x="401867" y="257839"/>
                  </a:lnTo>
                  <a:lnTo>
                    <a:pt x="427227" y="225933"/>
                  </a:lnTo>
                  <a:lnTo>
                    <a:pt x="461996" y="169932"/>
                  </a:lnTo>
                  <a:lnTo>
                    <a:pt x="483085" y="121130"/>
                  </a:lnTo>
                  <a:lnTo>
                    <a:pt x="493915" y="77736"/>
                  </a:lnTo>
                  <a:lnTo>
                    <a:pt x="497905" y="37956"/>
                  </a:ln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316216" y="43590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71270" y="3048190"/>
            <a:ext cx="646430" cy="1615440"/>
            <a:chOff x="7371270" y="3048190"/>
            <a:chExt cx="646430" cy="1615440"/>
          </a:xfrm>
        </p:grpSpPr>
        <p:sp>
          <p:nvSpPr>
            <p:cNvPr id="40" name="object 40"/>
            <p:cNvSpPr/>
            <p:nvPr/>
          </p:nvSpPr>
          <p:spPr>
            <a:xfrm>
              <a:off x="7385557" y="3062477"/>
              <a:ext cx="617855" cy="810260"/>
            </a:xfrm>
            <a:custGeom>
              <a:avLst/>
              <a:gdLst/>
              <a:ahLst/>
              <a:cxnLst/>
              <a:rect l="l" t="t" r="r" b="b"/>
              <a:pathLst>
                <a:path w="617854" h="810260">
                  <a:moveTo>
                    <a:pt x="0" y="0"/>
                  </a:moveTo>
                  <a:lnTo>
                    <a:pt x="408" y="42296"/>
                  </a:lnTo>
                  <a:lnTo>
                    <a:pt x="3264" y="85047"/>
                  </a:lnTo>
                  <a:lnTo>
                    <a:pt x="11017" y="128730"/>
                  </a:lnTo>
                  <a:lnTo>
                    <a:pt x="26114" y="173820"/>
                  </a:lnTo>
                  <a:lnTo>
                    <a:pt x="51005" y="220794"/>
                  </a:lnTo>
                  <a:lnTo>
                    <a:pt x="88138" y="270129"/>
                  </a:lnTo>
                  <a:lnTo>
                    <a:pt x="116321" y="298775"/>
                  </a:lnTo>
                  <a:lnTo>
                    <a:pt x="151666" y="329200"/>
                  </a:lnTo>
                  <a:lnTo>
                    <a:pt x="192581" y="360946"/>
                  </a:lnTo>
                  <a:lnTo>
                    <a:pt x="237472" y="393555"/>
                  </a:lnTo>
                  <a:lnTo>
                    <a:pt x="284749" y="426570"/>
                  </a:lnTo>
                  <a:lnTo>
                    <a:pt x="332819" y="459533"/>
                  </a:lnTo>
                  <a:lnTo>
                    <a:pt x="380089" y="491988"/>
                  </a:lnTo>
                  <a:lnTo>
                    <a:pt x="424968" y="523476"/>
                  </a:lnTo>
                  <a:lnTo>
                    <a:pt x="465863" y="553540"/>
                  </a:lnTo>
                  <a:lnTo>
                    <a:pt x="501183" y="581723"/>
                  </a:lnTo>
                  <a:lnTo>
                    <a:pt x="529336" y="607568"/>
                  </a:lnTo>
                  <a:lnTo>
                    <a:pt x="572409" y="657810"/>
                  </a:lnTo>
                  <a:lnTo>
                    <a:pt x="598535" y="701566"/>
                  </a:lnTo>
                  <a:lnTo>
                    <a:pt x="611952" y="740457"/>
                  </a:lnTo>
                  <a:lnTo>
                    <a:pt x="616894" y="776106"/>
                  </a:lnTo>
                  <a:lnTo>
                    <a:pt x="617601" y="81013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85557" y="3838829"/>
              <a:ext cx="617855" cy="810260"/>
            </a:xfrm>
            <a:custGeom>
              <a:avLst/>
              <a:gdLst/>
              <a:ahLst/>
              <a:cxnLst/>
              <a:rect l="l" t="t" r="r" b="b"/>
              <a:pathLst>
                <a:path w="617854" h="810260">
                  <a:moveTo>
                    <a:pt x="0" y="810133"/>
                  </a:moveTo>
                  <a:lnTo>
                    <a:pt x="408" y="767836"/>
                  </a:lnTo>
                  <a:lnTo>
                    <a:pt x="3264" y="725085"/>
                  </a:lnTo>
                  <a:lnTo>
                    <a:pt x="11017" y="681402"/>
                  </a:lnTo>
                  <a:lnTo>
                    <a:pt x="26114" y="636312"/>
                  </a:lnTo>
                  <a:lnTo>
                    <a:pt x="51005" y="589338"/>
                  </a:lnTo>
                  <a:lnTo>
                    <a:pt x="88138" y="540004"/>
                  </a:lnTo>
                  <a:lnTo>
                    <a:pt x="116321" y="511357"/>
                  </a:lnTo>
                  <a:lnTo>
                    <a:pt x="151666" y="480932"/>
                  </a:lnTo>
                  <a:lnTo>
                    <a:pt x="192581" y="449186"/>
                  </a:lnTo>
                  <a:lnTo>
                    <a:pt x="237472" y="416577"/>
                  </a:lnTo>
                  <a:lnTo>
                    <a:pt x="284749" y="383562"/>
                  </a:lnTo>
                  <a:lnTo>
                    <a:pt x="332819" y="350599"/>
                  </a:lnTo>
                  <a:lnTo>
                    <a:pt x="380089" y="318144"/>
                  </a:lnTo>
                  <a:lnTo>
                    <a:pt x="424968" y="286656"/>
                  </a:lnTo>
                  <a:lnTo>
                    <a:pt x="465863" y="256592"/>
                  </a:lnTo>
                  <a:lnTo>
                    <a:pt x="501183" y="228409"/>
                  </a:lnTo>
                  <a:lnTo>
                    <a:pt x="529336" y="202565"/>
                  </a:lnTo>
                  <a:lnTo>
                    <a:pt x="572409" y="152322"/>
                  </a:lnTo>
                  <a:lnTo>
                    <a:pt x="598535" y="108566"/>
                  </a:lnTo>
                  <a:lnTo>
                    <a:pt x="611952" y="69675"/>
                  </a:lnTo>
                  <a:lnTo>
                    <a:pt x="616894" y="34026"/>
                  </a:lnTo>
                  <a:lnTo>
                    <a:pt x="617601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244460" y="2758566"/>
            <a:ext cx="232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6234" sz="2700" spc="-66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44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69556" y="3158363"/>
            <a:ext cx="706755" cy="1329690"/>
          </a:xfrm>
          <a:custGeom>
            <a:avLst/>
            <a:gdLst/>
            <a:ahLst/>
            <a:cxnLst/>
            <a:rect l="l" t="t" r="r" b="b"/>
            <a:pathLst>
              <a:path w="706754" h="1329689">
                <a:moveTo>
                  <a:pt x="0" y="0"/>
                </a:moveTo>
                <a:lnTo>
                  <a:pt x="807" y="42556"/>
                </a:lnTo>
                <a:lnTo>
                  <a:pt x="6461" y="85789"/>
                </a:lnTo>
                <a:lnTo>
                  <a:pt x="21808" y="130375"/>
                </a:lnTo>
                <a:lnTo>
                  <a:pt x="51694" y="176991"/>
                </a:lnTo>
                <a:lnTo>
                  <a:pt x="100965" y="226313"/>
                </a:lnTo>
                <a:lnTo>
                  <a:pt x="166395" y="271482"/>
                </a:lnTo>
                <a:lnTo>
                  <a:pt x="208218" y="295687"/>
                </a:lnTo>
                <a:lnTo>
                  <a:pt x="254244" y="320580"/>
                </a:lnTo>
                <a:lnTo>
                  <a:pt x="303071" y="345867"/>
                </a:lnTo>
                <a:lnTo>
                  <a:pt x="353298" y="371252"/>
                </a:lnTo>
                <a:lnTo>
                  <a:pt x="403521" y="396442"/>
                </a:lnTo>
                <a:lnTo>
                  <a:pt x="452341" y="421141"/>
                </a:lnTo>
                <a:lnTo>
                  <a:pt x="498353" y="445055"/>
                </a:lnTo>
                <a:lnTo>
                  <a:pt x="540158" y="467890"/>
                </a:lnTo>
                <a:lnTo>
                  <a:pt x="576353" y="489350"/>
                </a:lnTo>
                <a:lnTo>
                  <a:pt x="663906" y="560853"/>
                </a:lnTo>
                <a:lnTo>
                  <a:pt x="693880" y="604599"/>
                </a:lnTo>
                <a:lnTo>
                  <a:pt x="704923" y="643034"/>
                </a:lnTo>
                <a:lnTo>
                  <a:pt x="706501" y="678814"/>
                </a:lnTo>
              </a:path>
              <a:path w="706754" h="1329689">
                <a:moveTo>
                  <a:pt x="0" y="1329309"/>
                </a:moveTo>
                <a:lnTo>
                  <a:pt x="807" y="1286752"/>
                </a:lnTo>
                <a:lnTo>
                  <a:pt x="6461" y="1243519"/>
                </a:lnTo>
                <a:lnTo>
                  <a:pt x="21808" y="1198933"/>
                </a:lnTo>
                <a:lnTo>
                  <a:pt x="51694" y="1152317"/>
                </a:lnTo>
                <a:lnTo>
                  <a:pt x="100965" y="1102995"/>
                </a:lnTo>
                <a:lnTo>
                  <a:pt x="166395" y="1057826"/>
                </a:lnTo>
                <a:lnTo>
                  <a:pt x="208218" y="1033621"/>
                </a:lnTo>
                <a:lnTo>
                  <a:pt x="254244" y="1008728"/>
                </a:lnTo>
                <a:lnTo>
                  <a:pt x="303071" y="983441"/>
                </a:lnTo>
                <a:lnTo>
                  <a:pt x="353298" y="958056"/>
                </a:lnTo>
                <a:lnTo>
                  <a:pt x="403521" y="932866"/>
                </a:lnTo>
                <a:lnTo>
                  <a:pt x="452341" y="908167"/>
                </a:lnTo>
                <a:lnTo>
                  <a:pt x="498353" y="884253"/>
                </a:lnTo>
                <a:lnTo>
                  <a:pt x="540158" y="861418"/>
                </a:lnTo>
                <a:lnTo>
                  <a:pt x="576353" y="839958"/>
                </a:lnTo>
                <a:lnTo>
                  <a:pt x="663906" y="768455"/>
                </a:lnTo>
                <a:lnTo>
                  <a:pt x="693880" y="724709"/>
                </a:lnTo>
                <a:lnTo>
                  <a:pt x="704923" y="686274"/>
                </a:lnTo>
                <a:lnTo>
                  <a:pt x="706501" y="6504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220966" y="4176217"/>
            <a:ext cx="2095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3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30864" sz="2700" spc="-79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baseline="-30864" sz="27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20966" y="3888689"/>
            <a:ext cx="2559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85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18518" sz="2700" spc="-877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21604" sz="2700" spc="-877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baseline="-21604" sz="27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20966" y="3063366"/>
            <a:ext cx="408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1604" sz="2700" spc="-757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20966" y="3156026"/>
            <a:ext cx="403860" cy="6648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dirty="0" sz="1800" spc="-869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13888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13888" sz="2700" spc="247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355"/>
              </a:spcBef>
            </a:pPr>
            <a:r>
              <a:rPr dirty="0" baseline="-7716" sz="2700" spc="-66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1800" spc="-44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20966" y="3717797"/>
            <a:ext cx="403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869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9259" sz="2700" spc="-1035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7716" sz="2700" spc="-284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baseline="-7716" sz="2700" spc="-3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37594" y="4444428"/>
            <a:ext cx="668020" cy="1499235"/>
            <a:chOff x="5137594" y="4444428"/>
            <a:chExt cx="668020" cy="1499235"/>
          </a:xfrm>
        </p:grpSpPr>
        <p:sp>
          <p:nvSpPr>
            <p:cNvPr id="50" name="object 50"/>
            <p:cNvSpPr/>
            <p:nvPr/>
          </p:nvSpPr>
          <p:spPr>
            <a:xfrm>
              <a:off x="5151882" y="4458715"/>
              <a:ext cx="639445" cy="751205"/>
            </a:xfrm>
            <a:custGeom>
              <a:avLst/>
              <a:gdLst/>
              <a:ahLst/>
              <a:cxnLst/>
              <a:rect l="l" t="t" r="r" b="b"/>
              <a:pathLst>
                <a:path w="639445" h="751204">
                  <a:moveTo>
                    <a:pt x="0" y="0"/>
                  </a:moveTo>
                  <a:lnTo>
                    <a:pt x="423" y="39135"/>
                  </a:lnTo>
                  <a:lnTo>
                    <a:pt x="3386" y="78725"/>
                  </a:lnTo>
                  <a:lnTo>
                    <a:pt x="11430" y="119205"/>
                  </a:lnTo>
                  <a:lnTo>
                    <a:pt x="27093" y="161007"/>
                  </a:lnTo>
                  <a:lnTo>
                    <a:pt x="52916" y="204567"/>
                  </a:lnTo>
                  <a:lnTo>
                    <a:pt x="91439" y="250316"/>
                  </a:lnTo>
                  <a:lnTo>
                    <a:pt x="120597" y="276875"/>
                  </a:lnTo>
                  <a:lnTo>
                    <a:pt x="157163" y="305077"/>
                  </a:lnTo>
                  <a:lnTo>
                    <a:pt x="199492" y="334499"/>
                  </a:lnTo>
                  <a:lnTo>
                    <a:pt x="245938" y="364720"/>
                  </a:lnTo>
                  <a:lnTo>
                    <a:pt x="294853" y="395315"/>
                  </a:lnTo>
                  <a:lnTo>
                    <a:pt x="344591" y="425864"/>
                  </a:lnTo>
                  <a:lnTo>
                    <a:pt x="393506" y="455944"/>
                  </a:lnTo>
                  <a:lnTo>
                    <a:pt x="439952" y="485132"/>
                  </a:lnTo>
                  <a:lnTo>
                    <a:pt x="482281" y="513005"/>
                  </a:lnTo>
                  <a:lnTo>
                    <a:pt x="518847" y="539141"/>
                  </a:lnTo>
                  <a:lnTo>
                    <a:pt x="600795" y="620327"/>
                  </a:lnTo>
                  <a:lnTo>
                    <a:pt x="627903" y="668750"/>
                  </a:lnTo>
                  <a:lnTo>
                    <a:pt x="637891" y="711315"/>
                  </a:lnTo>
                  <a:lnTo>
                    <a:pt x="639317" y="7509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51882" y="5178297"/>
              <a:ext cx="639445" cy="751205"/>
            </a:xfrm>
            <a:custGeom>
              <a:avLst/>
              <a:gdLst/>
              <a:ahLst/>
              <a:cxnLst/>
              <a:rect l="l" t="t" r="r" b="b"/>
              <a:pathLst>
                <a:path w="639445" h="751204">
                  <a:moveTo>
                    <a:pt x="0" y="751014"/>
                  </a:moveTo>
                  <a:lnTo>
                    <a:pt x="423" y="711827"/>
                  </a:lnTo>
                  <a:lnTo>
                    <a:pt x="3386" y="672206"/>
                  </a:lnTo>
                  <a:lnTo>
                    <a:pt x="11430" y="631717"/>
                  </a:lnTo>
                  <a:lnTo>
                    <a:pt x="27093" y="589923"/>
                  </a:lnTo>
                  <a:lnTo>
                    <a:pt x="52916" y="546391"/>
                  </a:lnTo>
                  <a:lnTo>
                    <a:pt x="91439" y="500684"/>
                  </a:lnTo>
                  <a:lnTo>
                    <a:pt x="120597" y="474113"/>
                  </a:lnTo>
                  <a:lnTo>
                    <a:pt x="157163" y="445901"/>
                  </a:lnTo>
                  <a:lnTo>
                    <a:pt x="199492" y="416470"/>
                  </a:lnTo>
                  <a:lnTo>
                    <a:pt x="245938" y="386244"/>
                  </a:lnTo>
                  <a:lnTo>
                    <a:pt x="294853" y="355643"/>
                  </a:lnTo>
                  <a:lnTo>
                    <a:pt x="344591" y="325090"/>
                  </a:lnTo>
                  <a:lnTo>
                    <a:pt x="393506" y="295008"/>
                  </a:lnTo>
                  <a:lnTo>
                    <a:pt x="439952" y="265819"/>
                  </a:lnTo>
                  <a:lnTo>
                    <a:pt x="482281" y="237946"/>
                  </a:lnTo>
                  <a:lnTo>
                    <a:pt x="518847" y="211809"/>
                  </a:lnTo>
                  <a:lnTo>
                    <a:pt x="600795" y="130623"/>
                  </a:lnTo>
                  <a:lnTo>
                    <a:pt x="627903" y="82200"/>
                  </a:lnTo>
                  <a:lnTo>
                    <a:pt x="637891" y="39635"/>
                  </a:lnTo>
                  <a:lnTo>
                    <a:pt x="63931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081396" y="548132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1396" y="459155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81396" y="4428235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34153" y="5199126"/>
            <a:ext cx="251460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ts val="1830"/>
              </a:lnSpc>
              <a:spcBef>
                <a:spcPts val="100"/>
              </a:spcBef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30"/>
              </a:lnSpc>
            </a:pPr>
            <a:r>
              <a:rPr dirty="0" sz="1800" spc="-19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12435" y="4952492"/>
            <a:ext cx="309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8580" sz="2700" spc="-202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dirty="0" sz="1800" spc="-135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51228" y="5669381"/>
            <a:ext cx="2751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latin typeface="Arial MT"/>
                <a:cs typeface="Arial MT"/>
              </a:rPr>
              <a:t>As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eve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50">
                <a:latin typeface="Arial MT"/>
                <a:cs typeface="Arial MT"/>
              </a:rPr>
              <a:t>pr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90">
                <a:latin typeface="Arial MT"/>
                <a:cs typeface="Arial MT"/>
              </a:rPr>
              <a:t>,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is  </a:t>
            </a:r>
            <a:r>
              <a:rPr dirty="0" sz="1800" spc="-18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275">
                <a:latin typeface="Arial MT"/>
                <a:cs typeface="Arial MT"/>
              </a:rPr>
              <a:t>m</a:t>
            </a:r>
            <a:r>
              <a:rPr dirty="0" sz="1800" spc="-195">
                <a:latin typeface="Arial MT"/>
                <a:cs typeface="Arial MT"/>
              </a:rPr>
              <a:t>u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85">
                <a:latin typeface="Arial MT"/>
                <a:cs typeface="Arial MT"/>
              </a:rPr>
              <a:t>h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90">
                <a:latin typeface="Arial MT"/>
                <a:cs typeface="Arial MT"/>
              </a:rPr>
              <a:t>tt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47800" y="3733800"/>
            <a:ext cx="2590800" cy="1808480"/>
          </a:xfrm>
          <a:custGeom>
            <a:avLst/>
            <a:gdLst/>
            <a:ahLst/>
            <a:cxnLst/>
            <a:rect l="l" t="t" r="r" b="b"/>
            <a:pathLst>
              <a:path w="2590800" h="1808479">
                <a:moveTo>
                  <a:pt x="76200" y="533400"/>
                </a:moveTo>
                <a:lnTo>
                  <a:pt x="76200" y="1219200"/>
                </a:lnTo>
              </a:path>
              <a:path w="2590800" h="1808479">
                <a:moveTo>
                  <a:pt x="0" y="533400"/>
                </a:moveTo>
                <a:lnTo>
                  <a:pt x="152400" y="533400"/>
                </a:lnTo>
              </a:path>
              <a:path w="2590800" h="1808479">
                <a:moveTo>
                  <a:pt x="660400" y="228600"/>
                </a:moveTo>
                <a:lnTo>
                  <a:pt x="660400" y="1371600"/>
                </a:lnTo>
              </a:path>
              <a:path w="2590800" h="1808479">
                <a:moveTo>
                  <a:pt x="533400" y="228600"/>
                </a:moveTo>
                <a:lnTo>
                  <a:pt x="787400" y="228600"/>
                </a:lnTo>
              </a:path>
              <a:path w="2590800" h="1808479">
                <a:moveTo>
                  <a:pt x="533400" y="1371600"/>
                </a:moveTo>
                <a:lnTo>
                  <a:pt x="787400" y="1371600"/>
                </a:lnTo>
              </a:path>
              <a:path w="2590800" h="1808479">
                <a:moveTo>
                  <a:pt x="1935988" y="76200"/>
                </a:moveTo>
                <a:lnTo>
                  <a:pt x="1935988" y="1524000"/>
                </a:lnTo>
              </a:path>
              <a:path w="2590800" h="1808479">
                <a:moveTo>
                  <a:pt x="1828800" y="76200"/>
                </a:moveTo>
                <a:lnTo>
                  <a:pt x="2043176" y="76200"/>
                </a:lnTo>
              </a:path>
              <a:path w="2590800" h="1808479">
                <a:moveTo>
                  <a:pt x="1828800" y="1524000"/>
                </a:moveTo>
                <a:lnTo>
                  <a:pt x="2043176" y="1524000"/>
                </a:lnTo>
              </a:path>
              <a:path w="2590800" h="1808479">
                <a:moveTo>
                  <a:pt x="1104900" y="0"/>
                </a:moveTo>
                <a:lnTo>
                  <a:pt x="1104900" y="1447800"/>
                </a:lnTo>
              </a:path>
              <a:path w="2590800" h="1808479">
                <a:moveTo>
                  <a:pt x="990600" y="0"/>
                </a:moveTo>
                <a:lnTo>
                  <a:pt x="1219200" y="0"/>
                </a:lnTo>
              </a:path>
              <a:path w="2590800" h="1808479">
                <a:moveTo>
                  <a:pt x="990600" y="1447800"/>
                </a:moveTo>
                <a:lnTo>
                  <a:pt x="1219200" y="1447800"/>
                </a:lnTo>
              </a:path>
              <a:path w="2590800" h="1808479">
                <a:moveTo>
                  <a:pt x="1566037" y="498475"/>
                </a:moveTo>
                <a:lnTo>
                  <a:pt x="1566037" y="1808226"/>
                </a:lnTo>
              </a:path>
              <a:path w="2590800" h="1808479">
                <a:moveTo>
                  <a:pt x="1427226" y="498475"/>
                </a:moveTo>
                <a:lnTo>
                  <a:pt x="1704975" y="498475"/>
                </a:lnTo>
              </a:path>
              <a:path w="2590800" h="1808479">
                <a:moveTo>
                  <a:pt x="1427226" y="1808226"/>
                </a:moveTo>
                <a:lnTo>
                  <a:pt x="1704975" y="1808226"/>
                </a:lnTo>
              </a:path>
              <a:path w="2590800" h="1808479">
                <a:moveTo>
                  <a:pt x="2476500" y="34925"/>
                </a:moveTo>
                <a:lnTo>
                  <a:pt x="2476500" y="1482725"/>
                </a:lnTo>
              </a:path>
              <a:path w="2590800" h="1808479">
                <a:moveTo>
                  <a:pt x="2362200" y="34925"/>
                </a:moveTo>
                <a:lnTo>
                  <a:pt x="2590800" y="34925"/>
                </a:lnTo>
              </a:path>
              <a:path w="2590800" h="1808479">
                <a:moveTo>
                  <a:pt x="2362200" y="1482725"/>
                </a:moveTo>
                <a:lnTo>
                  <a:pt x="2590800" y="148272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43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43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64540" y="969907"/>
            <a:ext cx="7709534" cy="433641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74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>
                <a:latin typeface="Calibri"/>
                <a:cs typeface="Calibri"/>
              </a:rPr>
              <a:t>Nonindependence</a:t>
            </a:r>
            <a:r>
              <a:rPr dirty="0" sz="3200" spc="-5">
                <a:latin typeface="Calibri"/>
                <a:cs typeface="Calibri"/>
              </a:rPr>
              <a:t> of</a:t>
            </a:r>
            <a:r>
              <a:rPr dirty="0" sz="3200" spc="-10">
                <a:latin typeface="Calibri"/>
                <a:cs typeface="Calibri"/>
              </a:rPr>
              <a:t> error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variables</a:t>
            </a:r>
            <a:endParaRPr sz="3200">
              <a:latin typeface="Calibri"/>
              <a:cs typeface="Calibri"/>
            </a:endParaRPr>
          </a:p>
          <a:p>
            <a:pPr lvl="1" marL="527685" marR="55880" indent="-287020">
              <a:lnSpc>
                <a:spcPct val="100000"/>
              </a:lnSpc>
              <a:spcBef>
                <a:spcPts val="55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5" b="1">
                <a:latin typeface="Calibri"/>
                <a:cs typeface="Calibri"/>
              </a:rPr>
              <a:t>A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time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series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constituted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were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collected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over</a:t>
            </a:r>
            <a:r>
              <a:rPr dirty="0" sz="2800" spc="-5">
                <a:latin typeface="Calibri"/>
                <a:cs typeface="Calibri"/>
              </a:rPr>
              <a:t> time.</a:t>
            </a:r>
            <a:endParaRPr sz="2800">
              <a:latin typeface="Calibri"/>
              <a:cs typeface="Calibri"/>
            </a:endParaRPr>
          </a:p>
          <a:p>
            <a:pPr lvl="1" marL="527685" marR="508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Examining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residuals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over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pattern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errors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independent.</a:t>
            </a:r>
            <a:endParaRPr sz="2800">
              <a:latin typeface="Calibri"/>
              <a:cs typeface="Calibri"/>
            </a:endParaRPr>
          </a:p>
          <a:p>
            <a:pPr lvl="1" marL="527685" marR="5461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pattern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detected,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errors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said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autocorrelated.</a:t>
            </a:r>
            <a:endParaRPr sz="2800">
              <a:latin typeface="Calibri"/>
              <a:cs typeface="Calibri"/>
            </a:endParaRPr>
          </a:p>
          <a:p>
            <a:pPr lvl="1" marL="527685" marR="17399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5">
                <a:latin typeface="Calibri"/>
                <a:cs typeface="Calibri"/>
              </a:rPr>
              <a:t>Autocorrelation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detected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graphing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residuals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against</a:t>
            </a:r>
            <a:r>
              <a:rPr dirty="0" sz="2800" spc="-5">
                <a:latin typeface="Calibri"/>
                <a:cs typeface="Calibri"/>
              </a:rPr>
              <a:t> time.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3002026"/>
            <a:ext cx="2678430" cy="1574800"/>
          </a:xfrm>
          <a:custGeom>
            <a:avLst/>
            <a:gdLst/>
            <a:ahLst/>
            <a:cxnLst/>
            <a:rect l="l" t="t" r="r" b="b"/>
            <a:pathLst>
              <a:path w="2678429" h="1574800">
                <a:moveTo>
                  <a:pt x="0" y="579374"/>
                </a:moveTo>
                <a:lnTo>
                  <a:pt x="193675" y="42799"/>
                </a:lnTo>
                <a:lnTo>
                  <a:pt x="339725" y="187325"/>
                </a:lnTo>
                <a:lnTo>
                  <a:pt x="442975" y="0"/>
                </a:lnTo>
                <a:lnTo>
                  <a:pt x="649351" y="22225"/>
                </a:lnTo>
                <a:lnTo>
                  <a:pt x="898525" y="331724"/>
                </a:lnTo>
                <a:lnTo>
                  <a:pt x="960501" y="455549"/>
                </a:lnTo>
                <a:lnTo>
                  <a:pt x="1104900" y="828675"/>
                </a:lnTo>
                <a:lnTo>
                  <a:pt x="1292225" y="1119124"/>
                </a:lnTo>
                <a:lnTo>
                  <a:pt x="1436751" y="1263650"/>
                </a:lnTo>
                <a:lnTo>
                  <a:pt x="1581150" y="1119124"/>
                </a:lnTo>
                <a:lnTo>
                  <a:pt x="1747901" y="1574800"/>
                </a:lnTo>
                <a:lnTo>
                  <a:pt x="1871726" y="1387475"/>
                </a:lnTo>
                <a:lnTo>
                  <a:pt x="2036826" y="1304925"/>
                </a:lnTo>
                <a:lnTo>
                  <a:pt x="2201926" y="1222375"/>
                </a:lnTo>
                <a:lnTo>
                  <a:pt x="2368550" y="1077849"/>
                </a:lnTo>
                <a:lnTo>
                  <a:pt x="2492375" y="663575"/>
                </a:lnTo>
                <a:lnTo>
                  <a:pt x="2678176" y="53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92700" y="2898775"/>
            <a:ext cx="2651125" cy="1367155"/>
          </a:xfrm>
          <a:custGeom>
            <a:avLst/>
            <a:gdLst/>
            <a:ahLst/>
            <a:cxnLst/>
            <a:rect l="l" t="t" r="r" b="b"/>
            <a:pathLst>
              <a:path w="2651125" h="1367154">
                <a:moveTo>
                  <a:pt x="0" y="766699"/>
                </a:moveTo>
                <a:lnTo>
                  <a:pt x="208025" y="1119124"/>
                </a:lnTo>
                <a:lnTo>
                  <a:pt x="538226" y="496824"/>
                </a:lnTo>
                <a:lnTo>
                  <a:pt x="890651" y="1222375"/>
                </a:lnTo>
                <a:lnTo>
                  <a:pt x="1222375" y="0"/>
                </a:lnTo>
                <a:lnTo>
                  <a:pt x="1428750" y="1098550"/>
                </a:lnTo>
                <a:lnTo>
                  <a:pt x="1760601" y="704850"/>
                </a:lnTo>
                <a:lnTo>
                  <a:pt x="2070100" y="1263650"/>
                </a:lnTo>
                <a:lnTo>
                  <a:pt x="2298700" y="414274"/>
                </a:lnTo>
                <a:lnTo>
                  <a:pt x="2651125" y="13669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9200" y="2286000"/>
            <a:ext cx="3124200" cy="2514600"/>
          </a:xfrm>
          <a:custGeom>
            <a:avLst/>
            <a:gdLst/>
            <a:ahLst/>
            <a:cxnLst/>
            <a:rect l="l" t="t" r="r" b="b"/>
            <a:pathLst>
              <a:path w="3124200" h="2514600">
                <a:moveTo>
                  <a:pt x="0" y="0"/>
                </a:moveTo>
                <a:lnTo>
                  <a:pt x="0" y="2514600"/>
                </a:lnTo>
              </a:path>
              <a:path w="3124200" h="2514600">
                <a:moveTo>
                  <a:pt x="0" y="1447800"/>
                </a:moveTo>
                <a:lnTo>
                  <a:pt x="3124200" y="1447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62277" y="339674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3654" y="3022219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126" y="2849117"/>
            <a:ext cx="60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802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baseline="-10802" sz="2700" spc="-28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10802" sz="27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1800" spc="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6172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baseline="-6172"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629" y="31539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8305" y="33063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3307" y="3693617"/>
            <a:ext cx="135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705" y="3962145"/>
            <a:ext cx="490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1800" spc="-1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37037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baseline="-37037" sz="2700" spc="-24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7716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baseline="-7716"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0305" y="4419345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2705" y="423532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9705" y="4068571"/>
            <a:ext cx="338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518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baseline="-18518" sz="2700" spc="-24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2286000"/>
            <a:ext cx="3124200" cy="2590800"/>
          </a:xfrm>
          <a:custGeom>
            <a:avLst/>
            <a:gdLst/>
            <a:ahLst/>
            <a:cxnLst/>
            <a:rect l="l" t="t" r="r" b="b"/>
            <a:pathLst>
              <a:path w="3124200" h="2590800">
                <a:moveTo>
                  <a:pt x="0" y="0"/>
                </a:moveTo>
                <a:lnTo>
                  <a:pt x="0" y="2590800"/>
                </a:lnTo>
              </a:path>
              <a:path w="3124200" h="2590800">
                <a:moveTo>
                  <a:pt x="0" y="1447800"/>
                </a:moveTo>
                <a:lnTo>
                  <a:pt x="3124200" y="1447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33009" y="3504641"/>
            <a:ext cx="135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43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5267959" y="385432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7585" y="32301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8585" y="3962145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2464" y="27729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2366" y="385432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7167" y="3458667"/>
            <a:ext cx="135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4759" y="3351499"/>
            <a:ext cx="716915" cy="86486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345"/>
              </a:spcBef>
            </a:pPr>
            <a:r>
              <a:rPr dirty="0" baseline="-37037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baseline="-37037" sz="2700" spc="-24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267970">
              <a:lnSpc>
                <a:spcPts val="1980"/>
              </a:lnSpc>
              <a:spcBef>
                <a:spcPts val="240"/>
              </a:spcBef>
            </a:pPr>
            <a:r>
              <a:rPr dirty="0" sz="1800" spc="-195"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ts val="1980"/>
              </a:lnSpc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702" y="2056638"/>
            <a:ext cx="754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Residual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0134" y="2086736"/>
            <a:ext cx="754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latin typeface="Arial MT"/>
                <a:cs typeface="Arial MT"/>
              </a:rPr>
              <a:t>Residual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1967" y="4006722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30567" y="31539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1567" y="3566540"/>
            <a:ext cx="514350" cy="81661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50"/>
              </a:spcBef>
            </a:pPr>
            <a:r>
              <a:rPr dirty="0" sz="1800" spc="-240">
                <a:latin typeface="Arial MT"/>
                <a:cs typeface="Arial MT"/>
              </a:rPr>
              <a:t>T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280">
                <a:latin typeface="Arial MT"/>
                <a:cs typeface="Arial MT"/>
              </a:rPr>
              <a:t>m</a:t>
            </a:r>
            <a:r>
              <a:rPr dirty="0" sz="1800" spc="-185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706117" y="758697"/>
            <a:ext cx="51174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4">
                <a:latin typeface="Arial MT"/>
                <a:cs typeface="Arial MT"/>
              </a:rPr>
              <a:t>Patterns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in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appearance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of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residuals </a:t>
            </a:r>
            <a:r>
              <a:rPr dirty="0" sz="2400" spc="-19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ove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ti</a:t>
            </a:r>
            <a:r>
              <a:rPr dirty="0" sz="2400" spc="-360">
                <a:latin typeface="Arial MT"/>
                <a:cs typeface="Arial MT"/>
              </a:rPr>
              <a:t>m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indicate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tha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autoco</a:t>
            </a:r>
            <a:r>
              <a:rPr dirty="0" sz="2400" spc="-140">
                <a:latin typeface="Arial MT"/>
                <a:cs typeface="Arial MT"/>
              </a:rPr>
              <a:t>r</a:t>
            </a:r>
            <a:r>
              <a:rPr dirty="0" sz="2400" spc="-180">
                <a:latin typeface="Arial MT"/>
                <a:cs typeface="Arial MT"/>
              </a:rPr>
              <a:t>relation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exist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8575" y="5238750"/>
            <a:ext cx="3359150" cy="650875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1440" marR="99060">
              <a:lnSpc>
                <a:spcPct val="100000"/>
              </a:lnSpc>
              <a:spcBef>
                <a:spcPts val="375"/>
              </a:spcBef>
            </a:pPr>
            <a:r>
              <a:rPr dirty="0" sz="1800" spc="-175">
                <a:latin typeface="Arial MT"/>
                <a:cs typeface="Arial MT"/>
              </a:rPr>
              <a:t>Note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ru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125">
                <a:latin typeface="Arial MT"/>
                <a:cs typeface="Arial MT"/>
              </a:rPr>
              <a:t>iv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resi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10">
                <a:latin typeface="Arial MT"/>
                <a:cs typeface="Arial MT"/>
              </a:rPr>
              <a:t>ls,  </a:t>
            </a:r>
            <a:r>
              <a:rPr dirty="0" sz="1800" spc="-145">
                <a:latin typeface="Arial MT"/>
                <a:cs typeface="Arial MT"/>
              </a:rPr>
              <a:t>re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c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b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45">
                <a:latin typeface="Arial MT"/>
                <a:cs typeface="Arial MT"/>
              </a:rPr>
              <a:t>ru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g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resi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25">
                <a:latin typeface="Arial MT"/>
                <a:cs typeface="Arial MT"/>
              </a:rPr>
              <a:t>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8125" y="5238750"/>
            <a:ext cx="3130550" cy="650875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2075" marR="149225">
              <a:lnSpc>
                <a:spcPct val="100000"/>
              </a:lnSpc>
              <a:spcBef>
                <a:spcPts val="375"/>
              </a:spcBef>
            </a:pPr>
            <a:r>
              <a:rPr dirty="0" sz="1800" spc="-175">
                <a:latin typeface="Arial MT"/>
                <a:cs typeface="Arial MT"/>
              </a:rPr>
              <a:t>Note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os</a:t>
            </a:r>
            <a:r>
              <a:rPr dirty="0" sz="1800" spc="-160">
                <a:latin typeface="Arial MT"/>
                <a:cs typeface="Arial MT"/>
              </a:rPr>
              <a:t>c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g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b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10">
                <a:latin typeface="Arial MT"/>
                <a:cs typeface="Arial MT"/>
              </a:rPr>
              <a:t>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8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190">
                <a:latin typeface="Arial MT"/>
                <a:cs typeface="Arial MT"/>
              </a:rPr>
              <a:t>h</a:t>
            </a:r>
            <a:r>
              <a:rPr dirty="0" sz="1800" spc="-130">
                <a:latin typeface="Arial MT"/>
                <a:cs typeface="Arial MT"/>
              </a:rPr>
              <a:t>e  resi</a:t>
            </a:r>
            <a:r>
              <a:rPr dirty="0" sz="1800" spc="-195">
                <a:latin typeface="Arial MT"/>
                <a:cs typeface="Arial MT"/>
              </a:rPr>
              <a:t>d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85">
                <a:latin typeface="Arial MT"/>
                <a:cs typeface="Arial MT"/>
              </a:rPr>
              <a:t>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z</a:t>
            </a:r>
            <a:r>
              <a:rPr dirty="0" sz="1800" spc="-150">
                <a:latin typeface="Arial MT"/>
                <a:cs typeface="Arial MT"/>
              </a:rPr>
              <a:t>er</a:t>
            </a:r>
            <a:r>
              <a:rPr dirty="0" sz="1800" spc="-195">
                <a:latin typeface="Arial MT"/>
                <a:cs typeface="Arial MT"/>
              </a:rPr>
              <a:t>o</a:t>
            </a:r>
            <a:r>
              <a:rPr dirty="0" sz="1800" spc="-9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6103" y="3549142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4339" y="3549142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43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64540" y="1051306"/>
            <a:ext cx="7929245" cy="5374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0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15">
                <a:latin typeface="Calibri"/>
                <a:cs typeface="Calibri"/>
              </a:rPr>
              <a:t>Outliers</a:t>
            </a:r>
            <a:endParaRPr sz="3200">
              <a:latin typeface="Calibri"/>
              <a:cs typeface="Calibri"/>
            </a:endParaRPr>
          </a:p>
          <a:p>
            <a:pPr lvl="1" marL="680085" marR="5080" indent="-287020">
              <a:lnSpc>
                <a:spcPct val="100000"/>
              </a:lnSpc>
              <a:spcBef>
                <a:spcPts val="2355"/>
              </a:spcBef>
              <a:buFont typeface="Arial MT"/>
              <a:buChar char="–"/>
              <a:tabLst>
                <a:tab pos="680720" algn="l"/>
              </a:tabLst>
            </a:pP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outlier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observation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unusually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small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large.</a:t>
            </a:r>
            <a:endParaRPr sz="2800">
              <a:latin typeface="Calibri"/>
              <a:cs typeface="Calibri"/>
            </a:endParaRPr>
          </a:p>
          <a:p>
            <a:pPr lvl="1" marL="680085" marR="104139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680720" algn="l"/>
              </a:tabLst>
            </a:pPr>
            <a:r>
              <a:rPr dirty="0" sz="2800" spc="-20">
                <a:latin typeface="Calibri"/>
                <a:cs typeface="Calibri"/>
              </a:rPr>
              <a:t>Several</a:t>
            </a:r>
            <a:r>
              <a:rPr dirty="0" sz="2800" spc="-10">
                <a:latin typeface="Calibri"/>
                <a:cs typeface="Calibri"/>
              </a:rPr>
              <a:t> possibilities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investigated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-10">
                <a:latin typeface="Calibri"/>
                <a:cs typeface="Calibri"/>
              </a:rPr>
              <a:t> outlier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observed:</a:t>
            </a:r>
            <a:endParaRPr sz="2800">
              <a:latin typeface="Calibri"/>
              <a:cs typeface="Calibri"/>
            </a:endParaRPr>
          </a:p>
          <a:p>
            <a:pPr lvl="2" marL="10795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080135" algn="l"/>
              </a:tabLst>
            </a:pPr>
            <a:r>
              <a:rPr dirty="0" sz="2400" spc="-10">
                <a:latin typeface="Calibri"/>
                <a:cs typeface="Calibri"/>
              </a:rPr>
              <a:t>There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10">
                <a:latin typeface="Calibri"/>
                <a:cs typeface="Calibri"/>
              </a:rPr>
              <a:t> error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recording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lvl="2" marL="1079500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080135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5">
                <a:latin typeface="Calibri"/>
                <a:cs typeface="Calibri"/>
              </a:rPr>
              <a:t> does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</a:t>
            </a:r>
            <a:r>
              <a:rPr dirty="0" sz="2400" spc="-5">
                <a:latin typeface="Calibri"/>
                <a:cs typeface="Calibri"/>
              </a:rPr>
              <a:t> belong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sample.</a:t>
            </a:r>
            <a:endParaRPr sz="2400">
              <a:latin typeface="Calibri"/>
              <a:cs typeface="Calibri"/>
            </a:endParaRPr>
          </a:p>
          <a:p>
            <a:pPr lvl="2" marL="10795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80135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observation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valid.</a:t>
            </a:r>
            <a:endParaRPr sz="2400">
              <a:latin typeface="Calibri"/>
              <a:cs typeface="Calibri"/>
            </a:endParaRPr>
          </a:p>
          <a:p>
            <a:pPr lvl="1" marL="680085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680720" algn="l"/>
              </a:tabLst>
            </a:pPr>
            <a:r>
              <a:rPr dirty="0" sz="2800" spc="-10">
                <a:latin typeface="Calibri"/>
                <a:cs typeface="Calibri"/>
              </a:rPr>
              <a:t>Identify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outliers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scatter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diagram.</a:t>
            </a:r>
            <a:endParaRPr sz="2800">
              <a:latin typeface="Calibri"/>
              <a:cs typeface="Calibri"/>
            </a:endParaRPr>
          </a:p>
          <a:p>
            <a:pPr lvl="1" marL="680085" marR="59753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680720" algn="l"/>
              </a:tabLst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customary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suspect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-10">
                <a:latin typeface="Calibri"/>
                <a:cs typeface="Calibri"/>
              </a:rPr>
              <a:t> observation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an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outlier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|standard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residual|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&gt;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700" y="1752600"/>
            <a:ext cx="3733800" cy="2667000"/>
          </a:xfrm>
          <a:custGeom>
            <a:avLst/>
            <a:gdLst/>
            <a:ahLst/>
            <a:cxnLst/>
            <a:rect l="l" t="t" r="r" b="b"/>
            <a:pathLst>
              <a:path w="3733800" h="2667000">
                <a:moveTo>
                  <a:pt x="0" y="0"/>
                </a:moveTo>
                <a:lnTo>
                  <a:pt x="0" y="2667000"/>
                </a:lnTo>
              </a:path>
              <a:path w="3733800" h="2667000">
                <a:moveTo>
                  <a:pt x="0" y="2667000"/>
                </a:moveTo>
                <a:lnTo>
                  <a:pt x="3733800" y="2667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0679" y="2056638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7401" y="2453385"/>
            <a:ext cx="421005" cy="6959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575"/>
              </a:spcBef>
            </a:pPr>
            <a:r>
              <a:rPr dirty="0" baseline="-7716" sz="2700" spc="-28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baseline="-7716" sz="2700" spc="6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algn="r" marR="36830">
              <a:lnSpc>
                <a:spcPct val="100000"/>
              </a:lnSpc>
              <a:spcBef>
                <a:spcPts val="48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2679" y="281889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3801" y="31539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8982" y="323011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0133" y="3001517"/>
            <a:ext cx="20510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4933" y="3581145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7100" y="1752600"/>
            <a:ext cx="2286000" cy="2362200"/>
          </a:xfrm>
          <a:custGeom>
            <a:avLst/>
            <a:gdLst/>
            <a:ahLst/>
            <a:cxnLst/>
            <a:rect l="l" t="t" r="r" b="b"/>
            <a:pathLst>
              <a:path w="2286000" h="2362200">
                <a:moveTo>
                  <a:pt x="976376" y="266700"/>
                </a:moveTo>
                <a:lnTo>
                  <a:pt x="980672" y="218753"/>
                </a:lnTo>
                <a:lnTo>
                  <a:pt x="993058" y="173629"/>
                </a:lnTo>
                <a:lnTo>
                  <a:pt x="1012782" y="132080"/>
                </a:lnTo>
                <a:lnTo>
                  <a:pt x="1039092" y="94858"/>
                </a:lnTo>
                <a:lnTo>
                  <a:pt x="1071234" y="62716"/>
                </a:lnTo>
                <a:lnTo>
                  <a:pt x="1108455" y="36406"/>
                </a:lnTo>
                <a:lnTo>
                  <a:pt x="1150005" y="16682"/>
                </a:lnTo>
                <a:lnTo>
                  <a:pt x="1195129" y="4296"/>
                </a:lnTo>
                <a:lnTo>
                  <a:pt x="1243076" y="0"/>
                </a:lnTo>
                <a:lnTo>
                  <a:pt x="1290988" y="4296"/>
                </a:lnTo>
                <a:lnTo>
                  <a:pt x="1336095" y="16682"/>
                </a:lnTo>
                <a:lnTo>
                  <a:pt x="1377639" y="36406"/>
                </a:lnTo>
                <a:lnTo>
                  <a:pt x="1414865" y="62716"/>
                </a:lnTo>
                <a:lnTo>
                  <a:pt x="1447018" y="94858"/>
                </a:lnTo>
                <a:lnTo>
                  <a:pt x="1473341" y="132079"/>
                </a:lnTo>
                <a:lnTo>
                  <a:pt x="1493078" y="173629"/>
                </a:lnTo>
                <a:lnTo>
                  <a:pt x="1505475" y="218753"/>
                </a:lnTo>
                <a:lnTo>
                  <a:pt x="1509776" y="266700"/>
                </a:lnTo>
                <a:lnTo>
                  <a:pt x="1505475" y="314646"/>
                </a:lnTo>
                <a:lnTo>
                  <a:pt x="1493078" y="359770"/>
                </a:lnTo>
                <a:lnTo>
                  <a:pt x="1473341" y="401319"/>
                </a:lnTo>
                <a:lnTo>
                  <a:pt x="1447018" y="438541"/>
                </a:lnTo>
                <a:lnTo>
                  <a:pt x="1414865" y="470683"/>
                </a:lnTo>
                <a:lnTo>
                  <a:pt x="1377639" y="496993"/>
                </a:lnTo>
                <a:lnTo>
                  <a:pt x="1336095" y="516717"/>
                </a:lnTo>
                <a:lnTo>
                  <a:pt x="1290988" y="529103"/>
                </a:lnTo>
                <a:lnTo>
                  <a:pt x="1243076" y="533400"/>
                </a:lnTo>
                <a:lnTo>
                  <a:pt x="1195129" y="529103"/>
                </a:lnTo>
                <a:lnTo>
                  <a:pt x="1150005" y="516717"/>
                </a:lnTo>
                <a:lnTo>
                  <a:pt x="1108456" y="496993"/>
                </a:lnTo>
                <a:lnTo>
                  <a:pt x="1071234" y="470683"/>
                </a:lnTo>
                <a:lnTo>
                  <a:pt x="1039092" y="438541"/>
                </a:lnTo>
                <a:lnTo>
                  <a:pt x="1012782" y="401320"/>
                </a:lnTo>
                <a:lnTo>
                  <a:pt x="993058" y="359770"/>
                </a:lnTo>
                <a:lnTo>
                  <a:pt x="980672" y="314646"/>
                </a:lnTo>
                <a:lnTo>
                  <a:pt x="976376" y="266700"/>
                </a:lnTo>
                <a:close/>
              </a:path>
              <a:path w="2286000" h="2362200">
                <a:moveTo>
                  <a:pt x="0" y="685800"/>
                </a:moveTo>
                <a:lnTo>
                  <a:pt x="2286000" y="2362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29001" y="2086736"/>
            <a:ext cx="1416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0983" y="3123183"/>
            <a:ext cx="516255" cy="7880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93065" algn="l"/>
              </a:tabLst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45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4383" y="3992371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7575" y="1747837"/>
            <a:ext cx="2313305" cy="2295525"/>
            <a:chOff x="2187575" y="1747837"/>
            <a:chExt cx="2313305" cy="2295525"/>
          </a:xfrm>
        </p:grpSpPr>
        <p:sp>
          <p:nvSpPr>
            <p:cNvPr id="15" name="object 15"/>
            <p:cNvSpPr/>
            <p:nvPr/>
          </p:nvSpPr>
          <p:spPr>
            <a:xfrm>
              <a:off x="2197100" y="2286000"/>
              <a:ext cx="2286000" cy="1752600"/>
            </a:xfrm>
            <a:custGeom>
              <a:avLst/>
              <a:gdLst/>
              <a:ahLst/>
              <a:cxnLst/>
              <a:rect l="l" t="t" r="r" b="b"/>
              <a:pathLst>
                <a:path w="2286000" h="1752600">
                  <a:moveTo>
                    <a:pt x="0" y="76200"/>
                  </a:moveTo>
                  <a:lnTo>
                    <a:pt x="2286000" y="1752600"/>
                  </a:lnTo>
                </a:path>
                <a:path w="2286000" h="1752600">
                  <a:moveTo>
                    <a:pt x="0" y="0"/>
                  </a:moveTo>
                  <a:lnTo>
                    <a:pt x="2286000" y="1676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97100" y="2209800"/>
              <a:ext cx="2286000" cy="1676400"/>
            </a:xfrm>
            <a:custGeom>
              <a:avLst/>
              <a:gdLst/>
              <a:ahLst/>
              <a:cxnLst/>
              <a:rect l="l" t="t" r="r" b="b"/>
              <a:pathLst>
                <a:path w="2286000" h="1676400">
                  <a:moveTo>
                    <a:pt x="0" y="0"/>
                  </a:moveTo>
                  <a:lnTo>
                    <a:pt x="2286000" y="1676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1837" y="1747837"/>
              <a:ext cx="1228725" cy="54292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73882" y="1866138"/>
            <a:ext cx="924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15" b="1">
                <a:solidFill>
                  <a:srgbClr val="FF0000"/>
                </a:solidFill>
                <a:latin typeface="Arial"/>
                <a:cs typeface="Arial"/>
              </a:rPr>
              <a:t>+++++++++++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3550" y="4502150"/>
            <a:ext cx="2983230" cy="831850"/>
          </a:xfrm>
          <a:prstGeom prst="rect">
            <a:avLst/>
          </a:prstGeom>
          <a:solidFill>
            <a:srgbClr val="FF9999"/>
          </a:solidFill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61290" marR="93980" indent="-70485">
              <a:lnSpc>
                <a:spcPct val="100000"/>
              </a:lnSpc>
              <a:spcBef>
                <a:spcPts val="345"/>
              </a:spcBef>
            </a:pPr>
            <a:r>
              <a:rPr dirty="0" sz="2400" spc="-250">
                <a:latin typeface="Arial MT"/>
                <a:cs typeface="Arial MT"/>
              </a:rPr>
              <a:t>The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outlie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cause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45">
                <a:latin typeface="Arial MT"/>
                <a:cs typeface="Arial MT"/>
              </a:rPr>
              <a:t>hift  </a:t>
            </a:r>
            <a:r>
              <a:rPr dirty="0" sz="2400" spc="-105">
                <a:latin typeface="Arial MT"/>
                <a:cs typeface="Arial MT"/>
              </a:rPr>
              <a:t>i</a:t>
            </a:r>
            <a:r>
              <a:rPr dirty="0" sz="2400" spc="-240">
                <a:latin typeface="Arial MT"/>
                <a:cs typeface="Arial MT"/>
              </a:rPr>
              <a:t>n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regress</a:t>
            </a:r>
            <a:r>
              <a:rPr dirty="0" sz="2400" spc="-175">
                <a:latin typeface="Arial MT"/>
                <a:cs typeface="Arial MT"/>
              </a:rPr>
              <a:t>io</a:t>
            </a:r>
            <a:r>
              <a:rPr dirty="0" sz="2400" spc="-240">
                <a:latin typeface="Arial MT"/>
                <a:cs typeface="Arial MT"/>
              </a:rPr>
              <a:t>n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45">
                <a:latin typeface="Arial MT"/>
                <a:cs typeface="Arial MT"/>
              </a:rPr>
              <a:t>ne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3600" y="2225675"/>
            <a:ext cx="2689225" cy="831850"/>
          </a:xfrm>
          <a:prstGeom prst="rect">
            <a:avLst/>
          </a:prstGeom>
          <a:solidFill>
            <a:srgbClr val="FF9999"/>
          </a:solidFill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 marR="100330">
              <a:lnSpc>
                <a:spcPct val="100000"/>
              </a:lnSpc>
              <a:spcBef>
                <a:spcPts val="340"/>
              </a:spcBef>
            </a:pPr>
            <a:r>
              <a:rPr dirty="0" sz="2400" spc="-434">
                <a:latin typeface="Arial MT"/>
                <a:cs typeface="Arial MT"/>
              </a:rPr>
              <a:t>…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but</a:t>
            </a:r>
            <a:r>
              <a:rPr dirty="0" sz="2400" spc="-120">
                <a:latin typeface="Arial MT"/>
                <a:cs typeface="Arial MT"/>
              </a:rPr>
              <a:t>,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som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outl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15">
                <a:latin typeface="Arial MT"/>
                <a:cs typeface="Arial MT"/>
              </a:rPr>
              <a:t>ers  ma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b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ver</a:t>
            </a:r>
            <a:r>
              <a:rPr dirty="0" sz="2400" spc="-220">
                <a:latin typeface="Arial MT"/>
                <a:cs typeface="Arial MT"/>
              </a:rPr>
              <a:t>y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i</a:t>
            </a:r>
            <a:r>
              <a:rPr dirty="0" sz="2400" spc="-254">
                <a:latin typeface="Arial MT"/>
                <a:cs typeface="Arial MT"/>
              </a:rPr>
              <a:t>n</a:t>
            </a:r>
            <a:r>
              <a:rPr dirty="0" sz="2400" spc="-170">
                <a:latin typeface="Arial MT"/>
                <a:cs typeface="Arial MT"/>
              </a:rPr>
              <a:t>fluenti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100">
                <a:latin typeface="Arial MT"/>
                <a:cs typeface="Arial MT"/>
              </a:rPr>
              <a:t>l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65198" y="2282761"/>
            <a:ext cx="2735580" cy="1486535"/>
            <a:chOff x="1965198" y="2282761"/>
            <a:chExt cx="2735580" cy="1486535"/>
          </a:xfrm>
        </p:grpSpPr>
        <p:sp>
          <p:nvSpPr>
            <p:cNvPr id="22" name="object 22"/>
            <p:cNvSpPr/>
            <p:nvPr/>
          </p:nvSpPr>
          <p:spPr>
            <a:xfrm>
              <a:off x="2155698" y="2287523"/>
              <a:ext cx="2351405" cy="1477010"/>
            </a:xfrm>
            <a:custGeom>
              <a:avLst/>
              <a:gdLst/>
              <a:ahLst/>
              <a:cxnLst/>
              <a:rect l="l" t="t" r="r" b="b"/>
              <a:pathLst>
                <a:path w="2351404" h="1477010">
                  <a:moveTo>
                    <a:pt x="0" y="0"/>
                  </a:moveTo>
                  <a:lnTo>
                    <a:pt x="2351404" y="147650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89023" y="2409443"/>
              <a:ext cx="2487930" cy="1233170"/>
            </a:xfrm>
            <a:custGeom>
              <a:avLst/>
              <a:gdLst/>
              <a:ahLst/>
              <a:cxnLst/>
              <a:rect l="l" t="t" r="r" b="b"/>
              <a:pathLst>
                <a:path w="2487929" h="1233170">
                  <a:moveTo>
                    <a:pt x="0" y="0"/>
                  </a:moveTo>
                  <a:lnTo>
                    <a:pt x="2487803" y="123266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46351" y="2504312"/>
              <a:ext cx="2573655" cy="1043305"/>
            </a:xfrm>
            <a:custGeom>
              <a:avLst/>
              <a:gdLst/>
              <a:ahLst/>
              <a:cxnLst/>
              <a:rect l="l" t="t" r="r" b="b"/>
              <a:pathLst>
                <a:path w="2573654" h="1043304">
                  <a:moveTo>
                    <a:pt x="0" y="0"/>
                  </a:moveTo>
                  <a:lnTo>
                    <a:pt x="2573274" y="10429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10029" y="2605023"/>
              <a:ext cx="2646045" cy="842010"/>
            </a:xfrm>
            <a:custGeom>
              <a:avLst/>
              <a:gdLst/>
              <a:ahLst/>
              <a:cxnLst/>
              <a:rect l="l" t="t" r="r" b="b"/>
              <a:pathLst>
                <a:path w="2646045" h="842010">
                  <a:moveTo>
                    <a:pt x="0" y="0"/>
                  </a:moveTo>
                  <a:lnTo>
                    <a:pt x="2645918" y="84150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74723" y="2738373"/>
              <a:ext cx="2716530" cy="575310"/>
            </a:xfrm>
            <a:custGeom>
              <a:avLst/>
              <a:gdLst/>
              <a:ahLst/>
              <a:cxnLst/>
              <a:rect l="l" t="t" r="r" b="b"/>
              <a:pathLst>
                <a:path w="2716529" h="575310">
                  <a:moveTo>
                    <a:pt x="0" y="0"/>
                  </a:moveTo>
                  <a:lnTo>
                    <a:pt x="2716403" y="574801"/>
                  </a:lnTo>
                </a:path>
              </a:pathLst>
            </a:custGeom>
            <a:ln w="190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90725" y="955738"/>
            <a:ext cx="987425" cy="376555"/>
          </a:xfrm>
          <a:prstGeom prst="rect">
            <a:avLst/>
          </a:prstGeom>
          <a:solidFill>
            <a:srgbClr val="FF9999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dirty="0" sz="1800" spc="-200">
                <a:latin typeface="Arial MT"/>
                <a:cs typeface="Arial MT"/>
              </a:rPr>
              <a:t>An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ou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1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0790" y="1293875"/>
            <a:ext cx="1915160" cy="611505"/>
          </a:xfrm>
          <a:custGeom>
            <a:avLst/>
            <a:gdLst/>
            <a:ahLst/>
            <a:cxnLst/>
            <a:rect l="l" t="t" r="r" b="b"/>
            <a:pathLst>
              <a:path w="1915160" h="611505">
                <a:moveTo>
                  <a:pt x="613410" y="534924"/>
                </a:moveTo>
                <a:lnTo>
                  <a:pt x="596900" y="501904"/>
                </a:lnTo>
                <a:lnTo>
                  <a:pt x="575310" y="458724"/>
                </a:lnTo>
                <a:lnTo>
                  <a:pt x="556260" y="484124"/>
                </a:lnTo>
                <a:lnTo>
                  <a:pt x="7620" y="72644"/>
                </a:lnTo>
                <a:lnTo>
                  <a:pt x="0" y="82804"/>
                </a:lnTo>
                <a:lnTo>
                  <a:pt x="548640" y="494284"/>
                </a:lnTo>
                <a:lnTo>
                  <a:pt x="529590" y="519684"/>
                </a:lnTo>
                <a:lnTo>
                  <a:pt x="613410" y="534924"/>
                </a:lnTo>
                <a:close/>
              </a:path>
              <a:path w="1915160" h="611505">
                <a:moveTo>
                  <a:pt x="1915033" y="3048"/>
                </a:moveTo>
                <a:lnTo>
                  <a:pt x="1902587" y="0"/>
                </a:lnTo>
                <a:lnTo>
                  <a:pt x="1768754" y="535686"/>
                </a:lnTo>
                <a:lnTo>
                  <a:pt x="1737868" y="527939"/>
                </a:lnTo>
                <a:lnTo>
                  <a:pt x="1756410" y="611124"/>
                </a:lnTo>
                <a:lnTo>
                  <a:pt x="1807972" y="551053"/>
                </a:lnTo>
                <a:lnTo>
                  <a:pt x="1811909" y="546481"/>
                </a:lnTo>
                <a:lnTo>
                  <a:pt x="1781073" y="538759"/>
                </a:lnTo>
                <a:lnTo>
                  <a:pt x="1915033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03575" y="914463"/>
            <a:ext cx="2294255" cy="376555"/>
          </a:xfrm>
          <a:prstGeom prst="rect">
            <a:avLst/>
          </a:prstGeom>
          <a:solidFill>
            <a:srgbClr val="FF9999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dirty="0" sz="1800" spc="-200">
                <a:latin typeface="Arial MT"/>
                <a:cs typeface="Arial MT"/>
              </a:rPr>
              <a:t>An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f</a:t>
            </a:r>
            <a:r>
              <a:rPr dirty="0" sz="1800" spc="-85">
                <a:latin typeface="Arial MT"/>
                <a:cs typeface="Arial MT"/>
              </a:rPr>
              <a:t>l</a:t>
            </a:r>
            <a:r>
              <a:rPr dirty="0" sz="1800" spc="-190">
                <a:latin typeface="Arial MT"/>
                <a:cs typeface="Arial MT"/>
              </a:rPr>
              <a:t>u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100">
                <a:latin typeface="Arial MT"/>
                <a:cs typeface="Arial MT"/>
              </a:rPr>
              <a:t>t</a:t>
            </a:r>
            <a:r>
              <a:rPr dirty="0" sz="1800" spc="-80">
                <a:latin typeface="Arial MT"/>
                <a:cs typeface="Arial MT"/>
              </a:rPr>
              <a:t>i</a:t>
            </a:r>
            <a:r>
              <a:rPr dirty="0" sz="1800" spc="-195">
                <a:latin typeface="Arial MT"/>
                <a:cs typeface="Arial MT"/>
              </a:rPr>
              <a:t>a</a:t>
            </a:r>
            <a:r>
              <a:rPr dirty="0" sz="1800" spc="-7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90">
                <a:latin typeface="Arial MT"/>
                <a:cs typeface="Arial MT"/>
              </a:rPr>
              <a:t>o</a:t>
            </a:r>
            <a:r>
              <a:rPr dirty="0" sz="1800" spc="-195">
                <a:latin typeface="Arial MT"/>
                <a:cs typeface="Arial MT"/>
              </a:rPr>
              <a:t>b</a:t>
            </a:r>
            <a:r>
              <a:rPr dirty="0" sz="1800" spc="-165">
                <a:latin typeface="Arial MT"/>
                <a:cs typeface="Arial MT"/>
              </a:rPr>
              <a:t>s</a:t>
            </a:r>
            <a:r>
              <a:rPr dirty="0" sz="1800" spc="-150">
                <a:latin typeface="Arial MT"/>
                <a:cs typeface="Arial MT"/>
              </a:rPr>
              <a:t>ervat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43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43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64540" y="969907"/>
            <a:ext cx="7703820" cy="45072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745"/>
              </a:spcBef>
              <a:buChar char="•"/>
              <a:tabLst>
                <a:tab pos="399415" algn="l"/>
                <a:tab pos="400685" algn="l"/>
              </a:tabLst>
            </a:pPr>
            <a:r>
              <a:rPr dirty="0" sz="3200" spc="-15">
                <a:latin typeface="Calibri"/>
                <a:cs typeface="Calibri"/>
              </a:rPr>
              <a:t>Procedure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regression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diagnostics</a:t>
            </a:r>
            <a:endParaRPr sz="3200">
              <a:latin typeface="Calibri"/>
              <a:cs typeface="Calibri"/>
            </a:endParaRPr>
          </a:p>
          <a:p>
            <a:pPr lvl="1" marL="527685" indent="-287020">
              <a:lnSpc>
                <a:spcPct val="100000"/>
              </a:lnSpc>
              <a:spcBef>
                <a:spcPts val="55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5">
                <a:latin typeface="Calibri"/>
                <a:cs typeface="Calibri"/>
              </a:rPr>
              <a:t>Develop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model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has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theoretical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basis.</a:t>
            </a:r>
            <a:endParaRPr sz="2800">
              <a:latin typeface="Calibri"/>
              <a:cs typeface="Calibri"/>
            </a:endParaRPr>
          </a:p>
          <a:p>
            <a:pPr lvl="1" marL="5276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Gather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model.</a:t>
            </a:r>
            <a:endParaRPr sz="2800">
              <a:latin typeface="Calibri"/>
              <a:cs typeface="Calibri"/>
            </a:endParaRPr>
          </a:p>
          <a:p>
            <a:pPr lvl="1" marL="527685" marR="5080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30">
                <a:latin typeface="Calibri"/>
                <a:cs typeface="Calibri"/>
              </a:rPr>
              <a:t>Draw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scatter</a:t>
            </a:r>
            <a:r>
              <a:rPr dirty="0" sz="2800" spc="-15">
                <a:latin typeface="Calibri"/>
                <a:cs typeface="Calibri"/>
              </a:rPr>
              <a:t> diagram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determine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whether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appears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appropriate.</a:t>
            </a:r>
            <a:endParaRPr sz="2800">
              <a:latin typeface="Calibri"/>
              <a:cs typeface="Calibri"/>
            </a:endParaRPr>
          </a:p>
          <a:p>
            <a:pPr lvl="1" marL="5276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Check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conditions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errors.</a:t>
            </a:r>
            <a:endParaRPr sz="2800">
              <a:latin typeface="Calibri"/>
              <a:cs typeface="Calibri"/>
            </a:endParaRPr>
          </a:p>
          <a:p>
            <a:pPr lvl="1" marL="5276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Assess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 fit.</a:t>
            </a:r>
            <a:endParaRPr sz="2800">
              <a:latin typeface="Calibri"/>
              <a:cs typeface="Calibri"/>
            </a:endParaRPr>
          </a:p>
          <a:p>
            <a:pPr lvl="1" marL="527685" marR="79311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regression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equation.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0700" y="6313423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4079036"/>
            <a:ext cx="298450" cy="10102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15"/>
              </a:spcBef>
            </a:pPr>
            <a:r>
              <a:rPr dirty="0" sz="1800" spc="-18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algn="r" marR="17780">
              <a:lnSpc>
                <a:spcPct val="100000"/>
              </a:lnSpc>
              <a:spcBef>
                <a:spcPts val="509"/>
              </a:spcBef>
            </a:pPr>
            <a:r>
              <a:rPr dirty="0" sz="1800" spc="-185">
                <a:latin typeface="Arial MT"/>
                <a:cs typeface="Arial MT"/>
              </a:rPr>
              <a:t>2</a:t>
            </a:r>
            <a:r>
              <a:rPr dirty="0" sz="1800" spc="-100">
                <a:latin typeface="Arial MT"/>
                <a:cs typeface="Arial MT"/>
              </a:rPr>
              <a:t>.</a:t>
            </a:r>
            <a:r>
              <a:rPr dirty="0" sz="1800" spc="-185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algn="r" marR="25400">
              <a:lnSpc>
                <a:spcPct val="100000"/>
              </a:lnSpc>
              <a:spcBef>
                <a:spcPts val="245"/>
              </a:spcBef>
            </a:pPr>
            <a:r>
              <a:rPr dirty="0" sz="1800" spc="-18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5437" y="2967037"/>
            <a:ext cx="4733925" cy="3362325"/>
            <a:chOff x="1595437" y="2967037"/>
            <a:chExt cx="4733925" cy="3362325"/>
          </a:xfrm>
        </p:grpSpPr>
        <p:sp>
          <p:nvSpPr>
            <p:cNvPr id="5" name="object 5"/>
            <p:cNvSpPr/>
            <p:nvPr/>
          </p:nvSpPr>
          <p:spPr>
            <a:xfrm>
              <a:off x="1600200" y="4357624"/>
              <a:ext cx="2819400" cy="635"/>
            </a:xfrm>
            <a:custGeom>
              <a:avLst/>
              <a:gdLst/>
              <a:ahLst/>
              <a:cxnLst/>
              <a:rect l="l" t="t" r="r" b="b"/>
              <a:pathLst>
                <a:path w="2819400" h="635">
                  <a:moveTo>
                    <a:pt x="2819400" y="0"/>
                  </a:moveTo>
                  <a:lnTo>
                    <a:pt x="0" y="126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56100" y="4363974"/>
              <a:ext cx="76200" cy="914400"/>
            </a:xfrm>
            <a:custGeom>
              <a:avLst/>
              <a:gdLst/>
              <a:ahLst/>
              <a:cxnLst/>
              <a:rect l="l" t="t" r="r" b="b"/>
              <a:pathLst>
                <a:path w="76200" h="914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914400"/>
                  </a:lnTo>
                  <a:lnTo>
                    <a:pt x="44450" y="914400"/>
                  </a:lnTo>
                  <a:lnTo>
                    <a:pt x="44450" y="63500"/>
                  </a:lnTo>
                  <a:close/>
                </a:path>
                <a:path w="76200" h="914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4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0200" y="2971800"/>
              <a:ext cx="4724400" cy="3352800"/>
            </a:xfrm>
            <a:custGeom>
              <a:avLst/>
              <a:gdLst/>
              <a:ahLst/>
              <a:cxnLst/>
              <a:rect l="l" t="t" r="r" b="b"/>
              <a:pathLst>
                <a:path w="4724400" h="3352800">
                  <a:moveTo>
                    <a:pt x="0" y="0"/>
                  </a:moveTo>
                  <a:lnTo>
                    <a:pt x="0" y="3352800"/>
                  </a:lnTo>
                  <a:lnTo>
                    <a:pt x="4724400" y="335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00200" y="533400"/>
            <a:ext cx="4572000" cy="1562100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ts val="2875"/>
              </a:lnSpc>
              <a:spcBef>
                <a:spcPts val="315"/>
              </a:spcBef>
            </a:pPr>
            <a:r>
              <a:rPr dirty="0" sz="2400" spc="-254" b="1">
                <a:latin typeface="Arial"/>
                <a:cs typeface="Arial"/>
              </a:rPr>
              <a:t>Le</a:t>
            </a:r>
            <a:r>
              <a:rPr dirty="0" sz="2400" spc="-250" b="1">
                <a:latin typeface="Arial"/>
                <a:cs typeface="Arial"/>
              </a:rPr>
              <a:t>a</a:t>
            </a:r>
            <a:r>
              <a:rPr dirty="0" sz="2400" spc="-245" b="1">
                <a:latin typeface="Arial"/>
                <a:cs typeface="Arial"/>
              </a:rPr>
              <a:t>s</a:t>
            </a:r>
            <a:r>
              <a:rPr dirty="0" sz="2400" spc="-145" b="1">
                <a:latin typeface="Arial"/>
                <a:cs typeface="Arial"/>
              </a:rPr>
              <a:t>t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spc="-290" b="1">
                <a:latin typeface="Arial"/>
                <a:cs typeface="Arial"/>
              </a:rPr>
              <a:t>S</a:t>
            </a:r>
            <a:r>
              <a:rPr dirty="0" sz="2400" spc="-275" b="1">
                <a:latin typeface="Arial"/>
                <a:cs typeface="Arial"/>
              </a:rPr>
              <a:t>q</a:t>
            </a:r>
            <a:r>
              <a:rPr dirty="0" sz="2400" spc="-225" b="1">
                <a:latin typeface="Arial"/>
                <a:cs typeface="Arial"/>
              </a:rPr>
              <a:t>uar</a:t>
            </a:r>
            <a:r>
              <a:rPr dirty="0" sz="2400" spc="-250" b="1">
                <a:latin typeface="Arial"/>
                <a:cs typeface="Arial"/>
              </a:rPr>
              <a:t>e</a:t>
            </a:r>
            <a:r>
              <a:rPr dirty="0" sz="2400" spc="-240" b="1">
                <a:latin typeface="Arial"/>
                <a:cs typeface="Arial"/>
              </a:rPr>
              <a:t>s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260" b="1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91440" marR="175260">
              <a:lnSpc>
                <a:spcPts val="2880"/>
              </a:lnSpc>
              <a:spcBef>
                <a:spcPts val="90"/>
              </a:spcBef>
            </a:pPr>
            <a:r>
              <a:rPr dirty="0" sz="2400" spc="-250">
                <a:latin typeface="Arial MT"/>
                <a:cs typeface="Arial MT"/>
              </a:rPr>
              <a:t>The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bes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i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on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tha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min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00">
                <a:latin typeface="Arial MT"/>
                <a:cs typeface="Arial MT"/>
              </a:rPr>
              <a:t>mizes  th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su</a:t>
            </a:r>
            <a:r>
              <a:rPr dirty="0" sz="2400" spc="-360">
                <a:latin typeface="Arial MT"/>
                <a:cs typeface="Arial MT"/>
              </a:rPr>
              <a:t>m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f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square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ver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90">
                <a:latin typeface="Arial MT"/>
                <a:cs typeface="Arial MT"/>
              </a:rPr>
              <a:t>ica</a:t>
            </a:r>
            <a:r>
              <a:rPr dirty="0" sz="2400" spc="-100">
                <a:latin typeface="Arial MT"/>
                <a:cs typeface="Arial MT"/>
              </a:rPr>
              <a:t>l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d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55">
                <a:latin typeface="Arial MT"/>
                <a:cs typeface="Arial MT"/>
              </a:rPr>
              <a:t>f</a:t>
            </a:r>
            <a:r>
              <a:rPr dirty="0" sz="2400" spc="-215">
                <a:latin typeface="Arial MT"/>
                <a:cs typeface="Arial MT"/>
              </a:rPr>
              <a:t>ferences</a:t>
            </a:r>
            <a:endParaRPr sz="2400">
              <a:latin typeface="Arial MT"/>
              <a:cs typeface="Arial MT"/>
            </a:endParaRPr>
          </a:p>
          <a:p>
            <a:pPr marL="91440">
              <a:lnSpc>
                <a:spcPts val="2785"/>
              </a:lnSpc>
            </a:pPr>
            <a:r>
              <a:rPr dirty="0" sz="2400" spc="-204">
                <a:latin typeface="Arial MT"/>
                <a:cs typeface="Arial MT"/>
              </a:rPr>
              <a:t>bet</a:t>
            </a:r>
            <a:r>
              <a:rPr dirty="0" sz="2400" spc="-325">
                <a:latin typeface="Arial MT"/>
                <a:cs typeface="Arial MT"/>
              </a:rPr>
              <a:t>w</a:t>
            </a:r>
            <a:r>
              <a:rPr dirty="0" sz="2400" spc="-245">
                <a:latin typeface="Arial MT"/>
                <a:cs typeface="Arial MT"/>
              </a:rPr>
              <a:t>ee</a:t>
            </a:r>
            <a:r>
              <a:rPr dirty="0" sz="2400" spc="-240">
                <a:latin typeface="Arial MT"/>
                <a:cs typeface="Arial MT"/>
              </a:rPr>
              <a:t>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po</a:t>
            </a:r>
            <a:r>
              <a:rPr dirty="0" sz="2400" spc="-114">
                <a:latin typeface="Arial MT"/>
                <a:cs typeface="Arial MT"/>
              </a:rPr>
              <a:t>i</a:t>
            </a:r>
            <a:r>
              <a:rPr dirty="0" sz="2400" spc="-185">
                <a:latin typeface="Arial MT"/>
                <a:cs typeface="Arial MT"/>
              </a:rPr>
              <a:t>nt</a:t>
            </a:r>
            <a:r>
              <a:rPr dirty="0" sz="2400" spc="-215">
                <a:latin typeface="Arial MT"/>
                <a:cs typeface="Arial MT"/>
              </a:rPr>
              <a:t>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</a:t>
            </a:r>
            <a:r>
              <a:rPr dirty="0" sz="2400" spc="-240">
                <a:latin typeface="Arial MT"/>
                <a:cs typeface="Arial MT"/>
              </a:rPr>
              <a:t>d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04">
                <a:latin typeface="Arial MT"/>
                <a:cs typeface="Arial MT"/>
              </a:rPr>
              <a:t>ne.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0945" y="3609213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66"/>
                </a:solidFill>
                <a:latin typeface="Wingdings"/>
                <a:cs typeface="Wingdings"/>
              </a:rPr>
              <a:t>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85912" y="3713162"/>
            <a:ext cx="3863340" cy="2397125"/>
            <a:chOff x="1585912" y="3713162"/>
            <a:chExt cx="3863340" cy="2397125"/>
          </a:xfrm>
        </p:grpSpPr>
        <p:sp>
          <p:nvSpPr>
            <p:cNvPr id="11" name="object 11"/>
            <p:cNvSpPr/>
            <p:nvPr/>
          </p:nvSpPr>
          <p:spPr>
            <a:xfrm>
              <a:off x="1600200" y="3727450"/>
              <a:ext cx="3803650" cy="2368550"/>
            </a:xfrm>
            <a:custGeom>
              <a:avLst/>
              <a:gdLst/>
              <a:ahLst/>
              <a:cxnLst/>
              <a:rect l="l" t="t" r="r" b="b"/>
              <a:pathLst>
                <a:path w="3803650" h="2368550">
                  <a:moveTo>
                    <a:pt x="0" y="2368550"/>
                  </a:moveTo>
                  <a:lnTo>
                    <a:pt x="38036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4100" y="3733799"/>
              <a:ext cx="3125470" cy="1905000"/>
            </a:xfrm>
            <a:custGeom>
              <a:avLst/>
              <a:gdLst/>
              <a:ahLst/>
              <a:cxnLst/>
              <a:rect l="l" t="t" r="r" b="b"/>
              <a:pathLst>
                <a:path w="3125470" h="1905000">
                  <a:moveTo>
                    <a:pt x="76200" y="1828800"/>
                  </a:moveTo>
                  <a:lnTo>
                    <a:pt x="44450" y="1828800"/>
                  </a:lnTo>
                  <a:lnTo>
                    <a:pt x="44450" y="1295400"/>
                  </a:lnTo>
                  <a:lnTo>
                    <a:pt x="31750" y="1295400"/>
                  </a:lnTo>
                  <a:lnTo>
                    <a:pt x="31750" y="1828800"/>
                  </a:lnTo>
                  <a:lnTo>
                    <a:pt x="0" y="1828800"/>
                  </a:lnTo>
                  <a:lnTo>
                    <a:pt x="38100" y="1905000"/>
                  </a:lnTo>
                  <a:lnTo>
                    <a:pt x="69850" y="1841500"/>
                  </a:lnTo>
                  <a:lnTo>
                    <a:pt x="76200" y="1828800"/>
                  </a:lnTo>
                  <a:close/>
                </a:path>
                <a:path w="3125470" h="1905000">
                  <a:moveTo>
                    <a:pt x="1025525" y="1219200"/>
                  </a:moveTo>
                  <a:lnTo>
                    <a:pt x="993775" y="1219200"/>
                  </a:lnTo>
                  <a:lnTo>
                    <a:pt x="993775" y="76200"/>
                  </a:lnTo>
                  <a:lnTo>
                    <a:pt x="981075" y="76200"/>
                  </a:lnTo>
                  <a:lnTo>
                    <a:pt x="981075" y="1219200"/>
                  </a:lnTo>
                  <a:lnTo>
                    <a:pt x="949325" y="1219200"/>
                  </a:lnTo>
                  <a:lnTo>
                    <a:pt x="987425" y="1295400"/>
                  </a:lnTo>
                  <a:lnTo>
                    <a:pt x="1019175" y="1231900"/>
                  </a:lnTo>
                  <a:lnTo>
                    <a:pt x="1025525" y="1219200"/>
                  </a:lnTo>
                  <a:close/>
                </a:path>
                <a:path w="3125470" h="1905000">
                  <a:moveTo>
                    <a:pt x="3124962" y="75819"/>
                  </a:moveTo>
                  <a:lnTo>
                    <a:pt x="3118574" y="63373"/>
                  </a:lnTo>
                  <a:lnTo>
                    <a:pt x="3086100" y="0"/>
                  </a:lnTo>
                  <a:lnTo>
                    <a:pt x="3048762" y="76581"/>
                  </a:lnTo>
                  <a:lnTo>
                    <a:pt x="3080512" y="76263"/>
                  </a:lnTo>
                  <a:lnTo>
                    <a:pt x="3084449" y="457327"/>
                  </a:lnTo>
                  <a:lnTo>
                    <a:pt x="3097149" y="457073"/>
                  </a:lnTo>
                  <a:lnTo>
                    <a:pt x="3093212" y="76136"/>
                  </a:lnTo>
                  <a:lnTo>
                    <a:pt x="3124962" y="75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37428" y="6313423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794" y="6313423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5817" y="4982717"/>
            <a:ext cx="615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latin typeface="Arial MT"/>
                <a:cs typeface="Arial MT"/>
              </a:rPr>
              <a:t>(1</a:t>
            </a:r>
            <a:r>
              <a:rPr dirty="0" sz="1800" spc="-100">
                <a:latin typeface="Arial MT"/>
                <a:cs typeface="Arial MT"/>
              </a:rPr>
              <a:t>,</a:t>
            </a:r>
            <a:r>
              <a:rPr dirty="0" sz="1800" spc="-190">
                <a:latin typeface="Arial MT"/>
                <a:cs typeface="Arial MT"/>
              </a:rPr>
              <a:t>2</a:t>
            </a:r>
            <a:r>
              <a:rPr dirty="0" sz="1800" spc="-110">
                <a:latin typeface="Arial MT"/>
                <a:cs typeface="Arial MT"/>
              </a:rPr>
              <a:t>)</a:t>
            </a:r>
            <a:r>
              <a:rPr dirty="0" sz="1800" spc="-330">
                <a:latin typeface="Arial MT"/>
                <a:cs typeface="Arial MT"/>
              </a:rPr>
              <a:t> </a:t>
            </a:r>
            <a:r>
              <a:rPr dirty="0" baseline="18518" sz="2700">
                <a:solidFill>
                  <a:srgbClr val="FF0066"/>
                </a:solidFill>
                <a:latin typeface="Wingdings"/>
                <a:cs typeface="Wingdings"/>
              </a:rPr>
              <a:t></a:t>
            </a:r>
            <a:endParaRPr baseline="18518" sz="27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846" y="5398719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846" y="3416884"/>
            <a:ext cx="130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0675" y="5029200"/>
            <a:ext cx="1719580" cy="609600"/>
          </a:xfrm>
          <a:custGeom>
            <a:avLst/>
            <a:gdLst/>
            <a:ahLst/>
            <a:cxnLst/>
            <a:rect l="l" t="t" r="r" b="b"/>
            <a:pathLst>
              <a:path w="1719579" h="609600">
                <a:moveTo>
                  <a:pt x="771525" y="609600"/>
                </a:moveTo>
                <a:lnTo>
                  <a:pt x="9525" y="609600"/>
                </a:lnTo>
              </a:path>
              <a:path w="1719579" h="609600">
                <a:moveTo>
                  <a:pt x="171932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40151" y="6313423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6275" y="3382136"/>
            <a:ext cx="384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latin typeface="Arial MT"/>
                <a:cs typeface="Arial MT"/>
              </a:rPr>
              <a:t>(2</a:t>
            </a:r>
            <a:r>
              <a:rPr dirty="0" sz="1800" spc="-100">
                <a:latin typeface="Arial MT"/>
                <a:cs typeface="Arial MT"/>
              </a:rPr>
              <a:t>,</a:t>
            </a:r>
            <a:r>
              <a:rPr dirty="0" sz="1800" spc="-150">
                <a:latin typeface="Arial MT"/>
                <a:cs typeface="Arial MT"/>
              </a:rPr>
              <a:t>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6377" y="5058917"/>
            <a:ext cx="788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915" indent="-171450">
              <a:lnSpc>
                <a:spcPct val="100000"/>
              </a:lnSpc>
              <a:spcBef>
                <a:spcPts val="100"/>
              </a:spcBef>
              <a:buClr>
                <a:srgbClr val="FF0066"/>
              </a:buClr>
              <a:buFont typeface="Wingdings"/>
              <a:buChar char=""/>
              <a:tabLst>
                <a:tab pos="209550" algn="l"/>
              </a:tabLst>
            </a:pPr>
            <a:r>
              <a:rPr dirty="0" sz="1800" spc="-140">
                <a:latin typeface="Arial MT"/>
                <a:cs typeface="Arial MT"/>
              </a:rPr>
              <a:t>(3,1.5)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200" y="37338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 h="0">
                <a:moveTo>
                  <a:pt x="3810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312028" y="4026789"/>
            <a:ext cx="829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825" indent="-212725">
              <a:lnSpc>
                <a:spcPct val="100000"/>
              </a:lnSpc>
              <a:spcBef>
                <a:spcPts val="100"/>
              </a:spcBef>
              <a:buClr>
                <a:srgbClr val="FF0066"/>
              </a:buClr>
              <a:buFont typeface="Wingdings"/>
              <a:buChar char=""/>
              <a:tabLst>
                <a:tab pos="250825" algn="l"/>
              </a:tabLst>
            </a:pPr>
            <a:r>
              <a:rPr dirty="0" sz="1800" spc="-140">
                <a:latin typeface="Arial MT"/>
                <a:cs typeface="Arial MT"/>
              </a:rPr>
              <a:t>(4,3.2)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85912" y="3810000"/>
            <a:ext cx="6788150" cy="2730500"/>
            <a:chOff x="1585912" y="3810000"/>
            <a:chExt cx="6788150" cy="2730500"/>
          </a:xfrm>
        </p:grpSpPr>
        <p:sp>
          <p:nvSpPr>
            <p:cNvPr id="25" name="object 25"/>
            <p:cNvSpPr/>
            <p:nvPr/>
          </p:nvSpPr>
          <p:spPr>
            <a:xfrm>
              <a:off x="1600200" y="4689475"/>
              <a:ext cx="3810000" cy="0"/>
            </a:xfrm>
            <a:custGeom>
              <a:avLst/>
              <a:gdLst/>
              <a:ahLst/>
              <a:cxnLst/>
              <a:rect l="l" t="t" r="r" b="b"/>
              <a:pathLst>
                <a:path w="3810000" h="0">
                  <a:moveTo>
                    <a:pt x="0" y="0"/>
                  </a:moveTo>
                  <a:lnTo>
                    <a:pt x="3810000" y="0"/>
                  </a:lnTo>
                </a:path>
              </a:pathLst>
            </a:custGeom>
            <a:ln w="285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24100" y="3809999"/>
              <a:ext cx="3124200" cy="1489075"/>
            </a:xfrm>
            <a:custGeom>
              <a:avLst/>
              <a:gdLst/>
              <a:ahLst/>
              <a:cxnLst/>
              <a:rect l="l" t="t" r="r" b="b"/>
              <a:pathLst>
                <a:path w="3124200" h="1489075">
                  <a:moveTo>
                    <a:pt x="76200" y="949325"/>
                  </a:moveTo>
                  <a:lnTo>
                    <a:pt x="69850" y="936625"/>
                  </a:lnTo>
                  <a:lnTo>
                    <a:pt x="38100" y="873125"/>
                  </a:lnTo>
                  <a:lnTo>
                    <a:pt x="0" y="949325"/>
                  </a:lnTo>
                  <a:lnTo>
                    <a:pt x="31750" y="949325"/>
                  </a:lnTo>
                  <a:lnTo>
                    <a:pt x="31750" y="1254125"/>
                  </a:lnTo>
                  <a:lnTo>
                    <a:pt x="44450" y="1254125"/>
                  </a:lnTo>
                  <a:lnTo>
                    <a:pt x="44450" y="949325"/>
                  </a:lnTo>
                  <a:lnTo>
                    <a:pt x="76200" y="949325"/>
                  </a:lnTo>
                  <a:close/>
                </a:path>
                <a:path w="3124200" h="1489075">
                  <a:moveTo>
                    <a:pt x="968375" y="803275"/>
                  </a:moveTo>
                  <a:lnTo>
                    <a:pt x="936625" y="803275"/>
                  </a:lnTo>
                  <a:lnTo>
                    <a:pt x="936625" y="0"/>
                  </a:lnTo>
                  <a:lnTo>
                    <a:pt x="923925" y="0"/>
                  </a:lnTo>
                  <a:lnTo>
                    <a:pt x="923925" y="803275"/>
                  </a:lnTo>
                  <a:lnTo>
                    <a:pt x="892175" y="803275"/>
                  </a:lnTo>
                  <a:lnTo>
                    <a:pt x="930275" y="879475"/>
                  </a:lnTo>
                  <a:lnTo>
                    <a:pt x="962025" y="815975"/>
                  </a:lnTo>
                  <a:lnTo>
                    <a:pt x="968375" y="803275"/>
                  </a:lnTo>
                  <a:close/>
                </a:path>
                <a:path w="3124200" h="1489075">
                  <a:moveTo>
                    <a:pt x="2051050" y="955675"/>
                  </a:moveTo>
                  <a:lnTo>
                    <a:pt x="2044700" y="942975"/>
                  </a:lnTo>
                  <a:lnTo>
                    <a:pt x="2012950" y="879475"/>
                  </a:lnTo>
                  <a:lnTo>
                    <a:pt x="1974850" y="955675"/>
                  </a:lnTo>
                  <a:lnTo>
                    <a:pt x="2006600" y="955675"/>
                  </a:lnTo>
                  <a:lnTo>
                    <a:pt x="2006600" y="1489075"/>
                  </a:lnTo>
                  <a:lnTo>
                    <a:pt x="2019300" y="1489075"/>
                  </a:lnTo>
                  <a:lnTo>
                    <a:pt x="2019300" y="955675"/>
                  </a:lnTo>
                  <a:lnTo>
                    <a:pt x="2051050" y="955675"/>
                  </a:lnTo>
                  <a:close/>
                </a:path>
                <a:path w="3124200" h="1489075">
                  <a:moveTo>
                    <a:pt x="3124200" y="803275"/>
                  </a:moveTo>
                  <a:lnTo>
                    <a:pt x="3092450" y="803275"/>
                  </a:lnTo>
                  <a:lnTo>
                    <a:pt x="3092450" y="422275"/>
                  </a:lnTo>
                  <a:lnTo>
                    <a:pt x="3079750" y="422275"/>
                  </a:lnTo>
                  <a:lnTo>
                    <a:pt x="3079750" y="803275"/>
                  </a:lnTo>
                  <a:lnTo>
                    <a:pt x="3048000" y="803275"/>
                  </a:lnTo>
                  <a:lnTo>
                    <a:pt x="3086100" y="879475"/>
                  </a:lnTo>
                  <a:lnTo>
                    <a:pt x="3117850" y="815975"/>
                  </a:lnTo>
                  <a:lnTo>
                    <a:pt x="3124200" y="80327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56250" y="4973637"/>
              <a:ext cx="2813050" cy="1562100"/>
            </a:xfrm>
            <a:custGeom>
              <a:avLst/>
              <a:gdLst/>
              <a:ahLst/>
              <a:cxnLst/>
              <a:rect l="l" t="t" r="r" b="b"/>
              <a:pathLst>
                <a:path w="2813050" h="1562100">
                  <a:moveTo>
                    <a:pt x="2813050" y="0"/>
                  </a:moveTo>
                  <a:lnTo>
                    <a:pt x="0" y="0"/>
                  </a:lnTo>
                  <a:lnTo>
                    <a:pt x="0" y="1562100"/>
                  </a:lnTo>
                  <a:lnTo>
                    <a:pt x="2813050" y="1562100"/>
                  </a:lnTo>
                  <a:lnTo>
                    <a:pt x="2813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56250" y="4973637"/>
              <a:ext cx="2813050" cy="1562100"/>
            </a:xfrm>
            <a:custGeom>
              <a:avLst/>
              <a:gdLst/>
              <a:ahLst/>
              <a:cxnLst/>
              <a:rect l="l" t="t" r="r" b="b"/>
              <a:pathLst>
                <a:path w="2813050" h="1562100">
                  <a:moveTo>
                    <a:pt x="0" y="1562100"/>
                  </a:moveTo>
                  <a:lnTo>
                    <a:pt x="2813050" y="1562100"/>
                  </a:lnTo>
                  <a:lnTo>
                    <a:pt x="2813050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729994" y="2498852"/>
            <a:ext cx="7134859" cy="66421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dirty="0" sz="1800" spc="-235" b="1">
                <a:latin typeface="Arial"/>
                <a:cs typeface="Arial"/>
              </a:rPr>
              <a:t>Sum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155" b="1">
                <a:latin typeface="Arial"/>
                <a:cs typeface="Arial"/>
              </a:rPr>
              <a:t>of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195" b="1">
                <a:latin typeface="Arial"/>
                <a:cs typeface="Arial"/>
              </a:rPr>
              <a:t>s</a:t>
            </a:r>
            <a:r>
              <a:rPr dirty="0" sz="1800" spc="-200" b="1">
                <a:latin typeface="Arial"/>
                <a:cs typeface="Arial"/>
              </a:rPr>
              <a:t>qu</a:t>
            </a:r>
            <a:r>
              <a:rPr dirty="0" sz="1800" spc="-195" b="1">
                <a:latin typeface="Arial"/>
                <a:cs typeface="Arial"/>
              </a:rPr>
              <a:t>a</a:t>
            </a:r>
            <a:r>
              <a:rPr dirty="0" sz="1800" spc="-170" b="1">
                <a:latin typeface="Arial"/>
                <a:cs typeface="Arial"/>
              </a:rPr>
              <a:t>red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30" b="1">
                <a:latin typeface="Arial"/>
                <a:cs typeface="Arial"/>
              </a:rPr>
              <a:t>diff</a:t>
            </a:r>
            <a:r>
              <a:rPr dirty="0" sz="1800" spc="-195" b="1">
                <a:latin typeface="Arial"/>
                <a:cs typeface="Arial"/>
              </a:rPr>
              <a:t>e</a:t>
            </a:r>
            <a:r>
              <a:rPr dirty="0" sz="1800" spc="-170" b="1">
                <a:latin typeface="Arial"/>
                <a:cs typeface="Arial"/>
              </a:rPr>
              <a:t>ren</a:t>
            </a:r>
            <a:r>
              <a:rPr dirty="0" sz="1800" spc="-195" b="1">
                <a:latin typeface="Arial"/>
                <a:cs typeface="Arial"/>
              </a:rPr>
              <a:t>c</a:t>
            </a:r>
            <a:r>
              <a:rPr dirty="0" sz="1800" spc="-190" b="1">
                <a:latin typeface="Arial"/>
                <a:cs typeface="Arial"/>
              </a:rPr>
              <a:t>e</a:t>
            </a:r>
            <a:r>
              <a:rPr dirty="0" sz="1800" spc="-185" b="1">
                <a:latin typeface="Arial"/>
                <a:cs typeface="Arial"/>
              </a:rPr>
              <a:t>s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=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spc="-145" b="1">
                <a:latin typeface="Arial"/>
                <a:cs typeface="Arial"/>
              </a:rPr>
              <a:t>(2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-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1</a:t>
            </a:r>
            <a:r>
              <a:rPr dirty="0" sz="1800" spc="-110" b="1">
                <a:latin typeface="Arial"/>
                <a:cs typeface="Arial"/>
              </a:rPr>
              <a:t>)</a:t>
            </a:r>
            <a:r>
              <a:rPr dirty="0" baseline="25462" sz="1800" spc="-187" b="1">
                <a:latin typeface="Arial"/>
                <a:cs typeface="Arial"/>
              </a:rPr>
              <a:t>2</a:t>
            </a:r>
            <a:r>
              <a:rPr dirty="0" baseline="25462" sz="1800" spc="112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+</a:t>
            </a:r>
            <a:r>
              <a:rPr dirty="0" sz="1800" spc="-260" b="1">
                <a:latin typeface="Arial"/>
                <a:cs typeface="Arial"/>
              </a:rPr>
              <a:t> </a:t>
            </a:r>
            <a:r>
              <a:rPr dirty="0" sz="1800" spc="-145" b="1">
                <a:latin typeface="Arial"/>
                <a:cs typeface="Arial"/>
              </a:rPr>
              <a:t>(4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-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2</a:t>
            </a:r>
            <a:r>
              <a:rPr dirty="0" sz="1800" spc="-110" b="1">
                <a:latin typeface="Arial"/>
                <a:cs typeface="Arial"/>
              </a:rPr>
              <a:t>)</a:t>
            </a:r>
            <a:r>
              <a:rPr dirty="0" baseline="25462" sz="1800" spc="-187" b="1">
                <a:latin typeface="Arial"/>
                <a:cs typeface="Arial"/>
              </a:rPr>
              <a:t>2</a:t>
            </a:r>
            <a:r>
              <a:rPr dirty="0" baseline="25462" sz="1800" spc="-82" b="1">
                <a:latin typeface="Arial"/>
                <a:cs typeface="Arial"/>
              </a:rPr>
              <a:t> </a:t>
            </a:r>
            <a:r>
              <a:rPr dirty="0" sz="1800" spc="-95" b="1">
                <a:latin typeface="Arial"/>
                <a:cs typeface="Arial"/>
              </a:rPr>
              <a:t>+</a:t>
            </a:r>
            <a:r>
              <a:rPr dirty="0" sz="1800" spc="-145" b="1">
                <a:latin typeface="Arial"/>
                <a:cs typeface="Arial"/>
              </a:rPr>
              <a:t>(1</a:t>
            </a:r>
            <a:r>
              <a:rPr dirty="0" sz="1800" spc="-100" b="1">
                <a:latin typeface="Arial"/>
                <a:cs typeface="Arial"/>
              </a:rPr>
              <a:t>.</a:t>
            </a:r>
            <a:r>
              <a:rPr dirty="0" sz="1800" spc="-185" b="1">
                <a:latin typeface="Arial"/>
                <a:cs typeface="Arial"/>
              </a:rPr>
              <a:t>5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-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3</a:t>
            </a:r>
            <a:r>
              <a:rPr dirty="0" sz="1800" spc="-110" b="1">
                <a:latin typeface="Arial"/>
                <a:cs typeface="Arial"/>
              </a:rPr>
              <a:t>)</a:t>
            </a:r>
            <a:r>
              <a:rPr dirty="0" baseline="25462" sz="1800" spc="-187" b="1">
                <a:latin typeface="Arial"/>
                <a:cs typeface="Arial"/>
              </a:rPr>
              <a:t>2</a:t>
            </a:r>
            <a:r>
              <a:rPr dirty="0" baseline="25462" sz="1800" spc="112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+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45" b="1">
                <a:latin typeface="Arial"/>
                <a:cs typeface="Arial"/>
              </a:rPr>
              <a:t>(3</a:t>
            </a:r>
            <a:r>
              <a:rPr dirty="0" sz="1800" spc="-100" b="1">
                <a:latin typeface="Arial"/>
                <a:cs typeface="Arial"/>
              </a:rPr>
              <a:t>.</a:t>
            </a:r>
            <a:r>
              <a:rPr dirty="0" sz="1800" spc="-185" b="1">
                <a:latin typeface="Arial"/>
                <a:cs typeface="Arial"/>
              </a:rPr>
              <a:t>2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-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4</a:t>
            </a:r>
            <a:r>
              <a:rPr dirty="0" sz="1800" spc="-110" b="1">
                <a:latin typeface="Arial"/>
                <a:cs typeface="Arial"/>
              </a:rPr>
              <a:t>)</a:t>
            </a:r>
            <a:r>
              <a:rPr dirty="0" baseline="25462" sz="1800" spc="-187" b="1">
                <a:latin typeface="Arial"/>
                <a:cs typeface="Arial"/>
              </a:rPr>
              <a:t>2</a:t>
            </a:r>
            <a:r>
              <a:rPr dirty="0" baseline="25462" sz="1800" spc="112" b="1">
                <a:latin typeface="Arial"/>
                <a:cs typeface="Arial"/>
              </a:rPr>
              <a:t> </a:t>
            </a:r>
            <a:r>
              <a:rPr dirty="0" sz="1800" spc="-190" b="1">
                <a:latin typeface="Arial"/>
                <a:cs typeface="Arial"/>
              </a:rPr>
              <a:t>=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85" b="1">
                <a:latin typeface="Arial"/>
                <a:cs typeface="Arial"/>
              </a:rPr>
              <a:t>6</a:t>
            </a:r>
            <a:r>
              <a:rPr dirty="0" sz="1800" spc="-100" b="1">
                <a:latin typeface="Arial"/>
                <a:cs typeface="Arial"/>
              </a:rPr>
              <a:t>.</a:t>
            </a:r>
            <a:r>
              <a:rPr dirty="0" sz="1800" spc="-190" b="1">
                <a:latin typeface="Arial"/>
                <a:cs typeface="Arial"/>
              </a:rPr>
              <a:t>89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dirty="0" sz="1800" spc="-235" b="1">
                <a:solidFill>
                  <a:srgbClr val="C0504D"/>
                </a:solidFill>
                <a:latin typeface="Arial"/>
                <a:cs typeface="Arial"/>
              </a:rPr>
              <a:t>Sum</a:t>
            </a:r>
            <a:r>
              <a:rPr dirty="0" sz="1800" spc="-9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55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z="1800" spc="-8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85" b="1">
                <a:solidFill>
                  <a:srgbClr val="C0504D"/>
                </a:solidFill>
                <a:latin typeface="Arial"/>
                <a:cs typeface="Arial"/>
              </a:rPr>
              <a:t>squared</a:t>
            </a:r>
            <a:r>
              <a:rPr dirty="0" sz="1800" spc="-6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60" b="1">
                <a:solidFill>
                  <a:srgbClr val="C0504D"/>
                </a:solidFill>
                <a:latin typeface="Arial"/>
                <a:cs typeface="Arial"/>
              </a:rPr>
              <a:t>differences</a:t>
            </a:r>
            <a:r>
              <a:rPr dirty="0" sz="1800" spc="-6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z="1800" spc="2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(2</a:t>
            </a:r>
            <a:r>
              <a:rPr dirty="0" sz="1800" spc="-8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C0504D"/>
                </a:solidFill>
                <a:latin typeface="Arial"/>
                <a:cs typeface="Arial"/>
              </a:rPr>
              <a:t>-2.5)</a:t>
            </a:r>
            <a:r>
              <a:rPr dirty="0" baseline="25462" sz="1800" spc="-209" b="1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dirty="0" baseline="25462" sz="1800" spc="-142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z="1800" spc="-4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(4</a:t>
            </a:r>
            <a:r>
              <a:rPr dirty="0" sz="1800" spc="-8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C0504D"/>
                </a:solidFill>
                <a:latin typeface="Arial"/>
                <a:cs typeface="Arial"/>
              </a:rPr>
              <a:t>-</a:t>
            </a:r>
            <a:r>
              <a:rPr dirty="0" sz="1800" spc="-9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2.5)</a:t>
            </a:r>
            <a:r>
              <a:rPr dirty="0" baseline="25462" sz="1800" spc="-217" b="1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dirty="0" baseline="25462" sz="1800" spc="-6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z="1800" spc="-25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(1.5</a:t>
            </a:r>
            <a:r>
              <a:rPr dirty="0" sz="1800" spc="-7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C0504D"/>
                </a:solidFill>
                <a:latin typeface="Arial"/>
                <a:cs typeface="Arial"/>
              </a:rPr>
              <a:t>-</a:t>
            </a:r>
            <a:r>
              <a:rPr dirty="0" sz="1800" spc="-9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2.5)</a:t>
            </a:r>
            <a:r>
              <a:rPr dirty="0" baseline="25462" sz="1800" spc="-217" b="1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dirty="0" baseline="25462" sz="1800" spc="157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z="1800" spc="-9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(3.2</a:t>
            </a:r>
            <a:r>
              <a:rPr dirty="0" sz="1800" spc="-7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C0504D"/>
                </a:solidFill>
                <a:latin typeface="Arial"/>
                <a:cs typeface="Arial"/>
              </a:rPr>
              <a:t>-</a:t>
            </a:r>
            <a:r>
              <a:rPr dirty="0" sz="1800" spc="-9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45" b="1">
                <a:solidFill>
                  <a:srgbClr val="C0504D"/>
                </a:solidFill>
                <a:latin typeface="Arial"/>
                <a:cs typeface="Arial"/>
              </a:rPr>
              <a:t>2.5)</a:t>
            </a:r>
            <a:r>
              <a:rPr dirty="0" baseline="25462" sz="1800" spc="-217" b="1">
                <a:solidFill>
                  <a:srgbClr val="C0504D"/>
                </a:solidFill>
                <a:latin typeface="Arial"/>
                <a:cs typeface="Arial"/>
              </a:rPr>
              <a:t>2</a:t>
            </a:r>
            <a:r>
              <a:rPr dirty="0" baseline="25462" sz="1800" spc="15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90" b="1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z="1800" spc="-85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165" b="1">
                <a:solidFill>
                  <a:srgbClr val="C0504D"/>
                </a:solidFill>
                <a:latin typeface="Arial"/>
                <a:cs typeface="Arial"/>
              </a:rPr>
              <a:t>3.99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59907" y="3150489"/>
            <a:ext cx="3199765" cy="7740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70"/>
              </a:spcBef>
            </a:pPr>
            <a:r>
              <a:rPr dirty="0" sz="2400" spc="-245">
                <a:latin typeface="Arial MT"/>
                <a:cs typeface="Arial MT"/>
              </a:rPr>
              <a:t>Le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u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compar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tw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95">
                <a:latin typeface="Arial MT"/>
                <a:cs typeface="Arial MT"/>
              </a:rPr>
              <a:t>nes  </a:t>
            </a:r>
            <a:r>
              <a:rPr dirty="0" sz="2400" spc="-250">
                <a:solidFill>
                  <a:srgbClr val="C0504D"/>
                </a:solidFill>
                <a:latin typeface="Arial MT"/>
                <a:cs typeface="Arial MT"/>
              </a:rPr>
              <a:t>The</a:t>
            </a:r>
            <a:r>
              <a:rPr dirty="0" sz="2400" spc="-114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2400" spc="-235">
                <a:solidFill>
                  <a:srgbClr val="C0504D"/>
                </a:solidFill>
                <a:latin typeface="Arial MT"/>
                <a:cs typeface="Arial MT"/>
              </a:rPr>
              <a:t>seco</a:t>
            </a:r>
            <a:r>
              <a:rPr dirty="0" sz="2400" spc="-254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2400" spc="-245">
                <a:solidFill>
                  <a:srgbClr val="C0504D"/>
                </a:solidFill>
                <a:latin typeface="Arial MT"/>
                <a:cs typeface="Arial MT"/>
              </a:rPr>
              <a:t>d</a:t>
            </a:r>
            <a:r>
              <a:rPr dirty="0" sz="2400" spc="-8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C0504D"/>
                </a:solidFill>
                <a:latin typeface="Arial MT"/>
                <a:cs typeface="Arial MT"/>
              </a:rPr>
              <a:t>l</a:t>
            </a:r>
            <a:r>
              <a:rPr dirty="0" sz="2400" spc="-110">
                <a:solidFill>
                  <a:srgbClr val="C0504D"/>
                </a:solidFill>
                <a:latin typeface="Arial MT"/>
                <a:cs typeface="Arial MT"/>
              </a:rPr>
              <a:t>i</a:t>
            </a:r>
            <a:r>
              <a:rPr dirty="0" sz="2400" spc="-250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2400" spc="-245">
                <a:solidFill>
                  <a:srgbClr val="C0504D"/>
                </a:solidFill>
                <a:latin typeface="Arial MT"/>
                <a:cs typeface="Arial MT"/>
              </a:rPr>
              <a:t>e</a:t>
            </a:r>
            <a:r>
              <a:rPr dirty="0" sz="2400" spc="-1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C0504D"/>
                </a:solidFill>
                <a:latin typeface="Arial MT"/>
                <a:cs typeface="Arial MT"/>
              </a:rPr>
              <a:t>i</a:t>
            </a:r>
            <a:r>
              <a:rPr dirty="0" sz="2400" spc="-220">
                <a:solidFill>
                  <a:srgbClr val="C0504D"/>
                </a:solidFill>
                <a:latin typeface="Arial MT"/>
                <a:cs typeface="Arial MT"/>
              </a:rPr>
              <a:t>s</a:t>
            </a:r>
            <a:r>
              <a:rPr dirty="0" sz="2400" spc="-114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C0504D"/>
                </a:solidFill>
                <a:latin typeface="Arial MT"/>
                <a:cs typeface="Arial MT"/>
              </a:rPr>
              <a:t>horiz</a:t>
            </a:r>
            <a:r>
              <a:rPr dirty="0" sz="2400" spc="-254">
                <a:solidFill>
                  <a:srgbClr val="C0504D"/>
                </a:solidFill>
                <a:latin typeface="Arial MT"/>
                <a:cs typeface="Arial MT"/>
              </a:rPr>
              <a:t>o</a:t>
            </a:r>
            <a:r>
              <a:rPr dirty="0" sz="2400" spc="-180">
                <a:solidFill>
                  <a:srgbClr val="C0504D"/>
                </a:solidFill>
                <a:latin typeface="Arial MT"/>
                <a:cs typeface="Arial MT"/>
              </a:rPr>
              <a:t>ntal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35878" y="5000371"/>
            <a:ext cx="25717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0">
                <a:latin typeface="Arial MT"/>
                <a:cs typeface="Arial MT"/>
              </a:rPr>
              <a:t>The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smal</a:t>
            </a:r>
            <a:r>
              <a:rPr dirty="0" sz="2400" spc="-110">
                <a:latin typeface="Arial MT"/>
                <a:cs typeface="Arial MT"/>
              </a:rPr>
              <a:t>l</a:t>
            </a:r>
            <a:r>
              <a:rPr dirty="0" sz="2400" spc="-250">
                <a:latin typeface="Arial MT"/>
                <a:cs typeface="Arial MT"/>
              </a:rPr>
              <a:t>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su</a:t>
            </a:r>
            <a:r>
              <a:rPr dirty="0" sz="2400" spc="-360">
                <a:latin typeface="Arial MT"/>
                <a:cs typeface="Arial MT"/>
              </a:rPr>
              <a:t>m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of  </a:t>
            </a:r>
            <a:r>
              <a:rPr dirty="0" sz="2400" spc="-229">
                <a:latin typeface="Arial MT"/>
                <a:cs typeface="Arial MT"/>
              </a:rPr>
              <a:t>square</a:t>
            </a:r>
            <a:r>
              <a:rPr dirty="0" sz="2400" spc="-245">
                <a:latin typeface="Arial MT"/>
                <a:cs typeface="Arial MT"/>
              </a:rPr>
              <a:t>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d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155">
                <a:latin typeface="Arial MT"/>
                <a:cs typeface="Arial MT"/>
              </a:rPr>
              <a:t>f</a:t>
            </a:r>
            <a:r>
              <a:rPr dirty="0" sz="2400" spc="-215">
                <a:latin typeface="Arial MT"/>
                <a:cs typeface="Arial MT"/>
              </a:rPr>
              <a:t>ferences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5878" y="5731865"/>
            <a:ext cx="24663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bette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fi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f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t</a:t>
            </a:r>
            <a:r>
              <a:rPr dirty="0" sz="2400" spc="-245">
                <a:latin typeface="Arial MT"/>
                <a:cs typeface="Arial MT"/>
              </a:rPr>
              <a:t>he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o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024748" y="4189476"/>
            <a:ext cx="1043305" cy="1052830"/>
            <a:chOff x="8024748" y="4189476"/>
            <a:chExt cx="1043305" cy="105283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2251" y="4189476"/>
              <a:ext cx="955548" cy="9936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4748" y="4267612"/>
              <a:ext cx="946932" cy="97409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379190" y="4350914"/>
            <a:ext cx="310515" cy="667385"/>
            <a:chOff x="8379190" y="4350914"/>
            <a:chExt cx="310515" cy="667385"/>
          </a:xfrm>
        </p:grpSpPr>
        <p:sp>
          <p:nvSpPr>
            <p:cNvPr id="37" name="object 37"/>
            <p:cNvSpPr/>
            <p:nvPr/>
          </p:nvSpPr>
          <p:spPr>
            <a:xfrm>
              <a:off x="8379190" y="4350914"/>
              <a:ext cx="310515" cy="145415"/>
            </a:xfrm>
            <a:custGeom>
              <a:avLst/>
              <a:gdLst/>
              <a:ahLst/>
              <a:cxnLst/>
              <a:rect l="l" t="t" r="r" b="b"/>
              <a:pathLst>
                <a:path w="310515" h="145414">
                  <a:moveTo>
                    <a:pt x="155178" y="0"/>
                  </a:moveTo>
                  <a:lnTo>
                    <a:pt x="109318" y="3510"/>
                  </a:lnTo>
                  <a:lnTo>
                    <a:pt x="67883" y="12326"/>
                  </a:lnTo>
                  <a:lnTo>
                    <a:pt x="26447" y="31714"/>
                  </a:lnTo>
                  <a:lnTo>
                    <a:pt x="22043" y="35244"/>
                  </a:lnTo>
                  <a:lnTo>
                    <a:pt x="18515" y="37877"/>
                  </a:lnTo>
                  <a:lnTo>
                    <a:pt x="8809" y="47571"/>
                  </a:lnTo>
                  <a:lnTo>
                    <a:pt x="7055" y="51102"/>
                  </a:lnTo>
                  <a:lnTo>
                    <a:pt x="4404" y="54612"/>
                  </a:lnTo>
                  <a:lnTo>
                    <a:pt x="2631" y="58143"/>
                  </a:lnTo>
                  <a:lnTo>
                    <a:pt x="0" y="68714"/>
                  </a:lnTo>
                  <a:lnTo>
                    <a:pt x="0" y="75775"/>
                  </a:lnTo>
                  <a:lnTo>
                    <a:pt x="877" y="79286"/>
                  </a:lnTo>
                  <a:lnTo>
                    <a:pt x="1754" y="83694"/>
                  </a:lnTo>
                  <a:lnTo>
                    <a:pt x="2631" y="87224"/>
                  </a:lnTo>
                  <a:lnTo>
                    <a:pt x="4404" y="90754"/>
                  </a:lnTo>
                  <a:lnTo>
                    <a:pt x="7055" y="94265"/>
                  </a:lnTo>
                  <a:lnTo>
                    <a:pt x="8809" y="96918"/>
                  </a:lnTo>
                  <a:lnTo>
                    <a:pt x="11460" y="100448"/>
                  </a:lnTo>
                  <a:lnTo>
                    <a:pt x="14987" y="103959"/>
                  </a:lnTo>
                  <a:lnTo>
                    <a:pt x="18515" y="106612"/>
                  </a:lnTo>
                  <a:lnTo>
                    <a:pt x="22043" y="110122"/>
                  </a:lnTo>
                  <a:lnTo>
                    <a:pt x="26447" y="112775"/>
                  </a:lnTo>
                  <a:lnTo>
                    <a:pt x="35257" y="118938"/>
                  </a:lnTo>
                  <a:lnTo>
                    <a:pt x="44963" y="123347"/>
                  </a:lnTo>
                  <a:lnTo>
                    <a:pt x="56423" y="128632"/>
                  </a:lnTo>
                  <a:lnTo>
                    <a:pt x="67883" y="132163"/>
                  </a:lnTo>
                  <a:lnTo>
                    <a:pt x="81116" y="136571"/>
                  </a:lnTo>
                  <a:lnTo>
                    <a:pt x="124306" y="143612"/>
                  </a:lnTo>
                  <a:lnTo>
                    <a:pt x="155178" y="145367"/>
                  </a:lnTo>
                  <a:lnTo>
                    <a:pt x="171042" y="144489"/>
                  </a:lnTo>
                  <a:lnTo>
                    <a:pt x="216005" y="139204"/>
                  </a:lnTo>
                  <a:lnTo>
                    <a:pt x="242453" y="132163"/>
                  </a:lnTo>
                  <a:lnTo>
                    <a:pt x="253913" y="128632"/>
                  </a:lnTo>
                  <a:lnTo>
                    <a:pt x="265373" y="123347"/>
                  </a:lnTo>
                  <a:lnTo>
                    <a:pt x="275079" y="118938"/>
                  </a:lnTo>
                  <a:lnTo>
                    <a:pt x="283888" y="112775"/>
                  </a:lnTo>
                  <a:lnTo>
                    <a:pt x="288313" y="110122"/>
                  </a:lnTo>
                  <a:lnTo>
                    <a:pt x="291840" y="106612"/>
                  </a:lnTo>
                  <a:lnTo>
                    <a:pt x="295348" y="103959"/>
                  </a:lnTo>
                  <a:lnTo>
                    <a:pt x="298876" y="100448"/>
                  </a:lnTo>
                  <a:lnTo>
                    <a:pt x="301527" y="96918"/>
                  </a:lnTo>
                  <a:lnTo>
                    <a:pt x="303300" y="94265"/>
                  </a:lnTo>
                  <a:lnTo>
                    <a:pt x="305931" y="90754"/>
                  </a:lnTo>
                  <a:lnTo>
                    <a:pt x="309459" y="83694"/>
                  </a:lnTo>
                  <a:lnTo>
                    <a:pt x="310356" y="79286"/>
                  </a:lnTo>
                  <a:lnTo>
                    <a:pt x="310356" y="65203"/>
                  </a:lnTo>
                  <a:lnTo>
                    <a:pt x="309459" y="61673"/>
                  </a:lnTo>
                  <a:lnTo>
                    <a:pt x="305931" y="54612"/>
                  </a:lnTo>
                  <a:lnTo>
                    <a:pt x="303300" y="51102"/>
                  </a:lnTo>
                  <a:lnTo>
                    <a:pt x="301527" y="47571"/>
                  </a:lnTo>
                  <a:lnTo>
                    <a:pt x="291840" y="37877"/>
                  </a:lnTo>
                  <a:lnTo>
                    <a:pt x="288313" y="35244"/>
                  </a:lnTo>
                  <a:lnTo>
                    <a:pt x="283888" y="31714"/>
                  </a:lnTo>
                  <a:lnTo>
                    <a:pt x="242453" y="12326"/>
                  </a:lnTo>
                  <a:lnTo>
                    <a:pt x="201018" y="3510"/>
                  </a:lnTo>
                  <a:lnTo>
                    <a:pt x="171042" y="877"/>
                  </a:lnTo>
                  <a:lnTo>
                    <a:pt x="155178" y="0"/>
                  </a:lnTo>
                  <a:close/>
                </a:path>
              </a:pathLst>
            </a:custGeom>
            <a:solidFill>
              <a:srgbClr val="FFD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419749" y="4360608"/>
              <a:ext cx="229235" cy="110489"/>
            </a:xfrm>
            <a:custGeom>
              <a:avLst/>
              <a:gdLst/>
              <a:ahLst/>
              <a:cxnLst/>
              <a:rect l="l" t="t" r="r" b="b"/>
              <a:pathLst>
                <a:path w="229234" h="110489">
                  <a:moveTo>
                    <a:pt x="126079" y="0"/>
                  </a:moveTo>
                  <a:lnTo>
                    <a:pt x="114619" y="0"/>
                  </a:lnTo>
                  <a:lnTo>
                    <a:pt x="103159" y="0"/>
                  </a:lnTo>
                  <a:lnTo>
                    <a:pt x="80220" y="1755"/>
                  </a:lnTo>
                  <a:lnTo>
                    <a:pt x="33503" y="15857"/>
                  </a:lnTo>
                  <a:lnTo>
                    <a:pt x="26447" y="20265"/>
                  </a:lnTo>
                  <a:lnTo>
                    <a:pt x="19392" y="23776"/>
                  </a:lnTo>
                  <a:lnTo>
                    <a:pt x="14091" y="29061"/>
                  </a:lnTo>
                  <a:lnTo>
                    <a:pt x="8809" y="33469"/>
                  </a:lnTo>
                  <a:lnTo>
                    <a:pt x="5281" y="38755"/>
                  </a:lnTo>
                  <a:lnTo>
                    <a:pt x="4404" y="41408"/>
                  </a:lnTo>
                  <a:lnTo>
                    <a:pt x="2631" y="44041"/>
                  </a:lnTo>
                  <a:lnTo>
                    <a:pt x="0" y="51979"/>
                  </a:lnTo>
                  <a:lnTo>
                    <a:pt x="0" y="58143"/>
                  </a:lnTo>
                  <a:lnTo>
                    <a:pt x="2631" y="66081"/>
                  </a:lnTo>
                  <a:lnTo>
                    <a:pt x="4404" y="68714"/>
                  </a:lnTo>
                  <a:lnTo>
                    <a:pt x="5281" y="71367"/>
                  </a:lnTo>
                  <a:lnTo>
                    <a:pt x="8809" y="76653"/>
                  </a:lnTo>
                  <a:lnTo>
                    <a:pt x="14091" y="81938"/>
                  </a:lnTo>
                  <a:lnTo>
                    <a:pt x="19392" y="85449"/>
                  </a:lnTo>
                  <a:lnTo>
                    <a:pt x="26447" y="90754"/>
                  </a:lnTo>
                  <a:lnTo>
                    <a:pt x="33503" y="94265"/>
                  </a:lnTo>
                  <a:lnTo>
                    <a:pt x="51121" y="101326"/>
                  </a:lnTo>
                  <a:lnTo>
                    <a:pt x="59950" y="103959"/>
                  </a:lnTo>
                  <a:lnTo>
                    <a:pt x="70533" y="105714"/>
                  </a:lnTo>
                  <a:lnTo>
                    <a:pt x="80220" y="108367"/>
                  </a:lnTo>
                  <a:lnTo>
                    <a:pt x="103159" y="110122"/>
                  </a:lnTo>
                  <a:lnTo>
                    <a:pt x="126079" y="110122"/>
                  </a:lnTo>
                  <a:lnTo>
                    <a:pt x="148999" y="108367"/>
                  </a:lnTo>
                  <a:lnTo>
                    <a:pt x="159582" y="105714"/>
                  </a:lnTo>
                  <a:lnTo>
                    <a:pt x="169269" y="103959"/>
                  </a:lnTo>
                  <a:lnTo>
                    <a:pt x="178098" y="101326"/>
                  </a:lnTo>
                  <a:lnTo>
                    <a:pt x="195736" y="94265"/>
                  </a:lnTo>
                  <a:lnTo>
                    <a:pt x="202772" y="90754"/>
                  </a:lnTo>
                  <a:lnTo>
                    <a:pt x="209827" y="85449"/>
                  </a:lnTo>
                  <a:lnTo>
                    <a:pt x="215128" y="81938"/>
                  </a:lnTo>
                  <a:lnTo>
                    <a:pt x="220410" y="76653"/>
                  </a:lnTo>
                  <a:lnTo>
                    <a:pt x="225711" y="68714"/>
                  </a:lnTo>
                  <a:lnTo>
                    <a:pt x="226588" y="66081"/>
                  </a:lnTo>
                  <a:lnTo>
                    <a:pt x="228342" y="63428"/>
                  </a:lnTo>
                  <a:lnTo>
                    <a:pt x="228342" y="60795"/>
                  </a:lnTo>
                  <a:lnTo>
                    <a:pt x="229239" y="58143"/>
                  </a:lnTo>
                  <a:lnTo>
                    <a:pt x="229239" y="51979"/>
                  </a:lnTo>
                  <a:lnTo>
                    <a:pt x="228342" y="49327"/>
                  </a:lnTo>
                  <a:lnTo>
                    <a:pt x="228342" y="46693"/>
                  </a:lnTo>
                  <a:lnTo>
                    <a:pt x="226588" y="44041"/>
                  </a:lnTo>
                  <a:lnTo>
                    <a:pt x="225711" y="41408"/>
                  </a:lnTo>
                  <a:lnTo>
                    <a:pt x="220410" y="33469"/>
                  </a:lnTo>
                  <a:lnTo>
                    <a:pt x="215128" y="29061"/>
                  </a:lnTo>
                  <a:lnTo>
                    <a:pt x="209827" y="23776"/>
                  </a:lnTo>
                  <a:lnTo>
                    <a:pt x="202772" y="20265"/>
                  </a:lnTo>
                  <a:lnTo>
                    <a:pt x="195736" y="15857"/>
                  </a:lnTo>
                  <a:lnTo>
                    <a:pt x="178098" y="8796"/>
                  </a:lnTo>
                  <a:lnTo>
                    <a:pt x="169269" y="6163"/>
                  </a:lnTo>
                  <a:lnTo>
                    <a:pt x="159582" y="3510"/>
                  </a:lnTo>
                  <a:lnTo>
                    <a:pt x="148999" y="1755"/>
                  </a:lnTo>
                  <a:lnTo>
                    <a:pt x="126079" y="0"/>
                  </a:lnTo>
                  <a:close/>
                </a:path>
              </a:pathLst>
            </a:custGeom>
            <a:solidFill>
              <a:srgbClr val="FFEC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61184" y="4369405"/>
              <a:ext cx="146685" cy="76835"/>
            </a:xfrm>
            <a:custGeom>
              <a:avLst/>
              <a:gdLst/>
              <a:ahLst/>
              <a:cxnLst/>
              <a:rect l="l" t="t" r="r" b="b"/>
              <a:pathLst>
                <a:path w="146684" h="76835">
                  <a:moveTo>
                    <a:pt x="81116" y="0"/>
                  </a:moveTo>
                  <a:lnTo>
                    <a:pt x="73184" y="0"/>
                  </a:lnTo>
                  <a:lnTo>
                    <a:pt x="66129" y="0"/>
                  </a:lnTo>
                  <a:lnTo>
                    <a:pt x="58196" y="897"/>
                  </a:lnTo>
                  <a:lnTo>
                    <a:pt x="52018" y="1774"/>
                  </a:lnTo>
                  <a:lnTo>
                    <a:pt x="44963" y="2652"/>
                  </a:lnTo>
                  <a:lnTo>
                    <a:pt x="32625" y="6182"/>
                  </a:lnTo>
                  <a:lnTo>
                    <a:pt x="1754" y="30836"/>
                  </a:lnTo>
                  <a:lnTo>
                    <a:pt x="0" y="38775"/>
                  </a:lnTo>
                  <a:lnTo>
                    <a:pt x="1754" y="45816"/>
                  </a:lnTo>
                  <a:lnTo>
                    <a:pt x="32625" y="69611"/>
                  </a:lnTo>
                  <a:lnTo>
                    <a:pt x="38784" y="72264"/>
                  </a:lnTo>
                  <a:lnTo>
                    <a:pt x="44963" y="74019"/>
                  </a:lnTo>
                  <a:lnTo>
                    <a:pt x="52018" y="74897"/>
                  </a:lnTo>
                  <a:lnTo>
                    <a:pt x="58196" y="75775"/>
                  </a:lnTo>
                  <a:lnTo>
                    <a:pt x="66129" y="76653"/>
                  </a:lnTo>
                  <a:lnTo>
                    <a:pt x="81116" y="76653"/>
                  </a:lnTo>
                  <a:lnTo>
                    <a:pt x="88172" y="75775"/>
                  </a:lnTo>
                  <a:lnTo>
                    <a:pt x="94330" y="74897"/>
                  </a:lnTo>
                  <a:lnTo>
                    <a:pt x="101386" y="74019"/>
                  </a:lnTo>
                  <a:lnTo>
                    <a:pt x="108441" y="72264"/>
                  </a:lnTo>
                  <a:lnTo>
                    <a:pt x="114619" y="69611"/>
                  </a:lnTo>
                  <a:lnTo>
                    <a:pt x="119901" y="67856"/>
                  </a:lnTo>
                  <a:lnTo>
                    <a:pt x="146349" y="42305"/>
                  </a:lnTo>
                  <a:lnTo>
                    <a:pt x="146349" y="34367"/>
                  </a:lnTo>
                  <a:lnTo>
                    <a:pt x="114619" y="6182"/>
                  </a:lnTo>
                  <a:lnTo>
                    <a:pt x="94330" y="1774"/>
                  </a:lnTo>
                  <a:lnTo>
                    <a:pt x="88172" y="897"/>
                  </a:lnTo>
                  <a:lnTo>
                    <a:pt x="81116" y="0"/>
                  </a:lnTo>
                  <a:close/>
                </a:path>
              </a:pathLst>
            </a:custGeom>
            <a:solidFill>
              <a:srgbClr val="FFF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469993" y="4371179"/>
              <a:ext cx="130175" cy="70485"/>
            </a:xfrm>
            <a:custGeom>
              <a:avLst/>
              <a:gdLst/>
              <a:ahLst/>
              <a:cxnLst/>
              <a:rect l="l" t="t" r="r" b="b"/>
              <a:pathLst>
                <a:path w="130175" h="70485">
                  <a:moveTo>
                    <a:pt x="71430" y="0"/>
                  </a:moveTo>
                  <a:lnTo>
                    <a:pt x="64374" y="0"/>
                  </a:lnTo>
                  <a:lnTo>
                    <a:pt x="57319" y="0"/>
                  </a:lnTo>
                  <a:lnTo>
                    <a:pt x="52018" y="877"/>
                  </a:lnTo>
                  <a:lnTo>
                    <a:pt x="44963" y="1755"/>
                  </a:lnTo>
                  <a:lnTo>
                    <a:pt x="38804" y="2633"/>
                  </a:lnTo>
                  <a:lnTo>
                    <a:pt x="22920" y="7918"/>
                  </a:lnTo>
                  <a:lnTo>
                    <a:pt x="18515" y="10571"/>
                  </a:lnTo>
                  <a:lnTo>
                    <a:pt x="14110" y="12326"/>
                  </a:lnTo>
                  <a:lnTo>
                    <a:pt x="7932" y="18490"/>
                  </a:lnTo>
                  <a:lnTo>
                    <a:pt x="4404" y="21142"/>
                  </a:lnTo>
                  <a:lnTo>
                    <a:pt x="877" y="28184"/>
                  </a:lnTo>
                  <a:lnTo>
                    <a:pt x="0" y="31714"/>
                  </a:lnTo>
                  <a:lnTo>
                    <a:pt x="0" y="38755"/>
                  </a:lnTo>
                  <a:lnTo>
                    <a:pt x="33503" y="66081"/>
                  </a:lnTo>
                  <a:lnTo>
                    <a:pt x="38804" y="66959"/>
                  </a:lnTo>
                  <a:lnTo>
                    <a:pt x="44963" y="68714"/>
                  </a:lnTo>
                  <a:lnTo>
                    <a:pt x="52018" y="68714"/>
                  </a:lnTo>
                  <a:lnTo>
                    <a:pt x="57319" y="70489"/>
                  </a:lnTo>
                  <a:lnTo>
                    <a:pt x="71430" y="70489"/>
                  </a:lnTo>
                  <a:lnTo>
                    <a:pt x="77589" y="68714"/>
                  </a:lnTo>
                  <a:lnTo>
                    <a:pt x="83767" y="68714"/>
                  </a:lnTo>
                  <a:lnTo>
                    <a:pt x="89945" y="66959"/>
                  </a:lnTo>
                  <a:lnTo>
                    <a:pt x="124325" y="48449"/>
                  </a:lnTo>
                  <a:lnTo>
                    <a:pt x="129607" y="35244"/>
                  </a:lnTo>
                  <a:lnTo>
                    <a:pt x="127853" y="28184"/>
                  </a:lnTo>
                  <a:lnTo>
                    <a:pt x="124325" y="21142"/>
                  </a:lnTo>
                  <a:lnTo>
                    <a:pt x="121675" y="18490"/>
                  </a:lnTo>
                  <a:lnTo>
                    <a:pt x="118147" y="15857"/>
                  </a:lnTo>
                  <a:lnTo>
                    <a:pt x="114619" y="12326"/>
                  </a:lnTo>
                  <a:lnTo>
                    <a:pt x="110215" y="10571"/>
                  </a:lnTo>
                  <a:lnTo>
                    <a:pt x="105810" y="7918"/>
                  </a:lnTo>
                  <a:lnTo>
                    <a:pt x="89945" y="2633"/>
                  </a:lnTo>
                  <a:lnTo>
                    <a:pt x="71430" y="0"/>
                  </a:lnTo>
                  <a:close/>
                </a:path>
              </a:pathLst>
            </a:custGeom>
            <a:solidFill>
              <a:srgbClr val="FFF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92036" y="4938607"/>
              <a:ext cx="109855" cy="79375"/>
            </a:xfrm>
            <a:custGeom>
              <a:avLst/>
              <a:gdLst/>
              <a:ahLst/>
              <a:cxnLst/>
              <a:rect l="l" t="t" r="r" b="b"/>
              <a:pathLst>
                <a:path w="109854" h="79375">
                  <a:moveTo>
                    <a:pt x="60847" y="0"/>
                  </a:moveTo>
                  <a:lnTo>
                    <a:pt x="54668" y="0"/>
                  </a:lnTo>
                  <a:lnTo>
                    <a:pt x="49387" y="0"/>
                  </a:lnTo>
                  <a:lnTo>
                    <a:pt x="33503" y="2633"/>
                  </a:lnTo>
                  <a:lnTo>
                    <a:pt x="29098" y="5285"/>
                  </a:lnTo>
                  <a:lnTo>
                    <a:pt x="20288" y="8816"/>
                  </a:lnTo>
                  <a:lnTo>
                    <a:pt x="16761" y="11449"/>
                  </a:lnTo>
                  <a:lnTo>
                    <a:pt x="13233" y="14979"/>
                  </a:lnTo>
                  <a:lnTo>
                    <a:pt x="9705" y="17612"/>
                  </a:lnTo>
                  <a:lnTo>
                    <a:pt x="7055" y="20265"/>
                  </a:lnTo>
                  <a:lnTo>
                    <a:pt x="5301" y="24673"/>
                  </a:lnTo>
                  <a:lnTo>
                    <a:pt x="1773" y="31714"/>
                  </a:lnTo>
                  <a:lnTo>
                    <a:pt x="877" y="35244"/>
                  </a:lnTo>
                  <a:lnTo>
                    <a:pt x="0" y="39652"/>
                  </a:lnTo>
                  <a:lnTo>
                    <a:pt x="877" y="44041"/>
                  </a:lnTo>
                  <a:lnTo>
                    <a:pt x="1773" y="47571"/>
                  </a:lnTo>
                  <a:lnTo>
                    <a:pt x="5301" y="54632"/>
                  </a:lnTo>
                  <a:lnTo>
                    <a:pt x="7055" y="59020"/>
                  </a:lnTo>
                  <a:lnTo>
                    <a:pt x="9705" y="61673"/>
                  </a:lnTo>
                  <a:lnTo>
                    <a:pt x="13233" y="64326"/>
                  </a:lnTo>
                  <a:lnTo>
                    <a:pt x="16761" y="67836"/>
                  </a:lnTo>
                  <a:lnTo>
                    <a:pt x="20288" y="70489"/>
                  </a:lnTo>
                  <a:lnTo>
                    <a:pt x="29098" y="74000"/>
                  </a:lnTo>
                  <a:lnTo>
                    <a:pt x="33503" y="76653"/>
                  </a:lnTo>
                  <a:lnTo>
                    <a:pt x="49387" y="79286"/>
                  </a:lnTo>
                  <a:lnTo>
                    <a:pt x="60847" y="79286"/>
                  </a:lnTo>
                  <a:lnTo>
                    <a:pt x="66129" y="78408"/>
                  </a:lnTo>
                  <a:lnTo>
                    <a:pt x="70533" y="77530"/>
                  </a:lnTo>
                  <a:lnTo>
                    <a:pt x="75834" y="76653"/>
                  </a:lnTo>
                  <a:lnTo>
                    <a:pt x="81116" y="74000"/>
                  </a:lnTo>
                  <a:lnTo>
                    <a:pt x="85521" y="72244"/>
                  </a:lnTo>
                  <a:lnTo>
                    <a:pt x="89049" y="70489"/>
                  </a:lnTo>
                  <a:lnTo>
                    <a:pt x="93453" y="67836"/>
                  </a:lnTo>
                  <a:lnTo>
                    <a:pt x="99632" y="61673"/>
                  </a:lnTo>
                  <a:lnTo>
                    <a:pt x="103159" y="59020"/>
                  </a:lnTo>
                  <a:lnTo>
                    <a:pt x="104933" y="54632"/>
                  </a:lnTo>
                  <a:lnTo>
                    <a:pt x="108441" y="47571"/>
                  </a:lnTo>
                  <a:lnTo>
                    <a:pt x="108441" y="44041"/>
                  </a:lnTo>
                  <a:lnTo>
                    <a:pt x="109337" y="39652"/>
                  </a:lnTo>
                  <a:lnTo>
                    <a:pt x="108441" y="35244"/>
                  </a:lnTo>
                  <a:lnTo>
                    <a:pt x="108441" y="31714"/>
                  </a:lnTo>
                  <a:lnTo>
                    <a:pt x="104933" y="24673"/>
                  </a:lnTo>
                  <a:lnTo>
                    <a:pt x="103159" y="20265"/>
                  </a:lnTo>
                  <a:lnTo>
                    <a:pt x="99632" y="17612"/>
                  </a:lnTo>
                  <a:lnTo>
                    <a:pt x="93453" y="11449"/>
                  </a:lnTo>
                  <a:lnTo>
                    <a:pt x="89049" y="8816"/>
                  </a:lnTo>
                  <a:lnTo>
                    <a:pt x="85521" y="7041"/>
                  </a:lnTo>
                  <a:lnTo>
                    <a:pt x="81116" y="5285"/>
                  </a:lnTo>
                  <a:lnTo>
                    <a:pt x="75834" y="2633"/>
                  </a:lnTo>
                  <a:lnTo>
                    <a:pt x="70533" y="1755"/>
                  </a:lnTo>
                  <a:lnTo>
                    <a:pt x="66129" y="877"/>
                  </a:lnTo>
                  <a:lnTo>
                    <a:pt x="60847" y="0"/>
                  </a:lnTo>
                  <a:close/>
                </a:path>
              </a:pathLst>
            </a:custGeom>
            <a:solidFill>
              <a:srgbClr val="FFD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507024" y="4949178"/>
              <a:ext cx="80645" cy="58419"/>
            </a:xfrm>
            <a:custGeom>
              <a:avLst/>
              <a:gdLst/>
              <a:ahLst/>
              <a:cxnLst/>
              <a:rect l="l" t="t" r="r" b="b"/>
              <a:pathLst>
                <a:path w="80645" h="58420">
                  <a:moveTo>
                    <a:pt x="44086" y="0"/>
                  </a:moveTo>
                  <a:lnTo>
                    <a:pt x="39681" y="0"/>
                  </a:lnTo>
                  <a:lnTo>
                    <a:pt x="36153" y="0"/>
                  </a:lnTo>
                  <a:lnTo>
                    <a:pt x="31748" y="877"/>
                  </a:lnTo>
                  <a:lnTo>
                    <a:pt x="28221" y="877"/>
                  </a:lnTo>
                  <a:lnTo>
                    <a:pt x="24693" y="2633"/>
                  </a:lnTo>
                  <a:lnTo>
                    <a:pt x="21165" y="3530"/>
                  </a:lnTo>
                  <a:lnTo>
                    <a:pt x="17638" y="5285"/>
                  </a:lnTo>
                  <a:lnTo>
                    <a:pt x="14987" y="7041"/>
                  </a:lnTo>
                  <a:lnTo>
                    <a:pt x="11460" y="8816"/>
                  </a:lnTo>
                  <a:lnTo>
                    <a:pt x="8828" y="10571"/>
                  </a:lnTo>
                  <a:lnTo>
                    <a:pt x="7055" y="13204"/>
                  </a:lnTo>
                  <a:lnTo>
                    <a:pt x="2650" y="17612"/>
                  </a:lnTo>
                  <a:lnTo>
                    <a:pt x="877" y="22898"/>
                  </a:lnTo>
                  <a:lnTo>
                    <a:pt x="0" y="26428"/>
                  </a:lnTo>
                  <a:lnTo>
                    <a:pt x="0" y="31714"/>
                  </a:lnTo>
                  <a:lnTo>
                    <a:pt x="877" y="35244"/>
                  </a:lnTo>
                  <a:lnTo>
                    <a:pt x="2650" y="40530"/>
                  </a:lnTo>
                  <a:lnTo>
                    <a:pt x="7055" y="44938"/>
                  </a:lnTo>
                  <a:lnTo>
                    <a:pt x="8828" y="47571"/>
                  </a:lnTo>
                  <a:lnTo>
                    <a:pt x="11460" y="49346"/>
                  </a:lnTo>
                  <a:lnTo>
                    <a:pt x="14987" y="51102"/>
                  </a:lnTo>
                  <a:lnTo>
                    <a:pt x="17638" y="52857"/>
                  </a:lnTo>
                  <a:lnTo>
                    <a:pt x="21165" y="54632"/>
                  </a:lnTo>
                  <a:lnTo>
                    <a:pt x="24693" y="55510"/>
                  </a:lnTo>
                  <a:lnTo>
                    <a:pt x="28221" y="57265"/>
                  </a:lnTo>
                  <a:lnTo>
                    <a:pt x="31748" y="57265"/>
                  </a:lnTo>
                  <a:lnTo>
                    <a:pt x="36153" y="58143"/>
                  </a:lnTo>
                  <a:lnTo>
                    <a:pt x="44086" y="58143"/>
                  </a:lnTo>
                  <a:lnTo>
                    <a:pt x="47613" y="57265"/>
                  </a:lnTo>
                  <a:lnTo>
                    <a:pt x="52018" y="57265"/>
                  </a:lnTo>
                  <a:lnTo>
                    <a:pt x="55546" y="55510"/>
                  </a:lnTo>
                  <a:lnTo>
                    <a:pt x="59073" y="54632"/>
                  </a:lnTo>
                  <a:lnTo>
                    <a:pt x="62601" y="52857"/>
                  </a:lnTo>
                  <a:lnTo>
                    <a:pt x="65251" y="51102"/>
                  </a:lnTo>
                  <a:lnTo>
                    <a:pt x="68779" y="49346"/>
                  </a:lnTo>
                  <a:lnTo>
                    <a:pt x="74938" y="43163"/>
                  </a:lnTo>
                  <a:lnTo>
                    <a:pt x="78466" y="37877"/>
                  </a:lnTo>
                  <a:lnTo>
                    <a:pt x="79362" y="35244"/>
                  </a:lnTo>
                  <a:lnTo>
                    <a:pt x="79362" y="31714"/>
                  </a:lnTo>
                  <a:lnTo>
                    <a:pt x="80239" y="29081"/>
                  </a:lnTo>
                  <a:lnTo>
                    <a:pt x="79362" y="26428"/>
                  </a:lnTo>
                  <a:lnTo>
                    <a:pt x="79362" y="22898"/>
                  </a:lnTo>
                  <a:lnTo>
                    <a:pt x="78466" y="20265"/>
                  </a:lnTo>
                  <a:lnTo>
                    <a:pt x="74938" y="14979"/>
                  </a:lnTo>
                  <a:lnTo>
                    <a:pt x="68779" y="8816"/>
                  </a:lnTo>
                  <a:lnTo>
                    <a:pt x="65251" y="7041"/>
                  </a:lnTo>
                  <a:lnTo>
                    <a:pt x="62601" y="5285"/>
                  </a:lnTo>
                  <a:lnTo>
                    <a:pt x="59073" y="3530"/>
                  </a:lnTo>
                  <a:lnTo>
                    <a:pt x="55546" y="2633"/>
                  </a:lnTo>
                  <a:lnTo>
                    <a:pt x="52018" y="877"/>
                  </a:lnTo>
                  <a:lnTo>
                    <a:pt x="47613" y="877"/>
                  </a:lnTo>
                  <a:lnTo>
                    <a:pt x="44086" y="0"/>
                  </a:lnTo>
                  <a:close/>
                </a:path>
              </a:pathLst>
            </a:custGeom>
            <a:solidFill>
              <a:srgbClr val="FFEC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1209" y="4621404"/>
              <a:ext cx="156932" cy="250243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757237"/>
            <a:ext cx="7781925" cy="5038725"/>
            <a:chOff x="452437" y="757237"/>
            <a:chExt cx="7781925" cy="5038725"/>
          </a:xfrm>
        </p:grpSpPr>
        <p:sp>
          <p:nvSpPr>
            <p:cNvPr id="3" name="object 3"/>
            <p:cNvSpPr/>
            <p:nvPr/>
          </p:nvSpPr>
          <p:spPr>
            <a:xfrm>
              <a:off x="457200" y="762000"/>
              <a:ext cx="7772400" cy="5029200"/>
            </a:xfrm>
            <a:custGeom>
              <a:avLst/>
              <a:gdLst/>
              <a:ahLst/>
              <a:cxnLst/>
              <a:rect l="l" t="t" r="r" b="b"/>
              <a:pathLst>
                <a:path w="7772400" h="5029200">
                  <a:moveTo>
                    <a:pt x="77724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7772400" y="50292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7200" y="762000"/>
              <a:ext cx="7772400" cy="5029200"/>
            </a:xfrm>
            <a:custGeom>
              <a:avLst/>
              <a:gdLst/>
              <a:ahLst/>
              <a:cxnLst/>
              <a:rect l="l" t="t" r="r" b="b"/>
              <a:pathLst>
                <a:path w="7772400" h="5029200">
                  <a:moveTo>
                    <a:pt x="0" y="5029200"/>
                  </a:moveTo>
                  <a:lnTo>
                    <a:pt x="7772400" y="50292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029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1168653"/>
            <a:ext cx="74117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84">
                <a:latin typeface="Arial MT"/>
                <a:cs typeface="Arial MT"/>
              </a:rPr>
              <a:t>T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calc</a:t>
            </a:r>
            <a:r>
              <a:rPr dirty="0" sz="2400" spc="-254">
                <a:latin typeface="Arial MT"/>
                <a:cs typeface="Arial MT"/>
              </a:rPr>
              <a:t>u</a:t>
            </a:r>
            <a:r>
              <a:rPr dirty="0" sz="2400" spc="-105">
                <a:latin typeface="Arial MT"/>
                <a:cs typeface="Arial MT"/>
              </a:rPr>
              <a:t>l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estimate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f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coe</a:t>
            </a:r>
            <a:r>
              <a:rPr dirty="0" sz="2400" spc="-160">
                <a:latin typeface="Arial MT"/>
                <a:cs typeface="Arial MT"/>
              </a:rPr>
              <a:t>f</a:t>
            </a:r>
            <a:r>
              <a:rPr dirty="0" sz="2400" spc="-160">
                <a:latin typeface="Arial MT"/>
                <a:cs typeface="Arial MT"/>
              </a:rPr>
              <a:t>ficie</a:t>
            </a:r>
            <a:r>
              <a:rPr dirty="0" sz="2400" spc="-250">
                <a:latin typeface="Arial MT"/>
                <a:cs typeface="Arial MT"/>
              </a:rPr>
              <a:t>n</a:t>
            </a:r>
            <a:r>
              <a:rPr dirty="0" sz="2400" spc="-125">
                <a:latin typeface="Arial MT"/>
                <a:cs typeface="Arial MT"/>
              </a:rPr>
              <a:t>t</a:t>
            </a:r>
            <a:r>
              <a:rPr dirty="0" sz="2400" spc="-220">
                <a:latin typeface="Arial MT"/>
                <a:cs typeface="Arial MT"/>
              </a:rPr>
              <a:t>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tha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min</a:t>
            </a:r>
            <a:r>
              <a:rPr dirty="0" sz="2400" spc="-110">
                <a:latin typeface="Arial MT"/>
                <a:cs typeface="Arial MT"/>
              </a:rPr>
              <a:t>i</a:t>
            </a:r>
            <a:r>
              <a:rPr dirty="0" sz="2400" spc="-229">
                <a:latin typeface="Arial MT"/>
                <a:cs typeface="Arial MT"/>
              </a:rPr>
              <a:t>miz</a:t>
            </a:r>
            <a:r>
              <a:rPr dirty="0" sz="2400" spc="-245">
                <a:latin typeface="Arial MT"/>
                <a:cs typeface="Arial MT"/>
              </a:rPr>
              <a:t>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the  </a:t>
            </a:r>
            <a:r>
              <a:rPr dirty="0" sz="2400" spc="-200">
                <a:latin typeface="Arial MT"/>
                <a:cs typeface="Arial MT"/>
              </a:rPr>
              <a:t>differences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between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data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points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and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line,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use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formulas: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1250" y="2337816"/>
            <a:ext cx="5589905" cy="2524760"/>
            <a:chOff x="1111250" y="2337816"/>
            <a:chExt cx="5589905" cy="25247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672" y="2337816"/>
              <a:ext cx="5515356" cy="24505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1250" y="2416175"/>
              <a:ext cx="5511800" cy="2446655"/>
            </a:xfrm>
            <a:custGeom>
              <a:avLst/>
              <a:gdLst/>
              <a:ahLst/>
              <a:cxnLst/>
              <a:rect l="l" t="t" r="r" b="b"/>
              <a:pathLst>
                <a:path w="5511800" h="2446654">
                  <a:moveTo>
                    <a:pt x="5511800" y="0"/>
                  </a:moveTo>
                  <a:lnTo>
                    <a:pt x="0" y="0"/>
                  </a:lnTo>
                  <a:lnTo>
                    <a:pt x="0" y="2446401"/>
                  </a:lnTo>
                  <a:lnTo>
                    <a:pt x="5511800" y="2446401"/>
                  </a:lnTo>
                  <a:lnTo>
                    <a:pt x="551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24247" y="2899019"/>
              <a:ext cx="1320800" cy="924560"/>
            </a:xfrm>
            <a:custGeom>
              <a:avLst/>
              <a:gdLst/>
              <a:ahLst/>
              <a:cxnLst/>
              <a:rect l="l" t="t" r="r" b="b"/>
              <a:pathLst>
                <a:path w="1320800" h="924560">
                  <a:moveTo>
                    <a:pt x="0" y="0"/>
                  </a:moveTo>
                  <a:lnTo>
                    <a:pt x="1320291" y="0"/>
                  </a:lnTo>
                </a:path>
                <a:path w="1320800" h="924560">
                  <a:moveTo>
                    <a:pt x="106828" y="924406"/>
                  </a:moveTo>
                  <a:lnTo>
                    <a:pt x="1053169" y="924406"/>
                  </a:lnTo>
                </a:path>
              </a:pathLst>
            </a:custGeom>
            <a:ln w="8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2399" y="2917180"/>
              <a:ext cx="4662805" cy="1518920"/>
            </a:xfrm>
            <a:custGeom>
              <a:avLst/>
              <a:gdLst/>
              <a:ahLst/>
              <a:cxnLst/>
              <a:rect l="l" t="t" r="r" b="b"/>
              <a:pathLst>
                <a:path w="4662805" h="1518920">
                  <a:moveTo>
                    <a:pt x="4301065" y="0"/>
                  </a:moveTo>
                  <a:lnTo>
                    <a:pt x="4440898" y="0"/>
                  </a:lnTo>
                </a:path>
                <a:path w="4662805" h="1518920">
                  <a:moveTo>
                    <a:pt x="4522125" y="0"/>
                  </a:moveTo>
                  <a:lnTo>
                    <a:pt x="4662301" y="0"/>
                  </a:lnTo>
                </a:path>
                <a:path w="4662805" h="1518920">
                  <a:moveTo>
                    <a:pt x="4246571" y="528227"/>
                  </a:moveTo>
                  <a:lnTo>
                    <a:pt x="4387433" y="528227"/>
                  </a:lnTo>
                </a:path>
                <a:path w="4662805" h="1518920">
                  <a:moveTo>
                    <a:pt x="0" y="1518675"/>
                  </a:moveTo>
                  <a:lnTo>
                    <a:pt x="140758" y="1518675"/>
                  </a:lnTo>
                </a:path>
                <a:path w="4662805" h="1518920">
                  <a:moveTo>
                    <a:pt x="749614" y="1518675"/>
                  </a:moveTo>
                  <a:lnTo>
                    <a:pt x="889516" y="1518675"/>
                  </a:lnTo>
                </a:path>
              </a:pathLst>
            </a:custGeom>
            <a:ln w="16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30262" y="3022095"/>
            <a:ext cx="30099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-95">
                <a:latin typeface="Arial MT"/>
                <a:cs typeface="Arial MT"/>
              </a:rPr>
              <a:t>or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428777" y="3807853"/>
            <a:ext cx="17399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-260">
                <a:latin typeface="Arial MT"/>
                <a:cs typeface="Arial MT"/>
              </a:rPr>
              <a:t>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897" y="3326651"/>
            <a:ext cx="75374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96240" algn="l"/>
              </a:tabLst>
            </a:pPr>
            <a:r>
              <a:rPr dirty="0" sz="2750" spc="-160">
                <a:latin typeface="Arial MT"/>
                <a:cs typeface="Arial MT"/>
              </a:rPr>
              <a:t>(</a:t>
            </a:r>
            <a:r>
              <a:rPr dirty="0" sz="2750" spc="-160">
                <a:latin typeface="Arial MT"/>
                <a:cs typeface="Arial MT"/>
              </a:rPr>
              <a:t>	</a:t>
            </a:r>
            <a:r>
              <a:rPr dirty="0" sz="2750" spc="-235">
                <a:latin typeface="Arial MT"/>
                <a:cs typeface="Arial MT"/>
              </a:rPr>
              <a:t>x</a:t>
            </a:r>
            <a:r>
              <a:rPr dirty="0" sz="2750" spc="40">
                <a:latin typeface="Arial MT"/>
                <a:cs typeface="Arial MT"/>
              </a:rPr>
              <a:t> </a:t>
            </a:r>
            <a:r>
              <a:rPr dirty="0" sz="2750" spc="-160"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5552" y="2932969"/>
            <a:ext cx="1092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-160">
                <a:latin typeface="Arial MT"/>
                <a:cs typeface="Arial MT"/>
              </a:rPr>
              <a:t>ˆ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2707" y="3518253"/>
            <a:ext cx="58419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80">
                <a:latin typeface="Arial MT"/>
                <a:cs typeface="Arial MT"/>
              </a:rPr>
              <a:t>i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5076" y="2884267"/>
            <a:ext cx="474726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692910" algn="l"/>
                <a:tab pos="2463800" algn="l"/>
                <a:tab pos="3029585" algn="l"/>
                <a:tab pos="3510279" algn="l"/>
                <a:tab pos="3741420" algn="l"/>
                <a:tab pos="4733925" algn="l"/>
              </a:tabLst>
            </a:pPr>
            <a:r>
              <a:rPr dirty="0" u="heavy" sz="2750" spc="-1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750" spc="-1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u="heavy" sz="2750" spc="-2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	</a:t>
            </a:r>
            <a:r>
              <a:rPr dirty="0" sz="2750" spc="-260">
                <a:latin typeface="Arial MT"/>
                <a:cs typeface="Arial MT"/>
              </a:rPr>
              <a:t>	</a:t>
            </a:r>
            <a:r>
              <a:rPr dirty="0" u="heavy" sz="1950" spc="-3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50" spc="-2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u="heavy" sz="1950" spc="-8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	i	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6120" y="3277242"/>
            <a:ext cx="1257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200"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8537" y="3518253"/>
            <a:ext cx="58419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80">
                <a:latin typeface="Arial MT"/>
                <a:cs typeface="Arial MT"/>
              </a:rPr>
              <a:t>i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6370" y="3494313"/>
            <a:ext cx="1257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200"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2977" y="3735324"/>
            <a:ext cx="58419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80">
                <a:latin typeface="Arial MT"/>
                <a:cs typeface="Arial MT"/>
              </a:rPr>
              <a:t>i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6988" y="3213697"/>
            <a:ext cx="1257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200"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3338" y="4317099"/>
            <a:ext cx="165544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750" spc="-1070">
                <a:latin typeface="Symbol"/>
                <a:cs typeface="Symbol"/>
              </a:rPr>
              <a:t></a:t>
            </a:r>
            <a:r>
              <a:rPr dirty="0" baseline="14141" sz="4125" spc="-240">
                <a:latin typeface="Arial MT"/>
                <a:cs typeface="Arial MT"/>
              </a:rPr>
              <a:t>ˆ</a:t>
            </a:r>
            <a:r>
              <a:rPr dirty="0" baseline="14141" sz="4125" spc="-555">
                <a:latin typeface="Arial MT"/>
                <a:cs typeface="Arial MT"/>
              </a:rPr>
              <a:t> </a:t>
            </a:r>
            <a:r>
              <a:rPr dirty="0" baseline="-19943" sz="2925" spc="-300">
                <a:latin typeface="Arial MT"/>
                <a:cs typeface="Arial MT"/>
              </a:rPr>
              <a:t>0</a:t>
            </a:r>
            <a:r>
              <a:rPr dirty="0" baseline="-19943" sz="2925">
                <a:latin typeface="Arial MT"/>
                <a:cs typeface="Arial MT"/>
              </a:rPr>
              <a:t> </a:t>
            </a:r>
            <a:r>
              <a:rPr dirty="0" baseline="-19943" sz="2925" spc="-337">
                <a:latin typeface="Arial MT"/>
                <a:cs typeface="Arial MT"/>
              </a:rPr>
              <a:t> </a:t>
            </a: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235">
                <a:latin typeface="Arial MT"/>
                <a:cs typeface="Arial MT"/>
              </a:rPr>
              <a:t>y</a:t>
            </a:r>
            <a:r>
              <a:rPr dirty="0" sz="2750" spc="-220">
                <a:latin typeface="Arial MT"/>
                <a:cs typeface="Arial MT"/>
              </a:rPr>
              <a:t> </a:t>
            </a:r>
            <a:r>
              <a:rPr dirty="0" sz="2750" spc="15">
                <a:latin typeface="Symbol"/>
                <a:cs typeface="Symbol"/>
              </a:rPr>
              <a:t></a:t>
            </a:r>
            <a:r>
              <a:rPr dirty="0" sz="2750" spc="-375">
                <a:latin typeface="Times New Roman"/>
                <a:cs typeface="Times New Roman"/>
              </a:rPr>
              <a:t> </a:t>
            </a:r>
            <a:r>
              <a:rPr dirty="0" sz="2750" spc="-1070">
                <a:latin typeface="Symbol"/>
                <a:cs typeface="Symbol"/>
              </a:rPr>
              <a:t></a:t>
            </a:r>
            <a:r>
              <a:rPr dirty="0" baseline="14141" sz="4125" spc="172">
                <a:latin typeface="Arial MT"/>
                <a:cs typeface="Arial MT"/>
              </a:rPr>
              <a:t>ˆ</a:t>
            </a:r>
            <a:r>
              <a:rPr dirty="0" baseline="-19943" sz="2925" spc="-247">
                <a:latin typeface="Arial MT"/>
                <a:cs typeface="Arial MT"/>
              </a:rPr>
              <a:t>1</a:t>
            </a:r>
            <a:r>
              <a:rPr dirty="0" sz="2750" spc="-235">
                <a:latin typeface="Arial MT"/>
                <a:cs typeface="Arial MT"/>
              </a:rPr>
              <a:t>x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5249" y="3326651"/>
            <a:ext cx="146748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4040" sz="4125" spc="465">
                <a:latin typeface="Symbol"/>
                <a:cs typeface="Symbol"/>
              </a:rPr>
              <a:t></a:t>
            </a:r>
            <a:r>
              <a:rPr dirty="0" sz="2750" spc="-75">
                <a:latin typeface="Arial MT"/>
                <a:cs typeface="Arial MT"/>
              </a:rPr>
              <a:t>x</a:t>
            </a:r>
            <a:r>
              <a:rPr dirty="0" baseline="34188" sz="2925" spc="-300">
                <a:latin typeface="Arial MT"/>
                <a:cs typeface="Arial MT"/>
              </a:rPr>
              <a:t>2</a:t>
            </a:r>
            <a:r>
              <a:rPr dirty="0" baseline="34188" sz="2925" spc="315">
                <a:latin typeface="Arial MT"/>
                <a:cs typeface="Arial MT"/>
              </a:rPr>
              <a:t> </a:t>
            </a:r>
            <a:r>
              <a:rPr dirty="0" sz="2750" spc="15">
                <a:latin typeface="Symbol"/>
                <a:cs typeface="Symbol"/>
              </a:rPr>
              <a:t></a:t>
            </a:r>
            <a:r>
              <a:rPr dirty="0" sz="2750" spc="-335">
                <a:latin typeface="Times New Roman"/>
                <a:cs typeface="Times New Roman"/>
              </a:rPr>
              <a:t> </a:t>
            </a:r>
            <a:r>
              <a:rPr dirty="0" sz="2750" spc="-260">
                <a:latin typeface="Arial MT"/>
                <a:cs typeface="Arial MT"/>
              </a:rPr>
              <a:t>n</a:t>
            </a:r>
            <a:r>
              <a:rPr dirty="0" sz="2750" spc="-315">
                <a:latin typeface="Arial MT"/>
                <a:cs typeface="Arial MT"/>
              </a:rPr>
              <a:t> </a:t>
            </a:r>
            <a:r>
              <a:rPr dirty="0" sz="2750" spc="-50">
                <a:latin typeface="Arial MT"/>
                <a:cs typeface="Arial MT"/>
              </a:rPr>
              <a:t>x</a:t>
            </a:r>
            <a:r>
              <a:rPr dirty="0" baseline="34188" sz="2925" spc="-300">
                <a:latin typeface="Arial MT"/>
                <a:cs typeface="Arial MT"/>
              </a:rPr>
              <a:t>2</a:t>
            </a:r>
            <a:endParaRPr baseline="34188" sz="2925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3718" y="2798424"/>
            <a:ext cx="1656714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824865" algn="l"/>
              </a:tabLst>
            </a:pPr>
            <a:r>
              <a:rPr dirty="0" baseline="-4040" sz="4125" spc="465">
                <a:latin typeface="Symbol"/>
                <a:cs typeface="Symbol"/>
              </a:rPr>
              <a:t></a:t>
            </a:r>
            <a:r>
              <a:rPr dirty="0" sz="2750" spc="-235">
                <a:latin typeface="Arial MT"/>
                <a:cs typeface="Arial MT"/>
              </a:rPr>
              <a:t>x</a:t>
            </a:r>
            <a:r>
              <a:rPr dirty="0" sz="2750" spc="-125">
                <a:latin typeface="Arial MT"/>
                <a:cs typeface="Arial MT"/>
              </a:rPr>
              <a:t> </a:t>
            </a:r>
            <a:r>
              <a:rPr dirty="0" sz="2750" spc="-235">
                <a:latin typeface="Arial MT"/>
                <a:cs typeface="Arial MT"/>
              </a:rPr>
              <a:t>y</a:t>
            </a:r>
            <a:r>
              <a:rPr dirty="0" sz="2750">
                <a:latin typeface="Arial MT"/>
                <a:cs typeface="Arial MT"/>
              </a:rPr>
              <a:t>	</a:t>
            </a:r>
            <a:r>
              <a:rPr dirty="0" sz="2750" spc="15">
                <a:latin typeface="Symbol"/>
                <a:cs typeface="Symbol"/>
              </a:rPr>
              <a:t></a:t>
            </a:r>
            <a:r>
              <a:rPr dirty="0" sz="2750" spc="-335">
                <a:latin typeface="Times New Roman"/>
                <a:cs typeface="Times New Roman"/>
              </a:rPr>
              <a:t> </a:t>
            </a:r>
            <a:r>
              <a:rPr dirty="0" sz="2750" spc="-260">
                <a:latin typeface="Arial MT"/>
                <a:cs typeface="Arial MT"/>
              </a:rPr>
              <a:t>n</a:t>
            </a:r>
            <a:r>
              <a:rPr dirty="0" sz="2750" spc="-310">
                <a:latin typeface="Arial MT"/>
                <a:cs typeface="Arial MT"/>
              </a:rPr>
              <a:t> </a:t>
            </a:r>
            <a:r>
              <a:rPr dirty="0" sz="2750" spc="-235">
                <a:latin typeface="Arial MT"/>
                <a:cs typeface="Arial MT"/>
              </a:rPr>
              <a:t>x</a:t>
            </a:r>
            <a:r>
              <a:rPr dirty="0" sz="2750" spc="-215">
                <a:latin typeface="Arial MT"/>
                <a:cs typeface="Arial MT"/>
              </a:rPr>
              <a:t> </a:t>
            </a:r>
            <a:r>
              <a:rPr dirty="0" sz="2750" spc="-235">
                <a:latin typeface="Arial MT"/>
                <a:cs typeface="Arial MT"/>
              </a:rPr>
              <a:t>y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1878" y="3568483"/>
            <a:ext cx="26479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20">
                <a:latin typeface="Symbol"/>
                <a:cs typeface="Symbol"/>
              </a:rPr>
              <a:t>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6582" y="3351412"/>
            <a:ext cx="26479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20">
                <a:latin typeface="Symbol"/>
                <a:cs typeface="Symbol"/>
              </a:rPr>
              <a:t>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0181" y="3543722"/>
            <a:ext cx="58293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5285" algn="l"/>
              </a:tabLst>
            </a:pPr>
            <a:r>
              <a:rPr dirty="0" sz="2750" spc="-235">
                <a:latin typeface="Arial MT"/>
                <a:cs typeface="Arial MT"/>
              </a:rPr>
              <a:t>x</a:t>
            </a:r>
            <a:r>
              <a:rPr dirty="0" sz="2750" spc="-235">
                <a:latin typeface="Arial MT"/>
                <a:cs typeface="Arial MT"/>
              </a:rPr>
              <a:t>	</a:t>
            </a:r>
            <a:r>
              <a:rPr dirty="0" sz="2750" spc="15">
                <a:latin typeface="Symbol"/>
                <a:cs typeface="Symbol"/>
              </a:rPr>
              <a:t>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8499" y="2402244"/>
            <a:ext cx="244538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38383" sz="4125" spc="465">
                <a:latin typeface="Symbol"/>
                <a:cs typeface="Symbol"/>
              </a:rPr>
              <a:t></a:t>
            </a:r>
            <a:r>
              <a:rPr dirty="0" baseline="-34343" sz="4125" spc="-142">
                <a:latin typeface="Arial MT"/>
                <a:cs typeface="Arial MT"/>
              </a:rPr>
              <a:t>x</a:t>
            </a:r>
            <a:r>
              <a:rPr dirty="0" baseline="-68376" sz="2925" spc="97">
                <a:latin typeface="Arial MT"/>
                <a:cs typeface="Arial MT"/>
              </a:rPr>
              <a:t>i</a:t>
            </a:r>
            <a:r>
              <a:rPr dirty="0" baseline="-34343" sz="4125" spc="-82">
                <a:latin typeface="Arial MT"/>
                <a:cs typeface="Arial MT"/>
              </a:rPr>
              <a:t>y</a:t>
            </a:r>
            <a:r>
              <a:rPr dirty="0" baseline="-68376" sz="2925" spc="-120">
                <a:latin typeface="Arial MT"/>
                <a:cs typeface="Arial MT"/>
              </a:rPr>
              <a:t>i</a:t>
            </a:r>
            <a:r>
              <a:rPr dirty="0" baseline="-68376" sz="2925" spc="322">
                <a:latin typeface="Arial MT"/>
                <a:cs typeface="Arial MT"/>
              </a:rPr>
              <a:t> </a:t>
            </a:r>
            <a:r>
              <a:rPr dirty="0" baseline="-34343" sz="4125" spc="22">
                <a:latin typeface="Symbol"/>
                <a:cs typeface="Symbol"/>
              </a:rPr>
              <a:t></a:t>
            </a:r>
            <a:r>
              <a:rPr dirty="0" baseline="-34343" sz="4125" spc="-89">
                <a:latin typeface="Times New Roman"/>
                <a:cs typeface="Times New Roman"/>
              </a:rPr>
              <a:t> </a:t>
            </a:r>
            <a:r>
              <a:rPr dirty="0" sz="2750" spc="-75">
                <a:latin typeface="Arial MT"/>
                <a:cs typeface="Arial MT"/>
              </a:rPr>
              <a:t>(</a:t>
            </a:r>
            <a:r>
              <a:rPr dirty="0" baseline="-4040" sz="4125" spc="457">
                <a:latin typeface="Symbol"/>
                <a:cs typeface="Symbol"/>
              </a:rPr>
              <a:t></a:t>
            </a:r>
            <a:r>
              <a:rPr dirty="0" sz="2750" spc="-95">
                <a:latin typeface="Arial MT"/>
                <a:cs typeface="Arial MT"/>
              </a:rPr>
              <a:t>x</a:t>
            </a:r>
            <a:r>
              <a:rPr dirty="0" baseline="-19943" sz="2925" spc="-120">
                <a:latin typeface="Arial MT"/>
                <a:cs typeface="Arial MT"/>
              </a:rPr>
              <a:t>i</a:t>
            </a:r>
            <a:r>
              <a:rPr dirty="0" baseline="-19943" sz="2925" spc="-277">
                <a:latin typeface="Arial MT"/>
                <a:cs typeface="Arial MT"/>
              </a:rPr>
              <a:t> </a:t>
            </a:r>
            <a:r>
              <a:rPr dirty="0" baseline="-4040" sz="4125" spc="397">
                <a:latin typeface="Symbol"/>
                <a:cs typeface="Symbol"/>
              </a:rPr>
              <a:t></a:t>
            </a:r>
            <a:r>
              <a:rPr dirty="0" sz="2750" spc="-50">
                <a:latin typeface="Arial MT"/>
                <a:cs typeface="Arial MT"/>
              </a:rPr>
              <a:t>y</a:t>
            </a:r>
            <a:r>
              <a:rPr dirty="0" baseline="-19943" sz="2925" spc="-120">
                <a:latin typeface="Arial MT"/>
                <a:cs typeface="Arial MT"/>
              </a:rPr>
              <a:t>i</a:t>
            </a:r>
            <a:r>
              <a:rPr dirty="0" baseline="-19943" sz="2925" spc="-345">
                <a:latin typeface="Arial MT"/>
                <a:cs typeface="Arial MT"/>
              </a:rPr>
              <a:t> </a:t>
            </a:r>
            <a:r>
              <a:rPr dirty="0" sz="2750" spc="-160">
                <a:latin typeface="Arial MT"/>
                <a:cs typeface="Arial MT"/>
              </a:rPr>
              <a:t>)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47097" y="3022095"/>
            <a:ext cx="20701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1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8738" y="3022095"/>
            <a:ext cx="19431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750" spc="-1070">
                <a:latin typeface="Symbol"/>
                <a:cs typeface="Symbol"/>
              </a:rPr>
              <a:t>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168653"/>
            <a:ext cx="1666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15">
                <a:latin typeface="Arial MT"/>
                <a:cs typeface="Arial MT"/>
              </a:rPr>
              <a:t>N</a:t>
            </a:r>
            <a:r>
              <a:rPr dirty="0" sz="2400" spc="-254">
                <a:latin typeface="Arial MT"/>
                <a:cs typeface="Arial MT"/>
              </a:rPr>
              <a:t>o</a:t>
            </a:r>
            <a:r>
              <a:rPr dirty="0" sz="2400" spc="-315">
                <a:latin typeface="Arial MT"/>
                <a:cs typeface="Arial MT"/>
              </a:rPr>
              <a:t>w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we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defi</a:t>
            </a:r>
            <a:r>
              <a:rPr dirty="0" sz="2400" spc="-254">
                <a:latin typeface="Arial MT"/>
                <a:cs typeface="Arial MT"/>
              </a:rPr>
              <a:t>n</a:t>
            </a:r>
            <a:r>
              <a:rPr dirty="0" sz="2400" spc="-245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8887" y="1734311"/>
            <a:ext cx="6559550" cy="3520440"/>
            <a:chOff x="1258887" y="1734311"/>
            <a:chExt cx="6559550" cy="352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734311"/>
              <a:ext cx="6484620" cy="3445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8887" y="1811400"/>
              <a:ext cx="6482080" cy="3443604"/>
            </a:xfrm>
            <a:custGeom>
              <a:avLst/>
              <a:gdLst/>
              <a:ahLst/>
              <a:cxnLst/>
              <a:rect l="l" t="t" r="r" b="b"/>
              <a:pathLst>
                <a:path w="6482080" h="3443604">
                  <a:moveTo>
                    <a:pt x="6481699" y="0"/>
                  </a:moveTo>
                  <a:lnTo>
                    <a:pt x="0" y="0"/>
                  </a:lnTo>
                  <a:lnTo>
                    <a:pt x="0" y="3443224"/>
                  </a:lnTo>
                  <a:lnTo>
                    <a:pt x="6481699" y="3443224"/>
                  </a:lnTo>
                  <a:lnTo>
                    <a:pt x="6481699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3752" y="2280688"/>
              <a:ext cx="4201795" cy="2459990"/>
            </a:xfrm>
            <a:custGeom>
              <a:avLst/>
              <a:gdLst/>
              <a:ahLst/>
              <a:cxnLst/>
              <a:rect l="l" t="t" r="r" b="b"/>
              <a:pathLst>
                <a:path w="4201795" h="2459990">
                  <a:moveTo>
                    <a:pt x="0" y="187951"/>
                  </a:moveTo>
                  <a:lnTo>
                    <a:pt x="1112866" y="187951"/>
                  </a:lnTo>
                </a:path>
                <a:path w="4201795" h="2459990">
                  <a:moveTo>
                    <a:pt x="2838188" y="0"/>
                  </a:moveTo>
                  <a:lnTo>
                    <a:pt x="3002627" y="0"/>
                  </a:lnTo>
                </a:path>
                <a:path w="4201795" h="2459990">
                  <a:moveTo>
                    <a:pt x="1974" y="1368197"/>
                  </a:moveTo>
                  <a:lnTo>
                    <a:pt x="1114881" y="1368197"/>
                  </a:lnTo>
                </a:path>
                <a:path w="4201795" h="2459990">
                  <a:moveTo>
                    <a:pt x="2838994" y="1180245"/>
                  </a:moveTo>
                  <a:lnTo>
                    <a:pt x="3004642" y="1180245"/>
                  </a:lnTo>
                </a:path>
                <a:path w="4201795" h="2459990">
                  <a:moveTo>
                    <a:pt x="309129" y="2459793"/>
                  </a:moveTo>
                  <a:lnTo>
                    <a:pt x="1862838" y="2459793"/>
                  </a:lnTo>
                </a:path>
                <a:path w="4201795" h="2459990">
                  <a:moveTo>
                    <a:pt x="3776458" y="2270873"/>
                  </a:moveTo>
                  <a:lnTo>
                    <a:pt x="3940898" y="2270873"/>
                  </a:lnTo>
                </a:path>
                <a:path w="4201795" h="2459990">
                  <a:moveTo>
                    <a:pt x="4035611" y="2270873"/>
                  </a:moveTo>
                  <a:lnTo>
                    <a:pt x="4201260" y="2270873"/>
                  </a:lnTo>
                </a:path>
              </a:pathLst>
            </a:custGeom>
            <a:ln w="19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15270" y="4442965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483435" y="4442965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9691" y="4180026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7474" y="3351353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3773" y="3351353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3319" y="3089399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4577" y="3322139"/>
            <a:ext cx="240029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>
                <a:latin typeface="Symbol"/>
                <a:cs typeface="Symbol"/>
              </a:rPr>
              <a:t>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6467" y="2172116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766" y="2172116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2352" y="1909193"/>
            <a:ext cx="3079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3610" y="2142902"/>
            <a:ext cx="240029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>
                <a:latin typeface="Symbol"/>
                <a:cs typeface="Symbol"/>
              </a:rPr>
              <a:t>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6140" y="4413735"/>
            <a:ext cx="225425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48970" algn="l"/>
                <a:tab pos="1278255" algn="l"/>
              </a:tabLst>
            </a:pPr>
            <a:r>
              <a:rPr dirty="0" sz="3250">
                <a:latin typeface="Symbol"/>
                <a:cs typeface="Symbol"/>
              </a:rPr>
              <a:t>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-290">
                <a:latin typeface="Arial MT"/>
                <a:cs typeface="Arial MT"/>
              </a:rPr>
              <a:t>x</a:t>
            </a:r>
            <a:r>
              <a:rPr dirty="0" sz="3250" spc="-145">
                <a:latin typeface="Arial MT"/>
                <a:cs typeface="Arial MT"/>
              </a:rPr>
              <a:t> </a:t>
            </a:r>
            <a:r>
              <a:rPr dirty="0" sz="3250" spc="-290">
                <a:latin typeface="Arial MT"/>
                <a:cs typeface="Arial MT"/>
              </a:rPr>
              <a:t>y</a:t>
            </a:r>
            <a:r>
              <a:rPr dirty="0" sz="3250">
                <a:latin typeface="Arial MT"/>
                <a:cs typeface="Arial MT"/>
              </a:rPr>
              <a:t>	</a:t>
            </a:r>
            <a:r>
              <a:rPr dirty="0" sz="3250">
                <a:latin typeface="Symbol"/>
                <a:cs typeface="Symbol"/>
              </a:rPr>
              <a:t></a:t>
            </a:r>
            <a:r>
              <a:rPr dirty="0" sz="3250" spc="-380">
                <a:latin typeface="Times New Roman"/>
                <a:cs typeface="Times New Roman"/>
              </a:rPr>
              <a:t> </a:t>
            </a:r>
            <a:r>
              <a:rPr dirty="0" sz="3250" spc="-325">
                <a:latin typeface="Arial MT"/>
                <a:cs typeface="Arial MT"/>
              </a:rPr>
              <a:t>n</a:t>
            </a:r>
            <a:r>
              <a:rPr dirty="0" sz="3250" spc="-365">
                <a:latin typeface="Arial MT"/>
                <a:cs typeface="Arial MT"/>
              </a:rPr>
              <a:t> </a:t>
            </a:r>
            <a:r>
              <a:rPr dirty="0" sz="3250" spc="-290">
                <a:latin typeface="Arial MT"/>
                <a:cs typeface="Arial MT"/>
              </a:rPr>
              <a:t>x</a:t>
            </a:r>
            <a:r>
              <a:rPr dirty="0" sz="3250" spc="-250">
                <a:latin typeface="Arial MT"/>
                <a:cs typeface="Arial MT"/>
              </a:rPr>
              <a:t> </a:t>
            </a:r>
            <a:r>
              <a:rPr dirty="0" sz="3250" spc="-290">
                <a:latin typeface="Arial MT"/>
                <a:cs typeface="Arial MT"/>
              </a:rPr>
              <a:t>y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9939" y="4732179"/>
            <a:ext cx="20193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-325">
                <a:latin typeface="Arial MT"/>
                <a:cs typeface="Arial MT"/>
              </a:rPr>
              <a:t>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1524" y="4151821"/>
            <a:ext cx="105410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30555" algn="l"/>
              </a:tabLst>
            </a:pPr>
            <a:r>
              <a:rPr dirty="0" sz="3250" spc="-290">
                <a:latin typeface="Arial MT"/>
                <a:cs typeface="Arial MT"/>
              </a:rPr>
              <a:t>x</a:t>
            </a:r>
            <a:r>
              <a:rPr dirty="0" sz="3250" spc="-290">
                <a:latin typeface="Arial MT"/>
                <a:cs typeface="Arial MT"/>
              </a:rPr>
              <a:t>	</a:t>
            </a:r>
            <a:r>
              <a:rPr dirty="0" sz="3250" spc="-290">
                <a:latin typeface="Arial MT"/>
                <a:cs typeface="Arial MT"/>
              </a:rPr>
              <a:t>y</a:t>
            </a:r>
            <a:r>
              <a:rPr dirty="0" sz="3250" spc="100">
                <a:latin typeface="Arial MT"/>
                <a:cs typeface="Arial MT"/>
              </a:rPr>
              <a:t> </a:t>
            </a:r>
            <a:r>
              <a:rPr dirty="0" sz="3250" spc="-195">
                <a:latin typeface="Arial MT"/>
                <a:cs typeface="Arial MT"/>
              </a:rPr>
              <a:t>)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4807" y="4151821"/>
            <a:ext cx="12573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-195">
                <a:latin typeface="Arial MT"/>
                <a:cs typeface="Arial MT"/>
              </a:rPr>
              <a:t>(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2510" y="4413735"/>
            <a:ext cx="87058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29920" algn="l"/>
              </a:tabLst>
            </a:pPr>
            <a:r>
              <a:rPr dirty="0" sz="3250" spc="-290">
                <a:latin typeface="Arial MT"/>
                <a:cs typeface="Arial MT"/>
              </a:rPr>
              <a:t>x</a:t>
            </a:r>
            <a:r>
              <a:rPr dirty="0" sz="3250" spc="-145">
                <a:latin typeface="Arial MT"/>
                <a:cs typeface="Arial MT"/>
              </a:rPr>
              <a:t> </a:t>
            </a:r>
            <a:r>
              <a:rPr dirty="0" sz="3250" spc="-290">
                <a:latin typeface="Arial MT"/>
                <a:cs typeface="Arial MT"/>
              </a:rPr>
              <a:t>y</a:t>
            </a:r>
            <a:r>
              <a:rPr dirty="0" sz="3250">
                <a:latin typeface="Arial MT"/>
                <a:cs typeface="Arial MT"/>
              </a:rPr>
              <a:t>	</a:t>
            </a:r>
            <a:r>
              <a:rPr dirty="0" sz="3250">
                <a:latin typeface="Symbol"/>
                <a:cs typeface="Symbol"/>
              </a:rPr>
              <a:t>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713" y="4413735"/>
            <a:ext cx="109347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53440" algn="l"/>
              </a:tabLst>
            </a:pPr>
            <a:r>
              <a:rPr dirty="0" sz="3250" spc="-330">
                <a:latin typeface="Arial MT"/>
                <a:cs typeface="Arial MT"/>
              </a:rPr>
              <a:t>S</a:t>
            </a:r>
            <a:r>
              <a:rPr dirty="0" sz="3250" spc="-390">
                <a:latin typeface="Arial MT"/>
                <a:cs typeface="Arial MT"/>
              </a:rPr>
              <a:t>S</a:t>
            </a:r>
            <a:r>
              <a:rPr dirty="0" sz="3250">
                <a:latin typeface="Arial MT"/>
                <a:cs typeface="Arial MT"/>
              </a:rPr>
              <a:t>	</a:t>
            </a:r>
            <a:r>
              <a:rPr dirty="0" sz="325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8318" y="3322139"/>
            <a:ext cx="71501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1305" indent="-281940">
              <a:lnSpc>
                <a:spcPct val="100000"/>
              </a:lnSpc>
              <a:spcBef>
                <a:spcPts val="110"/>
              </a:spcBef>
              <a:buFont typeface="Symbol"/>
              <a:buChar char=""/>
              <a:tabLst>
                <a:tab pos="281940" algn="l"/>
              </a:tabLst>
            </a:pPr>
            <a:r>
              <a:rPr dirty="0" sz="3250" spc="-325">
                <a:latin typeface="Arial MT"/>
                <a:cs typeface="Arial MT"/>
              </a:rPr>
              <a:t>n</a:t>
            </a:r>
            <a:r>
              <a:rPr dirty="0" sz="3250" spc="-415">
                <a:latin typeface="Arial MT"/>
                <a:cs typeface="Arial MT"/>
              </a:rPr>
              <a:t> </a:t>
            </a:r>
            <a:r>
              <a:rPr dirty="0" sz="3250" spc="-290">
                <a:latin typeface="Arial MT"/>
                <a:cs typeface="Arial MT"/>
              </a:rPr>
              <a:t>y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8345" y="3322139"/>
            <a:ext cx="82486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41985" algn="l"/>
              </a:tabLst>
            </a:pPr>
            <a:r>
              <a:rPr dirty="0" sz="3250">
                <a:latin typeface="Symbol"/>
                <a:cs typeface="Symbol"/>
              </a:rPr>
              <a:t>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-290">
                <a:latin typeface="Arial MT"/>
                <a:cs typeface="Arial MT"/>
              </a:rPr>
              <a:t>y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01481" y="3598321"/>
            <a:ext cx="307975" cy="11049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445"/>
              </a:spcBef>
            </a:pPr>
            <a:r>
              <a:rPr dirty="0" sz="3250" spc="-325">
                <a:latin typeface="Arial MT"/>
                <a:cs typeface="Arial MT"/>
              </a:rPr>
              <a:t>n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dirty="0" sz="3250" spc="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66684" y="3060185"/>
            <a:ext cx="883919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60375" algn="l"/>
              </a:tabLst>
            </a:pPr>
            <a:r>
              <a:rPr dirty="0" sz="3250" spc="-195">
                <a:latin typeface="Arial MT"/>
                <a:cs typeface="Arial MT"/>
              </a:rPr>
              <a:t>(</a:t>
            </a:r>
            <a:r>
              <a:rPr dirty="0" sz="3250" spc="-195">
                <a:latin typeface="Arial MT"/>
                <a:cs typeface="Arial MT"/>
              </a:rPr>
              <a:t>	</a:t>
            </a:r>
            <a:r>
              <a:rPr dirty="0" sz="3250" spc="-290">
                <a:latin typeface="Arial MT"/>
                <a:cs typeface="Arial MT"/>
              </a:rPr>
              <a:t>y</a:t>
            </a:r>
            <a:r>
              <a:rPr dirty="0" sz="3250" spc="100">
                <a:latin typeface="Arial MT"/>
                <a:cs typeface="Arial MT"/>
              </a:rPr>
              <a:t> </a:t>
            </a:r>
            <a:r>
              <a:rPr dirty="0" sz="3250" spc="-195">
                <a:latin typeface="Arial MT"/>
                <a:cs typeface="Arial MT"/>
              </a:rPr>
              <a:t>)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7851" y="3322139"/>
            <a:ext cx="18288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-290">
                <a:latin typeface="Arial MT"/>
                <a:cs typeface="Arial MT"/>
              </a:rPr>
              <a:t>y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0713" y="3322139"/>
            <a:ext cx="97409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33425" algn="l"/>
              </a:tabLst>
            </a:pPr>
            <a:r>
              <a:rPr dirty="0" sz="3250" spc="-330">
                <a:latin typeface="Arial MT"/>
                <a:cs typeface="Arial MT"/>
              </a:rPr>
              <a:t>S</a:t>
            </a:r>
            <a:r>
              <a:rPr dirty="0" sz="3250" spc="-390">
                <a:latin typeface="Arial MT"/>
                <a:cs typeface="Arial MT"/>
              </a:rPr>
              <a:t>S</a:t>
            </a:r>
            <a:r>
              <a:rPr dirty="0" sz="3250">
                <a:latin typeface="Arial MT"/>
                <a:cs typeface="Arial MT"/>
              </a:rPr>
              <a:t>	</a:t>
            </a:r>
            <a:r>
              <a:rPr dirty="0" sz="325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47110" y="2142902"/>
            <a:ext cx="72136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1305" indent="-281940">
              <a:lnSpc>
                <a:spcPct val="100000"/>
              </a:lnSpc>
              <a:spcBef>
                <a:spcPts val="110"/>
              </a:spcBef>
              <a:buFont typeface="Symbol"/>
              <a:buChar char=""/>
              <a:tabLst>
                <a:tab pos="281940" algn="l"/>
              </a:tabLst>
            </a:pPr>
            <a:r>
              <a:rPr dirty="0" sz="3250" spc="-325">
                <a:latin typeface="Arial MT"/>
                <a:cs typeface="Arial MT"/>
              </a:rPr>
              <a:t>n</a:t>
            </a:r>
            <a:r>
              <a:rPr dirty="0" sz="3250" spc="-365">
                <a:latin typeface="Arial MT"/>
                <a:cs typeface="Arial MT"/>
              </a:rPr>
              <a:t> </a:t>
            </a:r>
            <a:r>
              <a:rPr dirty="0" sz="3250" spc="-290">
                <a:latin typeface="Arial MT"/>
                <a:cs typeface="Arial MT"/>
              </a:rPr>
              <a:t>x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57337" y="2142902"/>
            <a:ext cx="83185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48970" algn="l"/>
              </a:tabLst>
            </a:pPr>
            <a:r>
              <a:rPr dirty="0" sz="3250">
                <a:latin typeface="Symbol"/>
                <a:cs typeface="Symbol"/>
              </a:rPr>
              <a:t>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-290">
                <a:latin typeface="Arial MT"/>
                <a:cs typeface="Arial MT"/>
              </a:rPr>
              <a:t>x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1436" y="2460338"/>
            <a:ext cx="20193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-325">
                <a:latin typeface="Arial MT"/>
                <a:cs typeface="Arial MT"/>
              </a:rPr>
              <a:t>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5677" y="1879980"/>
            <a:ext cx="883919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66090" algn="l"/>
              </a:tabLst>
            </a:pPr>
            <a:r>
              <a:rPr dirty="0" sz="3250" spc="-195">
                <a:latin typeface="Arial MT"/>
                <a:cs typeface="Arial MT"/>
              </a:rPr>
              <a:t>(</a:t>
            </a:r>
            <a:r>
              <a:rPr dirty="0" sz="3250" spc="-195">
                <a:latin typeface="Arial MT"/>
                <a:cs typeface="Arial MT"/>
              </a:rPr>
              <a:t>	</a:t>
            </a:r>
            <a:r>
              <a:rPr dirty="0" sz="3250" spc="-290">
                <a:latin typeface="Arial MT"/>
                <a:cs typeface="Arial MT"/>
              </a:rPr>
              <a:t>x</a:t>
            </a:r>
            <a:r>
              <a:rPr dirty="0" sz="3250" spc="50">
                <a:latin typeface="Arial MT"/>
                <a:cs typeface="Arial MT"/>
              </a:rPr>
              <a:t> </a:t>
            </a:r>
            <a:r>
              <a:rPr dirty="0" sz="3250" spc="-195">
                <a:latin typeface="Arial MT"/>
                <a:cs typeface="Arial MT"/>
              </a:rPr>
              <a:t>)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2848" y="2142902"/>
            <a:ext cx="18288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250" spc="-290">
                <a:latin typeface="Arial MT"/>
                <a:cs typeface="Arial MT"/>
              </a:rPr>
              <a:t>x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0713" y="2142902"/>
            <a:ext cx="972819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32790" algn="l"/>
              </a:tabLst>
            </a:pPr>
            <a:r>
              <a:rPr dirty="0" sz="3250" spc="-330">
                <a:latin typeface="Arial MT"/>
                <a:cs typeface="Arial MT"/>
              </a:rPr>
              <a:t>S</a:t>
            </a:r>
            <a:r>
              <a:rPr dirty="0" sz="3250" spc="-390">
                <a:latin typeface="Arial MT"/>
                <a:cs typeface="Arial MT"/>
              </a:rPr>
              <a:t>S</a:t>
            </a:r>
            <a:r>
              <a:rPr dirty="0" sz="3250">
                <a:latin typeface="Arial MT"/>
                <a:cs typeface="Arial MT"/>
              </a:rPr>
              <a:t>	</a:t>
            </a:r>
            <a:r>
              <a:rPr dirty="0" sz="325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6876" y="4639822"/>
            <a:ext cx="33782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71780" algn="l"/>
              </a:tabLst>
            </a:pPr>
            <a:r>
              <a:rPr dirty="0" sz="2250" spc="-90">
                <a:latin typeface="Arial MT"/>
                <a:cs typeface="Arial MT"/>
              </a:rPr>
              <a:t>i</a:t>
            </a:r>
            <a:r>
              <a:rPr dirty="0" sz="2250" spc="-90">
                <a:latin typeface="Arial MT"/>
                <a:cs typeface="Arial MT"/>
              </a:rPr>
              <a:t>	</a:t>
            </a: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32966" y="4376887"/>
            <a:ext cx="70294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36905" algn="l"/>
              </a:tabLst>
            </a:pPr>
            <a:r>
              <a:rPr dirty="0" sz="2250" spc="-90">
                <a:latin typeface="Arial MT"/>
                <a:cs typeface="Arial MT"/>
              </a:rPr>
              <a:t>i</a:t>
            </a:r>
            <a:r>
              <a:rPr dirty="0" sz="2250" spc="-90">
                <a:latin typeface="Arial MT"/>
                <a:cs typeface="Arial MT"/>
              </a:rPr>
              <a:t>	</a:t>
            </a: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3953" y="4639822"/>
            <a:ext cx="33909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73050" algn="l"/>
              </a:tabLst>
            </a:pPr>
            <a:r>
              <a:rPr dirty="0" sz="2250" spc="-90">
                <a:latin typeface="Arial MT"/>
                <a:cs typeface="Arial MT"/>
              </a:rPr>
              <a:t>i</a:t>
            </a:r>
            <a:r>
              <a:rPr dirty="0" sz="2250" spc="-90">
                <a:latin typeface="Arial MT"/>
                <a:cs typeface="Arial MT"/>
              </a:rPr>
              <a:t>	</a:t>
            </a: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97385" y="4639822"/>
            <a:ext cx="32385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50">
                <a:latin typeface="Arial MT"/>
                <a:cs typeface="Arial MT"/>
              </a:rPr>
              <a:t>xy</a:t>
            </a:r>
            <a:r>
              <a:rPr dirty="0" sz="2250" spc="-335">
                <a:latin typeface="Arial MT"/>
                <a:cs typeface="Arial MT"/>
              </a:rPr>
              <a:t> 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85071" y="3265802"/>
            <a:ext cx="14478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98839" y="3265802"/>
            <a:ext cx="14922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">
              <a:lnSpc>
                <a:spcPts val="246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  <a:p>
            <a:pPr>
              <a:lnSpc>
                <a:spcPts val="2460"/>
              </a:lnSpc>
            </a:pP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56188" y="3002920"/>
            <a:ext cx="14478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4844" y="3285291"/>
            <a:ext cx="654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5299" y="3265802"/>
            <a:ext cx="148590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">
              <a:lnSpc>
                <a:spcPts val="246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  <a:p>
            <a:pPr>
              <a:lnSpc>
                <a:spcPts val="2460"/>
              </a:lnSpc>
            </a:pP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93395" y="3548214"/>
            <a:ext cx="13144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195">
                <a:latin typeface="Arial MT"/>
                <a:cs typeface="Arial MT"/>
              </a:rPr>
              <a:t>y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3055" y="2085597"/>
            <a:ext cx="14478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96823" y="2085597"/>
            <a:ext cx="14922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">
              <a:lnSpc>
                <a:spcPts val="246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  <a:p>
            <a:pPr>
              <a:lnSpc>
                <a:spcPts val="2460"/>
              </a:lnSpc>
            </a:pP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5180" y="1823643"/>
            <a:ext cx="14478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23837" y="2106054"/>
            <a:ext cx="654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94291" y="2085597"/>
            <a:ext cx="14795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">
              <a:lnSpc>
                <a:spcPts val="2460"/>
              </a:lnSpc>
              <a:spcBef>
                <a:spcPts val="130"/>
              </a:spcBef>
            </a:pPr>
            <a:r>
              <a:rPr dirty="0" sz="2250" spc="-215"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  <a:p>
            <a:pPr>
              <a:lnSpc>
                <a:spcPts val="2460"/>
              </a:lnSpc>
            </a:pPr>
            <a:r>
              <a:rPr dirty="0" sz="2250" spc="-90">
                <a:latin typeface="Arial MT"/>
                <a:cs typeface="Arial MT"/>
              </a:rPr>
              <a:t>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97385" y="2368008"/>
            <a:ext cx="13144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50" spc="-195">
                <a:latin typeface="Arial MT"/>
                <a:cs typeface="Arial MT"/>
              </a:rPr>
              <a:t>x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2275" y="1598675"/>
            <a:ext cx="3427095" cy="2719705"/>
            <a:chOff x="1692275" y="1598675"/>
            <a:chExt cx="3427095" cy="2719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15" y="1598675"/>
              <a:ext cx="3352800" cy="26441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2275" y="1676399"/>
              <a:ext cx="3349625" cy="2641600"/>
            </a:xfrm>
            <a:custGeom>
              <a:avLst/>
              <a:gdLst/>
              <a:ahLst/>
              <a:cxnLst/>
              <a:rect l="l" t="t" r="r" b="b"/>
              <a:pathLst>
                <a:path w="3349625" h="2641600">
                  <a:moveTo>
                    <a:pt x="3349625" y="0"/>
                  </a:moveTo>
                  <a:lnTo>
                    <a:pt x="0" y="0"/>
                  </a:lnTo>
                  <a:lnTo>
                    <a:pt x="0" y="2641600"/>
                  </a:lnTo>
                  <a:lnTo>
                    <a:pt x="3349625" y="2641600"/>
                  </a:lnTo>
                  <a:lnTo>
                    <a:pt x="3349625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89959" y="2322246"/>
              <a:ext cx="1076325" cy="1482725"/>
            </a:xfrm>
            <a:custGeom>
              <a:avLst/>
              <a:gdLst/>
              <a:ahLst/>
              <a:cxnLst/>
              <a:rect l="l" t="t" r="r" b="b"/>
              <a:pathLst>
                <a:path w="1076325" h="1482725">
                  <a:moveTo>
                    <a:pt x="52569" y="0"/>
                  </a:moveTo>
                  <a:lnTo>
                    <a:pt x="891519" y="0"/>
                  </a:lnTo>
                </a:path>
                <a:path w="1076325" h="1482725">
                  <a:moveTo>
                    <a:pt x="0" y="1482726"/>
                  </a:moveTo>
                  <a:lnTo>
                    <a:pt x="170081" y="1482726"/>
                  </a:lnTo>
                </a:path>
                <a:path w="1076325" h="1482725">
                  <a:moveTo>
                    <a:pt x="906974" y="1482726"/>
                  </a:moveTo>
                  <a:lnTo>
                    <a:pt x="1076013" y="1482726"/>
                  </a:lnTo>
                </a:path>
              </a:pathLst>
            </a:custGeom>
            <a:ln w="2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4190" y="1651172"/>
            <a:ext cx="497205" cy="5391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350" spc="-330">
                <a:latin typeface="Arial MT"/>
                <a:cs typeface="Arial MT"/>
              </a:rPr>
              <a:t>SS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6958" y="1877508"/>
            <a:ext cx="129539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350" spc="-200">
                <a:latin typeface="Arial MT"/>
                <a:cs typeface="Arial MT"/>
              </a:rPr>
              <a:t>ˆ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0608" y="2315089"/>
            <a:ext cx="677545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3350" spc="-275">
                <a:latin typeface="Arial MT"/>
                <a:cs typeface="Arial MT"/>
              </a:rPr>
              <a:t>SS</a:t>
            </a:r>
            <a:r>
              <a:rPr dirty="0" baseline="-18912" sz="3525" spc="-412">
                <a:latin typeface="Arial MT"/>
                <a:cs typeface="Arial MT"/>
              </a:rPr>
              <a:t>x</a:t>
            </a:r>
            <a:endParaRPr baseline="-18912" sz="3525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772" y="1882680"/>
            <a:ext cx="336550" cy="386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350" spc="-55">
                <a:latin typeface="Arial MT"/>
                <a:cs typeface="Arial MT"/>
              </a:rPr>
              <a:t>xy</a:t>
            </a:r>
            <a:r>
              <a:rPr dirty="0" sz="2350" spc="-350">
                <a:latin typeface="Arial MT"/>
                <a:cs typeface="Arial MT"/>
              </a:rPr>
              <a:t> 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5680" y="2218682"/>
            <a:ext cx="149860" cy="386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350" spc="-229">
                <a:latin typeface="Arial MT"/>
                <a:cs typeface="Arial MT"/>
              </a:rPr>
              <a:t>1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6863" y="1986173"/>
            <a:ext cx="247650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350" spc="5">
                <a:latin typeface="Symbol"/>
                <a:cs typeface="Symbol"/>
              </a:rPr>
              <a:t>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7905" y="1986173"/>
            <a:ext cx="234950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350" spc="-1300">
                <a:latin typeface="Symbol"/>
                <a:cs typeface="Symbol"/>
              </a:rPr>
              <a:t>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1244853"/>
            <a:ext cx="594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4"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92501" y="5542788"/>
            <a:ext cx="2665095" cy="715645"/>
            <a:chOff x="2992501" y="5542788"/>
            <a:chExt cx="2665095" cy="71564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812" y="5542788"/>
              <a:ext cx="2589276" cy="6400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92501" y="5619750"/>
              <a:ext cx="2587625" cy="638175"/>
            </a:xfrm>
            <a:custGeom>
              <a:avLst/>
              <a:gdLst/>
              <a:ahLst/>
              <a:cxnLst/>
              <a:rect l="l" t="t" r="r" b="b"/>
              <a:pathLst>
                <a:path w="2587625" h="638175">
                  <a:moveTo>
                    <a:pt x="2587625" y="0"/>
                  </a:moveTo>
                  <a:lnTo>
                    <a:pt x="0" y="0"/>
                  </a:lnTo>
                  <a:lnTo>
                    <a:pt x="0" y="638175"/>
                  </a:lnTo>
                  <a:lnTo>
                    <a:pt x="2587625" y="638175"/>
                  </a:lnTo>
                  <a:lnTo>
                    <a:pt x="2587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91844" y="3664049"/>
            <a:ext cx="7042150" cy="2550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57885">
              <a:lnSpc>
                <a:spcPct val="100000"/>
              </a:lnSpc>
              <a:spcBef>
                <a:spcPts val="120"/>
              </a:spcBef>
              <a:tabLst>
                <a:tab pos="1372870" algn="l"/>
              </a:tabLst>
            </a:pPr>
            <a:r>
              <a:rPr dirty="0" sz="3350" spc="-1300">
                <a:latin typeface="Symbol"/>
                <a:cs typeface="Symbol"/>
              </a:rPr>
              <a:t></a:t>
            </a:r>
            <a:r>
              <a:rPr dirty="0" baseline="14096" sz="5025" spc="-300">
                <a:latin typeface="Arial MT"/>
                <a:cs typeface="Arial MT"/>
              </a:rPr>
              <a:t>ˆ</a:t>
            </a:r>
            <a:r>
              <a:rPr dirty="0" baseline="14096" sz="5025" spc="-682">
                <a:latin typeface="Arial MT"/>
                <a:cs typeface="Arial MT"/>
              </a:rPr>
              <a:t> </a:t>
            </a:r>
            <a:r>
              <a:rPr dirty="0" baseline="-18912" sz="3525" spc="-345">
                <a:latin typeface="Arial MT"/>
                <a:cs typeface="Arial MT"/>
              </a:rPr>
              <a:t>0</a:t>
            </a:r>
            <a:r>
              <a:rPr dirty="0" baseline="-18912" sz="3525">
                <a:latin typeface="Arial MT"/>
                <a:cs typeface="Arial MT"/>
              </a:rPr>
              <a:t>	</a:t>
            </a:r>
            <a:r>
              <a:rPr dirty="0" sz="3350" spc="5">
                <a:latin typeface="Symbol"/>
                <a:cs typeface="Symbol"/>
              </a:rPr>
              <a:t></a:t>
            </a:r>
            <a:r>
              <a:rPr dirty="0" sz="3350" spc="-155">
                <a:latin typeface="Times New Roman"/>
                <a:cs typeface="Times New Roman"/>
              </a:rPr>
              <a:t> </a:t>
            </a:r>
            <a:r>
              <a:rPr dirty="0" sz="3350" spc="-295">
                <a:latin typeface="Arial MT"/>
                <a:cs typeface="Arial MT"/>
              </a:rPr>
              <a:t>y</a:t>
            </a:r>
            <a:r>
              <a:rPr dirty="0" sz="3350" spc="-270">
                <a:latin typeface="Arial MT"/>
                <a:cs typeface="Arial MT"/>
              </a:rPr>
              <a:t> </a:t>
            </a:r>
            <a:r>
              <a:rPr dirty="0" sz="3350" spc="5">
                <a:latin typeface="Symbol"/>
                <a:cs typeface="Symbol"/>
              </a:rPr>
              <a:t></a:t>
            </a:r>
            <a:r>
              <a:rPr dirty="0" sz="3350" spc="-455">
                <a:latin typeface="Times New Roman"/>
                <a:cs typeface="Times New Roman"/>
              </a:rPr>
              <a:t> </a:t>
            </a:r>
            <a:r>
              <a:rPr dirty="0" sz="3350" spc="-1300">
                <a:latin typeface="Symbol"/>
                <a:cs typeface="Symbol"/>
              </a:rPr>
              <a:t></a:t>
            </a:r>
            <a:r>
              <a:rPr dirty="0" baseline="14096" sz="5025" spc="202">
                <a:latin typeface="Arial MT"/>
                <a:cs typeface="Arial MT"/>
              </a:rPr>
              <a:t>ˆ</a:t>
            </a:r>
            <a:r>
              <a:rPr dirty="0" baseline="-18912" sz="3525" spc="-284">
                <a:latin typeface="Arial MT"/>
                <a:cs typeface="Arial MT"/>
              </a:rPr>
              <a:t>1</a:t>
            </a:r>
            <a:r>
              <a:rPr dirty="0" sz="3350" spc="-295">
                <a:latin typeface="Arial MT"/>
                <a:cs typeface="Arial MT"/>
              </a:rPr>
              <a:t>x</a:t>
            </a:r>
            <a:endParaRPr sz="335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  <a:spcBef>
                <a:spcPts val="3919"/>
              </a:spcBef>
            </a:pPr>
            <a:r>
              <a:rPr dirty="0" sz="2400" spc="-250">
                <a:latin typeface="Arial MT"/>
                <a:cs typeface="Arial MT"/>
              </a:rPr>
              <a:t>The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estimated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simple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linear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regression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equation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that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estimates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eq</a:t>
            </a:r>
            <a:r>
              <a:rPr dirty="0" sz="2400" spc="-254">
                <a:latin typeface="Arial MT"/>
                <a:cs typeface="Arial MT"/>
              </a:rPr>
              <a:t>u</a:t>
            </a:r>
            <a:r>
              <a:rPr dirty="0" sz="2400" spc="-180">
                <a:latin typeface="Arial MT"/>
                <a:cs typeface="Arial MT"/>
              </a:rPr>
              <a:t>atio</a:t>
            </a:r>
            <a:r>
              <a:rPr dirty="0" sz="2400" spc="-245">
                <a:latin typeface="Arial MT"/>
                <a:cs typeface="Arial MT"/>
              </a:rPr>
              <a:t>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o</a:t>
            </a:r>
            <a:r>
              <a:rPr dirty="0" sz="2400" spc="-120">
                <a:latin typeface="Arial MT"/>
                <a:cs typeface="Arial MT"/>
              </a:rPr>
              <a:t>f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th</a:t>
            </a:r>
            <a:r>
              <a:rPr dirty="0" sz="2400" spc="-240">
                <a:latin typeface="Arial MT"/>
                <a:cs typeface="Arial MT"/>
              </a:rPr>
              <a:t>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firs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orde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lin</a:t>
            </a:r>
            <a:r>
              <a:rPr dirty="0" sz="2400" spc="-254">
                <a:latin typeface="Arial MT"/>
                <a:cs typeface="Arial MT"/>
              </a:rPr>
              <a:t>e</a:t>
            </a:r>
            <a:r>
              <a:rPr dirty="0" sz="2400" spc="-25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r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mode</a:t>
            </a:r>
            <a:r>
              <a:rPr dirty="0" sz="2400" spc="-100">
                <a:latin typeface="Arial MT"/>
                <a:cs typeface="Arial MT"/>
              </a:rPr>
              <a:t>l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is:</a:t>
            </a:r>
            <a:endParaRPr sz="2400">
              <a:latin typeface="Arial MT"/>
              <a:cs typeface="Arial MT"/>
            </a:endParaRPr>
          </a:p>
          <a:p>
            <a:pPr algn="ctr" marR="260985">
              <a:lnSpc>
                <a:spcPts val="2920"/>
              </a:lnSpc>
              <a:spcBef>
                <a:spcPts val="2120"/>
              </a:spcBef>
              <a:tabLst>
                <a:tab pos="1267460" algn="l"/>
                <a:tab pos="2166620" algn="l"/>
              </a:tabLst>
            </a:pPr>
            <a:r>
              <a:rPr dirty="0" sz="3000" spc="-495">
                <a:latin typeface="Arial MT"/>
                <a:cs typeface="Arial MT"/>
              </a:rPr>
              <a:t>y</a:t>
            </a:r>
            <a:r>
              <a:rPr dirty="0" baseline="4629" sz="4500" spc="-742">
                <a:latin typeface="Arial MT"/>
                <a:cs typeface="Arial MT"/>
              </a:rPr>
              <a:t>ˆ</a:t>
            </a:r>
            <a:r>
              <a:rPr dirty="0" baseline="4629" sz="4500" spc="382">
                <a:latin typeface="Arial MT"/>
                <a:cs typeface="Arial MT"/>
              </a:rPr>
              <a:t> </a:t>
            </a:r>
            <a:r>
              <a:rPr dirty="0" sz="3000" spc="645">
                <a:latin typeface="Symbol"/>
                <a:cs typeface="Symbol"/>
              </a:rPr>
              <a:t></a:t>
            </a:r>
            <a:r>
              <a:rPr dirty="0" sz="3000" spc="-140">
                <a:latin typeface="Times New Roman"/>
                <a:cs typeface="Times New Roman"/>
              </a:rPr>
              <a:t> </a:t>
            </a:r>
            <a:r>
              <a:rPr dirty="0" sz="3000" spc="-425">
                <a:latin typeface="Symbol"/>
                <a:cs typeface="Symbol"/>
              </a:rPr>
              <a:t></a:t>
            </a:r>
            <a:r>
              <a:rPr dirty="0" baseline="13888" sz="4500" spc="-637">
                <a:latin typeface="Arial MT"/>
                <a:cs typeface="Arial MT"/>
              </a:rPr>
              <a:t>ˆ	</a:t>
            </a:r>
            <a:r>
              <a:rPr dirty="0" sz="3000" spc="645">
                <a:latin typeface="Symbol"/>
                <a:cs typeface="Symbol"/>
              </a:rPr>
              <a:t></a:t>
            </a:r>
            <a:r>
              <a:rPr dirty="0" sz="3000" spc="-210">
                <a:latin typeface="Times New Roman"/>
                <a:cs typeface="Times New Roman"/>
              </a:rPr>
              <a:t> </a:t>
            </a:r>
            <a:r>
              <a:rPr dirty="0" sz="3000" spc="-425">
                <a:latin typeface="Symbol"/>
                <a:cs typeface="Symbol"/>
              </a:rPr>
              <a:t></a:t>
            </a:r>
            <a:r>
              <a:rPr dirty="0" baseline="13888" sz="4500" spc="-637">
                <a:latin typeface="Arial MT"/>
                <a:cs typeface="Arial MT"/>
              </a:rPr>
              <a:t>ˆ	</a:t>
            </a:r>
            <a:r>
              <a:rPr dirty="0" sz="3000" spc="215">
                <a:latin typeface="Arial MT"/>
                <a:cs typeface="Arial MT"/>
              </a:rPr>
              <a:t>x</a:t>
            </a:r>
            <a:endParaRPr sz="3000">
              <a:latin typeface="Arial MT"/>
              <a:cs typeface="Arial MT"/>
            </a:endParaRPr>
          </a:p>
          <a:p>
            <a:pPr algn="ctr" marL="383540">
              <a:lnSpc>
                <a:spcPts val="1120"/>
              </a:lnSpc>
              <a:tabLst>
                <a:tab pos="1294130" algn="l"/>
              </a:tabLst>
            </a:pPr>
            <a:r>
              <a:rPr dirty="0" sz="1500" spc="120">
                <a:latin typeface="Arial MT"/>
                <a:cs typeface="Arial MT"/>
              </a:rPr>
              <a:t>0	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704" y="458337"/>
            <a:ext cx="1379655" cy="3879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3528" y="319862"/>
            <a:ext cx="40874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5175" algn="l"/>
              </a:tabLst>
            </a:pPr>
            <a:r>
              <a:rPr dirty="0" spc="-10"/>
              <a:t>Example:	Relationship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177" y="319862"/>
            <a:ext cx="338327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24025" algn="l"/>
              </a:tabLst>
            </a:pPr>
            <a:r>
              <a:rPr dirty="0" sz="3200" spc="-10">
                <a:latin typeface="Calibri"/>
                <a:cs typeface="Calibri"/>
              </a:rPr>
              <a:t>between	odometer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580205"/>
            <a:ext cx="6165850" cy="136652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3200" spc="-5">
                <a:latin typeface="Calibri"/>
                <a:cs typeface="Calibri"/>
              </a:rPr>
              <a:t>reading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15">
                <a:latin typeface="Calibri"/>
                <a:cs typeface="Calibri"/>
              </a:rPr>
              <a:t>car’s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selling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price.</a:t>
            </a:r>
            <a:endParaRPr sz="32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560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 </a:t>
            </a:r>
            <a:r>
              <a:rPr dirty="0" sz="2800" spc="-5">
                <a:latin typeface="Calibri"/>
                <a:cs typeface="Calibri"/>
              </a:rPr>
              <a:t>dealer </a:t>
            </a:r>
            <a:r>
              <a:rPr dirty="0" sz="2800" spc="-15">
                <a:latin typeface="Calibri"/>
                <a:cs typeface="Calibri"/>
              </a:rPr>
              <a:t>wants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find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740" y="1921586"/>
            <a:ext cx="4104640" cy="4037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relationship between 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odometer</a:t>
            </a:r>
            <a:r>
              <a:rPr dirty="0" sz="2800" spc="-10">
                <a:latin typeface="Calibri"/>
                <a:cs typeface="Calibri"/>
              </a:rPr>
              <a:t> reading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selling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used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cars.</a:t>
            </a:r>
            <a:endParaRPr sz="2800">
              <a:latin typeface="Calibri"/>
              <a:cs typeface="Calibri"/>
            </a:endParaRPr>
          </a:p>
          <a:p>
            <a:pPr algn="just" marL="299085" marR="26225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random </a:t>
            </a:r>
            <a:r>
              <a:rPr dirty="0" sz="2800" spc="-10">
                <a:latin typeface="Calibri"/>
                <a:cs typeface="Calibri"/>
              </a:rPr>
              <a:t>sample </a:t>
            </a:r>
            <a:r>
              <a:rPr dirty="0" sz="2800" spc="-5">
                <a:latin typeface="Calibri"/>
                <a:cs typeface="Calibri"/>
              </a:rPr>
              <a:t>of 100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cars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selected, </a:t>
            </a:r>
            <a:r>
              <a:rPr dirty="0" sz="2800" spc="-5">
                <a:latin typeface="Calibri"/>
                <a:cs typeface="Calibri"/>
              </a:rPr>
              <a:t>and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algn="just" marL="299085">
              <a:lnSpc>
                <a:spcPct val="100000"/>
              </a:lnSpc>
              <a:spcBef>
                <a:spcPts val="5"/>
              </a:spcBef>
            </a:pPr>
            <a:r>
              <a:rPr dirty="0" sz="2800" spc="-20">
                <a:latin typeface="Calibri"/>
                <a:cs typeface="Calibri"/>
              </a:rPr>
              <a:t>recorded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XM18-02.</a:t>
            </a:r>
            <a:endParaRPr sz="2800">
              <a:latin typeface="Calibri"/>
              <a:cs typeface="Calibri"/>
            </a:endParaRPr>
          </a:p>
          <a:p>
            <a:pPr algn="just"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regression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54687" y="2124011"/>
          <a:ext cx="3037205" cy="314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312420"/>
                <a:gridCol w="1299210"/>
                <a:gridCol w="1146809"/>
              </a:tblGrid>
              <a:tr h="315372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850" spc="-45" b="1">
                          <a:latin typeface="Arial"/>
                          <a:cs typeface="Arial"/>
                        </a:rPr>
                        <a:t>Car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38100">
                      <a:solidFill>
                        <a:srgbClr val="C0C0C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82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850" spc="-50" b="1">
                          <a:latin typeface="Arial"/>
                          <a:cs typeface="Arial"/>
                        </a:rPr>
                        <a:t>Odometer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60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850" spc="-60" b="1">
                          <a:latin typeface="Arial"/>
                          <a:cs typeface="Arial"/>
                        </a:rPr>
                        <a:t>Price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R w="952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</a:tr>
              <a:tr h="3156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C0C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1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1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37388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7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5318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R w="9525">
                      <a:solidFill>
                        <a:srgbClr val="C0504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2E2E2"/>
                    </a:solidFill>
                  </a:tcPr>
                </a:tc>
              </a:tr>
              <a:tr h="310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2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1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44758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5061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3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1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45833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5008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4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1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30862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5795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5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1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31705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5784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0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6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1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34010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 spc="-55">
                          <a:latin typeface="Arial MT"/>
                          <a:cs typeface="Arial MT"/>
                        </a:rPr>
                        <a:t>5359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060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01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5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0613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38100">
                      <a:solidFill>
                        <a:srgbClr val="C0C0C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01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5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solidFill>
                      <a:srgbClr val="E2E2E2"/>
                    </a:solidFill>
                  </a:tcPr>
                </a:tc>
              </a:tr>
              <a:tr h="319274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38100">
                      <a:solidFill>
                        <a:srgbClr val="C0C0C0"/>
                      </a:solidFill>
                      <a:prstDash val="solid"/>
                    </a:lnL>
                    <a:lnB w="9525">
                      <a:solidFill>
                        <a:srgbClr val="C0504D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C0504D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01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C0504D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5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50">
                          <a:latin typeface="Arial MT"/>
                          <a:cs typeface="Arial MT"/>
                        </a:rPr>
                        <a:t>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C0504D"/>
                      </a:solidFill>
                      <a:prstDash val="solid"/>
                    </a:lnR>
                    <a:lnB w="9525">
                      <a:solidFill>
                        <a:srgbClr val="C0504D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54953" y="5479186"/>
            <a:ext cx="3166110" cy="87058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800" spc="-90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90">
                <a:latin typeface="Arial MT"/>
                <a:cs typeface="Arial MT"/>
              </a:rPr>
              <a:t>p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0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den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b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  <a:p>
            <a:pPr marL="1323975">
              <a:lnSpc>
                <a:spcPct val="100000"/>
              </a:lnSpc>
              <a:spcBef>
                <a:spcPts val="1165"/>
              </a:spcBef>
            </a:pPr>
            <a:r>
              <a:rPr dirty="0" sz="1800" spc="-210">
                <a:latin typeface="Arial MT"/>
                <a:cs typeface="Arial MT"/>
              </a:rPr>
              <a:t>De</a:t>
            </a:r>
            <a:r>
              <a:rPr dirty="0" sz="1800" spc="-195">
                <a:latin typeface="Arial MT"/>
                <a:cs typeface="Arial MT"/>
              </a:rPr>
              <a:t>p</a:t>
            </a:r>
            <a:r>
              <a:rPr dirty="0" sz="1800" spc="-190">
                <a:latin typeface="Arial MT"/>
                <a:cs typeface="Arial MT"/>
              </a:rPr>
              <a:t>e</a:t>
            </a:r>
            <a:r>
              <a:rPr dirty="0" sz="1800" spc="-195">
                <a:latin typeface="Arial MT"/>
                <a:cs typeface="Arial MT"/>
              </a:rPr>
              <a:t>n</a:t>
            </a:r>
            <a:r>
              <a:rPr dirty="0" sz="1800" spc="-190">
                <a:latin typeface="Arial MT"/>
                <a:cs typeface="Arial MT"/>
              </a:rPr>
              <a:t>d</a:t>
            </a:r>
            <a:r>
              <a:rPr dirty="0" sz="1800" spc="-195">
                <a:latin typeface="Arial MT"/>
                <a:cs typeface="Arial MT"/>
              </a:rPr>
              <a:t>e</a:t>
            </a:r>
            <a:r>
              <a:rPr dirty="0" sz="1800" spc="-185">
                <a:latin typeface="Arial MT"/>
                <a:cs typeface="Arial MT"/>
              </a:rPr>
              <a:t>n</a:t>
            </a:r>
            <a:r>
              <a:rPr dirty="0" sz="1800" spc="-9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v</a:t>
            </a:r>
            <a:r>
              <a:rPr dirty="0" sz="1800" spc="-150">
                <a:latin typeface="Arial MT"/>
                <a:cs typeface="Arial MT"/>
              </a:rPr>
              <a:t>ar</a:t>
            </a:r>
            <a:r>
              <a:rPr dirty="0" sz="1800" spc="-85">
                <a:latin typeface="Arial MT"/>
                <a:cs typeface="Arial MT"/>
              </a:rPr>
              <a:t>i</a:t>
            </a:r>
            <a:r>
              <a:rPr dirty="0" sz="1800" spc="-19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b</a:t>
            </a:r>
            <a:r>
              <a:rPr dirty="0" sz="1800" spc="-80">
                <a:latin typeface="Arial MT"/>
                <a:cs typeface="Arial MT"/>
              </a:rPr>
              <a:t>l</a:t>
            </a:r>
            <a:r>
              <a:rPr dirty="0" sz="1800" spc="-18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00900" y="2438400"/>
            <a:ext cx="76200" cy="3276600"/>
          </a:xfrm>
          <a:custGeom>
            <a:avLst/>
            <a:gdLst/>
            <a:ahLst/>
            <a:cxnLst/>
            <a:rect l="l" t="t" r="r" b="b"/>
            <a:pathLst>
              <a:path w="76200" h="3276600">
                <a:moveTo>
                  <a:pt x="44450" y="63500"/>
                </a:moveTo>
                <a:lnTo>
                  <a:pt x="31750" y="63500"/>
                </a:lnTo>
                <a:lnTo>
                  <a:pt x="31750" y="3276600"/>
                </a:lnTo>
                <a:lnTo>
                  <a:pt x="44450" y="3276600"/>
                </a:lnTo>
                <a:lnTo>
                  <a:pt x="44450" y="63500"/>
                </a:lnTo>
                <a:close/>
              </a:path>
              <a:path w="76200" h="3276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276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43900" y="2438400"/>
            <a:ext cx="76200" cy="3657600"/>
          </a:xfrm>
          <a:custGeom>
            <a:avLst/>
            <a:gdLst/>
            <a:ahLst/>
            <a:cxnLst/>
            <a:rect l="l" t="t" r="r" b="b"/>
            <a:pathLst>
              <a:path w="76200" h="3657600">
                <a:moveTo>
                  <a:pt x="44450" y="63500"/>
                </a:moveTo>
                <a:lnTo>
                  <a:pt x="31750" y="63500"/>
                </a:lnTo>
                <a:lnTo>
                  <a:pt x="31750" y="3657600"/>
                </a:lnTo>
                <a:lnTo>
                  <a:pt x="44450" y="3657600"/>
                </a:lnTo>
                <a:lnTo>
                  <a:pt x="44450" y="63500"/>
                </a:lnTo>
                <a:close/>
              </a:path>
              <a:path w="76200" h="3657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657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Selva</dc:creator>
  <dc:title>Simple Linear Regression  and Correlation</dc:title>
  <dcterms:created xsi:type="dcterms:W3CDTF">2022-04-23T17:33:59Z</dcterms:created>
  <dcterms:modified xsi:type="dcterms:W3CDTF">2022-04-23T17:33:59Z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2022-04-23T00:00:00Z</vt:filetime>
  </property>
</Properties>
</file>