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Pluma" charset="1" panose="00000000000000000000"/>
      <p:regular r:id="rId14"/>
    </p:embeddedFont>
    <p:embeddedFont>
      <p:font typeface="Pluma Bold" charset="1" panose="000000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765094" y="821290"/>
            <a:ext cx="3396580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09087" y="4869731"/>
            <a:ext cx="5350213" cy="4114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901503"/>
            <a:ext cx="3394668" cy="674736"/>
            <a:chOff x="0" y="0"/>
            <a:chExt cx="4526224" cy="89964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4526224" cy="415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60"/>
                </a:lnSpc>
              </a:pPr>
              <a:r>
                <a:rPr lang="en-US" sz="1971" spc="98">
                  <a:solidFill>
                    <a:srgbClr val="FF66C4"/>
                  </a:solidFill>
                  <a:latin typeface="DM Sans Bold"/>
                </a:rPr>
                <a:t>TEAM NAME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83990"/>
              <a:ext cx="4526224" cy="415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60"/>
                </a:lnSpc>
              </a:pPr>
              <a:r>
                <a:rPr lang="en-US" sz="1971">
                  <a:solidFill>
                    <a:srgbClr val="000000"/>
                  </a:solidFill>
                  <a:latin typeface="DM Sans"/>
                </a:rPr>
                <a:t>Proton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8710761"/>
            <a:ext cx="8115300" cy="547539"/>
            <a:chOff x="0" y="0"/>
            <a:chExt cx="10820400" cy="73005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10820400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 spc="80">
                  <a:solidFill>
                    <a:srgbClr val="FF66C4"/>
                  </a:solidFill>
                  <a:latin typeface="DM Sans Bold"/>
                </a:rPr>
                <a:t>WEBSITE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77840"/>
              <a:ext cx="10820400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DM Sans"/>
                </a:rPr>
                <a:t>www.reallygreatsite.com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670263"/>
            <a:ext cx="8493854" cy="2613697"/>
            <a:chOff x="0" y="0"/>
            <a:chExt cx="11325139" cy="348492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213276"/>
              <a:ext cx="11325139" cy="1271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53"/>
                </a:lnSpc>
              </a:pPr>
              <a:r>
                <a:rPr lang="en-US" sz="2635">
                  <a:solidFill>
                    <a:srgbClr val="FF66C4"/>
                  </a:solidFill>
                  <a:latin typeface="DM Sans"/>
                </a:rPr>
                <a:t>.Empowering farmers with the power of the crowd</a:t>
              </a:r>
            </a:p>
            <a:p>
              <a:pPr>
                <a:lnSpc>
                  <a:spcPts val="3953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47650"/>
              <a:ext cx="11325139" cy="1959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341"/>
                </a:lnSpc>
              </a:pPr>
              <a:r>
                <a:rPr lang="en-US" sz="10886" spc="-544">
                  <a:solidFill>
                    <a:srgbClr val="000000"/>
                  </a:solidFill>
                  <a:latin typeface="DM Sans Bold"/>
                </a:rPr>
                <a:t>FarmFavor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16223636" cy="1467455"/>
            <a:chOff x="0" y="0"/>
            <a:chExt cx="21631514" cy="195660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01914"/>
              <a:ext cx="21631514" cy="1554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400">
                  <a:solidFill>
                    <a:srgbClr val="000000"/>
                  </a:solidFill>
                  <a:latin typeface="DM Sans Bold"/>
                </a:rPr>
                <a:t>Business Plan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21631514" cy="374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80"/>
                </a:lnSpc>
              </a:pPr>
              <a:r>
                <a:rPr lang="en-US" sz="1700" spc="85">
                  <a:solidFill>
                    <a:srgbClr val="FF66C4"/>
                  </a:solidFill>
                  <a:latin typeface="DM Sans Bold"/>
                </a:rPr>
                <a:t>ACTIVATION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224814" y="5364783"/>
            <a:ext cx="2639729" cy="477959"/>
          </a:xfrm>
          <a:prstGeom prst="rect">
            <a:avLst/>
          </a:prstGeom>
          <a:solidFill>
            <a:srgbClr val="60EFFF"/>
          </a:solidFill>
        </p:spPr>
      </p:sp>
      <p:sp>
        <p:nvSpPr>
          <p:cNvPr name="AutoShape 8" id="8"/>
          <p:cNvSpPr/>
          <p:nvPr/>
        </p:nvSpPr>
        <p:spPr>
          <a:xfrm rot="0">
            <a:off x="3864542" y="5364783"/>
            <a:ext cx="2639729" cy="477959"/>
          </a:xfrm>
          <a:prstGeom prst="rect">
            <a:avLst/>
          </a:prstGeom>
          <a:solidFill>
            <a:srgbClr val="4DD3FF"/>
          </a:solidFill>
        </p:spPr>
      </p:sp>
      <p:sp>
        <p:nvSpPr>
          <p:cNvPr name="AutoShape 9" id="9"/>
          <p:cNvSpPr/>
          <p:nvPr/>
        </p:nvSpPr>
        <p:spPr>
          <a:xfrm rot="0">
            <a:off x="6504271" y="5364783"/>
            <a:ext cx="2639729" cy="477959"/>
          </a:xfrm>
          <a:prstGeom prst="rect">
            <a:avLst/>
          </a:prstGeom>
          <a:solidFill>
            <a:srgbClr val="3AB6FF"/>
          </a:solidFill>
        </p:spPr>
      </p:sp>
      <p:sp>
        <p:nvSpPr>
          <p:cNvPr name="AutoShape 10" id="10"/>
          <p:cNvSpPr/>
          <p:nvPr/>
        </p:nvSpPr>
        <p:spPr>
          <a:xfrm rot="0">
            <a:off x="9144000" y="5364783"/>
            <a:ext cx="2639729" cy="477959"/>
          </a:xfrm>
          <a:prstGeom prst="rect">
            <a:avLst/>
          </a:prstGeom>
          <a:solidFill>
            <a:srgbClr val="269AFF"/>
          </a:solidFill>
        </p:spPr>
      </p:sp>
      <p:sp>
        <p:nvSpPr>
          <p:cNvPr name="AutoShape 11" id="11"/>
          <p:cNvSpPr/>
          <p:nvPr/>
        </p:nvSpPr>
        <p:spPr>
          <a:xfrm rot="0">
            <a:off x="11783729" y="5364783"/>
            <a:ext cx="2639729" cy="477959"/>
          </a:xfrm>
          <a:prstGeom prst="rect">
            <a:avLst/>
          </a:prstGeom>
          <a:solidFill>
            <a:srgbClr val="137DFF"/>
          </a:solidFill>
        </p:spPr>
      </p:sp>
      <p:sp>
        <p:nvSpPr>
          <p:cNvPr name="AutoShape 12" id="12"/>
          <p:cNvSpPr/>
          <p:nvPr/>
        </p:nvSpPr>
        <p:spPr>
          <a:xfrm rot="0">
            <a:off x="14423458" y="5364783"/>
            <a:ext cx="2639729" cy="477959"/>
          </a:xfrm>
          <a:prstGeom prst="rect">
            <a:avLst/>
          </a:prstGeom>
          <a:solidFill>
            <a:srgbClr val="0061FF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035664" y="2590240"/>
            <a:ext cx="3018027" cy="2200126"/>
            <a:chOff x="0" y="0"/>
            <a:chExt cx="4024036" cy="293350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424618"/>
              <a:ext cx="4024036" cy="471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-42">
                  <a:solidFill>
                    <a:srgbClr val="000000"/>
                  </a:solidFill>
                  <a:latin typeface="DM Sans Bold"/>
                </a:rPr>
                <a:t>Registration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75797"/>
              <a:ext cx="4024036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registration process will involve providing personal and business information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458159" y="-28575"/>
              <a:ext cx="1107719" cy="374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80"/>
                </a:lnSpc>
                <a:spcBef>
                  <a:spcPct val="0"/>
                </a:spcBef>
              </a:pPr>
              <a:r>
                <a:rPr lang="en-US" sz="1700" spc="85">
                  <a:solidFill>
                    <a:srgbClr val="FF66C4"/>
                  </a:solidFill>
                  <a:latin typeface="DM Sans Bold"/>
                </a:rPr>
                <a:t>01.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675393" y="6411795"/>
            <a:ext cx="3018027" cy="2205045"/>
            <a:chOff x="0" y="0"/>
            <a:chExt cx="4024036" cy="294006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431177"/>
              <a:ext cx="4024036" cy="471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-42">
                  <a:solidFill>
                    <a:srgbClr val="000000"/>
                  </a:solidFill>
                  <a:latin typeface="DM Sans Bold"/>
                </a:rPr>
                <a:t>Search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982356"/>
              <a:ext cx="4024036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Buyers can search for traders by using filters such as product type, price range etc.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458159" y="-28575"/>
              <a:ext cx="1107719" cy="374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80"/>
                </a:lnSpc>
                <a:spcBef>
                  <a:spcPct val="0"/>
                </a:spcBef>
              </a:pPr>
              <a:r>
                <a:rPr lang="en-US" sz="1700" spc="85">
                  <a:solidFill>
                    <a:srgbClr val="FF66C4"/>
                  </a:solidFill>
                  <a:latin typeface="DM Sans Bold"/>
                </a:rPr>
                <a:t>02.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315122" y="2590240"/>
            <a:ext cx="3018027" cy="2200126"/>
            <a:chOff x="0" y="0"/>
            <a:chExt cx="4024036" cy="293350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424618"/>
              <a:ext cx="4024036" cy="471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-42">
                  <a:solidFill>
                    <a:srgbClr val="000000"/>
                  </a:solidFill>
                  <a:latin typeface="DM Sans Bold"/>
                </a:rPr>
                <a:t>Interaction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975797"/>
              <a:ext cx="4024036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Buyers and traders can directly interact with each other through the platform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302031" y="-28575"/>
              <a:ext cx="1107719" cy="374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80"/>
                </a:lnSpc>
                <a:spcBef>
                  <a:spcPct val="0"/>
                </a:spcBef>
              </a:pPr>
              <a:r>
                <a:rPr lang="en-US" sz="1700" spc="85">
                  <a:solidFill>
                    <a:srgbClr val="FF66C4"/>
                  </a:solidFill>
                  <a:latin typeface="DM Sans Bold"/>
                </a:rPr>
                <a:t>03.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954851" y="6421320"/>
            <a:ext cx="3018027" cy="2197306"/>
            <a:chOff x="0" y="0"/>
            <a:chExt cx="4024036" cy="2929742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418477"/>
              <a:ext cx="4024036" cy="474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-42">
                  <a:solidFill>
                    <a:srgbClr val="000000"/>
                  </a:solidFill>
                  <a:latin typeface="DM Sans Bold"/>
                </a:rPr>
                <a:t>Transaction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972037"/>
              <a:ext cx="4024036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Once both parties agree on the terms, they can proceed with the transaction.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458159" y="-28575"/>
              <a:ext cx="1107719" cy="374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80"/>
                </a:lnSpc>
                <a:spcBef>
                  <a:spcPct val="0"/>
                </a:spcBef>
              </a:pPr>
              <a:r>
                <a:rPr lang="en-US" sz="1700" spc="85">
                  <a:solidFill>
                    <a:srgbClr val="FF66C4"/>
                  </a:solidFill>
                  <a:latin typeface="DM Sans Bold"/>
                </a:rPr>
                <a:t>04.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94580" y="2590240"/>
            <a:ext cx="3018027" cy="2200126"/>
            <a:chOff x="0" y="0"/>
            <a:chExt cx="4024036" cy="2933502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424618"/>
              <a:ext cx="4024036" cy="471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-42">
                  <a:solidFill>
                    <a:srgbClr val="000000"/>
                  </a:solidFill>
                  <a:latin typeface="DM Sans Bold"/>
                </a:rPr>
                <a:t>Review and rating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975797"/>
              <a:ext cx="4024036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After the transaction is completed, both parties will be required to rate and review each other..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458159" y="-28575"/>
              <a:ext cx="1107719" cy="374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80"/>
                </a:lnSpc>
                <a:spcBef>
                  <a:spcPct val="0"/>
                </a:spcBef>
              </a:pPr>
              <a:r>
                <a:rPr lang="en-US" sz="1700" spc="85">
                  <a:solidFill>
                    <a:srgbClr val="FF66C4"/>
                  </a:solidFill>
                  <a:latin typeface="DM Sans Bold"/>
                </a:rPr>
                <a:t>05.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743145" y="6421320"/>
            <a:ext cx="3509191" cy="2560001"/>
            <a:chOff x="0" y="0"/>
            <a:chExt cx="4678921" cy="3413334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409150"/>
              <a:ext cx="4678921" cy="471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-42">
                  <a:solidFill>
                    <a:srgbClr val="000000"/>
                  </a:solidFill>
                  <a:latin typeface="DM Sans Bold"/>
                </a:rPr>
                <a:t>Comission fee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960329"/>
              <a:ext cx="4678921" cy="245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737373"/>
                  </a:solidFill>
                  <a:latin typeface="DM Sans"/>
                </a:rPr>
                <a:t>The platform will charge a commission fee on each transaction, typically a percentage of the transaction amount..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695464" y="-28575"/>
              <a:ext cx="1287993" cy="36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80"/>
                </a:lnSpc>
                <a:spcBef>
                  <a:spcPct val="0"/>
                </a:spcBef>
              </a:pPr>
              <a:r>
                <a:rPr lang="en-US" sz="1700" spc="85">
                  <a:solidFill>
                    <a:srgbClr val="FF66C4"/>
                  </a:solidFill>
                  <a:latin typeface="DM Sans Bold"/>
                </a:rPr>
                <a:t>06.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 rot="5400000">
            <a:off x="2354669" y="5150962"/>
            <a:ext cx="380018" cy="0"/>
          </a:xfrm>
          <a:prstGeom prst="line">
            <a:avLst/>
          </a:prstGeom>
          <a:ln cap="rnd" w="47625">
            <a:solidFill>
              <a:srgbClr val="60E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rot="5400000">
            <a:off x="5018211" y="6008939"/>
            <a:ext cx="380018" cy="0"/>
          </a:xfrm>
          <a:prstGeom prst="line">
            <a:avLst/>
          </a:prstGeom>
          <a:ln cap="rnd" w="47625">
            <a:solidFill>
              <a:srgbClr val="4DD3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rot="5400000">
            <a:off x="7657939" y="5150962"/>
            <a:ext cx="380018" cy="0"/>
          </a:xfrm>
          <a:prstGeom prst="line">
            <a:avLst/>
          </a:prstGeom>
          <a:ln cap="rnd" w="47625">
            <a:solidFill>
              <a:srgbClr val="3AB6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rot="5400000">
            <a:off x="10273856" y="6008939"/>
            <a:ext cx="380018" cy="0"/>
          </a:xfrm>
          <a:prstGeom prst="line">
            <a:avLst/>
          </a:prstGeom>
          <a:ln cap="rnd" w="47625">
            <a:solidFill>
              <a:srgbClr val="2C92D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rot="5400000">
            <a:off x="12913584" y="5150962"/>
            <a:ext cx="380018" cy="0"/>
          </a:xfrm>
          <a:prstGeom prst="line">
            <a:avLst/>
          </a:prstGeom>
          <a:ln cap="rnd" w="47625">
            <a:solidFill>
              <a:srgbClr val="137D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rot="5400000">
            <a:off x="15529501" y="6008939"/>
            <a:ext cx="380018" cy="0"/>
          </a:xfrm>
          <a:prstGeom prst="line">
            <a:avLst/>
          </a:prstGeom>
          <a:ln cap="rnd" w="47625">
            <a:solidFill>
              <a:srgbClr val="0061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2803" y="710965"/>
            <a:ext cx="471254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071783"/>
            <a:ext cx="2904146" cy="4736177"/>
            <a:chOff x="0" y="0"/>
            <a:chExt cx="3872195" cy="631490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1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81862"/>
              <a:ext cx="3872195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Ideation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51164"/>
              <a:ext cx="3872195" cy="36637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 Identify a need in the market for a platform that connects farmers with potential buyers for their products.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97081" y="3071783"/>
            <a:ext cx="2904146" cy="5136227"/>
            <a:chOff x="0" y="0"/>
            <a:chExt cx="3872195" cy="684830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981862"/>
              <a:ext cx="3872195" cy="1036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Requirements Gathering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184564"/>
              <a:ext cx="3872195" cy="36637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Define the functionality, user roles, features, and technical requirements for the application.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70189" y="3071783"/>
            <a:ext cx="2904146" cy="4269452"/>
            <a:chOff x="0" y="0"/>
            <a:chExt cx="3872195" cy="569260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975908"/>
              <a:ext cx="3872195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Design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651164"/>
              <a:ext cx="3872195" cy="3041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Create wireframes, mockups, and prototypes to design the user interface and user experience.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096835" y="3071783"/>
            <a:ext cx="2904146" cy="5202902"/>
            <a:chOff x="0" y="0"/>
            <a:chExt cx="3872195" cy="693720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4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981862"/>
              <a:ext cx="3872195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Development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651164"/>
              <a:ext cx="3872195" cy="4286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 Build out the back-end and front-end components of the application using the MERN stack (Node.js, Express, React.js, and MongoDB).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2803" y="710965"/>
            <a:ext cx="471254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Approach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062978" y="3116712"/>
            <a:ext cx="2904146" cy="4269452"/>
            <a:chOff x="0" y="0"/>
            <a:chExt cx="3872195" cy="569260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6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81862"/>
              <a:ext cx="3872195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Deployment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651164"/>
              <a:ext cx="3872195" cy="3041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Deploy the application to a hosting provider such as AWS, Heroku, or DigitalOcean.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567136" y="3116712"/>
            <a:ext cx="2904146" cy="4736177"/>
            <a:chOff x="0" y="0"/>
            <a:chExt cx="3872195" cy="631490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7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981862"/>
              <a:ext cx="3872195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Maintenance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651164"/>
              <a:ext cx="3872195" cy="36637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 Regularly update and improve the application based on user feedback, fix bugs, and ensure security.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58819" y="3116712"/>
            <a:ext cx="2904146" cy="4269452"/>
            <a:chOff x="0" y="0"/>
            <a:chExt cx="3872195" cy="569260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5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981862"/>
              <a:ext cx="3872195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Testing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651164"/>
              <a:ext cx="3872195" cy="3041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Test the application for functionality, performance, security, and user acceptance.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1066" y="3093795"/>
            <a:ext cx="370332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823731" y="1252303"/>
            <a:ext cx="4470495" cy="259847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945856" y="4400260"/>
            <a:ext cx="2226243" cy="280833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48532" y="3093795"/>
            <a:ext cx="3351692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51476">
            <a:off x="12739019" y="1848921"/>
            <a:ext cx="2382958" cy="82120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75607" y="2784279"/>
            <a:ext cx="12543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Buy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4429" y="7429779"/>
            <a:ext cx="2109192" cy="76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2"/>
              </a:lnSpc>
            </a:pPr>
            <a:r>
              <a:rPr lang="en-US" sz="4437">
                <a:solidFill>
                  <a:srgbClr val="000000"/>
                </a:solidFill>
                <a:latin typeface="Canva Sans Bold"/>
              </a:rPr>
              <a:t>Farmer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71168" y="7429779"/>
            <a:ext cx="12005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Sell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89515" y="537527"/>
            <a:ext cx="332184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Purchases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30498" y="7429779"/>
            <a:ext cx="2839879" cy="76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2"/>
              </a:lnSpc>
            </a:pPr>
            <a:r>
              <a:rPr lang="en-US" sz="4437">
                <a:solidFill>
                  <a:srgbClr val="000000"/>
                </a:solidFill>
                <a:latin typeface="Canva Sans Bold"/>
              </a:rPr>
              <a:t>Customer 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95792">
            <a:off x="4754750" y="5666966"/>
            <a:ext cx="2984460" cy="1028487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772803" y="710965"/>
            <a:ext cx="6273514" cy="931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60"/>
              </a:lnSpc>
            </a:pPr>
            <a:r>
              <a:rPr lang="en-US" sz="6600" spc="-330">
                <a:solidFill>
                  <a:srgbClr val="000000"/>
                </a:solidFill>
                <a:latin typeface="DM Sans Bold"/>
              </a:rPr>
              <a:t>Application Flow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23732" y="3272923"/>
            <a:ext cx="3351692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48386" y="5330323"/>
            <a:ext cx="6400663" cy="101246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2803" y="710965"/>
            <a:ext cx="6273514" cy="931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60"/>
              </a:lnSpc>
            </a:pPr>
            <a:r>
              <a:rPr lang="en-US" sz="6600" spc="-330">
                <a:solidFill>
                  <a:srgbClr val="000000"/>
                </a:solidFill>
                <a:latin typeface="DM Sans Bold"/>
              </a:rPr>
              <a:t>Application Flow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3732" y="2171562"/>
            <a:ext cx="332184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Purchases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5697" y="7608907"/>
            <a:ext cx="2839879" cy="76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2"/>
              </a:lnSpc>
            </a:pPr>
            <a:r>
              <a:rPr lang="en-US" sz="4437">
                <a:solidFill>
                  <a:srgbClr val="000000"/>
                </a:solidFill>
                <a:latin typeface="Canva Sans Bold"/>
              </a:rPr>
              <a:t>Customer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18056" y="4513598"/>
            <a:ext cx="5061323" cy="62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Canva Sans Bold"/>
              </a:rPr>
              <a:t>Reviews the product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56112" y="4119853"/>
            <a:ext cx="3603188" cy="2325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2"/>
              </a:lnSpc>
            </a:pPr>
            <a:r>
              <a:rPr lang="en-US" sz="4437">
                <a:solidFill>
                  <a:srgbClr val="000000"/>
                </a:solidFill>
                <a:latin typeface="Canva Sans Bold"/>
              </a:rPr>
              <a:t>Better</a:t>
            </a:r>
          </a:p>
          <a:p>
            <a:pPr algn="ctr">
              <a:lnSpc>
                <a:spcPts val="6212"/>
              </a:lnSpc>
            </a:pPr>
            <a:r>
              <a:rPr lang="en-US" sz="4437">
                <a:solidFill>
                  <a:srgbClr val="000000"/>
                </a:solidFill>
                <a:latin typeface="Canva Sans Bold"/>
              </a:rPr>
              <a:t>Customer</a:t>
            </a:r>
          </a:p>
          <a:p>
            <a:pPr algn="ctr">
              <a:lnSpc>
                <a:spcPts val="6212"/>
              </a:lnSpc>
            </a:pPr>
            <a:r>
              <a:rPr lang="en-US" sz="4437">
                <a:solidFill>
                  <a:srgbClr val="000000"/>
                </a:solidFill>
                <a:latin typeface="Canva Sans Bold"/>
              </a:rPr>
              <a:t>Relationship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5223" y="785277"/>
            <a:ext cx="7638777" cy="871644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882024" y="3500823"/>
            <a:ext cx="5969343" cy="3421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789"/>
              </a:lnSpc>
              <a:spcBef>
                <a:spcPct val="0"/>
              </a:spcBef>
            </a:pPr>
            <a:r>
              <a:rPr lang="en-US" sz="14871">
                <a:solidFill>
                  <a:srgbClr val="B8317D"/>
                </a:solidFill>
                <a:latin typeface="Pluma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DAFgPJ9fYvk</dc:identifier>
  <dcterms:modified xsi:type="dcterms:W3CDTF">2011-08-01T06:04:30Z</dcterms:modified>
  <cp:revision>1</cp:revision>
  <dc:title>FarmFavor</dc:title>
</cp:coreProperties>
</file>