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973667"/>
            <a:ext cx="8915399" cy="2262781"/>
          </a:xfrm>
        </p:spPr>
        <p:txBody>
          <a:bodyPr/>
          <a:lstStyle/>
          <a:p>
            <a:r>
              <a:rPr lang="en-US" b="1" dirty="0"/>
              <a:t>Google Play Store App </a:t>
            </a:r>
            <a:r>
              <a:rPr lang="en-US" b="1" dirty="0" smtClean="0"/>
              <a:t>Analysis</a:t>
            </a:r>
            <a:endParaRPr lang="en-US" dirty="0"/>
          </a:p>
        </p:txBody>
      </p:sp>
      <p:sp>
        <p:nvSpPr>
          <p:cNvPr id="3" name="Subtitle 2"/>
          <p:cNvSpPr>
            <a:spLocks noGrp="1"/>
          </p:cNvSpPr>
          <p:nvPr>
            <p:ph type="subTitle" idx="1"/>
          </p:nvPr>
        </p:nvSpPr>
        <p:spPr>
          <a:xfrm>
            <a:off x="2589212" y="3456579"/>
            <a:ext cx="8915399" cy="1126283"/>
          </a:xfrm>
        </p:spPr>
        <p:txBody>
          <a:bodyPr>
            <a:noAutofit/>
          </a:bodyPr>
          <a:lstStyle/>
          <a:p>
            <a:r>
              <a:rPr lang="en-US" sz="1600" b="1" dirty="0" smtClean="0"/>
              <a:t>Google Play Store App Analysis Project Report</a:t>
            </a:r>
          </a:p>
          <a:p>
            <a:endParaRPr lang="en-US" sz="1600" b="1" dirty="0"/>
          </a:p>
          <a:p>
            <a:endParaRPr lang="en-US" sz="1600" b="1" dirty="0" smtClean="0"/>
          </a:p>
          <a:p>
            <a:r>
              <a:rPr lang="en-US" sz="1600" b="1" dirty="0" smtClean="0"/>
              <a:t>Kishor </a:t>
            </a:r>
            <a:r>
              <a:rPr lang="en-US" sz="1600" b="1" dirty="0" err="1" smtClean="0"/>
              <a:t>Patil</a:t>
            </a:r>
            <a:r>
              <a:rPr lang="en-US" sz="1600" b="1" dirty="0" smtClean="0"/>
              <a:t> (</a:t>
            </a:r>
            <a:r>
              <a:rPr lang="en-US" sz="1600" b="1" dirty="0" err="1" smtClean="0"/>
              <a:t>MS.c</a:t>
            </a:r>
            <a:r>
              <a:rPr lang="en-US" sz="1600" b="1" dirty="0" smtClean="0"/>
              <a:t> Data Science)</a:t>
            </a:r>
          </a:p>
          <a:p>
            <a:r>
              <a:rPr lang="en-US" sz="1600" b="1" dirty="0" smtClean="0"/>
              <a:t> Christ University Bengaluru.</a:t>
            </a:r>
            <a:endParaRPr lang="en-US" sz="1600" dirty="0"/>
          </a:p>
        </p:txBody>
      </p:sp>
    </p:spTree>
    <p:extLst>
      <p:ext uri="{BB962C8B-B14F-4D97-AF65-F5344CB8AC3E}">
        <p14:creationId xmlns:p14="http://schemas.microsoft.com/office/powerpoint/2010/main" val="204904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Deliverables</a:t>
            </a:r>
            <a:br>
              <a:rPr lang="en-IN" b="1" dirty="0" smtClean="0"/>
            </a:br>
            <a:endParaRPr lang="en-IN" b="1" dirty="0"/>
          </a:p>
        </p:txBody>
      </p:sp>
      <p:sp>
        <p:nvSpPr>
          <p:cNvPr id="4" name="Rectangle 1"/>
          <p:cNvSpPr>
            <a:spLocks noGrp="1" noChangeArrowheads="1"/>
          </p:cNvSpPr>
          <p:nvPr>
            <p:ph idx="1"/>
          </p:nvPr>
        </p:nvSpPr>
        <p:spPr bwMode="auto">
          <a:xfrm>
            <a:off x="2592925" y="2255448"/>
            <a:ext cx="646241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Cleaned Dataset (</a:t>
            </a:r>
            <a:r>
              <a:rPr kumimoji="0" lang="en-US" sz="1600" b="0" i="0" u="none" strike="noStrike" cap="none" normalizeH="0" baseline="0" dirty="0" smtClean="0">
                <a:ln>
                  <a:noFill/>
                </a:ln>
                <a:solidFill>
                  <a:schemeClr val="tx1"/>
                </a:solidFill>
                <a:effectLst/>
                <a:latin typeface="Arial Unicode MS" panose="020B0604020202020204" pitchFamily="34" charset="-128"/>
              </a:rPr>
              <a:t>cleaned_apps.csv</a:t>
            </a:r>
            <a:r>
              <a:rPr kumimoji="0" lang="en-US" sz="1600" b="0" i="0" u="none" strike="noStrike" cap="none" normalizeH="0" baseline="0" dirty="0" smtClean="0">
                <a:ln>
                  <a:noFill/>
                </a:ln>
                <a:solidFill>
                  <a:schemeClr val="tx1"/>
                </a:solidFill>
                <a:effectLst/>
              </a:rPr>
              <a:t>)</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Python code (ETL and cleaning in </a:t>
            </a:r>
            <a:r>
              <a:rPr kumimoji="0" lang="en-US" sz="1600" b="0" i="0" u="none" strike="noStrike" cap="none" normalizeH="0" baseline="0" dirty="0" err="1" smtClean="0">
                <a:ln>
                  <a:noFill/>
                </a:ln>
                <a:solidFill>
                  <a:schemeClr val="tx1"/>
                </a:solidFill>
                <a:effectLst/>
                <a:latin typeface="Arial" panose="020B0604020202020204" pitchFamily="34" charset="0"/>
              </a:rPr>
              <a:t>Jupyter</a:t>
            </a:r>
            <a:r>
              <a:rPr kumimoji="0" lang="en-US" sz="1600" b="0" i="0" u="none" strike="noStrike" cap="none" normalizeH="0" baseline="0" dirty="0" smtClean="0">
                <a:ln>
                  <a:noFill/>
                </a:ln>
                <a:solidFill>
                  <a:schemeClr val="tx1"/>
                </a:solidFill>
                <a:effectLst/>
                <a:latin typeface="Arial" panose="020B0604020202020204" pitchFamily="34" charset="0"/>
              </a:rPr>
              <a:t> Notebook, saved as PDF)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Power BI Dashboard (</a:t>
            </a:r>
            <a:r>
              <a:rPr kumimoji="0" lang="en-US" sz="1600" b="0" i="0" u="none" strike="noStrike" cap="none" normalizeH="0" baseline="0" dirty="0" smtClean="0">
                <a:ln>
                  <a:noFill/>
                </a:ln>
                <a:solidFill>
                  <a:schemeClr val="tx1"/>
                </a:solidFill>
                <a:effectLst/>
                <a:latin typeface="Arial Unicode MS" panose="020B0604020202020204" pitchFamily="34" charset="-128"/>
              </a:rPr>
              <a:t>.</a:t>
            </a:r>
            <a:r>
              <a:rPr kumimoji="0" lang="en-US" sz="1600" b="0" i="0" u="none" strike="noStrike" cap="none" normalizeH="0" baseline="0" dirty="0" err="1" smtClean="0">
                <a:ln>
                  <a:noFill/>
                </a:ln>
                <a:solidFill>
                  <a:schemeClr val="tx1"/>
                </a:solidFill>
                <a:effectLst/>
                <a:latin typeface="Arial Unicode MS" panose="020B0604020202020204" pitchFamily="34" charset="-128"/>
              </a:rPr>
              <a:t>pbix</a:t>
            </a:r>
            <a:r>
              <a:rPr kumimoji="0" lang="en-US" sz="1600" b="0" i="0" u="none" strike="noStrike" cap="none" normalizeH="0" baseline="0" dirty="0" smtClean="0">
                <a:ln>
                  <a:noFill/>
                </a:ln>
                <a:solidFill>
                  <a:schemeClr val="tx1"/>
                </a:solidFill>
                <a:effectLst/>
              </a:rPr>
              <a:t> file and export to PDF)</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Optional Tableau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78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lstStyle/>
          <a:p>
            <a:r>
              <a:rPr lang="en-US" dirty="0"/>
              <a:t>The project successfully demonstrates how ETL and data visualization tools can be used to analyze app store trends. The insights can help developers, marketers, and analysts make informed decisions about app development and targeting.</a:t>
            </a:r>
          </a:p>
        </p:txBody>
      </p:sp>
    </p:spTree>
    <p:extLst>
      <p:ext uri="{BB962C8B-B14F-4D97-AF65-F5344CB8AC3E}">
        <p14:creationId xmlns:p14="http://schemas.microsoft.com/office/powerpoint/2010/main" val="83724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Technologies </a:t>
            </a:r>
            <a:r>
              <a:rPr lang="en-IN" b="1" dirty="0" smtClean="0"/>
              <a:t>Used</a:t>
            </a:r>
            <a:endParaRPr lang="en-IN" b="1" dirty="0"/>
          </a:p>
        </p:txBody>
      </p:sp>
      <p:sp>
        <p:nvSpPr>
          <p:cNvPr id="3" name="Content Placeholder 2"/>
          <p:cNvSpPr>
            <a:spLocks noGrp="1"/>
          </p:cNvSpPr>
          <p:nvPr>
            <p:ph idx="1"/>
          </p:nvPr>
        </p:nvSpPr>
        <p:spPr/>
        <p:txBody>
          <a:bodyPr/>
          <a:lstStyle/>
          <a:p>
            <a:r>
              <a:rPr lang="en-US" dirty="0"/>
              <a:t>Python (for data cleaning and ETL)</a:t>
            </a:r>
          </a:p>
          <a:p>
            <a:r>
              <a:rPr lang="en-US" dirty="0"/>
              <a:t>Power BI (for dashboard and visual analysis</a:t>
            </a:r>
            <a:r>
              <a:rPr lang="en-US" dirty="0" smtClean="0"/>
              <a:t>)</a:t>
            </a:r>
            <a:endParaRPr lang="en-US" dirty="0"/>
          </a:p>
        </p:txBody>
      </p:sp>
    </p:spTree>
    <p:extLst>
      <p:ext uri="{BB962C8B-B14F-4D97-AF65-F5344CB8AC3E}">
        <p14:creationId xmlns:p14="http://schemas.microsoft.com/office/powerpoint/2010/main" val="207437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Domain</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smtClean="0"/>
              <a:t>Technology </a:t>
            </a:r>
            <a:r>
              <a:rPr lang="en-IN" dirty="0"/>
              <a:t>/ Mobile Applications</a:t>
            </a:r>
          </a:p>
        </p:txBody>
      </p:sp>
    </p:spTree>
    <p:extLst>
      <p:ext uri="{BB962C8B-B14F-4D97-AF65-F5344CB8AC3E}">
        <p14:creationId xmlns:p14="http://schemas.microsoft.com/office/powerpoint/2010/main" val="280150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Difficulty Level</a:t>
            </a:r>
            <a:endParaRPr lang="en-IN" b="1" dirty="0"/>
          </a:p>
        </p:txBody>
      </p:sp>
      <p:sp>
        <p:nvSpPr>
          <p:cNvPr id="3" name="Content Placeholder 2"/>
          <p:cNvSpPr>
            <a:spLocks noGrp="1"/>
          </p:cNvSpPr>
          <p:nvPr>
            <p:ph idx="1"/>
          </p:nvPr>
        </p:nvSpPr>
        <p:spPr/>
        <p:txBody>
          <a:bodyPr/>
          <a:lstStyle/>
          <a:p>
            <a:r>
              <a:rPr lang="en-IN" dirty="0" smtClean="0"/>
              <a:t>Intermediate</a:t>
            </a:r>
            <a:endParaRPr lang="en-IN" dirty="0"/>
          </a:p>
        </p:txBody>
      </p:sp>
    </p:spTree>
    <p:extLst>
      <p:ext uri="{BB962C8B-B14F-4D97-AF65-F5344CB8AC3E}">
        <p14:creationId xmlns:p14="http://schemas.microsoft.com/office/powerpoint/2010/main" val="344857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a:t>
            </a:r>
            <a:r>
              <a:rPr lang="en-IN" b="1" dirty="0" smtClean="0"/>
              <a:t>Statement</a:t>
            </a:r>
            <a:endParaRPr lang="en-IN" b="1" dirty="0"/>
          </a:p>
        </p:txBody>
      </p:sp>
      <p:sp>
        <p:nvSpPr>
          <p:cNvPr id="3" name="Content Placeholder 2"/>
          <p:cNvSpPr>
            <a:spLocks noGrp="1"/>
          </p:cNvSpPr>
          <p:nvPr>
            <p:ph idx="1"/>
          </p:nvPr>
        </p:nvSpPr>
        <p:spPr/>
        <p:txBody>
          <a:bodyPr/>
          <a:lstStyle/>
          <a:p>
            <a:pPr algn="just"/>
            <a:r>
              <a:rPr lang="en-US" dirty="0"/>
              <a:t>With the rising number of apps in the Google Play Store, it's crucial to analyze and extract insights such as the most popular categories, free vs. paid distribution, and average user ratings. This project performs ETL on the dataset and visualizes key metrics to understand user preferences and app store trends.</a:t>
            </a:r>
          </a:p>
        </p:txBody>
      </p:sp>
    </p:spTree>
    <p:extLst>
      <p:ext uri="{BB962C8B-B14F-4D97-AF65-F5344CB8AC3E}">
        <p14:creationId xmlns:p14="http://schemas.microsoft.com/office/powerpoint/2010/main" val="56335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Dataset </a:t>
            </a:r>
            <a:r>
              <a:rPr lang="en-IN" b="1" dirty="0" smtClean="0"/>
              <a:t>Overview</a:t>
            </a:r>
            <a:endParaRPr lang="en-IN" b="1" dirty="0"/>
          </a:p>
        </p:txBody>
      </p:sp>
      <p:sp>
        <p:nvSpPr>
          <p:cNvPr id="4" name="Rectangle 1"/>
          <p:cNvSpPr>
            <a:spLocks noGrp="1" noChangeArrowheads="1"/>
          </p:cNvSpPr>
          <p:nvPr>
            <p:ph idx="1"/>
          </p:nvPr>
        </p:nvSpPr>
        <p:spPr bwMode="auto">
          <a:xfrm>
            <a:off x="2592925" y="2275357"/>
            <a:ext cx="80430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rPr>
              <a:t>Source: Provided CSV file “</a:t>
            </a:r>
            <a:r>
              <a:rPr kumimoji="0" lang="en-US" sz="1400" b="0" i="0" u="none" strike="noStrike" cap="none" normalizeH="0" baseline="0" dirty="0" smtClean="0">
                <a:ln>
                  <a:noFill/>
                </a:ln>
                <a:solidFill>
                  <a:schemeClr val="tx1"/>
                </a:solidFill>
                <a:effectLst/>
                <a:latin typeface="Arial Unicode MS" panose="020B0604020202020204" pitchFamily="34" charset="-128"/>
              </a:rPr>
              <a:t>Google Apps data.csv”</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rPr>
              <a:t>Features include: App Name, Category, Rating, Reviews, Installs, Price, Type, Content Rating,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395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ETL Process (Python</a:t>
            </a:r>
            <a:r>
              <a:rPr lang="en-IN" b="1" dirty="0" smtClean="0"/>
              <a:t>)</a:t>
            </a:r>
            <a:endParaRPr lang="en-IN" b="1" dirty="0"/>
          </a:p>
        </p:txBody>
      </p:sp>
      <p:sp>
        <p:nvSpPr>
          <p:cNvPr id="4" name="Rectangle 1"/>
          <p:cNvSpPr>
            <a:spLocks noGrp="1" noChangeArrowheads="1"/>
          </p:cNvSpPr>
          <p:nvPr>
            <p:ph idx="1"/>
          </p:nvPr>
        </p:nvSpPr>
        <p:spPr bwMode="auto">
          <a:xfrm>
            <a:off x="2592925" y="2204648"/>
            <a:ext cx="81628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Removed duplicates and rows with missing critical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Cleaned columns like </a:t>
            </a:r>
            <a:r>
              <a:rPr kumimoji="0" lang="en-US" sz="1600" b="0" i="0" u="none" strike="noStrike" cap="none" normalizeH="0" baseline="0" dirty="0" smtClean="0">
                <a:ln>
                  <a:noFill/>
                </a:ln>
                <a:solidFill>
                  <a:schemeClr val="tx1"/>
                </a:solidFill>
                <a:effectLst/>
                <a:latin typeface="Arial Unicode MS" panose="020B0604020202020204" pitchFamily="34" charset="-128"/>
              </a:rPr>
              <a:t>Installs</a:t>
            </a:r>
            <a:r>
              <a:rPr kumimoji="0" lang="en-US" sz="1600" b="0" i="0" u="none" strike="noStrike" cap="none" normalizeH="0" baseline="0" dirty="0" smtClean="0">
                <a:ln>
                  <a:noFill/>
                </a:ln>
                <a:solidFill>
                  <a:schemeClr val="tx1"/>
                </a:solidFill>
                <a:effectLst/>
              </a:rPr>
              <a:t>, </a:t>
            </a:r>
            <a:r>
              <a:rPr kumimoji="0" lang="en-US" sz="1600" b="0" i="0" u="none" strike="noStrike" cap="none" normalizeH="0" baseline="0" dirty="0" smtClean="0">
                <a:ln>
                  <a:noFill/>
                </a:ln>
                <a:solidFill>
                  <a:schemeClr val="tx1"/>
                </a:solidFill>
                <a:effectLst/>
                <a:latin typeface="Arial Unicode MS" panose="020B0604020202020204" pitchFamily="34" charset="-128"/>
              </a:rPr>
              <a:t>Price</a:t>
            </a:r>
            <a:r>
              <a:rPr kumimoji="0" lang="en-US" sz="1600" b="0" i="0" u="none" strike="noStrike" cap="none" normalizeH="0" baseline="0" dirty="0" smtClean="0">
                <a:ln>
                  <a:noFill/>
                </a:ln>
                <a:solidFill>
                  <a:schemeClr val="tx1"/>
                </a:solidFill>
                <a:effectLst/>
              </a:rPr>
              <a:t>, and converted </a:t>
            </a:r>
            <a:r>
              <a:rPr kumimoji="0" lang="en-US" sz="1600" b="0" i="0" u="none" strike="noStrike" cap="none" normalizeH="0" baseline="0" dirty="0" smtClean="0">
                <a:ln>
                  <a:noFill/>
                </a:ln>
                <a:solidFill>
                  <a:schemeClr val="tx1"/>
                </a:solidFill>
                <a:effectLst/>
                <a:latin typeface="Arial Unicode MS" panose="020B0604020202020204" pitchFamily="34" charset="-128"/>
              </a:rPr>
              <a:t>Rating</a:t>
            </a:r>
            <a:r>
              <a:rPr kumimoji="0" lang="en-US" sz="1600" b="0" i="0" u="none" strike="noStrike" cap="none" normalizeH="0" baseline="0" dirty="0" smtClean="0">
                <a:ln>
                  <a:noFill/>
                </a:ln>
                <a:solidFill>
                  <a:schemeClr val="tx1"/>
                </a:solidFill>
                <a:effectLst/>
              </a:rPr>
              <a:t> and </a:t>
            </a:r>
            <a:r>
              <a:rPr kumimoji="0" lang="en-US" sz="1600" b="0" i="0" u="none" strike="noStrike" cap="none" normalizeH="0" baseline="0" dirty="0" smtClean="0">
                <a:ln>
                  <a:noFill/>
                </a:ln>
                <a:solidFill>
                  <a:schemeClr val="tx1"/>
                </a:solidFill>
                <a:effectLst/>
                <a:latin typeface="Arial Unicode MS" panose="020B0604020202020204" pitchFamily="34" charset="-128"/>
              </a:rPr>
              <a:t>Reviews</a:t>
            </a:r>
            <a:r>
              <a:rPr kumimoji="0" lang="en-US" sz="1600" b="0" i="0" u="none" strike="noStrike" cap="none" normalizeH="0" baseline="0" dirty="0" smtClean="0">
                <a:ln>
                  <a:noFill/>
                </a:ln>
                <a:solidFill>
                  <a:schemeClr val="tx1"/>
                </a:solidFill>
                <a:effectLst/>
              </a:rPr>
              <a:t> to numeric</a:t>
            </a: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Extracted meaningful attributes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panose="020B0604020202020204" pitchFamily="34" charset="0"/>
              </a:rPr>
              <a:t>Saved cleaned dataset as “</a:t>
            </a:r>
            <a:r>
              <a:rPr kumimoji="0" lang="en-US" sz="1600" b="0" i="0" u="none" strike="noStrike" cap="none" normalizeH="0" baseline="0" dirty="0" smtClean="0">
                <a:ln>
                  <a:noFill/>
                </a:ln>
                <a:solidFill>
                  <a:schemeClr val="tx1"/>
                </a:solidFill>
                <a:effectLst/>
                <a:latin typeface="Arial Unicode MS" panose="020B0604020202020204" pitchFamily="34" charset="-128"/>
              </a:rPr>
              <a:t>cleaned_apps.csv”</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723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Power BI Dashboard </a:t>
            </a:r>
            <a:r>
              <a:rPr lang="en-IN" b="1" dirty="0" smtClean="0"/>
              <a:t>Visuals</a:t>
            </a:r>
            <a:endParaRPr lang="en-IN" b="1" dirty="0"/>
          </a:p>
        </p:txBody>
      </p:sp>
      <p:sp>
        <p:nvSpPr>
          <p:cNvPr id="7" name="Rectangle 4"/>
          <p:cNvSpPr>
            <a:spLocks noGrp="1" noChangeArrowheads="1"/>
          </p:cNvSpPr>
          <p:nvPr>
            <p:ph idx="1"/>
          </p:nvPr>
        </p:nvSpPr>
        <p:spPr bwMode="auto">
          <a:xfrm>
            <a:off x="2592925" y="1353624"/>
            <a:ext cx="860059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rPr>
              <a:t>Slicer: App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rPr>
              <a:t>Column used: </a:t>
            </a:r>
            <a:r>
              <a:rPr kumimoji="0" lang="en-US" sz="1400" b="0" i="0" u="none" strike="noStrike" cap="none" normalizeH="0" baseline="0" dirty="0" smtClean="0">
                <a:ln>
                  <a:noFill/>
                </a:ln>
                <a:solidFill>
                  <a:schemeClr val="tx1"/>
                </a:solidFill>
                <a:effectLst/>
                <a:latin typeface="Arial Unicode MS" panose="020B0604020202020204" pitchFamily="34" charset="-128"/>
              </a:rPr>
              <a:t>Category</a:t>
            </a:r>
            <a:endParaRPr kumimoji="0" lang="en-US" sz="1400" b="0" i="0" u="none" strike="noStrike" cap="none" normalizeH="0" baseline="0" dirty="0" smtClean="0">
              <a:ln>
                <a:noFill/>
              </a:ln>
              <a:solidFill>
                <a:schemeClr val="tx1"/>
              </a:solidFill>
              <a:effectLst/>
            </a:endParaRPr>
          </a:p>
          <a:p>
            <a:pPr marL="0" lvl="0" indent="0" defTabSz="914400" eaLnBrk="0" fontAlgn="base" hangingPunct="0">
              <a:spcBef>
                <a:spcPct val="0"/>
              </a:spcBef>
              <a:spcAft>
                <a:spcPct val="0"/>
              </a:spcAft>
              <a:buClrTx/>
              <a:buNone/>
            </a:pPr>
            <a:r>
              <a:rPr kumimoji="0" lang="en-US" sz="1400" b="0" i="0" u="none" strike="noStrike" cap="none" normalizeH="0" baseline="0" dirty="0" smtClean="0">
                <a:ln>
                  <a:noFill/>
                </a:ln>
                <a:solidFill>
                  <a:schemeClr val="tx1"/>
                </a:solidFill>
                <a:effectLst/>
                <a:latin typeface="Arial" panose="020B0604020202020204" pitchFamily="34" charset="0"/>
              </a:rPr>
              <a:t>Filters entire dashboard by selected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rPr>
              <a:t>2. Slicer: App Type (Free/Paid)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rPr>
              <a:t>Column used: </a:t>
            </a:r>
            <a:r>
              <a:rPr kumimoji="0" lang="en-US" sz="1400" b="0" i="0" u="none" strike="noStrike" cap="none" normalizeH="0" baseline="0" dirty="0" smtClean="0">
                <a:ln>
                  <a:noFill/>
                </a:ln>
                <a:solidFill>
                  <a:schemeClr val="tx1"/>
                </a:solidFill>
                <a:effectLst/>
                <a:latin typeface="Arial Unicode MS" panose="020B0604020202020204" pitchFamily="34" charset="-128"/>
              </a:rPr>
              <a:t>Type</a:t>
            </a:r>
            <a:endParaRPr kumimoji="0" lang="en-US" sz="1400" b="0" i="0" u="none" strike="noStrike" cap="none" normalizeH="0" baseline="0" dirty="0" smtClean="0">
              <a:ln>
                <a:noFill/>
              </a:ln>
              <a:solidFill>
                <a:schemeClr val="tx1"/>
              </a:solidFill>
              <a:effectLst/>
            </a:endParaRPr>
          </a:p>
          <a:p>
            <a:pPr marL="0" lvl="0" indent="0" defTabSz="914400" eaLnBrk="0" fontAlgn="base" hangingPunct="0">
              <a:spcBef>
                <a:spcPct val="0"/>
              </a:spcBef>
              <a:spcAft>
                <a:spcPct val="0"/>
              </a:spcAft>
              <a:buClrTx/>
              <a:buNone/>
            </a:pPr>
            <a:r>
              <a:rPr kumimoji="0" lang="en-US" sz="1400" b="0" i="0" u="none" strike="noStrike" cap="none" normalizeH="0" baseline="0" dirty="0" smtClean="0">
                <a:ln>
                  <a:noFill/>
                </a:ln>
                <a:solidFill>
                  <a:schemeClr val="tx1"/>
                </a:solidFill>
                <a:effectLst/>
                <a:latin typeface="Arial" panose="020B0604020202020204" pitchFamily="34" charset="0"/>
              </a:rPr>
              <a:t>Filters by free or paid apps</a:t>
            </a:r>
          </a:p>
          <a:p>
            <a:pPr marL="0" lvl="0" indent="0" defTabSz="914400" eaLnBrk="0" fontAlgn="base" hangingPunct="0">
              <a:spcBef>
                <a:spcPct val="0"/>
              </a:spcBef>
              <a:spcAft>
                <a:spcPct val="0"/>
              </a:spcAft>
              <a:buClrTx/>
              <a:buNone/>
            </a:pPr>
            <a:r>
              <a:rPr lang="en-US" sz="1400" b="1" dirty="0" smtClean="0">
                <a:solidFill>
                  <a:schemeClr val="tx1"/>
                </a:solidFill>
                <a:latin typeface="Arial" panose="020B0604020202020204" pitchFamily="34" charset="0"/>
              </a:rPr>
              <a:t>3.Line </a:t>
            </a:r>
            <a:r>
              <a:rPr lang="en-US" sz="1400" b="1" dirty="0">
                <a:solidFill>
                  <a:schemeClr val="tx1"/>
                </a:solidFill>
                <a:latin typeface="Arial" panose="020B0604020202020204" pitchFamily="34" charset="0"/>
              </a:rPr>
              <a:t>Chart: </a:t>
            </a:r>
            <a:r>
              <a:rPr lang="en-US" sz="1400" b="1" dirty="0" err="1">
                <a:solidFill>
                  <a:schemeClr val="tx1"/>
                </a:solidFill>
                <a:latin typeface="Arial" panose="020B0604020202020204" pitchFamily="34" charset="0"/>
              </a:rPr>
              <a:t>Avg</a:t>
            </a:r>
            <a:r>
              <a:rPr lang="en-US" sz="1400" b="1" dirty="0">
                <a:solidFill>
                  <a:schemeClr val="tx1"/>
                </a:solidFill>
                <a:latin typeface="Arial" panose="020B0604020202020204" pitchFamily="34" charset="0"/>
              </a:rPr>
              <a:t> Rating by Category</a:t>
            </a: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X-axis: </a:t>
            </a:r>
            <a:r>
              <a:rPr lang="en-US" sz="1400" dirty="0">
                <a:solidFill>
                  <a:schemeClr val="tx1"/>
                </a:solidFill>
                <a:latin typeface="Arial Unicode MS" panose="020B0604020202020204" pitchFamily="34" charset="-128"/>
              </a:rPr>
              <a:t>Category</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Y-axis: Average of </a:t>
            </a:r>
            <a:r>
              <a:rPr lang="en-US" sz="1400" dirty="0">
                <a:solidFill>
                  <a:schemeClr val="tx1"/>
                </a:solidFill>
                <a:latin typeface="Arial Unicode MS" panose="020B0604020202020204" pitchFamily="34" charset="-128"/>
              </a:rPr>
              <a:t>Rating</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Shows which categories have higher user satisfaction</a:t>
            </a:r>
          </a:p>
          <a:p>
            <a:pPr marL="0" lvl="0" indent="0" defTabSz="914400" eaLnBrk="0" fontAlgn="base" hangingPunct="0">
              <a:spcBef>
                <a:spcPct val="0"/>
              </a:spcBef>
              <a:spcAft>
                <a:spcPct val="0"/>
              </a:spcAft>
              <a:buClrTx/>
              <a:buNone/>
            </a:pPr>
            <a:r>
              <a:rPr lang="en-US" sz="1400" b="1" dirty="0">
                <a:solidFill>
                  <a:schemeClr val="tx1"/>
                </a:solidFill>
                <a:latin typeface="Arial" panose="020B0604020202020204" pitchFamily="34" charset="0"/>
              </a:rPr>
              <a:t>4. Pie Chart: Free </a:t>
            </a:r>
            <a:r>
              <a:rPr lang="en-US" sz="1400" b="1" dirty="0" err="1">
                <a:solidFill>
                  <a:schemeClr val="tx1"/>
                </a:solidFill>
                <a:latin typeface="Arial" panose="020B0604020202020204" pitchFamily="34" charset="0"/>
              </a:rPr>
              <a:t>vs</a:t>
            </a:r>
            <a:r>
              <a:rPr lang="en-US" sz="1400" b="1" dirty="0">
                <a:solidFill>
                  <a:schemeClr val="tx1"/>
                </a:solidFill>
                <a:latin typeface="Arial" panose="020B0604020202020204" pitchFamily="34" charset="0"/>
              </a:rPr>
              <a:t> Paid App Distribution</a:t>
            </a: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Legend: </a:t>
            </a:r>
            <a:r>
              <a:rPr lang="en-US" sz="1400" dirty="0">
                <a:solidFill>
                  <a:schemeClr val="tx1"/>
                </a:solidFill>
                <a:latin typeface="Arial Unicode MS" panose="020B0604020202020204" pitchFamily="34" charset="-128"/>
              </a:rPr>
              <a:t>Type</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Values: Count of </a:t>
            </a:r>
            <a:r>
              <a:rPr lang="en-US" sz="1400" dirty="0">
                <a:solidFill>
                  <a:schemeClr val="tx1"/>
                </a:solidFill>
                <a:latin typeface="Arial Unicode MS" panose="020B0604020202020204" pitchFamily="34" charset="-128"/>
              </a:rPr>
              <a:t>App</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Visualizes proportion of free and paid </a:t>
            </a:r>
            <a:r>
              <a:rPr lang="en-US" sz="1400" dirty="0" smtClean="0">
                <a:solidFill>
                  <a:schemeClr val="tx1"/>
                </a:solidFill>
                <a:latin typeface="Arial" panose="020B0604020202020204" pitchFamily="34" charset="0"/>
              </a:rPr>
              <a:t>apps</a:t>
            </a:r>
          </a:p>
          <a:p>
            <a:pPr marL="0" lvl="0" indent="0" defTabSz="914400" eaLnBrk="0" fontAlgn="base" hangingPunct="0">
              <a:spcBef>
                <a:spcPct val="0"/>
              </a:spcBef>
              <a:spcAft>
                <a:spcPct val="0"/>
              </a:spcAft>
              <a:buClrTx/>
              <a:buFontTx/>
              <a:buChar char="•"/>
            </a:pPr>
            <a:r>
              <a:rPr lang="en-US" sz="1400" b="1" dirty="0">
                <a:solidFill>
                  <a:schemeClr val="tx1"/>
                </a:solidFill>
                <a:latin typeface="Arial" panose="020B0604020202020204" pitchFamily="34" charset="0"/>
              </a:rPr>
              <a:t>5. Bar Chart: App Count by Category </a:t>
            </a:r>
            <a:r>
              <a:rPr lang="en-US" sz="1400" b="1" i="1" dirty="0">
                <a:solidFill>
                  <a:schemeClr val="tx1"/>
                </a:solidFill>
                <a:latin typeface="Arial" panose="020B0604020202020204" pitchFamily="34" charset="0"/>
              </a:rPr>
              <a:t>(Replaced Developer chart)</a:t>
            </a:r>
            <a:endParaRPr lang="en-US" sz="1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Y-axis: </a:t>
            </a:r>
            <a:r>
              <a:rPr lang="en-US" sz="1400" dirty="0">
                <a:solidFill>
                  <a:schemeClr val="tx1"/>
                </a:solidFill>
                <a:latin typeface="Arial Unicode MS" panose="020B0604020202020204" pitchFamily="34" charset="-128"/>
              </a:rPr>
              <a:t>Category</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X-axis: Count of </a:t>
            </a:r>
            <a:r>
              <a:rPr lang="en-US" sz="1400" dirty="0">
                <a:solidFill>
                  <a:schemeClr val="tx1"/>
                </a:solidFill>
                <a:latin typeface="Arial Unicode MS" panose="020B0604020202020204" pitchFamily="34" charset="-128"/>
              </a:rPr>
              <a:t>App</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Shows most populated app categories</a:t>
            </a:r>
          </a:p>
          <a:p>
            <a:pPr marL="0" lvl="0" indent="0" defTabSz="914400" eaLnBrk="0" fontAlgn="base" hangingPunct="0">
              <a:spcBef>
                <a:spcPct val="0"/>
              </a:spcBef>
              <a:spcAft>
                <a:spcPct val="0"/>
              </a:spcAft>
              <a:buClrTx/>
              <a:buNone/>
            </a:pPr>
            <a:r>
              <a:rPr lang="en-US" sz="1400" b="1" dirty="0">
                <a:solidFill>
                  <a:schemeClr val="tx1"/>
                </a:solidFill>
                <a:latin typeface="Arial" panose="020B0604020202020204" pitchFamily="34" charset="0"/>
              </a:rPr>
              <a:t>6. Card: </a:t>
            </a:r>
            <a:r>
              <a:rPr lang="en-US" sz="1400" b="1" dirty="0" err="1">
                <a:solidFill>
                  <a:schemeClr val="tx1"/>
                </a:solidFill>
                <a:latin typeface="Arial" panose="020B0604020202020204" pitchFamily="34" charset="0"/>
              </a:rPr>
              <a:t>Avg</a:t>
            </a:r>
            <a:r>
              <a:rPr lang="en-US" sz="1400" b="1" dirty="0">
                <a:solidFill>
                  <a:schemeClr val="tx1"/>
                </a:solidFill>
                <a:latin typeface="Arial" panose="020B0604020202020204" pitchFamily="34" charset="0"/>
              </a:rPr>
              <a:t> Rating for Education Category</a:t>
            </a: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Field: Average of </a:t>
            </a:r>
            <a:r>
              <a:rPr lang="en-US" sz="1400" dirty="0">
                <a:solidFill>
                  <a:schemeClr val="tx1"/>
                </a:solidFill>
                <a:latin typeface="Arial Unicode MS" panose="020B0604020202020204" pitchFamily="34" charset="-128"/>
              </a:rPr>
              <a:t>Rating</a:t>
            </a:r>
            <a:endParaRPr lang="en-US" sz="1400" dirty="0">
              <a:solidFill>
                <a:schemeClr val="tx1"/>
              </a:solidFill>
            </a:endParaRP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Filter: Category = "EDUCATION"</a:t>
            </a:r>
          </a:p>
          <a:p>
            <a:pPr marL="0" lvl="0" indent="0" defTabSz="914400"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Shows rating for a specific popular category</a:t>
            </a:r>
          </a:p>
          <a:p>
            <a:pPr marL="0" lvl="0" indent="0" defTabSz="914400" eaLnBrk="0" fontAlgn="base" hangingPunct="0">
              <a:spcBef>
                <a:spcPct val="0"/>
              </a:spcBef>
              <a:spcAft>
                <a:spcPct val="0"/>
              </a:spcAft>
              <a:buClrTx/>
              <a:buFontTx/>
              <a:buChar char="•"/>
            </a:pPr>
            <a:endParaRPr lang="en-US" sz="14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US"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22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a:t>
            </a:r>
            <a:r>
              <a:rPr lang="en-IN" b="1" dirty="0" smtClean="0"/>
              <a:t>Insights</a:t>
            </a:r>
            <a:endParaRPr lang="en-IN" b="1" dirty="0"/>
          </a:p>
        </p:txBody>
      </p:sp>
      <p:sp>
        <p:nvSpPr>
          <p:cNvPr id="3" name="Content Placeholder 2"/>
          <p:cNvSpPr>
            <a:spLocks noGrp="1"/>
          </p:cNvSpPr>
          <p:nvPr>
            <p:ph idx="1"/>
          </p:nvPr>
        </p:nvSpPr>
        <p:spPr/>
        <p:txBody>
          <a:bodyPr/>
          <a:lstStyle/>
          <a:p>
            <a:r>
              <a:rPr lang="en-US" dirty="0"/>
              <a:t>Most apps are free (~90%)</a:t>
            </a:r>
          </a:p>
          <a:p>
            <a:r>
              <a:rPr lang="en-US" dirty="0"/>
              <a:t>Categories like Education and Health have the highest ratings</a:t>
            </a:r>
          </a:p>
          <a:p>
            <a:r>
              <a:rPr lang="en-US" dirty="0"/>
              <a:t>Game and Tools are among the most popular categories by app </a:t>
            </a:r>
            <a:r>
              <a:rPr lang="en-US" dirty="0" smtClean="0"/>
              <a:t>count</a:t>
            </a:r>
          </a:p>
          <a:p>
            <a:endParaRPr lang="en-US" dirty="0"/>
          </a:p>
        </p:txBody>
      </p:sp>
    </p:spTree>
    <p:extLst>
      <p:ext uri="{BB962C8B-B14F-4D97-AF65-F5344CB8AC3E}">
        <p14:creationId xmlns:p14="http://schemas.microsoft.com/office/powerpoint/2010/main" val="13448697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TotalTime>
  <Words>426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Century Gothic</vt:lpstr>
      <vt:lpstr>Wingdings 3</vt:lpstr>
      <vt:lpstr>Wisp</vt:lpstr>
      <vt:lpstr>Google Play Store App Analysis</vt:lpstr>
      <vt:lpstr>Technologies Used</vt:lpstr>
      <vt:lpstr>Domain </vt:lpstr>
      <vt:lpstr>Difficulty Level</vt:lpstr>
      <vt:lpstr>Problem Statement</vt:lpstr>
      <vt:lpstr>Dataset Overview</vt:lpstr>
      <vt:lpstr>ETL Process (Python)</vt:lpstr>
      <vt:lpstr>Power BI Dashboard Visuals</vt:lpstr>
      <vt:lpstr>Key Insights</vt:lpstr>
      <vt:lpstr>Deliverables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App Analysis</dc:title>
  <dc:creator>Microsoft account</dc:creator>
  <cp:lastModifiedBy>Microsoft account</cp:lastModifiedBy>
  <cp:revision>2</cp:revision>
  <dcterms:created xsi:type="dcterms:W3CDTF">2025-07-21T19:02:21Z</dcterms:created>
  <dcterms:modified xsi:type="dcterms:W3CDTF">2025-07-21T19:14:32Z</dcterms:modified>
</cp:coreProperties>
</file>