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72" r:id="rId3"/>
    <p:sldId id="266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3" r:id="rId15"/>
    <p:sldId id="285" r:id="rId16"/>
  </p:sldIdLst>
  <p:sldSz cx="9144000" cy="6858000" type="screen4x3"/>
  <p:notesSz cx="6858000" cy="9144000"/>
  <p:embeddedFontLst>
    <p:embeddedFont>
      <p:font typeface="Archivo Narrow" panose="020B0604020202020204" charset="0"/>
      <p:regular r:id="rId18"/>
      <p:bold r:id="rId19"/>
      <p:italic r:id="rId20"/>
      <p:boldItalic r:id="rId21"/>
    </p:embeddedFont>
    <p:embeddedFont>
      <p:font typeface="Tw Cen MT Condensed Extra Bold" panose="020B0803020202020204" pitchFamily="34" charset="0"/>
      <p:regular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Book Antiqua" panose="02040602050305030304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EFEFE"/>
    <a:srgbClr val="FCFCFC"/>
    <a:srgbClr val="0B5394"/>
    <a:srgbClr val="685DFD"/>
    <a:srgbClr val="3627FD"/>
    <a:srgbClr val="1202E4"/>
    <a:srgbClr val="0C74B4"/>
    <a:srgbClr val="D84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4CC968-B34E-4BA2-AFBA-EAFEFD497539}">
  <a:tblStyle styleId="{A04CC968-B34E-4BA2-AFBA-EAFEFD49753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63604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95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ctrTitle"/>
          </p:nvPr>
        </p:nvSpPr>
        <p:spPr>
          <a:xfrm>
            <a:off x="-224118" y="1344028"/>
            <a:ext cx="9556376" cy="233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With Data Science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Drives Successful Marketing Strategies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957756" y="3872754"/>
            <a:ext cx="5192629" cy="20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Kishor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: 2448314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 : Dr.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Jayapriya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7834" y="5593977"/>
            <a:ext cx="259977" cy="31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40958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9638" y="950278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15117" y="4522941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18814" y="2214233"/>
            <a:ext cx="2471816" cy="2366083"/>
          </a:xfrm>
          <a:prstGeom prst="ellipse">
            <a:avLst/>
          </a:prstGeom>
          <a:solidFill>
            <a:srgbClr val="FEFEFE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-674134" y="5267105"/>
            <a:ext cx="1868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282" y="4896949"/>
            <a:ext cx="183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6060" y="1077195"/>
            <a:ext cx="527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in Marketing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6864" y="1231766"/>
            <a:ext cx="121379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87656" y="736887"/>
            <a:ext cx="12314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t="8524" r="1238" b="9190"/>
          <a:stretch/>
        </p:blipFill>
        <p:spPr>
          <a:xfrm>
            <a:off x="1541928" y="2710098"/>
            <a:ext cx="1676401" cy="14191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96060" y="2180019"/>
            <a:ext cx="4938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data should be easy to interpret.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1443" y="3159734"/>
            <a:ext cx="5379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&amp; reports – Real-time performance tracking.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– Google Data Studio, Tableau, Power BI.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&amp; graphs – Helping marketers make data-driven decisions.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77834" y="5808183"/>
            <a:ext cx="46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40958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9638" y="950278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15117" y="4522941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092955" y="2214231"/>
            <a:ext cx="2471816" cy="2366083"/>
          </a:xfrm>
          <a:prstGeom prst="ellipse">
            <a:avLst/>
          </a:prstGeom>
          <a:solidFill>
            <a:srgbClr val="FDFDFD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-612531" y="5358742"/>
            <a:ext cx="183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697" y="4846868"/>
            <a:ext cx="227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2115" y="981029"/>
            <a:ext cx="6011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Data-Driven Marketing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467" y="1258984"/>
            <a:ext cx="12314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27540" y="849780"/>
            <a:ext cx="159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8" t="5122" r="10770" b="4922"/>
          <a:stretch/>
        </p:blipFill>
        <p:spPr>
          <a:xfrm>
            <a:off x="1578504" y="2515450"/>
            <a:ext cx="1548459" cy="1782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98088" y="2745018"/>
            <a:ext cx="412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&amp; Compliance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Paralysis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Fraud &amp; Bot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3051" y="5824582"/>
            <a:ext cx="46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40958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9638" y="950278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15117" y="4522941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18813" y="2195127"/>
            <a:ext cx="2471816" cy="2366083"/>
          </a:xfrm>
          <a:prstGeom prst="ellipse">
            <a:avLst/>
          </a:prstGeom>
          <a:solidFill>
            <a:srgbClr val="FEFEFE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-858836" y="5340810"/>
            <a:ext cx="227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4756" y="4804429"/>
            <a:ext cx="121379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4118" y="1052688"/>
            <a:ext cx="5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Marketing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024" y="1314298"/>
            <a:ext cx="159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656868" y="756609"/>
            <a:ext cx="1821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" t="5655" r="8276" b="2010"/>
          <a:stretch/>
        </p:blipFill>
        <p:spPr>
          <a:xfrm>
            <a:off x="1587168" y="2529524"/>
            <a:ext cx="1575633" cy="17221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44118" y="2529524"/>
            <a:ext cx="4069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Automation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Search &amp; Smart Assistants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First-Party Data Strategies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(VR)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2458" y="5824582"/>
            <a:ext cx="555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6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40958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9638" y="950278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93525" y="4522940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18814" y="2214233"/>
            <a:ext cx="2471816" cy="2366083"/>
          </a:xfrm>
          <a:prstGeom prst="ellipse">
            <a:avLst/>
          </a:prstGeom>
          <a:solidFill>
            <a:srgbClr val="FEFEFE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-296605" y="5269054"/>
            <a:ext cx="121379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1200" y="4804428"/>
            <a:ext cx="12314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7347" y="950278"/>
            <a:ext cx="1944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357" y="1307491"/>
            <a:ext cx="1821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613295" y="794267"/>
            <a:ext cx="176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9"/>
          <a:stretch/>
        </p:blipFill>
        <p:spPr>
          <a:xfrm>
            <a:off x="1556835" y="2533407"/>
            <a:ext cx="1595773" cy="16685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27347" y="2214233"/>
            <a:ext cx="4903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success relies on data analysis to make better decisions.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tools like Google Analytics, social media insights, PPC metrics, and email data helps improve campaigns.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marketing is AI-driven, personalized, and data-focused.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6149" y="5764732"/>
            <a:ext cx="68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39444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037867" y="904629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1037867" y="4568597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203713" y="2311012"/>
            <a:ext cx="2321859" cy="2152843"/>
          </a:xfrm>
          <a:prstGeom prst="ellipse">
            <a:avLst/>
          </a:prstGeom>
          <a:solidFill>
            <a:srgbClr val="FDFDFD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841978" y="3055002"/>
            <a:ext cx="463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5" t="8344" r="12544" b="10087"/>
          <a:stretch/>
        </p:blipFill>
        <p:spPr>
          <a:xfrm>
            <a:off x="1653779" y="2633218"/>
            <a:ext cx="1421725" cy="1489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3629" y="5774538"/>
            <a:ext cx="125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6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394447" y="467132"/>
            <a:ext cx="1326776" cy="1301641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037867" y="904629"/>
            <a:ext cx="1326776" cy="1301641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1037867" y="4568597"/>
            <a:ext cx="1326776" cy="1301641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203713" y="2311012"/>
            <a:ext cx="2321859" cy="2152843"/>
          </a:xfrm>
          <a:prstGeom prst="ellipse">
            <a:avLst/>
          </a:prstGeom>
          <a:solidFill>
            <a:srgbClr val="FDFDFD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8"/>
          <a:stretch/>
        </p:blipFill>
        <p:spPr>
          <a:xfrm>
            <a:off x="3582642" y="2919811"/>
            <a:ext cx="5762901" cy="1257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9" t="5712" r="7988" b="10228"/>
          <a:stretch/>
        </p:blipFill>
        <p:spPr>
          <a:xfrm>
            <a:off x="-197225" y="5141859"/>
            <a:ext cx="941295" cy="9484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85" y="4661494"/>
            <a:ext cx="1102939" cy="11029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4615" r="5661" b="6706"/>
          <a:stretch/>
        </p:blipFill>
        <p:spPr>
          <a:xfrm>
            <a:off x="1293155" y="1090723"/>
            <a:ext cx="876303" cy="8931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t="4767" r="6195" b="8418"/>
          <a:stretch/>
        </p:blipFill>
        <p:spPr>
          <a:xfrm>
            <a:off x="-224119" y="573494"/>
            <a:ext cx="986119" cy="10344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9111" r="4920" b="7940"/>
          <a:stretch/>
        </p:blipFill>
        <p:spPr>
          <a:xfrm>
            <a:off x="1561942" y="2586376"/>
            <a:ext cx="1605402" cy="15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30448" y="2198725"/>
            <a:ext cx="33007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Digital </a:t>
            </a:r>
          </a:p>
          <a:p>
            <a:pPr algn="ctr"/>
            <a:r>
              <a:rPr lang="en-IN" sz="4400" b="1" dirty="0" smtClean="0"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Marketing </a:t>
            </a:r>
          </a:p>
          <a:p>
            <a:pPr algn="ctr"/>
            <a:r>
              <a:rPr lang="en-IN" sz="4400" b="1" dirty="0" smtClean="0"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Analysis</a:t>
            </a:r>
            <a:endParaRPr lang="en-IN" sz="4400" b="1" dirty="0">
              <a:latin typeface="Tw Cen MT Condensed Extra Bold" panose="020B0803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48692" y="64468"/>
            <a:ext cx="6902172" cy="6415504"/>
            <a:chOff x="921798" y="118648"/>
            <a:chExt cx="6902172" cy="6415504"/>
          </a:xfrm>
        </p:grpSpPr>
        <p:sp>
          <p:nvSpPr>
            <p:cNvPr id="6" name="Donut 5"/>
            <p:cNvSpPr/>
            <p:nvPr/>
          </p:nvSpPr>
          <p:spPr>
            <a:xfrm>
              <a:off x="1792941" y="690283"/>
              <a:ext cx="5351930" cy="5414681"/>
            </a:xfrm>
            <a:prstGeom prst="donut">
              <a:avLst>
                <a:gd name="adj" fmla="val 9594"/>
              </a:avLst>
            </a:prstGeom>
            <a:solidFill>
              <a:srgbClr val="0C74B4"/>
            </a:solidFill>
            <a:ln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629434" y="118648"/>
              <a:ext cx="1660035" cy="156616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5380399" y="726141"/>
              <a:ext cx="1568824" cy="15239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2820155" y="4992561"/>
              <a:ext cx="1568824" cy="15239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1455322" y="3875595"/>
              <a:ext cx="1568824" cy="15239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1174286" y="2147459"/>
              <a:ext cx="1568824" cy="15239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982205" y="597201"/>
              <a:ext cx="1568824" cy="15239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6194702" y="2214281"/>
              <a:ext cx="1568824" cy="15239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5885375" y="3903251"/>
              <a:ext cx="1568824" cy="15239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551872" y="5010153"/>
              <a:ext cx="1568824" cy="15239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4135" y="502750"/>
              <a:ext cx="18213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Introduction of DM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7862" y="1040935"/>
              <a:ext cx="1764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Importance</a:t>
              </a:r>
            </a:p>
            <a:p>
              <a:pPr algn="ctr"/>
              <a:r>
                <a:rPr lang="en-US" sz="2400" dirty="0" smtClean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Of DM</a:t>
              </a:r>
              <a:endParaRPr lang="en-IN" sz="2400" dirty="0">
                <a:latin typeface="Tw Cen MT Condensed Extra Bold" panose="020B08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34258" y="2360579"/>
              <a:ext cx="16897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Types Of Digital Marketing </a:t>
              </a:r>
              <a:endParaRPr lang="en-IN" sz="2400" dirty="0">
                <a:latin typeface="Tw Cen MT Condensed Extra Bold" panose="020B0803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85375" y="4030459"/>
              <a:ext cx="16061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Role of Google Analytics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2969" y="5110432"/>
              <a:ext cx="1527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Social </a:t>
              </a:r>
              <a:endParaRPr lang="en-IN" sz="2400" dirty="0" smtClean="0">
                <a:latin typeface="Tw Cen MT Condensed Extra Bold" panose="020B080302020202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2400" dirty="0" smtClean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Media </a:t>
              </a:r>
              <a:r>
                <a:rPr lang="en-IN" sz="2400" dirty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Analytics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74167" y="5110433"/>
              <a:ext cx="1660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Email Marketing Data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23759" y="4161825"/>
              <a:ext cx="18304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Predictive Analytics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1798" y="2335794"/>
              <a:ext cx="207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Data Visualization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58698" y="984108"/>
              <a:ext cx="1592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Conclusion</a:t>
              </a:r>
            </a:p>
            <a:p>
              <a:pPr algn="ctr"/>
              <a:r>
                <a:rPr lang="en-US" sz="2400" dirty="0" smtClean="0">
                  <a:latin typeface="Tw Cen MT Condensed Extra Bold" panose="020B0803020202020204" pitchFamily="34" charset="0"/>
                  <a:cs typeface="Times New Roman" panose="02020603050405020304" pitchFamily="18" charset="0"/>
                </a:rPr>
                <a:t>Q&amp;A</a:t>
              </a:r>
              <a:endParaRPr lang="en-IN" sz="2400" dirty="0">
                <a:latin typeface="Tw Cen MT Condensed Extra Bold" panose="020B0803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616819" y="5942816"/>
            <a:ext cx="259977" cy="31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590469" y="992346"/>
            <a:ext cx="7111076" cy="101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r>
              <a:rPr lang="en-US" sz="3200" dirty="0" smtClean="0"/>
              <a:t>What is Digital Marketing ?</a:t>
            </a:r>
            <a:br>
              <a:rPr lang="en-US" sz="3200" dirty="0" smtClean="0"/>
            </a:br>
            <a:endParaRPr lang="en-IN" sz="3200" dirty="0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-820050" y="467132"/>
            <a:ext cx="4410519" cy="5369397"/>
            <a:chOff x="-820050" y="467132"/>
            <a:chExt cx="4410519" cy="5369397"/>
          </a:xfrm>
        </p:grpSpPr>
        <p:sp>
          <p:nvSpPr>
            <p:cNvPr id="3" name="Oval 2"/>
            <p:cNvSpPr/>
            <p:nvPr/>
          </p:nvSpPr>
          <p:spPr>
            <a:xfrm>
              <a:off x="-394447" y="467132"/>
              <a:ext cx="1326776" cy="130164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037867" y="904629"/>
              <a:ext cx="1326776" cy="130164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961239" y="4501365"/>
              <a:ext cx="1326776" cy="130164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118653" y="2241233"/>
              <a:ext cx="2471816" cy="226685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645" y="1140471"/>
              <a:ext cx="17312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Importance of </a:t>
              </a:r>
            </a:p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</a:t>
              </a:r>
            </a:p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Marketing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543847" y="691826"/>
              <a:ext cx="16897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Types Of </a:t>
              </a:r>
            </a:p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</a:t>
              </a:r>
            </a:p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Marketing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8146" y="4907614"/>
              <a:ext cx="1592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Q&amp;A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820050" y="5313309"/>
              <a:ext cx="207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endPara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75529" y="2010114"/>
            <a:ext cx="5141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refers to the use of online channels, strategies, and technologies to promote products or services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5528" y="3953505"/>
            <a:ext cx="4930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Optimization (SEO)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Pay-Per-Click Advertising (PPC)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Marketing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Marketing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3" b="22350"/>
          <a:stretch/>
        </p:blipFill>
        <p:spPr>
          <a:xfrm>
            <a:off x="1415071" y="2806933"/>
            <a:ext cx="1899144" cy="1040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16819" y="5836529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5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01081" y="2188499"/>
            <a:ext cx="2471816" cy="2366083"/>
          </a:xfrm>
          <a:prstGeom prst="ellipse">
            <a:avLst/>
          </a:prstGeom>
          <a:solidFill>
            <a:srgbClr val="FDFDFD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-527540" y="467132"/>
            <a:ext cx="3578793" cy="5822075"/>
            <a:chOff x="-527540" y="467132"/>
            <a:chExt cx="3578793" cy="5822075"/>
          </a:xfrm>
        </p:grpSpPr>
        <p:sp>
          <p:nvSpPr>
            <p:cNvPr id="3" name="Oval 2"/>
            <p:cNvSpPr/>
            <p:nvPr/>
          </p:nvSpPr>
          <p:spPr>
            <a:xfrm>
              <a:off x="-394447" y="467132"/>
              <a:ext cx="1326776" cy="130164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-394447" y="4987566"/>
              <a:ext cx="1326776" cy="130164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959638" y="950278"/>
              <a:ext cx="1326776" cy="130164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932007" y="4527369"/>
              <a:ext cx="1326776" cy="130164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4799" y="4804111"/>
              <a:ext cx="28564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Digital 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Marketing</a:t>
              </a: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8331" y="1193677"/>
              <a:ext cx="16897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Types Of </a:t>
              </a:r>
            </a:p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</a:t>
              </a:r>
            </a:p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Marketing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527540" y="5359319"/>
              <a:ext cx="1592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Q&amp;A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527540" y="802265"/>
              <a:ext cx="1606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Role of </a:t>
              </a:r>
              <a:r>
                <a: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Analytics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72897" y="1146429"/>
            <a:ext cx="5969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in Digital Marketing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0783" y="2012573"/>
            <a:ext cx="5891440" cy="29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campaign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ROI (Return on Investment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customer targeting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2897" y="2311949"/>
            <a:ext cx="534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crucial for making informed marketing decisions.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92" y="2622561"/>
            <a:ext cx="1565044" cy="15650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53140" y="5909845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10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39444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9638" y="950278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32007" y="4527369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52396" y="2178424"/>
            <a:ext cx="2471816" cy="2366083"/>
          </a:xfrm>
          <a:prstGeom prst="ellipse">
            <a:avLst/>
          </a:prstGeom>
          <a:solidFill>
            <a:srgbClr val="FDFDFD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-1152700" y="5289939"/>
            <a:ext cx="2856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Digital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739" y="4766744"/>
            <a:ext cx="2574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 Digital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894" y="1356672"/>
            <a:ext cx="160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531713" y="678311"/>
            <a:ext cx="1527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4" t="15271" r="10985" b="15495"/>
          <a:stretch/>
        </p:blipFill>
        <p:spPr>
          <a:xfrm>
            <a:off x="1537353" y="2586963"/>
            <a:ext cx="1718297" cy="15683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66782" y="1047643"/>
            <a:ext cx="515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 Digital Marketing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6782" y="2205319"/>
            <a:ext cx="47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different types of data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5527" y="3546973"/>
            <a:ext cx="3729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5455" y="5909845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6877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39444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9638" y="950278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32007" y="4527369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18814" y="2214233"/>
            <a:ext cx="2471816" cy="2366083"/>
          </a:xfrm>
          <a:prstGeom prst="ellipse">
            <a:avLst/>
          </a:prstGeom>
          <a:solidFill>
            <a:srgbClr val="FDFDFD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-1018144" y="5289939"/>
            <a:ext cx="2574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 Digital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5105" y="4787545"/>
            <a:ext cx="1689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9020" y="985576"/>
            <a:ext cx="4269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6994" y="1200881"/>
            <a:ext cx="1527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88149" y="696306"/>
            <a:ext cx="166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4" y="2632042"/>
            <a:ext cx="1719894" cy="1517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8357" y="1794577"/>
            <a:ext cx="510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Analytics is a powerful tool that provides insights into website 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8357" y="3110404"/>
            <a:ext cx="4832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sources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tracking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Bounce rate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6819" y="5808183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56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39444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9638" y="950278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32007" y="4527369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18814" y="2214233"/>
            <a:ext cx="2471816" cy="2366083"/>
          </a:xfrm>
          <a:prstGeom prst="ellipse">
            <a:avLst/>
          </a:prstGeom>
          <a:solidFill>
            <a:srgbClr val="FDFDFD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-588149" y="5309874"/>
            <a:ext cx="1689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327" y="4940464"/>
            <a:ext cx="160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3905" y="856342"/>
            <a:ext cx="422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Analytics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1699" y="1210183"/>
            <a:ext cx="166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658516" y="803205"/>
            <a:ext cx="183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290" r="-465" b="1344"/>
          <a:stretch/>
        </p:blipFill>
        <p:spPr>
          <a:xfrm>
            <a:off x="1516622" y="2639969"/>
            <a:ext cx="1763680" cy="1524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3905" y="1768773"/>
            <a:ext cx="523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provide analytics to measure engagement and effectiveness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9806" y="3228566"/>
            <a:ext cx="4696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metrics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&amp; impressions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listening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tools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6819" y="5894649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56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39444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9638" y="950278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32007" y="4527369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18814" y="2214233"/>
            <a:ext cx="2471816" cy="2366083"/>
          </a:xfrm>
          <a:prstGeom prst="ellipse">
            <a:avLst/>
          </a:prstGeom>
          <a:solidFill>
            <a:srgbClr val="FDFDFD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-487321" y="5372321"/>
            <a:ext cx="160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7607" y="4839422"/>
            <a:ext cx="2111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7437" y="935545"/>
            <a:ext cx="392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039" y="1278750"/>
            <a:ext cx="183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767959" y="736669"/>
            <a:ext cx="207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09" y="2570783"/>
            <a:ext cx="1640736" cy="1652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7437" y="1790496"/>
            <a:ext cx="5149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 remains one of the most effective channels.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7437" y="2949100"/>
            <a:ext cx="4366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Rate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Click-Through Rate (CTR)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Bounce Rate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&amp; Segmentation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7418" y="5888615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81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2" name="Donut 1"/>
          <p:cNvSpPr/>
          <p:nvPr/>
        </p:nvSpPr>
        <p:spPr>
          <a:xfrm>
            <a:off x="-2754338" y="794267"/>
            <a:ext cx="5260380" cy="5167805"/>
          </a:xfrm>
          <a:prstGeom prst="donut">
            <a:avLst>
              <a:gd name="adj" fmla="val 9571"/>
            </a:avLst>
          </a:prstGeom>
          <a:solidFill>
            <a:srgbClr val="0B5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409587" y="467132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-394447" y="4987566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59638" y="950278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32007" y="4527369"/>
            <a:ext cx="1326776" cy="13016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18814" y="2214233"/>
            <a:ext cx="2471816" cy="2366083"/>
          </a:xfrm>
          <a:prstGeom prst="ellipse">
            <a:avLst/>
          </a:prstGeom>
          <a:solidFill>
            <a:srgbClr val="FCFCFC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-785419" y="5289939"/>
            <a:ext cx="2111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546" y="4808857"/>
            <a:ext cx="1868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9292" y="950278"/>
            <a:ext cx="6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Marketing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495" y="1288659"/>
            <a:ext cx="207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02403" y="769110"/>
            <a:ext cx="13195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Challenges in </a:t>
            </a:r>
            <a:endParaRPr lang="en-IN" dirty="0" smtClean="0"/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  <a:r>
              <a:rPr lang="en-IN" dirty="0" smtClean="0"/>
              <a:t> </a:t>
            </a:r>
          </a:p>
          <a:p>
            <a:pPr algn="ctr"/>
            <a:r>
              <a:rPr lang="en-IN" dirty="0" smtClean="0"/>
              <a:t>Marketing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16589" r="9926" b="16562"/>
          <a:stretch/>
        </p:blipFill>
        <p:spPr>
          <a:xfrm>
            <a:off x="1492057" y="2661714"/>
            <a:ext cx="1694143" cy="1417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7437" y="1953828"/>
            <a:ext cx="5066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uses data and AI to forecast future customer behavior.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9292" y="3116228"/>
            <a:ext cx="4276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ad targeting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4007" y="5874714"/>
            <a:ext cx="2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975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561</Words>
  <Application>Microsoft Office PowerPoint</Application>
  <PresentationFormat>On-screen Show (4:3)</PresentationFormat>
  <Paragraphs>230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Archivo Narrow</vt:lpstr>
      <vt:lpstr>Tw Cen MT Condensed Extra Bold</vt:lpstr>
      <vt:lpstr>Times New Roman</vt:lpstr>
      <vt:lpstr>Georgia</vt:lpstr>
      <vt:lpstr>Arial</vt:lpstr>
      <vt:lpstr>Wingdings</vt:lpstr>
      <vt:lpstr>Book Antiqua</vt:lpstr>
      <vt:lpstr>Simple Light</vt:lpstr>
      <vt:lpstr>Digital Marketing With Data Science   How Data Drives Successful Marketing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Mr. Kishor</dc:creator>
  <cp:lastModifiedBy>Microsoft account</cp:lastModifiedBy>
  <cp:revision>80</cp:revision>
  <dcterms:modified xsi:type="dcterms:W3CDTF">2025-02-02T17:03:19Z</dcterms:modified>
</cp:coreProperties>
</file>