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handoutMasterIdLst>
    <p:handoutMasterId r:id="rId24"/>
  </p:handoutMasterIdLst>
  <p:sldIdLst>
    <p:sldId id="257" r:id="rId3"/>
    <p:sldId id="279" r:id="rId4"/>
    <p:sldId id="307" r:id="rId5"/>
    <p:sldId id="339" r:id="rId6"/>
    <p:sldId id="340" r:id="rId7"/>
    <p:sldId id="308" r:id="rId8"/>
    <p:sldId id="335" r:id="rId9"/>
    <p:sldId id="338" r:id="rId10"/>
    <p:sldId id="337" r:id="rId11"/>
    <p:sldId id="334" r:id="rId12"/>
    <p:sldId id="341" r:id="rId13"/>
    <p:sldId id="363" r:id="rId14"/>
    <p:sldId id="355" r:id="rId15"/>
    <p:sldId id="361" r:id="rId16"/>
    <p:sldId id="362" r:id="rId17"/>
    <p:sldId id="349" r:id="rId18"/>
    <p:sldId id="336" r:id="rId19"/>
    <p:sldId id="332" r:id="rId20"/>
    <p:sldId id="333" r:id="rId21"/>
    <p:sldId id="278"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1"/>
    <p:restoredTop sz="94660"/>
  </p:normalViewPr>
  <p:slideViewPr>
    <p:cSldViewPr snapToGrid="0" showGuides="1">
      <p:cViewPr varScale="1">
        <p:scale>
          <a:sx n="69" d="100"/>
          <a:sy n="69" d="100"/>
        </p:scale>
        <p:origin x="580" y="40"/>
      </p:cViewPr>
      <p:guideLst>
        <p:guide orient="horz" pos="2161"/>
        <p:guide pos="3840"/>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2023/10/12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SimSun"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1" name="图片 3"/>
          <p:cNvPicPr>
            <a:picLocks noChangeAspect="1"/>
          </p:cNvPicPr>
          <p:nvPr/>
        </p:nvPicPr>
        <p:blipFill>
          <a:blip r:embed="rId2"/>
          <a:stretch>
            <a:fillRect/>
          </a:stretch>
        </p:blipFill>
        <p:spPr>
          <a:xfrm>
            <a:off x="0" y="0"/>
            <a:ext cx="12192000" cy="6858000"/>
          </a:xfrm>
          <a:prstGeom prst="rect">
            <a:avLst/>
          </a:prstGeom>
          <a:noFill/>
          <a:ln w="9525">
            <a:noFill/>
          </a:ln>
        </p:spPr>
      </p:pic>
      <p:pic>
        <p:nvPicPr>
          <p:cNvPr id="3" name="Picture 3" descr="Logo&#10;&#10;Description automatically generated"/>
          <p:cNvPicPr>
            <a:picLocks noGrp="1" noChangeAspect="1"/>
          </p:cNvPicPr>
          <p:nvPr>
            <p:ph idx="1"/>
          </p:nvPr>
        </p:nvPicPr>
        <p:blipFill>
          <a:blip r:embed="rId3"/>
          <a:stretch>
            <a:fillRect/>
          </a:stretch>
        </p:blipFill>
        <p:spPr>
          <a:xfrm>
            <a:off x="1291590" y="175260"/>
            <a:ext cx="1499235" cy="1515745"/>
          </a:xfrm>
          <a:prstGeom prst="rect">
            <a:avLst/>
          </a:prstGeom>
        </p:spPr>
      </p:pic>
      <p:sp>
        <p:nvSpPr>
          <p:cNvPr id="4" name="Text Box 3"/>
          <p:cNvSpPr txBox="1"/>
          <p:nvPr/>
        </p:nvSpPr>
        <p:spPr>
          <a:xfrm>
            <a:off x="5653405" y="887730"/>
            <a:ext cx="309880" cy="368300"/>
          </a:xfrm>
          <a:prstGeom prst="rect">
            <a:avLst/>
          </a:prstGeom>
          <a:noFill/>
        </p:spPr>
        <p:txBody>
          <a:bodyPr wrap="none" rtlCol="0">
            <a:spAutoFit/>
          </a:bodyPr>
          <a:lstStyle/>
          <a:p>
            <a:endParaRPr lang="en-US"/>
          </a:p>
        </p:txBody>
      </p:sp>
      <p:sp>
        <p:nvSpPr>
          <p:cNvPr id="8" name="Text Box 7"/>
          <p:cNvSpPr txBox="1"/>
          <p:nvPr/>
        </p:nvSpPr>
        <p:spPr>
          <a:xfrm>
            <a:off x="2790508" y="365760"/>
            <a:ext cx="7444105" cy="521970"/>
          </a:xfrm>
          <a:prstGeom prst="rect">
            <a:avLst/>
          </a:prstGeom>
          <a:noFill/>
        </p:spPr>
        <p:txBody>
          <a:bodyPr wrap="none" rtlCol="0" anchor="t">
            <a:spAutoFit/>
          </a:bodyPr>
          <a:lstStyle/>
          <a:p>
            <a:pPr algn="ctr"/>
            <a:r>
              <a:rPr lang="en-US" sz="2800">
                <a:solidFill>
                  <a:schemeClr val="bg1"/>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panose="02020603050405020304"/>
                <a:cs typeface="Times New Roman" panose="02020603050405020304"/>
                <a:sym typeface="+mn-ea"/>
              </a:rPr>
              <a:t>COIMBATORE INSTITUTE OF TECHNOLOGY</a:t>
            </a:r>
          </a:p>
        </p:txBody>
      </p:sp>
      <p:sp>
        <p:nvSpPr>
          <p:cNvPr id="9" name="Text Box 8"/>
          <p:cNvSpPr txBox="1"/>
          <p:nvPr/>
        </p:nvSpPr>
        <p:spPr>
          <a:xfrm>
            <a:off x="3183255" y="887730"/>
            <a:ext cx="6659880" cy="922020"/>
          </a:xfrm>
          <a:prstGeom prst="rect">
            <a:avLst/>
          </a:prstGeom>
          <a:noFill/>
        </p:spPr>
        <p:txBody>
          <a:bodyPr wrap="none" rtlCol="0">
            <a:spAutoFit/>
          </a:bodyPr>
          <a:lstStyle/>
          <a:p>
            <a:pPr algn="l"/>
            <a:r>
              <a:rPr lang="en-US">
                <a:solidFill>
                  <a:schemeClr val="bg1"/>
                </a:solidFill>
                <a:latin typeface="Arial" panose="020B0604020202020204" pitchFamily="34" charset="0"/>
                <a:cs typeface="Arial" panose="020B0604020202020204" pitchFamily="34" charset="0"/>
                <a:sym typeface="+mn-ea"/>
              </a:rPr>
              <a:t>Government Aided Autonomous Institution Approved By AICTE, </a:t>
            </a:r>
          </a:p>
          <a:p>
            <a:pPr algn="l"/>
            <a:r>
              <a:rPr lang="en-US">
                <a:solidFill>
                  <a:schemeClr val="bg1"/>
                </a:solidFill>
                <a:latin typeface="Arial" panose="020B0604020202020204" pitchFamily="34" charset="0"/>
                <a:cs typeface="Arial" panose="020B0604020202020204" pitchFamily="34" charset="0"/>
                <a:sym typeface="+mn-ea"/>
              </a:rPr>
              <a:t>New Delhi and Affiliated To Anna University, Chennai - 600025</a:t>
            </a:r>
            <a:endParaRPr lang="en-US">
              <a:solidFill>
                <a:schemeClr val="bg1"/>
              </a:solidFill>
              <a:latin typeface="Arial" panose="020B0604020202020204" pitchFamily="34" charset="0"/>
              <a:cs typeface="Arial" panose="020B0604020202020204" pitchFamily="34" charset="0"/>
            </a:endParaRPr>
          </a:p>
          <a:p>
            <a:endParaRPr lang="en-US">
              <a:solidFill>
                <a:schemeClr val="bg1"/>
              </a:solidFill>
              <a:latin typeface="Arial" panose="020B0604020202020204" pitchFamily="34" charset="0"/>
              <a:cs typeface="Arial" panose="020B0604020202020204" pitchFamily="34" charset="0"/>
            </a:endParaRPr>
          </a:p>
        </p:txBody>
      </p:sp>
      <p:sp>
        <p:nvSpPr>
          <p:cNvPr id="10" name="Text Box 9"/>
          <p:cNvSpPr txBox="1"/>
          <p:nvPr/>
        </p:nvSpPr>
        <p:spPr>
          <a:xfrm>
            <a:off x="269240" y="4702175"/>
            <a:ext cx="5302885" cy="2030095"/>
          </a:xfrm>
          <a:prstGeom prst="rect">
            <a:avLst/>
          </a:prstGeom>
          <a:noFill/>
        </p:spPr>
        <p:txBody>
          <a:bodyPr wrap="none" rtlCol="0">
            <a:spAutoFit/>
          </a:bodyPr>
          <a:lstStyle/>
          <a:p>
            <a:pPr algn="l"/>
            <a:r>
              <a:rPr lang="en-US">
                <a:solidFill>
                  <a:schemeClr val="bg1"/>
                </a:solidFill>
                <a:latin typeface="Times New Roman" panose="02020603050405020304" charset="0"/>
                <a:ea typeface="Microsoft YaHei" panose="020B0503020204020204" pitchFamily="34" charset="-122"/>
                <a:cs typeface="Times New Roman" panose="02020603050405020304" charset="0"/>
                <a:sym typeface="+mn-ea"/>
              </a:rPr>
              <a:t>PROJECT GUIDE :</a:t>
            </a:r>
            <a:endParaRPr lang="en-US">
              <a:solidFill>
                <a:schemeClr val="bg1"/>
              </a:solidFill>
              <a:latin typeface="Times New Roman" panose="02020603050405020304" charset="0"/>
              <a:ea typeface="Microsoft YaHei" panose="020B0503020204020204" pitchFamily="34" charset="-122"/>
              <a:cs typeface="Times New Roman" panose="02020603050405020304" charset="0"/>
            </a:endParaRPr>
          </a:p>
          <a:p>
            <a:pPr algn="l"/>
            <a:endParaRPr lang="en-US">
              <a:solidFill>
                <a:schemeClr val="bg1"/>
              </a:solidFill>
              <a:latin typeface="Times New Roman" panose="02020603050405020304" charset="0"/>
              <a:ea typeface="Microsoft YaHei" panose="020B0503020204020204" pitchFamily="34" charset="-122"/>
              <a:cs typeface="Times New Roman" panose="02020603050405020304" charset="0"/>
            </a:endParaRPr>
          </a:p>
          <a:p>
            <a:pPr algn="l"/>
            <a:r>
              <a:rPr lang="en-US" err="1">
                <a:solidFill>
                  <a:schemeClr val="bg1"/>
                </a:solidFill>
                <a:latin typeface="Times New Roman" panose="02020603050405020304" charset="0"/>
                <a:ea typeface="Microsoft YaHei" panose="020B0503020204020204" pitchFamily="34" charset="-122"/>
                <a:cs typeface="Times New Roman" panose="02020603050405020304" charset="0"/>
                <a:sym typeface="+mn-ea"/>
              </a:rPr>
              <a:t>Ms.G.THILAGAVATHI</a:t>
            </a:r>
            <a:endParaRPr lang="en-US">
              <a:solidFill>
                <a:schemeClr val="bg1"/>
              </a:solidFill>
              <a:latin typeface="Times New Roman" panose="02020603050405020304" charset="0"/>
              <a:ea typeface="Microsoft YaHei" panose="020B0503020204020204" pitchFamily="34" charset="-122"/>
              <a:cs typeface="Times New Roman" panose="02020603050405020304" charset="0"/>
            </a:endParaRPr>
          </a:p>
          <a:p>
            <a:pPr algn="l"/>
            <a:r>
              <a:rPr lang="en-US">
                <a:solidFill>
                  <a:schemeClr val="bg1"/>
                </a:solidFill>
                <a:latin typeface="Times New Roman" panose="02020603050405020304" charset="0"/>
                <a:ea typeface="Microsoft YaHei" panose="020B0503020204020204" pitchFamily="34" charset="-122"/>
                <a:cs typeface="Times New Roman" panose="02020603050405020304" charset="0"/>
                <a:sym typeface="+mn-ea"/>
              </a:rPr>
              <a:t>ASSISTANT PROFESSOR,</a:t>
            </a:r>
            <a:endParaRPr lang="en-US">
              <a:solidFill>
                <a:schemeClr val="bg1"/>
              </a:solidFill>
              <a:latin typeface="Times New Roman" panose="02020603050405020304" charset="0"/>
              <a:ea typeface="Microsoft YaHei" panose="020B0503020204020204" pitchFamily="34" charset="-122"/>
              <a:cs typeface="Times New Roman" panose="02020603050405020304" charset="0"/>
            </a:endParaRPr>
          </a:p>
          <a:p>
            <a:pPr algn="l"/>
            <a:r>
              <a:rPr lang="en-US">
                <a:solidFill>
                  <a:schemeClr val="bg1"/>
                </a:solidFill>
                <a:latin typeface="Times New Roman" panose="02020603050405020304" charset="0"/>
                <a:ea typeface="Microsoft YaHei" panose="020B0503020204020204" pitchFamily="34" charset="-122"/>
                <a:cs typeface="Times New Roman" panose="02020603050405020304" charset="0"/>
                <a:sym typeface="+mn-ea"/>
              </a:rPr>
              <a:t>DEPARTMENT OF INFORMATION TECHNOLOGY,</a:t>
            </a:r>
            <a:endParaRPr lang="en-US">
              <a:solidFill>
                <a:schemeClr val="bg1"/>
              </a:solidFill>
              <a:latin typeface="Times New Roman" panose="02020603050405020304" charset="0"/>
              <a:ea typeface="Microsoft YaHei" panose="020B0503020204020204" pitchFamily="34" charset="-122"/>
              <a:cs typeface="Times New Roman" panose="02020603050405020304" charset="0"/>
            </a:endParaRPr>
          </a:p>
          <a:p>
            <a:pPr algn="l"/>
            <a:r>
              <a:rPr lang="en-US">
                <a:solidFill>
                  <a:schemeClr val="bg1"/>
                </a:solidFill>
                <a:latin typeface="Times New Roman" panose="02020603050405020304" charset="0"/>
                <a:ea typeface="Microsoft YaHei" panose="020B0503020204020204" pitchFamily="34" charset="-122"/>
                <a:cs typeface="Times New Roman" panose="02020603050405020304" charset="0"/>
                <a:sym typeface="+mn-ea"/>
              </a:rPr>
              <a:t>COIMBATORE INSTITUTE OF TECHNOLOGY</a:t>
            </a:r>
            <a:endParaRPr lang="en-US">
              <a:solidFill>
                <a:schemeClr val="bg1"/>
              </a:solidFill>
              <a:latin typeface="Times New Roman" panose="02020603050405020304" charset="0"/>
              <a:ea typeface="Microsoft YaHei" panose="020B0503020204020204" pitchFamily="34" charset="-122"/>
              <a:cs typeface="Times New Roman" panose="02020603050405020304" charset="0"/>
            </a:endParaRPr>
          </a:p>
          <a:p>
            <a:endParaRPr lang="en-US">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sp>
        <p:nvSpPr>
          <p:cNvPr id="11" name="Text Box 10"/>
          <p:cNvSpPr txBox="1"/>
          <p:nvPr/>
        </p:nvSpPr>
        <p:spPr>
          <a:xfrm>
            <a:off x="7970520" y="4702175"/>
            <a:ext cx="3418840" cy="1476375"/>
          </a:xfrm>
          <a:prstGeom prst="rect">
            <a:avLst/>
          </a:prstGeom>
          <a:noFill/>
        </p:spPr>
        <p:txBody>
          <a:bodyPr wrap="none" rtlCol="0">
            <a:spAutoFit/>
          </a:bodyPr>
          <a:lstStyle/>
          <a:p>
            <a:pPr algn="l"/>
            <a:r>
              <a:rPr lang="en-US">
                <a:solidFill>
                  <a:schemeClr val="bg1"/>
                </a:solidFill>
                <a:latin typeface="Georgia" panose="02040502050405020303"/>
                <a:cs typeface="Times New Roman" panose="02020603050405020304"/>
                <a:sym typeface="+mn-ea"/>
              </a:rPr>
              <a:t>PRESENTED BY :</a:t>
            </a:r>
            <a:endParaRPr lang="en-US">
              <a:solidFill>
                <a:schemeClr val="bg1"/>
              </a:solidFill>
              <a:latin typeface="Georgia" panose="02040502050405020303"/>
              <a:cs typeface="Times New Roman" panose="02020603050405020304"/>
            </a:endParaRPr>
          </a:p>
          <a:p>
            <a:pPr algn="l"/>
            <a:endParaRPr lang="en-US">
              <a:solidFill>
                <a:schemeClr val="bg1"/>
              </a:solidFill>
              <a:latin typeface="Times New Roman" panose="02020603050405020304"/>
              <a:cs typeface="Times New Roman" panose="02020603050405020304"/>
            </a:endParaRPr>
          </a:p>
          <a:p>
            <a:pPr algn="l"/>
            <a:r>
              <a:rPr lang="en-US">
                <a:solidFill>
                  <a:schemeClr val="bg1"/>
                </a:solidFill>
                <a:latin typeface="Times New Roman" panose="02020603050405020304"/>
                <a:cs typeface="Times New Roman" panose="02020603050405020304"/>
                <a:sym typeface="+mn-ea"/>
              </a:rPr>
              <a:t>KISHOR KUMAR K   -   2007029</a:t>
            </a:r>
            <a:endParaRPr lang="en-US">
              <a:solidFill>
                <a:schemeClr val="bg1"/>
              </a:solidFill>
              <a:latin typeface="Times New Roman" panose="02020603050405020304"/>
              <a:cs typeface="Times New Roman" panose="02020603050405020304"/>
            </a:endParaRPr>
          </a:p>
          <a:p>
            <a:pPr algn="l"/>
            <a:r>
              <a:rPr lang="en-US">
                <a:solidFill>
                  <a:schemeClr val="bg1"/>
                </a:solidFill>
                <a:latin typeface="Times New Roman" panose="02020603050405020304"/>
                <a:cs typeface="Times New Roman" panose="02020603050405020304"/>
                <a:sym typeface="+mn-ea"/>
              </a:rPr>
              <a:t>THURKARAMAN R  -   2007050</a:t>
            </a:r>
            <a:endParaRPr lang="en-US">
              <a:solidFill>
                <a:schemeClr val="bg1"/>
              </a:solidFill>
              <a:latin typeface="Times New Roman" panose="02020603050405020304"/>
              <a:cs typeface="Times New Roman" panose="02020603050405020304"/>
            </a:endParaRPr>
          </a:p>
          <a:p>
            <a:pPr algn="l"/>
            <a:r>
              <a:rPr lang="en-US">
                <a:solidFill>
                  <a:schemeClr val="bg1"/>
                </a:solidFill>
                <a:latin typeface="Times New Roman" panose="02020603050405020304"/>
                <a:cs typeface="Times New Roman" panose="02020603050405020304"/>
                <a:sym typeface="+mn-ea"/>
              </a:rPr>
              <a:t>PRATHEEP R       -   71762107204</a:t>
            </a:r>
            <a:endParaRPr lang="en-US">
              <a:solidFill>
                <a:schemeClr val="bg1"/>
              </a:solidFill>
              <a:latin typeface="Times New Roman" panose="02020603050405020304"/>
              <a:cs typeface="Times New Roman" panose="02020603050405020304"/>
            </a:endParaRPr>
          </a:p>
        </p:txBody>
      </p:sp>
      <p:sp>
        <p:nvSpPr>
          <p:cNvPr id="5" name="Text Box 4"/>
          <p:cNvSpPr txBox="1"/>
          <p:nvPr/>
        </p:nvSpPr>
        <p:spPr>
          <a:xfrm>
            <a:off x="2090420" y="2909570"/>
            <a:ext cx="8011160" cy="1038860"/>
          </a:xfrm>
          <a:prstGeom prst="rect">
            <a:avLst/>
          </a:prstGeom>
          <a:noFill/>
        </p:spPr>
        <p:txBody>
          <a:bodyPr wrap="square" rtlCol="0">
            <a:spAutoFit/>
          </a:bodyPr>
          <a:lstStyle/>
          <a:p>
            <a:pPr algn="ctr">
              <a:lnSpc>
                <a:spcPct val="110000"/>
              </a:lnSpc>
            </a:pPr>
            <a:r>
              <a:rPr lang="en-US" sz="2800" b="1">
                <a:solidFill>
                  <a:schemeClr val="bg1"/>
                </a:solidFill>
                <a:latin typeface="Microsoft YaHei" panose="020B0503020204020204" pitchFamily="34" charset="-122"/>
                <a:ea typeface="Microsoft YaHei" panose="020B0503020204020204" pitchFamily="34" charset="-122"/>
              </a:rPr>
              <a:t>PATENT MANAGEMENT SYSTEM USING MACHINE LEARNING AND BLOCKCHAIN</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23365"/>
            <a:ext cx="4344670" cy="114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4419600"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PROPOSED SYSTEM</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998980"/>
            <a:ext cx="9433560" cy="2861310"/>
          </a:xfrm>
          <a:prstGeom prst="rect">
            <a:avLst/>
          </a:prstGeom>
          <a:noFill/>
        </p:spPr>
        <p:txBody>
          <a:bodyPr wrap="square" rtlCol="0">
            <a:spAutoFit/>
          </a:bodyPr>
          <a:lstStyle/>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The system utilizes smart contracts, which are self-executing code running on the blockchain. </a:t>
            </a: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Smart contracts automate the entire royalty payment process. When a patent is licensed or generates revenue, the smart contract automatically calculates and distributes royalties to the patent holders based on predefined terms and conditions. </a:t>
            </a: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All transactions related to patent ownership, licensing agreements, and royalty payments are recorded on a decentralized and transparent blockchain ledger.</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23365"/>
            <a:ext cx="7573645" cy="33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7343140"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ADVANTAGES OF PROPOSED SYSTEM</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998980"/>
            <a:ext cx="9433560" cy="2030095"/>
          </a:xfrm>
          <a:prstGeom prst="rect">
            <a:avLst/>
          </a:prstGeom>
          <a:noFill/>
        </p:spPr>
        <p:txBody>
          <a:bodyPr wrap="square" rtlCol="0">
            <a:spAutoFit/>
          </a:bodyPr>
          <a:lstStyle/>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Transparency and Trust: The blockchain's inherent t</a:t>
            </a:r>
            <a:r>
              <a:rPr lang="en-US" sz="1800" cap="none">
                <a:solidFill>
                  <a:schemeClr val="bg1"/>
                </a:solidFill>
                <a:effectLst>
                  <a:glow rad="38100">
                    <a:prstClr val="black">
                      <a:lumMod val="50000"/>
                      <a:lumOff val="50000"/>
                      <a:alpha val="20000"/>
                    </a:prstClr>
                  </a:glow>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Times New Roman" panose="02020603050405020304"/>
              </a:rPr>
              <a:t>ransparency ensures that all transactions, ownership transfers, and royalty calculations are recorded immuta</a:t>
            </a: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bly on the distributed ledger. </a:t>
            </a: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Tokenized Ownership: Patent tokenization enables fractional ownership, making it possible for a broader range of investors to invest in patents. This democratizes access to patent investments, encouraging more people to support innovation.</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V="1">
            <a:off x="4549457" y="3284253"/>
            <a:ext cx="3093085"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909171" y="2642706"/>
            <a:ext cx="9433560" cy="523220"/>
          </a:xfrm>
          <a:prstGeom prst="rect">
            <a:avLst/>
          </a:prstGeom>
          <a:noFill/>
        </p:spPr>
        <p:txBody>
          <a:bodyPr wrap="square" rtlCol="0">
            <a:spAutoFit/>
          </a:bodyPr>
          <a:lstStyle/>
          <a:p>
            <a:pPr algn="just">
              <a:buClr>
                <a:srgbClr val="FFFFFF"/>
              </a:buClr>
            </a:pPr>
            <a:r>
              <a:rPr lang="en-US" sz="28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MODULE 1</a:t>
            </a:r>
          </a:p>
        </p:txBody>
      </p:sp>
    </p:spTree>
    <p:extLst>
      <p:ext uri="{BB962C8B-B14F-4D97-AF65-F5344CB8AC3E}">
        <p14:creationId xmlns:p14="http://schemas.microsoft.com/office/powerpoint/2010/main" val="166841148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V="1">
            <a:off x="984885" y="1513205"/>
            <a:ext cx="3093085"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2801620"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BERT </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998980"/>
            <a:ext cx="9433560" cy="2306955"/>
          </a:xfrm>
          <a:prstGeom prst="rect">
            <a:avLst/>
          </a:prstGeom>
          <a:noFill/>
        </p:spPr>
        <p:txBody>
          <a:bodyPr wrap="square" rtlCol="0">
            <a:spAutoFit/>
          </a:bodyPr>
          <a:lstStyle/>
          <a:p>
            <a:pPr marL="285750" indent="-285750" algn="just">
              <a:buClr>
                <a:srgbClr val="FFFFFF"/>
              </a:buClr>
              <a:buFont typeface="Arial" panose="020B0604020202020204" pitchFamily="34" charset="0"/>
              <a:buChar char="•"/>
            </a:pPr>
            <a:r>
              <a:rPr lang="en-US" sz="18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BERT, which stands for "Bidirectional Encoder Representations from Transformers," is a deep learning model for natural language processing (NLP) developed by Google in 2018. </a:t>
            </a:r>
          </a:p>
          <a:p>
            <a:pPr marL="285750" indent="-285750" algn="just">
              <a:buClr>
                <a:srgbClr val="FFFFFF"/>
              </a:buClr>
              <a:buFont typeface="Arial" panose="020B0604020202020204" pitchFamily="34" charset="0"/>
              <a:buChar char="•"/>
            </a:pPr>
            <a:endParaRPr lang="en-US" sz="18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just">
              <a:buClr>
                <a:srgbClr val="FFFFFF"/>
              </a:buClr>
              <a:buFont typeface="Arial" panose="020B0604020202020204" pitchFamily="34" charset="0"/>
              <a:buChar char="•"/>
            </a:pPr>
            <a:r>
              <a:rPr lang="en-US" sz="18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One of the main innovations of BERT is that it's bidirectional, meaning it can consider both the left and right context of a word in a sentence. This bidirectional understanding of context helps it capture richer contextual information compared to previous models that processed text sequentially.</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V="1">
            <a:off x="984885" y="1513205"/>
            <a:ext cx="2003425"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1711960"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TF-IDF</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998980"/>
            <a:ext cx="9433560" cy="1476375"/>
          </a:xfrm>
          <a:prstGeom prst="rect">
            <a:avLst/>
          </a:prstGeom>
          <a:noFill/>
        </p:spPr>
        <p:txBody>
          <a:bodyPr wrap="square" rtlCol="0">
            <a:spAutoFit/>
          </a:bodyPr>
          <a:lstStyle/>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TF-IDF (Term Frequency-Inverse Document Frequency) is a numerical statistic that is used to represent the importance of a word or term in a document relative to a collection of documents (a corpus). It is commonly used in information retrieval and text mining for various natural language processing tasks, such as document retrieval, document classification, and clustering.</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V="1">
            <a:off x="984885" y="1513205"/>
            <a:ext cx="4366260" cy="10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4279265"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COSINE SIMILARITY</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998980"/>
            <a:ext cx="9433560" cy="1198880"/>
          </a:xfrm>
          <a:prstGeom prst="rect">
            <a:avLst/>
          </a:prstGeom>
          <a:noFill/>
        </p:spPr>
        <p:txBody>
          <a:bodyPr wrap="square" rtlCol="0">
            <a:spAutoFit/>
          </a:bodyPr>
          <a:lstStyle/>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Cosine similarity is a metric used to measure how similar two non-zero vectors are. In the context of natural language processing and text analysis, it is commonly used to determine the similarity between two documents or pieces of text.</a:t>
            </a: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290830" y="3980815"/>
            <a:ext cx="3970655" cy="2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94615" y="2952115"/>
            <a:ext cx="4740910" cy="953135"/>
          </a:xfrm>
          <a:prstGeom prst="rect">
            <a:avLst/>
          </a:prstGeom>
          <a:noFill/>
          <a:ln w="9525">
            <a:noFill/>
          </a:ln>
        </p:spPr>
        <p:txBody>
          <a:bodyPr wrap="square" anchor="t" anchorCtr="0">
            <a:spAutoFit/>
          </a:bodyPr>
          <a:lstStyle/>
          <a:p>
            <a:pPr algn="ctr"/>
            <a:r>
              <a:rPr lang="en-US" altLang="zh-CN" sz="2800" b="1" dirty="0">
                <a:solidFill>
                  <a:schemeClr val="bg1"/>
                </a:solidFill>
                <a:latin typeface="Microsoft YaHei" panose="020B0503020204020204" pitchFamily="34" charset="-122"/>
                <a:ea typeface="Microsoft YaHei" panose="020B0503020204020204" pitchFamily="34" charset="-122"/>
                <a:sym typeface="+mn-ea"/>
              </a:rPr>
              <a:t>SYSTEM</a:t>
            </a:r>
          </a:p>
          <a:p>
            <a:pPr algn="ctr"/>
            <a:r>
              <a:rPr lang="en-US" altLang="zh-CN" sz="2800" b="1" dirty="0">
                <a:solidFill>
                  <a:schemeClr val="bg1"/>
                </a:solidFill>
                <a:latin typeface="Microsoft YaHei" panose="020B0503020204020204" pitchFamily="34" charset="-122"/>
                <a:ea typeface="Microsoft YaHei" panose="020B0503020204020204" pitchFamily="34" charset="-122"/>
              </a:rPr>
              <a:t>ARCHITECTURE</a:t>
            </a:r>
          </a:p>
        </p:txBody>
      </p:sp>
      <p:pic>
        <p:nvPicPr>
          <p:cNvPr id="9" name="Content Placeholder 2" descr="C:\Users\DELL\Downloads\Patent UI.pngPatent UI"/>
          <p:cNvPicPr>
            <a:picLocks noGrp="1" noChangeAspect="1"/>
          </p:cNvPicPr>
          <p:nvPr>
            <p:ph sz="half" idx="2"/>
          </p:nvPr>
        </p:nvPicPr>
        <p:blipFill>
          <a:blip r:embed="rId3"/>
          <a:srcRect b="30602"/>
          <a:stretch>
            <a:fillRect/>
          </a:stretch>
        </p:blipFill>
        <p:spPr>
          <a:xfrm>
            <a:off x="5336540" y="937260"/>
            <a:ext cx="5375910" cy="5277485"/>
          </a:xfrm>
          <a:prstGeom prst="rect">
            <a:avLst/>
          </a:prstGeom>
          <a:noFill/>
          <a:ln w="9525">
            <a:noFill/>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23365"/>
            <a:ext cx="3181985" cy="114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6878955"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CONCLUSION</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9525" y="1795780"/>
            <a:ext cx="9433560" cy="1476375"/>
          </a:xfrm>
          <a:prstGeom prst="rect">
            <a:avLst/>
          </a:prstGeom>
          <a:noFill/>
        </p:spPr>
        <p:txBody>
          <a:bodyPr wrap="square" rtlCol="0">
            <a:spAutoFit/>
          </a:bodyPr>
          <a:lstStyle/>
          <a:p>
            <a:pPr algn="just">
              <a:buClr>
                <a:srgbClr val="FFFFFF"/>
              </a:buClr>
              <a:buFont typeface="+mj-lt"/>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The Blockchain-based Royalty Payment and Patent Tokenization System presented in this project offer a promising solution to the longstanding challenges in managing royalty payments and unlocking the value of patents. Through the implementation of smart contracts, the project ensures accurate and timely royalty payments to patent holders while eliminating the need for intermediaries.</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23365"/>
            <a:ext cx="2952750" cy="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6878955"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REFERENCES</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9525" y="1684020"/>
            <a:ext cx="9433560" cy="4799965"/>
          </a:xfrm>
          <a:prstGeom prst="rect">
            <a:avLst/>
          </a:prstGeom>
          <a:noFill/>
        </p:spPr>
        <p:txBody>
          <a:bodyPr wrap="square" rtlCol="0">
            <a:spAutoFit/>
          </a:bodyPr>
          <a:lstStyle/>
          <a:p>
            <a:pPr marL="457200" indent="-457200" algn="just">
              <a:buClr>
                <a:srgbClr val="FFFFFF"/>
              </a:buClr>
              <a:buFont typeface="Arial" panose="020B0604020202020204" pitchFamily="34" charset="0"/>
              <a:buAutoNum type="arabicPeriod"/>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Ajay K, Bharath B, Akhil M V, Akanksh R, ”Intellectual Property Management Using Blockchain”November 15,2018 - DOI: 10.1109/ICICT43934.2018.9034295</a:t>
            </a:r>
          </a:p>
          <a:p>
            <a:pPr marL="457200" indent="-457200" algn="just">
              <a:buClr>
                <a:srgbClr val="FFFFFF"/>
              </a:buClr>
              <a:buFont typeface="Arial" panose="020B0604020202020204" pitchFamily="34" charset="0"/>
              <a:buAutoNum type="arabicPeriod"/>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C. S. Wanigasooriya; A. D. A. I. Gunasekara; K. G. K. G. Kottegoda, “Blockchain-based Intellectual Property Management Using Smart Contracts”May 27,2022 - DOI: 10.1109/INCET54531.2022.9824855</a:t>
            </a:r>
          </a:p>
          <a:p>
            <a:pPr marL="457200" indent="-457200" algn="just">
              <a:buClr>
                <a:srgbClr val="FFFFFF"/>
              </a:buClr>
              <a:buFont typeface="Arial" panose="020B0604020202020204" pitchFamily="34" charset="0"/>
              <a:buAutoNum type="arabicPeriod"/>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Gourab Paik; Garvit Chhatani; Ayan Sharma; R. K. Yadav,”Blockchain and its applications in Intellectual Property Rights Management”April 28,2023 - DOI: 10.1109/CISES58720.2023.10183512</a:t>
            </a:r>
          </a:p>
          <a:p>
            <a:pPr marL="457200" indent="-457200" algn="just">
              <a:buClr>
                <a:srgbClr val="FFFFFF"/>
              </a:buClr>
              <a:buFont typeface="Arial" panose="020B0604020202020204" pitchFamily="34" charset="0"/>
              <a:buAutoNum type="arabicPeriod"/>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Saumya Bhadauria; Pranjal Kumar; Tamanna Mohanty,”Intellectual Property Protection using Blockchain and Digital Watermarking”December 13,2021 - DOI: 10.1109/ANTS52808.2021.9936909</a:t>
            </a:r>
          </a:p>
          <a:p>
            <a:pPr marL="457200" indent="-457200" algn="just">
              <a:buClr>
                <a:srgbClr val="FFFFFF"/>
              </a:buClr>
              <a:buFont typeface="Arial" panose="020B0604020202020204" pitchFamily="34" charset="0"/>
              <a:buAutoNum type="arabicPeriod"/>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Abhiram Haridas; Adil Abdul Samad; Vysakh D; Deepak Lawrence K; Vinod Pathari,”A blockchain-based platform for smart contracts and intellectual property protection for the additive manufacturing industry”March 10,2022 - DOI: 10.1109/SPICES52834.2022.9774219</a:t>
            </a:r>
          </a:p>
          <a:p>
            <a:pPr marL="457200" indent="-457200" algn="just">
              <a:buClr>
                <a:srgbClr val="FFFFFF"/>
              </a:buClr>
              <a:buFont typeface="Arial" panose="020B0604020202020204" pitchFamily="34" charset="0"/>
              <a:buAutoNum type="arabicPeriod"/>
            </a:pPr>
            <a:endPar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endParaRPr>
          </a:p>
          <a:p>
            <a:pPr marL="457200" indent="-457200" algn="just">
              <a:buClr>
                <a:srgbClr val="FFFFFF"/>
              </a:buClr>
              <a:buFont typeface="Arial" panose="020B0604020202020204" pitchFamily="34" charset="0"/>
              <a:buAutoNum type="arabicPeriod"/>
            </a:pPr>
            <a:endPar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23365"/>
            <a:ext cx="2952750" cy="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6878955"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REFERENCES</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9525" y="1684020"/>
            <a:ext cx="9433560" cy="2030095"/>
          </a:xfrm>
          <a:prstGeom prst="rect">
            <a:avLst/>
          </a:prstGeom>
          <a:noFill/>
        </p:spPr>
        <p:txBody>
          <a:bodyPr wrap="square" rtlCol="0">
            <a:spAutoFit/>
          </a:bodyPr>
          <a:lstStyle/>
          <a:p>
            <a:pPr marL="342900" indent="-342900" algn="just">
              <a:buClr>
                <a:srgbClr val="FFFFFF"/>
              </a:buClr>
              <a:buFont typeface="+mj-lt"/>
              <a:buAutoNum type="arabicPeriod" startAt="6"/>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Peng Zhu; Jian Hu; Xiaotong Li; Qingyun Zhu,”Using Blockchain Technology to Enhance the Traceability of Original Achievements”April 15,2021 - DOI: 10.1109/TEM.2021.3066090</a:t>
            </a:r>
          </a:p>
          <a:p>
            <a:pPr marL="342900" indent="-342900" algn="just">
              <a:buClr>
                <a:srgbClr val="FFFFFF"/>
              </a:buClr>
              <a:buFont typeface="+mj-lt"/>
              <a:buAutoNum type="arabicPeriod" startAt="6"/>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Wala’ Alkhader; Nouf Alkaabi; Khaled Salah; Raja Jayaraman; Junaid Arshad,”Blockchain-Based Traceability and Management for Additive Manufacturing”Octob 15,2020 - DOI: 10.1109/ACCESS.2020.3031536</a:t>
            </a:r>
          </a:p>
          <a:p>
            <a:pPr marL="342900" indent="-342900" algn="just">
              <a:buClr>
                <a:srgbClr val="FFFFFF"/>
              </a:buClr>
              <a:buFont typeface="+mj-lt"/>
              <a:buAutoNum type="arabicPeriod" startAt="6"/>
            </a:pPr>
            <a:endPar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1045528" y="1523048"/>
            <a:ext cx="2555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573" y="1001078"/>
            <a:ext cx="2640012" cy="521970"/>
          </a:xfrm>
          <a:prstGeom prst="rect">
            <a:avLst/>
          </a:prstGeom>
          <a:noFill/>
          <a:ln w="9525">
            <a:noFill/>
          </a:ln>
        </p:spPr>
        <p:txBody>
          <a:bodyPr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rPr>
              <a:t>CONTENTS</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113280" y="1998980"/>
            <a:ext cx="4408836" cy="3477875"/>
          </a:xfrm>
          <a:prstGeom prst="rect">
            <a:avLst/>
          </a:prstGeom>
          <a:noFill/>
        </p:spPr>
        <p:txBody>
          <a:bodyPr wrap="none" rtlCol="0">
            <a:spAutoFit/>
          </a:bodyPr>
          <a:lstStyle/>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Abstract</a:t>
            </a:r>
          </a:p>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Literature survey</a:t>
            </a:r>
          </a:p>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Patent Granting Process</a:t>
            </a:r>
          </a:p>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Limitations of existing system</a:t>
            </a:r>
          </a:p>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Proposed system</a:t>
            </a:r>
            <a:endParaRPr lang="en-US" sz="20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Advantages of Proposed system</a:t>
            </a:r>
          </a:p>
          <a:p>
            <a:pPr marL="285750" indent="-285750" algn="l">
              <a:buClr>
                <a:srgbClr val="FFFFFF"/>
              </a:buClr>
              <a:buFont typeface="Arial" panose="020B0604020202020204" pitchFamily="34" charset="0"/>
              <a:buChar char="•"/>
            </a:pPr>
            <a:r>
              <a:rPr lang="en-US" sz="20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Module 1</a:t>
            </a:r>
            <a:endParaRPr lang="en-US" sz="20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System architecture</a:t>
            </a:r>
            <a:endParaRPr lang="en-US" sz="20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Conclusion</a:t>
            </a:r>
            <a:endParaRPr lang="en-US" sz="20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l">
              <a:buClr>
                <a:srgbClr val="FFFFFF"/>
              </a:buClr>
              <a:buFont typeface="Arial" panose="020B0604020202020204" pitchFamily="34" charset="0"/>
              <a:buChar char="•"/>
            </a:pPr>
            <a:r>
              <a:rPr lang="en-US" sz="2000"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References</a:t>
            </a:r>
            <a:endParaRPr lang="en-US" sz="20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endParaRPr lang="en-US" sz="2000" cap="none" dirty="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矩形 4"/>
          <p:cNvSpPr/>
          <p:nvPr/>
        </p:nvSpPr>
        <p:spPr>
          <a:xfrm>
            <a:off x="2310765" y="2462848"/>
            <a:ext cx="7434263" cy="1931988"/>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3"/>
          <p:cNvSpPr txBox="1"/>
          <p:nvPr/>
        </p:nvSpPr>
        <p:spPr>
          <a:xfrm>
            <a:off x="3740785" y="2967990"/>
            <a:ext cx="4711065" cy="922020"/>
          </a:xfrm>
          <a:prstGeom prst="rect">
            <a:avLst/>
          </a:prstGeom>
          <a:noFill/>
        </p:spPr>
        <p:txBody>
          <a:bodyPr wrap="none" rtlCol="0">
            <a:spAutoFit/>
          </a:bodyPr>
          <a:lstStyle/>
          <a:p>
            <a:r>
              <a:rPr lang="en-US" sz="5400" b="1" i="1">
                <a:solidFill>
                  <a:schemeClr val="bg1"/>
                </a:solidFill>
                <a:latin typeface="Microsoft YaHei" panose="020B0503020204020204" pitchFamily="34" charset="-122"/>
                <a:ea typeface="Microsoft YaHei" panose="020B0503020204020204" pitchFamily="34" charset="-122"/>
              </a:rPr>
              <a:t>THANK YOU!</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23365"/>
            <a:ext cx="2681605" cy="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2628265"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ABSTRACT</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704340"/>
            <a:ext cx="9433560" cy="4523105"/>
          </a:xfrm>
          <a:prstGeom prst="rect">
            <a:avLst/>
          </a:prstGeom>
          <a:noFill/>
        </p:spPr>
        <p:txBody>
          <a:bodyPr wrap="square" rtlCol="0">
            <a:spAutoFit/>
          </a:bodyPr>
          <a:lstStyle/>
          <a:p>
            <a:pPr marL="285750" indent="-285750" algn="just"/>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    In today's innovation-driven world, intellectual property rights, particularly patents, play a pivotal role in protecting and incentivizing creators and inventors. However, the management of royalty payments for patent holders and the broader issue of tokenizing patents for enhanced liquidity have posed challenges within the traditional systems. To address these challenges, we propose a Blockchain-based Royalty Payment and Patent Tokenization System.Our project aims to leverage the decentralized and transparent nature of blockchain technology to revolutionize the way royalty payments are managed for patent holders. By implementing a smart contract-based approach, the system automates the calculation and distribution of royalty payments in real-time, ensuring accuracy, transparency, and security. Additionally, the integration of self-executing smart contracts eliminates intermediaries, reducing costs and delays in the payment process.In conclusion, by harnessing the power of blockchain technology, the project addresses the challenges of royalty payment management and introduces a novel approach to patent tokenization, fostering innovation, collaboration, and efficiency in the realm of intellectual property.</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932815"/>
            <a:ext cx="4463415"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410845"/>
            <a:ext cx="4765040"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LITERATURE SURVEY</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aphicFrame>
        <p:nvGraphicFramePr>
          <p:cNvPr id="3" name="Table 2"/>
          <p:cNvGraphicFramePr/>
          <p:nvPr/>
        </p:nvGraphicFramePr>
        <p:xfrm>
          <a:off x="340360" y="1168400"/>
          <a:ext cx="11435080" cy="4694555"/>
        </p:xfrm>
        <a:graphic>
          <a:graphicData uri="http://schemas.openxmlformats.org/drawingml/2006/table">
            <a:tbl>
              <a:tblPr firstRow="1" bandRow="1">
                <a:tableStyleId>{5C22544A-7EE6-4342-B048-85BDC9FD1C3A}</a:tableStyleId>
              </a:tblPr>
              <a:tblGrid>
                <a:gridCol w="2416175">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2348865">
                  <a:extLst>
                    <a:ext uri="{9D8B030D-6E8A-4147-A177-3AD203B41FA5}">
                      <a16:colId xmlns:a16="http://schemas.microsoft.com/office/drawing/2014/main" val="20002"/>
                    </a:ext>
                  </a:extLst>
                </a:gridCol>
                <a:gridCol w="2608580">
                  <a:extLst>
                    <a:ext uri="{9D8B030D-6E8A-4147-A177-3AD203B41FA5}">
                      <a16:colId xmlns:a16="http://schemas.microsoft.com/office/drawing/2014/main" val="20003"/>
                    </a:ext>
                  </a:extLst>
                </a:gridCol>
                <a:gridCol w="2720340">
                  <a:extLst>
                    <a:ext uri="{9D8B030D-6E8A-4147-A177-3AD203B41FA5}">
                      <a16:colId xmlns:a16="http://schemas.microsoft.com/office/drawing/2014/main" val="20004"/>
                    </a:ext>
                  </a:extLst>
                </a:gridCol>
              </a:tblGrid>
              <a:tr h="448945">
                <a:tc>
                  <a:txBody>
                    <a:bodyPr/>
                    <a:lstStyle/>
                    <a:p>
                      <a:pPr>
                        <a:buNone/>
                      </a:pPr>
                      <a:r>
                        <a:rPr lang="en-US">
                          <a:solidFill>
                            <a:schemeClr val="tx1"/>
                          </a:solidFill>
                        </a:rPr>
                        <a:t>TITLE</a:t>
                      </a:r>
                    </a:p>
                  </a:txBody>
                  <a:tcPr>
                    <a:solidFill>
                      <a:schemeClr val="accent1">
                        <a:lumMod val="60000"/>
                        <a:lumOff val="40000"/>
                      </a:schemeClr>
                    </a:solidFill>
                  </a:tcPr>
                </a:tc>
                <a:tc>
                  <a:txBody>
                    <a:bodyPr/>
                    <a:lstStyle/>
                    <a:p>
                      <a:pPr>
                        <a:buNone/>
                      </a:pPr>
                      <a:r>
                        <a:rPr lang="en-US">
                          <a:solidFill>
                            <a:schemeClr val="tx1"/>
                          </a:solidFill>
                        </a:rPr>
                        <a:t>YEAR</a:t>
                      </a:r>
                    </a:p>
                  </a:txBody>
                  <a:tcPr>
                    <a:solidFill>
                      <a:schemeClr val="accent1">
                        <a:lumMod val="60000"/>
                        <a:lumOff val="40000"/>
                      </a:schemeClr>
                    </a:solidFill>
                  </a:tcPr>
                </a:tc>
                <a:tc>
                  <a:txBody>
                    <a:bodyPr/>
                    <a:lstStyle/>
                    <a:p>
                      <a:pPr>
                        <a:buNone/>
                      </a:pPr>
                      <a:r>
                        <a:rPr lang="en-US">
                          <a:solidFill>
                            <a:schemeClr val="tx1"/>
                          </a:solidFill>
                        </a:rPr>
                        <a:t>AUTHOR</a:t>
                      </a:r>
                    </a:p>
                  </a:txBody>
                  <a:tcPr>
                    <a:solidFill>
                      <a:schemeClr val="accent1">
                        <a:lumMod val="60000"/>
                        <a:lumOff val="40000"/>
                      </a:schemeClr>
                    </a:solidFill>
                  </a:tcPr>
                </a:tc>
                <a:tc>
                  <a:txBody>
                    <a:bodyPr/>
                    <a:lstStyle/>
                    <a:p>
                      <a:pPr>
                        <a:buNone/>
                      </a:pPr>
                      <a:r>
                        <a:rPr lang="en-US">
                          <a:solidFill>
                            <a:schemeClr val="tx1"/>
                          </a:solidFill>
                        </a:rPr>
                        <a:t>METHODS USED</a:t>
                      </a:r>
                    </a:p>
                  </a:txBody>
                  <a:tcPr>
                    <a:solidFill>
                      <a:schemeClr val="accent1">
                        <a:lumMod val="60000"/>
                        <a:lumOff val="40000"/>
                      </a:schemeClr>
                    </a:solidFill>
                  </a:tcPr>
                </a:tc>
                <a:tc>
                  <a:txBody>
                    <a:bodyPr/>
                    <a:lstStyle/>
                    <a:p>
                      <a:pPr>
                        <a:buNone/>
                      </a:pPr>
                      <a:r>
                        <a:rPr lang="en-US">
                          <a:solidFill>
                            <a:schemeClr val="tx1"/>
                          </a:solidFill>
                        </a:rPr>
                        <a:t>LIMITATIONS</a:t>
                      </a:r>
                    </a:p>
                  </a:txBody>
                  <a:tcPr>
                    <a:solidFill>
                      <a:schemeClr val="accent1">
                        <a:lumMod val="60000"/>
                        <a:lumOff val="40000"/>
                      </a:schemeClr>
                    </a:solidFill>
                  </a:tcPr>
                </a:tc>
                <a:extLst>
                  <a:ext uri="{0D108BD9-81ED-4DB2-BD59-A6C34878D82A}">
                    <a16:rowId xmlns:a16="http://schemas.microsoft.com/office/drawing/2014/main" val="10000"/>
                  </a:ext>
                </a:extLst>
              </a:tr>
              <a:tr h="977265">
                <a:tc>
                  <a:txBody>
                    <a:bodyPr/>
                    <a:lstStyle/>
                    <a:p>
                      <a:pPr>
                        <a:buNone/>
                      </a:pPr>
                      <a:r>
                        <a:rPr lang="en-US" sz="1800" b="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Intellectual Property Management Using Blockchain</a:t>
                      </a:r>
                    </a:p>
                  </a:txBody>
                  <a:tcPr/>
                </a:tc>
                <a:tc>
                  <a:txBody>
                    <a:bodyPr/>
                    <a:lstStyle/>
                    <a:p>
                      <a:pPr>
                        <a:buNone/>
                      </a:pPr>
                      <a:r>
                        <a:rPr lang="en-US" b="0">
                          <a:solidFill>
                            <a:schemeClr val="tx1"/>
                          </a:solidFill>
                          <a:latin typeface="Microsoft YaHei" panose="020B0503020204020204" pitchFamily="34" charset="-122"/>
                          <a:ea typeface="Microsoft YaHei" panose="020B0503020204020204" pitchFamily="34" charset="-122"/>
                        </a:rPr>
                        <a:t>2018 Journal: IEEE</a:t>
                      </a:r>
                    </a:p>
                  </a:txBody>
                  <a:tcPr/>
                </a:tc>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Ajay K, Bharath B, Akhil M V, Akanksh R</a:t>
                      </a:r>
                    </a:p>
                  </a:txBody>
                  <a:tcPr/>
                </a:tc>
                <a:tc>
                  <a:txBody>
                    <a:bodyPr/>
                    <a:lstStyle/>
                    <a:p>
                      <a:pPr>
                        <a:buNone/>
                      </a:pPr>
                      <a:r>
                        <a:rPr lang="en-US" sz="1800">
                          <a:solidFill>
                            <a:schemeClr val="tx1"/>
                          </a:solidFill>
                          <a:latin typeface="Microsoft YaHei" panose="020B0503020204020204" pitchFamily="34" charset="-122"/>
                          <a:ea typeface="Microsoft YaHei" panose="020B0503020204020204" pitchFamily="34" charset="-122"/>
                          <a:sym typeface="+mn-ea"/>
                        </a:rPr>
                        <a:t>smart contracts</a:t>
                      </a:r>
                      <a:endParaRPr lang="en-US">
                        <a:solidFill>
                          <a:schemeClr val="tx1"/>
                        </a:solidFill>
                      </a:endParaRPr>
                    </a:p>
                  </a:txBody>
                  <a:tcPr/>
                </a:tc>
                <a:tc>
                  <a:txBody>
                    <a:bodyPr/>
                    <a:lstStyle/>
                    <a:p>
                      <a:pPr>
                        <a:buNone/>
                      </a:pPr>
                      <a:r>
                        <a:rPr lang="en-US">
                          <a:solidFill>
                            <a:schemeClr val="tx1"/>
                          </a:solidFill>
                        </a:rPr>
                        <a:t>Only transaction can be performed</a:t>
                      </a:r>
                    </a:p>
                  </a:txBody>
                  <a:tcPr/>
                </a:tc>
                <a:extLst>
                  <a:ext uri="{0D108BD9-81ED-4DB2-BD59-A6C34878D82A}">
                    <a16:rowId xmlns:a16="http://schemas.microsoft.com/office/drawing/2014/main" val="10001"/>
                  </a:ext>
                </a:extLst>
              </a:tr>
              <a:tr h="1170940">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Blockchain-based Intellectual Property Management Using Smart Contracts</a:t>
                      </a:r>
                    </a:p>
                  </a:txBody>
                  <a:tcPr/>
                </a:tc>
                <a:tc>
                  <a:txBody>
                    <a:bodyPr/>
                    <a:lstStyle/>
                    <a:p>
                      <a:pPr>
                        <a:buNone/>
                      </a:pPr>
                      <a:r>
                        <a:rPr lang="en-US" sz="1800">
                          <a:solidFill>
                            <a:schemeClr val="tx1"/>
                          </a:solidFill>
                          <a:latin typeface="Microsoft YaHei" panose="020B0503020204020204" pitchFamily="34" charset="-122"/>
                          <a:ea typeface="Microsoft YaHei" panose="020B0503020204020204" pitchFamily="34" charset="-122"/>
                          <a:sym typeface="+mn-ea"/>
                        </a:rPr>
                        <a:t>2022 Journal: IEEE</a:t>
                      </a:r>
                    </a:p>
                  </a:txBody>
                  <a:tcPr/>
                </a:tc>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C. S. Wanigasooriya; A. D. A. I. Gunasekara</a:t>
                      </a:r>
                    </a:p>
                  </a:txBody>
                  <a:tcPr/>
                </a:tc>
                <a:tc>
                  <a:txBody>
                    <a:bodyPr/>
                    <a:lstStyle/>
                    <a:p>
                      <a:pPr>
                        <a:buNone/>
                      </a:pPr>
                      <a:r>
                        <a:rPr lang="en-US">
                          <a:solidFill>
                            <a:schemeClr val="tx1"/>
                          </a:solidFill>
                          <a:latin typeface="Microsoft YaHei" panose="020B0503020204020204" pitchFamily="34" charset="-122"/>
                          <a:ea typeface="Microsoft YaHei" panose="020B0503020204020204" pitchFamily="34" charset="-122"/>
                        </a:rPr>
                        <a:t>smart contracts</a:t>
                      </a:r>
                    </a:p>
                  </a:txBody>
                  <a:tcPr/>
                </a:tc>
                <a:tc>
                  <a:txBody>
                    <a:bodyPr/>
                    <a:lstStyle/>
                    <a:p>
                      <a:pPr>
                        <a:buNone/>
                      </a:pPr>
                      <a:r>
                        <a:rPr lang="en-US">
                          <a:solidFill>
                            <a:schemeClr val="tx1"/>
                          </a:solidFill>
                        </a:rPr>
                        <a:t>Theoretical approach</a:t>
                      </a:r>
                    </a:p>
                  </a:txBody>
                  <a:tcPr/>
                </a:tc>
                <a:extLst>
                  <a:ext uri="{0D108BD9-81ED-4DB2-BD59-A6C34878D82A}">
                    <a16:rowId xmlns:a16="http://schemas.microsoft.com/office/drawing/2014/main" val="10002"/>
                  </a:ext>
                </a:extLst>
              </a:tr>
              <a:tr h="890905">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Blockchain and its applications in Intellectual Property Rights Management</a:t>
                      </a:r>
                    </a:p>
                  </a:txBody>
                  <a:tcPr/>
                </a:tc>
                <a:tc>
                  <a:txBody>
                    <a:bodyPr/>
                    <a:lstStyle/>
                    <a:p>
                      <a:pPr>
                        <a:buNone/>
                      </a:pPr>
                      <a:r>
                        <a:rPr lang="en-US" sz="1800">
                          <a:solidFill>
                            <a:schemeClr val="tx1"/>
                          </a:solidFill>
                          <a:latin typeface="Microsoft YaHei" panose="020B0503020204020204" pitchFamily="34" charset="-122"/>
                          <a:ea typeface="Microsoft YaHei" panose="020B0503020204020204" pitchFamily="34" charset="-122"/>
                          <a:sym typeface="+mn-ea"/>
                        </a:rPr>
                        <a:t>2023 Journal: IEEE</a:t>
                      </a:r>
                    </a:p>
                    <a:p>
                      <a:pPr>
                        <a:buNone/>
                      </a:pPr>
                      <a:endParaRPr lang="en-US" sz="1800">
                        <a:solidFill>
                          <a:schemeClr val="tx1"/>
                        </a:solidFill>
                        <a:latin typeface="Microsoft YaHei" panose="020B0503020204020204" pitchFamily="34" charset="-122"/>
                        <a:ea typeface="Microsoft YaHei" panose="020B0503020204020204" pitchFamily="34" charset="-122"/>
                        <a:sym typeface="+mn-ea"/>
                      </a:endParaRPr>
                    </a:p>
                  </a:txBody>
                  <a:tcPr/>
                </a:tc>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Gourab Paik; Garvit Chhatani; Ayan Sharma; R. K. Yadav</a:t>
                      </a:r>
                    </a:p>
                  </a:txBody>
                  <a:tcPr/>
                </a:tc>
                <a:tc>
                  <a:txBody>
                    <a:bodyPr/>
                    <a:lstStyle/>
                    <a:p>
                      <a:pPr>
                        <a:buNone/>
                      </a:pPr>
                      <a:r>
                        <a:rPr lang="en-US">
                          <a:solidFill>
                            <a:schemeClr val="tx1"/>
                          </a:solidFill>
                          <a:latin typeface="Microsoft YaHei" panose="020B0503020204020204" pitchFamily="34" charset="-122"/>
                          <a:ea typeface="Microsoft YaHei" panose="020B0503020204020204" pitchFamily="34" charset="-122"/>
                        </a:rPr>
                        <a:t>counterfeit transaction detection mechanism in blockchain based systems</a:t>
                      </a:r>
                    </a:p>
                  </a:txBody>
                  <a:tcPr/>
                </a:tc>
                <a:tc>
                  <a:txBody>
                    <a:bodyPr/>
                    <a:lstStyle/>
                    <a:p>
                      <a:pPr>
                        <a:buNone/>
                      </a:pPr>
                      <a:r>
                        <a:rPr lang="en-US">
                          <a:solidFill>
                            <a:schemeClr val="tx1"/>
                          </a:solidFill>
                        </a:rPr>
                        <a:t>ownership detail is not considered</a:t>
                      </a:r>
                    </a:p>
                  </a:txBody>
                  <a:tcPr/>
                </a:tc>
                <a:extLst>
                  <a:ext uri="{0D108BD9-81ED-4DB2-BD59-A6C34878D82A}">
                    <a16:rowId xmlns:a16="http://schemas.microsoft.com/office/drawing/2014/main" val="10003"/>
                  </a:ext>
                </a:extLst>
              </a:tr>
              <a:tr h="890905">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Intellectual Property Protection using Blockchain and Digital Watermarking</a:t>
                      </a:r>
                    </a:p>
                  </a:txBody>
                  <a:tcPr/>
                </a:tc>
                <a:tc>
                  <a:txBody>
                    <a:bodyPr/>
                    <a:lstStyle/>
                    <a:p>
                      <a:pPr>
                        <a:buNone/>
                      </a:pPr>
                      <a:r>
                        <a:rPr lang="en-US" sz="1800">
                          <a:solidFill>
                            <a:schemeClr val="tx1"/>
                          </a:solidFill>
                          <a:latin typeface="Microsoft YaHei" panose="020B0503020204020204" pitchFamily="34" charset="-122"/>
                          <a:ea typeface="Microsoft YaHei" panose="020B0503020204020204" pitchFamily="34" charset="-122"/>
                          <a:sym typeface="+mn-ea"/>
                        </a:rPr>
                        <a:t>2021 Journal: IEEE</a:t>
                      </a:r>
                    </a:p>
                    <a:p>
                      <a:pPr>
                        <a:buNone/>
                      </a:pPr>
                      <a:endParaRPr lang="en-US" sz="1800">
                        <a:solidFill>
                          <a:schemeClr val="tx1"/>
                        </a:solidFill>
                        <a:latin typeface="Microsoft YaHei" panose="020B0503020204020204" pitchFamily="34" charset="-122"/>
                        <a:ea typeface="Microsoft YaHei" panose="020B0503020204020204" pitchFamily="34" charset="-122"/>
                        <a:sym typeface="+mn-ea"/>
                      </a:endParaRPr>
                    </a:p>
                  </a:txBody>
                  <a:tcPr/>
                </a:tc>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Saumya Bhadauria; Pranjal Kumar; Tamanna Mohanty</a:t>
                      </a:r>
                    </a:p>
                  </a:txBody>
                  <a:tcPr/>
                </a:tc>
                <a:tc>
                  <a:txBody>
                    <a:bodyPr/>
                    <a:lstStyle/>
                    <a:p>
                      <a:pPr>
                        <a:buNone/>
                      </a:pPr>
                      <a:r>
                        <a:rPr lang="en-US">
                          <a:solidFill>
                            <a:schemeClr val="tx1"/>
                          </a:solidFill>
                          <a:latin typeface="Microsoft YaHei" panose="020B0503020204020204" pitchFamily="34" charset="-122"/>
                          <a:ea typeface="Microsoft YaHei" panose="020B0503020204020204" pitchFamily="34" charset="-122"/>
                        </a:rPr>
                        <a:t>store the transaction details and the watermark information in blockchain</a:t>
                      </a:r>
                    </a:p>
                  </a:txBody>
                  <a:tcPr/>
                </a:tc>
                <a:tc>
                  <a:txBody>
                    <a:bodyPr/>
                    <a:lstStyle/>
                    <a:p>
                      <a:pPr>
                        <a:buNone/>
                      </a:pPr>
                      <a:r>
                        <a:rPr lang="en-US">
                          <a:solidFill>
                            <a:schemeClr val="tx1"/>
                          </a:solidFill>
                        </a:rPr>
                        <a:t>Fractional ownership is not possible</a:t>
                      </a:r>
                    </a:p>
                  </a:txBody>
                  <a:tcPr/>
                </a:tc>
                <a:extLst>
                  <a:ext uri="{0D108BD9-81ED-4DB2-BD59-A6C34878D82A}">
                    <a16:rowId xmlns:a16="http://schemas.microsoft.com/office/drawing/2014/main" val="10004"/>
                  </a:ext>
                </a:extLst>
              </a:tr>
            </a:tbl>
          </a:graphicData>
        </a:graphic>
      </p:graphicFrame>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932815"/>
            <a:ext cx="4463415"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410845"/>
            <a:ext cx="4765040"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LITERATURE SURVEY</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aphicFrame>
        <p:nvGraphicFramePr>
          <p:cNvPr id="3" name="Table 2"/>
          <p:cNvGraphicFramePr/>
          <p:nvPr/>
        </p:nvGraphicFramePr>
        <p:xfrm>
          <a:off x="340360" y="1168400"/>
          <a:ext cx="11435080" cy="5556250"/>
        </p:xfrm>
        <a:graphic>
          <a:graphicData uri="http://schemas.openxmlformats.org/drawingml/2006/table">
            <a:tbl>
              <a:tblPr firstRow="1" bandRow="1">
                <a:tableStyleId>{5C22544A-7EE6-4342-B048-85BDC9FD1C3A}</a:tableStyleId>
              </a:tblPr>
              <a:tblGrid>
                <a:gridCol w="2675255">
                  <a:extLst>
                    <a:ext uri="{9D8B030D-6E8A-4147-A177-3AD203B41FA5}">
                      <a16:colId xmlns:a16="http://schemas.microsoft.com/office/drawing/2014/main" val="20000"/>
                    </a:ext>
                  </a:extLst>
                </a:gridCol>
                <a:gridCol w="1373505">
                  <a:extLst>
                    <a:ext uri="{9D8B030D-6E8A-4147-A177-3AD203B41FA5}">
                      <a16:colId xmlns:a16="http://schemas.microsoft.com/office/drawing/2014/main" val="20001"/>
                    </a:ext>
                  </a:extLst>
                </a:gridCol>
                <a:gridCol w="2284095">
                  <a:extLst>
                    <a:ext uri="{9D8B030D-6E8A-4147-A177-3AD203B41FA5}">
                      <a16:colId xmlns:a16="http://schemas.microsoft.com/office/drawing/2014/main" val="20002"/>
                    </a:ext>
                  </a:extLst>
                </a:gridCol>
                <a:gridCol w="2813685">
                  <a:extLst>
                    <a:ext uri="{9D8B030D-6E8A-4147-A177-3AD203B41FA5}">
                      <a16:colId xmlns:a16="http://schemas.microsoft.com/office/drawing/2014/main" val="20003"/>
                    </a:ext>
                  </a:extLst>
                </a:gridCol>
                <a:gridCol w="2288540">
                  <a:extLst>
                    <a:ext uri="{9D8B030D-6E8A-4147-A177-3AD203B41FA5}">
                      <a16:colId xmlns:a16="http://schemas.microsoft.com/office/drawing/2014/main" val="20004"/>
                    </a:ext>
                  </a:extLst>
                </a:gridCol>
              </a:tblGrid>
              <a:tr h="2355850">
                <a:tc>
                  <a:txBody>
                    <a:bodyPr/>
                    <a:lstStyle/>
                    <a:p>
                      <a:pPr>
                        <a:buNone/>
                      </a:pPr>
                      <a:r>
                        <a:rPr lang="en-US" sz="1800" b="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A blockchain-based platform for smart contracts and intellectual property protection for the additive manufacturing industry</a:t>
                      </a:r>
                    </a:p>
                  </a:txBody>
                  <a:tcPr>
                    <a:solidFill>
                      <a:schemeClr val="accent5">
                        <a:lumMod val="20000"/>
                        <a:lumOff val="80000"/>
                      </a:schemeClr>
                    </a:solidFill>
                  </a:tcPr>
                </a:tc>
                <a:tc>
                  <a:txBody>
                    <a:bodyPr/>
                    <a:lstStyle/>
                    <a:p>
                      <a:pPr>
                        <a:buNone/>
                      </a:pPr>
                      <a:r>
                        <a:rPr lang="en-US" b="0">
                          <a:solidFill>
                            <a:schemeClr val="tx1"/>
                          </a:solidFill>
                          <a:latin typeface="Microsoft YaHei" panose="020B0503020204020204" pitchFamily="34" charset="-122"/>
                          <a:ea typeface="Microsoft YaHei" panose="020B0503020204020204" pitchFamily="34" charset="-122"/>
                        </a:rPr>
                        <a:t>2022 Journal: IEEE</a:t>
                      </a:r>
                    </a:p>
                  </a:txBody>
                  <a:tcPr>
                    <a:solidFill>
                      <a:schemeClr val="accent5">
                        <a:lumMod val="20000"/>
                        <a:lumOff val="80000"/>
                      </a:schemeClr>
                    </a:solidFill>
                  </a:tcPr>
                </a:tc>
                <a:tc>
                  <a:txBody>
                    <a:bodyPr/>
                    <a:lstStyle/>
                    <a:p>
                      <a:pPr>
                        <a:buNone/>
                      </a:pPr>
                      <a:r>
                        <a:rPr lang="en-US" sz="1800" b="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Abhiram Haridas; Adil Abdul Samad; Vysakh D; Deepak Lawrence K; Vinod Pathari</a:t>
                      </a:r>
                    </a:p>
                  </a:txBody>
                  <a:tcPr>
                    <a:solidFill>
                      <a:schemeClr val="accent5">
                        <a:lumMod val="20000"/>
                        <a:lumOff val="80000"/>
                      </a:schemeClr>
                    </a:solidFill>
                  </a:tcPr>
                </a:tc>
                <a:tc>
                  <a:txBody>
                    <a:bodyPr/>
                    <a:lstStyle/>
                    <a:p>
                      <a:pPr>
                        <a:buNone/>
                      </a:pPr>
                      <a:r>
                        <a:rPr lang="en-US" b="0">
                          <a:solidFill>
                            <a:schemeClr val="tx1"/>
                          </a:solidFill>
                          <a:latin typeface="Microsoft YaHei" panose="020B0503020204020204" pitchFamily="34" charset="-122"/>
                          <a:ea typeface="Microsoft YaHei" panose="020B0503020204020204" pitchFamily="34" charset="-122"/>
                        </a:rPr>
                        <a:t>smart contracts</a:t>
                      </a:r>
                    </a:p>
                  </a:txBody>
                  <a:tcPr>
                    <a:solidFill>
                      <a:schemeClr val="accent5">
                        <a:lumMod val="20000"/>
                        <a:lumOff val="80000"/>
                      </a:schemeClr>
                    </a:solidFill>
                  </a:tcPr>
                </a:tc>
                <a:tc>
                  <a:txBody>
                    <a:bodyPr/>
                    <a:lstStyle/>
                    <a:p>
                      <a:pPr>
                        <a:buNone/>
                      </a:pPr>
                      <a:r>
                        <a:rPr lang="en-US">
                          <a:solidFill>
                            <a:schemeClr val="tx1"/>
                          </a:solidFill>
                        </a:rPr>
                        <a:t>abstract design</a:t>
                      </a:r>
                    </a:p>
                  </a:txBody>
                  <a:tcPr>
                    <a:solidFill>
                      <a:schemeClr val="accent5">
                        <a:lumMod val="20000"/>
                        <a:lumOff val="80000"/>
                      </a:schemeClr>
                    </a:solidFill>
                  </a:tcPr>
                </a:tc>
                <a:extLst>
                  <a:ext uri="{0D108BD9-81ED-4DB2-BD59-A6C34878D82A}">
                    <a16:rowId xmlns:a16="http://schemas.microsoft.com/office/drawing/2014/main" val="10000"/>
                  </a:ext>
                </a:extLst>
              </a:tr>
              <a:tr h="1170940">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Using Blockchain Technology to Enhance the Traceability of Original Achievements</a:t>
                      </a:r>
                    </a:p>
                  </a:txBody>
                  <a:tcPr>
                    <a:solidFill>
                      <a:schemeClr val="tx2">
                        <a:lumMod val="20000"/>
                        <a:lumOff val="80000"/>
                      </a:schemeClr>
                    </a:solidFill>
                  </a:tcPr>
                </a:tc>
                <a:tc>
                  <a:txBody>
                    <a:bodyPr/>
                    <a:lstStyle/>
                    <a:p>
                      <a:pPr>
                        <a:buNone/>
                      </a:pPr>
                      <a:r>
                        <a:rPr lang="en-US" sz="1800">
                          <a:solidFill>
                            <a:schemeClr val="tx1"/>
                          </a:solidFill>
                          <a:latin typeface="Microsoft YaHei" panose="020B0503020204020204" pitchFamily="34" charset="-122"/>
                          <a:ea typeface="Microsoft YaHei" panose="020B0503020204020204" pitchFamily="34" charset="-122"/>
                          <a:sym typeface="+mn-ea"/>
                        </a:rPr>
                        <a:t>2021 Journal: IEEE</a:t>
                      </a:r>
                    </a:p>
                  </a:txBody>
                  <a:tcPr>
                    <a:solidFill>
                      <a:schemeClr val="tx2">
                        <a:lumMod val="20000"/>
                        <a:lumOff val="80000"/>
                      </a:schemeClr>
                    </a:solidFill>
                  </a:tcPr>
                </a:tc>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Peng Zhu; Jian Hu; Xiaotong Li; Qingyun Zhu</a:t>
                      </a:r>
                    </a:p>
                  </a:txBody>
                  <a:tcPr>
                    <a:solidFill>
                      <a:schemeClr val="tx2">
                        <a:lumMod val="20000"/>
                        <a:lumOff val="80000"/>
                      </a:schemeClr>
                    </a:solidFill>
                  </a:tcPr>
                </a:tc>
                <a:tc>
                  <a:txBody>
                    <a:bodyPr/>
                    <a:lstStyle/>
                    <a:p>
                      <a:pPr>
                        <a:buNone/>
                      </a:pPr>
                      <a:r>
                        <a:rPr lang="en-US">
                          <a:solidFill>
                            <a:schemeClr val="tx1"/>
                          </a:solidFill>
                          <a:latin typeface="Microsoft YaHei" panose="020B0503020204020204" pitchFamily="34" charset="-122"/>
                          <a:ea typeface="Microsoft YaHei" panose="020B0503020204020204" pitchFamily="34" charset="-122"/>
                        </a:rPr>
                        <a:t>embedded automatic incentive rewarding mechanism for both the creation and protection of original achievements</a:t>
                      </a:r>
                    </a:p>
                  </a:txBody>
                  <a:tcPr>
                    <a:solidFill>
                      <a:schemeClr val="tx2">
                        <a:lumMod val="20000"/>
                        <a:lumOff val="80000"/>
                      </a:schemeClr>
                    </a:solidFill>
                  </a:tcPr>
                </a:tc>
                <a:tc>
                  <a:txBody>
                    <a:bodyPr/>
                    <a:lstStyle/>
                    <a:p>
                      <a:pPr>
                        <a:buNone/>
                      </a:pPr>
                      <a:r>
                        <a:rPr lang="en-US">
                          <a:solidFill>
                            <a:schemeClr val="tx1"/>
                          </a:solidFill>
                        </a:rPr>
                        <a:t>transaction are not maintaine</a:t>
                      </a:r>
                    </a:p>
                  </a:txBody>
                  <a:tcPr>
                    <a:solidFill>
                      <a:schemeClr val="tx2">
                        <a:lumMod val="20000"/>
                        <a:lumOff val="80000"/>
                      </a:schemeClr>
                    </a:solidFill>
                  </a:tcPr>
                </a:tc>
                <a:extLst>
                  <a:ext uri="{0D108BD9-81ED-4DB2-BD59-A6C34878D82A}">
                    <a16:rowId xmlns:a16="http://schemas.microsoft.com/office/drawing/2014/main" val="10001"/>
                  </a:ext>
                </a:extLst>
              </a:tr>
              <a:tr h="890905">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Blockchain-Based Traceability and Management for Additive Manufacturing</a:t>
                      </a:r>
                    </a:p>
                  </a:txBody>
                  <a:tcPr>
                    <a:solidFill>
                      <a:schemeClr val="accent5">
                        <a:lumMod val="20000"/>
                        <a:lumOff val="80000"/>
                      </a:schemeClr>
                    </a:solidFill>
                  </a:tcPr>
                </a:tc>
                <a:tc>
                  <a:txBody>
                    <a:bodyPr/>
                    <a:lstStyle/>
                    <a:p>
                      <a:pPr>
                        <a:buNone/>
                      </a:pPr>
                      <a:r>
                        <a:rPr lang="en-US" sz="1800">
                          <a:solidFill>
                            <a:schemeClr val="tx1"/>
                          </a:solidFill>
                          <a:latin typeface="Microsoft YaHei" panose="020B0503020204020204" pitchFamily="34" charset="-122"/>
                          <a:ea typeface="Microsoft YaHei" panose="020B0503020204020204" pitchFamily="34" charset="-122"/>
                          <a:sym typeface="+mn-ea"/>
                        </a:rPr>
                        <a:t>2020 Journal: IEEE</a:t>
                      </a:r>
                    </a:p>
                    <a:p>
                      <a:pPr>
                        <a:buNone/>
                      </a:pPr>
                      <a:endParaRPr lang="en-US" sz="1800">
                        <a:solidFill>
                          <a:schemeClr val="tx1"/>
                        </a:solidFill>
                        <a:latin typeface="Microsoft YaHei" panose="020B0503020204020204" pitchFamily="34" charset="-122"/>
                        <a:ea typeface="Microsoft YaHei" panose="020B0503020204020204" pitchFamily="34" charset="-122"/>
                        <a:sym typeface="+mn-ea"/>
                      </a:endParaRPr>
                    </a:p>
                  </a:txBody>
                  <a:tcPr>
                    <a:solidFill>
                      <a:schemeClr val="accent5">
                        <a:lumMod val="20000"/>
                        <a:lumOff val="80000"/>
                      </a:schemeClr>
                    </a:solidFill>
                  </a:tcPr>
                </a:tc>
                <a:tc>
                  <a:txBody>
                    <a:bodyPr/>
                    <a:lstStyle/>
                    <a:p>
                      <a:pPr>
                        <a:buNone/>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Wala’ Alkhader; Nouf Alkaabi; Khaled Salah; Raja Jayaraman; Junaid Arshad</a:t>
                      </a:r>
                    </a:p>
                  </a:txBody>
                  <a:tcPr>
                    <a:solidFill>
                      <a:schemeClr val="accent5">
                        <a:lumMod val="20000"/>
                        <a:lumOff val="80000"/>
                      </a:schemeClr>
                    </a:solidFill>
                  </a:tcPr>
                </a:tc>
                <a:tc>
                  <a:txBody>
                    <a:bodyPr/>
                    <a:lstStyle/>
                    <a:p>
                      <a:pPr>
                        <a:buNone/>
                      </a:pPr>
                      <a:r>
                        <a:rPr lang="en-US">
                          <a:solidFill>
                            <a:schemeClr val="tx1"/>
                          </a:solidFill>
                          <a:latin typeface="Microsoft YaHei" panose="020B0503020204020204" pitchFamily="34" charset="-122"/>
                          <a:ea typeface="Microsoft YaHei" panose="020B0503020204020204" pitchFamily="34" charset="-122"/>
                        </a:rPr>
                        <a:t>smart contracts and ledgers</a:t>
                      </a:r>
                    </a:p>
                  </a:txBody>
                  <a:tcPr>
                    <a:solidFill>
                      <a:schemeClr val="accent5">
                        <a:lumMod val="20000"/>
                        <a:lumOff val="80000"/>
                      </a:schemeClr>
                    </a:solidFill>
                  </a:tcPr>
                </a:tc>
                <a:tc>
                  <a:txBody>
                    <a:bodyPr/>
                    <a:lstStyle/>
                    <a:p>
                      <a:pPr>
                        <a:buNone/>
                      </a:pPr>
                      <a:r>
                        <a:rPr lang="en-US">
                          <a:solidFill>
                            <a:schemeClr val="tx1"/>
                          </a:solidFill>
                        </a:rPr>
                        <a:t>ownership details can't be found</a:t>
                      </a:r>
                    </a:p>
                  </a:txBody>
                  <a:tcPr>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33525"/>
            <a:ext cx="6061710" cy="120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5541645"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PATENT GRANTING PROCESS</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998980"/>
            <a:ext cx="9433560" cy="3969385"/>
          </a:xfrm>
          <a:prstGeom prst="rect">
            <a:avLst/>
          </a:prstGeom>
          <a:noFill/>
        </p:spPr>
        <p:txBody>
          <a:bodyPr wrap="square" rtlCol="0">
            <a:spAutoFit/>
          </a:bodyPr>
          <a:lstStyle/>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Patent Application: This is the initial step where you submit your complete patent application to the relevant patent office, which includes a detailed description of your invention, claims that define its scope, and any necessary drawings or diagrams. </a:t>
            </a:r>
          </a:p>
          <a:p>
            <a:pPr marL="285750" indent="-285750" algn="just">
              <a:buClr>
                <a:srgbClr val="FFFFFF"/>
              </a:buClr>
              <a:buFont typeface="Arial" panose="020B0604020202020204" pitchFamily="34" charset="0"/>
              <a:buChar char="•"/>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Request for Examination: After your patent application is filed, the official examination process is initiated where the patent office assesses your application for patentability criteria, such as novelty, non-obviousness, and utility.</a:t>
            </a:r>
          </a:p>
          <a:p>
            <a:pPr marL="285750" indent="-285750" algn="just">
              <a:buClr>
                <a:srgbClr val="FFFFFF"/>
              </a:buClr>
              <a:buFont typeface="Arial" panose="020B0604020202020204" pitchFamily="34" charset="0"/>
              <a:buChar char="•"/>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marL="285750" indent="-285750" algn="just">
              <a:buClr>
                <a:srgbClr val="FFFFFF"/>
              </a:buClr>
              <a:buFont typeface="Arial" panose="020B0604020202020204" pitchFamily="34" charset="0"/>
              <a:buChar char="•"/>
            </a:pPr>
            <a:r>
              <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rPr>
              <a:t>First Examination Report: Once the examination is conducted,  the first examination report outlines any issues, objections, or rejections raised by the patent examiner regarding your application. </a:t>
            </a: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23365"/>
            <a:ext cx="6040120" cy="33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6157595" cy="953135"/>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PATENT GRANTING PROCESS</a:t>
            </a:r>
            <a:endParaRPr lang="zh-CN" altLang="en-US" sz="2800" b="1" dirty="0">
              <a:solidFill>
                <a:schemeClr val="bg1"/>
              </a:solidFill>
              <a:latin typeface="Microsoft YaHei" panose="020B0503020204020204" pitchFamily="34" charset="-122"/>
              <a:ea typeface="Microsoft YaHei" panose="020B0503020204020204" pitchFamily="34" charset="-122"/>
            </a:endParaRPr>
          </a:p>
          <a:p>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998980"/>
            <a:ext cx="9433560" cy="3969385"/>
          </a:xfrm>
          <a:prstGeom prst="rect">
            <a:avLst/>
          </a:prstGeom>
          <a:noFill/>
        </p:spPr>
        <p:txBody>
          <a:bodyPr wrap="square" rtlCol="0">
            <a:spAutoFit/>
          </a:bodyPr>
          <a:lstStyle/>
          <a:p>
            <a:pPr marL="285750" indent="-285750" algn="just">
              <a:buClr>
                <a:srgbClr val="FFFFFF"/>
              </a:buClr>
              <a:buFont typeface="Arial" panose="020B0604020202020204" pitchFamily="34" charset="0"/>
              <a:buChar char="•"/>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Compliance: Based on the First Examination Report, you need to address the issues raised by the examiner. You can amend your application, provide explanations, or make necessary changes to overcome objections.</a:t>
            </a:r>
          </a:p>
          <a:p>
            <a:pPr marL="285750" indent="-285750" algn="just">
              <a:buClr>
                <a:srgbClr val="FFFFFF"/>
              </a:buClr>
              <a:buFont typeface="Arial" panose="020B0604020202020204" pitchFamily="34" charset="0"/>
              <a:buChar char="•"/>
            </a:pPr>
            <a:endPar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endParaRPr>
          </a:p>
          <a:p>
            <a:pPr marL="285750" indent="-285750" algn="just">
              <a:buClr>
                <a:srgbClr val="FFFFFF"/>
              </a:buClr>
              <a:buFont typeface="Arial" panose="020B0604020202020204" pitchFamily="34" charset="0"/>
              <a:buChar char="•"/>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Grant: If the patent office is satisfied with your responses to the First Examination Report and determines that your application meets all patentability criteria, they issue a formal patent grant. </a:t>
            </a:r>
          </a:p>
          <a:p>
            <a:pPr marL="285750" indent="-285750" algn="just">
              <a:buClr>
                <a:srgbClr val="FFFFFF"/>
              </a:buClr>
              <a:buFont typeface="Arial" panose="020B0604020202020204" pitchFamily="34" charset="0"/>
              <a:buChar char="•"/>
            </a:pPr>
            <a:endPar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endParaRPr>
          </a:p>
          <a:p>
            <a:pPr marL="285750" indent="-285750" algn="just">
              <a:buClr>
                <a:srgbClr val="FFFFFF"/>
              </a:buClr>
              <a:buFont typeface="Arial" panose="020B0604020202020204" pitchFamily="34" charset="0"/>
              <a:buChar char="•"/>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Annuity Payment: Once your patent is granted, you're required to make periodic annuity payments or maintenance fees to the patent office to keep your patent in force.</a:t>
            </a: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340360" y="3876040"/>
            <a:ext cx="3970655" cy="2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34620" y="2737485"/>
            <a:ext cx="4740910" cy="1383665"/>
          </a:xfrm>
          <a:prstGeom prst="rect">
            <a:avLst/>
          </a:prstGeom>
          <a:noFill/>
          <a:ln w="9525">
            <a:noFill/>
          </a:ln>
        </p:spPr>
        <p:txBody>
          <a:bodyPr wrap="square" anchor="t" anchorCtr="0">
            <a:spAutoFit/>
          </a:bodyPr>
          <a:lstStyle/>
          <a:p>
            <a:pPr algn="ctr"/>
            <a:r>
              <a:rPr lang="en-US" altLang="zh-CN" sz="2800" b="1" dirty="0">
                <a:solidFill>
                  <a:schemeClr val="bg1"/>
                </a:solidFill>
                <a:latin typeface="Microsoft YaHei" panose="020B0503020204020204" pitchFamily="34" charset="-122"/>
                <a:ea typeface="Microsoft YaHei" panose="020B0503020204020204" pitchFamily="34" charset="-122"/>
                <a:sym typeface="+mn-ea"/>
              </a:rPr>
              <a:t>PATENT GRANTING PROCESS</a:t>
            </a:r>
          </a:p>
          <a:p>
            <a:pPr algn="ct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pic>
        <p:nvPicPr>
          <p:cNvPr id="3" name="Content Placeholder 2"/>
          <p:cNvPicPr>
            <a:picLocks noGrp="1" noChangeAspect="1"/>
          </p:cNvPicPr>
          <p:nvPr>
            <p:ph idx="1"/>
          </p:nvPr>
        </p:nvPicPr>
        <p:blipFill>
          <a:blip r:embed="rId3"/>
          <a:stretch>
            <a:fillRect/>
          </a:stretch>
        </p:blipFill>
        <p:spPr>
          <a:xfrm>
            <a:off x="4606290" y="111125"/>
            <a:ext cx="5890895" cy="663638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66" name="组合 27"/>
          <p:cNvGrpSpPr/>
          <p:nvPr/>
        </p:nvGrpSpPr>
        <p:grpSpPr>
          <a:xfrm>
            <a:off x="10712133" y="-464185"/>
            <a:ext cx="2063750" cy="1465263"/>
            <a:chOff x="8661079" y="0"/>
            <a:chExt cx="1666263" cy="1183341"/>
          </a:xfrm>
        </p:grpSpPr>
        <p:cxnSp>
          <p:nvCxnSpPr>
            <p:cNvPr id="25" name="直接连接符 24"/>
            <p:cNvCxnSpPr/>
            <p:nvPr/>
          </p:nvCxnSpPr>
          <p:spPr>
            <a:xfrm flipH="1">
              <a:off x="8661079"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69" name="组合 28"/>
          <p:cNvGrpSpPr/>
          <p:nvPr/>
        </p:nvGrpSpPr>
        <p:grpSpPr>
          <a:xfrm rot="10800000">
            <a:off x="-783272" y="5997258"/>
            <a:ext cx="2063750" cy="1465262"/>
            <a:chOff x="8661079" y="0"/>
            <a:chExt cx="1666263" cy="1183341"/>
          </a:xfrm>
        </p:grpSpPr>
        <p:cxnSp>
          <p:nvCxnSpPr>
            <p:cNvPr id="30" name="直接连接符 29"/>
            <p:cNvCxnSpPr/>
            <p:nvPr/>
          </p:nvCxnSpPr>
          <p:spPr>
            <a:xfrm flipH="1">
              <a:off x="8662361" y="0"/>
              <a:ext cx="1518862" cy="1183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419870" y="0"/>
              <a:ext cx="907472" cy="706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a:off x="984885" y="1523365"/>
            <a:ext cx="710946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73" name="文本框 33"/>
          <p:cNvSpPr txBox="1"/>
          <p:nvPr/>
        </p:nvSpPr>
        <p:spPr>
          <a:xfrm>
            <a:off x="1278890" y="1001395"/>
            <a:ext cx="6847205" cy="521970"/>
          </a:xfrm>
          <a:prstGeom prst="rect">
            <a:avLst/>
          </a:prstGeom>
          <a:noFill/>
          <a:ln w="9525">
            <a:noFill/>
          </a:ln>
        </p:spPr>
        <p:txBody>
          <a:bodyPr wrap="square" anchor="t" anchorCtr="0">
            <a:spAutoFit/>
          </a:bodyPr>
          <a:lstStyle/>
          <a:p>
            <a:r>
              <a:rPr lang="en-US" altLang="zh-CN" sz="2800" b="1" dirty="0">
                <a:solidFill>
                  <a:schemeClr val="bg1"/>
                </a:solidFill>
                <a:latin typeface="Microsoft YaHei" panose="020B0503020204020204" pitchFamily="34" charset="-122"/>
                <a:ea typeface="Microsoft YaHei" panose="020B0503020204020204" pitchFamily="34" charset="-122"/>
                <a:sym typeface="+mn-ea"/>
              </a:rPr>
              <a:t>LIMITATIONS OF EXISTING SYSTEM</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278890" y="1998980"/>
            <a:ext cx="9433560" cy="2861310"/>
          </a:xfrm>
          <a:prstGeom prst="rect">
            <a:avLst/>
          </a:prstGeom>
          <a:noFill/>
        </p:spPr>
        <p:txBody>
          <a:bodyPr wrap="square" rtlCol="0">
            <a:spAutoFit/>
          </a:bodyPr>
          <a:lstStyle/>
          <a:p>
            <a:pPr marL="285750" indent="-285750" algn="just">
              <a:buClr>
                <a:srgbClr val="FFFFFF"/>
              </a:buClr>
              <a:buFont typeface="Arial" panose="020B0604020202020204" pitchFamily="34" charset="0"/>
              <a:buChar char="•"/>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Manual and Complex Processes: Traditional royalty payment systems often involve manual calculations, paperwork, and intermediaries, leading to delays and errors in royalty distribution.</a:t>
            </a:r>
          </a:p>
          <a:p>
            <a:pPr marL="285750" indent="-285750" algn="just">
              <a:buClr>
                <a:srgbClr val="FFFFFF"/>
              </a:buClr>
              <a:buFont typeface="Arial" panose="020B0604020202020204" pitchFamily="34" charset="0"/>
              <a:buChar char="•"/>
            </a:pPr>
            <a:endPar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endParaRPr>
          </a:p>
          <a:p>
            <a:pPr marL="285750" indent="-285750" algn="just">
              <a:buClr>
                <a:srgbClr val="FFFFFF"/>
              </a:buClr>
              <a:buFont typeface="Arial" panose="020B0604020202020204" pitchFamily="34" charset="0"/>
              <a:buChar char="•"/>
            </a:pPr>
            <a:r>
              <a:rPr lang="en-US" sz="18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sym typeface="+mn-ea"/>
              </a:rPr>
              <a:t>Intermediaries and High Costs: Traditional patent management involves intermediaries such as licensing agencies, legal advisors, and brokers. These intermediaries introduce additional costs and complexity, which can reduce the revenue that patent holders receive.</a:t>
            </a: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a:p>
            <a:pPr algn="just">
              <a:buClr>
                <a:srgbClr val="FFFFFF"/>
              </a:buClr>
              <a:buFont typeface="Arial" panose="020B0604020202020204" pitchFamily="34" charset="0"/>
            </a:pPr>
            <a:endParaRPr lang="en-US" sz="1800" cap="none">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latin typeface="Microsoft YaHei" panose="020B0503020204020204" pitchFamily="34" charset="-122"/>
              <a:ea typeface="Microsoft YaHei" panose="020B0503020204020204" pitchFamily="34" charset="-122"/>
              <a:cs typeface="Times New Roman" panose="02020603050405020304"/>
            </a:endParaRPr>
          </a:p>
        </p:txBody>
      </p:sp>
    </p:spTree>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1465</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Microsoft YaHei</vt:lpstr>
      <vt:lpstr>Arial</vt:lpstr>
      <vt:lpstr>Calibri</vt:lpstr>
      <vt:lpstr>Calibri Light</vt:lpstr>
      <vt:lpstr>Georgia</vt:lpstr>
      <vt:lpstr>Times New Roman</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Pratheep R</cp:lastModifiedBy>
  <cp:revision>59</cp:revision>
  <dcterms:created xsi:type="dcterms:W3CDTF">2015-04-20T08:43:00Z</dcterms:created>
  <dcterms:modified xsi:type="dcterms:W3CDTF">2023-10-12T10:22:07Z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BD0D7851B6D6460AA0953CD7B255F5FF</vt:lpwstr>
  </property>
</Properties>
</file>