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6" r:id="rId9"/>
    <p:sldId id="33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2"/>
  </p:normalViewPr>
  <p:slideViewPr>
    <p:cSldViewPr>
      <p:cViewPr>
        <p:scale>
          <a:sx n="111" d="100"/>
          <a:sy n="111" d="100"/>
        </p:scale>
        <p:origin x="1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wunderground.com/" TargetMode="External"/><Relationship Id="rId3" Type="http://schemas.openxmlformats.org/officeDocument/2006/relationships/hyperlink" Target="http://www.comed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2654504"/>
          </a:xfrm>
        </p:spPr>
        <p:txBody>
          <a:bodyPr>
            <a:normAutofit fontScale="85000"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Electric </a:t>
            </a:r>
            <a:r>
              <a:rPr lang="en-US" dirty="0"/>
              <a:t>Power </a:t>
            </a:r>
            <a:r>
              <a:rPr lang="en-US" dirty="0" smtClean="0"/>
              <a:t>Usage Forecasting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lvl="0" algn="ctr"/>
            <a:r>
              <a:rPr lang="en-US" cap="none" dirty="0" smtClean="0"/>
              <a:t>By</a:t>
            </a:r>
          </a:p>
          <a:p>
            <a:pPr lvl="0" algn="ctr"/>
            <a:endParaRPr lang="en-US" sz="600" cap="none" dirty="0"/>
          </a:p>
          <a:p>
            <a:pPr lvl="0" algn="ctr"/>
            <a:r>
              <a:rPr lang="en-US" cap="none" dirty="0" smtClean="0"/>
              <a:t>Kunal Dhande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1520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With </a:t>
            </a:r>
            <a:r>
              <a:rPr lang="en-US" dirty="0" smtClean="0"/>
              <a:t>given weather data </a:t>
            </a:r>
            <a:r>
              <a:rPr lang="en-US" dirty="0"/>
              <a:t>(temperature, wind, rain, humidity, </a:t>
            </a:r>
            <a:r>
              <a:rPr lang="en-US" dirty="0" smtClean="0"/>
              <a:t>precipitation, etc.) </a:t>
            </a:r>
            <a:r>
              <a:rPr lang="en-US" dirty="0" smtClean="0"/>
              <a:t>and past electricity </a:t>
            </a:r>
            <a:r>
              <a:rPr lang="en-US" dirty="0" smtClean="0"/>
              <a:t>usage (in terms of kw/hr.), </a:t>
            </a:r>
            <a:r>
              <a:rPr lang="en-US" dirty="0" smtClean="0"/>
              <a:t>predict </a:t>
            </a:r>
            <a:r>
              <a:rPr lang="en-US" dirty="0" smtClean="0"/>
              <a:t>future </a:t>
            </a:r>
            <a:r>
              <a:rPr lang="en-US" dirty="0" smtClean="0"/>
              <a:t>usage of power based on </a:t>
            </a:r>
            <a:r>
              <a:rPr lang="en-US" dirty="0" smtClean="0"/>
              <a:t>the weather conditions. </a:t>
            </a:r>
          </a:p>
          <a:p>
            <a:pPr algn="just"/>
            <a:r>
              <a:rPr lang="en-US" dirty="0" smtClean="0"/>
              <a:t>Electric </a:t>
            </a:r>
            <a:r>
              <a:rPr lang="en-US" dirty="0"/>
              <a:t>power demand prediction is a necessary process for efficient resource management in a smart grid.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performed accurately it can save millions of dollars for power companies.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152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Weather </a:t>
            </a:r>
            <a:r>
              <a:rPr lang="en-US" dirty="0"/>
              <a:t>data of 8 months (Jan </a:t>
            </a:r>
            <a:r>
              <a:rPr lang="mr-IN" dirty="0"/>
              <a:t>–</a:t>
            </a:r>
            <a:r>
              <a:rPr lang="en-US" dirty="0"/>
              <a:t> Aug 2016) </a:t>
            </a: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api.wunderground.com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respective </a:t>
            </a:r>
            <a:r>
              <a:rPr lang="en-US" dirty="0" smtClean="0"/>
              <a:t>power usage </a:t>
            </a:r>
            <a:r>
              <a:rPr lang="en-US" dirty="0" smtClean="0"/>
              <a:t>for the </a:t>
            </a:r>
            <a:r>
              <a:rPr lang="en-US" dirty="0" smtClean="0"/>
              <a:t>time period from </a:t>
            </a:r>
            <a:r>
              <a:rPr lang="en-US" dirty="0" smtClean="0">
                <a:hlinkClick r:id="rId3"/>
              </a:rPr>
              <a:t>http://www.comed.com</a:t>
            </a:r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 smtClean="0"/>
              <a:t>processed the </a:t>
            </a:r>
            <a:r>
              <a:rPr lang="en-US" dirty="0" smtClean="0"/>
              <a:t>weather data and power </a:t>
            </a:r>
            <a:r>
              <a:rPr lang="en-US" dirty="0" smtClean="0"/>
              <a:t>usage </a:t>
            </a:r>
            <a:r>
              <a:rPr lang="en-US" dirty="0" smtClean="0"/>
              <a:t>that gave </a:t>
            </a:r>
            <a:r>
              <a:rPr lang="en-US" dirty="0"/>
              <a:t>us a </a:t>
            </a:r>
            <a:r>
              <a:rPr lang="en-US" dirty="0" smtClean="0"/>
              <a:t>vocabulary </a:t>
            </a:r>
            <a:r>
              <a:rPr lang="en-US" dirty="0"/>
              <a:t>of size </a:t>
            </a:r>
            <a:r>
              <a:rPr lang="en-US" dirty="0"/>
              <a:t>6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So, our dataset has </a:t>
            </a:r>
            <a:r>
              <a:rPr lang="en-US" dirty="0" smtClean="0"/>
              <a:t>5850 rows </a:t>
            </a:r>
            <a:r>
              <a:rPr lang="en-US" dirty="0"/>
              <a:t>and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1520"/>
          </a:xfrm>
        </p:spPr>
        <p:txBody>
          <a:bodyPr>
            <a:normAutofit/>
          </a:bodyPr>
          <a:lstStyle/>
          <a:p>
            <a:r>
              <a:rPr lang="en-US" dirty="0"/>
              <a:t>Visualization of </a:t>
            </a:r>
            <a:r>
              <a:rPr lang="en-US" dirty="0" smtClean="0"/>
              <a:t>Power Usage </a:t>
            </a:r>
            <a:r>
              <a:rPr lang="en-US" sz="1600" dirty="0" smtClean="0"/>
              <a:t>(Target)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9" y="1371600"/>
            <a:ext cx="5585460" cy="4126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5924266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Hourly </a:t>
            </a:r>
            <a:r>
              <a:rPr lang="en-US" dirty="0" smtClean="0"/>
              <a:t>Power Usage from </a:t>
            </a:r>
            <a:r>
              <a:rPr lang="en-US" dirty="0"/>
              <a:t>1 Jan to 31 August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4029" y="295568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err="1" smtClean="0"/>
              <a:t>Mean</a:t>
            </a:r>
            <a:r>
              <a:rPr lang="pt-BR" dirty="0" smtClean="0"/>
              <a:t>:	   12.171</a:t>
            </a:r>
          </a:p>
          <a:p>
            <a:pPr algn="just"/>
            <a:r>
              <a:rPr lang="pt-BR" dirty="0" err="1" smtClean="0"/>
              <a:t>Variance</a:t>
            </a:r>
            <a:r>
              <a:rPr lang="pt-BR" dirty="0" smtClean="0"/>
              <a:t>: 10.877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1520"/>
          </a:xfrm>
        </p:spPr>
        <p:txBody>
          <a:bodyPr>
            <a:normAutofit/>
          </a:bodyPr>
          <a:lstStyle/>
          <a:p>
            <a:r>
              <a:rPr lang="en-US" dirty="0"/>
              <a:t>Visualization of </a:t>
            </a:r>
            <a:r>
              <a:rPr lang="en-US" dirty="0" smtClean="0"/>
              <a:t>Temperature </a:t>
            </a:r>
            <a:r>
              <a:rPr lang="en-US" sz="1600" dirty="0" smtClean="0"/>
              <a:t>(feature)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0270"/>
            <a:ext cx="5562600" cy="40503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5966102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Hourly </a:t>
            </a:r>
            <a:r>
              <a:rPr lang="en-US" dirty="0"/>
              <a:t>T</a:t>
            </a:r>
            <a:r>
              <a:rPr lang="en-US" dirty="0" smtClean="0"/>
              <a:t>emperature from 1 Jan to 31 August 2016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9909" y="295568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err="1" smtClean="0"/>
              <a:t>Mean</a:t>
            </a:r>
            <a:r>
              <a:rPr lang="pt-BR" dirty="0" smtClean="0"/>
              <a:t>:	    </a:t>
            </a:r>
            <a:r>
              <a:rPr lang="hr-HR" dirty="0" smtClean="0"/>
              <a:t>53.915 </a:t>
            </a:r>
          </a:p>
          <a:p>
            <a:pPr algn="just"/>
            <a:r>
              <a:rPr lang="pt-BR" dirty="0" err="1" smtClean="0"/>
              <a:t>Variance</a:t>
            </a:r>
            <a:r>
              <a:rPr lang="pt-BR" dirty="0" smtClean="0"/>
              <a:t>: </a:t>
            </a:r>
            <a:r>
              <a:rPr lang="is-IS" dirty="0"/>
              <a:t>457.261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1520"/>
          </a:xfrm>
        </p:spPr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3999"/>
            <a:ext cx="7467600" cy="47573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Models</a:t>
            </a:r>
            <a:endParaRPr lang="en-US" b="1" dirty="0"/>
          </a:p>
          <a:p>
            <a:pPr algn="just"/>
            <a:r>
              <a:rPr lang="en-US" dirty="0" smtClean="0"/>
              <a:t>Locally </a:t>
            </a:r>
            <a:r>
              <a:rPr lang="en-US" dirty="0"/>
              <a:t>Weighted Regression (LWR)</a:t>
            </a:r>
          </a:p>
          <a:p>
            <a:pPr algn="just"/>
            <a:r>
              <a:rPr lang="en-US" dirty="0"/>
              <a:t>MLP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  <a:p>
            <a:pPr algn="just"/>
            <a:r>
              <a:rPr lang="en-US" dirty="0"/>
              <a:t>Kernel Ridge Regression - Laplacian</a:t>
            </a:r>
          </a:p>
          <a:p>
            <a:pPr algn="just"/>
            <a:r>
              <a:rPr lang="en-US" dirty="0"/>
              <a:t>Support Vector Regression </a:t>
            </a:r>
            <a:r>
              <a:rPr lang="mr-IN" dirty="0" smtClean="0"/>
              <a:t>–</a:t>
            </a:r>
            <a:r>
              <a:rPr lang="en-US" dirty="0" smtClean="0"/>
              <a:t> RBF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smtClean="0"/>
              <a:t>Negative </a:t>
            </a:r>
            <a:r>
              <a:rPr lang="en-US" dirty="0" smtClean="0"/>
              <a:t>Mean </a:t>
            </a:r>
            <a:r>
              <a:rPr lang="en-US" dirty="0"/>
              <a:t>Absolute </a:t>
            </a:r>
            <a:r>
              <a:rPr lang="en-US" dirty="0" smtClean="0"/>
              <a:t>Error </a:t>
            </a:r>
            <a:r>
              <a:rPr lang="en-US" dirty="0"/>
              <a:t>(</a:t>
            </a:r>
            <a:r>
              <a:rPr lang="en-US" dirty="0" smtClean="0"/>
              <a:t>MAE</a:t>
            </a:r>
            <a:r>
              <a:rPr lang="en-US" dirty="0"/>
              <a:t>)</a:t>
            </a:r>
            <a:r>
              <a:rPr lang="en-US" dirty="0" smtClean="0"/>
              <a:t> and Negative Mean Square Error </a:t>
            </a:r>
            <a:r>
              <a:rPr lang="en-US" dirty="0"/>
              <a:t>(MSE) </a:t>
            </a:r>
            <a:r>
              <a:rPr lang="en-US" dirty="0" smtClean="0"/>
              <a:t>because </a:t>
            </a:r>
            <a:r>
              <a:rPr lang="en-US" dirty="0" smtClean="0"/>
              <a:t>- </a:t>
            </a:r>
            <a:endParaRPr lang="en-US" dirty="0"/>
          </a:p>
          <a:p>
            <a:pPr algn="just"/>
            <a:r>
              <a:rPr lang="en-US" dirty="0"/>
              <a:t>Both mean squared error </a:t>
            </a:r>
            <a:r>
              <a:rPr lang="en-US" dirty="0" smtClean="0"/>
              <a:t>(MSE) and </a:t>
            </a:r>
            <a:r>
              <a:rPr lang="en-US" dirty="0"/>
              <a:t>mean absolute error </a:t>
            </a:r>
            <a:r>
              <a:rPr lang="en-US" dirty="0" smtClean="0"/>
              <a:t>(MAE) are </a:t>
            </a:r>
            <a:r>
              <a:rPr lang="en-US" dirty="0"/>
              <a:t>used in predictive modeling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MAE is more robust to outliers since it does not make use of </a:t>
            </a:r>
            <a:r>
              <a:rPr lang="en-US" dirty="0" smtClean="0"/>
              <a:t>square.</a:t>
            </a:r>
          </a:p>
          <a:p>
            <a:pPr algn="just"/>
            <a:r>
              <a:rPr lang="en-US" dirty="0" smtClean="0"/>
              <a:t>MSE </a:t>
            </a:r>
            <a:r>
              <a:rPr lang="en-US" dirty="0"/>
              <a:t>is more useful if we are concerned about large errors whose consequences are much bigger than equivalent smaller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1520"/>
          </a:xfrm>
        </p:spPr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3125707"/>
              </p:ext>
            </p:extLst>
          </p:nvPr>
        </p:nvGraphicFramePr>
        <p:xfrm>
          <a:off x="457200" y="1507245"/>
          <a:ext cx="7671816" cy="445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3176016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66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Weighted Regression (LWR)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 MAE : </a:t>
                      </a:r>
                      <a:r>
                        <a:rPr lang="hr-HR" sz="1400" dirty="0" smtClean="0"/>
                        <a:t>2.74760190769</a:t>
                      </a:r>
                      <a:r>
                        <a:rPr lang="nb-NO" sz="1400" dirty="0" smtClean="0"/>
                        <a:t> 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Negative MSE : </a:t>
                      </a:r>
                      <a:r>
                        <a:rPr lang="is-IS" sz="1400" dirty="0" smtClean="0"/>
                        <a:t>13.7678602756</a:t>
                      </a: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12240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1159124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MLP regression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hidden_layer_sizes</a:t>
                      </a:r>
                      <a:r>
                        <a:rPr lang="en-US" sz="1400" dirty="0" smtClean="0"/>
                        <a:t> = 50, alpha=0.0007, </a:t>
                      </a:r>
                      <a:r>
                        <a:rPr lang="en-US" sz="1400" dirty="0" err="1" smtClean="0"/>
                        <a:t>random_state</a:t>
                      </a:r>
                      <a:r>
                        <a:rPr lang="en-US" sz="1400" dirty="0" smtClean="0"/>
                        <a:t>=1, activation='identity', </a:t>
                      </a:r>
                      <a:r>
                        <a:rPr lang="en-US" sz="1400" dirty="0" err="1" smtClean="0"/>
                        <a:t>warm_start</a:t>
                      </a:r>
                      <a:r>
                        <a:rPr lang="en-US" sz="1400" dirty="0" smtClean="0"/>
                        <a:t>=True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 MAE : </a:t>
                      </a:r>
                      <a:r>
                        <a:rPr lang="is-IS" sz="1400" dirty="0" smtClean="0"/>
                        <a:t>2.107882568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 MSE : </a:t>
                      </a:r>
                      <a:r>
                        <a:rPr lang="fi-FI" sz="1400" dirty="0" smtClean="0"/>
                        <a:t>6.92295378724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919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Ridge Regression - Laplacian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kernel='</a:t>
                      </a:r>
                      <a:r>
                        <a:rPr lang="en-US" sz="1400" dirty="0" err="1" smtClean="0"/>
                        <a:t>laplacian</a:t>
                      </a:r>
                      <a:r>
                        <a:rPr lang="en-US" sz="1400" dirty="0" smtClean="0"/>
                        <a:t>', alpha=0.1, gamma=0.1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 MAE : </a:t>
                      </a:r>
                      <a:r>
                        <a:rPr lang="fi-FI" sz="1400" dirty="0" smtClean="0"/>
                        <a:t>1.57358798053</a:t>
                      </a:r>
                    </a:p>
                    <a:p>
                      <a:r>
                        <a:rPr lang="en-US" sz="1400" dirty="0" smtClean="0"/>
                        <a:t>Negative MSE : </a:t>
                      </a:r>
                      <a:r>
                        <a:rPr lang="hr-HR" sz="1400" dirty="0" smtClean="0"/>
                        <a:t>5.67602351394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Regression - RBF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kernel='</a:t>
                      </a:r>
                      <a:r>
                        <a:rPr lang="en-US" sz="1400" dirty="0" err="1" smtClean="0"/>
                        <a:t>rbf</a:t>
                      </a:r>
                      <a:r>
                        <a:rPr lang="en-US" sz="1400" dirty="0" smtClean="0"/>
                        <a:t>', C=1e3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 MAE : </a:t>
                      </a:r>
                      <a:r>
                        <a:rPr lang="is-IS" sz="1400" dirty="0" smtClean="0"/>
                        <a:t>1.322480129185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 MSE : </a:t>
                      </a:r>
                      <a:r>
                        <a:rPr lang="is-IS" sz="1400" dirty="0" smtClean="0"/>
                        <a:t>5</a:t>
                      </a:r>
                      <a:r>
                        <a:rPr lang="is-IS" sz="1400" dirty="0" smtClean="0"/>
                        <a:t>.00180266547</a:t>
                      </a:r>
                      <a:endParaRPr lang="en-US" sz="1400" dirty="0" smtClean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052309"/>
            <a:ext cx="767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and parameter setting </a:t>
            </a:r>
            <a:r>
              <a:rPr lang="en-US" dirty="0" smtClean="0"/>
              <a:t>was </a:t>
            </a:r>
            <a:r>
              <a:rPr lang="en-US" b="1" dirty="0" smtClean="0">
                <a:solidFill>
                  <a:schemeClr val="dk1"/>
                </a:solidFill>
              </a:rPr>
              <a:t>Support Vector Regression </a:t>
            </a:r>
            <a:r>
              <a:rPr lang="en-US" dirty="0" smtClean="0">
                <a:solidFill>
                  <a:schemeClr val="dk1"/>
                </a:solidFill>
              </a:rPr>
              <a:t> with kernel ‘RBF’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030" y="1043208"/>
            <a:ext cx="767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10-fold cross </a:t>
            </a:r>
            <a:r>
              <a:rPr lang="en-US" b="1" dirty="0" smtClean="0"/>
              <a:t>validation Results</a:t>
            </a: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1520"/>
          </a:xfrm>
        </p:spPr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there is sudden huge change in weather condition then the model does not gives accurate prediction.</a:t>
            </a:r>
          </a:p>
          <a:p>
            <a:pPr algn="just"/>
            <a:r>
              <a:rPr lang="en-US" dirty="0" smtClean="0"/>
              <a:t>This might be because the model is not trained with enough data that it can not understand these sudden changes in weather.</a:t>
            </a:r>
            <a:endParaRPr lang="en-US" dirty="0"/>
          </a:p>
          <a:p>
            <a:pPr algn="just"/>
            <a:r>
              <a:rPr lang="en-US" dirty="0" smtClean="0"/>
              <a:t>And sometimes it is difficult to predict power usage based on weather, there are other factors that also affect power usage, for example, festivals,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71" y="101643"/>
            <a:ext cx="7467600" cy="731520"/>
          </a:xfrm>
        </p:spPr>
        <p:txBody>
          <a:bodyPr/>
          <a:lstStyle/>
          <a:p>
            <a:r>
              <a:rPr lang="en-US" dirty="0"/>
              <a:t>Interesting/unexpected </a:t>
            </a:r>
            <a:r>
              <a:rPr lang="en-US" dirty="0" smtClean="0"/>
              <a:t>cases </a:t>
            </a:r>
            <a:r>
              <a:rPr lang="en-US" sz="2400" dirty="0" smtClean="0"/>
              <a:t>(</a:t>
            </a:r>
            <a:r>
              <a:rPr lang="en-US" sz="1600" dirty="0" smtClean="0"/>
              <a:t>Continued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4" y="1252325"/>
            <a:ext cx="4064989" cy="29542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03" y="1252325"/>
            <a:ext cx="4163213" cy="29542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6809" y="473133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 </a:t>
            </a:r>
          </a:p>
          <a:p>
            <a:pPr algn="ctr"/>
            <a:r>
              <a:rPr lang="en-US" dirty="0" smtClean="0"/>
              <a:t>Sudden weather change </a:t>
            </a:r>
            <a:br>
              <a:rPr lang="en-US" dirty="0" smtClean="0"/>
            </a:br>
            <a:r>
              <a:rPr lang="en-US" dirty="0" smtClean="0"/>
              <a:t>(temperature decreases from 28 to 16 in 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818" y="4731332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</a:p>
          <a:p>
            <a:pPr algn="ctr"/>
            <a:r>
              <a:rPr lang="en-US" dirty="0" smtClean="0"/>
              <a:t>Due to some occasion (E.g., festivals, events) excess use of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2243</TotalTime>
  <Words>475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Schoolbook</vt:lpstr>
      <vt:lpstr>Mangal</vt:lpstr>
      <vt:lpstr>Wingdings</vt:lpstr>
      <vt:lpstr>Wingdings 2</vt:lpstr>
      <vt:lpstr>Oriel</vt:lpstr>
      <vt:lpstr>PowerPoint Presentation</vt:lpstr>
      <vt:lpstr>Task</vt:lpstr>
      <vt:lpstr>Dataset</vt:lpstr>
      <vt:lpstr>Visualization of Power Usage (Target)</vt:lpstr>
      <vt:lpstr>Visualization of Temperature (feature)</vt:lpstr>
      <vt:lpstr>Model Selection Results</vt:lpstr>
      <vt:lpstr>Model Selection Results</vt:lpstr>
      <vt:lpstr>Interesting/unexpected cases</vt:lpstr>
      <vt:lpstr>Interesting/unexpected cases (Continued)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Kunal Dhande</cp:lastModifiedBy>
  <cp:revision>201</cp:revision>
  <dcterms:created xsi:type="dcterms:W3CDTF">2011-08-15T21:03:01Z</dcterms:created>
  <dcterms:modified xsi:type="dcterms:W3CDTF">2016-11-26T03:26:44Z</dcterms:modified>
</cp:coreProperties>
</file>