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7" r:id="rId5"/>
    <p:sldId id="284" r:id="rId6"/>
    <p:sldId id="268" r:id="rId7"/>
    <p:sldId id="281" r:id="rId8"/>
    <p:sldId id="278" r:id="rId9"/>
    <p:sldId id="283" r:id="rId10"/>
    <p:sldId id="279" r:id="rId11"/>
    <p:sldId id="287" r:id="rId12"/>
    <p:sldId id="289" r:id="rId13"/>
    <p:sldId id="282" r:id="rId14"/>
    <p:sldId id="291" r:id="rId15"/>
    <p:sldId id="29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8" d="100"/>
          <a:sy n="108" d="100"/>
        </p:scale>
        <p:origin x="232" y="1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5/5/17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5/5/17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5/5/17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5/5/17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5/5/17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5/5/17</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5/5/17</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5/5/17</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5/5/17</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5/5/17</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5/5/17</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5/5/17</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3182" y="1049045"/>
            <a:ext cx="11582400" cy="3083767"/>
          </a:xfrm>
        </p:spPr>
        <p:txBody>
          <a:bodyPr>
            <a:normAutofit/>
          </a:bodyPr>
          <a:lstStyle/>
          <a:p>
            <a:pPr algn="ctr"/>
            <a:r>
              <a:rPr lang="en-US" sz="4000" dirty="0" smtClean="0"/>
              <a:t>Project </a:t>
            </a:r>
            <a:r>
              <a:rPr lang="en-US" sz="4000" dirty="0"/>
              <a:t>5 </a:t>
            </a:r>
            <a:r>
              <a:rPr lang="en-US" sz="4000" dirty="0" smtClean="0"/>
              <a:t/>
            </a:r>
            <a:br>
              <a:rPr lang="en-US" sz="4000" dirty="0" smtClean="0"/>
            </a:br>
            <a:r>
              <a:rPr lang="en-US" sz="4000" dirty="0" smtClean="0"/>
              <a:t/>
            </a:r>
            <a:br>
              <a:rPr lang="en-US" sz="4000" dirty="0" smtClean="0"/>
            </a:br>
            <a:r>
              <a:rPr lang="en-US" sz="4000" dirty="0" smtClean="0"/>
              <a:t>Object </a:t>
            </a:r>
            <a:r>
              <a:rPr lang="en-US" sz="4000" dirty="0"/>
              <a:t>Detection In Point Cloud : </a:t>
            </a:r>
            <a:r>
              <a:rPr lang="en-US" sz="4000" dirty="0" smtClean="0"/>
              <a:t>Lane </a:t>
            </a:r>
            <a:r>
              <a:rPr lang="en-US" sz="4000" dirty="0"/>
              <a:t>Marking</a:t>
            </a:r>
          </a:p>
        </p:txBody>
      </p:sp>
      <p:sp>
        <p:nvSpPr>
          <p:cNvPr id="3" name="Subtitle 2"/>
          <p:cNvSpPr>
            <a:spLocks noGrp="1"/>
          </p:cNvSpPr>
          <p:nvPr>
            <p:ph type="subTitle" idx="1"/>
          </p:nvPr>
        </p:nvSpPr>
        <p:spPr>
          <a:xfrm>
            <a:off x="6989807" y="4652677"/>
            <a:ext cx="4419091" cy="1030869"/>
          </a:xfrm>
        </p:spPr>
        <p:txBody>
          <a:bodyPr>
            <a:normAutofit fontScale="92500"/>
          </a:bodyPr>
          <a:lstStyle/>
          <a:p>
            <a:r>
              <a:rPr lang="en-US" dirty="0"/>
              <a:t>Kunal </a:t>
            </a:r>
            <a:r>
              <a:rPr lang="en-US" dirty="0" smtClean="0"/>
              <a:t>Dhande  </a:t>
            </a:r>
            <a:r>
              <a:rPr lang="en-US" dirty="0" smtClean="0"/>
              <a:t>	A20369862</a:t>
            </a:r>
            <a:endParaRPr lang="en-US" dirty="0" smtClean="0"/>
          </a:p>
          <a:p>
            <a:r>
              <a:rPr lang="en-US" dirty="0" smtClean="0"/>
              <a:t>Kunal </a:t>
            </a:r>
            <a:r>
              <a:rPr lang="en-US" dirty="0" err="1" smtClean="0"/>
              <a:t>Kolhatkar</a:t>
            </a:r>
            <a:r>
              <a:rPr lang="en-US" dirty="0" smtClean="0"/>
              <a:t> </a:t>
            </a:r>
            <a:r>
              <a:rPr lang="en-US" dirty="0" smtClean="0"/>
              <a:t>	A20373885</a:t>
            </a:r>
            <a:endParaRPr lang="en-US" dirty="0"/>
          </a:p>
        </p:txBody>
      </p:sp>
      <p:pic>
        <p:nvPicPr>
          <p:cNvPr id="5122" name="Picture 2" descr="http://0103.static.prezi.com.s3.amazonaws.com/media/a/4/6/1458144f7bf8324f5ed980fad37b6630703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957" y="134645"/>
            <a:ext cx="2010850" cy="204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96403" y="323557"/>
            <a:ext cx="3489332" cy="2475914"/>
          </a:xfrm>
        </p:spPr>
        <p:txBody>
          <a:bodyPr>
            <a:noAutofit/>
          </a:bodyPr>
          <a:lstStyle/>
          <a:p>
            <a:pPr marL="0" indent="0">
              <a:buNone/>
            </a:pPr>
            <a:r>
              <a:rPr lang="en-US" sz="2800" dirty="0" smtClean="0"/>
              <a:t>Using the point who has intensity &gt; 50 </a:t>
            </a:r>
            <a:r>
              <a:rPr lang="en-US" sz="2800" dirty="0"/>
              <a:t>to create a Binary Image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361" t="13123" r="4593" b="12444"/>
          <a:stretch/>
        </p:blipFill>
        <p:spPr>
          <a:xfrm>
            <a:off x="3685735" y="323557"/>
            <a:ext cx="8379556" cy="6274191"/>
          </a:xfrm>
          <a:prstGeom prst="rect">
            <a:avLst/>
          </a:prstGeom>
        </p:spPr>
      </p:pic>
      <p:sp>
        <p:nvSpPr>
          <p:cNvPr id="6" name="Content Placeholder 2"/>
          <p:cNvSpPr txBox="1">
            <a:spLocks/>
          </p:cNvSpPr>
          <p:nvPr/>
        </p:nvSpPr>
        <p:spPr>
          <a:xfrm>
            <a:off x="393350" y="2911681"/>
            <a:ext cx="3095437" cy="3573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just"/>
            <a:r>
              <a:rPr lang="en-US" dirty="0"/>
              <a:t>Used the </a:t>
            </a:r>
            <a:r>
              <a:rPr lang="en-US" dirty="0" err="1"/>
              <a:t>matplotlib</a:t>
            </a:r>
            <a:r>
              <a:rPr lang="en-US" dirty="0"/>
              <a:t> to convert </a:t>
            </a:r>
            <a:r>
              <a:rPr lang="en-US" dirty="0" smtClean="0"/>
              <a:t>points from Cloud Points to X, Y and Z coordinate </a:t>
            </a:r>
            <a:r>
              <a:rPr lang="en-US" dirty="0" err="1" smtClean="0"/>
              <a:t>Sysytem</a:t>
            </a:r>
            <a:r>
              <a:rPr lang="en-US" dirty="0" smtClean="0"/>
              <a:t>.</a:t>
            </a:r>
          </a:p>
          <a:p>
            <a:pPr algn="just"/>
            <a:r>
              <a:rPr lang="en-US" dirty="0" smtClean="0"/>
              <a:t>And to plots </a:t>
            </a:r>
            <a:r>
              <a:rPr lang="en-US" dirty="0"/>
              <a:t>these points </a:t>
            </a:r>
          </a:p>
        </p:txBody>
      </p:sp>
    </p:spTree>
    <p:extLst>
      <p:ext uri="{BB962C8B-B14F-4D97-AF65-F5344CB8AC3E}">
        <p14:creationId xmlns:p14="http://schemas.microsoft.com/office/powerpoint/2010/main" val="260882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259433" y="252556"/>
            <a:ext cx="11698106" cy="943197"/>
          </a:xfrm>
        </p:spPr>
        <p:txBody>
          <a:bodyPr>
            <a:noAutofit/>
          </a:bodyPr>
          <a:lstStyle/>
          <a:p>
            <a:pPr marL="0" indent="0">
              <a:buNone/>
            </a:pPr>
            <a:r>
              <a:rPr lang="en-US" sz="3200" dirty="0" smtClean="0"/>
              <a:t>Different </a:t>
            </a:r>
            <a:r>
              <a:rPr lang="en-US" sz="3200" dirty="0"/>
              <a:t>operations on </a:t>
            </a:r>
            <a:r>
              <a:rPr lang="en-US" sz="3200" dirty="0" smtClean="0"/>
              <a:t>Binary </a:t>
            </a:r>
            <a:r>
              <a:rPr lang="en-US" sz="3200" dirty="0"/>
              <a:t>Image to detect and mark Lane</a:t>
            </a:r>
          </a:p>
        </p:txBody>
      </p:sp>
      <p:sp>
        <p:nvSpPr>
          <p:cNvPr id="6" name="Content Placeholder 2"/>
          <p:cNvSpPr txBox="1">
            <a:spLocks/>
          </p:cNvSpPr>
          <p:nvPr/>
        </p:nvSpPr>
        <p:spPr>
          <a:xfrm>
            <a:off x="259433" y="1323840"/>
            <a:ext cx="5330921" cy="19645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2400" dirty="0" smtClean="0"/>
              <a:t>1. Convert </a:t>
            </a:r>
            <a:r>
              <a:rPr lang="en-US" sz="2400" dirty="0"/>
              <a:t>the image to </a:t>
            </a:r>
            <a:r>
              <a:rPr lang="en-US" sz="2400" dirty="0" err="1"/>
              <a:t>GrayScale</a:t>
            </a:r>
            <a:r>
              <a:rPr lang="en-US" sz="2400" dirty="0"/>
              <a:t> the Image </a:t>
            </a:r>
            <a:endParaRPr lang="en-US" sz="2400" dirty="0" smtClean="0"/>
          </a:p>
          <a:p>
            <a:pPr marL="0" indent="0" algn="just">
              <a:buNone/>
            </a:pPr>
            <a:r>
              <a:rPr lang="en-US" dirty="0" smtClean="0"/>
              <a:t>WHY?? -&gt; Since </a:t>
            </a:r>
            <a:r>
              <a:rPr lang="en-US" dirty="0"/>
              <a:t>color information doesn't help us much to identify important edges or other features we convert the image to grayscale image </a:t>
            </a:r>
          </a:p>
        </p:txBody>
      </p:sp>
      <p:sp>
        <p:nvSpPr>
          <p:cNvPr id="5" name="Content Placeholder 2"/>
          <p:cNvSpPr txBox="1">
            <a:spLocks/>
          </p:cNvSpPr>
          <p:nvPr/>
        </p:nvSpPr>
        <p:spPr>
          <a:xfrm>
            <a:off x="6343340" y="1242849"/>
            <a:ext cx="5697416" cy="16740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gn="just">
              <a:buNone/>
            </a:pPr>
            <a:r>
              <a:rPr lang="en-US" sz="2400" dirty="0" smtClean="0"/>
              <a:t>2. Blur </a:t>
            </a:r>
            <a:r>
              <a:rPr lang="en-US" sz="2400" dirty="0"/>
              <a:t>the Image</a:t>
            </a:r>
          </a:p>
          <a:p>
            <a:pPr marL="0" indent="0" algn="just">
              <a:buNone/>
            </a:pPr>
            <a:r>
              <a:rPr lang="en-US" dirty="0"/>
              <a:t>WHY?? </a:t>
            </a:r>
            <a:r>
              <a:rPr lang="en-US" dirty="0">
                <a:sym typeface="Wingdings" panose="05000000000000000000" pitchFamily="2" charset="2"/>
              </a:rPr>
              <a:t> </a:t>
            </a:r>
            <a:r>
              <a:rPr lang="en-US" dirty="0"/>
              <a:t>Since all edge detection results are easily affected by image noise, it is essential to filter out the noise to prevent false detection caused by noise. To smooth the image, we blur the image first.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756" y="3428366"/>
            <a:ext cx="4026518" cy="319802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1" y="3416491"/>
            <a:ext cx="4304713" cy="3182605"/>
          </a:xfrm>
          <a:prstGeom prst="rect">
            <a:avLst/>
          </a:prstGeom>
        </p:spPr>
      </p:pic>
    </p:spTree>
    <p:extLst>
      <p:ext uri="{BB962C8B-B14F-4D97-AF65-F5344CB8AC3E}">
        <p14:creationId xmlns:p14="http://schemas.microsoft.com/office/powerpoint/2010/main" val="16617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6" name="Content Placeholder 2"/>
          <p:cNvSpPr txBox="1">
            <a:spLocks/>
          </p:cNvSpPr>
          <p:nvPr/>
        </p:nvSpPr>
        <p:spPr>
          <a:xfrm>
            <a:off x="238606" y="1292777"/>
            <a:ext cx="5585419" cy="1675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2800" dirty="0" smtClean="0"/>
              <a:t>3. Perform Canny Operation </a:t>
            </a:r>
          </a:p>
          <a:p>
            <a:pPr marL="0" indent="0">
              <a:buNone/>
            </a:pPr>
            <a:r>
              <a:rPr lang="en-US" dirty="0" smtClean="0"/>
              <a:t>WHY</a:t>
            </a:r>
            <a:r>
              <a:rPr lang="en-US" dirty="0"/>
              <a:t>?? </a:t>
            </a:r>
            <a:r>
              <a:rPr lang="en-US" dirty="0" smtClean="0"/>
              <a:t>-&gt;</a:t>
            </a:r>
            <a:r>
              <a:rPr lang="en-US" dirty="0"/>
              <a:t> Canny </a:t>
            </a:r>
            <a:r>
              <a:rPr lang="en-US" dirty="0" smtClean="0"/>
              <a:t>is and Edge </a:t>
            </a:r>
            <a:r>
              <a:rPr lang="en-US" dirty="0"/>
              <a:t>Detector </a:t>
            </a:r>
            <a:r>
              <a:rPr lang="en-US" dirty="0" smtClean="0"/>
              <a:t>operation to detect the edges in the image.</a:t>
            </a:r>
            <a:endParaRPr lang="en-US" dirty="0"/>
          </a:p>
          <a:p>
            <a:pPr marL="0" indent="0">
              <a:buNone/>
            </a:pPr>
            <a:endParaRPr lang="en-US" dirty="0"/>
          </a:p>
        </p:txBody>
      </p:sp>
      <p:sp>
        <p:nvSpPr>
          <p:cNvPr id="5" name="Content Placeholder 2"/>
          <p:cNvSpPr txBox="1">
            <a:spLocks/>
          </p:cNvSpPr>
          <p:nvPr/>
        </p:nvSpPr>
        <p:spPr>
          <a:xfrm>
            <a:off x="6499274" y="1305394"/>
            <a:ext cx="5317588" cy="1830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2800" dirty="0"/>
              <a:t>4. Perform Hough transform </a:t>
            </a:r>
            <a:endParaRPr lang="en-US" sz="2800" dirty="0" smtClean="0"/>
          </a:p>
          <a:p>
            <a:pPr marL="0" indent="0">
              <a:buNone/>
            </a:pPr>
            <a:r>
              <a:rPr lang="en-US" dirty="0" smtClean="0"/>
              <a:t>WHY</a:t>
            </a:r>
            <a:r>
              <a:rPr lang="en-US" dirty="0"/>
              <a:t>?? -&gt; </a:t>
            </a:r>
            <a:r>
              <a:rPr lang="en-US" dirty="0" smtClean="0"/>
              <a:t>This is </a:t>
            </a:r>
            <a:r>
              <a:rPr lang="en-US" dirty="0"/>
              <a:t>used to detect lines </a:t>
            </a:r>
            <a:r>
              <a:rPr lang="en-US" dirty="0" smtClean="0"/>
              <a:t>in the image generated after canny operation</a:t>
            </a:r>
            <a:endParaRPr lang="en-US" dirty="0"/>
          </a:p>
          <a:p>
            <a:pPr marL="0" indent="0">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92" y="3512731"/>
            <a:ext cx="3045925" cy="300764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597" y="3512731"/>
            <a:ext cx="3045926" cy="3007644"/>
          </a:xfrm>
          <a:prstGeom prst="rect">
            <a:avLst/>
          </a:prstGeom>
        </p:spPr>
      </p:pic>
      <p:sp>
        <p:nvSpPr>
          <p:cNvPr id="12" name="Content Placeholder 2"/>
          <p:cNvSpPr>
            <a:spLocks noGrp="1"/>
          </p:cNvSpPr>
          <p:nvPr>
            <p:ph idx="1"/>
          </p:nvPr>
        </p:nvSpPr>
        <p:spPr>
          <a:xfrm>
            <a:off x="259433" y="252556"/>
            <a:ext cx="11698106" cy="943197"/>
          </a:xfrm>
        </p:spPr>
        <p:txBody>
          <a:bodyPr>
            <a:noAutofit/>
          </a:bodyPr>
          <a:lstStyle/>
          <a:p>
            <a:pPr marL="0" indent="0">
              <a:buNone/>
            </a:pPr>
            <a:r>
              <a:rPr lang="en-US" sz="3200" dirty="0" smtClean="0"/>
              <a:t>Different </a:t>
            </a:r>
            <a:r>
              <a:rPr lang="en-US" sz="3200" dirty="0"/>
              <a:t>operations on </a:t>
            </a:r>
            <a:r>
              <a:rPr lang="en-US" sz="3200" dirty="0" smtClean="0"/>
              <a:t>Binary </a:t>
            </a:r>
            <a:r>
              <a:rPr lang="en-US" sz="3200" dirty="0"/>
              <a:t>Image to detect and mark Lane</a:t>
            </a:r>
          </a:p>
        </p:txBody>
      </p:sp>
    </p:spTree>
    <p:extLst>
      <p:ext uri="{BB962C8B-B14F-4D97-AF65-F5344CB8AC3E}">
        <p14:creationId xmlns:p14="http://schemas.microsoft.com/office/powerpoint/2010/main" val="351463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90298" y="517048"/>
            <a:ext cx="9601200" cy="1069940"/>
          </a:xfrm>
        </p:spPr>
        <p:txBody>
          <a:bodyPr/>
          <a:lstStyle/>
          <a:p>
            <a:r>
              <a:rPr lang="en-US" dirty="0"/>
              <a:t>REFERENCES</a:t>
            </a:r>
          </a:p>
        </p:txBody>
      </p:sp>
      <p:sp>
        <p:nvSpPr>
          <p:cNvPr id="5" name="Content Placeholder 2"/>
          <p:cNvSpPr txBox="1">
            <a:spLocks/>
          </p:cNvSpPr>
          <p:nvPr/>
        </p:nvSpPr>
        <p:spPr>
          <a:xfrm>
            <a:off x="590298" y="1996950"/>
            <a:ext cx="9890133" cy="3573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Class Notes –Lecture 7</a:t>
            </a:r>
          </a:p>
          <a:p>
            <a:r>
              <a:rPr lang="en-US" dirty="0" smtClean="0"/>
              <a:t>http</a:t>
            </a:r>
            <a:r>
              <a:rPr lang="en-US" dirty="0"/>
              <a:t>://ieeexplore.ieee.org.ezproxy.gl.iit.edu/document/6957753</a:t>
            </a:r>
            <a:r>
              <a:rPr lang="en-US" dirty="0" smtClean="0"/>
              <a:t>/</a:t>
            </a:r>
          </a:p>
          <a:p>
            <a:r>
              <a:rPr lang="en-US" dirty="0" smtClean="0"/>
              <a:t>http</a:t>
            </a:r>
            <a:r>
              <a:rPr lang="en-US" dirty="0"/>
              <a:t>://ieeexplore.ieee.org.ezproxy.gl.iit.edu/document/7479026</a:t>
            </a:r>
            <a:r>
              <a:rPr lang="en-US" dirty="0" smtClean="0"/>
              <a:t>/</a:t>
            </a:r>
            <a:endParaRPr lang="en-US" dirty="0"/>
          </a:p>
          <a:p>
            <a:endParaRPr lang="en-US" dirty="0"/>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2050" name="Picture 2" descr="http://0103.static.prezi.com.s3.amazonaws.com/media/b/1/0/2dd5e0cb321abcd7d7217af0375bf4d6462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833" y="2615957"/>
            <a:ext cx="2508559" cy="210886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1090513" y="1093822"/>
            <a:ext cx="9601200" cy="616491"/>
          </a:xfrm>
        </p:spPr>
        <p:txBody>
          <a:bodyPr>
            <a:normAutofit/>
          </a:bodyPr>
          <a:lstStyle/>
          <a:p>
            <a:pPr algn="ctr"/>
            <a:r>
              <a:rPr lang="en-US" sz="3600" dirty="0"/>
              <a:t>OVERVIEW</a:t>
            </a:r>
          </a:p>
        </p:txBody>
      </p:sp>
    </p:spTree>
    <p:extLst>
      <p:ext uri="{BB962C8B-B14F-4D97-AF65-F5344CB8AC3E}">
        <p14:creationId xmlns:p14="http://schemas.microsoft.com/office/powerpoint/2010/main" val="105578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8403" y="1107582"/>
            <a:ext cx="9601200" cy="643945"/>
          </a:xfrm>
        </p:spPr>
        <p:txBody>
          <a:bodyPr/>
          <a:lstStyle/>
          <a:p>
            <a:pPr marL="0" indent="0">
              <a:buNone/>
            </a:pPr>
            <a:r>
              <a:rPr lang="en-US" dirty="0"/>
              <a:t>What is Point </a:t>
            </a:r>
            <a:r>
              <a:rPr lang="en-US" dirty="0" smtClean="0"/>
              <a:t>Cloud?</a:t>
            </a:r>
            <a:endParaRPr lang="en-US" dirty="0"/>
          </a:p>
        </p:txBody>
      </p:sp>
      <p:sp>
        <p:nvSpPr>
          <p:cNvPr id="4" name="Content Placeholder 2"/>
          <p:cNvSpPr txBox="1">
            <a:spLocks/>
          </p:cNvSpPr>
          <p:nvPr/>
        </p:nvSpPr>
        <p:spPr>
          <a:xfrm>
            <a:off x="1295400" y="1751527"/>
            <a:ext cx="9800823" cy="2562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Point clouds usually created by 3D scanners, is a set of data </a:t>
            </a:r>
            <a:r>
              <a:rPr lang="en-US" dirty="0" smtClean="0"/>
              <a:t>points intended </a:t>
            </a:r>
            <a:r>
              <a:rPr lang="en-US" dirty="0"/>
              <a:t>to represent the external surface of an object. </a:t>
            </a:r>
            <a:endParaRPr lang="en-US" dirty="0" smtClean="0"/>
          </a:p>
          <a:p>
            <a:r>
              <a:rPr lang="en-US" dirty="0" smtClean="0"/>
              <a:t>In </a:t>
            </a:r>
            <a:r>
              <a:rPr lang="en-US" dirty="0"/>
              <a:t>our case we have a point cloud file with 4,30,736 point defined </a:t>
            </a:r>
            <a:r>
              <a:rPr lang="en-US" dirty="0" smtClean="0"/>
              <a:t>as</a:t>
            </a:r>
          </a:p>
          <a:p>
            <a:r>
              <a:rPr lang="en-US" dirty="0" smtClean="0"/>
              <a:t>[</a:t>
            </a:r>
            <a:r>
              <a:rPr lang="en-US" dirty="0"/>
              <a:t>latitude]          [longitude]      [altitude]               [intensity]	</a:t>
            </a:r>
            <a:endParaRPr lang="en-US" dirty="0" smtClean="0"/>
          </a:p>
          <a:p>
            <a:pPr marL="274320" lvl="1" indent="0">
              <a:lnSpc>
                <a:spcPct val="100000"/>
              </a:lnSpc>
              <a:buNone/>
            </a:pPr>
            <a:r>
              <a:rPr lang="en-US" dirty="0" smtClean="0"/>
              <a:t>45.90388             11.028413            </a:t>
            </a:r>
            <a:r>
              <a:rPr lang="en-US" dirty="0"/>
              <a:t>232.4648     </a:t>
            </a:r>
            <a:r>
              <a:rPr lang="en-US" dirty="0" smtClean="0"/>
              <a:t>     	10</a:t>
            </a:r>
          </a:p>
          <a:p>
            <a:pPr marL="274320" lvl="1" indent="0">
              <a:lnSpc>
                <a:spcPct val="100000"/>
              </a:lnSpc>
              <a:buNone/>
            </a:pPr>
            <a:r>
              <a:rPr lang="en-US" dirty="0" smtClean="0"/>
              <a:t>45.90368             </a:t>
            </a:r>
            <a:r>
              <a:rPr lang="en-US" dirty="0"/>
              <a:t>11.028220    </a:t>
            </a:r>
            <a:r>
              <a:rPr lang="en-US" dirty="0" smtClean="0"/>
              <a:t>        234.4706           	  5</a:t>
            </a:r>
          </a:p>
        </p:txBody>
      </p:sp>
      <p:sp>
        <p:nvSpPr>
          <p:cNvPr id="6" name="Content Placeholder 2"/>
          <p:cNvSpPr txBox="1">
            <a:spLocks/>
          </p:cNvSpPr>
          <p:nvPr/>
        </p:nvSpPr>
        <p:spPr>
          <a:xfrm>
            <a:off x="1295400" y="5422005"/>
            <a:ext cx="9601200"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We detect objects in such a Point Cloud</a:t>
            </a:r>
            <a:r>
              <a:rPr lang="en-US" dirty="0" smtClean="0"/>
              <a:t>. </a:t>
            </a:r>
            <a:endParaRPr lang="en-US" dirty="0"/>
          </a:p>
        </p:txBody>
      </p:sp>
      <p:sp>
        <p:nvSpPr>
          <p:cNvPr id="7" name="Content Placeholder 2"/>
          <p:cNvSpPr txBox="1">
            <a:spLocks/>
          </p:cNvSpPr>
          <p:nvPr/>
        </p:nvSpPr>
        <p:spPr>
          <a:xfrm>
            <a:off x="763073" y="4778060"/>
            <a:ext cx="9601200"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2400" dirty="0"/>
              <a:t>What </a:t>
            </a:r>
            <a:r>
              <a:rPr lang="en-US" sz="2400" dirty="0" smtClean="0"/>
              <a:t>do we </a:t>
            </a:r>
            <a:r>
              <a:rPr lang="en-US" sz="2400" dirty="0"/>
              <a:t>do with it?</a:t>
            </a:r>
          </a:p>
        </p:txBody>
      </p:sp>
      <p:sp>
        <p:nvSpPr>
          <p:cNvPr id="9" name="Title 1"/>
          <p:cNvSpPr>
            <a:spLocks noGrp="1"/>
          </p:cNvSpPr>
          <p:nvPr>
            <p:ph type="title"/>
          </p:nvPr>
        </p:nvSpPr>
        <p:spPr>
          <a:xfrm>
            <a:off x="344925" y="273000"/>
            <a:ext cx="2848441" cy="616491"/>
          </a:xfrm>
        </p:spPr>
        <p:txBody>
          <a:bodyPr/>
          <a:lstStyle/>
          <a:p>
            <a:pPr algn="ctr"/>
            <a:r>
              <a:rPr lang="en-US" dirty="0"/>
              <a:t>OVERVIEW</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92041" y="967213"/>
            <a:ext cx="9601200" cy="616491"/>
          </a:xfrm>
        </p:spPr>
        <p:txBody>
          <a:bodyPr/>
          <a:lstStyle/>
          <a:p>
            <a:pPr algn="ctr"/>
            <a:r>
              <a:rPr lang="en-US" dirty="0" smtClean="0"/>
              <a:t>TASK</a:t>
            </a:r>
            <a:endParaRPr lang="en-US" dirty="0"/>
          </a:p>
        </p:txBody>
      </p:sp>
      <p:pic>
        <p:nvPicPr>
          <p:cNvPr id="3074" name="Picture 2" descr="http://0103.static.prezi.com.s3.amazonaws.com/media/f/a/5/32db1780333dfe948f1aa129d22894994ed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82" y="2507560"/>
            <a:ext cx="4768117" cy="296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74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8403" y="1442433"/>
            <a:ext cx="9601200" cy="643945"/>
          </a:xfrm>
        </p:spPr>
        <p:txBody>
          <a:bodyPr>
            <a:normAutofit/>
          </a:bodyPr>
          <a:lstStyle/>
          <a:p>
            <a:pPr marL="0" indent="0">
              <a:buNone/>
            </a:pPr>
            <a:r>
              <a:rPr lang="en-US" sz="2800" dirty="0"/>
              <a:t>What </a:t>
            </a:r>
            <a:r>
              <a:rPr lang="en-US" sz="2800" dirty="0" smtClean="0"/>
              <a:t>do we have to in this project?</a:t>
            </a:r>
            <a:endParaRPr lang="en-US" sz="2800" dirty="0"/>
          </a:p>
        </p:txBody>
      </p:sp>
      <p:sp>
        <p:nvSpPr>
          <p:cNvPr id="4" name="Content Placeholder 2"/>
          <p:cNvSpPr txBox="1">
            <a:spLocks/>
          </p:cNvSpPr>
          <p:nvPr/>
        </p:nvSpPr>
        <p:spPr>
          <a:xfrm>
            <a:off x="1295400" y="2356834"/>
            <a:ext cx="9800823" cy="2562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2400" dirty="0"/>
              <a:t>The objective of this project is to design a Lane detection algorithm</a:t>
            </a:r>
            <a:r>
              <a:rPr lang="en-US" sz="2400" dirty="0" smtClean="0"/>
              <a:t>.</a:t>
            </a:r>
          </a:p>
          <a:p>
            <a:r>
              <a:rPr lang="en-US" sz="2400" dirty="0" smtClean="0"/>
              <a:t>Representation </a:t>
            </a:r>
            <a:r>
              <a:rPr lang="en-US" sz="2400" dirty="0"/>
              <a:t>of those detected Lanes using Line segment.</a:t>
            </a:r>
            <a:endParaRPr lang="en-US" dirty="0" smtClean="0"/>
          </a:p>
        </p:txBody>
      </p:sp>
      <p:sp>
        <p:nvSpPr>
          <p:cNvPr id="8" name="Title 1"/>
          <p:cNvSpPr>
            <a:spLocks noGrp="1"/>
          </p:cNvSpPr>
          <p:nvPr>
            <p:ph type="title"/>
          </p:nvPr>
        </p:nvSpPr>
        <p:spPr>
          <a:xfrm>
            <a:off x="274589" y="382469"/>
            <a:ext cx="1737091" cy="616491"/>
          </a:xfrm>
        </p:spPr>
        <p:txBody>
          <a:bodyPr/>
          <a:lstStyle/>
          <a:p>
            <a:pPr algn="ctr"/>
            <a:r>
              <a:rPr lang="en-US" dirty="0" smtClean="0"/>
              <a:t>TASK</a:t>
            </a:r>
            <a:endParaRPr lang="en-US" dirty="0"/>
          </a:p>
        </p:txBody>
      </p:sp>
    </p:spTree>
    <p:extLst>
      <p:ext uri="{BB962C8B-B14F-4D97-AF65-F5344CB8AC3E}">
        <p14:creationId xmlns:p14="http://schemas.microsoft.com/office/powerpoint/2010/main" val="144518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403186" y="2661490"/>
            <a:ext cx="2975857" cy="1670449"/>
          </a:xfrm>
          <a:prstGeom prst="rect">
            <a:avLst/>
          </a:prstGeom>
        </p:spPr>
      </p:pic>
      <p:pic>
        <p:nvPicPr>
          <p:cNvPr id="8" name="Picture 7"/>
          <p:cNvPicPr>
            <a:picLocks noChangeAspect="1"/>
          </p:cNvPicPr>
          <p:nvPr/>
        </p:nvPicPr>
        <p:blipFill>
          <a:blip r:embed="rId3"/>
          <a:stretch>
            <a:fillRect/>
          </a:stretch>
        </p:blipFill>
        <p:spPr>
          <a:xfrm>
            <a:off x="1090099" y="1492390"/>
            <a:ext cx="9602032" cy="859611"/>
          </a:xfrm>
          <a:prstGeom prst="rect">
            <a:avLst/>
          </a:prstGeom>
        </p:spPr>
      </p:pic>
    </p:spTree>
    <p:extLst>
      <p:ext uri="{BB962C8B-B14F-4D97-AF65-F5344CB8AC3E}">
        <p14:creationId xmlns:p14="http://schemas.microsoft.com/office/powerpoint/2010/main" val="226432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074" y="2897283"/>
            <a:ext cx="9601200" cy="643945"/>
          </a:xfrm>
        </p:spPr>
        <p:txBody>
          <a:bodyPr/>
          <a:lstStyle/>
          <a:p>
            <a:pPr marL="0" indent="0">
              <a:buNone/>
            </a:pPr>
            <a:r>
              <a:rPr lang="en-US" dirty="0"/>
              <a:t>2. Use these points to create a Binary Image </a:t>
            </a:r>
          </a:p>
        </p:txBody>
      </p:sp>
      <p:pic>
        <p:nvPicPr>
          <p:cNvPr id="10" name="Picture 9"/>
          <p:cNvPicPr>
            <a:picLocks noChangeAspect="1"/>
          </p:cNvPicPr>
          <p:nvPr/>
        </p:nvPicPr>
        <p:blipFill>
          <a:blip r:embed="rId2"/>
          <a:stretch>
            <a:fillRect/>
          </a:stretch>
        </p:blipFill>
        <p:spPr>
          <a:xfrm>
            <a:off x="-2046996" y="355804"/>
            <a:ext cx="7561532" cy="859611"/>
          </a:xfrm>
          <a:prstGeom prst="rect">
            <a:avLst/>
          </a:prstGeom>
        </p:spPr>
      </p:pic>
      <p:sp>
        <p:nvSpPr>
          <p:cNvPr id="11" name="Content Placeholder 2"/>
          <p:cNvSpPr txBox="1">
            <a:spLocks/>
          </p:cNvSpPr>
          <p:nvPr/>
        </p:nvSpPr>
        <p:spPr>
          <a:xfrm>
            <a:off x="1167074" y="4212613"/>
            <a:ext cx="9601200"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3. Perform different operations on this Binary Image to detect and mark Lane</a:t>
            </a:r>
          </a:p>
        </p:txBody>
      </p:sp>
      <p:sp>
        <p:nvSpPr>
          <p:cNvPr id="12" name="Content Placeholder 2"/>
          <p:cNvSpPr txBox="1">
            <a:spLocks/>
          </p:cNvSpPr>
          <p:nvPr/>
        </p:nvSpPr>
        <p:spPr>
          <a:xfrm>
            <a:off x="1167074" y="1581954"/>
            <a:ext cx="9601200"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smtClean="0"/>
              <a:t>1. Convert Cloud point into  X, Y  and Z coordinate system based on intensity</a:t>
            </a:r>
            <a:endParaRPr lang="en-US" dirty="0"/>
          </a:p>
        </p:txBody>
      </p:sp>
    </p:spTree>
    <p:extLst>
      <p:ext uri="{BB962C8B-B14F-4D97-AF65-F5344CB8AC3E}">
        <p14:creationId xmlns:p14="http://schemas.microsoft.com/office/powerpoint/2010/main" val="301569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9" name="Content Placeholder 2"/>
          <p:cNvSpPr txBox="1">
            <a:spLocks/>
          </p:cNvSpPr>
          <p:nvPr/>
        </p:nvSpPr>
        <p:spPr>
          <a:xfrm>
            <a:off x="661182" y="340715"/>
            <a:ext cx="11098460" cy="643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smtClean="0"/>
              <a:t>Visualization </a:t>
            </a:r>
            <a:r>
              <a:rPr lang="en-US" sz="3600" dirty="0"/>
              <a:t>of cloud points with different intensity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02" y="2183277"/>
            <a:ext cx="5677909" cy="43662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287" y="2183278"/>
            <a:ext cx="5570355" cy="4366297"/>
          </a:xfrm>
          <a:prstGeom prst="rect">
            <a:avLst/>
          </a:prstGeom>
        </p:spPr>
      </p:pic>
      <p:sp>
        <p:nvSpPr>
          <p:cNvPr id="17" name="Content Placeholder 2"/>
          <p:cNvSpPr txBox="1">
            <a:spLocks/>
          </p:cNvSpPr>
          <p:nvPr/>
        </p:nvSpPr>
        <p:spPr>
          <a:xfrm>
            <a:off x="6567442" y="1357594"/>
            <a:ext cx="5192200"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Points with Intensity &gt; 20   – 31017 Points</a:t>
            </a:r>
            <a:endParaRPr lang="en-US" dirty="0"/>
          </a:p>
        </p:txBody>
      </p:sp>
      <p:sp>
        <p:nvSpPr>
          <p:cNvPr id="18" name="Content Placeholder 2"/>
          <p:cNvSpPr txBox="1">
            <a:spLocks/>
          </p:cNvSpPr>
          <p:nvPr/>
        </p:nvSpPr>
        <p:spPr>
          <a:xfrm>
            <a:off x="1304757" y="1357594"/>
            <a:ext cx="3461197"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ALL 430736 Points</a:t>
            </a:r>
            <a:endParaRPr lang="en-US" dirty="0"/>
          </a:p>
        </p:txBody>
      </p:sp>
    </p:spTree>
    <p:extLst>
      <p:ext uri="{BB962C8B-B14F-4D97-AF65-F5344CB8AC3E}">
        <p14:creationId xmlns:p14="http://schemas.microsoft.com/office/powerpoint/2010/main" val="18137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17" name="Content Placeholder 2"/>
          <p:cNvSpPr txBox="1">
            <a:spLocks/>
          </p:cNvSpPr>
          <p:nvPr/>
        </p:nvSpPr>
        <p:spPr>
          <a:xfrm>
            <a:off x="6258902" y="1255671"/>
            <a:ext cx="5741063"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Points with Intensity &gt; 50   – 8484 Points</a:t>
            </a:r>
            <a:endParaRPr lang="en-US" dirty="0"/>
          </a:p>
        </p:txBody>
      </p:sp>
      <p:sp>
        <p:nvSpPr>
          <p:cNvPr id="18" name="Content Placeholder 2"/>
          <p:cNvSpPr txBox="1">
            <a:spLocks/>
          </p:cNvSpPr>
          <p:nvPr/>
        </p:nvSpPr>
        <p:spPr>
          <a:xfrm>
            <a:off x="618434" y="1255671"/>
            <a:ext cx="5255877" cy="643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Points with Intensity &gt; </a:t>
            </a:r>
            <a:r>
              <a:rPr lang="en-US" dirty="0" smtClean="0"/>
              <a:t>30   </a:t>
            </a:r>
            <a:r>
              <a:rPr lang="en-US" dirty="0"/>
              <a:t>– </a:t>
            </a:r>
            <a:r>
              <a:rPr lang="en-US" dirty="0" smtClean="0"/>
              <a:t>18618 </a:t>
            </a:r>
            <a:r>
              <a:rPr lang="en-US" dirty="0"/>
              <a:t>Points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73" y="2184419"/>
            <a:ext cx="5557338" cy="424249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902" y="2172191"/>
            <a:ext cx="5511816" cy="4254719"/>
          </a:xfrm>
          <a:prstGeom prst="rect">
            <a:avLst/>
          </a:prstGeom>
        </p:spPr>
      </p:pic>
      <p:sp>
        <p:nvSpPr>
          <p:cNvPr id="10" name="Content Placeholder 2"/>
          <p:cNvSpPr txBox="1">
            <a:spLocks/>
          </p:cNvSpPr>
          <p:nvPr/>
        </p:nvSpPr>
        <p:spPr>
          <a:xfrm>
            <a:off x="661182" y="340715"/>
            <a:ext cx="11098460" cy="643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smtClean="0"/>
              <a:t>Visualization </a:t>
            </a:r>
            <a:r>
              <a:rPr lang="en-US" sz="3600" dirty="0"/>
              <a:t>of cloud points with different intensity</a:t>
            </a:r>
          </a:p>
        </p:txBody>
      </p:sp>
    </p:spTree>
    <p:extLst>
      <p:ext uri="{BB962C8B-B14F-4D97-AF65-F5344CB8AC3E}">
        <p14:creationId xmlns:p14="http://schemas.microsoft.com/office/powerpoint/2010/main" val="353716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DA9951C7-4320-4495-9FC1-E63CCA4172C0}" vid="{B4FD8286-12BA-4ECE-B80E-03C93BD82B08}"/>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A16170-AED4-43FB-90C7-1F1653EBFACC}">
  <ds:schemaRefs>
    <ds:schemaRef ds:uri="http://purl.org/dc/terms/"/>
    <ds:schemaRef ds:uri="http://schemas.microsoft.com/office/infopath/2007/PartnerControls"/>
    <ds:schemaRef ds:uri="http://schemas.microsoft.com/office/2006/documentManagement/types"/>
    <ds:schemaRef ds:uri="http://www.w3.org/XML/1998/namespace"/>
    <ds:schemaRef ds:uri="http://purl.org/dc/elements/1.1/"/>
    <ds:schemaRef ds:uri="http://schemas.openxmlformats.org/package/2006/metadata/core-properties"/>
    <ds:schemaRef ds:uri="a4f35948-e619-41b3-aa29-22878b09cfd2"/>
    <ds:schemaRef ds:uri="http://purl.org/dc/dcmitype/"/>
    <ds:schemaRef ds:uri="40262f94-9f35-4ac3-9a90-690165a166b7"/>
    <ds:schemaRef ds:uri="http://schemas.microsoft.com/office/2006/metadata/properties"/>
  </ds:schemaRefs>
</ds:datastoreItem>
</file>

<file path=customXml/itemProps2.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3.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Green brushed metal presentation (widescreen)</Template>
  <TotalTime>69</TotalTime>
  <Words>384</Words>
  <Application>Microsoft Macintosh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Georgia</vt:lpstr>
      <vt:lpstr>Wingdings</vt:lpstr>
      <vt:lpstr>Brushed Metal 16x9</vt:lpstr>
      <vt:lpstr>Project 5   Object Detection In Point Cloud : Lane Marking</vt:lpstr>
      <vt:lpstr>OVERVIEW</vt:lpstr>
      <vt:lpstr>OVERVIEW</vt:lpstr>
      <vt:lpstr>TASK</vt:lpstr>
      <vt:lpstr>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   Object Detection In Point Cloud : Lane Marking</dc:title>
  <dc:creator>Kunal</dc:creator>
  <cp:lastModifiedBy>Kunal Dhande</cp:lastModifiedBy>
  <cp:revision>13</cp:revision>
  <dcterms:created xsi:type="dcterms:W3CDTF">2017-05-05T20:34:16Z</dcterms:created>
  <dcterms:modified xsi:type="dcterms:W3CDTF">2017-05-05T21:46:27Z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