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11"/>
  </p:notesMasterIdLst>
  <p:handoutMasterIdLst>
    <p:handoutMasterId r:id="rId12"/>
  </p:handoutMasterIdLst>
  <p:sldIdLst>
    <p:sldId id="282" r:id="rId3"/>
    <p:sldId id="259" r:id="rId4"/>
    <p:sldId id="271" r:id="rId5"/>
    <p:sldId id="272" r:id="rId6"/>
    <p:sldId id="284" r:id="rId7"/>
    <p:sldId id="280" r:id="rId8"/>
    <p:sldId id="283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32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7325D-7C6B-4659-A656-A772019985A7}" type="datetimeFigureOut">
              <a:rPr lang="en-US" smtClean="0"/>
              <a:t>3/16/2017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6F1DE-7011-44EB-ACA9-621AFE57E0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52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FD80F-0FDC-4A05-9EF1-C028EC4EDC0A}" type="datetimeFigureOut">
              <a:rPr lang="en-US" smtClean="0"/>
              <a:t>3/16/2017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039D5-9119-4C2A-87C5-029C8B6BF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2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7200" y="152399"/>
            <a:ext cx="26416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203200" y="153923"/>
            <a:ext cx="89408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3/16/2017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7200" y="2052960"/>
            <a:ext cx="26416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2052960"/>
            <a:ext cx="84328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3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3200" y="147319"/>
            <a:ext cx="89408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9347200" y="147319"/>
            <a:ext cx="2608061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0400" y="274639"/>
            <a:ext cx="2235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3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4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7200" y="152399"/>
            <a:ext cx="26416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203200" y="153923"/>
            <a:ext cx="89408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3/16/2017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0400" y="2892277"/>
            <a:ext cx="21336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8000" y="2892277"/>
            <a:ext cx="84328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2"/>
            <a:ext cx="5384800" cy="44074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072"/>
            <a:ext cx="5384800" cy="44074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4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386917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2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4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3200" y="150919"/>
            <a:ext cx="11775736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9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9" name="Rectangle 8"/>
          <p:cNvSpPr/>
          <p:nvPr/>
        </p:nvSpPr>
        <p:spPr>
          <a:xfrm>
            <a:off x="203200" y="152400"/>
            <a:ext cx="89408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304801"/>
            <a:ext cx="7823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6336" y="2130552"/>
            <a:ext cx="2231136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546336" y="457200"/>
            <a:ext cx="2234213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25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9" name="Rectangle 8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200" y="152400"/>
            <a:ext cx="89408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0400" y="2133600"/>
            <a:ext cx="22352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550400" y="460248"/>
            <a:ext cx="22352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92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3200" y="1634971"/>
            <a:ext cx="11775736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203199" y="152401"/>
            <a:ext cx="11752063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517" y="6356350"/>
            <a:ext cx="284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0" y="6356350"/>
            <a:ext cx="447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9573" y="6355080"/>
            <a:ext cx="777288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999" y="1719071"/>
            <a:ext cx="11210524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355847"/>
            <a:ext cx="11175013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6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4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0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Kunal </a:t>
            </a:r>
            <a:r>
              <a:rPr lang="en-US" dirty="0" err="1" smtClean="0"/>
              <a:t>Dhande</a:t>
            </a:r>
            <a:endParaRPr lang="en-US" dirty="0" smtClean="0"/>
          </a:p>
          <a:p>
            <a:pPr algn="r"/>
            <a:r>
              <a:rPr lang="en-US" dirty="0" smtClean="0"/>
              <a:t>A20369862</a:t>
            </a:r>
          </a:p>
          <a:p>
            <a:r>
              <a:rPr lang="en-US" dirty="0" smtClean="0"/>
              <a:t>Kunal Kolhatkar</a:t>
            </a:r>
          </a:p>
          <a:p>
            <a:pPr algn="r"/>
            <a:r>
              <a:rPr lang="en-US" dirty="0" smtClean="0"/>
              <a:t>A20373885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Probe Data Analysis for Road Slope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9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 algn="ctr">
              <a:buNone/>
            </a:pPr>
            <a:r>
              <a:rPr lang="en-US" dirty="0" smtClean="0"/>
              <a:t>What is </a:t>
            </a:r>
            <a:r>
              <a:rPr lang="en-US" dirty="0"/>
              <a:t>Probe Data </a:t>
            </a:r>
            <a:r>
              <a:rPr lang="en-US" dirty="0" smtClean="0"/>
              <a:t>?</a:t>
            </a:r>
          </a:p>
          <a:p>
            <a:r>
              <a:rPr lang="en-US" dirty="0" smtClean="0"/>
              <a:t>It is data which is </a:t>
            </a:r>
            <a:r>
              <a:rPr lang="en-US" dirty="0"/>
              <a:t>generated by monitoring the position of moving objects over space and </a:t>
            </a:r>
            <a:r>
              <a:rPr lang="en-US" dirty="0" smtClean="0"/>
              <a:t>time. These moving objects can be dedicated vehicles used to collect information. </a:t>
            </a:r>
            <a:endParaRPr lang="en-US" dirty="0"/>
          </a:p>
          <a:p>
            <a:r>
              <a:rPr lang="en-US" dirty="0" smtClean="0"/>
              <a:t>The individual probe points consist of </a:t>
            </a:r>
            <a:r>
              <a:rPr lang="en-US" dirty="0" err="1" smtClean="0"/>
              <a:t>ProbeID</a:t>
            </a:r>
            <a:r>
              <a:rPr lang="en-US" dirty="0"/>
              <a:t>, </a:t>
            </a:r>
            <a:r>
              <a:rPr lang="en-US" dirty="0" err="1"/>
              <a:t>dateTime</a:t>
            </a:r>
            <a:r>
              <a:rPr lang="en-US" dirty="0"/>
              <a:t>, </a:t>
            </a:r>
            <a:r>
              <a:rPr lang="en-US" dirty="0" err="1"/>
              <a:t>sourceCode</a:t>
            </a:r>
            <a:r>
              <a:rPr lang="en-US" dirty="0"/>
              <a:t>, latitude, longitude, altitude, speed, </a:t>
            </a:r>
            <a:r>
              <a:rPr lang="en-US" dirty="0" smtClean="0"/>
              <a:t>heading etc.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 algn="ctr">
              <a:buNone/>
            </a:pPr>
            <a:r>
              <a:rPr lang="en-US" dirty="0" smtClean="0"/>
              <a:t>What is Link Data?</a:t>
            </a:r>
          </a:p>
          <a:p>
            <a:r>
              <a:rPr lang="en-US" dirty="0"/>
              <a:t>The link data </a:t>
            </a:r>
            <a:r>
              <a:rPr lang="en-US" dirty="0" smtClean="0"/>
              <a:t>is information of </a:t>
            </a:r>
            <a:r>
              <a:rPr lang="en-US" dirty="0"/>
              <a:t>road segments (</a:t>
            </a:r>
            <a:r>
              <a:rPr lang="en-US" dirty="0" smtClean="0"/>
              <a:t>links). It consist of </a:t>
            </a:r>
            <a:r>
              <a:rPr lang="en-US" dirty="0"/>
              <a:t>data for the links that probe points can be map-matched </a:t>
            </a:r>
            <a:r>
              <a:rPr lang="en-US" dirty="0" smtClean="0"/>
              <a:t>to.</a:t>
            </a:r>
          </a:p>
          <a:p>
            <a:r>
              <a:rPr lang="en-US" dirty="0"/>
              <a:t>It consist of </a:t>
            </a:r>
            <a:r>
              <a:rPr lang="en-US" dirty="0" err="1" smtClean="0"/>
              <a:t>linkPVID</a:t>
            </a:r>
            <a:r>
              <a:rPr lang="en-US" dirty="0" smtClean="0"/>
              <a:t>, </a:t>
            </a:r>
            <a:r>
              <a:rPr lang="en-US" dirty="0"/>
              <a:t>length, </a:t>
            </a:r>
            <a:r>
              <a:rPr lang="en-US" dirty="0" err="1" smtClean="0"/>
              <a:t>directionOfTravel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2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1.In </a:t>
            </a:r>
            <a:r>
              <a:rPr lang="en-US" dirty="0"/>
              <a:t>this assignment </a:t>
            </a:r>
            <a:r>
              <a:rPr lang="en-US" dirty="0" smtClean="0"/>
              <a:t>we have to map-match </a:t>
            </a:r>
            <a:r>
              <a:rPr lang="en-US" dirty="0"/>
              <a:t>probe points to road </a:t>
            </a:r>
            <a:r>
              <a:rPr lang="en-US" dirty="0" smtClean="0"/>
              <a:t>links.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2.Then as </a:t>
            </a:r>
            <a:r>
              <a:rPr lang="en-US" dirty="0"/>
              <a:t>an application of Probe Data we derive road slope for each road </a:t>
            </a:r>
            <a:r>
              <a:rPr lang="en-US" dirty="0" smtClean="0"/>
              <a:t>link.</a:t>
            </a:r>
          </a:p>
          <a:p>
            <a:pPr marL="45720" indent="0">
              <a:buNone/>
            </a:pPr>
            <a:r>
              <a:rPr lang="en-US" dirty="0" smtClean="0"/>
              <a:t>3. Finally we evaluate </a:t>
            </a:r>
            <a:r>
              <a:rPr lang="en-US" dirty="0"/>
              <a:t>derived road slope with surveyed road slope </a:t>
            </a:r>
            <a:r>
              <a:rPr lang="en-US" dirty="0" smtClean="0"/>
              <a:t>present in the link data file.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0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07999" y="1719072"/>
            <a:ext cx="11276169" cy="4407408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1.Map-Matching</a:t>
            </a:r>
          </a:p>
          <a:p>
            <a:pPr marL="45720" indent="0" algn="ctr">
              <a:buNone/>
            </a:pPr>
            <a:endParaRPr lang="en-US" dirty="0" smtClean="0"/>
          </a:p>
          <a:p>
            <a:r>
              <a:rPr lang="en-US" dirty="0" smtClean="0"/>
              <a:t>Latitude and Longitude are given in both Probe Data and Link Data.</a:t>
            </a:r>
          </a:p>
          <a:p>
            <a:r>
              <a:rPr lang="en-US" dirty="0"/>
              <a:t>To Map- Match we </a:t>
            </a:r>
            <a:r>
              <a:rPr lang="en-US" dirty="0" smtClean="0"/>
              <a:t>use these Latitude and Longitude information of both these files and compare them with every other to find the one-pair with minimum distance between them.</a:t>
            </a:r>
          </a:p>
          <a:p>
            <a:r>
              <a:rPr lang="en-US" dirty="0" smtClean="0"/>
              <a:t>This pair is resultant Map-Matched Probe data points to corresponding Link.</a:t>
            </a:r>
          </a:p>
          <a:p>
            <a:pPr marL="4572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7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" indent="0">
                  <a:buNone/>
                </a:pPr>
                <a:r>
                  <a:rPr lang="en-US" dirty="0" smtClean="0"/>
                  <a:t>2.Calculating Slope of Road</a:t>
                </a:r>
              </a:p>
              <a:p>
                <a:pPr marL="4572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To calculate the slope between two points here we use the matched points from previous step to calculate the slope of two consecutive points.</a:t>
                </a:r>
              </a:p>
              <a:p>
                <a:r>
                  <a:rPr lang="en-US" dirty="0" smtClean="0"/>
                  <a:t>The slope between two consecutive points (P1, P2) is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𝑅𝐼𝑆𝐸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𝑅𝑈𝑁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4572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where p1(x1,y1) p2(x2,y2) are two points.</a:t>
                </a:r>
              </a:p>
              <a:p>
                <a:r>
                  <a:rPr lang="en-US" dirty="0" smtClean="0"/>
                  <a:t>This is calculated for all the matched points.</a:t>
                </a:r>
              </a:p>
              <a:p>
                <a:pPr marL="45720" indent="0">
                  <a:buNone/>
                </a:pPr>
                <a:r>
                  <a:rPr lang="en-US" dirty="0"/>
                  <a:t>	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381" t="-9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continued..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3</a:t>
            </a:r>
            <a:r>
              <a:rPr lang="en-US" dirty="0"/>
              <a:t>. E</a:t>
            </a:r>
            <a:r>
              <a:rPr lang="en-US" dirty="0" smtClean="0"/>
              <a:t>valuating </a:t>
            </a:r>
            <a:r>
              <a:rPr lang="en-US" dirty="0"/>
              <a:t>derived road slope with surveyed road slope 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Average of slope is calculated for each Link data.</a:t>
            </a:r>
          </a:p>
          <a:p>
            <a:r>
              <a:rPr lang="en-US" dirty="0" smtClean="0"/>
              <a:t>This slope is then compared with the slope we calculated in previous step.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continued</a:t>
            </a:r>
            <a:r>
              <a:rPr lang="en-US" dirty="0" smtClean="0"/>
              <a:t>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3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	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source code is present in two different folder with Instructions to run the program in ReadMe file.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Resultant files containing evaluation </a:t>
            </a:r>
            <a:r>
              <a:rPr lang="en-US" dirty="0" smtClean="0"/>
              <a:t>results </a:t>
            </a:r>
            <a:r>
              <a:rPr lang="en-US" dirty="0" smtClean="0"/>
              <a:t>are present in folder.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92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Guest </a:t>
            </a:r>
            <a:r>
              <a:rPr lang="en-GB" smtClean="0"/>
              <a:t>lecture notes </a:t>
            </a:r>
            <a:r>
              <a:rPr lang="en-GB" dirty="0"/>
              <a:t>by </a:t>
            </a:r>
            <a:r>
              <a:rPr lang="en-GB" dirty="0" err="1"/>
              <a:t>Dr.</a:t>
            </a:r>
            <a:r>
              <a:rPr lang="en-GB" dirty="0"/>
              <a:t> Bo </a:t>
            </a:r>
            <a:r>
              <a:rPr lang="en-GB" dirty="0" smtClean="0"/>
              <a:t>Xu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i="1" dirty="0" smtClean="0"/>
              <a:t>Online </a:t>
            </a:r>
            <a:r>
              <a:rPr lang="en-US" i="1" dirty="0"/>
              <a:t>map-matching based on Hidden Markov model for real-time traffic sensing </a:t>
            </a:r>
            <a:r>
              <a:rPr lang="en-US" i="1" dirty="0" smtClean="0"/>
              <a:t>applications</a:t>
            </a:r>
            <a:r>
              <a:rPr lang="en-US" dirty="0" smtClean="0"/>
              <a:t>” by C.Y</a:t>
            </a:r>
            <a:r>
              <a:rPr lang="en-US" dirty="0"/>
              <a:t>. Goh, J. </a:t>
            </a:r>
            <a:r>
              <a:rPr lang="en-US" dirty="0" err="1"/>
              <a:t>Dauwels</a:t>
            </a:r>
            <a:r>
              <a:rPr lang="en-US" dirty="0"/>
              <a:t>, N. </a:t>
            </a:r>
            <a:r>
              <a:rPr lang="en-US" dirty="0" err="1"/>
              <a:t>Mitrovic</a:t>
            </a:r>
            <a:r>
              <a:rPr lang="en-US" dirty="0"/>
              <a:t>, M. T. Asif, A. Oran, P. </a:t>
            </a:r>
            <a:r>
              <a:rPr lang="en-US" dirty="0" err="1" smtClean="0"/>
              <a:t>Jaillet</a:t>
            </a:r>
            <a:r>
              <a:rPr lang="en-US" dirty="0" smtClean="0"/>
              <a:t> (2012 ITSC)</a:t>
            </a:r>
            <a:r>
              <a:rPr lang="en-US" dirty="0"/>
              <a:t>	</a:t>
            </a:r>
          </a:p>
          <a:p>
            <a:r>
              <a:rPr lang="en-US" dirty="0" smtClean="0"/>
              <a:t>“</a:t>
            </a:r>
            <a:r>
              <a:rPr lang="en-US" i="1" dirty="0"/>
              <a:t>Map-Matching for Low-Sampling-Rate GPS Trajectories</a:t>
            </a:r>
            <a:r>
              <a:rPr lang="en-US" dirty="0" smtClean="0"/>
              <a:t>” </a:t>
            </a:r>
            <a:r>
              <a:rPr lang="en-GB" dirty="0"/>
              <a:t>Yu Zheng, MS </a:t>
            </a:r>
            <a:r>
              <a:rPr lang="en-GB" dirty="0" smtClean="0"/>
              <a:t>Research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1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es training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ales training presentation" id="{B6AD0E1B-010F-4040-BECC-338DC7180AF6}" vid="{9250DCDA-9F4A-4BAF-B302-6C51082CF12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E24EA9C-70A4-43E8-A40F-9E8D971C57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training presentation</Template>
  <TotalTime>0</TotalTime>
  <Words>352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Wingdings</vt:lpstr>
      <vt:lpstr>Wingdings 2</vt:lpstr>
      <vt:lpstr>Sales training presentation</vt:lpstr>
      <vt:lpstr>Probe Data Analysis for Road Slope </vt:lpstr>
      <vt:lpstr>oVERVIEW</vt:lpstr>
      <vt:lpstr>Task</vt:lpstr>
      <vt:lpstr>APPROACH</vt:lpstr>
      <vt:lpstr>APPROACH continued..</vt:lpstr>
      <vt:lpstr>APPROACH continued..</vt:lpstr>
      <vt:lpstr>Result 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2017-03-16T19:45:58Z</dcterms:created>
  <dcterms:modified xsi:type="dcterms:W3CDTF">2017-03-17T03:45:38Z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TC034605589991</vt:lpwstr>
  </property>
</Properties>
</file>