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60577"/>
  </p:normalViewPr>
  <p:slideViewPr>
    <p:cSldViewPr snapToGrid="0" snapToObjects="1">
      <p:cViewPr varScale="1">
        <p:scale>
          <a:sx n="62" d="100"/>
          <a:sy n="62" d="100"/>
        </p:scale>
        <p:origin x="22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5F518-C10C-2340-8749-DAD35EC89FC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7510-2842-FF4F-A3EC-7B762740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7510-2842-FF4F-A3EC-7B762740D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7510-2842-FF4F-A3EC-7B762740D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7510-2842-FF4F-A3EC-7B762740D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7510-2842-FF4F-A3EC-7B762740D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7510-2842-FF4F-A3EC-7B762740D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3F88-A4CD-446B-B6EA-B8107D37E6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hadoop.apach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6160244" cy="2677648"/>
          </a:xfrm>
        </p:spPr>
        <p:txBody>
          <a:bodyPr>
            <a:normAutofit/>
          </a:bodyPr>
          <a:lstStyle/>
          <a:p>
            <a:r>
              <a:rPr lang="en-US" dirty="0" smtClean="0"/>
              <a:t>Job Scheduling Algorithms in </a:t>
            </a:r>
            <a:br>
              <a:rPr lang="en-US" dirty="0" smtClean="0"/>
            </a:br>
            <a:r>
              <a:rPr lang="en-US" dirty="0" smtClean="0"/>
              <a:t>Big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848"/>
              </p:ext>
            </p:extLst>
          </p:nvPr>
        </p:nvGraphicFramePr>
        <p:xfrm>
          <a:off x="7315199" y="2663459"/>
          <a:ext cx="3521677" cy="2113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677"/>
              </a:tblGrid>
              <a:tr h="1056961"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chemeClr val="bg1"/>
                          </a:solidFill>
                        </a:rPr>
                        <a:t>Kunal Dhande </a:t>
                      </a:r>
                    </a:p>
                    <a:p>
                      <a:pPr algn="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A20369862 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</a:tr>
              <a:tr h="10569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Mohit Kulpe 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kern="1200" dirty="0" smtClean="0">
                          <a:solidFill>
                            <a:schemeClr val="bg1"/>
                          </a:solidFill>
                          <a:effectLst/>
                        </a:rPr>
                        <a:t>A20372614 </a:t>
                      </a:r>
                      <a:endParaRPr lang="da-DK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Aware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RAS – Focuses on resource utilization.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Resource Metrics:</a:t>
            </a:r>
          </a:p>
          <a:p>
            <a:pPr lvl="3" algn="just"/>
            <a:r>
              <a:rPr lang="en-US" sz="1800" dirty="0"/>
              <a:t>Dynamic Free slot Advertisement</a:t>
            </a:r>
          </a:p>
          <a:p>
            <a:pPr lvl="3" algn="just"/>
            <a:r>
              <a:rPr lang="en-US" sz="1800" dirty="0"/>
              <a:t>Free slot priority/Filtering</a:t>
            </a:r>
          </a:p>
          <a:p>
            <a:pPr marL="1371600" lvl="3" indent="0" algn="just">
              <a:buNone/>
            </a:pPr>
            <a:endParaRPr lang="en-US" sz="1800" dirty="0"/>
          </a:p>
          <a:p>
            <a:pPr algn="just"/>
            <a:r>
              <a:rPr lang="en-US" sz="2000" dirty="0" smtClean="0"/>
              <a:t>Fairness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marL="457200" lvl="1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Local data processing takes lesser time as compared to moving the data across network. So to improve the performance of jobs, most of the algorithms work to improve the data </a:t>
            </a:r>
            <a:r>
              <a:rPr lang="en-US" sz="2000" dirty="0" smtClean="0"/>
              <a:t>locality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Work </a:t>
            </a:r>
            <a:r>
              <a:rPr lang="en-US" sz="2000" dirty="0"/>
              <a:t>load must be fairly distributed to achieve good performance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dirty="0" smtClean="0"/>
              <a:t>To </a:t>
            </a:r>
            <a:r>
              <a:rPr lang="en-US" sz="2000" dirty="0"/>
              <a:t>meet the user expectations, scheduling algorithms must use prediction methods based on the volume of data to be processed and underlying hardware. So as a future work we can consider developing the algorithms which can schedule the jobs efficiently on heterogeneous </a:t>
            </a:r>
            <a:r>
              <a:rPr lang="en-US" sz="2000" dirty="0" smtClean="0"/>
              <a:t>clusters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Zaharia</a:t>
            </a:r>
            <a:r>
              <a:rPr lang="en-US" dirty="0"/>
              <a:t>, A. </a:t>
            </a:r>
            <a:r>
              <a:rPr lang="en-US" dirty="0" err="1"/>
              <a:t>Konwinski</a:t>
            </a:r>
            <a:r>
              <a:rPr lang="en-US" dirty="0"/>
              <a:t>, A. D. Joseph, R. Katz, and I. </a:t>
            </a:r>
            <a:r>
              <a:rPr lang="en-US" dirty="0" err="1"/>
              <a:t>Stoica</a:t>
            </a:r>
            <a:r>
              <a:rPr lang="en-US" dirty="0"/>
              <a:t>, “Improving </a:t>
            </a:r>
            <a:r>
              <a:rPr lang="en-US" dirty="0" err="1"/>
              <a:t>mapreduce</a:t>
            </a:r>
            <a:r>
              <a:rPr lang="en-US" dirty="0"/>
              <a:t> performance in heterogeneous environments,” (2008) in 8th </a:t>
            </a:r>
            <a:r>
              <a:rPr lang="en-US" dirty="0" err="1"/>
              <a:t>Usenix</a:t>
            </a:r>
            <a:r>
              <a:rPr lang="en-US" dirty="0"/>
              <a:t> Symposium on Operating Systems Design and Implementation, (New York), pp. 29–42, ACM Press.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Quan</a:t>
            </a:r>
            <a:r>
              <a:rPr lang="en-US" dirty="0" smtClean="0"/>
              <a:t> Chen; </a:t>
            </a:r>
            <a:r>
              <a:rPr lang="en-US" dirty="0" err="1" smtClean="0"/>
              <a:t>Daqiang</a:t>
            </a:r>
            <a:r>
              <a:rPr lang="en-US" dirty="0" smtClean="0"/>
              <a:t> Zhang; </a:t>
            </a:r>
            <a:r>
              <a:rPr lang="en-US" dirty="0" err="1" smtClean="0"/>
              <a:t>Minyi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; </a:t>
            </a:r>
            <a:r>
              <a:rPr lang="en-US" dirty="0" err="1" smtClean="0"/>
              <a:t>Qianni</a:t>
            </a:r>
            <a:r>
              <a:rPr lang="en-US" dirty="0" smtClean="0"/>
              <a:t> Deng; Song </a:t>
            </a:r>
            <a:r>
              <a:rPr lang="en-US" dirty="0" err="1" smtClean="0"/>
              <a:t>Guo</a:t>
            </a:r>
            <a:r>
              <a:rPr lang="en-US" dirty="0" smtClean="0"/>
              <a:t>; , "SAMR: A Self-adaptive MapReduce Scheduling Algorithm in Heterogeneous Environment,"(2010) Computer and Information Technology (CIT), 2010 IEEE 10th International Conference on , vol., no., pp.2736-2743.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Houvik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/>
              <a:t>Ardhan</a:t>
            </a:r>
            <a:r>
              <a:rPr lang="en-US" dirty="0"/>
              <a:t>, Daniel A. </a:t>
            </a:r>
            <a:r>
              <a:rPr lang="en-US" dirty="0" err="1"/>
              <a:t>Menasce</a:t>
            </a:r>
            <a:r>
              <a:rPr lang="en-US" dirty="0"/>
              <a:t>. “The Anatomy of MapReduce Jobs, Scheduling, and Performance Challenges”, Proceedings of the 2013 Conference of the Computer Measurement Group, San Diego, CA, November 5-8, 2013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“ </a:t>
            </a:r>
            <a:r>
              <a:rPr lang="en-US" dirty="0"/>
              <a:t>Apache Hadoop.” </a:t>
            </a:r>
            <a:r>
              <a:rPr lang="en-US" dirty="0">
                <a:hlinkClick r:id="rId3"/>
              </a:rPr>
              <a:t>http://hadoop.apache.org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R. </a:t>
            </a:r>
            <a:r>
              <a:rPr lang="en-US" dirty="0" err="1"/>
              <a:t>Nanduri</a:t>
            </a:r>
            <a:r>
              <a:rPr lang="en-US" dirty="0"/>
              <a:t>, N. </a:t>
            </a:r>
            <a:r>
              <a:rPr lang="en-US" dirty="0" err="1"/>
              <a:t>Maheshwari</a:t>
            </a:r>
            <a:r>
              <a:rPr lang="en-US" dirty="0"/>
              <a:t>, A. </a:t>
            </a:r>
            <a:r>
              <a:rPr lang="en-US" dirty="0" err="1"/>
              <a:t>Reddyraja</a:t>
            </a:r>
            <a:r>
              <a:rPr lang="en-US" dirty="0"/>
              <a:t>, and V. Varma, “Job aware scheduling algorithm for </a:t>
            </a:r>
            <a:r>
              <a:rPr lang="en-US" dirty="0" err="1"/>
              <a:t>mapreduce</a:t>
            </a:r>
            <a:r>
              <a:rPr lang="en-US" dirty="0"/>
              <a:t> framework,”(2011) in Proceedings of the 3rd International Conference on Cloud Computing Technology and Science, CLOUDCOM ’11, (Washington, DC, USA), pp. 724–729, IEEE Computer Society.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6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5528" y="3027404"/>
            <a:ext cx="8825658" cy="870235"/>
          </a:xfrm>
        </p:spPr>
        <p:txBody>
          <a:bodyPr/>
          <a:lstStyle/>
          <a:p>
            <a:pPr algn="ctr"/>
            <a:r>
              <a:rPr lang="en-US" dirty="0" smtClean="0"/>
              <a:t>Thank you..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Big data </a:t>
            </a:r>
            <a:r>
              <a:rPr lang="en-US" dirty="0" smtClean="0"/>
              <a:t>- data </a:t>
            </a:r>
            <a:r>
              <a:rPr lang="en-US" dirty="0"/>
              <a:t>management systems that can manage large volume, velocity and variety </a:t>
            </a:r>
            <a:r>
              <a:rPr lang="en-US"/>
              <a:t>of </a:t>
            </a:r>
            <a:r>
              <a:rPr lang="en-US" smtClean="0"/>
              <a:t>data</a:t>
            </a:r>
          </a:p>
          <a:p>
            <a:pPr algn="just">
              <a:lnSpc>
                <a:spcPct val="150000"/>
              </a:lnSpc>
            </a:pPr>
            <a:r>
              <a:rPr lang="en-US" smtClean="0"/>
              <a:t>Hadoop </a:t>
            </a:r>
            <a:r>
              <a:rPr lang="en-US" dirty="0"/>
              <a:t>allows to store and process big data in a distributed environment with asymmetrical clusters of computers using simple programming models.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single node failure doesn’t affect the ruinous system failure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28" y="2603500"/>
            <a:ext cx="6689057" cy="3416300"/>
          </a:xfrm>
        </p:spPr>
      </p:pic>
    </p:spTree>
    <p:extLst>
      <p:ext uri="{BB962C8B-B14F-4D97-AF65-F5344CB8AC3E}">
        <p14:creationId xmlns:p14="http://schemas.microsoft.com/office/powerpoint/2010/main" val="1412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Locality</a:t>
            </a:r>
          </a:p>
          <a:p>
            <a:pPr lvl="1" algn="just"/>
            <a:r>
              <a:rPr lang="en-US" dirty="0" smtClean="0"/>
              <a:t>Distance between </a:t>
            </a:r>
            <a:r>
              <a:rPr lang="en-US" dirty="0"/>
              <a:t>input data node and the task node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Synchronization</a:t>
            </a:r>
          </a:p>
          <a:p>
            <a:pPr lvl="1" algn="just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transferring intermediate outputs of the Map processes as the input of the Reduce processes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Fairness</a:t>
            </a:r>
          </a:p>
          <a:p>
            <a:pPr lvl="1" algn="just"/>
            <a:r>
              <a:rPr lang="en-US" dirty="0" smtClean="0"/>
              <a:t>Refers </a:t>
            </a:r>
            <a:r>
              <a:rPr lang="en-US" dirty="0"/>
              <a:t>to how fair a scheduling algorithm is for dividing the resources among users</a:t>
            </a:r>
          </a:p>
        </p:txBody>
      </p:sp>
    </p:spTree>
    <p:extLst>
      <p:ext uri="{BB962C8B-B14F-4D97-AF65-F5344CB8AC3E}">
        <p14:creationId xmlns:p14="http://schemas.microsoft.com/office/powerpoint/2010/main" val="119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Hadoop </a:t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1556" y="976758"/>
            <a:ext cx="5697809" cy="4856398"/>
          </a:xfrm>
        </p:spPr>
      </p:pic>
    </p:spTree>
    <p:extLst>
      <p:ext uri="{BB962C8B-B14F-4D97-AF65-F5344CB8AC3E}">
        <p14:creationId xmlns:p14="http://schemas.microsoft.com/office/powerpoint/2010/main" val="17049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Scheduler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FIFO - First In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O</a:t>
            </a:r>
            <a:r>
              <a:rPr lang="en-US" dirty="0" smtClean="0"/>
              <a:t>ut 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Jobs submitted </a:t>
            </a:r>
            <a:r>
              <a:rPr lang="en-US" dirty="0"/>
              <a:t>earlier gets preference over jobs submitted </a:t>
            </a:r>
            <a:r>
              <a:rPr lang="en-US" dirty="0" smtClean="0"/>
              <a:t>later.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Does </a:t>
            </a:r>
            <a:r>
              <a:rPr lang="en-US" dirty="0"/>
              <a:t>not consider priority or size of the Job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</a:t>
            </a:r>
            <a:r>
              <a:rPr lang="en-US" dirty="0" smtClean="0"/>
              <a:t>ext job executed after execution of Previous job.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Used </a:t>
            </a:r>
            <a:r>
              <a:rPr lang="en-US" dirty="0"/>
              <a:t>when E</a:t>
            </a:r>
            <a:r>
              <a:rPr lang="en-US" dirty="0" smtClean="0"/>
              <a:t>xecution </a:t>
            </a:r>
            <a:r>
              <a:rPr lang="en-US" dirty="0"/>
              <a:t>order </a:t>
            </a:r>
            <a:r>
              <a:rPr lang="en-US" dirty="0" smtClean="0"/>
              <a:t>is </a:t>
            </a:r>
            <a:r>
              <a:rPr lang="en-US" dirty="0"/>
              <a:t>important.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24" y="2507966"/>
            <a:ext cx="4824412" cy="374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8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Fair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Fair scheduler – Fairly </a:t>
            </a:r>
            <a:r>
              <a:rPr lang="en-US" dirty="0"/>
              <a:t>S</a:t>
            </a:r>
            <a:r>
              <a:rPr lang="en-US" dirty="0" smtClean="0"/>
              <a:t>hare Resources to Jobs 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job gets equal share of </a:t>
            </a:r>
            <a:r>
              <a:rPr lang="en-US" dirty="0" smtClean="0"/>
              <a:t>available resources over a time.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N</a:t>
            </a:r>
            <a:r>
              <a:rPr lang="en-US" dirty="0" smtClean="0"/>
              <a:t>ot useful when order of execution is important.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Small size jobs executes faster than large size jobs.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456597"/>
            <a:ext cx="5282702" cy="406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7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Matchmaking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Matchmaking </a:t>
            </a:r>
            <a:r>
              <a:rPr lang="en-US" dirty="0" smtClean="0"/>
              <a:t>– Find Match.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slave node </a:t>
            </a:r>
            <a:r>
              <a:rPr lang="en-US" dirty="0" smtClean="0"/>
              <a:t>gets </a:t>
            </a:r>
            <a:r>
              <a:rPr lang="en-US" dirty="0"/>
              <a:t>fair chance to grab local </a:t>
            </a:r>
            <a:r>
              <a:rPr lang="en-US" dirty="0" smtClean="0"/>
              <a:t>task.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Waste of Computing Resources.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Data Locality.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51" y="2361063"/>
            <a:ext cx="3923115" cy="429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2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Approximate Time To End (LATE)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LATE – Detects Speculative Tasks.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Speculative </a:t>
            </a:r>
            <a:r>
              <a:rPr lang="en-US" dirty="0"/>
              <a:t>tasks are those tasks that progress </a:t>
            </a:r>
            <a:r>
              <a:rPr lang="en-US" dirty="0" smtClean="0"/>
              <a:t>very slowly.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Works </a:t>
            </a:r>
            <a:r>
              <a:rPr lang="en-US" dirty="0"/>
              <a:t>well on homogeneous clusters but not on the heterogeneous cluster.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M</a:t>
            </a:r>
            <a:r>
              <a:rPr lang="en-US" dirty="0" smtClean="0"/>
              <a:t>inimize  job Response </a:t>
            </a:r>
            <a:r>
              <a:rPr lang="en-US" dirty="0"/>
              <a:t>T</a:t>
            </a:r>
            <a:r>
              <a:rPr lang="en-US" dirty="0" smtClean="0"/>
              <a:t>ime.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60" y="2374711"/>
            <a:ext cx="5114593" cy="43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8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1965</TotalTime>
  <Words>611</Words>
  <Application>Microsoft Macintosh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Ion Boardroom</vt:lpstr>
      <vt:lpstr>Job Scheduling Algorithms in  Big Data</vt:lpstr>
      <vt:lpstr>Introduction</vt:lpstr>
      <vt:lpstr>Hadoop Working</vt:lpstr>
      <vt:lpstr>Issues in Scheduling</vt:lpstr>
      <vt:lpstr>Classification  Of  Hadoop  Scheduler</vt:lpstr>
      <vt:lpstr>FIFO Scheduler </vt:lpstr>
      <vt:lpstr>Fair Scheduler</vt:lpstr>
      <vt:lpstr>Matchmaking Scheduler</vt:lpstr>
      <vt:lpstr>Longest Approximate Time To End (LATE)</vt:lpstr>
      <vt:lpstr>Resource Aware Scheduler</vt:lpstr>
      <vt:lpstr>Conclusion</vt:lpstr>
      <vt:lpstr>REFERENCES</vt:lpstr>
      <vt:lpstr>Thank you..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Dhande</dc:creator>
  <cp:lastModifiedBy>Kunal Dhande</cp:lastModifiedBy>
  <cp:revision>44</cp:revision>
  <dcterms:created xsi:type="dcterms:W3CDTF">2017-04-25T20:25:58Z</dcterms:created>
  <dcterms:modified xsi:type="dcterms:W3CDTF">2017-04-29T03:58:32Z</dcterms:modified>
</cp:coreProperties>
</file>