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F2EE-EF97-7237-8662-EAB46BB8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024" y="11820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 ANALYSIS - GHG</a:t>
            </a:r>
          </a:p>
        </p:txBody>
      </p:sp>
    </p:spTree>
    <p:extLst>
      <p:ext uri="{BB962C8B-B14F-4D97-AF65-F5344CB8AC3E}">
        <p14:creationId xmlns:p14="http://schemas.microsoft.com/office/powerpoint/2010/main" val="158902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2F07-12A8-7740-05B8-0AF79DD7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/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0F70-82B4-0017-93CD-557CC11D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GHG emissions in certain postal codes like P1B 0A8 suggest the need for localized strategies.</a:t>
            </a:r>
          </a:p>
          <a:p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 coal quantity in 2012 and in Oshawa City indicates a reliance on coal. Exploring alternative, cleaner energy sources could be beneficial.</a:t>
            </a:r>
          </a:p>
          <a:p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 natural gas quantity in 2013 and in the School Board sector suggests a reliance on natural gas. It would be worthwhile to explore energy efficiency measures in these areas.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+mj-lt"/>
              <a:buAutoNum type="arabicPeriod"/>
              <a:tabLst/>
              <a:defRPr/>
            </a:pPr>
            <a:endParaRPr lang="en-US" sz="18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1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F7BC-C9D8-2BFE-DCAF-204FFD38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B068-3358-9B6C-5931-3EA35247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91233"/>
            <a:ext cx="9603275" cy="34506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will analyze energy usage and greenhouse gas (GHG) emissions of Ontario's Broader Public Sector (BPS) organizations, leveraging a comprehensive database of reported data. We aim to identify trends, assess conservation effectiveness, and pinpoint areas for improvement, informing data-driven strategies to achieve climate change mitigation goals within the BPS.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spans from 2012 to 2020 and contains information about BPS organizations, including public hospitals and school boards. Key attributes include organization details, operational information, energy consumption data, and GHG emissions.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33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CE34-E6BF-ADBC-2A5B-DA6C58BA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5755-6587-14C9-9097-87EFEA13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7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E8F5-009A-39FA-BB88-994B4074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Cleansing: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3428-5624-162A-83E8-8EEED295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those columns which have greater than five percentage missing values.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removed those rows which have missing values.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cleaning, the shape of the dataset is 143252 rows and 28 columns.</a:t>
            </a:r>
          </a:p>
        </p:txBody>
      </p:sp>
    </p:spTree>
    <p:extLst>
      <p:ext uri="{BB962C8B-B14F-4D97-AF65-F5344CB8AC3E}">
        <p14:creationId xmlns:p14="http://schemas.microsoft.com/office/powerpoint/2010/main" val="28952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B70D-4523-29EA-BF2E-A1732AB5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ACD2-316E-EE9A-9411-A4465C70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﻿2013 had the highest Average of GHG Emissions KG and all the remaining years have lower Average of GHG Emissions KG.﻿</a:t>
            </a:r>
          </a:p>
          <a:p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Across all 9 Year, Average of GHG Emissions KG ranged from 1,52,213.35 to 8,32,83,064.29.﻿</a:t>
            </a:r>
          </a:p>
          <a:p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﻿School Board had the highest Average of GHG Emissions KG by Sector.</a:t>
            </a:r>
          </a:p>
          <a:p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﻿Temiskaming Shores had the highest Average of GHG Emissions KG and Bruce Mines had the lowest Average of GHG Emissions KG by City.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9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76BE-C761-9513-681C-5BD2D6D4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87741"/>
            <a:ext cx="9603275" cy="10492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E087-3739-15B4-5133-779B6D65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﻿École </a:t>
            </a:r>
            <a:r>
              <a:rPr lang="en-US" sz="18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Publique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L'Odyssée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had the highest Average of GHG Emissions KG by Operation.</a:t>
            </a:r>
          </a:p>
          <a:p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﻿P1B 0A8 Postal Code had the highest Average of GHG Emissions KG and M9V2R9 had the lowest Average of GHG Emissions KG.</a:t>
            </a:r>
          </a:p>
          <a:p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﻿The City of Toronto Organization had the  highest weekly average hours at 1.28M and followed by Toronto of District school board.</a:t>
            </a:r>
          </a:p>
          <a:p>
            <a:r>
              <a:rPr lang="en-IN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 had the highest Sum of Energy Intensity </a:t>
            </a:r>
            <a:r>
              <a:rPr lang="en-IN" sz="18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ekWh</a:t>
            </a:r>
            <a:r>
              <a:rPr lang="en-IN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IN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﻿accounted for 30.04% of Sum of Energy Intensity </a:t>
            </a:r>
            <a:r>
              <a:rPr lang="en-IN" sz="18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ekWh</a:t>
            </a:r>
            <a:r>
              <a:rPr lang="en-IN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IN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.﻿ Across all 9 Year, Sum of Energy Intensity </a:t>
            </a:r>
            <a:r>
              <a:rPr lang="en-IN" sz="18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ekWh_sqft</a:t>
            </a:r>
            <a:r>
              <a:rPr lang="en-IN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ranged from 57,32,252.32 to 71,80,60,019.11.﻿ ﻿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5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46A5-9806-4A53-2435-DE1DF22C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766E-A219-F5BF-5164-D54352189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79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</a:p>
          <a:p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Coal Quantity was highest for 2012 at 174617</a:t>
            </a:r>
            <a:r>
              <a:rPr lang="en-US" sz="1800" dirty="0">
                <a:solidFill>
                  <a:srgbClr val="25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accounted for 100.00% of Sum of Coal Quantity.﻿</a:t>
            </a:r>
          </a:p>
          <a:p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﻿Coal</a:t>
            </a:r>
            <a:r>
              <a:rPr lang="en-US" sz="1800" dirty="0">
                <a:solidFill>
                  <a:srgbClr val="25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 was highest for Oshawa City at 94333, followed by Ajax and Cannington.﻿ Oshawa accounted for 54.02% of Sum of Coal Quantity.﻿ Across all 1,327 City, Sum of Coal Quantity ranged from 0 to 94333.</a:t>
            </a:r>
          </a:p>
          <a:p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Sector, School Board was the only sector which had the highest Sum of Coal Quantity at 174618, ﻿and it accounted for 100.00% of Sum of Coal Quantity.﻿ </a:t>
            </a:r>
          </a:p>
          <a:p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﻿By Organization, Coal Quantity was highest for Durham District School Board at 174617, followed by Algonquin &amp; Lakeshore Catholic District School Board.﻿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5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A35B-8BDE-AF7B-EE83-88AB8BB9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804164"/>
            <a:ext cx="9607661" cy="60052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DBA9-9BAA-B96A-EFA0-146DB0E9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404685"/>
            <a:ext cx="4645152" cy="455797"/>
          </a:xfrm>
        </p:spPr>
        <p:txBody>
          <a:bodyPr/>
          <a:lstStyle/>
          <a:p>
            <a:r>
              <a:rPr lang="en-IN" dirty="0"/>
              <a:t>Electricity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EA04A-F62A-1274-7F05-51D1485F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860482"/>
            <a:ext cx="4645152" cy="3919533"/>
          </a:xfrm>
        </p:spPr>
        <p:txBody>
          <a:bodyPr>
            <a:noAutofit/>
          </a:bodyPr>
          <a:lstStyle/>
          <a:p>
            <a:r>
              <a:rPr lang="en-IN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﻿Conseil </a:t>
            </a:r>
            <a:r>
              <a:rPr lang="en-IN" sz="14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scolaire</a:t>
            </a:r>
            <a:r>
              <a:rPr lang="en-IN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public du </a:t>
            </a:r>
            <a:r>
              <a:rPr lang="en-IN" sz="14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Nord?Est</a:t>
            </a:r>
            <a:r>
              <a:rPr lang="en-IN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IN" sz="14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l'Ontario</a:t>
            </a:r>
            <a:r>
              <a:rPr lang="en-IN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</a:t>
            </a:r>
            <a:r>
              <a:rPr lang="en-IN" sz="1400" dirty="0">
                <a:solidFill>
                  <a:srgbClr val="25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accounted for 79.98% of Sum of Electricity Quantity.</a:t>
            </a:r>
          </a:p>
          <a:p>
            <a:r>
              <a:rPr lang="en-US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2013 had the highest Sum of Electricity Quantity and accounted for 82.07% of Sum of Electricity Quantity.﻿</a:t>
            </a:r>
          </a:p>
          <a:p>
            <a:r>
              <a:rPr lang="en-US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US" sz="1400" dirty="0">
                <a:solidFill>
                  <a:srgbClr val="25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City, 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North Bay had the highest Sum of Electricity Quantity and accounted for 40.94% of Sum of Electricity Quantity.</a:t>
            </a:r>
          </a:p>
          <a:p>
            <a:r>
              <a:rPr lang="en-US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US" sz="1400" dirty="0">
                <a:solidFill>
                  <a:srgbClr val="25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Sectors, 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 Board had the highest Sum of Electricity Quantity and accounted for 84.08% of Sum of Electricity Quantity</a:t>
            </a:r>
            <a:r>
              <a:rPr lang="en-US" sz="1400" dirty="0">
                <a:solidFill>
                  <a:srgbClr val="25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Municipal and Public Hospital.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D3842-7D42-8F88-3A8C-0EDA96075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1407495"/>
            <a:ext cx="4645152" cy="439937"/>
          </a:xfrm>
        </p:spPr>
        <p:txBody>
          <a:bodyPr/>
          <a:lstStyle/>
          <a:p>
            <a:r>
              <a:rPr lang="en-IN" dirty="0"/>
              <a:t>Natural gas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8BFDD-1E96-D91D-D26A-1F430FD86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700" y="1860482"/>
            <a:ext cx="4645152" cy="3489460"/>
          </a:xfrm>
        </p:spPr>
        <p:txBody>
          <a:bodyPr>
            <a:noAutofit/>
          </a:bodyPr>
          <a:lstStyle/>
          <a:p>
            <a:r>
              <a:rPr lang="en-IN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﻿Conseil </a:t>
            </a:r>
            <a:r>
              <a:rPr lang="en-IN" sz="14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scolaire</a:t>
            </a:r>
            <a:r>
              <a:rPr lang="en-IN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public du </a:t>
            </a:r>
            <a:r>
              <a:rPr lang="en-IN" sz="14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Nord?Est</a:t>
            </a:r>
            <a:r>
              <a:rPr lang="en-IN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IN" sz="14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l'Ontario</a:t>
            </a:r>
            <a:r>
              <a:rPr lang="en-IN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 accounted for 85.91% of Sum of </a:t>
            </a:r>
            <a:r>
              <a:rPr lang="en-IN" sz="14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NaturalGas</a:t>
            </a:r>
            <a:r>
              <a:rPr lang="en-IN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Quantity.</a:t>
            </a:r>
          </a:p>
          <a:p>
            <a:r>
              <a:rPr lang="en-US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﻿2013 had the highest Sum of </a:t>
            </a:r>
            <a:r>
              <a:rPr lang="en-US" sz="14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NaturalGas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Quantity and accounted for 87.50% of Sum of </a:t>
            </a:r>
            <a:r>
              <a:rPr lang="en-US" sz="14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NaturalGas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Quantity﻿.</a:t>
            </a:r>
          </a:p>
          <a:p>
            <a:r>
              <a:rPr lang="en-US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 ﻿By City, ﻿North Bay accounted for 36.66% of Sum of </a:t>
            </a:r>
            <a:r>
              <a:rPr lang="en-US" sz="14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NaturalGas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Quantity.</a:t>
            </a:r>
          </a:p>
          <a:p>
            <a:r>
              <a:rPr lang="en-US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Sectors, School Board had the highest Sum of </a:t>
            </a:r>
            <a:r>
              <a:rPr lang="en-US" sz="14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NaturalGas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Quantity and accounted for 90.10% of Sum of </a:t>
            </a:r>
            <a:r>
              <a:rPr lang="en-US" sz="1400" b="0" i="0" dirty="0" err="1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NaturalGas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Quantity.﻿</a:t>
            </a:r>
          </a:p>
          <a:p>
            <a:r>
              <a:rPr lang="en-US" sz="1400" dirty="0">
                <a:solidFill>
                  <a:srgbClr val="25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we can get the insights for Propane, Fuel Oil 12, Fuel Oil 46 and Wood Quantity.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159C-2C05-B941-AD3C-6EF0CF8F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/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1337-0C57-6D76-CB7D-CD86FD4C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the high GHG emissions in 2013, it would be beneficial to investigate the causes and implement energy efficiency measures.</a:t>
            </a:r>
          </a:p>
          <a:p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School Board sector has the highest GHG emissions and coal quantity. It would be worthwhile to conduct a detailed analysis of this sector to identify opportunities for improvement.</a:t>
            </a:r>
          </a:p>
          <a:p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Cities like Temiskaming Shores and North Bay have high GHG emissions and natural gas quantity respectively. City-specific strategies could be developed to reduce these figures.</a:t>
            </a:r>
          </a:p>
          <a:p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 like École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Publique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L’Odyssée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high GHG emissions. A detailed analysis could help identify the reasons and potential solutions.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8683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861</TotalTime>
  <Words>848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Gallery</vt:lpstr>
      <vt:lpstr>ENERGY CONSUMPTION ANALYSIS - GHG</vt:lpstr>
      <vt:lpstr>Problem Statement:</vt:lpstr>
      <vt:lpstr>Tools used</vt:lpstr>
      <vt:lpstr>Data Preparation and Cleansing: </vt:lpstr>
      <vt:lpstr>Eda insights</vt:lpstr>
      <vt:lpstr>Eda insights</vt:lpstr>
      <vt:lpstr>Eda insights</vt:lpstr>
      <vt:lpstr>Eda insights</vt:lpstr>
      <vt:lpstr>conclusions / suggestions</vt:lpstr>
      <vt:lpstr>Conclusions /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 ANALYSIS - GHG</dc:title>
  <dc:creator>PRAKASH VENKATESAN</dc:creator>
  <cp:lastModifiedBy>PRAKASH VENKATESAN</cp:lastModifiedBy>
  <cp:revision>3</cp:revision>
  <dcterms:created xsi:type="dcterms:W3CDTF">2024-02-16T06:43:39Z</dcterms:created>
  <dcterms:modified xsi:type="dcterms:W3CDTF">2024-02-17T17:13:48Z</dcterms:modified>
</cp:coreProperties>
</file>