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a:t>
            </a:r>
            <a:r>
              <a:rPr lang="en-US" sz="2400" dirty="0" smtClean="0"/>
              <a:t>NAME: KISHORE V</a:t>
            </a:r>
            <a:endParaRPr lang="en-US" sz="2400" dirty="0"/>
          </a:p>
          <a:p>
            <a:r>
              <a:rPr lang="en-US" sz="2400" dirty="0"/>
              <a:t>REGISTER </a:t>
            </a:r>
            <a:r>
              <a:rPr lang="en-US" sz="2400" dirty="0" smtClean="0"/>
              <a:t>NO: 312214520,(asunm1473312214520)</a:t>
            </a:r>
            <a:endParaRPr lang="en-US" sz="2400" dirty="0"/>
          </a:p>
          <a:p>
            <a:r>
              <a:rPr lang="en-US" sz="2400" dirty="0"/>
              <a:t>DEPARTMENT</a:t>
            </a:r>
            <a:r>
              <a:rPr lang="en-US" sz="2400" dirty="0" smtClean="0"/>
              <a:t>: B.COM (COMPUTER APPLICATION)</a:t>
            </a:r>
            <a:endParaRPr lang="en-US" sz="2400" dirty="0"/>
          </a:p>
          <a:p>
            <a:r>
              <a:rPr lang="en-US" sz="2400" dirty="0" smtClean="0"/>
              <a:t>COLLEGE:  ST.THOMAS OF ART&amp;SCIENCE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2133600" y="1295400"/>
            <a:ext cx="6096000" cy="3416320"/>
          </a:xfrm>
          <a:prstGeom prst="rect">
            <a:avLst/>
          </a:prstGeom>
        </p:spPr>
        <p:txBody>
          <a:bodyPr>
            <a:spAutoFit/>
          </a:bodyPr>
          <a:lstStyle/>
          <a:p>
            <a:r>
              <a:rPr lang="en-GB" dirty="0" smtClean="0"/>
              <a:t>*</a:t>
            </a:r>
            <a:r>
              <a:rPr lang="en-GB" dirty="0" err="1" smtClean="0"/>
              <a:t>Analyzing</a:t>
            </a:r>
            <a:r>
              <a:rPr lang="en-GB" dirty="0" smtClean="0"/>
              <a:t> </a:t>
            </a:r>
            <a:r>
              <a:rPr lang="en-GB" dirty="0"/>
              <a:t>employee turnover using pivot tables involves organizing and summarizing data in a way that makes it easier to identify patterns, trends, and insights. Below is a step-by-step guide to </a:t>
            </a:r>
            <a:r>
              <a:rPr lang="en-GB" dirty="0" err="1"/>
              <a:t>modeling</a:t>
            </a:r>
            <a:r>
              <a:rPr lang="en-GB" dirty="0"/>
              <a:t> this </a:t>
            </a:r>
            <a:r>
              <a:rPr lang="en-GB" dirty="0" smtClean="0"/>
              <a:t>analysis.</a:t>
            </a:r>
          </a:p>
          <a:p>
            <a:endParaRPr lang="en-GB" dirty="0"/>
          </a:p>
          <a:p>
            <a:r>
              <a:rPr lang="en-GB" dirty="0" smtClean="0"/>
              <a:t>*Step </a:t>
            </a:r>
            <a:r>
              <a:rPr lang="en-GB" dirty="0"/>
              <a:t>1: Prepare Your </a:t>
            </a:r>
            <a:r>
              <a:rPr lang="en-GB" dirty="0" err="1"/>
              <a:t>DataBefore</a:t>
            </a:r>
            <a:r>
              <a:rPr lang="en-GB" dirty="0"/>
              <a:t> using a pivot table, ensure your data is structured properly. Your dataset should include at least the following columns:- </a:t>
            </a:r>
            <a:endParaRPr lang="en-GB" dirty="0" smtClean="0"/>
          </a:p>
          <a:p>
            <a:endParaRPr lang="en-GB" dirty="0" smtClean="0"/>
          </a:p>
          <a:p>
            <a:r>
              <a:rPr lang="en-GB" dirty="0" smtClean="0"/>
              <a:t>*(</a:t>
            </a:r>
            <a:r>
              <a:rPr lang="en-GB" dirty="0"/>
              <a:t>e.g., resignation, termination, retirement</a:t>
            </a:r>
            <a:r>
              <a:rPr lang="en-GB" dirty="0" smtClean="0"/>
              <a:t>).Status </a:t>
            </a:r>
            <a:r>
              <a:rPr lang="en-GB" dirty="0"/>
              <a:t>Whether the employee is currently employed or has left (e.g., "Active", "Terminated").</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2" name="Picture 11"/>
          <p:cNvPicPr>
            <a:picLocks noChangeAspect="1"/>
          </p:cNvPicPr>
          <p:nvPr/>
        </p:nvPicPr>
        <p:blipFill>
          <a:blip r:embed="rId3"/>
          <a:stretch>
            <a:fillRect/>
          </a:stretch>
        </p:blipFill>
        <p:spPr>
          <a:xfrm>
            <a:off x="776114" y="1358324"/>
            <a:ext cx="8388668" cy="471862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981200" y="1524000"/>
            <a:ext cx="6096000" cy="3139321"/>
          </a:xfrm>
          <a:prstGeom prst="rect">
            <a:avLst/>
          </a:prstGeom>
        </p:spPr>
        <p:txBody>
          <a:bodyPr>
            <a:spAutoFit/>
          </a:bodyPr>
          <a:lstStyle/>
          <a:p>
            <a:r>
              <a:rPr lang="en-GB" dirty="0"/>
              <a:t>*</a:t>
            </a:r>
            <a:r>
              <a:rPr lang="en-GB" dirty="0" smtClean="0"/>
              <a:t>In </a:t>
            </a:r>
            <a:r>
              <a:rPr lang="en-GB" dirty="0"/>
              <a:t>conclusion, pivot tables are a powerful tool for </a:t>
            </a:r>
            <a:r>
              <a:rPr lang="en-GB" dirty="0" err="1"/>
              <a:t>analyzing</a:t>
            </a:r>
            <a:r>
              <a:rPr lang="en-GB" dirty="0"/>
              <a:t> employee turnover, providing a clear and concise way to summarize and interpret complex data</a:t>
            </a:r>
            <a:r>
              <a:rPr lang="en-GB" dirty="0" smtClean="0"/>
              <a:t>.</a:t>
            </a:r>
          </a:p>
          <a:p>
            <a:endParaRPr lang="en-GB" dirty="0" smtClean="0"/>
          </a:p>
          <a:p>
            <a:r>
              <a:rPr lang="en-GB" dirty="0" smtClean="0"/>
              <a:t> *They </a:t>
            </a:r>
            <a:r>
              <a:rPr lang="en-GB" dirty="0"/>
              <a:t>allow for efficient organization and visualization of turnover metrics, such as rates by department, reasons for leaving, and tenure trends. </a:t>
            </a:r>
            <a:endParaRPr lang="en-GB" dirty="0" smtClean="0"/>
          </a:p>
          <a:p>
            <a:r>
              <a:rPr lang="en-GB" dirty="0" smtClean="0"/>
              <a:t> </a:t>
            </a:r>
          </a:p>
          <a:p>
            <a:r>
              <a:rPr lang="en-GB" dirty="0" smtClean="0"/>
              <a:t>*This </a:t>
            </a:r>
            <a:r>
              <a:rPr lang="en-GB" dirty="0"/>
              <a:t>analytical approach ultimately supports data-driven decision-making, helping to create a more resilient and effective organization.</a:t>
            </a:r>
            <a:endParaRPr lang="en-IN"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USING PIVOT TABLES FOR EMPLOYEE 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123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1600200" y="1857375"/>
            <a:ext cx="6096000" cy="4524315"/>
          </a:xfrm>
          <a:prstGeom prst="rect">
            <a:avLst/>
          </a:prstGeom>
        </p:spPr>
        <p:txBody>
          <a:bodyPr>
            <a:spAutoFit/>
          </a:bodyPr>
          <a:lstStyle/>
          <a:p>
            <a:r>
              <a:rPr lang="en-GB" sz="2400" dirty="0" smtClean="0"/>
              <a:t>*The </a:t>
            </a:r>
            <a:r>
              <a:rPr lang="en-GB" sz="2400" dirty="0"/>
              <a:t>Human Resources department is experiencing challenges in understanding and managing employee turnover within the organization. </a:t>
            </a:r>
            <a:endParaRPr lang="en-GB" sz="2400" dirty="0" smtClean="0"/>
          </a:p>
          <a:p>
            <a:endParaRPr lang="en-GB" sz="2400" dirty="0" smtClean="0"/>
          </a:p>
          <a:p>
            <a:r>
              <a:rPr lang="en-GB" sz="2400" dirty="0"/>
              <a:t>*</a:t>
            </a:r>
            <a:r>
              <a:rPr lang="en-GB" sz="2400" dirty="0" smtClean="0"/>
              <a:t>Current </a:t>
            </a:r>
            <a:r>
              <a:rPr lang="en-GB" sz="2400" dirty="0"/>
              <a:t>methods of data analysis are insufficient in identifying key trends and patterns related to turnover, such as which departments, job roles, or demographic groups are most affected. This lack of insight hampers the ability to develop targeted retention strategies</a:t>
            </a:r>
            <a:r>
              <a:rPr lang="en-GB"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a:buFont typeface="Arial" panose="020B0604020202020204" pitchFamily="34" charset="0"/>
              <a:buChar char="•"/>
            </a:pPr>
            <a:r>
              <a:rPr lang="en-GB" sz="2400" dirty="0">
                <a:solidFill>
                  <a:srgbClr val="0D0D0D"/>
                </a:solidFill>
                <a:latin typeface="Times New Roman" panose="02020603050405020304" pitchFamily="18" charset="0"/>
                <a:cs typeface="Times New Roman" panose="02020603050405020304" pitchFamily="18" charset="0"/>
              </a:rPr>
              <a:t>Employee turnover is a critical issue for organizations, affecting productivity, morale, and financial performance. Understanding the factors contributing to turnover is essential for developing effective retention strategies. </a:t>
            </a:r>
            <a:endParaRPr lang="en-GB" sz="2400" dirty="0" smtClean="0">
              <a:solidFill>
                <a:srgbClr val="0D0D0D"/>
              </a:solidFill>
              <a:latin typeface="Times New Roman" panose="02020603050405020304" pitchFamily="18" charset="0"/>
              <a:cs typeface="Times New Roman" panose="02020603050405020304" pitchFamily="18" charset="0"/>
            </a:endParaRPr>
          </a:p>
          <a:p>
            <a:endParaRPr lang="en-GB" sz="24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smtClean="0">
                <a:solidFill>
                  <a:srgbClr val="0D0D0D"/>
                </a:solidFill>
                <a:latin typeface="Times New Roman" panose="02020603050405020304" pitchFamily="18" charset="0"/>
                <a:cs typeface="Times New Roman" panose="02020603050405020304" pitchFamily="18" charset="0"/>
              </a:rPr>
              <a:t>This </a:t>
            </a:r>
            <a:r>
              <a:rPr lang="en-GB" sz="2400" dirty="0">
                <a:solidFill>
                  <a:srgbClr val="0D0D0D"/>
                </a:solidFill>
                <a:latin typeface="Times New Roman" panose="02020603050405020304" pitchFamily="18" charset="0"/>
                <a:cs typeface="Times New Roman" panose="02020603050405020304" pitchFamily="18" charset="0"/>
              </a:rPr>
              <a:t>project aims to leverage pivot tables to </a:t>
            </a:r>
            <a:r>
              <a:rPr lang="en-GB" sz="2400" dirty="0" err="1">
                <a:solidFill>
                  <a:srgbClr val="0D0D0D"/>
                </a:solidFill>
                <a:latin typeface="Times New Roman" panose="02020603050405020304" pitchFamily="18" charset="0"/>
                <a:cs typeface="Times New Roman" panose="02020603050405020304" pitchFamily="18" charset="0"/>
              </a:rPr>
              <a:t>analyze</a:t>
            </a:r>
            <a:r>
              <a:rPr lang="en-GB" sz="2400" dirty="0">
                <a:solidFill>
                  <a:srgbClr val="0D0D0D"/>
                </a:solidFill>
                <a:latin typeface="Times New Roman" panose="02020603050405020304" pitchFamily="18" charset="0"/>
                <a:cs typeface="Times New Roman" panose="02020603050405020304" pitchFamily="18" charset="0"/>
              </a:rPr>
              <a:t> employee turnover data, providing insights into patterns and trends that can inform decision-making within the Human Resources (HR) department.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2057400" y="1524000"/>
            <a:ext cx="6096000" cy="3693319"/>
          </a:xfrm>
          <a:prstGeom prst="rect">
            <a:avLst/>
          </a:prstGeom>
        </p:spPr>
        <p:txBody>
          <a:bodyPr>
            <a:spAutoFit/>
          </a:bodyPr>
          <a:lstStyle/>
          <a:p>
            <a:pPr marL="342900" indent="-342900">
              <a:buAutoNum type="arabicPeriod"/>
            </a:pPr>
            <a:r>
              <a:rPr lang="en-GB" dirty="0" smtClean="0"/>
              <a:t>Human </a:t>
            </a:r>
            <a:r>
              <a:rPr lang="en-GB" dirty="0"/>
              <a:t>Resources (HR) Team</a:t>
            </a:r>
            <a:r>
              <a:rPr lang="en-GB" dirty="0" smtClean="0"/>
              <a:t>:•HR </a:t>
            </a:r>
            <a:r>
              <a:rPr lang="en-GB" dirty="0"/>
              <a:t>Analysts: Responsible for conducting the analysis and presenting the </a:t>
            </a:r>
            <a:r>
              <a:rPr lang="en-GB" dirty="0" smtClean="0"/>
              <a:t>findings.HR </a:t>
            </a:r>
            <a:r>
              <a:rPr lang="en-GB" dirty="0"/>
              <a:t>Managers: Interested in understanding the turnover trends to implement strategic </a:t>
            </a:r>
            <a:r>
              <a:rPr lang="en-GB" dirty="0" smtClean="0"/>
              <a:t>initiatives.</a:t>
            </a:r>
          </a:p>
          <a:p>
            <a:pPr marL="342900" indent="-342900">
              <a:buAutoNum type="arabicPeriod"/>
            </a:pPr>
            <a:endParaRPr lang="en-GB" dirty="0" smtClean="0"/>
          </a:p>
          <a:p>
            <a:r>
              <a:rPr lang="en-GB" dirty="0" smtClean="0"/>
              <a:t>2.HR </a:t>
            </a:r>
            <a:r>
              <a:rPr lang="en-GB" dirty="0"/>
              <a:t>Directors and Executives</a:t>
            </a:r>
            <a:r>
              <a:rPr lang="en-GB" dirty="0" smtClean="0"/>
              <a:t>:•HR </a:t>
            </a:r>
            <a:r>
              <a:rPr lang="en-GB" dirty="0"/>
              <a:t>Directors: Oversee the overall HR strategy and need the insights to align turnover management with organizational </a:t>
            </a:r>
            <a:r>
              <a:rPr lang="en-GB" dirty="0" err="1"/>
              <a:t>goals</a:t>
            </a:r>
            <a:r>
              <a:rPr lang="en-GB" dirty="0" err="1" smtClean="0"/>
              <a:t>.•Chief</a:t>
            </a:r>
            <a:r>
              <a:rPr lang="en-GB" dirty="0" smtClean="0"/>
              <a:t> </a:t>
            </a:r>
            <a:r>
              <a:rPr lang="en-GB" dirty="0"/>
              <a:t>HR Officer (CHRO): Utilizes the data to guide company-wide HR policies and </a:t>
            </a:r>
            <a:r>
              <a:rPr lang="en-GB" dirty="0" smtClean="0"/>
              <a:t>strategies </a:t>
            </a:r>
          </a:p>
          <a:p>
            <a:pPr marL="342900" indent="-342900">
              <a:buAutoNum type="arabicPeriod"/>
            </a:pPr>
            <a:endParaRPr lang="en-GB" dirty="0" smtClean="0"/>
          </a:p>
          <a:p>
            <a:r>
              <a:rPr lang="en-GB" dirty="0"/>
              <a:t>3</a:t>
            </a:r>
            <a:r>
              <a:rPr lang="en-GB" dirty="0" smtClean="0"/>
              <a:t>.Executives </a:t>
            </a:r>
            <a:r>
              <a:rPr lang="en-GB" dirty="0"/>
              <a:t>and Senior Management</a:t>
            </a:r>
            <a:r>
              <a:rPr lang="en-GB" dirty="0" smtClean="0"/>
              <a:t>:•CEO/CFO</a:t>
            </a:r>
            <a:r>
              <a:rPr lang="en-GB" dirty="0"/>
              <a:t>: Interested in the financial and</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2032" y="1476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Rectangle 10"/>
          <p:cNvSpPr/>
          <p:nvPr/>
        </p:nvSpPr>
        <p:spPr>
          <a:xfrm>
            <a:off x="2971800" y="1504488"/>
            <a:ext cx="6096000" cy="4247317"/>
          </a:xfrm>
          <a:prstGeom prst="rect">
            <a:avLst/>
          </a:prstGeom>
        </p:spPr>
        <p:txBody>
          <a:bodyPr>
            <a:spAutoFit/>
          </a:bodyPr>
          <a:lstStyle/>
          <a:p>
            <a:pPr marL="342900" indent="-342900">
              <a:buAutoNum type="arabicPeriod"/>
            </a:pPr>
            <a:r>
              <a:rPr lang="en-GB" dirty="0" smtClean="0"/>
              <a:t>Streamlined </a:t>
            </a:r>
            <a:r>
              <a:rPr lang="en-GB" dirty="0"/>
              <a:t>Data Organization</a:t>
            </a:r>
            <a:r>
              <a:rPr lang="en-GB" dirty="0" smtClean="0"/>
              <a:t>:  </a:t>
            </a:r>
            <a:r>
              <a:rPr lang="en-GB" dirty="0"/>
              <a:t>- Pivot tables allow you to consolidate and organize large volumes of HR data efficiently.   - Simplifies the process of categorizing turnover data by departments, roles, tenure, and other key metrics</a:t>
            </a:r>
            <a:r>
              <a:rPr lang="en-GB" dirty="0" smtClean="0"/>
              <a:t>.</a:t>
            </a:r>
          </a:p>
          <a:p>
            <a:endParaRPr lang="en-GB" dirty="0" smtClean="0"/>
          </a:p>
          <a:p>
            <a:r>
              <a:rPr lang="en-GB" dirty="0" smtClean="0"/>
              <a:t>2</a:t>
            </a:r>
            <a:r>
              <a:rPr lang="en-GB" dirty="0"/>
              <a:t>. Dynamic Analysis Capabilities</a:t>
            </a:r>
            <a:r>
              <a:rPr lang="en-GB" dirty="0" smtClean="0"/>
              <a:t>:  </a:t>
            </a:r>
            <a:r>
              <a:rPr lang="en-GB" dirty="0"/>
              <a:t>- Enables easy filtering and sorting of data to identify patterns, trends, and anomalies in employee turnover.   - Allows for quick adjustments and comparisons, such as turnover rates by department, time period, or employee </a:t>
            </a:r>
            <a:r>
              <a:rPr lang="en-GB" dirty="0" smtClean="0"/>
              <a:t>demographics.</a:t>
            </a:r>
          </a:p>
          <a:p>
            <a:endParaRPr lang="en-GB" dirty="0" smtClean="0"/>
          </a:p>
          <a:p>
            <a:r>
              <a:rPr lang="en-GB" dirty="0" smtClean="0"/>
              <a:t>4</a:t>
            </a:r>
            <a:r>
              <a:rPr lang="en-GB" dirty="0"/>
              <a:t>. Cost-Effective Solution:*   - Uses widely available tools (Excel, Google Sheets) that require minimal additional investment.   - Reduces the need for expensive third-party analytics software or consultants.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p:cNvSpPr>
            <a:spLocks noGrp="1"/>
          </p:cNvSpPr>
          <p:nvPr>
            <p:ph type="body" idx="1"/>
          </p:nvPr>
        </p:nvSpPr>
        <p:spPr>
          <a:xfrm>
            <a:off x="1371600" y="1600200"/>
            <a:ext cx="3124201" cy="3046988"/>
          </a:xfrm>
        </p:spPr>
        <p:txBody>
          <a:bodyPr/>
          <a:lstStyle/>
          <a:p>
            <a:r>
              <a:rPr lang="en-IN" dirty="0" smtClean="0"/>
              <a:t>*</a:t>
            </a:r>
            <a:r>
              <a:rPr lang="en-IN" dirty="0" err="1" smtClean="0"/>
              <a:t>Kaagle</a:t>
            </a:r>
            <a:r>
              <a:rPr lang="en-IN" dirty="0" smtClean="0"/>
              <a:t>- </a:t>
            </a:r>
            <a:r>
              <a:rPr lang="en-IN" dirty="0"/>
              <a:t>employee </a:t>
            </a:r>
            <a:r>
              <a:rPr lang="en-IN" dirty="0" smtClean="0"/>
              <a:t>dataset</a:t>
            </a:r>
          </a:p>
          <a:p>
            <a:r>
              <a:rPr lang="en-IN" dirty="0" smtClean="0"/>
              <a:t>*26 feature</a:t>
            </a:r>
          </a:p>
          <a:p>
            <a:r>
              <a:rPr lang="en-IN" dirty="0" smtClean="0"/>
              <a:t>*9 features</a:t>
            </a:r>
          </a:p>
          <a:p>
            <a:r>
              <a:rPr lang="en-IN" dirty="0" smtClean="0"/>
              <a:t>*</a:t>
            </a:r>
            <a:r>
              <a:rPr lang="en-IN" dirty="0" err="1" smtClean="0"/>
              <a:t>Emp</a:t>
            </a:r>
            <a:r>
              <a:rPr lang="en-IN" dirty="0" smtClean="0"/>
              <a:t> </a:t>
            </a:r>
            <a:r>
              <a:rPr lang="en-IN" dirty="0"/>
              <a:t>id- </a:t>
            </a:r>
            <a:r>
              <a:rPr lang="en-IN" dirty="0" smtClean="0"/>
              <a:t>numerical</a:t>
            </a:r>
          </a:p>
          <a:p>
            <a:r>
              <a:rPr lang="en-IN" dirty="0" smtClean="0"/>
              <a:t>*</a:t>
            </a:r>
            <a:r>
              <a:rPr lang="en-IN" dirty="0" err="1" smtClean="0"/>
              <a:t>Fn</a:t>
            </a:r>
            <a:r>
              <a:rPr lang="en-IN" dirty="0" smtClean="0"/>
              <a:t>- text</a:t>
            </a:r>
          </a:p>
          <a:p>
            <a:r>
              <a:rPr lang="en-IN" dirty="0" smtClean="0"/>
              <a:t>*Ln-text</a:t>
            </a:r>
          </a:p>
          <a:p>
            <a:r>
              <a:rPr lang="en-IN" dirty="0" smtClean="0"/>
              <a:t>*Business </a:t>
            </a:r>
            <a:r>
              <a:rPr lang="en-IN" dirty="0"/>
              <a:t>unit- </a:t>
            </a:r>
            <a:r>
              <a:rPr lang="en-IN" dirty="0" smtClean="0"/>
              <a:t>text</a:t>
            </a:r>
          </a:p>
          <a:p>
            <a:endParaRPr lang="en-IN" dirty="0" smtClean="0"/>
          </a:p>
          <a:p>
            <a:r>
              <a:rPr lang="en-IN" dirty="0" smtClean="0"/>
              <a:t>*Gender- </a:t>
            </a:r>
            <a:r>
              <a:rPr lang="en-IN" dirty="0"/>
              <a:t>male, </a:t>
            </a:r>
            <a:r>
              <a:rPr lang="en-IN" dirty="0" smtClean="0"/>
              <a:t>female</a:t>
            </a:r>
          </a:p>
          <a:p>
            <a:r>
              <a:rPr lang="en-IN" dirty="0" smtClean="0"/>
              <a:t>*</a:t>
            </a:r>
            <a:r>
              <a:rPr lang="en-IN" dirty="0" err="1" smtClean="0"/>
              <a:t>Perfromnaace</a:t>
            </a:r>
            <a:r>
              <a:rPr lang="en-IN" dirty="0" smtClean="0"/>
              <a:t> </a:t>
            </a:r>
            <a:r>
              <a:rPr lang="en-IN" dirty="0"/>
              <a:t>score- </a:t>
            </a:r>
            <a:r>
              <a:rPr lang="en-IN" dirty="0" smtClean="0"/>
              <a:t>text</a:t>
            </a:r>
          </a:p>
          <a:p>
            <a:r>
              <a:rPr lang="en-IN" dirty="0" smtClean="0"/>
              <a:t>*Rating- </a:t>
            </a:r>
            <a:r>
              <a:rPr lang="en-IN" dirty="0"/>
              <a:t>numerical(5,4,3,2)</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92" y="15283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90800" y="1857375"/>
            <a:ext cx="6096000" cy="3693319"/>
          </a:xfrm>
          <a:prstGeom prst="rect">
            <a:avLst/>
          </a:prstGeom>
        </p:spPr>
        <p:txBody>
          <a:bodyPr>
            <a:spAutoFit/>
          </a:bodyPr>
          <a:lstStyle/>
          <a:p>
            <a:r>
              <a:rPr lang="en-GB" dirty="0"/>
              <a:t>The "Wow" Factor in Our Solution for Using Pivot Tables for Employee Turnover </a:t>
            </a:r>
            <a:r>
              <a:rPr lang="en-GB" dirty="0" smtClean="0"/>
              <a:t>Analysis</a:t>
            </a:r>
          </a:p>
          <a:p>
            <a:pPr marL="342900" indent="-342900">
              <a:buAutoNum type="arabicPeriod"/>
            </a:pPr>
            <a:r>
              <a:rPr lang="en-GB" dirty="0" smtClean="0"/>
              <a:t>Instant </a:t>
            </a:r>
            <a:r>
              <a:rPr lang="en-GB" dirty="0"/>
              <a:t>Actionable Insights:*  </a:t>
            </a:r>
            <a:r>
              <a:rPr lang="en-GB" dirty="0" smtClean="0"/>
              <a:t> </a:t>
            </a:r>
            <a:r>
              <a:rPr lang="en-GB" dirty="0"/>
              <a:t>*Wow:* Our solution turns raw HR data into immediate, actionable insights with just a few clicks. Pivot tables allow you to dynamically interact with data, uncovering turnover trends and patterns that might otherwise be </a:t>
            </a:r>
            <a:r>
              <a:rPr lang="en-GB" dirty="0" smtClean="0"/>
              <a:t>missed.</a:t>
            </a:r>
          </a:p>
          <a:p>
            <a:pPr marL="342900" indent="-342900">
              <a:buAutoNum type="arabicPeriod"/>
            </a:pPr>
            <a:endParaRPr lang="en-GB" dirty="0" smtClean="0"/>
          </a:p>
          <a:p>
            <a:r>
              <a:rPr lang="en-GB" dirty="0"/>
              <a:t>2</a:t>
            </a:r>
            <a:r>
              <a:rPr lang="en-GB" dirty="0" smtClean="0"/>
              <a:t>. User-Friendly </a:t>
            </a:r>
            <a:r>
              <a:rPr lang="en-GB" dirty="0"/>
              <a:t>and Intuitive:*   - *Wow:* No need for advanced technical skills—anyone familiar with basic spreadsheet functions can use this tool. The simplicity and ease of use make it accessible to all HR professionals, regardless of their</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TotalTime>
  <Words>746</Words>
  <Application>Microsoft Office PowerPoint</Application>
  <PresentationFormat>Widescreen</PresentationFormat>
  <Paragraphs>80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26</cp:revision>
  <dcterms:created xsi:type="dcterms:W3CDTF">2024-03-29T15:07:22Z</dcterms:created>
  <dcterms:modified xsi:type="dcterms:W3CDTF">2024-08-30T09:37:20Z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