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sldIdLst>
    <p:sldId id="310" r:id="rId2"/>
    <p:sldId id="256" r:id="rId3"/>
    <p:sldId id="287" r:id="rId4"/>
    <p:sldId id="288" r:id="rId5"/>
    <p:sldId id="290" r:id="rId6"/>
    <p:sldId id="291" r:id="rId7"/>
    <p:sldId id="292" r:id="rId8"/>
    <p:sldId id="293" r:id="rId9"/>
    <p:sldId id="294" r:id="rId10"/>
    <p:sldId id="336"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34" r:id="rId27"/>
    <p:sldId id="33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86457" autoAdjust="0"/>
  </p:normalViewPr>
  <p:slideViewPr>
    <p:cSldViewPr snapToGrid="0">
      <p:cViewPr>
        <p:scale>
          <a:sx n="96" d="100"/>
          <a:sy n="96" d="100"/>
        </p:scale>
        <p:origin x="-437" y="86"/>
      </p:cViewPr>
      <p:guideLst>
        <p:guide orient="horz" pos="2160"/>
        <p:guide pos="3840"/>
      </p:guideLst>
    </p:cSldViewPr>
  </p:slideViewPr>
  <p:outlineViewPr>
    <p:cViewPr>
      <p:scale>
        <a:sx n="33" d="100"/>
        <a:sy n="33" d="100"/>
      </p:scale>
      <p:origin x="264"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2"/>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6/5/2022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6/5/2022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smtClean="0"/>
              <a:t>Click to edit Master title style</a:t>
            </a:r>
            <a:endParaRPr/>
          </a:p>
        </p:txBody>
      </p:sp>
      <p:sp>
        <p:nvSpPr>
          <p:cNvPr id="1027" name="Text Placeholder 1026"/>
          <p:cNvSpPr>
            <a:spLocks noGrp="1"/>
          </p:cNvSpPr>
          <p:nvPr>
            <p:ph type="body" idx="1"/>
          </p:nvPr>
        </p:nvSpPr>
        <p:spPr>
          <a:xfrm>
            <a:off x="609600" y="1600202"/>
            <a:ext cx="10972800" cy="4525963"/>
          </a:xfrm>
          <a:prstGeom prst="rect">
            <a:avLst/>
          </a:prstGeom>
          <a:noFill/>
          <a:ln w="9525">
            <a:noFill/>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6/5/2022</a:t>
            </a:fld>
            <a:endParaRPr lang="en-US" dirty="0"/>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dirty="0"/>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77647" y="153042"/>
            <a:ext cx="10579100" cy="6704965"/>
          </a:xfrm>
        </p:spPr>
        <p:txBody>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LICENSE PLATE DETECTION USING </a:t>
            </a:r>
          </a:p>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‘PYTHON’ AND ‘OPENCV’</a:t>
            </a:r>
          </a:p>
          <a:p>
            <a:r>
              <a:rPr lang="en-US" sz="3200" b="1" dirty="0" smtClean="0">
                <a:latin typeface="Times New Roman" pitchFamily="18" charset="0"/>
                <a:cs typeface="Times New Roman" pitchFamily="18" charset="0"/>
              </a:rPr>
              <a:t>Submitted by</a:t>
            </a:r>
            <a:endParaRPr lang="en-US" sz="3200" b="1" dirty="0">
              <a:latin typeface="Times New Roman" pitchFamily="18" charset="0"/>
              <a:cs typeface="Times New Roman" pitchFamily="18" charset="0"/>
            </a:endParaRPr>
          </a:p>
          <a:p>
            <a:r>
              <a:rPr lang="en-US" sz="2400" dirty="0">
                <a:effectLst>
                  <a:outerShdw blurRad="38100" dist="38100" dir="2700000" algn="tl">
                    <a:srgbClr val="000000">
                      <a:alpha val="43137"/>
                    </a:srgbClr>
                  </a:outerShdw>
                </a:effectLst>
                <a:latin typeface="Times New Roman" pitchFamily="18" charset="0"/>
                <a:cs typeface="Times New Roman" pitchFamily="18" charset="0"/>
              </a:rPr>
              <a:t>DILIP KUMAR R                      (211519104034)</a:t>
            </a:r>
          </a:p>
          <a:p>
            <a:r>
              <a:rPr lang="en-US" sz="2400" dirty="0">
                <a:effectLst>
                  <a:outerShdw blurRad="38100" dist="38100" dir="2700000" algn="tl">
                    <a:srgbClr val="000000">
                      <a:alpha val="43137"/>
                    </a:srgbClr>
                  </a:outerShdw>
                </a:effectLst>
                <a:latin typeface="Times New Roman" pitchFamily="18" charset="0"/>
                <a:cs typeface="Times New Roman" pitchFamily="18" charset="0"/>
              </a:rPr>
              <a:t>KARTHICK ARAVIND E T     </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a:effectLst>
                  <a:outerShdw blurRad="38100" dist="38100" dir="2700000" algn="tl">
                    <a:srgbClr val="000000">
                      <a:alpha val="43137"/>
                    </a:srgbClr>
                  </a:outerShdw>
                </a:effectLst>
                <a:latin typeface="Times New Roman" pitchFamily="18" charset="0"/>
                <a:cs typeface="Times New Roman" pitchFamily="18" charset="0"/>
              </a:rPr>
              <a:t>(211519104065)</a:t>
            </a:r>
          </a:p>
          <a:p>
            <a:r>
              <a:rPr lang="en-US" sz="2400" dirty="0">
                <a:effectLst>
                  <a:outerShdw blurRad="38100" dist="38100" dir="2700000" algn="tl">
                    <a:srgbClr val="000000">
                      <a:alpha val="43137"/>
                    </a:srgbClr>
                  </a:outerShdw>
                </a:effectLst>
                <a:latin typeface="Times New Roman" pitchFamily="18" charset="0"/>
                <a:cs typeface="Times New Roman" pitchFamily="18" charset="0"/>
              </a:rPr>
              <a:t>KISHORE KUMAR R               (211519104074)</a:t>
            </a:r>
          </a:p>
          <a:p>
            <a:pPr algn="just"/>
            <a:endParaRPr lang="en-US" sz="2400" dirty="0">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US" sz="2400" b="1" dirty="0">
                <a:effectLst>
                  <a:outerShdw blurRad="38100" dist="38100" dir="2700000" algn="tl">
                    <a:srgbClr val="000000">
                      <a:alpha val="43137"/>
                    </a:srgbClr>
                  </a:outerShdw>
                </a:effectLst>
                <a:latin typeface="Times New Roman" pitchFamily="18" charset="0"/>
                <a:cs typeface="Times New Roman" pitchFamily="18" charset="0"/>
              </a:rPr>
              <a:t>SUPERVISOR</a:t>
            </a:r>
          </a:p>
          <a:p>
            <a:pPr algn="just"/>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Mr.S.KAVIARASAN,M.E</a:t>
            </a:r>
            <a:endParaRPr lang="en-US" sz="2400" dirty="0">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US" sz="2400" dirty="0">
                <a:effectLst>
                  <a:outerShdw blurRad="38100" dist="38100" dir="2700000" algn="tl">
                    <a:srgbClr val="000000">
                      <a:alpha val="43137"/>
                    </a:srgbClr>
                  </a:outerShdw>
                </a:effectLst>
                <a:latin typeface="Times New Roman" pitchFamily="18" charset="0"/>
                <a:cs typeface="Times New Roman" pitchFamily="18" charset="0"/>
              </a:rPr>
              <a:t>Assistant Professor and </a:t>
            </a: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Supervisor</a:t>
            </a:r>
            <a:r>
              <a:rPr lang="en-US" sz="2400" dirty="0">
                <a:effectLst>
                  <a:outerShdw blurRad="38100" dist="38100" dir="2700000" algn="tl">
                    <a:srgbClr val="000000">
                      <a:alpha val="43137"/>
                    </a:srgbClr>
                  </a:outerShdw>
                </a:effectLst>
                <a:latin typeface="Times New Roman" pitchFamily="18" charset="0"/>
                <a:cs typeface="Times New Roman" pitchFamily="18" charset="0"/>
              </a:rPr>
              <a:t>.</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
        <p:nvSpPr>
          <p:cNvPr id="5" name="Title 4"/>
          <p:cNvSpPr>
            <a:spLocks noGrp="1"/>
          </p:cNvSpPr>
          <p:nvPr>
            <p:ph type="ctrTitle"/>
          </p:nvPr>
        </p:nvSpPr>
        <p:spPr>
          <a:xfrm>
            <a:off x="1524000" y="1122363"/>
            <a:ext cx="9144000" cy="682583"/>
          </a:xfrm>
        </p:spPr>
        <p:txBody>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LIST OF MODULES</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Subtitle 5"/>
          <p:cNvSpPr>
            <a:spLocks noGrp="1"/>
          </p:cNvSpPr>
          <p:nvPr>
            <p:ph type="subTitle" idx="1"/>
          </p:nvPr>
        </p:nvSpPr>
        <p:spPr>
          <a:xfrm>
            <a:off x="1524000" y="2210463"/>
            <a:ext cx="9144000" cy="4055165"/>
          </a:xfrm>
        </p:spPr>
        <p:txBody>
          <a:bodyPr/>
          <a:lstStyle/>
          <a:p>
            <a:pPr marL="285750" indent="-285750" algn="l">
              <a:buFont typeface="Wingdings" pitchFamily="2" charset="2"/>
              <a:buChar char="Ø"/>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Digital Image Processing,</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marL="285750" indent="-285750" algn="l">
              <a:buFont typeface="Wingdings" pitchFamily="2" charset="2"/>
              <a:buChar char="Ø"/>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Optical Character Recognition(OCR),</a:t>
            </a:r>
          </a:p>
          <a:p>
            <a:pPr marL="285750" indent="-285750" algn="l">
              <a:buFont typeface="Wingdings" pitchFamily="2" charset="2"/>
              <a:buChar char="Ø"/>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Web Crawler,</a:t>
            </a:r>
          </a:p>
          <a:p>
            <a:pPr marL="285750" indent="-285750" algn="l">
              <a:buFont typeface="Wingdings" pitchFamily="2" charset="2"/>
              <a:buChar char="Ø"/>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Database,</a:t>
            </a:r>
          </a:p>
          <a:p>
            <a:pPr marL="285750" indent="-285750" algn="l">
              <a:buFont typeface="Wingdings" pitchFamily="2" charset="2"/>
              <a:buChar char="Ø"/>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Graphical User Interface,</a:t>
            </a:r>
          </a:p>
          <a:p>
            <a:pPr marL="285750" indent="-285750" algn="l">
              <a:buFont typeface="Wingdings" pitchFamily="2" charset="2"/>
              <a:buChar char="Ø"/>
            </a:pPr>
            <a:r>
              <a:rPr lang="en-US" sz="2000" dirty="0" err="1" smtClean="0">
                <a:effectLst>
                  <a:outerShdw blurRad="38100" dist="38100" dir="2700000" algn="tl">
                    <a:srgbClr val="000000">
                      <a:alpha val="43137"/>
                    </a:srgbClr>
                  </a:outerShdw>
                </a:effectLst>
                <a:latin typeface="Times New Roman" pitchFamily="18" charset="0"/>
                <a:cs typeface="Times New Roman" pitchFamily="18" charset="0"/>
              </a:rPr>
              <a:t>Tkinter</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p>
          <a:p>
            <a:pPr marL="285750" indent="-285750" algn="l">
              <a:buFont typeface="Wingdings" pitchFamily="2" charset="2"/>
              <a:buChar char="Ø"/>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OPENCV,</a:t>
            </a:r>
          </a:p>
          <a:p>
            <a:pPr marL="285750" indent="-285750" algn="l">
              <a:buFont typeface="Wingdings" pitchFamily="2" charset="2"/>
              <a:buChar char="Ø"/>
            </a:pPr>
            <a:r>
              <a:rPr lang="en-US" sz="2000" dirty="0" err="1" smtClean="0">
                <a:effectLst>
                  <a:outerShdw blurRad="38100" dist="38100" dir="2700000" algn="tl">
                    <a:srgbClr val="000000">
                      <a:alpha val="43137"/>
                    </a:srgbClr>
                  </a:outerShdw>
                </a:effectLst>
                <a:latin typeface="Times New Roman" pitchFamily="18" charset="0"/>
                <a:cs typeface="Times New Roman" pitchFamily="18" charset="0"/>
              </a:rPr>
              <a:t>Tesseract</a:t>
            </a:r>
            <a:r>
              <a:rPr lang="en-US" sz="2000" smtClean="0">
                <a:effectLst>
                  <a:outerShdw blurRad="38100" dist="38100" dir="2700000" algn="tl">
                    <a:srgbClr val="000000">
                      <a:alpha val="43137"/>
                    </a:srgbClr>
                  </a:outerShdw>
                </a:effectLst>
                <a:latin typeface="Times New Roman" pitchFamily="18" charset="0"/>
                <a:cs typeface="Times New Roman" pitchFamily="18" charset="0"/>
              </a:rPr>
              <a:t> Engine.</a:t>
            </a:r>
            <a:endParaRPr lang="en-IN" sz="20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5838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544830"/>
            <a:ext cx="9144000" cy="873760"/>
          </a:xfrm>
        </p:spPr>
        <p:txBody>
          <a:bodyPr/>
          <a:lstStyle/>
          <a:p>
            <a:r>
              <a:rPr lang="en-US" b="1" dirty="0">
                <a:latin typeface="Times New Roman" pitchFamily="18" charset="0"/>
                <a:cs typeface="Times New Roman" pitchFamily="18" charset="0"/>
              </a:rPr>
              <a:t>MODULE</a:t>
            </a:r>
            <a:r>
              <a:rPr lang="en-US" b="1" dirty="0"/>
              <a:t> </a:t>
            </a:r>
            <a:r>
              <a:rPr lang="en-US" b="1" dirty="0">
                <a:latin typeface="Times New Roman" pitchFamily="18" charset="0"/>
                <a:cs typeface="Times New Roman" pitchFamily="18" charset="0"/>
              </a:rPr>
              <a:t>DESCRIPTION</a:t>
            </a:r>
          </a:p>
        </p:txBody>
      </p:sp>
      <p:sp>
        <p:nvSpPr>
          <p:cNvPr id="6" name="Subtitle 5"/>
          <p:cNvSpPr>
            <a:spLocks noGrp="1"/>
          </p:cNvSpPr>
          <p:nvPr>
            <p:ph type="subTitle" idx="1"/>
          </p:nvPr>
        </p:nvSpPr>
        <p:spPr>
          <a:xfrm>
            <a:off x="1866900" y="2042168"/>
            <a:ext cx="9144000" cy="4387215"/>
          </a:xfrm>
        </p:spPr>
        <p:txBody>
          <a:bodyPr/>
          <a:lstStyle/>
          <a:p>
            <a:pPr algn="l"/>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Digital </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Image Processing</a:t>
            </a:r>
          </a:p>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Signal </a:t>
            </a:r>
            <a:r>
              <a:rPr lang="en-US" sz="2000" dirty="0">
                <a:effectLst>
                  <a:outerShdw blurRad="38100" dist="38100" dir="2700000" algn="tl">
                    <a:srgbClr val="000000">
                      <a:alpha val="43137"/>
                    </a:srgbClr>
                  </a:outerShdw>
                </a:effectLst>
                <a:latin typeface="Times New Roman" pitchFamily="18" charset="0"/>
                <a:cs typeface="Times New Roman" pitchFamily="18" charset="0"/>
              </a:rPr>
              <a:t>processing is a discipline in electrical engineering and in mathematics that deals with analysis and processing of analog and digital signals , and deals with storing , filtering , and other operations on signals. These signals include transmission signals , sound or voice signals , image signals , and other signals e.t.c.</a:t>
            </a:r>
          </a:p>
          <a:p>
            <a:pPr algn="l"/>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pic>
        <p:nvPicPr>
          <p:cNvPr id="8" name="Picture 7"/>
          <p:cNvPicPr>
            <a:picLocks noChangeAspect="1"/>
          </p:cNvPicPr>
          <p:nvPr/>
        </p:nvPicPr>
        <p:blipFill>
          <a:blip r:embed="rId3"/>
          <a:stretch>
            <a:fillRect/>
          </a:stretch>
        </p:blipFill>
        <p:spPr>
          <a:xfrm>
            <a:off x="2911477" y="4133223"/>
            <a:ext cx="5962651" cy="2124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991360" y="1027438"/>
            <a:ext cx="9144000" cy="4387215"/>
          </a:xfrm>
        </p:spPr>
        <p:txBody>
          <a:bodyPr/>
          <a:lstStyle/>
          <a:p>
            <a:pPr algn="l"/>
            <a:r>
              <a:rPr lang="en-US" sz="2000" b="1" dirty="0">
                <a:effectLst>
                  <a:outerShdw blurRad="38100" dist="38100" dir="2700000" algn="tl">
                    <a:srgbClr val="000000">
                      <a:alpha val="43137"/>
                    </a:srgbClr>
                  </a:outerShdw>
                </a:effectLst>
                <a:latin typeface="Times New Roman" pitchFamily="18" charset="0"/>
                <a:cs typeface="Times New Roman" pitchFamily="18" charset="0"/>
              </a:rPr>
              <a:t> Steps in Digital Image Processing</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  Image Preprocessing</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  Image Enhancement</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  Image Transformations</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  Thematic Information</a:t>
            </a:r>
          </a:p>
          <a:p>
            <a:pPr algn="l"/>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algn="l"/>
            <a:r>
              <a:rPr lang="en-US" sz="2000" b="1" dirty="0">
                <a:effectLst>
                  <a:outerShdw blurRad="38100" dist="38100" dir="2700000" algn="tl">
                    <a:srgbClr val="000000">
                      <a:alpha val="43137"/>
                    </a:srgbClr>
                  </a:outerShdw>
                </a:effectLst>
                <a:latin typeface="Times New Roman" pitchFamily="18" charset="0"/>
                <a:cs typeface="Times New Roman" pitchFamily="18" charset="0"/>
              </a:rPr>
              <a:t>Advantages of Digital Image Processing</a:t>
            </a:r>
          </a:p>
          <a:p>
            <a:pPr marL="342900" indent="-342900" algn="l">
              <a:buFont typeface="Wingdings" panose="05000000000000000000" charset="0"/>
              <a:buChar char="Ø"/>
            </a:pPr>
            <a:r>
              <a:rPr lang="en-US" sz="20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a:effectLst>
                  <a:outerShdw blurRad="38100" dist="38100" dir="2700000" algn="tl">
                    <a:srgbClr val="000000">
                      <a:alpha val="43137"/>
                    </a:srgbClr>
                  </a:outerShdw>
                </a:effectLst>
                <a:latin typeface="Times New Roman" pitchFamily="18" charset="0"/>
                <a:cs typeface="Times New Roman" pitchFamily="18" charset="0"/>
              </a:rPr>
              <a:t>Images can be given more sharpness and better visual appearance.</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 Minor errors can be rectified.</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 Image sizes can be increased or decreased</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944371" y="1089668"/>
            <a:ext cx="9144000" cy="4387215"/>
          </a:xfrm>
        </p:spPr>
        <p:txBody>
          <a:bodyPr/>
          <a:lstStyle/>
          <a:p>
            <a:pPr algn="l"/>
            <a:r>
              <a:rPr lang="en-US" sz="2000" b="1" dirty="0">
                <a:effectLst>
                  <a:outerShdw blurRad="38100" dist="38100" dir="2700000" algn="tl">
                    <a:srgbClr val="000000">
                      <a:alpha val="43137"/>
                    </a:srgbClr>
                  </a:outerShdw>
                </a:effectLst>
                <a:latin typeface="Times New Roman" pitchFamily="18" charset="0"/>
                <a:cs typeface="Times New Roman" pitchFamily="18" charset="0"/>
              </a:rPr>
              <a:t>Problems associated with Digital Image Processing</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 It is very costly depending on the system used, the number of detectors           purchased.</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 Time consuming</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 Lack of qualified professional</a:t>
            </a:r>
          </a:p>
          <a:p>
            <a:pPr marL="342900" indent="-342900" algn="l">
              <a:buFont typeface="Wingdings" panose="05000000000000000000" charset="0"/>
              <a:buChar char="Ø"/>
            </a:pP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a:p>
            <a:pPr algn="l">
              <a:buFont typeface="Wingdings" panose="05000000000000000000" charset="0"/>
            </a:pPr>
            <a:r>
              <a:rPr lang="en-US" sz="2400" b="1" dirty="0">
                <a:effectLst>
                  <a:outerShdw blurRad="38100" dist="38100" dir="2700000" algn="tl">
                    <a:srgbClr val="000000">
                      <a:alpha val="43137"/>
                    </a:srgbClr>
                  </a:outerShdw>
                </a:effectLst>
                <a:latin typeface="Times New Roman" pitchFamily="18" charset="0"/>
                <a:cs typeface="Times New Roman" pitchFamily="18" charset="0"/>
              </a:rPr>
              <a:t>Optical Character Recognition(OCR)</a:t>
            </a:r>
          </a:p>
          <a:p>
            <a:pPr algn="l">
              <a:buFont typeface="Wingdings" panose="05000000000000000000" charset="0"/>
            </a:pPr>
            <a:r>
              <a:rPr lang="en-US" sz="2000" dirty="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OCR </a:t>
            </a:r>
            <a:r>
              <a:rPr lang="en-US" sz="2000" dirty="0">
                <a:effectLst>
                  <a:outerShdw blurRad="38100" dist="38100" dir="2700000" algn="tl">
                    <a:srgbClr val="000000">
                      <a:alpha val="43137"/>
                    </a:srgbClr>
                  </a:outerShdw>
                </a:effectLst>
                <a:latin typeface="Times New Roman" pitchFamily="18" charset="0"/>
                <a:cs typeface="Times New Roman" pitchFamily="18" charset="0"/>
              </a:rPr>
              <a:t>is a technology that recognizes text within a digital image. It is commonly used to recognize text in scanned documents, but it serves many other purposes as well.</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473961" y="1089668"/>
            <a:ext cx="8147051" cy="4387215"/>
          </a:xfrm>
        </p:spPr>
        <p:txBody>
          <a:bodyPr/>
          <a:lstStyle/>
          <a:p>
            <a:pPr algn="ctr"/>
            <a:r>
              <a:rPr lang="en-US" sz="2400" b="1" dirty="0">
                <a:effectLst>
                  <a:outerShdw blurRad="38100" dist="38100" dir="2700000" algn="tl">
                    <a:srgbClr val="000000">
                      <a:alpha val="43137"/>
                    </a:srgbClr>
                  </a:outerShdw>
                </a:effectLst>
              </a:rPr>
              <a:t>OCR</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pic>
        <p:nvPicPr>
          <p:cNvPr id="2" name="Picture 1"/>
          <p:cNvPicPr>
            <a:picLocks noChangeAspect="1"/>
          </p:cNvPicPr>
          <p:nvPr/>
        </p:nvPicPr>
        <p:blipFill>
          <a:blip r:embed="rId3"/>
          <a:stretch>
            <a:fillRect/>
          </a:stretch>
        </p:blipFill>
        <p:spPr>
          <a:xfrm>
            <a:off x="3238500" y="1471303"/>
            <a:ext cx="5715000" cy="39147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473961" y="1089668"/>
            <a:ext cx="8147051" cy="4387215"/>
          </a:xfrm>
        </p:spPr>
        <p:txBody>
          <a:bodyPr/>
          <a:lstStyle/>
          <a:p>
            <a:pPr algn="l"/>
            <a:r>
              <a:rPr lang="en-US" sz="2000" b="1" dirty="0">
                <a:effectLst>
                  <a:outerShdw blurRad="38100" dist="38100" dir="2700000" algn="tl">
                    <a:srgbClr val="000000">
                      <a:alpha val="43137"/>
                    </a:srgbClr>
                  </a:outerShdw>
                </a:effectLst>
                <a:latin typeface="Times New Roman" pitchFamily="18" charset="0"/>
                <a:cs typeface="Times New Roman" pitchFamily="18" charset="0"/>
              </a:rPr>
              <a:t>Techniques of OCR</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  Pre-processing</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  Text Recognition</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  Post-processing</a:t>
            </a:r>
          </a:p>
          <a:p>
            <a:pPr algn="l"/>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pPr algn="l"/>
            <a:r>
              <a:rPr lang="en-US" sz="2000" b="1" dirty="0">
                <a:effectLst>
                  <a:outerShdw blurRad="38100" dist="38100" dir="2700000" algn="tl">
                    <a:srgbClr val="000000">
                      <a:alpha val="43137"/>
                    </a:srgbClr>
                  </a:outerShdw>
                </a:effectLst>
                <a:latin typeface="Times New Roman" pitchFamily="18" charset="0"/>
                <a:cs typeface="Times New Roman" pitchFamily="18" charset="0"/>
              </a:rPr>
              <a:t>Uses of OCR</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 Automatic number plate recognition</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 In airports, for passport recognition and information extraction</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 Automatic insurance documents key information extraction</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 Traffic sign recognition</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 Extracting business card information into a contact list</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473961" y="1089668"/>
            <a:ext cx="8147051" cy="4387215"/>
          </a:xfrm>
        </p:spPr>
        <p:txBody>
          <a:bodyPr/>
          <a:lstStyle/>
          <a:p>
            <a:pPr algn="l"/>
            <a:r>
              <a:rPr lang="en-US" sz="2400" b="1" dirty="0">
                <a:effectLst>
                  <a:outerShdw blurRad="38100" dist="38100" dir="2700000" algn="tl">
                    <a:srgbClr val="000000">
                      <a:alpha val="43137"/>
                    </a:srgbClr>
                  </a:outerShdw>
                </a:effectLst>
                <a:latin typeface="Times New Roman" pitchFamily="18" charset="0"/>
                <a:cs typeface="Times New Roman" pitchFamily="18" charset="0"/>
              </a:rPr>
              <a:t>Web Crawler</a:t>
            </a:r>
          </a:p>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 </a:t>
            </a:r>
            <a:r>
              <a:rPr lang="en-US" sz="2000" dirty="0">
                <a:effectLst>
                  <a:outerShdw blurRad="38100" dist="38100" dir="2700000" algn="tl">
                    <a:srgbClr val="000000">
                      <a:alpha val="43137"/>
                    </a:srgbClr>
                  </a:outerShdw>
                </a:effectLst>
                <a:latin typeface="Times New Roman" pitchFamily="18" charset="0"/>
                <a:cs typeface="Times New Roman" pitchFamily="18" charset="0"/>
              </a:rPr>
              <a:t>Web crawler, sometimes called a spider or spiderbot and often shortened to crawler, is an Internet bot that systematically browses the World Wide Web, typically operated by search engines for the purpose of Web indexing ( web spidering ).</a:t>
            </a:r>
          </a:p>
          <a:p>
            <a:pPr algn="l"/>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pic>
        <p:nvPicPr>
          <p:cNvPr id="2" name="Picture 1"/>
          <p:cNvPicPr>
            <a:picLocks noChangeAspect="1"/>
          </p:cNvPicPr>
          <p:nvPr/>
        </p:nvPicPr>
        <p:blipFill>
          <a:blip r:embed="rId3"/>
          <a:stretch>
            <a:fillRect/>
          </a:stretch>
        </p:blipFill>
        <p:spPr>
          <a:xfrm>
            <a:off x="4375787" y="3168650"/>
            <a:ext cx="3472180" cy="16751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473961" y="1089660"/>
            <a:ext cx="8147051" cy="5292725"/>
          </a:xfrm>
        </p:spPr>
        <p:txBody>
          <a:bodyPr/>
          <a:lstStyle/>
          <a:p>
            <a:pPr algn="l"/>
            <a:r>
              <a:rPr lang="en-US" sz="2400" b="1" dirty="0">
                <a:effectLst>
                  <a:outerShdw blurRad="38100" dist="38100" dir="2700000" algn="tl">
                    <a:srgbClr val="000000">
                      <a:alpha val="43137"/>
                    </a:srgbClr>
                  </a:outerShdw>
                </a:effectLst>
                <a:latin typeface="Times New Roman" pitchFamily="18" charset="0"/>
                <a:cs typeface="Times New Roman" pitchFamily="18" charset="0"/>
              </a:rPr>
              <a:t>Database</a:t>
            </a:r>
          </a:p>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 </a:t>
            </a:r>
            <a:r>
              <a:rPr lang="en-US" sz="2000" dirty="0">
                <a:effectLst>
                  <a:outerShdw blurRad="38100" dist="38100" dir="2700000" algn="tl">
                    <a:srgbClr val="000000">
                      <a:alpha val="43137"/>
                    </a:srgbClr>
                  </a:outerShdw>
                </a:effectLst>
                <a:latin typeface="Times New Roman" pitchFamily="18" charset="0"/>
                <a:cs typeface="Times New Roman" pitchFamily="18" charset="0"/>
              </a:rPr>
              <a:t>database is a collection of information that is organized so that it can be easily accessed, managed and updated.</a:t>
            </a:r>
          </a:p>
          <a:p>
            <a:pPr algn="l"/>
            <a:endParaRPr lang="en-US" sz="2000" b="1" dirty="0">
              <a:effectLst>
                <a:outerShdw blurRad="38100" dist="38100" dir="2700000" algn="tl">
                  <a:srgbClr val="000000">
                    <a:alpha val="43137"/>
                  </a:srgbClr>
                </a:outerShdw>
              </a:effectLst>
              <a:latin typeface="Times New Roman" pitchFamily="18" charset="0"/>
              <a:cs typeface="Times New Roman" pitchFamily="18" charset="0"/>
              <a:sym typeface="+mn-ea"/>
            </a:endParaRPr>
          </a:p>
          <a:p>
            <a:pPr algn="l"/>
            <a:r>
              <a:rPr lang="en-US" sz="2000" b="1" dirty="0">
                <a:effectLst>
                  <a:outerShdw blurRad="38100" dist="38100" dir="2700000" algn="tl">
                    <a:srgbClr val="000000">
                      <a:alpha val="43137"/>
                    </a:srgbClr>
                  </a:outerShdw>
                </a:effectLst>
                <a:latin typeface="Times New Roman" pitchFamily="18" charset="0"/>
                <a:cs typeface="Times New Roman" pitchFamily="18" charset="0"/>
                <a:sym typeface="+mn-ea"/>
              </a:rPr>
              <a:t>Types of </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sym typeface="+mn-ea"/>
              </a:rPr>
              <a:t>Database</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marL="342900" indent="-342900" algn="l">
              <a:buFont typeface="Wingdings" panose="05000000000000000000" charset="0"/>
              <a:buChar char="Ø"/>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Relational </a:t>
            </a:r>
            <a:r>
              <a:rPr lang="en-US" sz="2000" dirty="0">
                <a:effectLst>
                  <a:outerShdw blurRad="38100" dist="38100" dir="2700000" algn="tl">
                    <a:srgbClr val="000000">
                      <a:alpha val="43137"/>
                    </a:srgbClr>
                  </a:outerShdw>
                </a:effectLst>
                <a:latin typeface="Times New Roman" pitchFamily="18" charset="0"/>
                <a:cs typeface="Times New Roman" pitchFamily="18" charset="0"/>
              </a:rPr>
              <a:t>database</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Distributed database</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Cloud database</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NoSQL database</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Object-oriented database</a:t>
            </a:r>
            <a:br>
              <a:rPr lang="en-US" sz="2000" dirty="0">
                <a:effectLst>
                  <a:outerShdw blurRad="38100" dist="38100" dir="2700000" algn="tl">
                    <a:srgbClr val="000000">
                      <a:alpha val="43137"/>
                    </a:srgbClr>
                  </a:outerShdw>
                </a:effectLst>
                <a:latin typeface="Times New Roman" pitchFamily="18" charset="0"/>
                <a:cs typeface="Times New Roman" pitchFamily="18" charset="0"/>
              </a:rPr>
            </a:br>
            <a:r>
              <a:rPr lang="en-US" sz="2000" dirty="0">
                <a:effectLst>
                  <a:outerShdw blurRad="38100" dist="38100" dir="2700000" algn="tl">
                    <a:srgbClr val="000000">
                      <a:alpha val="43137"/>
                    </a:srgbClr>
                  </a:outerShdw>
                </a:effectLst>
                <a:latin typeface="Times New Roman" pitchFamily="18" charset="0"/>
                <a:cs typeface="Times New Roman" pitchFamily="18" charset="0"/>
              </a:rPr>
              <a:t>Graph database</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Firebase database</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MySQL database</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473961" y="1089660"/>
            <a:ext cx="8147051" cy="5292725"/>
          </a:xfrm>
        </p:spPr>
        <p:txBody>
          <a:bodyPr/>
          <a:lstStyle/>
          <a:p>
            <a:pPr algn="l"/>
            <a:r>
              <a:rPr lang="en-US" sz="2400" b="1" dirty="0">
                <a:effectLst>
                  <a:outerShdw blurRad="38100" dist="38100" dir="2700000" algn="tl">
                    <a:srgbClr val="000000">
                      <a:alpha val="43137"/>
                    </a:srgbClr>
                  </a:outerShdw>
                </a:effectLst>
                <a:latin typeface="Times New Roman" pitchFamily="18" charset="0"/>
                <a:cs typeface="Times New Roman" pitchFamily="18" charset="0"/>
              </a:rPr>
              <a:t>Graphical User Interface</a:t>
            </a:r>
          </a:p>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 </a:t>
            </a:r>
            <a:r>
              <a:rPr lang="en-US" sz="2000" dirty="0">
                <a:effectLst>
                  <a:outerShdw blurRad="38100" dist="38100" dir="2700000" algn="tl">
                    <a:srgbClr val="000000">
                      <a:alpha val="43137"/>
                    </a:srgbClr>
                  </a:outerShdw>
                </a:effectLst>
                <a:latin typeface="Times New Roman" pitchFamily="18" charset="0"/>
                <a:cs typeface="Times New Roman" pitchFamily="18" charset="0"/>
              </a:rPr>
              <a:t>GUI (graphical user interface) is a system of interactive visual components for computer software. A GUI displays objects that convey information, and represent actions that can be taken by the user. The objects change color, size, or visibility when the user interacts with them.</a:t>
            </a:r>
          </a:p>
          <a:p>
            <a:pPr algn="l"/>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algn="l"/>
            <a:r>
              <a:rPr lang="en-US" sz="2400" b="1" dirty="0">
                <a:effectLst>
                  <a:outerShdw blurRad="38100" dist="38100" dir="2700000" algn="tl">
                    <a:srgbClr val="000000">
                      <a:alpha val="43137"/>
                    </a:srgbClr>
                  </a:outerShdw>
                </a:effectLst>
                <a:latin typeface="Times New Roman" pitchFamily="18" charset="0"/>
                <a:cs typeface="Times New Roman" pitchFamily="18" charset="0"/>
              </a:rPr>
              <a:t>Tkinter</a:t>
            </a:r>
          </a:p>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effectLst>
                  <a:outerShdw blurRad="38100" dist="38100" dir="2700000" algn="tl">
                    <a:srgbClr val="000000">
                      <a:alpha val="43137"/>
                    </a:srgbClr>
                  </a:outerShdw>
                </a:effectLst>
                <a:latin typeface="Times New Roman" pitchFamily="18" charset="0"/>
                <a:cs typeface="Times New Roman" pitchFamily="18" charset="0"/>
              </a:rPr>
              <a:t>Tkinter</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a:effectLst>
                  <a:outerShdw blurRad="38100" dist="38100" dir="2700000" algn="tl">
                    <a:srgbClr val="000000">
                      <a:alpha val="43137"/>
                    </a:srgbClr>
                  </a:outerShdw>
                </a:effectLst>
                <a:latin typeface="Times New Roman" pitchFamily="18" charset="0"/>
                <a:cs typeface="Times New Roman" pitchFamily="18" charset="0"/>
              </a:rPr>
              <a:t>is the standard GUI library for Python. Python when combined with Tkinter provides a fast and easy way to create GUI applications. Tkinter provides a powerful object-oriented interface to the Tk GUI toolkit.</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473961" y="1089660"/>
            <a:ext cx="8147051" cy="5292725"/>
          </a:xfrm>
        </p:spPr>
        <p:txBody>
          <a:bodyPr/>
          <a:lstStyle/>
          <a:p>
            <a:pPr algn="l"/>
            <a:r>
              <a:rPr lang="en-US" sz="2400" b="1" dirty="0">
                <a:effectLst>
                  <a:outerShdw blurRad="38100" dist="38100" dir="2700000" algn="tl">
                    <a:srgbClr val="000000">
                      <a:alpha val="43137"/>
                    </a:srgbClr>
                  </a:outerShdw>
                </a:effectLst>
                <a:latin typeface="Times New Roman" pitchFamily="18" charset="0"/>
                <a:cs typeface="Times New Roman" pitchFamily="18" charset="0"/>
              </a:rPr>
              <a:t>OPENCV</a:t>
            </a:r>
          </a:p>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OpenCV </a:t>
            </a:r>
            <a:r>
              <a:rPr lang="en-US" sz="2000" dirty="0">
                <a:effectLst>
                  <a:outerShdw blurRad="38100" dist="38100" dir="2700000" algn="tl">
                    <a:srgbClr val="000000">
                      <a:alpha val="43137"/>
                    </a:srgbClr>
                  </a:outerShdw>
                </a:effectLst>
                <a:latin typeface="Times New Roman" pitchFamily="18" charset="0"/>
                <a:cs typeface="Times New Roman" pitchFamily="18" charset="0"/>
              </a:rPr>
              <a:t>(Open Source Computer Vision Library) is an open source computer vision and machine learning software library. OpenCV was built to provide a common infrastructure for computer vision Applications and to accelerate the use of machine perception in the commercial products.</a:t>
            </a:r>
          </a:p>
          <a:p>
            <a:pPr algn="l"/>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algn="l"/>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algn="l"/>
            <a:r>
              <a:rPr lang="en-US" sz="2400" b="1" dirty="0">
                <a:effectLst>
                  <a:outerShdw blurRad="38100" dist="38100" dir="2700000" algn="tl">
                    <a:srgbClr val="000000">
                      <a:alpha val="43137"/>
                    </a:srgbClr>
                  </a:outerShdw>
                </a:effectLst>
                <a:latin typeface="Times New Roman" pitchFamily="18" charset="0"/>
                <a:cs typeface="Times New Roman" pitchFamily="18" charset="0"/>
              </a:rPr>
              <a:t>Tesseract Engine</a:t>
            </a:r>
          </a:p>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Tesseract </a:t>
            </a:r>
            <a:r>
              <a:rPr lang="en-US" sz="2000" dirty="0">
                <a:effectLst>
                  <a:outerShdw blurRad="38100" dist="38100" dir="2700000" algn="tl">
                    <a:srgbClr val="000000">
                      <a:alpha val="43137"/>
                    </a:srgbClr>
                  </a:outerShdw>
                </a:effectLst>
                <a:latin typeface="Times New Roman" pitchFamily="18" charset="0"/>
                <a:cs typeface="Times New Roman" pitchFamily="18" charset="0"/>
              </a:rPr>
              <a:t>is an engine for optical character recognition (OCR). It’s an integral part of the text detection frameworks for mobile devices and Google spam algorithms</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83"/>
            <a:ext cx="9144000" cy="795655"/>
          </a:xfrm>
        </p:spPr>
        <p:txBody>
          <a:bodyPr/>
          <a:lstStyle/>
          <a:p>
            <a:r>
              <a:rPr lang="en-US" b="1" smtClean="0">
                <a:effectLst>
                  <a:outerShdw blurRad="38100" dist="38100" dir="2700000" algn="tl">
                    <a:srgbClr val="000000">
                      <a:alpha val="43137"/>
                    </a:srgbClr>
                  </a:outerShdw>
                </a:effectLst>
                <a:latin typeface="Times New Roman" pitchFamily="18" charset="0"/>
                <a:cs typeface="Times New Roman" pitchFamily="18" charset="0"/>
              </a:rPr>
              <a:t>ABSTRACT</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383668" y="1090930"/>
            <a:ext cx="10423525" cy="5555615"/>
          </a:xfrm>
        </p:spPr>
        <p:txBody>
          <a:bodyPr/>
          <a:lstStyle/>
          <a:p>
            <a:pPr algn="just"/>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Every country's traffic management and the car owner detecting has become a</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key issue. It might be difficult to detect the vehicle owners who were not following the</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traffic laws and drive too quickly at times. As a result, it is impossible to catch and</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penalize such individuals since traffic officers may be unable to extract a car license</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number from a moving vehicle due to the speed of the vehicle. As a result, one of the</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nswers to this challenge is to design an Automatic Number Plate Recognition (ANPR)</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system. There are many ANPR systems on the market now. These systems use many</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approaches, but it is still a difficult process because factors like as vehicle speed, nonuniform vehicle number plates, vehicle number language, and lighting conditions can all</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have an impact on the overall identification rate. The majority of systems operate within</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these constraints. Different ANPR techniques are discussed in this work, with image</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size, success rate, and processing time as criteria. An extension to ANPR is suggested at</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the end of this work.. The characters are read in the final phase using correlation</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template matching, which is a simple but effective method of identifying structured text</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with a small number of characters. The speed and mistake rate of the system are also</a:t>
            </a:r>
            <a:r>
              <a:rPr lang="en-US" altLang="zh-CN"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 </a:t>
            </a:r>
            <a:r>
              <a:rPr lang="zh-CN" altLang="en-US" sz="2000" dirty="0">
                <a:effectLst>
                  <a:outerShdw blurRad="38100" dist="38100" dir="2700000" algn="tl">
                    <a:srgbClr val="000000">
                      <a:alpha val="43137"/>
                    </a:srgbClr>
                  </a:outerShdw>
                </a:effectLst>
                <a:latin typeface="Times New Roman" pitchFamily="18" charset="0"/>
                <a:ea typeface="Arial" panose="020B0604020202020204" pitchFamily="34" charset="0"/>
                <a:cs typeface="Times New Roman" pitchFamily="18" charset="0"/>
                <a:sym typeface="+mn-ea"/>
              </a:rPr>
              <a:t>assessed. In the fourth chapter, the conclusions and future work are presented.</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
        <p:nvSpPr>
          <p:cNvPr id="3" name="Text Box 2"/>
          <p:cNvSpPr txBox="1"/>
          <p:nvPr/>
        </p:nvSpPr>
        <p:spPr>
          <a:xfrm>
            <a:off x="3694431" y="466094"/>
            <a:ext cx="5240020" cy="523220"/>
          </a:xfrm>
          <a:prstGeom prst="rect">
            <a:avLst/>
          </a:prstGeom>
          <a:noFill/>
        </p:spPr>
        <p:txBody>
          <a:bodyPr wrap="square" rtlCol="0" anchor="t">
            <a:sp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Tesseract </a:t>
            </a:r>
            <a:r>
              <a:rPr lang="en-US" sz="2800" b="1" dirty="0">
                <a:effectLst>
                  <a:outerShdw blurRad="38100" dist="38100" dir="2700000" algn="tl">
                    <a:srgbClr val="000000">
                      <a:alpha val="43137"/>
                    </a:srgbClr>
                  </a:outerShdw>
                </a:effectLst>
                <a:latin typeface="Times New Roman" pitchFamily="18" charset="0"/>
                <a:cs typeface="Times New Roman" pitchFamily="18" charset="0"/>
              </a:rPr>
              <a:t>Architure of OCR</a:t>
            </a:r>
          </a:p>
        </p:txBody>
      </p:sp>
      <p:pic>
        <p:nvPicPr>
          <p:cNvPr id="5" name="Picture 4"/>
          <p:cNvPicPr>
            <a:picLocks noChangeAspect="1"/>
          </p:cNvPicPr>
          <p:nvPr/>
        </p:nvPicPr>
        <p:blipFill>
          <a:blip r:embed="rId3"/>
          <a:stretch>
            <a:fillRect/>
          </a:stretch>
        </p:blipFill>
        <p:spPr>
          <a:xfrm>
            <a:off x="3331847" y="988062"/>
            <a:ext cx="6261100" cy="53320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49095" y="342908"/>
            <a:ext cx="9144000" cy="857885"/>
          </a:xfrm>
        </p:spPr>
        <p:txBody>
          <a:bodyPr/>
          <a:lstStyle/>
          <a:p>
            <a:r>
              <a:rPr lang="en-US" b="1" dirty="0">
                <a:effectLst>
                  <a:outerShdw blurRad="38100" dist="38100" dir="2700000" algn="tl">
                    <a:srgbClr val="000000">
                      <a:alpha val="43137"/>
                    </a:srgbClr>
                  </a:outerShdw>
                </a:effectLst>
              </a:rPr>
              <a:t>TEST CASE</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pic>
        <p:nvPicPr>
          <p:cNvPr id="6" name="Picture 5"/>
          <p:cNvPicPr>
            <a:picLocks noChangeAspect="1"/>
          </p:cNvPicPr>
          <p:nvPr/>
        </p:nvPicPr>
        <p:blipFill>
          <a:blip r:embed="rId3"/>
          <a:stretch>
            <a:fillRect/>
          </a:stretch>
        </p:blipFill>
        <p:spPr>
          <a:xfrm>
            <a:off x="2072641" y="1330960"/>
            <a:ext cx="9098915" cy="50533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473961" y="1089660"/>
            <a:ext cx="8147051" cy="5292725"/>
          </a:xfrm>
        </p:spPr>
        <p:txBody>
          <a:bodyPr/>
          <a:lstStyle/>
          <a:p>
            <a:pPr algn="l"/>
            <a:endParaRPr lang="en-US" sz="2000" dirty="0">
              <a:effectLst>
                <a:outerShdw blurRad="38100" dist="38100" dir="2700000" algn="tl">
                  <a:srgbClr val="000000">
                    <a:alpha val="43137"/>
                  </a:srgbClr>
                </a:outerShdw>
              </a:effectLst>
            </a:endParaRP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pic>
        <p:nvPicPr>
          <p:cNvPr id="2" name="Picture 1"/>
          <p:cNvPicPr>
            <a:picLocks noChangeAspect="1"/>
          </p:cNvPicPr>
          <p:nvPr/>
        </p:nvPicPr>
        <p:blipFill>
          <a:blip r:embed="rId3"/>
          <a:stretch>
            <a:fillRect/>
          </a:stretch>
        </p:blipFill>
        <p:spPr>
          <a:xfrm>
            <a:off x="2404114" y="785503"/>
            <a:ext cx="8286751" cy="52863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436245"/>
            <a:ext cx="9144000" cy="872490"/>
          </a:xfrm>
        </p:spPr>
        <p:txBody>
          <a:bodyPr/>
          <a:lstStyle/>
          <a:p>
            <a:r>
              <a:rPr lang="en-US" b="1" dirty="0">
                <a:effectLst>
                  <a:outerShdw blurRad="38100" dist="38100" dir="2700000" algn="tl">
                    <a:srgbClr val="000000">
                      <a:alpha val="43137"/>
                    </a:srgbClr>
                  </a:outerShdw>
                </a:effectLst>
                <a:latin typeface="Times New Roman" pitchFamily="18" charset="0"/>
                <a:cs typeface="Times New Roman" pitchFamily="18" charset="0"/>
              </a:rPr>
              <a:t>RESULT</a:t>
            </a:r>
          </a:p>
        </p:txBody>
      </p:sp>
      <p:sp>
        <p:nvSpPr>
          <p:cNvPr id="5" name="Subtitle 4"/>
          <p:cNvSpPr>
            <a:spLocks noGrp="1"/>
          </p:cNvSpPr>
          <p:nvPr>
            <p:ph type="subTitle" idx="1"/>
          </p:nvPr>
        </p:nvSpPr>
        <p:spPr>
          <a:xfrm>
            <a:off x="2085981" y="2385064"/>
            <a:ext cx="8582025" cy="3231515"/>
          </a:xfrm>
        </p:spPr>
        <p:txBody>
          <a:bodyPr/>
          <a:lstStyle/>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The number plate segmentation algorithms in most of the literatures work in limited settings such as illumination, number plate form (usually rectangular), size, and distance from the camera. Color, camera, and vehicle It's worth noting that just a few people are aware of this. Real-time algorithms are used. If A number plate is shown in video. static number plate image is sent to ANPR to be processed further.</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436245"/>
            <a:ext cx="9144000" cy="872490"/>
          </a:xfrm>
        </p:spPr>
        <p:txBody>
          <a:bodyPr/>
          <a:lstStyle/>
          <a:p>
            <a:r>
              <a:rPr lang="en-US" b="1" dirty="0">
                <a:effectLst>
                  <a:outerShdw blurRad="38100" dist="38100" dir="2700000" algn="tl">
                    <a:srgbClr val="000000">
                      <a:alpha val="43137"/>
                    </a:srgbClr>
                  </a:outerShdw>
                </a:effectLst>
                <a:latin typeface="Times New Roman" pitchFamily="18" charset="0"/>
                <a:cs typeface="Times New Roman" pitchFamily="18" charset="0"/>
              </a:rPr>
              <a:t>CONCLUSION</a:t>
            </a:r>
          </a:p>
        </p:txBody>
      </p:sp>
      <p:sp>
        <p:nvSpPr>
          <p:cNvPr id="5" name="Subtitle 4"/>
          <p:cNvSpPr>
            <a:spLocks noGrp="1"/>
          </p:cNvSpPr>
          <p:nvPr>
            <p:ph type="subTitle" idx="1"/>
          </p:nvPr>
        </p:nvSpPr>
        <p:spPr>
          <a:xfrm>
            <a:off x="1932173" y="1589405"/>
            <a:ext cx="8735833" cy="4912360"/>
          </a:xfrm>
        </p:spPr>
        <p:txBody>
          <a:bodyPr/>
          <a:lstStyle/>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The </a:t>
            </a:r>
            <a:r>
              <a:rPr lang="en-US" sz="2000" dirty="0">
                <a:effectLst>
                  <a:outerShdw blurRad="38100" dist="38100" dir="2700000" algn="tl">
                    <a:srgbClr val="000000">
                      <a:alpha val="43137"/>
                    </a:srgbClr>
                  </a:outerShdw>
                </a:effectLst>
                <a:latin typeface="Times New Roman" pitchFamily="18" charset="0"/>
                <a:cs typeface="Times New Roman" pitchFamily="18" charset="0"/>
              </a:rPr>
              <a:t>completion of the proposed system resulted in the following benefits:</a:t>
            </a:r>
          </a:p>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i</a:t>
            </a:r>
            <a:r>
              <a:rPr lang="en-US" sz="2000" dirty="0">
                <a:effectLst>
                  <a:outerShdw blurRad="38100" dist="38100" dir="2700000" algn="tl">
                    <a:srgbClr val="000000">
                      <a:alpha val="43137"/>
                    </a:srgbClr>
                  </a:outerShdw>
                </a:effectLst>
                <a:latin typeface="Times New Roman" pitchFamily="18" charset="0"/>
                <a:cs typeface="Times New Roman" pitchFamily="18" charset="0"/>
              </a:rPr>
              <a:t>. Elimination of the hard copy occurrence book and the need to have to physically write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onto </a:t>
            </a:r>
            <a:r>
              <a:rPr lang="en-US" sz="2000" dirty="0">
                <a:effectLst>
                  <a:outerShdw blurRad="38100" dist="38100" dir="2700000" algn="tl">
                    <a:srgbClr val="000000">
                      <a:alpha val="43137"/>
                    </a:srgbClr>
                  </a:outerShdw>
                </a:effectLst>
                <a:latin typeface="Times New Roman" pitchFamily="18" charset="0"/>
                <a:cs typeface="Times New Roman" pitchFamily="18" charset="0"/>
              </a:rPr>
              <a:t>the book, because all the vehicle details records will be digitized.</a:t>
            </a:r>
          </a:p>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ii</a:t>
            </a:r>
            <a:r>
              <a:rPr lang="en-US" sz="2000" dirty="0">
                <a:effectLst>
                  <a:outerShdw blurRad="38100" dist="38100" dir="2700000" algn="tl">
                    <a:srgbClr val="000000">
                      <a:alpha val="43137"/>
                    </a:srgbClr>
                  </a:outerShdw>
                </a:effectLst>
                <a:latin typeface="Times New Roman" pitchFamily="18" charset="0"/>
                <a:cs typeface="Times New Roman" pitchFamily="18" charset="0"/>
              </a:rPr>
              <a:t>. Hastening of the vehicle entry registration process, thus shortening the time spent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in recording </a:t>
            </a:r>
            <a:r>
              <a:rPr lang="en-US" sz="2000" dirty="0">
                <a:effectLst>
                  <a:outerShdw blurRad="38100" dist="38100" dir="2700000" algn="tl">
                    <a:srgbClr val="000000">
                      <a:alpha val="43137"/>
                    </a:srgbClr>
                  </a:outerShdw>
                </a:effectLst>
                <a:latin typeface="Times New Roman" pitchFamily="18" charset="0"/>
                <a:cs typeface="Times New Roman" pitchFamily="18" charset="0"/>
              </a:rPr>
              <a:t>vehicle details as they enter the University.</a:t>
            </a:r>
          </a:p>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iii</a:t>
            </a:r>
            <a:r>
              <a:rPr lang="en-US" sz="2000" dirty="0">
                <a:effectLst>
                  <a:outerShdw blurRad="38100" dist="38100" dir="2700000" algn="tl">
                    <a:srgbClr val="000000">
                      <a:alpha val="43137"/>
                    </a:srgbClr>
                  </a:outerShdw>
                </a:effectLst>
                <a:latin typeface="Times New Roman" pitchFamily="18" charset="0"/>
                <a:cs typeface="Times New Roman" pitchFamily="18" charset="0"/>
              </a:rPr>
              <a:t>. Accurate recording of vehicle information.</a:t>
            </a:r>
          </a:p>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iv</a:t>
            </a:r>
            <a:r>
              <a:rPr lang="en-US" sz="2000" dirty="0">
                <a:effectLst>
                  <a:outerShdw blurRad="38100" dist="38100" dir="2700000" algn="tl">
                    <a:srgbClr val="000000">
                      <a:alpha val="43137"/>
                    </a:srgbClr>
                  </a:outerShdw>
                </a:effectLst>
                <a:latin typeface="Times New Roman" pitchFamily="18" charset="0"/>
                <a:cs typeface="Times New Roman" pitchFamily="18" charset="0"/>
              </a:rPr>
              <a:t>. Provides a means of easy information sharing and information backup.</a:t>
            </a:r>
          </a:p>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v</a:t>
            </a:r>
            <a:r>
              <a:rPr lang="en-US" sz="2000" dirty="0">
                <a:effectLst>
                  <a:outerShdw blurRad="38100" dist="38100" dir="2700000" algn="tl">
                    <a:srgbClr val="000000">
                      <a:alpha val="43137"/>
                    </a:srgbClr>
                  </a:outerShdw>
                </a:effectLst>
                <a:latin typeface="Times New Roman" pitchFamily="18" charset="0"/>
                <a:cs typeface="Times New Roman" pitchFamily="18" charset="0"/>
              </a:rPr>
              <a:t>. Real time information sharing of the vehicles entering and exiting the Institution to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the </a:t>
            </a:r>
            <a:r>
              <a:rPr lang="en-US" sz="2000" dirty="0">
                <a:effectLst>
                  <a:outerShdw blurRad="38100" dist="38100" dir="2700000" algn="tl">
                    <a:srgbClr val="000000">
                      <a:alpha val="43137"/>
                    </a:srgbClr>
                  </a:outerShdw>
                </a:effectLst>
                <a:latin typeface="Times New Roman" pitchFamily="18" charset="0"/>
                <a:cs typeface="Times New Roman" pitchFamily="18" charset="0"/>
              </a:rPr>
              <a:t>Head of Security.</a:t>
            </a:r>
          </a:p>
          <a:p>
            <a:pPr algn="l"/>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vi</a:t>
            </a:r>
            <a:r>
              <a:rPr lang="en-US" sz="2000" dirty="0">
                <a:effectLst>
                  <a:outerShdw blurRad="38100" dist="38100" dir="2700000" algn="tl">
                    <a:srgbClr val="000000">
                      <a:alpha val="43137"/>
                    </a:srgbClr>
                  </a:outerShdw>
                </a:effectLst>
                <a:latin typeface="Times New Roman" pitchFamily="18" charset="0"/>
                <a:cs typeface="Times New Roman" pitchFamily="18" charset="0"/>
              </a:rPr>
              <a:t>. Easier analysis of the vehicle information captured</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436245"/>
            <a:ext cx="9144000" cy="872490"/>
          </a:xfrm>
        </p:spPr>
        <p:txBody>
          <a:bodyPr/>
          <a:lstStyle/>
          <a:p>
            <a:r>
              <a:rPr lang="en-US" b="1" dirty="0">
                <a:effectLst>
                  <a:outerShdw blurRad="38100" dist="38100" dir="2700000" algn="tl">
                    <a:srgbClr val="000000">
                      <a:alpha val="43137"/>
                    </a:srgbClr>
                  </a:outerShdw>
                </a:effectLst>
                <a:latin typeface="Times New Roman" pitchFamily="18" charset="0"/>
                <a:cs typeface="Times New Roman" pitchFamily="18" charset="0"/>
              </a:rPr>
              <a:t>FUTURE</a:t>
            </a:r>
            <a:r>
              <a:rPr lang="en-US"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latin typeface="Times New Roman" pitchFamily="18" charset="0"/>
                <a:cs typeface="Times New Roman" pitchFamily="18" charset="0"/>
              </a:rPr>
              <a:t>ENHANCEMENT</a:t>
            </a:r>
          </a:p>
        </p:txBody>
      </p:sp>
      <p:sp>
        <p:nvSpPr>
          <p:cNvPr id="5" name="Subtitle 4"/>
          <p:cNvSpPr>
            <a:spLocks noGrp="1"/>
          </p:cNvSpPr>
          <p:nvPr>
            <p:ph type="subTitle" idx="1"/>
          </p:nvPr>
        </p:nvSpPr>
        <p:spPr>
          <a:xfrm>
            <a:off x="2085981" y="2135505"/>
            <a:ext cx="8582025" cy="4366260"/>
          </a:xfrm>
        </p:spPr>
        <p:txBody>
          <a:bodyPr/>
          <a:lstStyle/>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ANPR technologies can be implemented in several scenarios whereby there is a need to monitor all vehicles that are accessing or exiting from a particular vicinity. For example ANPR technology can greatly enhance border patrol and border surveillance whereby all the vehicles entering or exiting the country can be quickly checked to see if there are any known offences that relates to that particular vehicle before the vehicle is </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granted entry or exit into the country.</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436245"/>
            <a:ext cx="9144000" cy="872490"/>
          </a:xfrm>
        </p:spPr>
        <p:txBody>
          <a:bodyP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REFERENCES</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ubtitle 4"/>
          <p:cNvSpPr>
            <a:spLocks noGrp="1"/>
          </p:cNvSpPr>
          <p:nvPr>
            <p:ph type="subTitle" idx="1"/>
          </p:nvPr>
        </p:nvSpPr>
        <p:spPr>
          <a:xfrm>
            <a:off x="1622071" y="1443742"/>
            <a:ext cx="8576807" cy="4702616"/>
          </a:xfrm>
        </p:spPr>
        <p:txBody>
          <a:bodyPr>
            <a:normAutofit lnSpcReduction="10000"/>
          </a:bodyPr>
          <a:lstStyle/>
          <a:p>
            <a:pPr algn="just"/>
            <a:r>
              <a:rPr lang="en-US" sz="1400" b="1" i="1" dirty="0" smtClean="0">
                <a:latin typeface="Times New Roman" pitchFamily="18" charset="0"/>
                <a:cs typeface="Times New Roman" pitchFamily="18" charset="0"/>
              </a:rPr>
              <a:t>1</a:t>
            </a:r>
            <a:r>
              <a:rPr lang="en-US" sz="1400" b="1" i="1" dirty="0">
                <a:latin typeface="Times New Roman" pitchFamily="18" charset="0"/>
                <a:cs typeface="Times New Roman" pitchFamily="18" charset="0"/>
              </a:rPr>
              <a:t>. </a:t>
            </a:r>
            <a:r>
              <a:rPr lang="en-US" sz="1400" dirty="0">
                <a:latin typeface="Times New Roman" pitchFamily="18" charset="0"/>
                <a:cs typeface="Times New Roman" pitchFamily="18" charset="0"/>
              </a:rPr>
              <a:t>You-Shyang Chen and Ching-Hsue Cheng, "A Delphi-based rough sets fusion model</a:t>
            </a:r>
          </a:p>
          <a:p>
            <a:pPr algn="just"/>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for </a:t>
            </a:r>
            <a:r>
              <a:rPr lang="en-US" sz="1400" dirty="0">
                <a:latin typeface="Times New Roman" pitchFamily="18" charset="0"/>
                <a:cs typeface="Times New Roman" pitchFamily="18" charset="0"/>
              </a:rPr>
              <a:t>extracting payment rules of vehicle license tax in the government sector," </a:t>
            </a:r>
            <a:r>
              <a:rPr lang="en-US" sz="1400" i="1" dirty="0">
                <a:latin typeface="Times New Roman" pitchFamily="18" charset="0"/>
                <a:cs typeface="Times New Roman" pitchFamily="18" charset="0"/>
              </a:rPr>
              <a:t>Expert</a:t>
            </a:r>
          </a:p>
          <a:p>
            <a:pPr algn="just"/>
            <a:r>
              <a:rPr lang="en-US" sz="1400" i="1" dirty="0" smtClean="0">
                <a:latin typeface="Times New Roman" pitchFamily="18" charset="0"/>
                <a:cs typeface="Times New Roman" pitchFamily="18" charset="0"/>
              </a:rPr>
              <a:t>     Systems </a:t>
            </a:r>
            <a:r>
              <a:rPr lang="en-US" sz="1400" i="1" dirty="0">
                <a:latin typeface="Times New Roman" pitchFamily="18" charset="0"/>
                <a:cs typeface="Times New Roman" pitchFamily="18" charset="0"/>
              </a:rPr>
              <a:t>with Applications</a:t>
            </a:r>
            <a:r>
              <a:rPr lang="en-US" sz="1400" dirty="0">
                <a:latin typeface="Times New Roman" pitchFamily="18" charset="0"/>
                <a:cs typeface="Times New Roman" pitchFamily="18" charset="0"/>
              </a:rPr>
              <a:t>, vol. 37, no. 3, pp. 2161-2174, 2010.</a:t>
            </a:r>
          </a:p>
          <a:p>
            <a:pPr algn="just"/>
            <a:r>
              <a:rPr lang="en-IN" sz="1400" b="1" dirty="0">
                <a:latin typeface="Times New Roman" pitchFamily="18" charset="0"/>
                <a:cs typeface="Times New Roman" pitchFamily="18" charset="0"/>
              </a:rPr>
              <a:t>2. </a:t>
            </a:r>
            <a:r>
              <a:rPr lang="en-IN" sz="1400" dirty="0">
                <a:latin typeface="Times New Roman" pitchFamily="18" charset="0"/>
                <a:cs typeface="Times New Roman" pitchFamily="18" charset="0"/>
              </a:rPr>
              <a:t>Christos Nikolaos E. Anagnostopoulos, Ioannis E. Anagnostopoulos, Ioannis D.</a:t>
            </a:r>
          </a:p>
          <a:p>
            <a:pPr algn="just"/>
            <a:r>
              <a:rPr lang="en-IN" sz="1400" dirty="0" smtClean="0">
                <a:latin typeface="Times New Roman" pitchFamily="18" charset="0"/>
                <a:cs typeface="Times New Roman" pitchFamily="18" charset="0"/>
              </a:rPr>
              <a:t>     Psoroulas</a:t>
            </a:r>
            <a:r>
              <a:rPr lang="en-IN" sz="1400" dirty="0">
                <a:latin typeface="Times New Roman" pitchFamily="18" charset="0"/>
                <a:cs typeface="Times New Roman" pitchFamily="18" charset="0"/>
              </a:rPr>
              <a:t>, Vassili Loumos, and Eleftherios Kayafas, </a:t>
            </a:r>
            <a:r>
              <a:rPr lang="en-IN" sz="1400" i="1" dirty="0">
                <a:latin typeface="Times New Roman" pitchFamily="18" charset="0"/>
                <a:cs typeface="Times New Roman" pitchFamily="18" charset="0"/>
              </a:rPr>
              <a:t>License Plate Recognition From</a:t>
            </a:r>
          </a:p>
          <a:p>
            <a:pPr algn="just"/>
            <a:r>
              <a:rPr lang="en-US" sz="1400" i="1" dirty="0" smtClean="0">
                <a:latin typeface="Times New Roman" pitchFamily="18" charset="0"/>
                <a:cs typeface="Times New Roman" pitchFamily="18" charset="0"/>
              </a:rPr>
              <a:t>     Still </a:t>
            </a:r>
            <a:r>
              <a:rPr lang="en-US" sz="1400" i="1" dirty="0">
                <a:latin typeface="Times New Roman" pitchFamily="18" charset="0"/>
                <a:cs typeface="Times New Roman" pitchFamily="18" charset="0"/>
              </a:rPr>
              <a:t>Images and Video Sequences: A Survey</a:t>
            </a:r>
            <a:r>
              <a:rPr lang="en-US" sz="1400" dirty="0">
                <a:latin typeface="Times New Roman" pitchFamily="18" charset="0"/>
                <a:cs typeface="Times New Roman" pitchFamily="18" charset="0"/>
              </a:rPr>
              <a:t>, vol. 9, no. 3, pp. 377-391, 2008.</a:t>
            </a:r>
          </a:p>
          <a:p>
            <a:pPr algn="just"/>
            <a:r>
              <a:rPr lang="en-IN" sz="1400" b="1" dirty="0">
                <a:latin typeface="Times New Roman" pitchFamily="18" charset="0"/>
                <a:cs typeface="Times New Roman" pitchFamily="18" charset="0"/>
              </a:rPr>
              <a:t>3. </a:t>
            </a:r>
            <a:r>
              <a:rPr lang="en-IN" sz="1400" dirty="0">
                <a:latin typeface="Times New Roman" pitchFamily="18" charset="0"/>
                <a:cs typeface="Times New Roman" pitchFamily="18" charset="0"/>
              </a:rPr>
              <a:t>Christos Nikolaos E. Anagnostopoulos, Ioannis E. Anagnostopoulos, Vassili</a:t>
            </a:r>
          </a:p>
          <a:p>
            <a:pPr algn="just"/>
            <a:r>
              <a:rPr lang="en-US" sz="1400" dirty="0" smtClean="0">
                <a:latin typeface="Times New Roman" pitchFamily="18" charset="0"/>
                <a:cs typeface="Times New Roman" pitchFamily="18" charset="0"/>
              </a:rPr>
              <a:t>     Loumos</a:t>
            </a:r>
            <a:r>
              <a:rPr lang="en-US" sz="1400" dirty="0">
                <a:latin typeface="Times New Roman" pitchFamily="18" charset="0"/>
                <a:cs typeface="Times New Roman" pitchFamily="18" charset="0"/>
              </a:rPr>
              <a:t>, and Eleftherios Kayafas, "A License Plate-Recognition Algorithm for</a:t>
            </a:r>
          </a:p>
          <a:p>
            <a:pPr algn="l"/>
            <a:r>
              <a:rPr lang="fr-FR" sz="1400" dirty="0" smtClean="0">
                <a:latin typeface="Times New Roman" pitchFamily="18" charset="0"/>
                <a:cs typeface="Times New Roman" pitchFamily="18" charset="0"/>
              </a:rPr>
              <a:t>     Intelligent </a:t>
            </a:r>
            <a:r>
              <a:rPr lang="fr-FR" sz="1400" dirty="0">
                <a:latin typeface="Times New Roman" pitchFamily="18" charset="0"/>
                <a:cs typeface="Times New Roman" pitchFamily="18" charset="0"/>
              </a:rPr>
              <a:t>Transportation System Applications," pp. 377-392, 2006.</a:t>
            </a:r>
          </a:p>
          <a:p>
            <a:pPr algn="just"/>
            <a:r>
              <a:rPr lang="en-IN" sz="1400" b="1" dirty="0">
                <a:latin typeface="Times New Roman" pitchFamily="18" charset="0"/>
                <a:cs typeface="Times New Roman" pitchFamily="18" charset="0"/>
              </a:rPr>
              <a:t>4. </a:t>
            </a:r>
            <a:r>
              <a:rPr lang="en-IN" sz="1400" dirty="0">
                <a:latin typeface="Times New Roman" pitchFamily="18" charset="0"/>
                <a:cs typeface="Times New Roman" pitchFamily="18" charset="0"/>
              </a:rPr>
              <a:t>H. Erdinc Kocer and K. Kursat Cevik, "Artificial neural netwokrs based vehicle</a:t>
            </a:r>
          </a:p>
          <a:p>
            <a:pPr algn="just"/>
            <a:r>
              <a:rPr lang="en-IN" sz="1400" dirty="0" smtClean="0">
                <a:latin typeface="Times New Roman" pitchFamily="18" charset="0"/>
                <a:cs typeface="Times New Roman" pitchFamily="18" charset="0"/>
              </a:rPr>
              <a:t>    license </a:t>
            </a:r>
            <a:r>
              <a:rPr lang="en-IN" sz="1400" dirty="0">
                <a:latin typeface="Times New Roman" pitchFamily="18" charset="0"/>
                <a:cs typeface="Times New Roman" pitchFamily="18" charset="0"/>
              </a:rPr>
              <a:t>plate recognition," </a:t>
            </a:r>
            <a:r>
              <a:rPr lang="en-IN" sz="1400" i="1" dirty="0">
                <a:latin typeface="Times New Roman" pitchFamily="18" charset="0"/>
                <a:cs typeface="Times New Roman" pitchFamily="18" charset="0"/>
              </a:rPr>
              <a:t>Procedia Computer Science</a:t>
            </a:r>
            <a:r>
              <a:rPr lang="en-IN" sz="1400" dirty="0">
                <a:latin typeface="Times New Roman" pitchFamily="18" charset="0"/>
                <a:cs typeface="Times New Roman" pitchFamily="18" charset="0"/>
              </a:rPr>
              <a:t>, vol. 3, pp. 1033-1037, 2011.</a:t>
            </a:r>
          </a:p>
          <a:p>
            <a:pPr algn="just"/>
            <a:r>
              <a:rPr lang="en-US" sz="1400" b="1" dirty="0">
                <a:latin typeface="Times New Roman" pitchFamily="18" charset="0"/>
                <a:cs typeface="Times New Roman" pitchFamily="18" charset="0"/>
              </a:rPr>
              <a:t>5. </a:t>
            </a:r>
            <a:r>
              <a:rPr lang="en-US" sz="1400" dirty="0">
                <a:latin typeface="Times New Roman" pitchFamily="18" charset="0"/>
                <a:cs typeface="Times New Roman" pitchFamily="18" charset="0"/>
              </a:rPr>
              <a:t>A Roy and D.P Ghoshal, "Number Plate Recognition for use in different countries</a:t>
            </a:r>
          </a:p>
          <a:p>
            <a:pPr algn="just"/>
            <a:r>
              <a:rPr lang="en-US" sz="1400" dirty="0" smtClean="0">
                <a:latin typeface="Times New Roman" pitchFamily="18" charset="0"/>
                <a:cs typeface="Times New Roman" pitchFamily="18" charset="0"/>
              </a:rPr>
              <a:t>     using </a:t>
            </a:r>
            <a:r>
              <a:rPr lang="en-US" sz="1400" dirty="0">
                <a:latin typeface="Times New Roman" pitchFamily="18" charset="0"/>
                <a:cs typeface="Times New Roman" pitchFamily="18" charset="0"/>
              </a:rPr>
              <a:t>an improved segmenation," in </a:t>
            </a:r>
            <a:r>
              <a:rPr lang="en-US" sz="1400" i="1" dirty="0">
                <a:latin typeface="Times New Roman" pitchFamily="18" charset="0"/>
                <a:cs typeface="Times New Roman" pitchFamily="18" charset="0"/>
              </a:rPr>
              <a:t>2nd National Conference on Emerging Trends</a:t>
            </a:r>
          </a:p>
          <a:p>
            <a:pPr algn="just"/>
            <a:r>
              <a:rPr lang="en-IN" sz="1400" i="1" dirty="0" smtClean="0">
                <a:latin typeface="Times New Roman" pitchFamily="18" charset="0"/>
                <a:cs typeface="Times New Roman" pitchFamily="18" charset="0"/>
              </a:rPr>
              <a:t>      and </a:t>
            </a:r>
            <a:r>
              <a:rPr lang="en-IN" sz="1400" i="1" dirty="0">
                <a:latin typeface="Times New Roman" pitchFamily="18" charset="0"/>
                <a:cs typeface="Times New Roman" pitchFamily="18" charset="0"/>
              </a:rPr>
              <a:t>Applications in Computer Science(NCETACS)</a:t>
            </a:r>
            <a:r>
              <a:rPr lang="en-IN" sz="1400" dirty="0">
                <a:latin typeface="Times New Roman" pitchFamily="18" charset="0"/>
                <a:cs typeface="Times New Roman" pitchFamily="18" charset="0"/>
              </a:rPr>
              <a:t>, 2011, pp. 1-5</a:t>
            </a:r>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6. </a:t>
            </a:r>
            <a:r>
              <a:rPr lang="en-IN" sz="1400" dirty="0">
                <a:latin typeface="Times New Roman" pitchFamily="18" charset="0"/>
                <a:cs typeface="Times New Roman" pitchFamily="18" charset="0"/>
              </a:rPr>
              <a:t>Kaushik Deb, Ibrahim Kahn, Anik Saha, and Kang-Hyun Jo, "An Efficeint Method</a:t>
            </a:r>
          </a:p>
          <a:p>
            <a:pPr algn="just"/>
            <a:r>
              <a:rPr lang="en-US" sz="1400" dirty="0" smtClean="0">
                <a:latin typeface="Times New Roman" pitchFamily="18" charset="0"/>
                <a:cs typeface="Times New Roman" pitchFamily="18" charset="0"/>
              </a:rPr>
              <a:t>      of </a:t>
            </a:r>
            <a:r>
              <a:rPr lang="en-US" sz="1400" dirty="0">
                <a:latin typeface="Times New Roman" pitchFamily="18" charset="0"/>
                <a:cs typeface="Times New Roman" pitchFamily="18" charset="0"/>
              </a:rPr>
              <a:t>Vehicle License Plate Recognition Based on Sliding Concentric Windows and</a:t>
            </a:r>
          </a:p>
          <a:p>
            <a:pPr algn="just"/>
            <a:r>
              <a:rPr lang="en-US" sz="1400" dirty="0" smtClean="0">
                <a:latin typeface="Times New Roman" pitchFamily="18" charset="0"/>
                <a:cs typeface="Times New Roman" pitchFamily="18" charset="0"/>
              </a:rPr>
              <a:t>      Artificial </a:t>
            </a:r>
            <a:r>
              <a:rPr lang="en-US" sz="1400" dirty="0">
                <a:latin typeface="Times New Roman" pitchFamily="18" charset="0"/>
                <a:cs typeface="Times New Roman" pitchFamily="18" charset="0"/>
              </a:rPr>
              <a:t>Neural Network," </a:t>
            </a:r>
            <a:r>
              <a:rPr lang="en-US" sz="1400" i="1" dirty="0">
                <a:latin typeface="Times New Roman" pitchFamily="18" charset="0"/>
                <a:cs typeface="Times New Roman" pitchFamily="18" charset="0"/>
              </a:rPr>
              <a:t>Procedia Technology</a:t>
            </a:r>
            <a:r>
              <a:rPr lang="en-US" sz="1400" dirty="0">
                <a:latin typeface="Times New Roman" pitchFamily="18" charset="0"/>
                <a:cs typeface="Times New Roman" pitchFamily="18" charset="0"/>
              </a:rPr>
              <a:t>, vol. 4, pp. 812-819, 2012</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7.Lucjan </a:t>
            </a:r>
            <a:r>
              <a:rPr lang="en-US" sz="1400" dirty="0">
                <a:latin typeface="Times New Roman" pitchFamily="18" charset="0"/>
                <a:cs typeface="Times New Roman" pitchFamily="18" charset="0"/>
              </a:rPr>
              <a:t>Janowski et al., "Quality assessment for a visual and automatic license plate</a:t>
            </a:r>
          </a:p>
          <a:p>
            <a:pPr algn="just"/>
            <a:r>
              <a:rPr lang="en-US" sz="1400" dirty="0" smtClean="0">
                <a:latin typeface="Times New Roman" pitchFamily="18" charset="0"/>
                <a:cs typeface="Times New Roman" pitchFamily="18" charset="0"/>
              </a:rPr>
              <a:t>    recognition</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Multimedia Tools and Applications Springer US</a:t>
            </a:r>
            <a:r>
              <a:rPr lang="en-US" sz="1400" dirty="0">
                <a:latin typeface="Times New Roman" pitchFamily="18" charset="0"/>
                <a:cs typeface="Times New Roman" pitchFamily="18" charset="0"/>
              </a:rPr>
              <a:t>, pp. 1-18, 2012.</a:t>
            </a:r>
          </a:p>
          <a:p>
            <a:pPr algn="just"/>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294967295"/>
          </p:nvPr>
        </p:nvSpPr>
        <p:spPr>
          <a:xfrm>
            <a:off x="1669774" y="592139"/>
            <a:ext cx="8582025" cy="5673725"/>
          </a:xfrm>
        </p:spPr>
        <p:txBody>
          <a:bodyPr>
            <a:normAutofit fontScale="70000" lnSpcReduction="20000"/>
          </a:bodyPr>
          <a:lstStyle/>
          <a:p>
            <a:pPr marL="0" indent="0" algn="just">
              <a:buNone/>
            </a:pPr>
            <a:r>
              <a:rPr lang="en-IN" sz="2000" b="1" dirty="0" smtClean="0">
                <a:latin typeface="Times New Roman" pitchFamily="18" charset="0"/>
                <a:cs typeface="Times New Roman" pitchFamily="18" charset="0"/>
              </a:rPr>
              <a:t>8</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Yifan Zhu, Han Huang, Zhenyu Xu, Yiyu He, and Shiqiu Liu, "Chinese-style Plate</a:t>
            </a:r>
          </a:p>
          <a:p>
            <a:pPr marL="0" indent="0" algn="just">
              <a:buNone/>
            </a:pPr>
            <a:r>
              <a:rPr lang="en-US" sz="2000" dirty="0" smtClean="0">
                <a:latin typeface="Times New Roman" pitchFamily="18" charset="0"/>
                <a:cs typeface="Times New Roman" pitchFamily="18" charset="0"/>
              </a:rPr>
              <a:t>    Recognition </a:t>
            </a:r>
            <a:r>
              <a:rPr lang="en-US" sz="2000" dirty="0">
                <a:latin typeface="Times New Roman" pitchFamily="18" charset="0"/>
                <a:cs typeface="Times New Roman" pitchFamily="18" charset="0"/>
              </a:rPr>
              <a:t>Based on Artificaial Neural Network and Statistics," </a:t>
            </a:r>
            <a:r>
              <a:rPr lang="en-US" sz="2000" i="1" dirty="0">
                <a:latin typeface="Times New Roman" pitchFamily="18" charset="0"/>
                <a:cs typeface="Times New Roman" pitchFamily="18" charset="0"/>
              </a:rPr>
              <a:t>Procedia</a:t>
            </a:r>
          </a:p>
          <a:p>
            <a:pPr marL="0" indent="0" algn="just">
              <a:buNone/>
            </a:pPr>
            <a:r>
              <a:rPr lang="nl-NL" sz="2000" i="1" dirty="0" smtClean="0">
                <a:latin typeface="Times New Roman" pitchFamily="18" charset="0"/>
                <a:cs typeface="Times New Roman" pitchFamily="18" charset="0"/>
              </a:rPr>
              <a:t>    Engineering</a:t>
            </a:r>
            <a:r>
              <a:rPr lang="nl-NL" sz="2000" dirty="0">
                <a:latin typeface="Times New Roman" pitchFamily="18" charset="0"/>
                <a:cs typeface="Times New Roman" pitchFamily="18" charset="0"/>
              </a:rPr>
              <a:t>, vol. 15, pp. 3556-3561, 2011.</a:t>
            </a:r>
          </a:p>
          <a:p>
            <a:pPr marL="0" indent="0" algn="just">
              <a:buNone/>
            </a:pPr>
            <a:r>
              <a:rPr lang="en-US" sz="2000" b="1" dirty="0">
                <a:latin typeface="Times New Roman" pitchFamily="18" charset="0"/>
                <a:cs typeface="Times New Roman" pitchFamily="18" charset="0"/>
              </a:rPr>
              <a:t>9. </a:t>
            </a:r>
            <a:r>
              <a:rPr lang="en-US" sz="2000" dirty="0">
                <a:latin typeface="Times New Roman" pitchFamily="18" charset="0"/>
                <a:cs typeface="Times New Roman" pitchFamily="18" charset="0"/>
              </a:rPr>
              <a:t>Fikriye Öztürk and Figen Özen, "A New License Plate Recognition System Based on</a:t>
            </a:r>
          </a:p>
          <a:p>
            <a:pPr marL="0" indent="0" algn="just">
              <a:buNone/>
            </a:pPr>
            <a:r>
              <a:rPr lang="en-IN" sz="2000" dirty="0" smtClean="0">
                <a:latin typeface="Times New Roman" pitchFamily="18" charset="0"/>
                <a:cs typeface="Times New Roman" pitchFamily="18" charset="0"/>
              </a:rPr>
              <a:t>    Probabilistic </a:t>
            </a:r>
            <a:r>
              <a:rPr lang="en-IN" sz="2000" dirty="0">
                <a:latin typeface="Times New Roman" pitchFamily="18" charset="0"/>
                <a:cs typeface="Times New Roman" pitchFamily="18" charset="0"/>
              </a:rPr>
              <a:t>Neural Networks," </a:t>
            </a:r>
            <a:r>
              <a:rPr lang="en-IN" sz="2000" i="1" dirty="0">
                <a:latin typeface="Times New Roman" pitchFamily="18" charset="0"/>
                <a:cs typeface="Times New Roman" pitchFamily="18" charset="0"/>
              </a:rPr>
              <a:t>Procedia Technology</a:t>
            </a:r>
            <a:r>
              <a:rPr lang="en-IN" sz="2000" dirty="0">
                <a:latin typeface="Times New Roman" pitchFamily="18" charset="0"/>
                <a:cs typeface="Times New Roman" pitchFamily="18" charset="0"/>
              </a:rPr>
              <a:t>, vol. 1, pp. 124-128, 2012.</a:t>
            </a:r>
          </a:p>
          <a:p>
            <a:pPr marL="0" indent="0" algn="just">
              <a:buNone/>
            </a:pPr>
            <a:r>
              <a:rPr lang="en-US" sz="2000" b="1" dirty="0">
                <a:latin typeface="Times New Roman" pitchFamily="18" charset="0"/>
                <a:cs typeface="Times New Roman" pitchFamily="18" charset="0"/>
              </a:rPr>
              <a:t>10. </a:t>
            </a:r>
            <a:r>
              <a:rPr lang="en-US" sz="2000" dirty="0">
                <a:latin typeface="Times New Roman" pitchFamily="18" charset="0"/>
                <a:cs typeface="Times New Roman" pitchFamily="18" charset="0"/>
              </a:rPr>
              <a:t>Jian Liang, D Dementhon, and D Doermann, "Geometric Rectification of Camera-</a:t>
            </a:r>
          </a:p>
          <a:p>
            <a:pPr marL="0" indent="0" algn="just">
              <a:buNone/>
            </a:pPr>
            <a:r>
              <a:rPr lang="en-IN" sz="2000" dirty="0" smtClean="0">
                <a:latin typeface="Times New Roman" pitchFamily="18" charset="0"/>
                <a:cs typeface="Times New Roman" pitchFamily="18" charset="0"/>
              </a:rPr>
              <a:t>      Captured </a:t>
            </a:r>
            <a:r>
              <a:rPr lang="en-IN" sz="2000" dirty="0">
                <a:latin typeface="Times New Roman" pitchFamily="18" charset="0"/>
                <a:cs typeface="Times New Roman" pitchFamily="18" charset="0"/>
              </a:rPr>
              <a:t>Document Images," </a:t>
            </a:r>
            <a:r>
              <a:rPr lang="en-IN" sz="2000" i="1" dirty="0">
                <a:latin typeface="Times New Roman" pitchFamily="18" charset="0"/>
                <a:cs typeface="Times New Roman" pitchFamily="18" charset="0"/>
              </a:rPr>
              <a:t>IEEE Transactions on Pattern Analysis and Machine</a:t>
            </a:r>
          </a:p>
          <a:p>
            <a:pPr marL="0" indent="0" algn="just">
              <a:buNone/>
            </a:pPr>
            <a:r>
              <a:rPr lang="en-IN" sz="2000" i="1" dirty="0" smtClean="0">
                <a:latin typeface="Times New Roman" pitchFamily="18" charset="0"/>
                <a:cs typeface="Times New Roman" pitchFamily="18" charset="0"/>
              </a:rPr>
              <a:t>       Intelligence</a:t>
            </a:r>
            <a:r>
              <a:rPr lang="en-IN" sz="2000" dirty="0">
                <a:latin typeface="Times New Roman" pitchFamily="18" charset="0"/>
                <a:cs typeface="Times New Roman" pitchFamily="18" charset="0"/>
              </a:rPr>
              <a:t>, vol. 9, no. 3, pp. 591-605, 2008.</a:t>
            </a:r>
          </a:p>
          <a:p>
            <a:pPr marL="0" indent="0" algn="just">
              <a:buNone/>
            </a:pPr>
            <a:r>
              <a:rPr lang="en-US" sz="2000" b="1" dirty="0">
                <a:latin typeface="Times New Roman" pitchFamily="18" charset="0"/>
                <a:cs typeface="Times New Roman" pitchFamily="18" charset="0"/>
              </a:rPr>
              <a:t>11. </a:t>
            </a:r>
            <a:r>
              <a:rPr lang="en-US" sz="2000" dirty="0">
                <a:latin typeface="Times New Roman" pitchFamily="18" charset="0"/>
                <a:cs typeface="Times New Roman" pitchFamily="18" charset="0"/>
              </a:rPr>
              <a:t>in Fan and Guoliang Fan, "Graphical Models for Joint Segmentation and Recognition</a:t>
            </a:r>
          </a:p>
          <a:p>
            <a:pPr marL="0" indent="0" algn="just">
              <a:buNone/>
            </a:pPr>
            <a:r>
              <a:rPr lang="en-US" sz="2000" dirty="0" smtClean="0">
                <a:latin typeface="Times New Roman" pitchFamily="18" charset="0"/>
                <a:cs typeface="Times New Roman" pitchFamily="18" charset="0"/>
              </a:rPr>
              <a:t>      of </a:t>
            </a:r>
            <a:r>
              <a:rPr lang="en-US" sz="2000" dirty="0">
                <a:latin typeface="Times New Roman" pitchFamily="18" charset="0"/>
                <a:cs typeface="Times New Roman" pitchFamily="18" charset="0"/>
              </a:rPr>
              <a:t>License Plate Characters," </a:t>
            </a:r>
            <a:r>
              <a:rPr lang="en-US" sz="2000" i="1" dirty="0">
                <a:latin typeface="Times New Roman" pitchFamily="18" charset="0"/>
                <a:cs typeface="Times New Roman" pitchFamily="18" charset="0"/>
              </a:rPr>
              <a:t>IEEE Signal Processing Letters</a:t>
            </a:r>
            <a:r>
              <a:rPr lang="en-US" sz="2000" dirty="0">
                <a:latin typeface="Times New Roman" pitchFamily="18" charset="0"/>
                <a:cs typeface="Times New Roman" pitchFamily="18" charset="0"/>
              </a:rPr>
              <a:t>, vol. 16, no. 1, pp. 10-</a:t>
            </a:r>
          </a:p>
          <a:p>
            <a:pPr marL="0" indent="0" algn="just">
              <a:buNone/>
            </a:pPr>
            <a:r>
              <a:rPr lang="en-IN" sz="2000" dirty="0" smtClean="0">
                <a:latin typeface="Times New Roman" pitchFamily="18" charset="0"/>
                <a:cs typeface="Times New Roman" pitchFamily="18" charset="0"/>
              </a:rPr>
              <a:t>      13</a:t>
            </a:r>
            <a:r>
              <a:rPr lang="en-IN" sz="2000" dirty="0">
                <a:latin typeface="Times New Roman" pitchFamily="18" charset="0"/>
                <a:cs typeface="Times New Roman" pitchFamily="18" charset="0"/>
              </a:rPr>
              <a:t>, 2009.</a:t>
            </a:r>
          </a:p>
          <a:p>
            <a:pPr marL="0" indent="0" algn="just">
              <a:buNone/>
            </a:pPr>
            <a:r>
              <a:rPr lang="en-IN" sz="2000" b="1" dirty="0">
                <a:latin typeface="Times New Roman" pitchFamily="18" charset="0"/>
                <a:cs typeface="Times New Roman" pitchFamily="18" charset="0"/>
              </a:rPr>
              <a:t>12. </a:t>
            </a:r>
            <a:r>
              <a:rPr lang="en-IN" sz="2000" dirty="0">
                <a:latin typeface="Times New Roman" pitchFamily="18" charset="0"/>
                <a:cs typeface="Times New Roman" pitchFamily="18" charset="0"/>
              </a:rPr>
              <a:t>Lihong Zheng, Xiangjian He, Bijan Samali, and Laurence T. Yang, "An algorithm</a:t>
            </a:r>
          </a:p>
          <a:p>
            <a:pPr marL="0" indent="0" algn="just">
              <a:buNone/>
            </a:pPr>
            <a:r>
              <a:rPr lang="en-US" sz="2000" dirty="0" smtClean="0">
                <a:latin typeface="Times New Roman" pitchFamily="18" charset="0"/>
                <a:cs typeface="Times New Roman" pitchFamily="18" charset="0"/>
              </a:rPr>
              <a:t>      for </a:t>
            </a:r>
            <a:r>
              <a:rPr lang="en-US" sz="2000" dirty="0">
                <a:latin typeface="Times New Roman" pitchFamily="18" charset="0"/>
                <a:cs typeface="Times New Roman" pitchFamily="18" charset="0"/>
              </a:rPr>
              <a:t>accuracy enhancement of license recognition," </a:t>
            </a:r>
            <a:r>
              <a:rPr lang="en-US" sz="2000" i="1" dirty="0">
                <a:latin typeface="Times New Roman" pitchFamily="18" charset="0"/>
                <a:cs typeface="Times New Roman" pitchFamily="18" charset="0"/>
              </a:rPr>
              <a:t>Journal of Computer and System</a:t>
            </a:r>
          </a:p>
          <a:p>
            <a:pPr marL="0" indent="0" algn="just">
              <a:buNone/>
            </a:pPr>
            <a:r>
              <a:rPr lang="en-IN" sz="2000" i="1" dirty="0" smtClean="0">
                <a:latin typeface="Times New Roman" pitchFamily="18" charset="0"/>
                <a:cs typeface="Times New Roman" pitchFamily="18" charset="0"/>
              </a:rPr>
              <a:t>      Sciences</a:t>
            </a:r>
            <a:r>
              <a:rPr lang="en-IN" sz="2000" i="1" dirty="0">
                <a:latin typeface="Times New Roman" pitchFamily="18" charset="0"/>
                <a:cs typeface="Times New Roman" pitchFamily="18" charset="0"/>
              </a:rPr>
              <a:t>, </a:t>
            </a:r>
            <a:r>
              <a:rPr lang="en-IN" sz="2000" dirty="0">
                <a:latin typeface="Times New Roman" pitchFamily="18" charset="0"/>
                <a:cs typeface="Times New Roman" pitchFamily="18" charset="0"/>
              </a:rPr>
              <a:t>, 2012.</a:t>
            </a:r>
          </a:p>
          <a:p>
            <a:pPr marL="0" indent="0" algn="just">
              <a:buNone/>
            </a:pPr>
            <a:r>
              <a:rPr lang="en-IN" sz="2000" b="1" dirty="0">
                <a:latin typeface="Times New Roman" pitchFamily="18" charset="0"/>
                <a:cs typeface="Times New Roman" pitchFamily="18" charset="0"/>
              </a:rPr>
              <a:t>13. </a:t>
            </a:r>
            <a:r>
              <a:rPr lang="en-IN" sz="2000" dirty="0">
                <a:latin typeface="Times New Roman" pitchFamily="18" charset="0"/>
                <a:cs typeface="Times New Roman" pitchFamily="18" charset="0"/>
              </a:rPr>
              <a:t>Zhen-Xue Chen, Cheng-Yun Liu, Fa-Liang Chang, and Guo-You Wang, "Automatic</a:t>
            </a:r>
          </a:p>
          <a:p>
            <a:pPr marL="0" indent="0" algn="just">
              <a:buNone/>
            </a:pPr>
            <a:r>
              <a:rPr lang="en-US" sz="2000" dirty="0" smtClean="0">
                <a:latin typeface="Times New Roman" pitchFamily="18" charset="0"/>
                <a:cs typeface="Times New Roman" pitchFamily="18" charset="0"/>
              </a:rPr>
              <a:t>      License-Plate </a:t>
            </a:r>
            <a:r>
              <a:rPr lang="en-US" sz="2000" dirty="0">
                <a:latin typeface="Times New Roman" pitchFamily="18" charset="0"/>
                <a:cs typeface="Times New Roman" pitchFamily="18" charset="0"/>
              </a:rPr>
              <a:t>Location and Recognition Based on Feature Saliance," </a:t>
            </a:r>
            <a:r>
              <a:rPr lang="en-US" sz="2000" i="1" dirty="0">
                <a:latin typeface="Times New Roman" pitchFamily="18" charset="0"/>
                <a:cs typeface="Times New Roman" pitchFamily="18" charset="0"/>
              </a:rPr>
              <a:t>IEEE</a:t>
            </a:r>
          </a:p>
          <a:p>
            <a:pPr marL="0" indent="0" algn="just">
              <a:buNone/>
            </a:pPr>
            <a:r>
              <a:rPr lang="en-IN" sz="2000" i="1" dirty="0" smtClean="0">
                <a:latin typeface="Times New Roman" pitchFamily="18" charset="0"/>
                <a:cs typeface="Times New Roman" pitchFamily="18" charset="0"/>
              </a:rPr>
              <a:t>      Transactions </a:t>
            </a:r>
            <a:r>
              <a:rPr lang="en-IN" sz="2000" i="1" dirty="0">
                <a:latin typeface="Times New Roman" pitchFamily="18" charset="0"/>
                <a:cs typeface="Times New Roman" pitchFamily="18" charset="0"/>
              </a:rPr>
              <a:t>on Vehicular Technology</a:t>
            </a:r>
            <a:r>
              <a:rPr lang="en-IN" sz="2000" dirty="0">
                <a:latin typeface="Times New Roman" pitchFamily="18" charset="0"/>
                <a:cs typeface="Times New Roman" pitchFamily="18" charset="0"/>
              </a:rPr>
              <a:t>, vol. 58, no. 7, pp. 3781-3785, 2009.</a:t>
            </a:r>
          </a:p>
          <a:p>
            <a:pPr marL="0" indent="0" algn="just">
              <a:buNone/>
            </a:pPr>
            <a:r>
              <a:rPr lang="en-IN" sz="2000" b="1" dirty="0">
                <a:latin typeface="Times New Roman" pitchFamily="18" charset="0"/>
                <a:cs typeface="Times New Roman" pitchFamily="18" charset="0"/>
              </a:rPr>
              <a:t>14. </a:t>
            </a:r>
            <a:r>
              <a:rPr lang="en-IN" sz="2000" dirty="0">
                <a:latin typeface="Times New Roman" pitchFamily="18" charset="0"/>
                <a:cs typeface="Times New Roman" pitchFamily="18" charset="0"/>
              </a:rPr>
              <a:t>Ch.Jaya Lakshmi, Dr.A.Jhansi Rani, Dr.K.Sri Ramakrishna, and M. KantiKiran, "A</a:t>
            </a:r>
          </a:p>
          <a:p>
            <a:pPr marL="0" indent="0" algn="just">
              <a:buNone/>
            </a:pPr>
            <a:r>
              <a:rPr lang="en-US" sz="2000" dirty="0" smtClean="0">
                <a:latin typeface="Times New Roman" pitchFamily="18" charset="0"/>
                <a:cs typeface="Times New Roman" pitchFamily="18" charset="0"/>
              </a:rPr>
              <a:t>      Novel </a:t>
            </a:r>
            <a:r>
              <a:rPr lang="en-US" sz="2000" dirty="0">
                <a:latin typeface="Times New Roman" pitchFamily="18" charset="0"/>
                <a:cs typeface="Times New Roman" pitchFamily="18" charset="0"/>
              </a:rPr>
              <a:t>Approach for Indian License Recognition System," </a:t>
            </a:r>
            <a:r>
              <a:rPr lang="en-US" sz="2000" i="1" dirty="0">
                <a:latin typeface="Times New Roman" pitchFamily="18" charset="0"/>
                <a:cs typeface="Times New Roman" pitchFamily="18" charset="0"/>
              </a:rPr>
              <a:t>International Journal of</a:t>
            </a:r>
          </a:p>
          <a:p>
            <a:pPr marL="0" indent="0" algn="just">
              <a:buNone/>
            </a:pPr>
            <a:r>
              <a:rPr lang="en-US" sz="2000" i="1" dirty="0" smtClean="0">
                <a:latin typeface="Times New Roman" pitchFamily="18" charset="0"/>
                <a:cs typeface="Times New Roman" pitchFamily="18" charset="0"/>
              </a:rPr>
              <a:t>      Advanced </a:t>
            </a:r>
            <a:r>
              <a:rPr lang="en-US" sz="2000" i="1" dirty="0">
                <a:latin typeface="Times New Roman" pitchFamily="18" charset="0"/>
                <a:cs typeface="Times New Roman" pitchFamily="18" charset="0"/>
              </a:rPr>
              <a:t>Engineering Sciences and Technologies</a:t>
            </a:r>
            <a:r>
              <a:rPr lang="en-US" sz="2000" dirty="0">
                <a:latin typeface="Times New Roman" pitchFamily="18" charset="0"/>
                <a:cs typeface="Times New Roman" pitchFamily="18" charset="0"/>
              </a:rPr>
              <a:t>, vol. 6, no. 1, pp. 10-14, 2011.</a:t>
            </a:r>
          </a:p>
          <a:p>
            <a:pPr marL="0" indent="0" algn="just">
              <a:buNone/>
            </a:pPr>
            <a:r>
              <a:rPr lang="en-IN" sz="2000" b="1" dirty="0">
                <a:latin typeface="Times New Roman" pitchFamily="18" charset="0"/>
                <a:cs typeface="Times New Roman" pitchFamily="18" charset="0"/>
              </a:rPr>
              <a:t>15. </a:t>
            </a:r>
            <a:r>
              <a:rPr lang="en-IN" sz="2000" dirty="0">
                <a:latin typeface="Times New Roman" pitchFamily="18" charset="0"/>
                <a:cs typeface="Times New Roman" pitchFamily="18" charset="0"/>
              </a:rPr>
              <a:t>Jianbin Jiao, Qixiang Ye, and Qingming Huang, "A configurabe method for multistyle</a:t>
            </a:r>
          </a:p>
          <a:p>
            <a:pPr marL="0" indent="0" algn="just">
              <a:buNone/>
            </a:pPr>
            <a:r>
              <a:rPr lang="en-IN" sz="2000" dirty="0" smtClean="0">
                <a:latin typeface="Times New Roman" pitchFamily="18" charset="0"/>
                <a:cs typeface="Times New Roman" pitchFamily="18" charset="0"/>
              </a:rPr>
              <a:t>      license </a:t>
            </a:r>
            <a:r>
              <a:rPr lang="en-IN" sz="2000" dirty="0">
                <a:latin typeface="Times New Roman" pitchFamily="18" charset="0"/>
                <a:cs typeface="Times New Roman" pitchFamily="18" charset="0"/>
              </a:rPr>
              <a:t>plate recognition," </a:t>
            </a:r>
            <a:r>
              <a:rPr lang="en-IN" sz="2000" i="1" dirty="0">
                <a:latin typeface="Times New Roman" pitchFamily="18" charset="0"/>
                <a:cs typeface="Times New Roman" pitchFamily="18" charset="0"/>
              </a:rPr>
              <a:t>Pattern Recognition</a:t>
            </a:r>
            <a:r>
              <a:rPr lang="en-IN" sz="2000" dirty="0">
                <a:latin typeface="Times New Roman" pitchFamily="18" charset="0"/>
                <a:cs typeface="Times New Roman" pitchFamily="18" charset="0"/>
              </a:rPr>
              <a:t>, vol. 42, no. 3, pp. 358-369,</a:t>
            </a:r>
          </a:p>
          <a:p>
            <a:pPr marL="0" indent="0" algn="just">
              <a:buNone/>
            </a:pPr>
            <a:r>
              <a:rPr lang="en-IN" sz="2000" dirty="0" smtClean="0">
                <a:latin typeface="Times New Roman" pitchFamily="18" charset="0"/>
                <a:cs typeface="Times New Roman" pitchFamily="18" charset="0"/>
              </a:rPr>
              <a:t>      2009</a:t>
            </a:r>
            <a:r>
              <a:rPr lang="en-IN" sz="2000" dirty="0">
                <a:latin typeface="Times New Roman" pitchFamily="18" charset="0"/>
                <a:cs typeface="Times New Roman" pitchFamily="18" charset="0"/>
              </a:rPr>
              <a:t>.</a:t>
            </a:r>
          </a:p>
          <a:p>
            <a:pPr marL="0" indent="0" algn="just">
              <a:buNone/>
            </a:pPr>
            <a:r>
              <a:rPr lang="en-US" sz="2000" b="1" dirty="0">
                <a:latin typeface="Times New Roman" pitchFamily="18" charset="0"/>
                <a:cs typeface="Times New Roman" pitchFamily="18" charset="0"/>
              </a:rPr>
              <a:t>16. </a:t>
            </a:r>
            <a:r>
              <a:rPr lang="en-US" sz="2000" dirty="0">
                <a:latin typeface="Times New Roman" pitchFamily="18" charset="0"/>
                <a:cs typeface="Times New Roman" pitchFamily="18" charset="0"/>
              </a:rPr>
              <a:t>Zhigang Zhang and Cong Wang, "The Reseach of Vehicle Plate Recogniton Technical</a:t>
            </a:r>
          </a:p>
          <a:p>
            <a:pPr marL="0" indent="0" algn="just">
              <a:buNone/>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Based </a:t>
            </a:r>
            <a:r>
              <a:rPr lang="en-IN" sz="2000" dirty="0">
                <a:latin typeface="Times New Roman" pitchFamily="18" charset="0"/>
                <a:cs typeface="Times New Roman" pitchFamily="18" charset="0"/>
              </a:rPr>
              <a:t>on BP Neural Network," </a:t>
            </a:r>
            <a:r>
              <a:rPr lang="en-IN" sz="2000" i="1" dirty="0">
                <a:latin typeface="Times New Roman" pitchFamily="18" charset="0"/>
                <a:cs typeface="Times New Roman" pitchFamily="18" charset="0"/>
              </a:rPr>
              <a:t>AASRI Procedia</a:t>
            </a:r>
            <a:r>
              <a:rPr lang="en-IN" sz="2000" dirty="0">
                <a:latin typeface="Times New Roman" pitchFamily="18" charset="0"/>
                <a:cs typeface="Times New Roman" pitchFamily="18" charset="0"/>
              </a:rPr>
              <a:t>, vol. 1, pp. 74-81, 2012.</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marL="0" indent="0" algn="l">
              <a:buNone/>
            </a:pP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83"/>
            <a:ext cx="9144000" cy="795655"/>
          </a:xfrm>
        </p:spPr>
        <p:txBody>
          <a:bodyPr/>
          <a:lstStyle/>
          <a:p>
            <a:r>
              <a:rPr 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rPr>
              <a:t>INTRODUCTION</a:t>
            </a:r>
          </a:p>
        </p:txBody>
      </p:sp>
      <p:sp>
        <p:nvSpPr>
          <p:cNvPr id="3" name="Subtitle 2"/>
          <p:cNvSpPr>
            <a:spLocks noGrp="1"/>
          </p:cNvSpPr>
          <p:nvPr>
            <p:ph type="subTitle" idx="1"/>
          </p:nvPr>
        </p:nvSpPr>
        <p:spPr>
          <a:xfrm>
            <a:off x="1383668" y="1492250"/>
            <a:ext cx="10423525" cy="3721100"/>
          </a:xfrm>
        </p:spPr>
        <p:txBody>
          <a:bodyPr/>
          <a:lstStyle/>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ANPR stands for automated number plate recognition. In recent years,  ANPR or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license </a:t>
            </a:r>
            <a:r>
              <a:rPr lang="en-US" sz="2000" dirty="0">
                <a:effectLst>
                  <a:outerShdw blurRad="38100" dist="38100" dir="2700000" algn="tl">
                    <a:srgbClr val="000000">
                      <a:alpha val="43137"/>
                    </a:srgbClr>
                  </a:outerShdw>
                </a:effectLst>
                <a:latin typeface="Times New Roman" pitchFamily="18" charset="0"/>
                <a:cs typeface="Times New Roman" pitchFamily="18" charset="0"/>
              </a:rPr>
              <a:t>plate recognition  LPR has proven to be one of the most effective methods for vehicle surveillance. It uses python and open cv for the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operation. </a:t>
            </a:r>
            <a:r>
              <a:rPr lang="en-US" sz="2000" dirty="0">
                <a:effectLst>
                  <a:outerShdw blurRad="38100" dist="38100" dir="2700000" algn="tl">
                    <a:srgbClr val="000000">
                      <a:alpha val="43137"/>
                    </a:srgbClr>
                  </a:outerShdw>
                </a:effectLst>
                <a:latin typeface="Times New Roman" pitchFamily="18" charset="0"/>
                <a:cs typeface="Times New Roman" pitchFamily="18" charset="0"/>
              </a:rPr>
              <a:t>The steps involved in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ANPR </a:t>
            </a:r>
            <a:r>
              <a:rPr lang="en-US" sz="2000" dirty="0">
                <a:effectLst>
                  <a:outerShdw blurRad="38100" dist="38100" dir="2700000" algn="tl">
                    <a:srgbClr val="000000">
                      <a:alpha val="43137"/>
                    </a:srgbClr>
                  </a:outerShdw>
                </a:effectLst>
                <a:latin typeface="Times New Roman" pitchFamily="18" charset="0"/>
                <a:cs typeface="Times New Roman" pitchFamily="18" charset="0"/>
              </a:rPr>
              <a:t>are as follows.</a:t>
            </a:r>
          </a:p>
          <a:p>
            <a:pPr algn="l"/>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marL="285750" indent="-285750" algn="l">
              <a:buFont typeface="Wingdings" panose="05000000000000000000" charset="0"/>
              <a:buChar char="§"/>
            </a:pPr>
            <a:r>
              <a:rPr lang="en-US" sz="2000" dirty="0">
                <a:effectLst>
                  <a:outerShdw blurRad="38100" dist="38100" dir="2700000" algn="tl">
                    <a:srgbClr val="000000">
                      <a:alpha val="43137"/>
                    </a:srgbClr>
                  </a:outerShdw>
                </a:effectLst>
                <a:latin typeface="Times New Roman" pitchFamily="18" charset="0"/>
                <a:cs typeface="Times New Roman" pitchFamily="18" charset="0"/>
              </a:rPr>
              <a:t>Image capture of the vehicle</a:t>
            </a:r>
          </a:p>
          <a:p>
            <a:pPr marL="285750" indent="-285750" algn="l">
              <a:buFont typeface="Wingdings" panose="05000000000000000000" charset="0"/>
              <a:buChar char="§"/>
            </a:pPr>
            <a:r>
              <a:rPr lang="en-US" sz="2000" dirty="0">
                <a:effectLst>
                  <a:outerShdw blurRad="38100" dist="38100" dir="2700000" algn="tl">
                    <a:srgbClr val="000000">
                      <a:alpha val="43137"/>
                    </a:srgbClr>
                  </a:outerShdw>
                </a:effectLst>
                <a:latin typeface="Times New Roman" pitchFamily="18" charset="0"/>
                <a:cs typeface="Times New Roman" pitchFamily="18" charset="0"/>
              </a:rPr>
              <a:t>Number plate detection</a:t>
            </a:r>
          </a:p>
          <a:p>
            <a:pPr marL="285750" indent="-285750" algn="l">
              <a:buFont typeface="Wingdings" panose="05000000000000000000" charset="0"/>
              <a:buChar char="§"/>
            </a:pPr>
            <a:r>
              <a:rPr lang="en-US" sz="2000" dirty="0">
                <a:effectLst>
                  <a:outerShdw blurRad="38100" dist="38100" dir="2700000" algn="tl">
                    <a:srgbClr val="000000">
                      <a:alpha val="43137"/>
                    </a:srgbClr>
                  </a:outerShdw>
                </a:effectLst>
                <a:latin typeface="Times New Roman" pitchFamily="18" charset="0"/>
                <a:cs typeface="Times New Roman" pitchFamily="18" charset="0"/>
              </a:rPr>
              <a:t>Character segmentation </a:t>
            </a:r>
          </a:p>
          <a:p>
            <a:pPr marL="285750" indent="-285750" algn="l">
              <a:buFont typeface="Wingdings" panose="05000000000000000000" charset="0"/>
              <a:buChar char="§"/>
            </a:pPr>
            <a:r>
              <a:rPr lang="en-US" sz="2000" dirty="0">
                <a:effectLst>
                  <a:outerShdw blurRad="38100" dist="38100" dir="2700000" algn="tl">
                    <a:srgbClr val="000000">
                      <a:alpha val="43137"/>
                    </a:srgbClr>
                  </a:outerShdw>
                </a:effectLst>
                <a:latin typeface="Times New Roman" pitchFamily="18" charset="0"/>
                <a:cs typeface="Times New Roman" pitchFamily="18" charset="0"/>
              </a:rPr>
              <a:t>Recognition of characters. </a:t>
            </a:r>
          </a:p>
          <a:p>
            <a:pPr algn="l">
              <a:buFont typeface="Wingdings" panose="05000000000000000000" charset="0"/>
            </a:pP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algn="l"/>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3668" y="413393"/>
            <a:ext cx="10423525" cy="4799965"/>
          </a:xfrm>
        </p:spPr>
        <p:txBody>
          <a:bodyPr/>
          <a:lstStyle/>
          <a:p>
            <a:pPr algn="ctr"/>
            <a:r>
              <a:rPr lang="en-US" sz="2800" b="1" dirty="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ARCHITECTURE OF ANPR</a:t>
            </a:r>
            <a:endParaRPr lang="en-US" sz="2800" b="1"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algn="ctr"/>
            <a:endParaRPr lang="en-US"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pic>
        <p:nvPicPr>
          <p:cNvPr id="6" name="Picture 5"/>
          <p:cNvPicPr>
            <a:picLocks noChangeAspect="1"/>
          </p:cNvPicPr>
          <p:nvPr/>
        </p:nvPicPr>
        <p:blipFill>
          <a:blip r:embed="rId3"/>
          <a:stretch>
            <a:fillRect/>
          </a:stretch>
        </p:blipFill>
        <p:spPr>
          <a:xfrm>
            <a:off x="5111121" y="1280160"/>
            <a:ext cx="2599055" cy="47059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83"/>
            <a:ext cx="9144000" cy="795655"/>
          </a:xfrm>
        </p:spPr>
        <p:txBody>
          <a:bodyPr/>
          <a:lstStyle/>
          <a:p>
            <a:r>
              <a:rPr lang="en-US" b="1" dirty="0">
                <a:effectLst>
                  <a:outerShdw blurRad="38100" dist="38100" dir="2700000" algn="tl">
                    <a:srgbClr val="000000">
                      <a:alpha val="43137"/>
                    </a:srgbClr>
                  </a:outerShdw>
                </a:effectLst>
                <a:latin typeface="Times New Roman" panose="02020603050405020304" charset="0"/>
                <a:cs typeface="Times New Roman" panose="02020603050405020304" charset="0"/>
              </a:rPr>
              <a:t>SYSTEM ANALYSIS</a:t>
            </a:r>
          </a:p>
        </p:txBody>
      </p:sp>
      <p:sp>
        <p:nvSpPr>
          <p:cNvPr id="3" name="Subtitle 2"/>
          <p:cNvSpPr>
            <a:spLocks noGrp="1"/>
          </p:cNvSpPr>
          <p:nvPr>
            <p:ph type="subTitle" idx="1"/>
          </p:nvPr>
        </p:nvSpPr>
        <p:spPr>
          <a:xfrm>
            <a:off x="1383668" y="1676400"/>
            <a:ext cx="10423525" cy="3459480"/>
          </a:xfrm>
        </p:spPr>
        <p:txBody>
          <a:bodyPr/>
          <a:lstStyle/>
          <a:p>
            <a:pPr marL="285750" indent="-285750" algn="l">
              <a:buFont typeface="Wingdings" panose="05000000000000000000" charset="0"/>
              <a:buChar char="Ø"/>
            </a:pPr>
            <a:r>
              <a:rPr lang="en-US" sz="2000" b="1" dirty="0">
                <a:effectLst>
                  <a:outerShdw blurRad="38100" dist="38100" dir="2700000" algn="tl">
                    <a:srgbClr val="000000">
                      <a:alpha val="43137"/>
                    </a:srgbClr>
                  </a:outerShdw>
                </a:effectLst>
                <a:latin typeface="Times New Roman" pitchFamily="18" charset="0"/>
                <a:cs typeface="Times New Roman" pitchFamily="18" charset="0"/>
              </a:rPr>
              <a:t>Existing system :  </a:t>
            </a:r>
            <a:r>
              <a:rPr lang="en-US" sz="2000" dirty="0">
                <a:effectLst>
                  <a:outerShdw blurRad="38100" dist="38100" dir="2700000" algn="tl">
                    <a:srgbClr val="000000">
                      <a:alpha val="43137"/>
                    </a:srgbClr>
                  </a:outerShdw>
                </a:effectLst>
                <a:latin typeface="Times New Roman" pitchFamily="18" charset="0"/>
                <a:cs typeface="Times New Roman" pitchFamily="18" charset="0"/>
              </a:rPr>
              <a:t>ANPR used In many systems some of the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existing </a:t>
            </a:r>
            <a:r>
              <a:rPr lang="en-US" sz="2000" dirty="0">
                <a:effectLst>
                  <a:outerShdw blurRad="38100" dist="38100" dir="2700000" algn="tl">
                    <a:srgbClr val="000000">
                      <a:alpha val="43137"/>
                    </a:srgbClr>
                  </a:outerShdw>
                </a:effectLst>
                <a:latin typeface="Times New Roman" pitchFamily="18" charset="0"/>
                <a:cs typeface="Times New Roman" pitchFamily="18" charset="0"/>
              </a:rPr>
              <a:t>systems are</a:t>
            </a:r>
          </a:p>
          <a:p>
            <a:pPr algn="l">
              <a:buFont typeface="Wingdings" panose="05000000000000000000" charset="0"/>
            </a:pPr>
            <a:r>
              <a:rPr lang="en-US" sz="2000" dirty="0">
                <a:effectLst>
                  <a:outerShdw blurRad="38100" dist="38100" dir="2700000" algn="tl">
                    <a:srgbClr val="000000">
                      <a:alpha val="43137"/>
                    </a:srgbClr>
                  </a:outerShdw>
                </a:effectLst>
                <a:latin typeface="Times New Roman" pitchFamily="18" charset="0"/>
                <a:cs typeface="Times New Roman" pitchFamily="18" charset="0"/>
              </a:rPr>
              <a:t> </a:t>
            </a:r>
          </a:p>
          <a:p>
            <a:pPr marL="285750" indent="-285750" algn="l">
              <a:buFont typeface="Wingdings" panose="05000000000000000000" charset="0"/>
              <a:buChar char="§"/>
            </a:pPr>
            <a:r>
              <a:rPr lang="en-US" sz="2000" dirty="0">
                <a:effectLst>
                  <a:outerShdw blurRad="38100" dist="38100" dir="2700000" algn="tl">
                    <a:srgbClr val="000000">
                      <a:alpha val="43137"/>
                    </a:srgbClr>
                  </a:outerShdw>
                </a:effectLst>
                <a:latin typeface="Times New Roman" pitchFamily="18" charset="0"/>
                <a:cs typeface="Times New Roman" pitchFamily="18" charset="0"/>
              </a:rPr>
              <a:t>Law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enforcement </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marL="285750" indent="-285750" algn="l">
              <a:buFont typeface="Wingdings" panose="05000000000000000000" charset="0"/>
              <a:buChar char="§"/>
            </a:pPr>
            <a:r>
              <a:rPr lang="en-US" sz="2000" dirty="0">
                <a:effectLst>
                  <a:outerShdw blurRad="38100" dist="38100" dir="2700000" algn="tl">
                    <a:srgbClr val="000000">
                      <a:alpha val="43137"/>
                    </a:srgbClr>
                  </a:outerShdw>
                </a:effectLst>
                <a:latin typeface="Times New Roman" pitchFamily="18" charset="0"/>
                <a:cs typeface="Times New Roman" pitchFamily="18" charset="0"/>
              </a:rPr>
              <a:t>Car parking system</a:t>
            </a:r>
          </a:p>
          <a:p>
            <a:pPr marL="285750" indent="-285750" algn="l">
              <a:buFont typeface="Wingdings" panose="05000000000000000000" charset="0"/>
              <a:buChar char="§"/>
            </a:pPr>
            <a:r>
              <a:rPr lang="en-US" sz="2000" dirty="0">
                <a:effectLst>
                  <a:outerShdw blurRad="38100" dist="38100" dir="2700000" algn="tl">
                    <a:srgbClr val="000000">
                      <a:alpha val="43137"/>
                    </a:srgbClr>
                  </a:outerShdw>
                </a:effectLst>
                <a:latin typeface="Times New Roman" pitchFamily="18" charset="0"/>
                <a:cs typeface="Times New Roman" pitchFamily="18" charset="0"/>
              </a:rPr>
              <a:t>Traffic management</a:t>
            </a:r>
          </a:p>
          <a:p>
            <a:pPr marL="285750" indent="-285750" algn="l">
              <a:buFont typeface="Wingdings" panose="05000000000000000000" charset="0"/>
              <a:buChar char="§"/>
            </a:pPr>
            <a:r>
              <a:rPr lang="en-US" sz="2000" dirty="0">
                <a:effectLst>
                  <a:outerShdw blurRad="38100" dist="38100" dir="2700000" algn="tl">
                    <a:srgbClr val="000000">
                      <a:alpha val="43137"/>
                    </a:srgbClr>
                  </a:outerShdw>
                </a:effectLst>
                <a:latin typeface="Times New Roman" pitchFamily="18" charset="0"/>
                <a:cs typeface="Times New Roman" pitchFamily="18" charset="0"/>
              </a:rPr>
              <a:t>Retail park security</a:t>
            </a:r>
          </a:p>
          <a:p>
            <a:pPr marL="285750" indent="-285750" algn="l">
              <a:buFont typeface="Wingdings" panose="05000000000000000000" charset="0"/>
              <a:buChar char="§"/>
            </a:pPr>
            <a:r>
              <a:rPr lang="en-US" sz="2000" dirty="0">
                <a:effectLst>
                  <a:outerShdw blurRad="38100" dist="38100" dir="2700000" algn="tl">
                    <a:srgbClr val="000000">
                      <a:alpha val="43137"/>
                    </a:srgbClr>
                  </a:outerShdw>
                </a:effectLst>
                <a:latin typeface="Times New Roman" pitchFamily="18" charset="0"/>
                <a:cs typeface="Times New Roman" pitchFamily="18" charset="0"/>
              </a:rPr>
              <a:t>Tollbooth records</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3668" y="1091565"/>
            <a:ext cx="10423525" cy="4413250"/>
          </a:xfrm>
        </p:spPr>
        <p:txBody>
          <a:bodyPr/>
          <a:lstStyle/>
          <a:p>
            <a:pPr marL="457200" indent="-457200" algn="l">
              <a:buFont typeface="Wingdings" panose="05000000000000000000" charset="0"/>
              <a:buChar char="Ø"/>
            </a:pPr>
            <a:r>
              <a:rPr lang="en-US" sz="2000" b="1" dirty="0">
                <a:effectLst>
                  <a:outerShdw blurRad="38100" dist="38100" dir="2700000" algn="tl">
                    <a:srgbClr val="000000">
                      <a:alpha val="43137"/>
                    </a:srgbClr>
                  </a:outerShdw>
                </a:effectLst>
                <a:latin typeface="Times New Roman" pitchFamily="18" charset="0"/>
                <a:cs typeface="Times New Roman" pitchFamily="18" charset="0"/>
              </a:rPr>
              <a:t>Proposed system : </a:t>
            </a:r>
            <a:r>
              <a:rPr lang="en-US" sz="2000" dirty="0">
                <a:effectLst>
                  <a:outerShdw blurRad="38100" dist="38100" dir="2700000" algn="tl">
                    <a:srgbClr val="000000">
                      <a:alpha val="43137"/>
                    </a:srgbClr>
                  </a:outerShdw>
                </a:effectLst>
                <a:latin typeface="Times New Roman" pitchFamily="18" charset="0"/>
                <a:cs typeface="Times New Roman" pitchFamily="18" charset="0"/>
              </a:rPr>
              <a:t>One of the paper's main goals is to assess the effectiveness of ZigBee, a short-range wireless technology, in Intelligent Transportation Systems. Figure 2 depicts the proposed configuration of a system for conducting various experiments to collect data and assess ZigBee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behavior </a:t>
            </a:r>
            <a:r>
              <a:rPr lang="en-US" sz="2000" dirty="0">
                <a:effectLst>
                  <a:outerShdw blurRad="38100" dist="38100" dir="2700000" algn="tl">
                    <a:srgbClr val="000000">
                      <a:alpha val="43137"/>
                    </a:srgbClr>
                  </a:outerShdw>
                </a:effectLst>
                <a:latin typeface="Times New Roman" pitchFamily="18" charset="0"/>
                <a:cs typeface="Times New Roman" pitchFamily="18" charset="0"/>
              </a:rPr>
              <a:t>in transportation systems. The proposed method allows for wireless data transmission up to 1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kilometer.</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pic>
        <p:nvPicPr>
          <p:cNvPr id="2" name="Picture 1"/>
          <p:cNvPicPr>
            <a:picLocks noChangeAspect="1"/>
          </p:cNvPicPr>
          <p:nvPr/>
        </p:nvPicPr>
        <p:blipFill>
          <a:blip r:embed="rId3"/>
          <a:stretch>
            <a:fillRect/>
          </a:stretch>
        </p:blipFill>
        <p:spPr>
          <a:xfrm>
            <a:off x="3359152" y="3032760"/>
            <a:ext cx="5704205" cy="24726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3220" y="842018"/>
            <a:ext cx="9144000" cy="795655"/>
          </a:xfrm>
        </p:spPr>
        <p:txBody>
          <a:bodyPr/>
          <a:lstStyle/>
          <a:p>
            <a:r>
              <a:rPr lang="en-US" b="1" dirty="0">
                <a:effectLst>
                  <a:outerShdw blurRad="38100" dist="38100" dir="2700000" algn="tl">
                    <a:srgbClr val="000000">
                      <a:alpha val="43137"/>
                    </a:srgbClr>
                  </a:outerShdw>
                </a:effectLst>
                <a:latin typeface="Times New Roman" pitchFamily="18" charset="0"/>
                <a:cs typeface="Times New Roman" pitchFamily="18" charset="0"/>
              </a:rPr>
              <a:t>HARDWARE AND SOFTWARE REQUIRED</a:t>
            </a:r>
          </a:p>
        </p:txBody>
      </p:sp>
      <p:sp>
        <p:nvSpPr>
          <p:cNvPr id="3" name="Subtitle 2"/>
          <p:cNvSpPr>
            <a:spLocks noGrp="1"/>
          </p:cNvSpPr>
          <p:nvPr>
            <p:ph type="subTitle" idx="1"/>
          </p:nvPr>
        </p:nvSpPr>
        <p:spPr>
          <a:xfrm>
            <a:off x="1414780" y="1850390"/>
            <a:ext cx="10423525" cy="4018280"/>
          </a:xfrm>
        </p:spPr>
        <p:txBody>
          <a:bodyPr/>
          <a:lstStyle/>
          <a:p>
            <a:pPr algn="l"/>
            <a:r>
              <a:rPr lang="en-US" sz="2000" b="1" dirty="0">
                <a:effectLst>
                  <a:outerShdw blurRad="38100" dist="38100" dir="2700000" algn="tl">
                    <a:srgbClr val="000000">
                      <a:alpha val="43137"/>
                    </a:srgbClr>
                  </a:outerShdw>
                </a:effectLst>
                <a:latin typeface="Times New Roman" pitchFamily="18" charset="0"/>
                <a:cs typeface="Times New Roman" pitchFamily="18" charset="0"/>
              </a:rPr>
              <a:t>HARDWARE USED IN ANPR SYSTEM</a:t>
            </a:r>
          </a:p>
          <a:p>
            <a:pPr algn="l"/>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SmartCAM ANPR / LPR Camera</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FXCAM LPR / ANPR Camera</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FXVD4 Frame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Grabber </a:t>
            </a:r>
            <a:r>
              <a:rPr lang="en-US" sz="2000" dirty="0">
                <a:effectLst>
                  <a:outerShdw blurRad="38100" dist="38100" dir="2700000" algn="tl">
                    <a:srgbClr val="000000">
                      <a:alpha val="43137"/>
                    </a:srgbClr>
                  </a:outerShdw>
                </a:effectLst>
                <a:latin typeface="Times New Roman" pitchFamily="18" charset="0"/>
                <a:cs typeface="Times New Roman" pitchFamily="18" charset="0"/>
              </a:rPr>
              <a:t>Card</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Desktop with required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Specification</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algn="l">
              <a:buFont typeface="Wingdings" panose="05000000000000000000" charset="0"/>
            </a:pP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algn="l">
              <a:buFont typeface="Wingdings" panose="05000000000000000000" charset="0"/>
            </a:pPr>
            <a:r>
              <a:rPr lang="en-US" sz="2000" b="1" dirty="0">
                <a:effectLst>
                  <a:outerShdw blurRad="38100" dist="38100" dir="2700000" algn="tl">
                    <a:srgbClr val="000000">
                      <a:alpha val="43137"/>
                    </a:srgbClr>
                  </a:outerShdw>
                </a:effectLst>
                <a:latin typeface="Times New Roman" pitchFamily="18" charset="0"/>
                <a:cs typeface="Times New Roman" pitchFamily="18" charset="0"/>
                <a:sym typeface="+mn-ea"/>
              </a:rPr>
              <a:t>SOFTWARE USED IN ANPR SYSTEMS</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sym typeface="+mn-ea"/>
              </a:rPr>
              <a:t> ALPR Software</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sym typeface="+mn-ea"/>
              </a:rPr>
              <a:t>Back-End Software</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sym typeface="+mn-ea"/>
              </a:rPr>
              <a:t>database</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marL="342900" indent="-342900" algn="l">
              <a:buFont typeface="Wingdings" panose="05000000000000000000" charset="0"/>
              <a:buChar char="Ø"/>
            </a:pP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marL="342900" indent="-342900" algn="l">
              <a:buFont typeface="Wingdings" panose="05000000000000000000" charset="0"/>
              <a:buChar char="Ø"/>
            </a:pP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95451" y="264168"/>
            <a:ext cx="9144000" cy="1029335"/>
          </a:xfrm>
        </p:spPr>
        <p:txBody>
          <a:bodyPr/>
          <a:lstStyle/>
          <a:p>
            <a:r>
              <a:rPr lang="en-US" b="1" dirty="0">
                <a:latin typeface="Times New Roman" pitchFamily="18" charset="0"/>
                <a:cs typeface="Times New Roman" pitchFamily="18" charset="0"/>
              </a:rPr>
              <a:t>SYSTEM ARCHITECTURE</a:t>
            </a:r>
          </a:p>
        </p:txBody>
      </p:sp>
      <p:sp>
        <p:nvSpPr>
          <p:cNvPr id="6" name="Subtitle 5"/>
          <p:cNvSpPr>
            <a:spLocks noGrp="1"/>
          </p:cNvSpPr>
          <p:nvPr>
            <p:ph type="subTitle" idx="1"/>
          </p:nvPr>
        </p:nvSpPr>
        <p:spPr>
          <a:xfrm>
            <a:off x="1524000" y="2415540"/>
            <a:ext cx="9144000" cy="2802890"/>
          </a:xfrm>
        </p:spPr>
        <p:txBody>
          <a:bodyPr/>
          <a:lstStyle/>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A system architecture, often known as a systems architecture, is a conceptual model that describes a system's structure, behaviour, and viewpoints.</a:t>
            </a:r>
          </a:p>
          <a:p>
            <a:pPr algn="l"/>
            <a:r>
              <a:rPr lang="en-US" sz="2000" dirty="0">
                <a:effectLst>
                  <a:outerShdw blurRad="38100" dist="38100" dir="2700000" algn="tl">
                    <a:srgbClr val="000000">
                      <a:alpha val="43137"/>
                    </a:srgbClr>
                  </a:outerShdw>
                </a:effectLst>
                <a:latin typeface="Times New Roman" pitchFamily="18" charset="0"/>
                <a:cs typeface="Times New Roman" pitchFamily="18" charset="0"/>
              </a:rPr>
              <a:t>This architecture can be classified into the following categories: </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Client Application (Front-End).</a:t>
            </a:r>
          </a:p>
          <a:p>
            <a:pPr marL="342900" indent="-342900" algn="l">
              <a:buFont typeface="Wingdings" panose="05000000000000000000" charset="0"/>
              <a:buChar char="Ø"/>
            </a:pPr>
            <a:r>
              <a:rPr lang="en-US" sz="2000" dirty="0">
                <a:effectLst>
                  <a:outerShdw blurRad="38100" dist="38100" dir="2700000" algn="tl">
                    <a:srgbClr val="000000">
                      <a:alpha val="43137"/>
                    </a:srgbClr>
                  </a:outerShdw>
                </a:effectLst>
                <a:latin typeface="Times New Roman" pitchFamily="18" charset="0"/>
                <a:cs typeface="Times New Roman" pitchFamily="18" charset="0"/>
              </a:rPr>
              <a:t>Server Side (Back-End).</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44308"/>
            <a:ext cx="6858001" cy="23693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715018"/>
            <a:ext cx="9144000" cy="5104765"/>
          </a:xfrm>
        </p:spPr>
        <p:txBody>
          <a:bodyPr/>
          <a:lstStyle/>
          <a:p>
            <a:pPr algn="l"/>
            <a:r>
              <a:rPr lang="en-US" sz="2000" dirty="0"/>
              <a:t>.</a:t>
            </a:r>
          </a:p>
        </p:txBody>
      </p:sp>
      <p:pic>
        <p:nvPicPr>
          <p:cNvPr id="4" name="图片 3" descr="图片包含 熨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8430" t="-3904" r="56213" b="41050"/>
          <a:stretch>
            <a:fillRect/>
          </a:stretch>
        </p:blipFill>
        <p:spPr>
          <a:xfrm rot="5400000" flipH="1">
            <a:off x="-2244305" y="2275421"/>
            <a:ext cx="6858001" cy="2369389"/>
          </a:xfrm>
          <a:prstGeom prst="rect">
            <a:avLst/>
          </a:prstGeom>
        </p:spPr>
      </p:pic>
      <p:pic>
        <p:nvPicPr>
          <p:cNvPr id="2" name="Picture 1"/>
          <p:cNvPicPr>
            <a:picLocks noChangeAspect="1"/>
          </p:cNvPicPr>
          <p:nvPr/>
        </p:nvPicPr>
        <p:blipFill>
          <a:blip r:embed="rId3"/>
          <a:stretch>
            <a:fillRect/>
          </a:stretch>
        </p:blipFill>
        <p:spPr>
          <a:xfrm>
            <a:off x="2369190" y="453397"/>
            <a:ext cx="8536305" cy="6014085"/>
          </a:xfrm>
          <a:prstGeom prst="rect">
            <a:avLst/>
          </a:prstGeom>
        </p:spPr>
      </p:pic>
    </p:spTree>
  </p:cSld>
  <p:clrMapOvr>
    <a:masterClrMapping/>
  </p:clrMapOvr>
</p:sld>
</file>

<file path=ppt/theme/theme1.xml><?xml version="1.0" encoding="utf-8"?>
<a:theme xmlns:a="http://schemas.openxmlformats.org/drawingml/2006/main" name="Theme1">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48</TotalTime>
  <Words>1694</Words>
  <Application>Microsoft Office PowerPoint</Application>
  <PresentationFormat>Custom</PresentationFormat>
  <Paragraphs>172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Theme1</vt:lpstr>
      <vt:lpstr>PowerPoint Presentation</vt:lpstr>
      <vt:lpstr>ABSTRACT</vt:lpstr>
      <vt:lpstr>INTRODUCTION</vt:lpstr>
      <vt:lpstr>PowerPoint Presentation</vt:lpstr>
      <vt:lpstr>SYSTEM ANALYSIS</vt:lpstr>
      <vt:lpstr>PowerPoint Presentation</vt:lpstr>
      <vt:lpstr>HARDWARE AND SOFTWARE REQUIRED</vt:lpstr>
      <vt:lpstr>SYSTEM ARCHITECTURE</vt:lpstr>
      <vt:lpstr>PowerPoint Presentation</vt:lpstr>
      <vt:lpstr>LIST OF MODULES</vt:lpstr>
      <vt:lpstr>MODULE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CASE</vt:lpstr>
      <vt:lpstr>PowerPoint Presentation</vt:lpstr>
      <vt:lpstr>RESULT</vt:lpstr>
      <vt:lpstr>CONCLUSION</vt:lpstr>
      <vt:lpstr>FUTURE ENHANCEMENT</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ABSTRSCT</dc:title>
  <dc:creator>kishu</dc:creator>
  <cp:lastModifiedBy>kishu2103@gmail.com</cp:lastModifiedBy>
  <cp:revision>13</cp:revision>
  <dcterms:created xsi:type="dcterms:W3CDTF">2022-06-04T05:35:00Z</dcterms:created>
  <dcterms:modified xsi:type="dcterms:W3CDTF">2022-06-05T06:33:16Z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