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0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2" r:id="rId6"/>
    <p:sldId id="263" r:id="rId7"/>
    <p:sldId id="264" r:id="rId8"/>
    <p:sldId id="265" r:id="rId9"/>
    <p:sldId id="267" r:id="rId10"/>
    <p:sldId id="266" r:id="rId11"/>
    <p:sldId id="261" r:id="rId12"/>
    <p:sldId id="270" r:id="rId13"/>
    <p:sldId id="269" r:id="rId14"/>
    <p:sldId id="271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D137"/>
    <a:srgbClr val="F93413"/>
    <a:srgbClr val="CC00CC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svg"/><Relationship Id="rId1" Type="http://schemas.openxmlformats.org/officeDocument/2006/relationships/image" Target="../media/image10.png"/><Relationship Id="rId6" Type="http://schemas.openxmlformats.org/officeDocument/2006/relationships/image" Target="../media/image7.svg"/><Relationship Id="rId4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svg"/><Relationship Id="rId1" Type="http://schemas.openxmlformats.org/officeDocument/2006/relationships/image" Target="../media/image10.png"/><Relationship Id="rId6" Type="http://schemas.openxmlformats.org/officeDocument/2006/relationships/image" Target="../media/image7.sv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0" dirty="0" smtClean="0"/>
            <a:t>Regex </a:t>
          </a:r>
        </a:p>
        <a:p>
          <a:pPr>
            <a:lnSpc>
              <a:spcPct val="100000"/>
            </a:lnSpc>
            <a:defRPr cap="all"/>
          </a:pPr>
          <a:r>
            <a:rPr lang="en-US" sz="1800" b="0" dirty="0" smtClean="0"/>
            <a:t>featurizer</a:t>
          </a:r>
          <a:endParaRPr lang="en-US" sz="1800" b="0" dirty="0"/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 smtClean="0"/>
            <a:t>Lexical syntactic featurizer</a:t>
          </a:r>
          <a:endParaRPr lang="en-US" sz="1800" dirty="0"/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25C14C25-2A98-4731-B0BF-677AD8191C30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76750689-6C12-4D36-8474-BFC5C125B35E}" type="pres">
      <dgm:prSet presAssocID="{701D68F5-42F8-47BC-8FED-84C50F595DF0}" presName="compNode" presStyleCnt="0"/>
      <dgm:spPr/>
    </dgm:pt>
    <dgm:pt modelId="{A39E2924-EA9B-47F3-B732-8814DF65E2EC}" type="pres">
      <dgm:prSet presAssocID="{701D68F5-42F8-47BC-8FED-84C50F595DF0}" presName="iconBgRect" presStyleLbl="bgShp" presStyleIdx="0" presStyleCnt="3" custScaleX="100363" custScaleY="98111" custLinFactNeighborX="-35133" custLinFactNeighborY="-20666"/>
      <dgm:spPr/>
    </dgm:pt>
    <dgm:pt modelId="{55BDA980-9151-47FF-AF00-AFF61BF7329A}" type="pres">
      <dgm:prSet presAssocID="{701D68F5-42F8-47BC-8FED-84C50F595DF0}" presName="iconRect" presStyleLbl="node1" presStyleIdx="0" presStyleCnt="3" custLinFactNeighborX="-60935" custLinFactNeighborY="-3937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813E287-6A9E-4A4E-8848-6B5E098C015B}" type="pres">
      <dgm:prSet presAssocID="{701D68F5-42F8-47BC-8FED-84C50F595DF0}" presName="spaceRect" presStyleCnt="0"/>
      <dgm:spPr/>
    </dgm:pt>
    <dgm:pt modelId="{29C7C433-EF2A-4A44-BC53-B7211D27668D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8220B65-DC55-4454-B24D-11B29BFBB9D4}" type="pres">
      <dgm:prSet presAssocID="{0C95B389-AC0C-4055-9AA3-38815EFC8B0A}" presName="sibTrans" presStyleCnt="0"/>
      <dgm:spPr/>
    </dgm:pt>
    <dgm:pt modelId="{BE6E5E78-2FF3-4F40-80FF-8626E060970A}" type="pres">
      <dgm:prSet presAssocID="{91A66877-AC1C-46D9-BF2C-6024B638DEA9}" presName="compNode" presStyleCnt="0"/>
      <dgm:spPr/>
    </dgm:pt>
    <dgm:pt modelId="{AE6D994C-35CC-4E2D-93F7-0749D531DB38}" type="pres">
      <dgm:prSet presAssocID="{91A66877-AC1C-46D9-BF2C-6024B638DEA9}" presName="iconBgRect" presStyleLbl="bgShp" presStyleIdx="1" presStyleCnt="3" custLinFactX="-9280" custLinFactNeighborX="-100000" custLinFactNeighborY="-21648"/>
      <dgm:spPr/>
      <dgm:t>
        <a:bodyPr/>
        <a:lstStyle/>
        <a:p>
          <a:endParaRPr lang="en-US"/>
        </a:p>
      </dgm:t>
    </dgm:pt>
    <dgm:pt modelId="{25E3B37B-74D0-4A88-B4DE-941AD611607D}" type="pres">
      <dgm:prSet presAssocID="{91A66877-AC1C-46D9-BF2C-6024B638DEA9}" presName="iconRect" presStyleLbl="node1" presStyleIdx="1" presStyleCnt="3" custLinFactX="-84319" custLinFactNeighborX="-100000" custLinFactNeighborY="-41946"/>
      <dgm:spPr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D43D9762-97CA-499D-8A22-68E4735A6BBF}" type="pres">
      <dgm:prSet presAssocID="{91A66877-AC1C-46D9-BF2C-6024B638DEA9}" presName="spaceRect" presStyleCnt="0"/>
      <dgm:spPr/>
    </dgm:pt>
    <dgm:pt modelId="{B87C32D5-7B07-49E2-84BD-BC5A516ABFE6}" type="pres">
      <dgm:prSet presAssocID="{91A66877-AC1C-46D9-BF2C-6024B638DEA9}" presName="textRect" presStyleLbl="revTx" presStyleIdx="1" presStyleCnt="3" custScaleY="51296" custLinFactY="-200000" custLinFactNeighborX="-68914" custLinFactNeighborY="-256359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3415AE4C-1FA3-4F9C-B78C-46AB8BC3FA98}" type="pres">
      <dgm:prSet presAssocID="{BFCE4A28-C381-46FF-935A-B11534EF7D87}" presName="sibTrans" presStyleCnt="0"/>
      <dgm:spPr/>
    </dgm:pt>
    <dgm:pt modelId="{8E9FCEE9-BA58-4686-AD8D-3C43F61E54DA}" type="pres">
      <dgm:prSet presAssocID="{76CC3289-2662-43F0-A3C6-BA04A135F08C}" presName="compNode" presStyleCnt="0"/>
      <dgm:spPr/>
    </dgm:pt>
    <dgm:pt modelId="{8B8DA957-4F6D-47EE-BF0F-6ACDA82AAC07}" type="pres">
      <dgm:prSet presAssocID="{76CC3289-2662-43F0-A3C6-BA04A135F08C}" presName="iconBgRect" presStyleLbl="bgShp" presStyleIdx="2" presStyleCnt="3" custLinFactNeighborX="-78479" custLinFactNeighborY="-18423"/>
      <dgm:spPr/>
      <dgm:t>
        <a:bodyPr/>
        <a:lstStyle/>
        <a:p>
          <a:endParaRPr lang="en-US"/>
        </a:p>
      </dgm:t>
    </dgm:pt>
    <dgm:pt modelId="{FC76B9EB-DCB2-48BE-8038-BB271187C51D}" type="pres">
      <dgm:prSet presAssocID="{76CC3289-2662-43F0-A3C6-BA04A135F08C}" presName="iconRect" presStyleLbl="node1" presStyleIdx="2" presStyleCnt="3" custLinFactX="-35534" custLinFactNeighborX="-100000" custLinFactNeighborY="-3228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ink"/>
        </a:ext>
      </dgm:extLst>
    </dgm:pt>
    <dgm:pt modelId="{15732EE0-EF0B-40DC-8D5B-13AD1FDF7CF0}" type="pres">
      <dgm:prSet presAssocID="{76CC3289-2662-43F0-A3C6-BA04A135F08C}" presName="spaceRect" presStyleCnt="0"/>
      <dgm:spPr/>
    </dgm:pt>
    <dgm:pt modelId="{E92865A0-8142-4764-BBFC-1FA0DCA8D9E0}" type="pres">
      <dgm:prSet presAssocID="{76CC3289-2662-43F0-A3C6-BA04A135F08C}" presName="textRect" presStyleLbl="revTx" presStyleIdx="2" presStyleCnt="3" custScaleX="75043" custLinFactX="-9649" custLinFactY="-191064" custLinFactNeighborX="-100000" custLinFactNeighborY="-20000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4D1E9F-9059-456A-ACD4-C954F5166A16}" type="presOf" srcId="{701D68F5-42F8-47BC-8FED-84C50F595DF0}" destId="{29C7C433-EF2A-4A44-BC53-B7211D27668D}" srcOrd="0" destOrd="0" presId="urn:microsoft.com/office/officeart/2018/5/layout/IconCircleLabelList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77F3068B-47FB-4C44-B12F-5B52EA8C8D6F}" type="presOf" srcId="{91A66877-AC1C-46D9-BF2C-6024B638DEA9}" destId="{B87C32D5-7B07-49E2-84BD-BC5A516ABFE6}" srcOrd="0" destOrd="0" presId="urn:microsoft.com/office/officeart/2018/5/layout/IconCircle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1E51D096-D749-4658-8D93-02A059315D09}" type="presOf" srcId="{76CC3289-2662-43F0-A3C6-BA04A135F08C}" destId="{E92865A0-8142-4764-BBFC-1FA0DCA8D9E0}" srcOrd="0" destOrd="0" presId="urn:microsoft.com/office/officeart/2018/5/layout/IconCircleLabelList"/>
    <dgm:cxn modelId="{1DCAC474-202E-48E4-8885-832453650F99}" type="presOf" srcId="{7D9C16A6-8C48-4165-8DAF-8C957C12A8FA}" destId="{25C14C25-2A98-4731-B0BF-677AD8191C30}" srcOrd="0" destOrd="0" presId="urn:microsoft.com/office/officeart/2018/5/layout/IconCircleLabelList"/>
    <dgm:cxn modelId="{9B7CB0EB-7F3C-4D17-B355-4090FA01A301}" type="presParOf" srcId="{25C14C25-2A98-4731-B0BF-677AD8191C30}" destId="{76750689-6C12-4D36-8474-BFC5C125B35E}" srcOrd="0" destOrd="0" presId="urn:microsoft.com/office/officeart/2018/5/layout/IconCircleLabelList"/>
    <dgm:cxn modelId="{F736A8DC-8C73-40B1-B9D8-E2ED1B623EC4}" type="presParOf" srcId="{76750689-6C12-4D36-8474-BFC5C125B35E}" destId="{A39E2924-EA9B-47F3-B732-8814DF65E2EC}" srcOrd="0" destOrd="0" presId="urn:microsoft.com/office/officeart/2018/5/layout/IconCircleLabelList"/>
    <dgm:cxn modelId="{E811E0A3-64EB-4B73-B7C1-483CEFD7A521}" type="presParOf" srcId="{76750689-6C12-4D36-8474-BFC5C125B35E}" destId="{55BDA980-9151-47FF-AF00-AFF61BF7329A}" srcOrd="1" destOrd="0" presId="urn:microsoft.com/office/officeart/2018/5/layout/IconCircleLabelList"/>
    <dgm:cxn modelId="{5F50529C-66A6-45D3-914E-3EAF0020FAA5}" type="presParOf" srcId="{76750689-6C12-4D36-8474-BFC5C125B35E}" destId="{6813E287-6A9E-4A4E-8848-6B5E098C015B}" srcOrd="2" destOrd="0" presId="urn:microsoft.com/office/officeart/2018/5/layout/IconCircleLabelList"/>
    <dgm:cxn modelId="{4A2F5C1F-0EEC-4343-A69A-A075A9327DCB}" type="presParOf" srcId="{76750689-6C12-4D36-8474-BFC5C125B35E}" destId="{29C7C433-EF2A-4A44-BC53-B7211D27668D}" srcOrd="3" destOrd="0" presId="urn:microsoft.com/office/officeart/2018/5/layout/IconCircleLabelList"/>
    <dgm:cxn modelId="{11337B15-941E-431B-B38C-2502F8F375A2}" type="presParOf" srcId="{25C14C25-2A98-4731-B0BF-677AD8191C30}" destId="{68220B65-DC55-4454-B24D-11B29BFBB9D4}" srcOrd="1" destOrd="0" presId="urn:microsoft.com/office/officeart/2018/5/layout/IconCircleLabelList"/>
    <dgm:cxn modelId="{43151CC7-C0C3-4F15-997C-17B72C908907}" type="presParOf" srcId="{25C14C25-2A98-4731-B0BF-677AD8191C30}" destId="{BE6E5E78-2FF3-4F40-80FF-8626E060970A}" srcOrd="2" destOrd="0" presId="urn:microsoft.com/office/officeart/2018/5/layout/IconCircleLabelList"/>
    <dgm:cxn modelId="{B36D4B0A-AEE7-4B3F-898A-E200577B6D6B}" type="presParOf" srcId="{BE6E5E78-2FF3-4F40-80FF-8626E060970A}" destId="{AE6D994C-35CC-4E2D-93F7-0749D531DB38}" srcOrd="0" destOrd="0" presId="urn:microsoft.com/office/officeart/2018/5/layout/IconCircleLabelList"/>
    <dgm:cxn modelId="{BE0DFE24-FE93-4079-A9EE-3648D3E1E170}" type="presParOf" srcId="{BE6E5E78-2FF3-4F40-80FF-8626E060970A}" destId="{25E3B37B-74D0-4A88-B4DE-941AD611607D}" srcOrd="1" destOrd="0" presId="urn:microsoft.com/office/officeart/2018/5/layout/IconCircleLabelList"/>
    <dgm:cxn modelId="{F288AFD5-F3CA-46B3-8339-C045C21E9F21}" type="presParOf" srcId="{BE6E5E78-2FF3-4F40-80FF-8626E060970A}" destId="{D43D9762-97CA-499D-8A22-68E4735A6BBF}" srcOrd="2" destOrd="0" presId="urn:microsoft.com/office/officeart/2018/5/layout/IconCircleLabelList"/>
    <dgm:cxn modelId="{18CCBC88-DFE4-411F-876C-0313FF708975}" type="presParOf" srcId="{BE6E5E78-2FF3-4F40-80FF-8626E060970A}" destId="{B87C32D5-7B07-49E2-84BD-BC5A516ABFE6}" srcOrd="3" destOrd="0" presId="urn:microsoft.com/office/officeart/2018/5/layout/IconCircleLabelList"/>
    <dgm:cxn modelId="{D7DFC969-567D-453B-91CA-5B56EC4DF6CE}" type="presParOf" srcId="{25C14C25-2A98-4731-B0BF-677AD8191C30}" destId="{3415AE4C-1FA3-4F9C-B78C-46AB8BC3FA98}" srcOrd="3" destOrd="0" presId="urn:microsoft.com/office/officeart/2018/5/layout/IconCircleLabelList"/>
    <dgm:cxn modelId="{FE865E36-A6AA-4CC5-B6F1-E7C4076F9DA4}" type="presParOf" srcId="{25C14C25-2A98-4731-B0BF-677AD8191C30}" destId="{8E9FCEE9-BA58-4686-AD8D-3C43F61E54DA}" srcOrd="4" destOrd="0" presId="urn:microsoft.com/office/officeart/2018/5/layout/IconCircleLabelList"/>
    <dgm:cxn modelId="{7449518C-03B5-4688-9C60-A09CD7989430}" type="presParOf" srcId="{8E9FCEE9-BA58-4686-AD8D-3C43F61E54DA}" destId="{8B8DA957-4F6D-47EE-BF0F-6ACDA82AAC07}" srcOrd="0" destOrd="0" presId="urn:microsoft.com/office/officeart/2018/5/layout/IconCircleLabelList"/>
    <dgm:cxn modelId="{A05A366F-56A5-494C-9AD7-7CA866ACD136}" type="presParOf" srcId="{8E9FCEE9-BA58-4686-AD8D-3C43F61E54DA}" destId="{FC76B9EB-DCB2-48BE-8038-BB271187C51D}" srcOrd="1" destOrd="0" presId="urn:microsoft.com/office/officeart/2018/5/layout/IconCircleLabelList"/>
    <dgm:cxn modelId="{9029A874-C025-4ECE-A8D4-43E10C4561BD}" type="presParOf" srcId="{8E9FCEE9-BA58-4686-AD8D-3C43F61E54DA}" destId="{15732EE0-EF0B-40DC-8D5B-13AD1FDF7CF0}" srcOrd="2" destOrd="0" presId="urn:microsoft.com/office/officeart/2018/5/layout/IconCircleLabelList"/>
    <dgm:cxn modelId="{F90C855F-3BD4-487B-AD80-67CD5D06AC1A}" type="presParOf" srcId="{8E9FCEE9-BA58-4686-AD8D-3C43F61E54DA}" destId="{E92865A0-8142-4764-BBFC-1FA0DCA8D9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0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en-US"/>
        </a:p>
      </dgm:t>
    </dgm:pt>
    <dgm:pt modelId="{3CAD8DA1-8D53-445C-ACE8-D8449E4F0F55}" type="pres">
      <dgm:prSet presAssocID="{7E5AA53B-3EEE-4DE4-BB81-9044890C2946}" presName="extraNode" presStyleLbl="node1" presStyleIdx="0" presStyleCnt="0"/>
      <dgm:spPr/>
    </dgm:pt>
    <dgm:pt modelId="{429CABD1-4116-474B-81BF-735E2CA9DD00}" type="pres">
      <dgm:prSet presAssocID="{7E5AA53B-3EEE-4DE4-BB81-9044890C2946}" presName="dstNode" presStyleLbl="node1" presStyleIdx="0" presStyleCnt="0"/>
      <dgm:spPr/>
    </dgm:pt>
  </dgm:ptLst>
  <dgm:cxnLst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E2924-EA9B-47F3-B732-8814DF65E2EC}">
      <dsp:nvSpPr>
        <dsp:cNvPr id="0" name=""/>
        <dsp:cNvSpPr/>
      </dsp:nvSpPr>
      <dsp:spPr>
        <a:xfrm>
          <a:off x="3" y="192395"/>
          <a:ext cx="2135097" cy="204776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DA980-9151-47FF-AF00-AFF61BF7329A}">
      <dsp:nvSpPr>
        <dsp:cNvPr id="0" name=""/>
        <dsp:cNvSpPr/>
      </dsp:nvSpPr>
      <dsp:spPr>
        <a:xfrm>
          <a:off x="460862" y="556681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7C433-EF2A-4A44-BC53-B7211D27668D}">
      <dsp:nvSpPr>
        <dsp:cNvPr id="0" name=""/>
        <dsp:cNvSpPr/>
      </dsp:nvSpPr>
      <dsp:spPr>
        <a:xfrm>
          <a:off x="71212" y="3353834"/>
          <a:ext cx="3487500" cy="218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endParaRPr lang="en-US" sz="1400" kern="1200" dirty="0"/>
        </a:p>
      </dsp:txBody>
      <dsp:txXfrm>
        <a:off x="71212" y="3353834"/>
        <a:ext cx="3487500" cy="218193"/>
      </dsp:txXfrm>
    </dsp:sp>
    <dsp:sp modelId="{AE6D994C-35CC-4E2D-93F7-0749D531DB38}">
      <dsp:nvSpPr>
        <dsp:cNvPr id="0" name=""/>
        <dsp:cNvSpPr/>
      </dsp:nvSpPr>
      <dsp:spPr>
        <a:xfrm>
          <a:off x="2524292" y="159817"/>
          <a:ext cx="2127375" cy="21273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3B37B-74D0-4A88-B4DE-941AD611607D}">
      <dsp:nvSpPr>
        <dsp:cNvPr id="0" name=""/>
        <dsp:cNvSpPr/>
      </dsp:nvSpPr>
      <dsp:spPr>
        <a:xfrm>
          <a:off x="3052619" y="561723"/>
          <a:ext cx="1220625" cy="1220625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C32D5-7B07-49E2-84BD-BC5A516ABFE6}">
      <dsp:nvSpPr>
        <dsp:cNvPr id="0" name=""/>
        <dsp:cNvSpPr/>
      </dsp:nvSpPr>
      <dsp:spPr>
        <a:xfrm>
          <a:off x="1765649" y="2467739"/>
          <a:ext cx="3487500" cy="111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800" b="0" kern="1200" dirty="0" smtClean="0"/>
            <a:t>Regex </a:t>
          </a:r>
        </a:p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800" b="0" kern="1200" dirty="0" smtClean="0"/>
            <a:t>featurizer</a:t>
          </a:r>
          <a:endParaRPr lang="en-US" sz="1800" b="0" kern="1200" dirty="0"/>
        </a:p>
      </dsp:txBody>
      <dsp:txXfrm>
        <a:off x="1765649" y="2467739"/>
        <a:ext cx="3487500" cy="111924"/>
      </dsp:txXfrm>
    </dsp:sp>
    <dsp:sp modelId="{8B8DA957-4F6D-47EE-BF0F-6ACDA82AAC07}">
      <dsp:nvSpPr>
        <dsp:cNvPr id="0" name=""/>
        <dsp:cNvSpPr/>
      </dsp:nvSpPr>
      <dsp:spPr>
        <a:xfrm>
          <a:off x="7277357" y="201857"/>
          <a:ext cx="2127375" cy="21273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6B9EB-DCB2-48BE-8038-BB271187C51D}">
      <dsp:nvSpPr>
        <dsp:cNvPr id="0" name=""/>
        <dsp:cNvSpPr/>
      </dsp:nvSpPr>
      <dsp:spPr>
        <a:xfrm>
          <a:off x="7745913" y="653092"/>
          <a:ext cx="1220625" cy="122062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865A0-8142-4764-BBFC-1FA0DCA8D9E0}">
      <dsp:nvSpPr>
        <dsp:cNvPr id="0" name=""/>
        <dsp:cNvSpPr/>
      </dsp:nvSpPr>
      <dsp:spPr>
        <a:xfrm>
          <a:off x="4878016" y="2530506"/>
          <a:ext cx="2617124" cy="218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800" kern="1200" dirty="0" smtClean="0"/>
            <a:t>Lexical syntactic featurizer</a:t>
          </a:r>
          <a:endParaRPr lang="en-US" sz="1800" kern="1200" dirty="0"/>
        </a:p>
      </dsp:txBody>
      <dsp:txXfrm>
        <a:off x="4878016" y="2530506"/>
        <a:ext cx="2617124" cy="2181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4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4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8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054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944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768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839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83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95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2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5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24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4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5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1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1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33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=""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=""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bg2">
              <a:lumMod val="50000"/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93413"/>
                </a:solidFill>
              </a:rPr>
              <a:t>A </a:t>
            </a:r>
            <a:r>
              <a:rPr lang="en-US" sz="6000" dirty="0" smtClean="0">
                <a:solidFill>
                  <a:srgbClr val="F93413"/>
                </a:solidFill>
              </a:rPr>
              <a:t>Conversational AI</a:t>
            </a:r>
            <a:endParaRPr lang="en-US" sz="6000" dirty="0">
              <a:solidFill>
                <a:srgbClr val="F93413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921" y="536876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LSTM Based Tamil 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Chat-bot for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Academic Information 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System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8587" y="5853837"/>
            <a:ext cx="9440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By Kishore Kumar L, Karthik P, Venkateshwar S, Ponnusamy R, </a:t>
            </a:r>
            <a:r>
              <a:rPr lang="en-US" sz="1600" dirty="0" err="1" smtClean="0"/>
              <a:t>Sundarambal</a:t>
            </a:r>
            <a:r>
              <a:rPr lang="en-US" sz="1600" dirty="0" smtClean="0"/>
              <a:t> B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21" y="1009397"/>
            <a:ext cx="20955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5155" y="695459"/>
            <a:ext cx="833263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Entity Synonym Mapper: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Maps synonymous entity values to the same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Entities are structured pieces of information inside a user </a:t>
            </a:r>
            <a:r>
              <a:rPr lang="en-US" sz="2400" dirty="0" smtClean="0"/>
              <a:t>message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Synonyms map extracted entities to a value other than the literal text </a:t>
            </a:r>
            <a:r>
              <a:rPr lang="en-US" sz="2400" dirty="0" smtClean="0"/>
              <a:t>extracted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Response Selector: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response selector embeds user inputs and candidate response into the same </a:t>
            </a:r>
            <a:r>
              <a:rPr lang="en-US" sz="2400" dirty="0" smtClean="0"/>
              <a:t>space.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Supervised embeddings </a:t>
            </a:r>
            <a:r>
              <a:rPr lang="en-US" sz="2400" dirty="0"/>
              <a:t>are trained by maximizing similarity between them.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0580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7595" y="412124"/>
            <a:ext cx="6207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Graphical User Interface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39" t="-1307" r="-861" b="-12"/>
          <a:stretch/>
        </p:blipFill>
        <p:spPr>
          <a:xfrm>
            <a:off x="8744755" y="1442434"/>
            <a:ext cx="3090929" cy="41727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218940" y="1223494"/>
            <a:ext cx="82424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GUI is implemented using JavaScript.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chatbot is displayed as a container in the corner of the screen activated by a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messages are entered by the user in the text box provided.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responses from the bot are displayed inside the container.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RASA also provides GUI integration support via various designated tools which can be accessed by linking them in the script code.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713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4AE9D071-98CF-435C-BD2B-976514544D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=""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687132" y="349687"/>
            <a:ext cx="9404723" cy="140053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Thank you,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=""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443758"/>
              </p:ext>
            </p:extLst>
          </p:nvPr>
        </p:nvGraphicFramePr>
        <p:xfrm>
          <a:off x="758207" y="1502795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Rectangle 4"/>
          <p:cNvSpPr/>
          <p:nvPr/>
        </p:nvSpPr>
        <p:spPr>
          <a:xfrm>
            <a:off x="978220" y="1750217"/>
            <a:ext cx="6877892" cy="30007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13645" y="2096444"/>
            <a:ext cx="5396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Our guide – Ponnusamy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International Forum for Information Technology in Tamil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audience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402" y="1666552"/>
            <a:ext cx="8946541" cy="419548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 current days, it has become a common practice for organizations and institutions to have a virtual assistant (chat-bot) to help users navigate their website, find what they’re looking for,  access the features that they desire and so on.</a:t>
            </a:r>
          </a:p>
          <a:p>
            <a:r>
              <a:rPr lang="en-US" sz="2000" dirty="0" smtClean="0"/>
              <a:t>But due to a variety of factors, a lot of people in our country and our state have difficulties overcoming the language barrier. </a:t>
            </a:r>
          </a:p>
          <a:p>
            <a:r>
              <a:rPr lang="en-US" sz="2000" dirty="0" smtClean="0"/>
              <a:t>Since most of these virtual assistants are built to respond in English, they are unable to assist those that do not understand the language.</a:t>
            </a:r>
          </a:p>
          <a:p>
            <a:r>
              <a:rPr lang="en-US" sz="2000" dirty="0" smtClean="0"/>
              <a:t>As such, we have created a conversational AI that will display academic information about our college in our native language, </a:t>
            </a:r>
            <a:r>
              <a:rPr lang="ta-IN" sz="2000" b="1" dirty="0" smtClean="0"/>
              <a:t>தமிழ்</a:t>
            </a:r>
            <a:r>
              <a:rPr lang="ta-IN" sz="2000" dirty="0" smtClean="0"/>
              <a:t>.</a:t>
            </a:r>
            <a:endParaRPr lang="ta-I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09370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conversational AI</a:t>
            </a:r>
            <a:r>
              <a:rPr lang="en-GB" dirty="0" smtClean="0"/>
              <a:t> 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353" y="1447612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/>
              <a:t>Conversational AI refers to a type of artificial intelligence designed to help software understand and interact with people in the most intuitive way </a:t>
            </a:r>
            <a:r>
              <a:rPr lang="en-US" sz="2400" dirty="0" smtClean="0"/>
              <a:t>possible, (</a:t>
            </a:r>
            <a:r>
              <a:rPr lang="en-US" sz="2400" dirty="0" err="1" smtClean="0"/>
              <a:t>ie</a:t>
            </a:r>
            <a:r>
              <a:rPr lang="en-US" sz="2400" dirty="0" smtClean="0"/>
              <a:t>) via </a:t>
            </a:r>
            <a:r>
              <a:rPr lang="en-US" sz="2400" dirty="0"/>
              <a:t>natural </a:t>
            </a:r>
            <a:r>
              <a:rPr lang="en-US" sz="2400" dirty="0" smtClean="0"/>
              <a:t>language.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In this project, we have implemented conversational AI to provide academic information about our institution in the தமிழ் language using </a:t>
            </a:r>
            <a:r>
              <a:rPr lang="en-US" sz="2400" b="1" dirty="0" smtClean="0">
                <a:solidFill>
                  <a:srgbClr val="92D050"/>
                </a:solidFill>
              </a:rPr>
              <a:t>RASA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0712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RASA?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02157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/>
              <a:t>Rasa is a framework for developing AI powered, industrial grade chatbots. It's incredibly powerful, and is used by developers worldwide to create chatbots and contextual </a:t>
            </a:r>
            <a:r>
              <a:rPr lang="en-US" sz="2400" dirty="0" smtClean="0"/>
              <a:t>assistants.</a:t>
            </a:r>
          </a:p>
          <a:p>
            <a:r>
              <a:rPr lang="en-US" sz="2400" dirty="0" smtClean="0"/>
              <a:t>Basically, it is a library with predefined models and pipelines, specific for creating chatbots that make the process simplified.</a:t>
            </a:r>
          </a:p>
          <a:p>
            <a:r>
              <a:rPr lang="en-US" sz="2400" dirty="0" smtClean="0"/>
              <a:t>It also makes it easy to integrate it with the website for functioning.</a:t>
            </a:r>
          </a:p>
        </p:txBody>
      </p:sp>
    </p:spTree>
    <p:extLst>
      <p:ext uri="{BB962C8B-B14F-4D97-AF65-F5344CB8AC3E}">
        <p14:creationId xmlns:p14="http://schemas.microsoft.com/office/powerpoint/2010/main" val="213206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69382"/>
            <a:ext cx="9404723" cy="745018"/>
          </a:xfrm>
        </p:spPr>
        <p:txBody>
          <a:bodyPr/>
          <a:lstStyle/>
          <a:p>
            <a:r>
              <a:rPr lang="en-US" sz="4000" dirty="0" smtClean="0"/>
              <a:t>Architecture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647" y="1030309"/>
            <a:ext cx="8679997" cy="5305769"/>
          </a:xfrm>
        </p:spPr>
      </p:pic>
    </p:spTree>
    <p:extLst>
      <p:ext uri="{BB962C8B-B14F-4D97-AF65-F5344CB8AC3E}">
        <p14:creationId xmlns:p14="http://schemas.microsoft.com/office/powerpoint/2010/main" val="427731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69382"/>
            <a:ext cx="9404723" cy="757897"/>
          </a:xfrm>
        </p:spPr>
        <p:txBody>
          <a:bodyPr/>
          <a:lstStyle/>
          <a:p>
            <a:r>
              <a:rPr lang="en-US" dirty="0" smtClean="0"/>
              <a:t>Working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167" y="1297044"/>
            <a:ext cx="5898647" cy="2526336"/>
          </a:xfrm>
        </p:spPr>
      </p:pic>
      <p:sp>
        <p:nvSpPr>
          <p:cNvPr id="5" name="TextBox 4"/>
          <p:cNvSpPr txBox="1"/>
          <p:nvPr/>
        </p:nvSpPr>
        <p:spPr>
          <a:xfrm>
            <a:off x="553792" y="4559121"/>
            <a:ext cx="109856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user’s message is received by the </a:t>
            </a:r>
            <a:r>
              <a:rPr lang="en-US" b="1" dirty="0" smtClean="0">
                <a:solidFill>
                  <a:srgbClr val="92D050"/>
                </a:solidFill>
              </a:rPr>
              <a:t>interpreter</a:t>
            </a:r>
            <a:r>
              <a:rPr lang="en-US" dirty="0" smtClean="0"/>
              <a:t>, which translates it into a dictionary of text, intents and all other entities.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These are then forwarded to the </a:t>
            </a:r>
            <a:r>
              <a:rPr lang="en-US" b="1" dirty="0" smtClean="0">
                <a:solidFill>
                  <a:srgbClr val="92D050"/>
                </a:solidFill>
              </a:rPr>
              <a:t>tracker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/>
              <a:t>which keeps track of the conversation status. It gives out the current status to the </a:t>
            </a:r>
            <a:r>
              <a:rPr lang="en-US" b="1" dirty="0" smtClean="0">
                <a:solidFill>
                  <a:srgbClr val="92D050"/>
                </a:solidFill>
              </a:rPr>
              <a:t>policy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tracker then co-ordinates with the policy and determines the appropriate response to be given out , which is the “</a:t>
            </a:r>
            <a:r>
              <a:rPr lang="en-US" b="1" dirty="0" smtClean="0">
                <a:solidFill>
                  <a:srgbClr val="92D050"/>
                </a:solidFill>
              </a:rPr>
              <a:t>action</a:t>
            </a:r>
            <a:r>
              <a:rPr lang="en-US" dirty="0" smtClean="0"/>
              <a:t>” here.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user responds to the message from the bot and the cycle continues.</a:t>
            </a:r>
          </a:p>
        </p:txBody>
      </p:sp>
    </p:spTree>
    <p:extLst>
      <p:ext uri="{BB962C8B-B14F-4D97-AF65-F5344CB8AC3E}">
        <p14:creationId xmlns:p14="http://schemas.microsoft.com/office/powerpoint/2010/main" val="236331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51" y="455938"/>
            <a:ext cx="9753578" cy="5545617"/>
          </a:xfrm>
        </p:spPr>
        <p:txBody>
          <a:bodyPr>
            <a:normAutofit/>
          </a:bodyPr>
          <a:lstStyle/>
          <a:p>
            <a:r>
              <a:rPr lang="en-US" dirty="0"/>
              <a:t>Rasa has two main components</a:t>
            </a:r>
            <a:r>
              <a:rPr lang="en-US" dirty="0" smtClean="0"/>
              <a:t>: </a:t>
            </a:r>
          </a:p>
          <a:p>
            <a:pPr lvl="1"/>
            <a:r>
              <a:rPr lang="en-US" sz="2000" b="1" dirty="0" smtClean="0">
                <a:solidFill>
                  <a:srgbClr val="00B0F0"/>
                </a:solidFill>
              </a:rPr>
              <a:t>Rasa </a:t>
            </a:r>
            <a:r>
              <a:rPr lang="en-US" sz="2000" b="1" dirty="0">
                <a:solidFill>
                  <a:srgbClr val="00B0F0"/>
                </a:solidFill>
              </a:rPr>
              <a:t>NLU </a:t>
            </a:r>
            <a:r>
              <a:rPr lang="en-US" sz="2000" dirty="0"/>
              <a:t>(Natural Language Understanding): Rasa NLU is an open-source natural language processing tool for </a:t>
            </a:r>
            <a:r>
              <a:rPr lang="en-US" sz="2000" b="1" dirty="0">
                <a:solidFill>
                  <a:srgbClr val="92D050"/>
                </a:solidFill>
              </a:rPr>
              <a:t>intent</a:t>
            </a:r>
            <a:r>
              <a:rPr lang="en-US" sz="2000" dirty="0"/>
              <a:t> classification (decides what the user is asking), extraction of the entity from the bot in the form of structured data and helps the </a:t>
            </a:r>
            <a:r>
              <a:rPr lang="en-US" sz="2000" dirty="0" smtClean="0"/>
              <a:t>chatbot </a:t>
            </a:r>
            <a:r>
              <a:rPr lang="en-US" sz="2000" dirty="0"/>
              <a:t>understand what user is saying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b="1" dirty="0" smtClean="0">
                <a:solidFill>
                  <a:srgbClr val="00B0F0"/>
                </a:solidFill>
              </a:rPr>
              <a:t>Rasa </a:t>
            </a:r>
            <a:r>
              <a:rPr lang="en-US" sz="2000" b="1" dirty="0">
                <a:solidFill>
                  <a:srgbClr val="00B0F0"/>
                </a:solidFill>
              </a:rPr>
              <a:t>Core</a:t>
            </a:r>
            <a:r>
              <a:rPr lang="en-US" sz="2000" dirty="0"/>
              <a:t>: a </a:t>
            </a:r>
            <a:r>
              <a:rPr lang="en-US" sz="2000" dirty="0" smtClean="0"/>
              <a:t>chatbot </a:t>
            </a:r>
            <a:r>
              <a:rPr lang="en-US" sz="2000" dirty="0"/>
              <a:t>framework with machine learning-based dialogue management which takes the structured input from the NLU and predicts the next best action using a probabilistic </a:t>
            </a:r>
            <a:r>
              <a:rPr lang="en-US" sz="2000" dirty="0" smtClean="0"/>
              <a:t>m</a:t>
            </a:r>
            <a:r>
              <a:rPr lang="en-US" sz="2000" dirty="0"/>
              <a:t>odel like LSTM neural network rather than if/else statement. Underneath the hood, it also uses reinforcement learning to improve the prediction of the next best action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/>
              <a:t>Core models learn from real conversational data in the form of training “stories”. A story is a real conversation between a user and an assistant.</a:t>
            </a:r>
          </a:p>
        </p:txBody>
      </p:sp>
    </p:spTree>
    <p:extLst>
      <p:ext uri="{BB962C8B-B14F-4D97-AF65-F5344CB8AC3E}">
        <p14:creationId xmlns:p14="http://schemas.microsoft.com/office/powerpoint/2010/main" val="21396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61" y="450513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EFF"/>
                </a:solidFill>
              </a:rPr>
              <a:t>Under the hood</a:t>
            </a:r>
            <a:endParaRPr lang="en-US" dirty="0">
              <a:solidFill>
                <a:srgbClr val="FFFEFF"/>
              </a:solidFill>
            </a:endParaRP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=""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899884"/>
              </p:ext>
            </p:extLst>
          </p:nvPr>
        </p:nvGraphicFramePr>
        <p:xfrm>
          <a:off x="230460" y="1851043"/>
          <a:ext cx="11825551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0461" y="4318781"/>
            <a:ext cx="271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 cap="all"/>
            </a:pPr>
            <a:r>
              <a:rPr lang="en-US" dirty="0" smtClean="0"/>
              <a:t>White space tokenizer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77433" y="1947187"/>
            <a:ext cx="2024437" cy="2024437"/>
          </a:xfrm>
          <a:prstGeom prst="ellipse">
            <a:avLst/>
          </a:prstGeom>
          <a:noFill/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Oval 5"/>
          <p:cNvSpPr/>
          <p:nvPr/>
        </p:nvSpPr>
        <p:spPr>
          <a:xfrm>
            <a:off x="5263215" y="2010863"/>
            <a:ext cx="2024437" cy="2024437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Rectangle 6" descr="Satellite"/>
          <p:cNvSpPr/>
          <p:nvPr/>
        </p:nvSpPr>
        <p:spPr>
          <a:xfrm>
            <a:off x="5694652" y="2442300"/>
            <a:ext cx="1161562" cy="1161562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7800539" y="4180281"/>
            <a:ext cx="1834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ENTITY SYNONYM MAPPER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0014285" y="2010863"/>
            <a:ext cx="2127375" cy="2127375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tangle 12" descr="Link"/>
          <p:cNvSpPr/>
          <p:nvPr/>
        </p:nvSpPr>
        <p:spPr>
          <a:xfrm>
            <a:off x="10467661" y="2506280"/>
            <a:ext cx="1220625" cy="1220625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lc="http://schemas.openxmlformats.org/drawingml/2006/lockedCanvas" xmlns:asvg="http://schemas.microsoft.com/office/drawing/2016/SVG/main" xmlns:dgm="http://schemas.openxmlformats.org/drawingml/2006/diagram" xmlns="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TextBox 13"/>
          <p:cNvSpPr txBox="1"/>
          <p:nvPr/>
        </p:nvSpPr>
        <p:spPr>
          <a:xfrm>
            <a:off x="10205776" y="4310489"/>
            <a:ext cx="1744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RESPONSE SELECTOR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304948" y="347731"/>
            <a:ext cx="9959513" cy="591140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White Space Tokenizer: 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Tokenizer </a:t>
            </a:r>
            <a:r>
              <a:rPr lang="en-US" sz="2000" dirty="0"/>
              <a:t>using whitespaces as a </a:t>
            </a:r>
            <a:r>
              <a:rPr lang="en-US" sz="2000" dirty="0" smtClean="0"/>
              <a:t>separator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Creates </a:t>
            </a:r>
            <a:r>
              <a:rPr lang="en-US" sz="2000" dirty="0"/>
              <a:t>a token for every whitespace separated character sequence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Regex Featurizer</a:t>
            </a:r>
            <a:r>
              <a:rPr lang="en-US" sz="2600" dirty="0" smtClean="0"/>
              <a:t>:</a:t>
            </a:r>
            <a:endParaRPr lang="en-US" sz="2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Creates features for entity extraction and intent classification. During training the </a:t>
            </a:r>
            <a:r>
              <a:rPr lang="en-US" sz="2000" b="1" dirty="0"/>
              <a:t>RegexFeaturizer</a:t>
            </a:r>
            <a:r>
              <a:rPr lang="en-US" sz="2000" dirty="0"/>
              <a:t> creates a list of regular expressions defined in the training data format. 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Lexical </a:t>
            </a:r>
            <a:r>
              <a:rPr lang="en-US" sz="2600" dirty="0" smtClean="0"/>
              <a:t>Syntactic Featurizer: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Creates lexical and syntactic features for a user message to support entity extraction</a:t>
            </a:r>
            <a:r>
              <a:rPr lang="en-US" sz="20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flipV="1">
            <a:off x="11376486" y="2818757"/>
            <a:ext cx="815514" cy="45719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4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5C8BF1-B0E4-49A1-808F-40F2AD30E743}">
  <ds:schemaRefs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752</Words>
  <Application>Microsoft Office PowerPoint</Application>
  <PresentationFormat>Widescreen</PresentationFormat>
  <Paragraphs>71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Latha</vt:lpstr>
      <vt:lpstr>Wingdings 3</vt:lpstr>
      <vt:lpstr>Ion</vt:lpstr>
      <vt:lpstr>A Conversational AI</vt:lpstr>
      <vt:lpstr>Problem statement</vt:lpstr>
      <vt:lpstr>What is a conversational AI ?</vt:lpstr>
      <vt:lpstr>What is RASA?</vt:lpstr>
      <vt:lpstr>Architecture</vt:lpstr>
      <vt:lpstr>Working</vt:lpstr>
      <vt:lpstr>PowerPoint Presentation</vt:lpstr>
      <vt:lpstr>Under the hood</vt:lpstr>
      <vt:lpstr> </vt:lpstr>
      <vt:lpstr>PowerPoint Presentation</vt:lpstr>
      <vt:lpstr>PowerPoint Presentation</vt:lpstr>
      <vt:lpstr>Thank you,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2021-11-29T14:03:56Z</dcterms:created>
  <dcterms:modified xsi:type="dcterms:W3CDTF">2021-12-03T06:46:43Z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