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77" r:id="rId5"/>
    <p:sldId id="287" r:id="rId6"/>
    <p:sldId id="289" r:id="rId7"/>
    <p:sldId id="299" r:id="rId8"/>
    <p:sldId id="298" r:id="rId9"/>
    <p:sldId id="291" r:id="rId10"/>
    <p:sldId id="292" r:id="rId11"/>
    <p:sldId id="293" r:id="rId12"/>
    <p:sldId id="294" r:id="rId13"/>
    <p:sldId id="295" r:id="rId14"/>
    <p:sldId id="296" r:id="rId15"/>
    <p:sldId id="297" r:id="rId16"/>
    <p:sldId id="302" r:id="rId17"/>
    <p:sldId id="301" r:id="rId18"/>
    <p:sldId id="303" r:id="rId19"/>
    <p:sldId id="304" r:id="rId20"/>
    <p:sldId id="305"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65" d="100"/>
          <a:sy n="65" d="100"/>
        </p:scale>
        <p:origin x="724" y="44"/>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bg" userId="176711c00ab02bb7" providerId="LiveId" clId="{571FC56D-9EBA-4A90-ABA7-E3A9861A3E69}"/>
    <pc:docChg chg="modSld sldOrd">
      <pc:chgData name="kishore bg" userId="176711c00ab02bb7" providerId="LiveId" clId="{571FC56D-9EBA-4A90-ABA7-E3A9861A3E69}" dt="2025-09-20T05:37:43.042" v="1"/>
      <pc:docMkLst>
        <pc:docMk/>
      </pc:docMkLst>
      <pc:sldChg chg="ord">
        <pc:chgData name="kishore bg" userId="176711c00ab02bb7" providerId="LiveId" clId="{571FC56D-9EBA-4A90-ABA7-E3A9861A3E69}" dt="2025-09-20T05:37:43.042" v="1"/>
        <pc:sldMkLst>
          <pc:docMk/>
          <pc:sldMk cId="2243494996" sldId="2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9/20/2025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588709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AMAZON </a:t>
            </a:r>
            <a:br>
              <a:rPr lang="en-US" dirty="0"/>
            </a:br>
            <a:r>
              <a:rPr lang="en-US" dirty="0"/>
              <a:t>E-Commerce</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a:bodyPr>
          <a:lstStyle/>
          <a:p>
            <a:endParaRPr lang="en-US" dirty="0"/>
          </a:p>
          <a:p>
            <a:r>
              <a:rPr lang="en-US" dirty="0"/>
              <a:t>By, Kishore B.G</a:t>
            </a:r>
          </a:p>
          <a:p>
            <a:r>
              <a:rPr lang="en-US" dirty="0"/>
              <a:t>From Newton School</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8E59-73E1-0728-BAA6-FC1B8EDC7E17}"/>
              </a:ext>
            </a:extLst>
          </p:cNvPr>
          <p:cNvSpPr>
            <a:spLocks noGrp="1"/>
          </p:cNvSpPr>
          <p:nvPr>
            <p:ph type="title"/>
          </p:nvPr>
        </p:nvSpPr>
        <p:spPr/>
        <p:txBody>
          <a:bodyPr/>
          <a:lstStyle/>
          <a:p>
            <a:r>
              <a:rPr lang="en-IN" dirty="0"/>
              <a:t>different loyalty tiers</a:t>
            </a:r>
          </a:p>
        </p:txBody>
      </p:sp>
      <p:sp>
        <p:nvSpPr>
          <p:cNvPr id="3" name="Text Placeholder 2">
            <a:extLst>
              <a:ext uri="{FF2B5EF4-FFF2-40B4-BE49-F238E27FC236}">
                <a16:creationId xmlns:a16="http://schemas.microsoft.com/office/drawing/2014/main" id="{BB965F1D-9AFE-EE02-2D38-C068A7A42214}"/>
              </a:ext>
            </a:extLst>
          </p:cNvPr>
          <p:cNvSpPr>
            <a:spLocks noGrp="1"/>
          </p:cNvSpPr>
          <p:nvPr>
            <p:ph type="body" sz="quarter" idx="13"/>
          </p:nvPr>
        </p:nvSpPr>
        <p:spPr>
          <a:xfrm>
            <a:off x="762000" y="1960430"/>
            <a:ext cx="6177419" cy="3901249"/>
          </a:xfrm>
        </p:spPr>
        <p:txBody>
          <a:bodyPr>
            <a:normAutofit/>
          </a:bodyPr>
          <a:lstStyle/>
          <a:p>
            <a:pPr marL="0" lvl="0" indent="0">
              <a:buNone/>
            </a:pPr>
            <a:r>
              <a:rPr lang="en-IN" b="1" dirty="0"/>
              <a:t>INSIGHTS</a:t>
            </a:r>
          </a:p>
          <a:p>
            <a:pPr lvl="0"/>
            <a:r>
              <a:rPr lang="en-IN" b="1" dirty="0"/>
              <a:t>Platinum</a:t>
            </a:r>
            <a:r>
              <a:rPr lang="en-IN" dirty="0"/>
              <a:t>: High spenders and frequent buyers</a:t>
            </a:r>
          </a:p>
          <a:p>
            <a:pPr lvl="0"/>
            <a:r>
              <a:rPr lang="en-IN" b="1" dirty="0"/>
              <a:t>Gold</a:t>
            </a:r>
            <a:r>
              <a:rPr lang="en-IN" dirty="0"/>
              <a:t>: Moderate spenders and active buyers</a:t>
            </a:r>
          </a:p>
          <a:p>
            <a:pPr lvl="0"/>
            <a:r>
              <a:rPr lang="en-IN" b="1" dirty="0"/>
              <a:t>Silver</a:t>
            </a:r>
            <a:r>
              <a:rPr lang="en-IN" dirty="0"/>
              <a:t>: Low spend/infrequent buyers</a:t>
            </a:r>
          </a:p>
          <a:p>
            <a:pPr lvl="0"/>
            <a:r>
              <a:rPr lang="en-IN" b="1" dirty="0"/>
              <a:t>Bronze</a:t>
            </a:r>
            <a:r>
              <a:rPr lang="en-IN" dirty="0"/>
              <a:t>: Low spend/frequent buyers</a:t>
            </a:r>
          </a:p>
          <a:p>
            <a:r>
              <a:rPr lang="en-US" dirty="0"/>
              <a:t>Understanding these segments helps tailor marketing, promotions, and customer retention efforts effectively.</a:t>
            </a:r>
          </a:p>
          <a:p>
            <a:r>
              <a:rPr lang="en-US" dirty="0"/>
              <a:t>Customizing offers by segment ensures that each customer receives relevant promotions, improving response rates.</a:t>
            </a:r>
            <a:endParaRPr lang="en-IN" dirty="0"/>
          </a:p>
        </p:txBody>
      </p:sp>
      <p:sp>
        <p:nvSpPr>
          <p:cNvPr id="5" name="Slide Number Placeholder 4">
            <a:extLst>
              <a:ext uri="{FF2B5EF4-FFF2-40B4-BE49-F238E27FC236}">
                <a16:creationId xmlns:a16="http://schemas.microsoft.com/office/drawing/2014/main" id="{103C50C3-CFBD-1FD9-D3DD-943AF9E2EBD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6" name="Table Placeholder 5">
            <a:extLst>
              <a:ext uri="{FF2B5EF4-FFF2-40B4-BE49-F238E27FC236}">
                <a16:creationId xmlns:a16="http://schemas.microsoft.com/office/drawing/2014/main" id="{1571D9DE-BA23-BFB6-1EB9-3B509ED8D738}"/>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tretch>
            <a:fillRect/>
          </a:stretch>
        </p:blipFill>
        <p:spPr>
          <a:xfrm>
            <a:off x="6812120" y="2800029"/>
            <a:ext cx="4613255" cy="3061650"/>
          </a:xfrm>
          <a:prstGeom prst="rect">
            <a:avLst/>
          </a:prstGeom>
        </p:spPr>
      </p:pic>
    </p:spTree>
    <p:extLst>
      <p:ext uri="{BB962C8B-B14F-4D97-AF65-F5344CB8AC3E}">
        <p14:creationId xmlns:p14="http://schemas.microsoft.com/office/powerpoint/2010/main" val="60965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E8BE-9AA3-94BE-07B1-68F75D8A329A}"/>
              </a:ext>
            </a:extLst>
          </p:cNvPr>
          <p:cNvSpPr>
            <a:spLocks noGrp="1"/>
          </p:cNvSpPr>
          <p:nvPr>
            <p:ph type="title"/>
          </p:nvPr>
        </p:nvSpPr>
        <p:spPr/>
        <p:txBody>
          <a:bodyPr/>
          <a:lstStyle/>
          <a:p>
            <a:r>
              <a:rPr lang="en-GB" dirty="0"/>
              <a:t>Wait Times Correlated with Demographics </a:t>
            </a:r>
            <a:endParaRPr lang="en-IN" dirty="0"/>
          </a:p>
        </p:txBody>
      </p:sp>
      <p:sp>
        <p:nvSpPr>
          <p:cNvPr id="3" name="Text Placeholder 2">
            <a:extLst>
              <a:ext uri="{FF2B5EF4-FFF2-40B4-BE49-F238E27FC236}">
                <a16:creationId xmlns:a16="http://schemas.microsoft.com/office/drawing/2014/main" id="{60F56BDA-9340-9C08-F850-EF1F2AB0AEEC}"/>
              </a:ext>
            </a:extLst>
          </p:cNvPr>
          <p:cNvSpPr>
            <a:spLocks noGrp="1"/>
          </p:cNvSpPr>
          <p:nvPr>
            <p:ph type="body" sz="quarter" idx="13"/>
          </p:nvPr>
        </p:nvSpPr>
        <p:spPr>
          <a:xfrm>
            <a:off x="762000" y="2417197"/>
            <a:ext cx="5334000" cy="3737541"/>
          </a:xfrm>
        </p:spPr>
        <p:txBody>
          <a:bodyPr>
            <a:noAutofit/>
          </a:bodyPr>
          <a:lstStyle/>
          <a:p>
            <a:pPr marL="0" indent="0">
              <a:buNone/>
            </a:pPr>
            <a:r>
              <a:rPr lang="en-GB" sz="2000" b="1" dirty="0"/>
              <a:t>INSIGHTS:</a:t>
            </a:r>
          </a:p>
          <a:p>
            <a:r>
              <a:rPr lang="en-GB" sz="2000" dirty="0"/>
              <a:t> An Area chart was built to show the average wait time per product category, revealing that certain categories like “Fashion” and “Electronics” experience longer delivery durations, particularly when products are shipped from abroad.</a:t>
            </a:r>
          </a:p>
          <a:p>
            <a:r>
              <a:rPr lang="en-GB" sz="2000" dirty="0"/>
              <a:t>  These findings can inform better </a:t>
            </a:r>
            <a:r>
              <a:rPr lang="en-GB" sz="2000" b="1" dirty="0"/>
              <a:t>inventory distribution</a:t>
            </a:r>
            <a:r>
              <a:rPr lang="en-GB" sz="2000" dirty="0"/>
              <a:t>, </a:t>
            </a:r>
            <a:r>
              <a:rPr lang="en-GB" sz="2000" b="1" dirty="0"/>
              <a:t>regional warehousing</a:t>
            </a:r>
            <a:r>
              <a:rPr lang="en-GB" sz="2000" dirty="0"/>
              <a:t>, and </a:t>
            </a:r>
            <a:r>
              <a:rPr lang="en-GB" sz="2000" b="1" dirty="0"/>
              <a:t>staffing decisions</a:t>
            </a:r>
            <a:r>
              <a:rPr lang="en-GB" sz="2000" dirty="0"/>
              <a:t>, especially for high-demand categories with longer wait times.</a:t>
            </a:r>
            <a:endParaRPr lang="en-IN" sz="2000" dirty="0"/>
          </a:p>
        </p:txBody>
      </p:sp>
      <p:sp>
        <p:nvSpPr>
          <p:cNvPr id="5" name="Slide Number Placeholder 4">
            <a:extLst>
              <a:ext uri="{FF2B5EF4-FFF2-40B4-BE49-F238E27FC236}">
                <a16:creationId xmlns:a16="http://schemas.microsoft.com/office/drawing/2014/main" id="{4F6BFC1F-C8A0-33D2-4F65-C1D7C2BA7940}"/>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6" name="Table Placeholder 5">
            <a:extLst>
              <a:ext uri="{FF2B5EF4-FFF2-40B4-BE49-F238E27FC236}">
                <a16:creationId xmlns:a16="http://schemas.microsoft.com/office/drawing/2014/main" id="{34C53069-6C63-5F5D-16E3-76BA24AE12B2}"/>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tretch>
            <a:fillRect/>
          </a:stretch>
        </p:blipFill>
        <p:spPr>
          <a:xfrm>
            <a:off x="6178249" y="2843408"/>
            <a:ext cx="5558639" cy="3006247"/>
          </a:xfrm>
          <a:prstGeom prst="rect">
            <a:avLst/>
          </a:prstGeom>
        </p:spPr>
      </p:pic>
    </p:spTree>
    <p:extLst>
      <p:ext uri="{BB962C8B-B14F-4D97-AF65-F5344CB8AC3E}">
        <p14:creationId xmlns:p14="http://schemas.microsoft.com/office/powerpoint/2010/main" val="221645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AB06-C94F-9F27-1308-509B59250E13}"/>
              </a:ext>
            </a:extLst>
          </p:cNvPr>
          <p:cNvSpPr>
            <a:spLocks noGrp="1"/>
          </p:cNvSpPr>
          <p:nvPr>
            <p:ph type="title"/>
          </p:nvPr>
        </p:nvSpPr>
        <p:spPr/>
        <p:txBody>
          <a:bodyPr/>
          <a:lstStyle/>
          <a:p>
            <a:r>
              <a:rPr lang="en-GB" dirty="0"/>
              <a:t>relationship between the Delivery type and waiting time</a:t>
            </a:r>
            <a:endParaRPr lang="en-IN" dirty="0"/>
          </a:p>
        </p:txBody>
      </p:sp>
      <p:sp>
        <p:nvSpPr>
          <p:cNvPr id="3" name="Text Placeholder 2">
            <a:extLst>
              <a:ext uri="{FF2B5EF4-FFF2-40B4-BE49-F238E27FC236}">
                <a16:creationId xmlns:a16="http://schemas.microsoft.com/office/drawing/2014/main" id="{507BC0DD-F0F8-0F5D-3CE4-A94E7A57B925}"/>
              </a:ext>
            </a:extLst>
          </p:cNvPr>
          <p:cNvSpPr>
            <a:spLocks noGrp="1"/>
          </p:cNvSpPr>
          <p:nvPr>
            <p:ph type="body" sz="quarter" idx="13"/>
          </p:nvPr>
        </p:nvSpPr>
        <p:spPr>
          <a:xfrm>
            <a:off x="762000" y="2417197"/>
            <a:ext cx="5688904" cy="4158967"/>
          </a:xfrm>
        </p:spPr>
        <p:txBody>
          <a:bodyPr>
            <a:normAutofit lnSpcReduction="10000"/>
          </a:bodyPr>
          <a:lstStyle/>
          <a:p>
            <a:pPr marL="0" indent="0">
              <a:buNone/>
            </a:pPr>
            <a:r>
              <a:rPr lang="en-GB" sz="2200" b="1" dirty="0"/>
              <a:t>INSIGHTS:</a:t>
            </a:r>
            <a:endParaRPr lang="en-IN" sz="2200" dirty="0"/>
          </a:p>
          <a:p>
            <a:r>
              <a:rPr lang="en-GB" sz="2200" dirty="0"/>
              <a:t> </a:t>
            </a:r>
            <a:r>
              <a:rPr lang="en-IN" sz="2200" dirty="0"/>
              <a:t>It is observed that orders marked as “Shipped from Abroad” had substantially higher average wait times compared to local delivery types such as “Standard” or “Same Day.” </a:t>
            </a:r>
          </a:p>
          <a:p>
            <a:r>
              <a:rPr lang="en-IN" sz="2200" dirty="0"/>
              <a:t>Businesses can use this insight to set more accurate delivery expectations, optimize supply chain operations, and potentially offer faster alternatives for frequently delayed delivery types.</a:t>
            </a:r>
          </a:p>
          <a:p>
            <a:endParaRPr lang="en-IN" dirty="0"/>
          </a:p>
        </p:txBody>
      </p:sp>
      <p:sp>
        <p:nvSpPr>
          <p:cNvPr id="5" name="Slide Number Placeholder 4">
            <a:extLst>
              <a:ext uri="{FF2B5EF4-FFF2-40B4-BE49-F238E27FC236}">
                <a16:creationId xmlns:a16="http://schemas.microsoft.com/office/drawing/2014/main" id="{4DFBC7D1-BBA1-AE2E-EA84-7B73E6F84E91}"/>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6" name="Table Placeholder 5">
            <a:extLst>
              <a:ext uri="{FF2B5EF4-FFF2-40B4-BE49-F238E27FC236}">
                <a16:creationId xmlns:a16="http://schemas.microsoft.com/office/drawing/2014/main" id="{1503FAA5-EB2B-0850-76E2-9BE8E196F324}"/>
              </a:ext>
            </a:extLst>
          </p:cNvPr>
          <p:cNvPicPr>
            <a:picLocks noGrp="1" noChangeAspect="1"/>
          </p:cNvPicPr>
          <p:nvPr>
            <p:ph type="tbl" sz="quarter" idx="14"/>
          </p:nvPr>
        </p:nvPicPr>
        <p:blipFill>
          <a:blip r:embed="rId2"/>
          <a:stretch>
            <a:fillRect/>
          </a:stretch>
        </p:blipFill>
        <p:spPr>
          <a:xfrm>
            <a:off x="7312754" y="2727042"/>
            <a:ext cx="3360232" cy="3294345"/>
          </a:xfrm>
          <a:prstGeom prst="rect">
            <a:avLst/>
          </a:prstGeom>
        </p:spPr>
      </p:pic>
    </p:spTree>
    <p:extLst>
      <p:ext uri="{BB962C8B-B14F-4D97-AF65-F5344CB8AC3E}">
        <p14:creationId xmlns:p14="http://schemas.microsoft.com/office/powerpoint/2010/main" val="128426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4F2DB-32DF-AF85-30D1-C83481230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744E7-E3D5-3365-E3CB-DBEF25BF1BCD}"/>
              </a:ext>
            </a:extLst>
          </p:cNvPr>
          <p:cNvSpPr>
            <a:spLocks noGrp="1"/>
          </p:cNvSpPr>
          <p:nvPr>
            <p:ph type="ctrTitle"/>
          </p:nvPr>
        </p:nvSpPr>
        <p:spPr>
          <a:xfrm>
            <a:off x="2948602" y="290075"/>
            <a:ext cx="6856292" cy="687419"/>
          </a:xfrm>
        </p:spPr>
        <p:txBody>
          <a:bodyPr>
            <a:normAutofit/>
          </a:bodyPr>
          <a:lstStyle/>
          <a:p>
            <a:r>
              <a:rPr lang="en-IN" sz="3200" dirty="0"/>
              <a:t>REPORT PAGE 1 (MAIN TAB)</a:t>
            </a:r>
          </a:p>
        </p:txBody>
      </p:sp>
      <p:pic>
        <p:nvPicPr>
          <p:cNvPr id="3" name="Content Placeholder 5">
            <a:extLst>
              <a:ext uri="{FF2B5EF4-FFF2-40B4-BE49-F238E27FC236}">
                <a16:creationId xmlns:a16="http://schemas.microsoft.com/office/drawing/2014/main" id="{C0616234-38C3-ED13-FA2B-BEBC067F58C0}"/>
              </a:ext>
            </a:extLst>
          </p:cNvPr>
          <p:cNvPicPr>
            <a:picLocks noChangeAspect="1"/>
          </p:cNvPicPr>
          <p:nvPr/>
        </p:nvPicPr>
        <p:blipFill>
          <a:blip r:embed="rId2"/>
          <a:stretch>
            <a:fillRect/>
          </a:stretch>
        </p:blipFill>
        <p:spPr>
          <a:xfrm>
            <a:off x="851769" y="977494"/>
            <a:ext cx="10822488" cy="5701196"/>
          </a:xfrm>
          <a:prstGeom prst="rect">
            <a:avLst/>
          </a:prstGeom>
        </p:spPr>
      </p:pic>
    </p:spTree>
    <p:extLst>
      <p:ext uri="{BB962C8B-B14F-4D97-AF65-F5344CB8AC3E}">
        <p14:creationId xmlns:p14="http://schemas.microsoft.com/office/powerpoint/2010/main" val="71099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1CC4-99AE-16A7-1073-9E8D31FE51FD}"/>
              </a:ext>
            </a:extLst>
          </p:cNvPr>
          <p:cNvSpPr>
            <a:spLocks noGrp="1"/>
          </p:cNvSpPr>
          <p:nvPr>
            <p:ph type="ctrTitle"/>
          </p:nvPr>
        </p:nvSpPr>
        <p:spPr>
          <a:xfrm>
            <a:off x="2948602" y="290075"/>
            <a:ext cx="6856292" cy="687419"/>
          </a:xfrm>
        </p:spPr>
        <p:txBody>
          <a:bodyPr>
            <a:normAutofit/>
          </a:bodyPr>
          <a:lstStyle/>
          <a:p>
            <a:r>
              <a:rPr lang="en-IN" sz="3200" dirty="0"/>
              <a:t>REPORT PAGE 2 (PRODUCT TAB)</a:t>
            </a:r>
          </a:p>
        </p:txBody>
      </p:sp>
      <p:pic>
        <p:nvPicPr>
          <p:cNvPr id="4" name="Picture 3">
            <a:extLst>
              <a:ext uri="{FF2B5EF4-FFF2-40B4-BE49-F238E27FC236}">
                <a16:creationId xmlns:a16="http://schemas.microsoft.com/office/drawing/2014/main" id="{787EF449-8A0B-3BC0-7DFC-87FC42327DA1}"/>
              </a:ext>
            </a:extLst>
          </p:cNvPr>
          <p:cNvPicPr>
            <a:picLocks noChangeAspect="1"/>
          </p:cNvPicPr>
          <p:nvPr/>
        </p:nvPicPr>
        <p:blipFill>
          <a:blip r:embed="rId2"/>
          <a:stretch>
            <a:fillRect/>
          </a:stretch>
        </p:blipFill>
        <p:spPr>
          <a:xfrm>
            <a:off x="523097" y="1114816"/>
            <a:ext cx="11145805" cy="5453109"/>
          </a:xfrm>
          <a:prstGeom prst="rect">
            <a:avLst/>
          </a:prstGeom>
        </p:spPr>
      </p:pic>
    </p:spTree>
    <p:extLst>
      <p:ext uri="{BB962C8B-B14F-4D97-AF65-F5344CB8AC3E}">
        <p14:creationId xmlns:p14="http://schemas.microsoft.com/office/powerpoint/2010/main" val="90823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F947A-8C6E-2583-15D7-19E2ECA6A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FB5AD-0EBB-781B-34AA-1A2C4AB41121}"/>
              </a:ext>
            </a:extLst>
          </p:cNvPr>
          <p:cNvSpPr>
            <a:spLocks noGrp="1"/>
          </p:cNvSpPr>
          <p:nvPr>
            <p:ph type="ctrTitle"/>
          </p:nvPr>
        </p:nvSpPr>
        <p:spPr>
          <a:xfrm>
            <a:off x="2054268" y="181627"/>
            <a:ext cx="8943584" cy="687419"/>
          </a:xfrm>
        </p:spPr>
        <p:txBody>
          <a:bodyPr>
            <a:normAutofit fontScale="90000"/>
          </a:bodyPr>
          <a:lstStyle/>
          <a:p>
            <a:r>
              <a:rPr lang="en-IN" sz="3200" dirty="0"/>
              <a:t>REPORT PAGE 3 (INDIVIDUAL PRODUCT TAB)</a:t>
            </a:r>
          </a:p>
        </p:txBody>
      </p:sp>
      <p:pic>
        <p:nvPicPr>
          <p:cNvPr id="5" name="Picture 4">
            <a:extLst>
              <a:ext uri="{FF2B5EF4-FFF2-40B4-BE49-F238E27FC236}">
                <a16:creationId xmlns:a16="http://schemas.microsoft.com/office/drawing/2014/main" id="{1F126EB1-A68D-B066-7437-4125B42192CD}"/>
              </a:ext>
            </a:extLst>
          </p:cNvPr>
          <p:cNvPicPr>
            <a:picLocks noChangeAspect="1"/>
          </p:cNvPicPr>
          <p:nvPr/>
        </p:nvPicPr>
        <p:blipFill>
          <a:blip r:embed="rId2"/>
          <a:stretch>
            <a:fillRect/>
          </a:stretch>
        </p:blipFill>
        <p:spPr>
          <a:xfrm>
            <a:off x="499281" y="760065"/>
            <a:ext cx="11193437" cy="5916308"/>
          </a:xfrm>
          <a:prstGeom prst="rect">
            <a:avLst/>
          </a:prstGeom>
        </p:spPr>
      </p:pic>
    </p:spTree>
    <p:extLst>
      <p:ext uri="{BB962C8B-B14F-4D97-AF65-F5344CB8AC3E}">
        <p14:creationId xmlns:p14="http://schemas.microsoft.com/office/powerpoint/2010/main" val="133047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29EB-E735-5369-F849-97C1AA0D3F86}"/>
              </a:ext>
            </a:extLst>
          </p:cNvPr>
          <p:cNvSpPr>
            <a:spLocks noGrp="1"/>
          </p:cNvSpPr>
          <p:nvPr>
            <p:ph type="title"/>
          </p:nvPr>
        </p:nvSpPr>
        <p:spPr/>
        <p:txBody>
          <a:bodyPr/>
          <a:lstStyle/>
          <a:p>
            <a:r>
              <a:rPr lang="en-IN" dirty="0"/>
              <a:t>FINAL RECOMMENDATIONS</a:t>
            </a:r>
          </a:p>
        </p:txBody>
      </p:sp>
      <p:sp>
        <p:nvSpPr>
          <p:cNvPr id="3" name="Slide Number Placeholder 2">
            <a:extLst>
              <a:ext uri="{FF2B5EF4-FFF2-40B4-BE49-F238E27FC236}">
                <a16:creationId xmlns:a16="http://schemas.microsoft.com/office/drawing/2014/main" id="{255177F7-20CE-2DEF-8649-B9B381D250CE}"/>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4" name="Content Placeholder 3">
            <a:extLst>
              <a:ext uri="{FF2B5EF4-FFF2-40B4-BE49-F238E27FC236}">
                <a16:creationId xmlns:a16="http://schemas.microsoft.com/office/drawing/2014/main" id="{F2E31CDD-7E87-8132-7520-68FB7CB8297D}"/>
              </a:ext>
            </a:extLst>
          </p:cNvPr>
          <p:cNvSpPr>
            <a:spLocks noGrp="1"/>
          </p:cNvSpPr>
          <p:nvPr>
            <p:ph sz="half" idx="14"/>
          </p:nvPr>
        </p:nvSpPr>
        <p:spPr>
          <a:xfrm>
            <a:off x="771735" y="1791222"/>
            <a:ext cx="9712549" cy="4304778"/>
          </a:xfrm>
        </p:spPr>
        <p:txBody>
          <a:bodyPr>
            <a:normAutofit fontScale="77500" lnSpcReduction="20000"/>
          </a:bodyPr>
          <a:lstStyle/>
          <a:p>
            <a:r>
              <a:rPr lang="en-US" sz="2900" b="1" dirty="0"/>
              <a:t>Customer Insights &amp; Recommendations</a:t>
            </a:r>
          </a:p>
          <a:p>
            <a:r>
              <a:rPr lang="en-US" sz="2900" b="1" dirty="0"/>
              <a:t>Segment your customers</a:t>
            </a:r>
            <a:r>
              <a:rPr lang="en-US" sz="2900" dirty="0"/>
              <a:t> into Platinum, Gold, Silver, and Bronze tiers based on spend and purchase frequency.</a:t>
            </a:r>
            <a:br>
              <a:rPr lang="en-US" sz="2900" dirty="0"/>
            </a:br>
            <a:r>
              <a:rPr lang="en-US" sz="2900" dirty="0"/>
              <a:t>➤ </a:t>
            </a:r>
            <a:r>
              <a:rPr lang="en-US" sz="2900" i="1" dirty="0"/>
              <a:t>Target Platinum and Gold with exclusive offers and loyalty programs to retain high-value customers.</a:t>
            </a:r>
            <a:endParaRPr lang="en-US" sz="2900" dirty="0"/>
          </a:p>
          <a:p>
            <a:r>
              <a:rPr lang="en-US" sz="2900" b="1" dirty="0"/>
              <a:t>Silver customers</a:t>
            </a:r>
            <a:r>
              <a:rPr lang="en-US" sz="2900" dirty="0"/>
              <a:t> (low spend/infrequent) show low engagement.</a:t>
            </a:r>
            <a:br>
              <a:rPr lang="en-US" sz="2900" dirty="0"/>
            </a:br>
            <a:r>
              <a:rPr lang="en-US" sz="2900" dirty="0"/>
              <a:t>➤ </a:t>
            </a:r>
            <a:r>
              <a:rPr lang="en-US" sz="2900" i="1" dirty="0"/>
              <a:t>Use email reactivation campaigns and targeted discounts to re-engage them.</a:t>
            </a:r>
            <a:endParaRPr lang="en-US" sz="2900" dirty="0"/>
          </a:p>
          <a:p>
            <a:r>
              <a:rPr lang="en-US" sz="2900" b="1" dirty="0"/>
              <a:t>Bronze customers</a:t>
            </a:r>
            <a:r>
              <a:rPr lang="en-US" sz="2900" dirty="0"/>
              <a:t> (low spend/frequent) often buy low-value items.</a:t>
            </a:r>
            <a:br>
              <a:rPr lang="en-US" sz="2900" dirty="0"/>
            </a:br>
            <a:r>
              <a:rPr lang="en-US" sz="2900" dirty="0"/>
              <a:t>➤ </a:t>
            </a:r>
            <a:r>
              <a:rPr lang="en-US" sz="2900" i="1" dirty="0"/>
              <a:t>Upsell related products or bundle items to increase average order value.</a:t>
            </a:r>
            <a:endParaRPr lang="en-US" sz="2900" dirty="0"/>
          </a:p>
          <a:p>
            <a:r>
              <a:rPr lang="en-US" sz="2900" b="1" dirty="0"/>
              <a:t>High return rates</a:t>
            </a:r>
            <a:r>
              <a:rPr lang="en-US" sz="2900" dirty="0"/>
              <a:t> observed in specific customer segments.</a:t>
            </a:r>
            <a:br>
              <a:rPr lang="en-US" sz="2900" dirty="0"/>
            </a:br>
            <a:r>
              <a:rPr lang="en-US" sz="2900" dirty="0"/>
              <a:t>➤ </a:t>
            </a:r>
            <a:r>
              <a:rPr lang="en-US" sz="2900" i="1" dirty="0"/>
              <a:t>Investigate return reasons and improve communication, sizing guides, or product expectations.</a:t>
            </a:r>
            <a:endParaRPr lang="en-US" sz="2900" dirty="0"/>
          </a:p>
          <a:p>
            <a:endParaRPr lang="en-IN" dirty="0"/>
          </a:p>
        </p:txBody>
      </p:sp>
    </p:spTree>
    <p:extLst>
      <p:ext uri="{BB962C8B-B14F-4D97-AF65-F5344CB8AC3E}">
        <p14:creationId xmlns:p14="http://schemas.microsoft.com/office/powerpoint/2010/main" val="29761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B942-6F75-4468-9006-B53081B16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7EF898-3048-2702-640E-68C5A0198C83}"/>
              </a:ext>
            </a:extLst>
          </p:cNvPr>
          <p:cNvSpPr>
            <a:spLocks noGrp="1"/>
          </p:cNvSpPr>
          <p:nvPr>
            <p:ph type="title"/>
          </p:nvPr>
        </p:nvSpPr>
        <p:spPr/>
        <p:txBody>
          <a:bodyPr/>
          <a:lstStyle/>
          <a:p>
            <a:r>
              <a:rPr lang="en-IN" dirty="0"/>
              <a:t>FINAL RECOMMENDATIONS</a:t>
            </a:r>
          </a:p>
        </p:txBody>
      </p:sp>
      <p:sp>
        <p:nvSpPr>
          <p:cNvPr id="3" name="Slide Number Placeholder 2">
            <a:extLst>
              <a:ext uri="{FF2B5EF4-FFF2-40B4-BE49-F238E27FC236}">
                <a16:creationId xmlns:a16="http://schemas.microsoft.com/office/drawing/2014/main" id="{1D57E7FF-E22A-C3EA-7E2E-F88B96AF27FB}"/>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
        <p:nvSpPr>
          <p:cNvPr id="4" name="Content Placeholder 3">
            <a:extLst>
              <a:ext uri="{FF2B5EF4-FFF2-40B4-BE49-F238E27FC236}">
                <a16:creationId xmlns:a16="http://schemas.microsoft.com/office/drawing/2014/main" id="{E84FAED0-9457-5D71-4E67-53CC6DA48A36}"/>
              </a:ext>
            </a:extLst>
          </p:cNvPr>
          <p:cNvSpPr>
            <a:spLocks noGrp="1"/>
          </p:cNvSpPr>
          <p:nvPr>
            <p:ph sz="half" idx="14"/>
          </p:nvPr>
        </p:nvSpPr>
        <p:spPr>
          <a:xfrm>
            <a:off x="771735" y="1791222"/>
            <a:ext cx="9712549" cy="4304778"/>
          </a:xfrm>
        </p:spPr>
        <p:txBody>
          <a:bodyPr>
            <a:normAutofit/>
          </a:bodyPr>
          <a:lstStyle/>
          <a:p>
            <a:r>
              <a:rPr lang="en-US" sz="2000" b="1" dirty="0"/>
              <a:t>Operational &amp; Strategic Recommendations</a:t>
            </a:r>
          </a:p>
          <a:p>
            <a:r>
              <a:rPr lang="en-US" sz="2000" b="1" dirty="0"/>
              <a:t>Optimize logistics in areas with high return or late delivery issues.</a:t>
            </a:r>
            <a:br>
              <a:rPr lang="en-US" sz="2000" dirty="0"/>
            </a:br>
            <a:r>
              <a:rPr lang="en-US" sz="2000" dirty="0"/>
              <a:t>➤ </a:t>
            </a:r>
            <a:r>
              <a:rPr lang="en-US" sz="2000" i="1" dirty="0"/>
              <a:t>Switch to more reliable couriers or improve warehouse processing.</a:t>
            </a:r>
            <a:endParaRPr lang="en-US" sz="2000" dirty="0"/>
          </a:p>
          <a:p>
            <a:r>
              <a:rPr lang="en-US" sz="2000" b="1" dirty="0"/>
              <a:t>Use Power BI dashboards</a:t>
            </a:r>
            <a:r>
              <a:rPr lang="en-US" sz="2000" dirty="0"/>
              <a:t> to track KPIs in real time:</a:t>
            </a:r>
            <a:br>
              <a:rPr lang="en-US" sz="2000" dirty="0"/>
            </a:br>
            <a:r>
              <a:rPr lang="en-US" sz="2000" dirty="0"/>
              <a:t>➤ Sales trends, top products, customer segmentation, return rates, regional performance.</a:t>
            </a:r>
          </a:p>
          <a:p>
            <a:r>
              <a:rPr lang="en-US" sz="2000" b="1" dirty="0"/>
              <a:t>Monitor return reasons regularly</a:t>
            </a:r>
            <a:r>
              <a:rPr lang="en-US" sz="2000" dirty="0"/>
              <a:t> to refine listings, quality, and sizing information.</a:t>
            </a:r>
          </a:p>
          <a:p>
            <a:r>
              <a:rPr lang="en-US" sz="2000" b="1" dirty="0"/>
              <a:t>Apply predictive analytics</a:t>
            </a:r>
            <a:r>
              <a:rPr lang="en-US" sz="2000" dirty="0"/>
              <a:t> to forecast demand and reduce excess stock or shortages.</a:t>
            </a:r>
          </a:p>
          <a:p>
            <a:r>
              <a:rPr lang="en-US" b="1" dirty="0"/>
              <a:t>Sales peak during festive/seasonal months</a:t>
            </a:r>
            <a:r>
              <a:rPr lang="en-US" dirty="0"/>
              <a:t> (e.g., Diwali, Black Friday, Year-end).</a:t>
            </a:r>
            <a:br>
              <a:rPr lang="en-US" dirty="0"/>
            </a:br>
            <a:r>
              <a:rPr lang="en-US" dirty="0"/>
              <a:t>➤ </a:t>
            </a:r>
            <a:r>
              <a:rPr lang="en-US" i="1" dirty="0"/>
              <a:t>Plan marketing campaigns and inventory stocking around these periods</a:t>
            </a:r>
            <a:endParaRPr lang="en-IN" dirty="0"/>
          </a:p>
        </p:txBody>
      </p:sp>
    </p:spTree>
    <p:extLst>
      <p:ext uri="{BB962C8B-B14F-4D97-AF65-F5344CB8AC3E}">
        <p14:creationId xmlns:p14="http://schemas.microsoft.com/office/powerpoint/2010/main" val="355817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6033-CCAC-822B-B763-8695DCD9ED40}"/>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0E114678-5026-FFEA-BB58-95CBABBC07BA}"/>
              </a:ext>
            </a:extLst>
          </p:cNvPr>
          <p:cNvSpPr>
            <a:spLocks noGrp="1"/>
          </p:cNvSpPr>
          <p:nvPr>
            <p:ph type="subTitle" idx="1"/>
          </p:nvPr>
        </p:nvSpPr>
        <p:spPr/>
        <p:txBody>
          <a:bodyPr/>
          <a:lstStyle/>
          <a:p>
            <a:r>
              <a:rPr lang="en-US" dirty="0"/>
              <a:t>"E-commerce made easy, trust built daily."</a:t>
            </a:r>
            <a:endParaRPr lang="en-IN" dirty="0"/>
          </a:p>
        </p:txBody>
      </p:sp>
      <p:sp>
        <p:nvSpPr>
          <p:cNvPr id="4" name="Slide Number Placeholder 3">
            <a:extLst>
              <a:ext uri="{FF2B5EF4-FFF2-40B4-BE49-F238E27FC236}">
                <a16:creationId xmlns:a16="http://schemas.microsoft.com/office/drawing/2014/main" id="{652972E8-A410-64DC-1E56-7145F6921F47}"/>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139541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26ED-BFEF-BFA2-BA40-DB19F21E4487}"/>
              </a:ext>
            </a:extLst>
          </p:cNvPr>
          <p:cNvSpPr>
            <a:spLocks noGrp="1"/>
          </p:cNvSpPr>
          <p:nvPr>
            <p:ph type="ctrTitle"/>
          </p:nvPr>
        </p:nvSpPr>
        <p:spPr>
          <a:xfrm>
            <a:off x="5210826" y="515079"/>
            <a:ext cx="6360237" cy="5209315"/>
          </a:xfrm>
        </p:spPr>
        <p:txBody>
          <a:bodyPr>
            <a:normAutofit/>
          </a:bodyPr>
          <a:lstStyle/>
          <a:p>
            <a:r>
              <a:rPr lang="en-IN" sz="2800" dirty="0"/>
              <a:t>About,</a:t>
            </a:r>
            <a:br>
              <a:rPr lang="en-IN" dirty="0"/>
            </a:br>
            <a:r>
              <a:rPr lang="en-IN" dirty="0"/>
              <a:t>Amazon</a:t>
            </a:r>
            <a:br>
              <a:rPr lang="en-IN" dirty="0"/>
            </a:br>
            <a:br>
              <a:rPr lang="en-IN" sz="2200" dirty="0"/>
            </a:br>
            <a:r>
              <a:rPr lang="en-IN" sz="2200" dirty="0"/>
              <a:t>-</a:t>
            </a:r>
            <a:r>
              <a:rPr lang="en-US" sz="2200" dirty="0"/>
              <a:t>Over 300 million active customer accounts exist on Amazon globally.</a:t>
            </a:r>
            <a:br>
              <a:rPr lang="en-US" sz="2200" dirty="0"/>
            </a:br>
            <a:br>
              <a:rPr lang="en-US" sz="2200" dirty="0"/>
            </a:br>
            <a:r>
              <a:rPr lang="en-US" sz="2200" dirty="0"/>
              <a:t>-</a:t>
            </a:r>
            <a:r>
              <a:rPr lang="en-US" sz="2400" dirty="0"/>
              <a:t>Over 75% of shoppers check Amazon reviews before buying products online.</a:t>
            </a:r>
            <a:br>
              <a:rPr lang="en-US" sz="2400" dirty="0"/>
            </a:br>
            <a:br>
              <a:rPr lang="en-US" sz="2400" dirty="0"/>
            </a:br>
            <a:r>
              <a:rPr lang="en-US" sz="2400" dirty="0"/>
              <a:t>-</a:t>
            </a:r>
            <a:r>
              <a:rPr lang="en-US" sz="2200" dirty="0"/>
              <a:t>Amazon ships more than 1.6 million packages per day</a:t>
            </a:r>
            <a:endParaRPr lang="en-IN" sz="2200" dirty="0"/>
          </a:p>
        </p:txBody>
      </p:sp>
    </p:spTree>
    <p:extLst>
      <p:ext uri="{BB962C8B-B14F-4D97-AF65-F5344CB8AC3E}">
        <p14:creationId xmlns:p14="http://schemas.microsoft.com/office/powerpoint/2010/main" val="277345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8A7C-3611-0E6E-1B48-9B274CCFEC78}"/>
              </a:ext>
            </a:extLst>
          </p:cNvPr>
          <p:cNvSpPr>
            <a:spLocks noGrp="1"/>
          </p:cNvSpPr>
          <p:nvPr>
            <p:ph type="title"/>
          </p:nvPr>
        </p:nvSpPr>
        <p:spPr>
          <a:xfrm>
            <a:off x="4409162" y="429461"/>
            <a:ext cx="6868438" cy="2668463"/>
          </a:xfrm>
        </p:spPr>
        <p:txBody>
          <a:bodyPr/>
          <a:lstStyle/>
          <a:p>
            <a:r>
              <a:rPr lang="en-US" sz="3200" dirty="0">
                <a:latin typeface="Castellar" panose="020A0402060406010301" pitchFamily="18" charset="0"/>
              </a:rPr>
              <a:t>Problem Statement:</a:t>
            </a:r>
            <a:br>
              <a:rPr lang="en-US" dirty="0">
                <a:latin typeface="Castellar" panose="020A0402060406010301" pitchFamily="18" charset="0"/>
              </a:rPr>
            </a:br>
            <a:endParaRPr lang="en-IN" dirty="0"/>
          </a:p>
        </p:txBody>
      </p:sp>
      <p:sp>
        <p:nvSpPr>
          <p:cNvPr id="3" name="Content Placeholder 2">
            <a:extLst>
              <a:ext uri="{FF2B5EF4-FFF2-40B4-BE49-F238E27FC236}">
                <a16:creationId xmlns:a16="http://schemas.microsoft.com/office/drawing/2014/main" id="{9E414AC5-5861-54CF-BEFA-4EA546C168EA}"/>
              </a:ext>
            </a:extLst>
          </p:cNvPr>
          <p:cNvSpPr>
            <a:spLocks noGrp="1"/>
          </p:cNvSpPr>
          <p:nvPr>
            <p:ph sz="half" idx="14"/>
          </p:nvPr>
        </p:nvSpPr>
        <p:spPr>
          <a:xfrm>
            <a:off x="4409162" y="2367419"/>
            <a:ext cx="6868438" cy="3600997"/>
          </a:xfrm>
        </p:spPr>
        <p:txBody>
          <a:bodyPr>
            <a:normAutofit fontScale="77500" lnSpcReduction="20000"/>
          </a:bodyPr>
          <a:lstStyle/>
          <a:p>
            <a:endParaRPr lang="en-US" sz="2800" b="1" dirty="0">
              <a:latin typeface="Castellar" panose="020A0402060406010301" pitchFamily="18" charset="0"/>
            </a:endParaRPr>
          </a:p>
          <a:p>
            <a:r>
              <a:rPr lang="en-US" dirty="0">
                <a:latin typeface="Arial" panose="020B0604020202020204" pitchFamily="34" charset="0"/>
                <a:cs typeface="Arial" panose="020B0604020202020204" pitchFamily="34" charset="0"/>
              </a:rPr>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BC11DCD-7419-AB05-465E-CBEDF4C0DE66}"/>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55726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37D3-0B10-B250-FC95-3FB7B0EAB77D}"/>
              </a:ext>
            </a:extLst>
          </p:cNvPr>
          <p:cNvSpPr>
            <a:spLocks noGrp="1"/>
          </p:cNvSpPr>
          <p:nvPr>
            <p:ph type="title"/>
          </p:nvPr>
        </p:nvSpPr>
        <p:spPr/>
        <p:txBody>
          <a:bodyPr/>
          <a:lstStyle/>
          <a:p>
            <a:r>
              <a:rPr lang="en-IN" dirty="0"/>
              <a:t>DATASET OVERVIEW</a:t>
            </a:r>
          </a:p>
        </p:txBody>
      </p:sp>
      <p:sp>
        <p:nvSpPr>
          <p:cNvPr id="3" name="Text Placeholder 2">
            <a:extLst>
              <a:ext uri="{FF2B5EF4-FFF2-40B4-BE49-F238E27FC236}">
                <a16:creationId xmlns:a16="http://schemas.microsoft.com/office/drawing/2014/main" id="{C083E62D-045F-7C72-18CC-AED17BB068C3}"/>
              </a:ext>
            </a:extLst>
          </p:cNvPr>
          <p:cNvSpPr>
            <a:spLocks noGrp="1"/>
          </p:cNvSpPr>
          <p:nvPr>
            <p:ph type="body" sz="quarter" idx="13"/>
          </p:nvPr>
        </p:nvSpPr>
        <p:spPr>
          <a:xfrm>
            <a:off x="762000" y="1603333"/>
            <a:ext cx="5100181" cy="4551406"/>
          </a:xfrm>
        </p:spPr>
        <p:txBody>
          <a:bodyPr>
            <a:normAutofit fontScale="47500" lnSpcReduction="20000"/>
          </a:bodyPr>
          <a:lstStyle/>
          <a:p>
            <a:pPr fontAlgn="base"/>
            <a:r>
              <a:rPr lang="en-US" sz="3300" b="1" dirty="0" err="1"/>
              <a:t>OrderDate</a:t>
            </a:r>
            <a:r>
              <a:rPr lang="en-US" sz="3300" b="1" dirty="0"/>
              <a:t>:</a:t>
            </a:r>
            <a:r>
              <a:rPr lang="en-US" sz="3300" dirty="0"/>
              <a:t> The date when the order was placed.</a:t>
            </a:r>
            <a:endParaRPr lang="en-US" sz="3300" b="1" dirty="0"/>
          </a:p>
          <a:p>
            <a:pPr fontAlgn="base"/>
            <a:r>
              <a:rPr lang="en-US" sz="3300" b="1" dirty="0" err="1"/>
              <a:t>OrderID</a:t>
            </a:r>
            <a:r>
              <a:rPr lang="en-US" sz="3300" b="1" dirty="0"/>
              <a:t>:</a:t>
            </a:r>
            <a:r>
              <a:rPr lang="en-US" sz="3300" dirty="0"/>
              <a:t> A unique identifier for each order.</a:t>
            </a:r>
            <a:endParaRPr lang="en-US" sz="3300" b="1" dirty="0"/>
          </a:p>
          <a:p>
            <a:pPr fontAlgn="base"/>
            <a:r>
              <a:rPr lang="en-US" sz="3300" b="1" dirty="0"/>
              <a:t>Delivery Date:</a:t>
            </a:r>
            <a:r>
              <a:rPr lang="en-US" sz="3300" dirty="0"/>
              <a:t> The date when the order is scheduled to be delivered.</a:t>
            </a:r>
            <a:endParaRPr lang="en-US" sz="3300" b="1" dirty="0"/>
          </a:p>
          <a:p>
            <a:pPr fontAlgn="base"/>
            <a:r>
              <a:rPr lang="en-US" sz="3300" b="1" dirty="0" err="1"/>
              <a:t>CustomerID</a:t>
            </a:r>
            <a:r>
              <a:rPr lang="en-US" sz="3300" b="1" dirty="0"/>
              <a:t>: </a:t>
            </a:r>
            <a:r>
              <a:rPr lang="en-US" sz="3300" dirty="0"/>
              <a:t>A unique identifier for each customer.</a:t>
            </a:r>
            <a:endParaRPr lang="en-US" sz="3300" b="1" dirty="0"/>
          </a:p>
          <a:p>
            <a:pPr fontAlgn="base"/>
            <a:r>
              <a:rPr lang="en-US" sz="3300" b="1" dirty="0"/>
              <a:t>Customer Age:</a:t>
            </a:r>
            <a:r>
              <a:rPr lang="en-US" sz="3300" dirty="0"/>
              <a:t> The age of the customer.</a:t>
            </a:r>
            <a:endParaRPr lang="en-US" sz="3300" b="1" dirty="0"/>
          </a:p>
          <a:p>
            <a:pPr fontAlgn="base"/>
            <a:r>
              <a:rPr lang="en-US" sz="3300" b="1" dirty="0"/>
              <a:t>Customer Gender:</a:t>
            </a:r>
            <a:r>
              <a:rPr lang="en-US" sz="3300" dirty="0"/>
              <a:t> The gender of the customer (M for male, F for female).</a:t>
            </a:r>
            <a:endParaRPr lang="en-US" sz="3300" b="1" dirty="0"/>
          </a:p>
          <a:p>
            <a:pPr fontAlgn="base"/>
            <a:r>
              <a:rPr lang="en-US" sz="3300" b="1" dirty="0"/>
              <a:t>Location:</a:t>
            </a:r>
            <a:r>
              <a:rPr lang="en-US" sz="3300" dirty="0"/>
              <a:t> The geographical area where the customer is located.</a:t>
            </a:r>
            <a:endParaRPr lang="en-US" sz="3300" b="1" dirty="0"/>
          </a:p>
          <a:p>
            <a:pPr fontAlgn="base"/>
            <a:r>
              <a:rPr lang="en-US" sz="3300" b="1" dirty="0"/>
              <a:t>Zone: </a:t>
            </a:r>
            <a:r>
              <a:rPr lang="en-US" sz="3300" dirty="0"/>
              <a:t>Specific zone within the location for delivery purposes.</a:t>
            </a:r>
            <a:endParaRPr lang="en-US" sz="3300" b="1" dirty="0"/>
          </a:p>
          <a:p>
            <a:pPr fontAlgn="base"/>
            <a:r>
              <a:rPr lang="en-US" sz="3300" b="1" dirty="0"/>
              <a:t>Delivery Type:</a:t>
            </a:r>
            <a:r>
              <a:rPr lang="en-US" sz="3300" dirty="0"/>
              <a:t> The method by which the order is delivered (e.g., Express, Standard).</a:t>
            </a:r>
            <a:endParaRPr lang="en-US" sz="3300" b="1" dirty="0"/>
          </a:p>
          <a:p>
            <a:endParaRPr lang="en-IN" dirty="0"/>
          </a:p>
        </p:txBody>
      </p:sp>
      <p:sp>
        <p:nvSpPr>
          <p:cNvPr id="5" name="Slide Number Placeholder 4">
            <a:extLst>
              <a:ext uri="{FF2B5EF4-FFF2-40B4-BE49-F238E27FC236}">
                <a16:creationId xmlns:a16="http://schemas.microsoft.com/office/drawing/2014/main" id="{0E1E9605-C730-E07C-2F9D-234D9E22A191}"/>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6" name="Text Placeholder 2">
            <a:extLst>
              <a:ext uri="{FF2B5EF4-FFF2-40B4-BE49-F238E27FC236}">
                <a16:creationId xmlns:a16="http://schemas.microsoft.com/office/drawing/2014/main" id="{30E35502-D5BA-B4CD-6753-5339FEF82B90}"/>
              </a:ext>
            </a:extLst>
          </p:cNvPr>
          <p:cNvSpPr txBox="1">
            <a:spLocks/>
          </p:cNvSpPr>
          <p:nvPr/>
        </p:nvSpPr>
        <p:spPr>
          <a:xfrm>
            <a:off x="6096594" y="1603333"/>
            <a:ext cx="5100181" cy="455140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3400" b="1" dirty="0"/>
              <a:t>Product Category:</a:t>
            </a:r>
            <a:r>
              <a:rPr lang="en-US" sz="3400" dirty="0"/>
              <a:t> The broad category to which the product belongs.</a:t>
            </a:r>
          </a:p>
          <a:p>
            <a:pPr fontAlgn="base"/>
            <a:r>
              <a:rPr lang="en-US" sz="3400" b="1" dirty="0" err="1"/>
              <a:t>SubCategory</a:t>
            </a:r>
            <a:r>
              <a:rPr lang="en-US" sz="3400" b="1" dirty="0"/>
              <a:t>:</a:t>
            </a:r>
            <a:r>
              <a:rPr lang="en-US" sz="3400" dirty="0"/>
              <a:t> A more specific classification within the product category.</a:t>
            </a:r>
            <a:endParaRPr lang="en-US" sz="3400" b="1" dirty="0"/>
          </a:p>
          <a:p>
            <a:pPr fontAlgn="base"/>
            <a:r>
              <a:rPr lang="en-US" sz="3400" b="1" dirty="0"/>
              <a:t>Product:</a:t>
            </a:r>
            <a:r>
              <a:rPr lang="en-US" sz="3400" dirty="0"/>
              <a:t> The name or description of the product ordered.</a:t>
            </a:r>
            <a:endParaRPr lang="en-US" sz="3400" b="1" dirty="0"/>
          </a:p>
          <a:p>
            <a:pPr fontAlgn="base"/>
            <a:r>
              <a:rPr lang="en-US" sz="3400" b="1" dirty="0"/>
              <a:t>Unit Price:</a:t>
            </a:r>
            <a:r>
              <a:rPr lang="en-US" sz="3400" dirty="0"/>
              <a:t> The price per unit of the product.</a:t>
            </a:r>
            <a:endParaRPr lang="en-US" sz="3400" b="1" dirty="0"/>
          </a:p>
          <a:p>
            <a:pPr fontAlgn="base"/>
            <a:r>
              <a:rPr lang="en-US" sz="3400" b="1" dirty="0"/>
              <a:t>Shipping Fee:</a:t>
            </a:r>
            <a:r>
              <a:rPr lang="en-US" sz="3400" dirty="0"/>
              <a:t> The fee charged for shipping the product.</a:t>
            </a:r>
            <a:endParaRPr lang="en-US" sz="3400" b="1" dirty="0"/>
          </a:p>
          <a:p>
            <a:pPr fontAlgn="base"/>
            <a:r>
              <a:rPr lang="en-US" sz="3400" b="1" dirty="0"/>
              <a:t>Order Quantity:</a:t>
            </a:r>
            <a:r>
              <a:rPr lang="en-US" sz="3400" dirty="0"/>
              <a:t> The quantity of the product ordered.</a:t>
            </a:r>
            <a:endParaRPr lang="en-US" sz="3400" b="1" dirty="0"/>
          </a:p>
          <a:p>
            <a:pPr fontAlgn="base"/>
            <a:r>
              <a:rPr lang="en-US" sz="3400" b="1" dirty="0"/>
              <a:t>Sale Price:</a:t>
            </a:r>
            <a:r>
              <a:rPr lang="en-US" sz="3400" dirty="0"/>
              <a:t> The total sale price of the order.</a:t>
            </a:r>
            <a:endParaRPr lang="en-US" sz="3400" b="1" dirty="0"/>
          </a:p>
          <a:p>
            <a:pPr fontAlgn="base"/>
            <a:r>
              <a:rPr lang="en-US" sz="3400" b="1" dirty="0"/>
              <a:t>Status:</a:t>
            </a:r>
            <a:r>
              <a:rPr lang="en-US" sz="3400" dirty="0"/>
              <a:t> Current status of the order (e.g., Delivered, Returned).</a:t>
            </a:r>
            <a:endParaRPr lang="en-US" sz="3400" b="1" dirty="0"/>
          </a:p>
          <a:p>
            <a:pPr fontAlgn="base"/>
            <a:r>
              <a:rPr lang="en-US" sz="3400" b="1" dirty="0"/>
              <a:t>Reason: </a:t>
            </a:r>
            <a:r>
              <a:rPr lang="en-US" sz="3400" dirty="0"/>
              <a:t>The reason for the return or an empty field if delivered.</a:t>
            </a:r>
            <a:endParaRPr lang="en-US" sz="3400" b="1" dirty="0"/>
          </a:p>
          <a:p>
            <a:r>
              <a:rPr lang="en-US" sz="3400" b="1" dirty="0"/>
              <a:t>Rating:</a:t>
            </a:r>
            <a:r>
              <a:rPr lang="en-US" sz="3400" dirty="0"/>
              <a:t> Customer rating for the order on a scale (e.g., 1 to 5).</a:t>
            </a:r>
            <a:endParaRPr lang="en-US" sz="3400" b="1" dirty="0"/>
          </a:p>
          <a:p>
            <a:endParaRPr lang="en-US" dirty="0"/>
          </a:p>
        </p:txBody>
      </p:sp>
    </p:spTree>
    <p:extLst>
      <p:ext uri="{BB962C8B-B14F-4D97-AF65-F5344CB8AC3E}">
        <p14:creationId xmlns:p14="http://schemas.microsoft.com/office/powerpoint/2010/main" val="179692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69FE-1077-F0E1-07A2-09533375585C}"/>
              </a:ext>
            </a:extLst>
          </p:cNvPr>
          <p:cNvSpPr>
            <a:spLocks noGrp="1"/>
          </p:cNvSpPr>
          <p:nvPr>
            <p:ph type="ctrTitle"/>
          </p:nvPr>
        </p:nvSpPr>
        <p:spPr>
          <a:xfrm>
            <a:off x="4183693" y="898352"/>
            <a:ext cx="7853819" cy="5537284"/>
          </a:xfrm>
        </p:spPr>
        <p:txBody>
          <a:bodyPr>
            <a:noAutofit/>
          </a:bodyPr>
          <a:lstStyle/>
          <a:p>
            <a:r>
              <a:rPr lang="en-US" sz="1800" dirty="0"/>
              <a:t> </a:t>
            </a:r>
            <a:r>
              <a:rPr lang="en-US" sz="3200" dirty="0">
                <a:solidFill>
                  <a:srgbClr val="FFFF00"/>
                </a:solidFill>
              </a:rPr>
              <a:t>Dataset Cleaning Steps</a:t>
            </a:r>
            <a:br>
              <a:rPr lang="en-US" sz="1800" dirty="0"/>
            </a:br>
            <a:r>
              <a:rPr lang="en-US" sz="1800" dirty="0"/>
              <a:t>Understand the Dataset</a:t>
            </a:r>
            <a:br>
              <a:rPr lang="en-US" sz="1800" dirty="0"/>
            </a:br>
            <a:r>
              <a:rPr lang="en-US" sz="1800" dirty="0"/>
              <a:t>-Review column names, data types, and structure</a:t>
            </a:r>
            <a:br>
              <a:rPr lang="en-US" sz="1800" dirty="0"/>
            </a:br>
            <a:r>
              <a:rPr lang="en-US" sz="1800" dirty="0"/>
              <a:t>-Explore unique values, distributions, and record counts</a:t>
            </a:r>
            <a:br>
              <a:rPr lang="en-US" sz="1800" dirty="0"/>
            </a:br>
            <a:r>
              <a:rPr lang="en-US" sz="1800" dirty="0"/>
              <a:t>Identify key columns (IDs, dates, measures, categories)</a:t>
            </a:r>
            <a:br>
              <a:rPr lang="en-US" sz="1800" dirty="0"/>
            </a:br>
            <a:br>
              <a:rPr lang="en-US" sz="1800" dirty="0"/>
            </a:br>
            <a:r>
              <a:rPr lang="en-US" sz="1800" dirty="0"/>
              <a:t>Remove Duplicates</a:t>
            </a:r>
            <a:br>
              <a:rPr lang="en-US" sz="1800" dirty="0"/>
            </a:br>
            <a:r>
              <a:rPr lang="en-US" sz="1800" dirty="0"/>
              <a:t>-Drop exact duplicate rows</a:t>
            </a:r>
            <a:br>
              <a:rPr lang="en-US" sz="1800" dirty="0"/>
            </a:br>
            <a:r>
              <a:rPr lang="en-US" sz="1800" dirty="0"/>
              <a:t>-Handle near-duplicates based on business logic (e.g., same email, different name)</a:t>
            </a:r>
            <a:br>
              <a:rPr lang="en-US" sz="1800" dirty="0"/>
            </a:br>
            <a:br>
              <a:rPr lang="en-US" sz="1800" dirty="0"/>
            </a:br>
            <a:r>
              <a:rPr lang="en-US" sz="1800" dirty="0"/>
              <a:t>Handle Missing Values</a:t>
            </a:r>
            <a:br>
              <a:rPr lang="en-US" sz="1800" dirty="0"/>
            </a:br>
            <a:r>
              <a:rPr lang="en-US" sz="1800" dirty="0"/>
              <a:t>-Identify nulls or blanks using filters or functions</a:t>
            </a:r>
            <a:br>
              <a:rPr lang="en-US" sz="1800" dirty="0"/>
            </a:br>
            <a:r>
              <a:rPr lang="en-US" sz="1800" dirty="0"/>
              <a:t>-Remove rows/columns with excessive missing data</a:t>
            </a:r>
            <a:br>
              <a:rPr lang="en-US" sz="1800" dirty="0"/>
            </a:br>
            <a:r>
              <a:rPr lang="en-US" sz="1800" dirty="0"/>
              <a:t>-Impute values using mean, median, mode, or logic-based    rules</a:t>
            </a:r>
            <a:br>
              <a:rPr lang="en-US" sz="1800" dirty="0"/>
            </a:br>
            <a:r>
              <a:rPr lang="en-US" sz="1800" dirty="0"/>
              <a:t>-Flag or categorize rows with missing values if needed</a:t>
            </a:r>
            <a:br>
              <a:rPr lang="en-US" sz="1800" dirty="0"/>
            </a:br>
            <a:br>
              <a:rPr lang="en-US" sz="1800" dirty="0"/>
            </a:br>
            <a:r>
              <a:rPr lang="en-US" sz="1800" dirty="0"/>
              <a:t>Correct Data Types</a:t>
            </a:r>
            <a:br>
              <a:rPr lang="en-US" sz="1800" dirty="0"/>
            </a:br>
            <a:r>
              <a:rPr lang="en-US" sz="1800" dirty="0"/>
              <a:t>-Convert text to numeric, date to datetime, etc.</a:t>
            </a:r>
            <a:br>
              <a:rPr lang="en-US" sz="1800" dirty="0"/>
            </a:br>
            <a:r>
              <a:rPr lang="en-US" sz="1800" dirty="0"/>
              <a:t>-Ensure consistency across tables for joins/relationships</a:t>
            </a:r>
            <a:br>
              <a:rPr lang="en-US" sz="1800" dirty="0"/>
            </a:br>
            <a:r>
              <a:rPr lang="en-US" sz="1800" dirty="0"/>
              <a:t>-Clean Text Fields</a:t>
            </a:r>
            <a:br>
              <a:rPr lang="en-US" sz="1800" dirty="0"/>
            </a:br>
            <a:br>
              <a:rPr lang="en-US" sz="1800" dirty="0"/>
            </a:br>
            <a:endParaRPr lang="en-IN" sz="1800" dirty="0"/>
          </a:p>
        </p:txBody>
      </p:sp>
      <p:sp>
        <p:nvSpPr>
          <p:cNvPr id="3" name="Picture Placeholder 2">
            <a:extLst>
              <a:ext uri="{FF2B5EF4-FFF2-40B4-BE49-F238E27FC236}">
                <a16:creationId xmlns:a16="http://schemas.microsoft.com/office/drawing/2014/main" id="{441672FC-E451-56D9-5CB8-A7769BBE3A28}"/>
              </a:ext>
            </a:extLst>
          </p:cNvPr>
          <p:cNvSpPr>
            <a:spLocks noGrp="1"/>
          </p:cNvSpPr>
          <p:nvPr>
            <p:ph type="pic" sz="quarter" idx="13"/>
          </p:nvPr>
        </p:nvSpPr>
        <p:spPr/>
      </p:sp>
    </p:spTree>
    <p:extLst>
      <p:ext uri="{BB962C8B-B14F-4D97-AF65-F5344CB8AC3E}">
        <p14:creationId xmlns:p14="http://schemas.microsoft.com/office/powerpoint/2010/main" val="318407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63A7-942E-071C-8BDB-03F9C06A2B95}"/>
              </a:ext>
            </a:extLst>
          </p:cNvPr>
          <p:cNvSpPr>
            <a:spLocks noGrp="1"/>
          </p:cNvSpPr>
          <p:nvPr>
            <p:ph type="title"/>
          </p:nvPr>
        </p:nvSpPr>
        <p:spPr/>
        <p:txBody>
          <a:bodyPr/>
          <a:lstStyle/>
          <a:p>
            <a:r>
              <a:rPr lang="en-GB" dirty="0"/>
              <a:t>monthly sales trends </a:t>
            </a:r>
            <a:endParaRPr lang="en-IN" dirty="0"/>
          </a:p>
        </p:txBody>
      </p:sp>
      <p:sp>
        <p:nvSpPr>
          <p:cNvPr id="3" name="Text Placeholder 2">
            <a:extLst>
              <a:ext uri="{FF2B5EF4-FFF2-40B4-BE49-F238E27FC236}">
                <a16:creationId xmlns:a16="http://schemas.microsoft.com/office/drawing/2014/main" id="{C53BEB14-7020-A500-8453-8B1A7782A2A3}"/>
              </a:ext>
            </a:extLst>
          </p:cNvPr>
          <p:cNvSpPr>
            <a:spLocks noGrp="1"/>
          </p:cNvSpPr>
          <p:nvPr>
            <p:ph type="body" sz="quarter" idx="13"/>
          </p:nvPr>
        </p:nvSpPr>
        <p:spPr>
          <a:xfrm>
            <a:off x="551145" y="1653437"/>
            <a:ext cx="5987441" cy="4501302"/>
          </a:xfrm>
        </p:spPr>
        <p:txBody>
          <a:bodyPr>
            <a:normAutofit lnSpcReduction="10000"/>
          </a:bodyPr>
          <a:lstStyle/>
          <a:p>
            <a:pPr marL="0" indent="0">
              <a:buNone/>
            </a:pPr>
            <a:r>
              <a:rPr lang="en-GB" sz="2000" b="1" dirty="0"/>
              <a:t>INSIGHTS:</a:t>
            </a:r>
            <a:endParaRPr lang="en-IN" sz="2000" dirty="0"/>
          </a:p>
          <a:p>
            <a:r>
              <a:rPr lang="en-GB" sz="2000" dirty="0"/>
              <a:t>The results showed that certain months—such as February and June—consistently underperformed in comparison to peak months like November and March. These low-sales months present an opportunity for strategic marketing. </a:t>
            </a:r>
          </a:p>
          <a:p>
            <a:r>
              <a:rPr lang="en-GB" sz="2000" dirty="0"/>
              <a:t>To address this, the company could implement seasonal campaigns such as “Back to School” offers at June end or special monsoon deals in July. Additionally, flash sales, personalized email promotions based on purchase history, and referral incentives can help stimulate demand during these quieter periods.</a:t>
            </a:r>
            <a:endParaRPr lang="en-IN" sz="2000" dirty="0"/>
          </a:p>
          <a:p>
            <a:endParaRPr lang="en-IN" dirty="0"/>
          </a:p>
          <a:p>
            <a:endParaRPr lang="en-IN" dirty="0"/>
          </a:p>
        </p:txBody>
      </p:sp>
      <p:sp>
        <p:nvSpPr>
          <p:cNvPr id="5" name="Slide Number Placeholder 4">
            <a:extLst>
              <a:ext uri="{FF2B5EF4-FFF2-40B4-BE49-F238E27FC236}">
                <a16:creationId xmlns:a16="http://schemas.microsoft.com/office/drawing/2014/main" id="{05D99CE1-B7F9-8524-8F31-114BFE787165}"/>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6" name="Table Placeholder 5">
            <a:extLst>
              <a:ext uri="{FF2B5EF4-FFF2-40B4-BE49-F238E27FC236}">
                <a16:creationId xmlns:a16="http://schemas.microsoft.com/office/drawing/2014/main" id="{CC103D90-A834-126F-D6F6-FEFA02383BCF}"/>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tretch>
            <a:fillRect/>
          </a:stretch>
        </p:blipFill>
        <p:spPr>
          <a:xfrm>
            <a:off x="6706961" y="2221675"/>
            <a:ext cx="5255396" cy="3737541"/>
          </a:xfrm>
          <a:prstGeom prst="rect">
            <a:avLst/>
          </a:prstGeom>
        </p:spPr>
      </p:pic>
    </p:spTree>
    <p:extLst>
      <p:ext uri="{BB962C8B-B14F-4D97-AF65-F5344CB8AC3E}">
        <p14:creationId xmlns:p14="http://schemas.microsoft.com/office/powerpoint/2010/main" val="115985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DB1B-EF17-9161-3C24-540228411E46}"/>
              </a:ext>
            </a:extLst>
          </p:cNvPr>
          <p:cNvSpPr>
            <a:spLocks noGrp="1"/>
          </p:cNvSpPr>
          <p:nvPr>
            <p:ph type="title"/>
          </p:nvPr>
        </p:nvSpPr>
        <p:spPr/>
        <p:txBody>
          <a:bodyPr/>
          <a:lstStyle/>
          <a:p>
            <a:r>
              <a:rPr lang="en-GB" dirty="0"/>
              <a:t>ratings of products impact their sales value?</a:t>
            </a:r>
            <a:endParaRPr lang="en-IN" dirty="0"/>
          </a:p>
        </p:txBody>
      </p:sp>
      <p:sp>
        <p:nvSpPr>
          <p:cNvPr id="3" name="Text Placeholder 2">
            <a:extLst>
              <a:ext uri="{FF2B5EF4-FFF2-40B4-BE49-F238E27FC236}">
                <a16:creationId xmlns:a16="http://schemas.microsoft.com/office/drawing/2014/main" id="{6591F293-3741-F721-D722-EEB9AF20C048}"/>
              </a:ext>
            </a:extLst>
          </p:cNvPr>
          <p:cNvSpPr>
            <a:spLocks noGrp="1"/>
          </p:cNvSpPr>
          <p:nvPr>
            <p:ph type="body" sz="quarter" idx="13"/>
          </p:nvPr>
        </p:nvSpPr>
        <p:spPr>
          <a:xfrm>
            <a:off x="762000" y="2221675"/>
            <a:ext cx="5469249" cy="3933063"/>
          </a:xfrm>
        </p:spPr>
        <p:txBody>
          <a:bodyPr/>
          <a:lstStyle/>
          <a:p>
            <a:pPr marL="0" indent="0">
              <a:buNone/>
            </a:pPr>
            <a:r>
              <a:rPr lang="en-GB" sz="2000" b="1" dirty="0"/>
              <a:t>INSIGHTS:</a:t>
            </a:r>
          </a:p>
          <a:p>
            <a:r>
              <a:rPr lang="en-GB" sz="2000" dirty="0"/>
              <a:t>The visualization revealed a clear positive trend, indicating that products with higher customer ratings generally generate more revenue. Additionally, a bar chart is grouped by rating categories.</a:t>
            </a:r>
            <a:endParaRPr lang="en-IN" sz="2000" dirty="0"/>
          </a:p>
          <a:p>
            <a:r>
              <a:rPr lang="en-GB" sz="2000" dirty="0"/>
              <a:t>Here, it is observed that phones and tablets have the highest average rating, and this category produces the highest revenue.</a:t>
            </a:r>
            <a:endParaRPr lang="en-IN" sz="2000" dirty="0"/>
          </a:p>
          <a:p>
            <a:endParaRPr lang="en-IN" dirty="0"/>
          </a:p>
        </p:txBody>
      </p:sp>
      <p:sp>
        <p:nvSpPr>
          <p:cNvPr id="5" name="Slide Number Placeholder 4">
            <a:extLst>
              <a:ext uri="{FF2B5EF4-FFF2-40B4-BE49-F238E27FC236}">
                <a16:creationId xmlns:a16="http://schemas.microsoft.com/office/drawing/2014/main" id="{CCA9B334-3F8A-FBEF-AB12-AE3F7A2F0DCF}"/>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6" name="Table Placeholder 5">
            <a:extLst>
              <a:ext uri="{FF2B5EF4-FFF2-40B4-BE49-F238E27FC236}">
                <a16:creationId xmlns:a16="http://schemas.microsoft.com/office/drawing/2014/main" id="{E7C4AC9C-891D-C40E-025B-AA14A8FAFD3B}"/>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tretch>
            <a:fillRect/>
          </a:stretch>
        </p:blipFill>
        <p:spPr>
          <a:xfrm>
            <a:off x="6313118" y="2599242"/>
            <a:ext cx="5469249" cy="3362646"/>
          </a:xfrm>
          <a:prstGeom prst="rect">
            <a:avLst/>
          </a:prstGeom>
        </p:spPr>
      </p:pic>
    </p:spTree>
    <p:extLst>
      <p:ext uri="{BB962C8B-B14F-4D97-AF65-F5344CB8AC3E}">
        <p14:creationId xmlns:p14="http://schemas.microsoft.com/office/powerpoint/2010/main" val="126864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D045-944D-9E61-7A44-5F83B00F5C67}"/>
              </a:ext>
            </a:extLst>
          </p:cNvPr>
          <p:cNvSpPr>
            <a:spLocks noGrp="1"/>
          </p:cNvSpPr>
          <p:nvPr>
            <p:ph type="title"/>
          </p:nvPr>
        </p:nvSpPr>
        <p:spPr/>
        <p:txBody>
          <a:bodyPr/>
          <a:lstStyle/>
          <a:p>
            <a:r>
              <a:rPr lang="en-GB" dirty="0"/>
              <a:t>possible reasons for returns </a:t>
            </a:r>
            <a:endParaRPr lang="en-IN" dirty="0"/>
          </a:p>
        </p:txBody>
      </p:sp>
      <p:sp>
        <p:nvSpPr>
          <p:cNvPr id="3" name="Text Placeholder 2">
            <a:extLst>
              <a:ext uri="{FF2B5EF4-FFF2-40B4-BE49-F238E27FC236}">
                <a16:creationId xmlns:a16="http://schemas.microsoft.com/office/drawing/2014/main" id="{A1F1674A-52B4-EA5E-F64F-946276D4A759}"/>
              </a:ext>
            </a:extLst>
          </p:cNvPr>
          <p:cNvSpPr>
            <a:spLocks noGrp="1"/>
          </p:cNvSpPr>
          <p:nvPr>
            <p:ph type="body" sz="quarter" idx="13"/>
          </p:nvPr>
        </p:nvSpPr>
        <p:spPr>
          <a:xfrm>
            <a:off x="762000" y="1741119"/>
            <a:ext cx="5191872" cy="4413620"/>
          </a:xfrm>
        </p:spPr>
        <p:txBody>
          <a:bodyPr>
            <a:noAutofit/>
          </a:bodyPr>
          <a:lstStyle/>
          <a:p>
            <a:pPr marL="0" indent="0">
              <a:buNone/>
            </a:pPr>
            <a:r>
              <a:rPr lang="en-IN" sz="2000" b="1" dirty="0"/>
              <a:t>INSIGHT:</a:t>
            </a:r>
          </a:p>
          <a:p>
            <a:r>
              <a:rPr lang="en-GB" sz="2000" dirty="0"/>
              <a:t>It is also found that a quality defective item is one of the major reasons for the return, so we must focus on selling good quality products</a:t>
            </a:r>
          </a:p>
          <a:p>
            <a:r>
              <a:rPr lang="en-US" sz="2000" dirty="0"/>
              <a:t>Customer-driven reasons also play a significant role. Sometimes, buyers simply change their minds, find a better price elsewhere, or return gifts and duplicate items. These can be reduced through better pre-purchase information and competitive pricing strategies.</a:t>
            </a:r>
            <a:endParaRPr lang="en-IN" sz="2000" dirty="0"/>
          </a:p>
        </p:txBody>
      </p:sp>
      <p:sp>
        <p:nvSpPr>
          <p:cNvPr id="5" name="Slide Number Placeholder 4">
            <a:extLst>
              <a:ext uri="{FF2B5EF4-FFF2-40B4-BE49-F238E27FC236}">
                <a16:creationId xmlns:a16="http://schemas.microsoft.com/office/drawing/2014/main" id="{353E9BEF-07F8-FF48-2573-81BB34D26591}"/>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6" name="Picture 5">
            <a:extLst>
              <a:ext uri="{FF2B5EF4-FFF2-40B4-BE49-F238E27FC236}">
                <a16:creationId xmlns:a16="http://schemas.microsoft.com/office/drawing/2014/main" id="{8908654B-1B48-61B5-BE0A-78FD2D5D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872" y="2509774"/>
            <a:ext cx="5808851" cy="3358422"/>
          </a:xfrm>
          <a:prstGeom prst="rect">
            <a:avLst/>
          </a:prstGeom>
        </p:spPr>
      </p:pic>
    </p:spTree>
    <p:extLst>
      <p:ext uri="{BB962C8B-B14F-4D97-AF65-F5344CB8AC3E}">
        <p14:creationId xmlns:p14="http://schemas.microsoft.com/office/powerpoint/2010/main" val="204525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699D-2838-A505-2C3A-3DFC30CCCD2A}"/>
              </a:ext>
            </a:extLst>
          </p:cNvPr>
          <p:cNvSpPr>
            <a:spLocks noGrp="1"/>
          </p:cNvSpPr>
          <p:nvPr>
            <p:ph type="title"/>
          </p:nvPr>
        </p:nvSpPr>
        <p:spPr/>
        <p:txBody>
          <a:bodyPr/>
          <a:lstStyle/>
          <a:p>
            <a:r>
              <a:rPr lang="en-GB" dirty="0"/>
              <a:t>items WITH high prices yet underperform in sales</a:t>
            </a:r>
            <a:endParaRPr lang="en-IN" dirty="0"/>
          </a:p>
        </p:txBody>
      </p:sp>
      <p:sp>
        <p:nvSpPr>
          <p:cNvPr id="3" name="Text Placeholder 2">
            <a:extLst>
              <a:ext uri="{FF2B5EF4-FFF2-40B4-BE49-F238E27FC236}">
                <a16:creationId xmlns:a16="http://schemas.microsoft.com/office/drawing/2014/main" id="{204C7EB6-0A53-590D-879A-CB252AC3B80D}"/>
              </a:ext>
            </a:extLst>
          </p:cNvPr>
          <p:cNvSpPr>
            <a:spLocks noGrp="1"/>
          </p:cNvSpPr>
          <p:nvPr>
            <p:ph type="body" sz="quarter" idx="13"/>
          </p:nvPr>
        </p:nvSpPr>
        <p:spPr>
          <a:xfrm>
            <a:off x="762000" y="2500195"/>
            <a:ext cx="4999973" cy="3654543"/>
          </a:xfrm>
        </p:spPr>
        <p:txBody>
          <a:bodyPr>
            <a:normAutofit fontScale="92500" lnSpcReduction="10000"/>
          </a:bodyPr>
          <a:lstStyle/>
          <a:p>
            <a:pPr marL="0" indent="0">
              <a:buNone/>
            </a:pPr>
            <a:r>
              <a:rPr lang="en-GB" sz="2200" b="1" dirty="0"/>
              <a:t>INSIGHTS:</a:t>
            </a:r>
          </a:p>
          <a:p>
            <a:r>
              <a:rPr lang="en-GB" sz="2200" dirty="0"/>
              <a:t>We can view that digital cameras are the ones that are sold in low quantities. Even though they produce great revenue but the quantity sold is low.</a:t>
            </a:r>
          </a:p>
          <a:p>
            <a:r>
              <a:rPr lang="en-GB" sz="2200" dirty="0"/>
              <a:t> Similarly, Tools and Home improvement have a high average sale price and a low no of quantities of products sold. Therefore, marketing is required for home improvement tools and digital cameras.</a:t>
            </a:r>
            <a:endParaRPr lang="en-IN" sz="2200" dirty="0"/>
          </a:p>
          <a:p>
            <a:endParaRPr lang="en-IN" dirty="0"/>
          </a:p>
        </p:txBody>
      </p:sp>
      <p:sp>
        <p:nvSpPr>
          <p:cNvPr id="5" name="Slide Number Placeholder 4">
            <a:extLst>
              <a:ext uri="{FF2B5EF4-FFF2-40B4-BE49-F238E27FC236}">
                <a16:creationId xmlns:a16="http://schemas.microsoft.com/office/drawing/2014/main" id="{3C52F6E4-FCA5-8680-619B-1742B6CFADDA}"/>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6" name="Table Placeholder 5">
            <a:extLst>
              <a:ext uri="{FF2B5EF4-FFF2-40B4-BE49-F238E27FC236}">
                <a16:creationId xmlns:a16="http://schemas.microsoft.com/office/drawing/2014/main" id="{CFE723CC-2944-1784-324E-0FC2597396EE}"/>
              </a:ext>
            </a:extLst>
          </p:cNvPr>
          <p:cNvPicPr>
            <a:picLocks noGrp="1" noChangeAspect="1"/>
          </p:cNvPicPr>
          <p:nvPr>
            <p:ph type="tbl" sz="quarter" idx="14"/>
          </p:nvPr>
        </p:nvPicPr>
        <p:blipFill>
          <a:blip r:embed="rId2">
            <a:extLst>
              <a:ext uri="{28A0092B-C50C-407E-A947-70E740481C1C}">
                <a14:useLocalDpi xmlns:a14="http://schemas.microsoft.com/office/drawing/2010/main" val="0"/>
              </a:ext>
            </a:extLst>
          </a:blip>
          <a:stretch>
            <a:fillRect/>
          </a:stretch>
        </p:blipFill>
        <p:spPr>
          <a:xfrm>
            <a:off x="6096000" y="2500195"/>
            <a:ext cx="5611661" cy="4038391"/>
          </a:xfrm>
          <a:prstGeom prst="rect">
            <a:avLst/>
          </a:prstGeom>
        </p:spPr>
      </p:pic>
    </p:spTree>
    <p:extLst>
      <p:ext uri="{BB962C8B-B14F-4D97-AF65-F5344CB8AC3E}">
        <p14:creationId xmlns:p14="http://schemas.microsoft.com/office/powerpoint/2010/main" val="2773763269"/>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81</TotalTime>
  <Words>1335</Words>
  <Application>Microsoft Office PowerPoint</Application>
  <PresentationFormat>Widescreen</PresentationFormat>
  <Paragraphs>94</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Castellar</vt:lpstr>
      <vt:lpstr>Custom</vt:lpstr>
      <vt:lpstr>AMAZON  E-Commerce</vt:lpstr>
      <vt:lpstr>About, Amazon  -Over 300 million active customer accounts exist on Amazon globally.  -Over 75% of shoppers check Amazon reviews before buying products online.  -Amazon ships more than 1.6 million packages per day</vt:lpstr>
      <vt:lpstr>Problem Statement: </vt:lpstr>
      <vt:lpstr>DATASET OVERVIEW</vt:lpstr>
      <vt:lpstr> Dataset Cleaning Steps Understand the Dataset -Review column names, data types, and structure -Explore unique values, distributions, and record counts Identify key columns (IDs, dates, measures, categories)  Remove Duplicates -Drop exact duplicate rows -Handle near-duplicates based on business logic (e.g., same email, different name)  Handle Missing Values -Identify nulls or blanks using filters or functions -Remove rows/columns with excessive missing data -Impute values using mean, median, mode, or logic-based    rules -Flag or categorize rows with missing values if needed  Correct Data Types -Convert text to numeric, date to datetime, etc. -Ensure consistency across tables for joins/relationships -Clean Text Fields  </vt:lpstr>
      <vt:lpstr>monthly sales trends </vt:lpstr>
      <vt:lpstr>ratings of products impact their sales value?</vt:lpstr>
      <vt:lpstr>possible reasons for returns </vt:lpstr>
      <vt:lpstr>items WITH high prices yet underperform in sales</vt:lpstr>
      <vt:lpstr>different loyalty tiers</vt:lpstr>
      <vt:lpstr>Wait Times Correlated with Demographics </vt:lpstr>
      <vt:lpstr>relationship between the Delivery type and waiting time</vt:lpstr>
      <vt:lpstr>REPORT PAGE 1 (MAIN TAB)</vt:lpstr>
      <vt:lpstr>REPORT PAGE 2 (PRODUCT TAB)</vt:lpstr>
      <vt:lpstr>REPORT PAGE 3 (INDIVIDUAL PRODUCT TAB)</vt:lpstr>
      <vt:lpstr>FINAL RECOMMENDATIONS</vt:lpstr>
      <vt:lpstr>FINAL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bg</dc:creator>
  <cp:lastModifiedBy>kishore bg</cp:lastModifiedBy>
  <cp:revision>1</cp:revision>
  <dcterms:created xsi:type="dcterms:W3CDTF">2025-07-13T11:30:00Z</dcterms:created>
  <dcterms:modified xsi:type="dcterms:W3CDTF">2025-09-20T05:37:54Z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