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75"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3238B3-42C9-49B3-A8F1-5082C442A3FE}" v="4" dt="2025-06-29T11:04:21.2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shore bg" userId="176711c00ab02bb7" providerId="LiveId" clId="{C43238B3-42C9-49B3-A8F1-5082C442A3FE}"/>
    <pc:docChg chg="addSld modSld">
      <pc:chgData name="kishore bg" userId="176711c00ab02bb7" providerId="LiveId" clId="{C43238B3-42C9-49B3-A8F1-5082C442A3FE}" dt="2025-06-29T11:04:21.212" v="25" actId="1076"/>
      <pc:docMkLst>
        <pc:docMk/>
      </pc:docMkLst>
      <pc:sldChg chg="addSp delSp modSp new mod">
        <pc:chgData name="kishore bg" userId="176711c00ab02bb7" providerId="LiveId" clId="{C43238B3-42C9-49B3-A8F1-5082C442A3FE}" dt="2025-06-29T11:04:21.212" v="25" actId="1076"/>
        <pc:sldMkLst>
          <pc:docMk/>
          <pc:sldMk cId="2599755077" sldId="275"/>
        </pc:sldMkLst>
        <pc:spChg chg="mod">
          <ac:chgData name="kishore bg" userId="176711c00ab02bb7" providerId="LiveId" clId="{C43238B3-42C9-49B3-A8F1-5082C442A3FE}" dt="2025-06-29T11:03:55.419" v="22" actId="20577"/>
          <ac:spMkLst>
            <pc:docMk/>
            <pc:sldMk cId="2599755077" sldId="275"/>
            <ac:spMk id="2" creationId="{F78C1896-662A-42A9-C1EF-762B6CC5805C}"/>
          </ac:spMkLst>
        </pc:spChg>
        <pc:spChg chg="del">
          <ac:chgData name="kishore bg" userId="176711c00ab02bb7" providerId="LiveId" clId="{C43238B3-42C9-49B3-A8F1-5082C442A3FE}" dt="2025-06-29T11:03:36.701" v="1"/>
          <ac:spMkLst>
            <pc:docMk/>
            <pc:sldMk cId="2599755077" sldId="275"/>
            <ac:spMk id="3" creationId="{13C4FCB4-720B-2B96-70A2-11949781AB32}"/>
          </ac:spMkLst>
        </pc:spChg>
        <pc:picChg chg="add mod">
          <ac:chgData name="kishore bg" userId="176711c00ab02bb7" providerId="LiveId" clId="{C43238B3-42C9-49B3-A8F1-5082C442A3FE}" dt="2025-06-29T11:04:21.212" v="25" actId="1076"/>
          <ac:picMkLst>
            <pc:docMk/>
            <pc:sldMk cId="2599755077" sldId="275"/>
            <ac:picMk id="1026" creationId="{BB0947F4-05C0-AD8D-45B1-3C1BA78043E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kisho\Downloads\ques%20no%204%20ans.csv.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isho\Downloads\ques%20no%203%20sub.csv.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isho\Downloads\ques%20no%204%20sub.csv.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isho\OneDrive\Documents\SPREADSHEET%20ZOMATO%20NS%20PROJECT\ques%20no%206%20sub.csv" TargetMode="External"/><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kisho\Downloads\ques%20no%2011.csv.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Users</a:t>
            </a:r>
            <a:r>
              <a:rPr lang="en-IN" baseline="0"/>
              <a:t> with Top Engagement Rates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'ques no 4 ans'!$L$1</c:f>
              <c:strCache>
                <c:ptCount val="1"/>
                <c:pt idx="0">
                  <c:v>like_engagement_rate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'ques no 4 ans'!$K$2:$K$11</c:f>
              <c:strCache>
                <c:ptCount val="10"/>
                <c:pt idx="0">
                  <c:v>Meggie_Doyle</c:v>
                </c:pt>
                <c:pt idx="1">
                  <c:v>Jaylan.Lakin</c:v>
                </c:pt>
                <c:pt idx="2">
                  <c:v>Granville_Kutch</c:v>
                </c:pt>
                <c:pt idx="3">
                  <c:v>Kenneth64</c:v>
                </c:pt>
                <c:pt idx="4">
                  <c:v>Damon35</c:v>
                </c:pt>
                <c:pt idx="5">
                  <c:v>Rick29</c:v>
                </c:pt>
                <c:pt idx="6">
                  <c:v>Karley_Bosco</c:v>
                </c:pt>
                <c:pt idx="7">
                  <c:v>Odessa2</c:v>
                </c:pt>
                <c:pt idx="8">
                  <c:v>Janet.Armstrong</c:v>
                </c:pt>
                <c:pt idx="9">
                  <c:v>Zack_Kemmer93</c:v>
                </c:pt>
              </c:strCache>
            </c:strRef>
          </c:cat>
          <c:val>
            <c:numRef>
              <c:f>'ques no 4 ans'!$L$2:$L$11</c:f>
              <c:numCache>
                <c:formatCode>General</c:formatCode>
                <c:ptCount val="10"/>
                <c:pt idx="0">
                  <c:v>41</c:v>
                </c:pt>
                <c:pt idx="1">
                  <c:v>38</c:v>
                </c:pt>
                <c:pt idx="2">
                  <c:v>37</c:v>
                </c:pt>
                <c:pt idx="3">
                  <c:v>39</c:v>
                </c:pt>
                <c:pt idx="4">
                  <c:v>40</c:v>
                </c:pt>
                <c:pt idx="5">
                  <c:v>35</c:v>
                </c:pt>
                <c:pt idx="6">
                  <c:v>36</c:v>
                </c:pt>
                <c:pt idx="7">
                  <c:v>36</c:v>
                </c:pt>
                <c:pt idx="8">
                  <c:v>36</c:v>
                </c:pt>
                <c:pt idx="9">
                  <c:v>36.4</c:v>
                </c:pt>
              </c:numCache>
            </c:numRef>
          </c:val>
          <c:extLst>
            <c:ext xmlns:c16="http://schemas.microsoft.com/office/drawing/2014/chart" uri="{C3380CC4-5D6E-409C-BE32-E72D297353CC}">
              <c16:uniqueId val="{00000000-D084-445D-98D6-E4F75B6E93AD}"/>
            </c:ext>
          </c:extLst>
        </c:ser>
        <c:ser>
          <c:idx val="1"/>
          <c:order val="1"/>
          <c:tx>
            <c:strRef>
              <c:f>'ques no 4 ans'!$M$1</c:f>
              <c:strCache>
                <c:ptCount val="1"/>
                <c:pt idx="0">
                  <c:v>comment_engagement_rate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'ques no 4 ans'!$K$2:$K$11</c:f>
              <c:strCache>
                <c:ptCount val="10"/>
                <c:pt idx="0">
                  <c:v>Meggie_Doyle</c:v>
                </c:pt>
                <c:pt idx="1">
                  <c:v>Jaylan.Lakin</c:v>
                </c:pt>
                <c:pt idx="2">
                  <c:v>Granville_Kutch</c:v>
                </c:pt>
                <c:pt idx="3">
                  <c:v>Kenneth64</c:v>
                </c:pt>
                <c:pt idx="4">
                  <c:v>Damon35</c:v>
                </c:pt>
                <c:pt idx="5">
                  <c:v>Rick29</c:v>
                </c:pt>
                <c:pt idx="6">
                  <c:v>Karley_Bosco</c:v>
                </c:pt>
                <c:pt idx="7">
                  <c:v>Odessa2</c:v>
                </c:pt>
                <c:pt idx="8">
                  <c:v>Janet.Armstrong</c:v>
                </c:pt>
                <c:pt idx="9">
                  <c:v>Zack_Kemmer93</c:v>
                </c:pt>
              </c:strCache>
            </c:strRef>
          </c:cat>
          <c:val>
            <c:numRef>
              <c:f>'ques no 4 ans'!$M$2:$M$11</c:f>
              <c:numCache>
                <c:formatCode>General</c:formatCode>
                <c:ptCount val="10"/>
                <c:pt idx="0">
                  <c:v>34</c:v>
                </c:pt>
                <c:pt idx="1">
                  <c:v>35</c:v>
                </c:pt>
                <c:pt idx="2">
                  <c:v>34</c:v>
                </c:pt>
                <c:pt idx="3">
                  <c:v>31</c:v>
                </c:pt>
                <c:pt idx="4">
                  <c:v>28</c:v>
                </c:pt>
                <c:pt idx="5">
                  <c:v>33</c:v>
                </c:pt>
                <c:pt idx="6">
                  <c:v>32</c:v>
                </c:pt>
                <c:pt idx="7">
                  <c:v>31</c:v>
                </c:pt>
                <c:pt idx="8">
                  <c:v>30.8</c:v>
                </c:pt>
                <c:pt idx="9">
                  <c:v>30.2</c:v>
                </c:pt>
              </c:numCache>
            </c:numRef>
          </c:val>
          <c:extLst>
            <c:ext xmlns:c16="http://schemas.microsoft.com/office/drawing/2014/chart" uri="{C3380CC4-5D6E-409C-BE32-E72D297353CC}">
              <c16:uniqueId val="{00000001-D084-445D-98D6-E4F75B6E93AD}"/>
            </c:ext>
          </c:extLst>
        </c:ser>
        <c:dLbls>
          <c:dLblPos val="outEnd"/>
          <c:showLegendKey val="0"/>
          <c:showVal val="1"/>
          <c:showCatName val="0"/>
          <c:showSerName val="0"/>
          <c:showPercent val="0"/>
          <c:showBubbleSize val="0"/>
        </c:dLbls>
        <c:gapWidth val="219"/>
        <c:overlap val="-27"/>
        <c:axId val="1115948703"/>
        <c:axId val="1115971743"/>
      </c:barChart>
      <c:catAx>
        <c:axId val="11159487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Username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5971743"/>
        <c:crosses val="autoZero"/>
        <c:auto val="1"/>
        <c:lblAlgn val="ctr"/>
        <c:lblOffset val="100"/>
        <c:noMultiLvlLbl val="0"/>
      </c:catAx>
      <c:valAx>
        <c:axId val="11159717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Engagement</a:t>
                </a:r>
                <a:r>
                  <a:rPr lang="en-IN" baseline="0"/>
                  <a:t> Rate</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59487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[ques no 3 sub.csv.xlsx]ques no 3 sub!PivotTable6</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TAG</a:t>
            </a:r>
            <a:r>
              <a:rPr lang="en-IN" baseline="0"/>
              <a:t> WISE ENGAGEMENT RATE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1597074679001897E-2"/>
          <c:y val="0.16708333333333336"/>
          <c:w val="0.76747181096094719"/>
          <c:h val="0.51092228054826483"/>
        </c:manualLayout>
      </c:layout>
      <c:bar3DChart>
        <c:barDir val="col"/>
        <c:grouping val="clustered"/>
        <c:varyColors val="0"/>
        <c:ser>
          <c:idx val="0"/>
          <c:order val="0"/>
          <c:tx>
            <c:strRef>
              <c:f>'ques no 3 sub'!$J$3</c:f>
              <c:strCache>
                <c:ptCount val="1"/>
                <c:pt idx="0">
                  <c:v>Avg likes per post</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'ques no 3 sub'!$I$4:$I$20</c:f>
              <c:strCache>
                <c:ptCount val="17"/>
                <c:pt idx="0">
                  <c:v>beach</c:v>
                </c:pt>
                <c:pt idx="1">
                  <c:v>beauty</c:v>
                </c:pt>
                <c:pt idx="2">
                  <c:v>concert</c:v>
                </c:pt>
                <c:pt idx="3">
                  <c:v>dreamy</c:v>
                </c:pt>
                <c:pt idx="4">
                  <c:v>drunk</c:v>
                </c:pt>
                <c:pt idx="5">
                  <c:v>fashion</c:v>
                </c:pt>
                <c:pt idx="6">
                  <c:v>foodie</c:v>
                </c:pt>
                <c:pt idx="7">
                  <c:v>fun</c:v>
                </c:pt>
                <c:pt idx="8">
                  <c:v>hair</c:v>
                </c:pt>
                <c:pt idx="9">
                  <c:v>happy</c:v>
                </c:pt>
                <c:pt idx="10">
                  <c:v>landscape</c:v>
                </c:pt>
                <c:pt idx="11">
                  <c:v>lol</c:v>
                </c:pt>
                <c:pt idx="12">
                  <c:v>party</c:v>
                </c:pt>
                <c:pt idx="13">
                  <c:v>photography</c:v>
                </c:pt>
                <c:pt idx="14">
                  <c:v>stunning</c:v>
                </c:pt>
                <c:pt idx="15">
                  <c:v>sunrise</c:v>
                </c:pt>
                <c:pt idx="16">
                  <c:v>sunset</c:v>
                </c:pt>
              </c:strCache>
            </c:strRef>
          </c:cat>
          <c:val>
            <c:numRef>
              <c:f>'ques no 3 sub'!$J$4:$J$20</c:f>
              <c:numCache>
                <c:formatCode>0</c:formatCode>
                <c:ptCount val="17"/>
                <c:pt idx="0">
                  <c:v>42</c:v>
                </c:pt>
                <c:pt idx="1">
                  <c:v>5</c:v>
                </c:pt>
                <c:pt idx="2">
                  <c:v>24</c:v>
                </c:pt>
                <c:pt idx="3">
                  <c:v>6.67</c:v>
                </c:pt>
                <c:pt idx="4">
                  <c:v>9.5</c:v>
                </c:pt>
                <c:pt idx="5">
                  <c:v>4.75</c:v>
                </c:pt>
                <c:pt idx="6">
                  <c:v>2.2000000000000002</c:v>
                </c:pt>
                <c:pt idx="7">
                  <c:v>7.6</c:v>
                </c:pt>
                <c:pt idx="8">
                  <c:v>5.75</c:v>
                </c:pt>
                <c:pt idx="9">
                  <c:v>5.5</c:v>
                </c:pt>
                <c:pt idx="10">
                  <c:v>5.67</c:v>
                </c:pt>
                <c:pt idx="11">
                  <c:v>4.8</c:v>
                </c:pt>
                <c:pt idx="12">
                  <c:v>13</c:v>
                </c:pt>
                <c:pt idx="13">
                  <c:v>4</c:v>
                </c:pt>
                <c:pt idx="14">
                  <c:v>4</c:v>
                </c:pt>
                <c:pt idx="15">
                  <c:v>4.25</c:v>
                </c:pt>
                <c:pt idx="16">
                  <c:v>3.8</c:v>
                </c:pt>
              </c:numCache>
            </c:numRef>
          </c:val>
          <c:extLst>
            <c:ext xmlns:c16="http://schemas.microsoft.com/office/drawing/2014/chart" uri="{C3380CC4-5D6E-409C-BE32-E72D297353CC}">
              <c16:uniqueId val="{00000000-D8B8-43EE-A27F-FA3099BB4318}"/>
            </c:ext>
          </c:extLst>
        </c:ser>
        <c:ser>
          <c:idx val="1"/>
          <c:order val="1"/>
          <c:tx>
            <c:strRef>
              <c:f>'ques no 3 sub'!$K$3</c:f>
              <c:strCache>
                <c:ptCount val="1"/>
                <c:pt idx="0">
                  <c:v>Avg comments per post</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'ques no 3 sub'!$I$4:$I$20</c:f>
              <c:strCache>
                <c:ptCount val="17"/>
                <c:pt idx="0">
                  <c:v>beach</c:v>
                </c:pt>
                <c:pt idx="1">
                  <c:v>beauty</c:v>
                </c:pt>
                <c:pt idx="2">
                  <c:v>concert</c:v>
                </c:pt>
                <c:pt idx="3">
                  <c:v>dreamy</c:v>
                </c:pt>
                <c:pt idx="4">
                  <c:v>drunk</c:v>
                </c:pt>
                <c:pt idx="5">
                  <c:v>fashion</c:v>
                </c:pt>
                <c:pt idx="6">
                  <c:v>foodie</c:v>
                </c:pt>
                <c:pt idx="7">
                  <c:v>fun</c:v>
                </c:pt>
                <c:pt idx="8">
                  <c:v>hair</c:v>
                </c:pt>
                <c:pt idx="9">
                  <c:v>happy</c:v>
                </c:pt>
                <c:pt idx="10">
                  <c:v>landscape</c:v>
                </c:pt>
                <c:pt idx="11">
                  <c:v>lol</c:v>
                </c:pt>
                <c:pt idx="12">
                  <c:v>party</c:v>
                </c:pt>
                <c:pt idx="13">
                  <c:v>photography</c:v>
                </c:pt>
                <c:pt idx="14">
                  <c:v>stunning</c:v>
                </c:pt>
                <c:pt idx="15">
                  <c:v>sunrise</c:v>
                </c:pt>
                <c:pt idx="16">
                  <c:v>sunset</c:v>
                </c:pt>
              </c:strCache>
            </c:strRef>
          </c:cat>
          <c:val>
            <c:numRef>
              <c:f>'ques no 3 sub'!$K$4:$K$20</c:f>
              <c:numCache>
                <c:formatCode>0</c:formatCode>
                <c:ptCount val="17"/>
                <c:pt idx="0">
                  <c:v>1216</c:v>
                </c:pt>
                <c:pt idx="1">
                  <c:v>151</c:v>
                </c:pt>
                <c:pt idx="2">
                  <c:v>676</c:v>
                </c:pt>
                <c:pt idx="3">
                  <c:v>187.67</c:v>
                </c:pt>
                <c:pt idx="4">
                  <c:v>275.5</c:v>
                </c:pt>
                <c:pt idx="5">
                  <c:v>137</c:v>
                </c:pt>
                <c:pt idx="6">
                  <c:v>65.8</c:v>
                </c:pt>
                <c:pt idx="7">
                  <c:v>217.8</c:v>
                </c:pt>
                <c:pt idx="8">
                  <c:v>163</c:v>
                </c:pt>
                <c:pt idx="9">
                  <c:v>156.25</c:v>
                </c:pt>
                <c:pt idx="10">
                  <c:v>168.33</c:v>
                </c:pt>
                <c:pt idx="11">
                  <c:v>138.19999999999999</c:v>
                </c:pt>
                <c:pt idx="12">
                  <c:v>383.67</c:v>
                </c:pt>
                <c:pt idx="13">
                  <c:v>118</c:v>
                </c:pt>
                <c:pt idx="14">
                  <c:v>117.25</c:v>
                </c:pt>
                <c:pt idx="15">
                  <c:v>124.25</c:v>
                </c:pt>
                <c:pt idx="16">
                  <c:v>114.8</c:v>
                </c:pt>
              </c:numCache>
            </c:numRef>
          </c:val>
          <c:extLst>
            <c:ext xmlns:c16="http://schemas.microsoft.com/office/drawing/2014/chart" uri="{C3380CC4-5D6E-409C-BE32-E72D297353CC}">
              <c16:uniqueId val="{00000001-D8B8-43EE-A27F-FA3099BB4318}"/>
            </c:ext>
          </c:extLst>
        </c:ser>
        <c:dLbls>
          <c:showLegendKey val="0"/>
          <c:showVal val="1"/>
          <c:showCatName val="0"/>
          <c:showSerName val="0"/>
          <c:showPercent val="0"/>
          <c:showBubbleSize val="0"/>
        </c:dLbls>
        <c:gapWidth val="150"/>
        <c:shape val="box"/>
        <c:axId val="911528687"/>
        <c:axId val="911517647"/>
        <c:axId val="0"/>
      </c:bar3DChart>
      <c:catAx>
        <c:axId val="91152868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Tag</a:t>
                </a:r>
                <a:r>
                  <a:rPr lang="en-IN" baseline="0"/>
                  <a:t> Name</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1517647"/>
        <c:crosses val="autoZero"/>
        <c:auto val="1"/>
        <c:lblAlgn val="ctr"/>
        <c:lblOffset val="100"/>
        <c:noMultiLvlLbl val="0"/>
      </c:catAx>
      <c:valAx>
        <c:axId val="9115176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Number</a:t>
                </a:r>
                <a:r>
                  <a:rPr lang="en-IN" baseline="0"/>
                  <a:t> Of Reactions</a:t>
                </a:r>
                <a:endParaRPr lang="en-IN"/>
              </a:p>
            </c:rich>
          </c:tx>
          <c:layout>
            <c:manualLayout>
              <c:xMode val="edge"/>
              <c:yMode val="edge"/>
              <c:x val="2.8388562799368643E-2"/>
              <c:y val="0.2282932341790609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1528687"/>
        <c:crosses val="autoZero"/>
        <c:crossBetween val="between"/>
      </c:valAx>
      <c:spPr>
        <a:noFill/>
        <a:ln>
          <a:noFill/>
        </a:ln>
        <a:effectLst/>
      </c:spPr>
    </c:plotArea>
    <c:legend>
      <c:legendPos val="r"/>
      <c:layout>
        <c:manualLayout>
          <c:xMode val="edge"/>
          <c:yMode val="edge"/>
          <c:x val="0.83383896175387484"/>
          <c:y val="0.26930482648002335"/>
          <c:w val="0.10219054873449319"/>
          <c:h val="0.4293992417614463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[ques no 4 sub.csv.xlsx]ques no 4 sub!PivotTable5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dirty="0"/>
              <a:t>Engagement</a:t>
            </a:r>
            <a:r>
              <a:rPr lang="en-IN" sz="1400" b="1" baseline="0" dirty="0"/>
              <a:t> Based on Posting Hours</a:t>
            </a:r>
            <a:endParaRPr lang="en-IN" sz="14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3121595188319556E-2"/>
          <c:y val="0.12078703703703704"/>
          <c:w val="0.6938358067907654"/>
          <c:h val="0.70362966879593769"/>
        </c:manualLayout>
      </c:layout>
      <c:lineChart>
        <c:grouping val="standard"/>
        <c:varyColors val="0"/>
        <c:ser>
          <c:idx val="0"/>
          <c:order val="0"/>
          <c:tx>
            <c:strRef>
              <c:f>'ques no 4 sub'!$F$4</c:f>
              <c:strCache>
                <c:ptCount val="1"/>
                <c:pt idx="0">
                  <c:v>Likes Received</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'ques no 4 sub'!$E$5:$E$27</c:f>
              <c:strCache>
                <c:ptCount val="23"/>
                <c:pt idx="0">
                  <c:v>0</c:v>
                </c:pt>
                <c:pt idx="1">
                  <c:v>1</c:v>
                </c:pt>
                <c:pt idx="2">
                  <c:v>2</c:v>
                </c:pt>
                <c:pt idx="3">
                  <c:v>3</c:v>
                </c:pt>
                <c:pt idx="4">
                  <c:v>4</c:v>
                </c:pt>
                <c:pt idx="5">
                  <c:v>5</c:v>
                </c:pt>
                <c:pt idx="6">
                  <c:v>6</c:v>
                </c:pt>
                <c:pt idx="7">
                  <c:v>7</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strCache>
            </c:strRef>
          </c:cat>
          <c:val>
            <c:numRef>
              <c:f>'ques no 4 sub'!$F$5:$F$27</c:f>
              <c:numCache>
                <c:formatCode>General</c:formatCode>
                <c:ptCount val="23"/>
                <c:pt idx="0">
                  <c:v>3</c:v>
                </c:pt>
                <c:pt idx="1">
                  <c:v>5</c:v>
                </c:pt>
                <c:pt idx="2">
                  <c:v>5</c:v>
                </c:pt>
                <c:pt idx="3">
                  <c:v>4</c:v>
                </c:pt>
                <c:pt idx="4">
                  <c:v>1</c:v>
                </c:pt>
                <c:pt idx="5">
                  <c:v>2</c:v>
                </c:pt>
                <c:pt idx="6">
                  <c:v>2</c:v>
                </c:pt>
                <c:pt idx="7">
                  <c:v>6</c:v>
                </c:pt>
                <c:pt idx="8">
                  <c:v>4</c:v>
                </c:pt>
                <c:pt idx="9">
                  <c:v>1</c:v>
                </c:pt>
                <c:pt idx="10">
                  <c:v>6</c:v>
                </c:pt>
                <c:pt idx="11">
                  <c:v>6</c:v>
                </c:pt>
                <c:pt idx="12">
                  <c:v>3</c:v>
                </c:pt>
                <c:pt idx="13">
                  <c:v>4</c:v>
                </c:pt>
                <c:pt idx="14">
                  <c:v>3</c:v>
                </c:pt>
                <c:pt idx="15">
                  <c:v>3</c:v>
                </c:pt>
                <c:pt idx="16">
                  <c:v>9</c:v>
                </c:pt>
                <c:pt idx="17">
                  <c:v>7</c:v>
                </c:pt>
                <c:pt idx="18">
                  <c:v>4</c:v>
                </c:pt>
                <c:pt idx="19">
                  <c:v>2</c:v>
                </c:pt>
                <c:pt idx="20">
                  <c:v>7</c:v>
                </c:pt>
                <c:pt idx="21">
                  <c:v>4</c:v>
                </c:pt>
                <c:pt idx="22">
                  <c:v>9</c:v>
                </c:pt>
              </c:numCache>
            </c:numRef>
          </c:val>
          <c:smooth val="0"/>
          <c:extLst>
            <c:ext xmlns:c16="http://schemas.microsoft.com/office/drawing/2014/chart" uri="{C3380CC4-5D6E-409C-BE32-E72D297353CC}">
              <c16:uniqueId val="{00000000-D392-4176-8E04-1AF34AE344E2}"/>
            </c:ext>
          </c:extLst>
        </c:ser>
        <c:ser>
          <c:idx val="1"/>
          <c:order val="1"/>
          <c:tx>
            <c:strRef>
              <c:f>'ques no 4 sub'!$G$4</c:f>
              <c:strCache>
                <c:ptCount val="1"/>
                <c:pt idx="0">
                  <c:v>Comments Received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'ques no 4 sub'!$E$5:$E$27</c:f>
              <c:strCache>
                <c:ptCount val="23"/>
                <c:pt idx="0">
                  <c:v>0</c:v>
                </c:pt>
                <c:pt idx="1">
                  <c:v>1</c:v>
                </c:pt>
                <c:pt idx="2">
                  <c:v>2</c:v>
                </c:pt>
                <c:pt idx="3">
                  <c:v>3</c:v>
                </c:pt>
                <c:pt idx="4">
                  <c:v>4</c:v>
                </c:pt>
                <c:pt idx="5">
                  <c:v>5</c:v>
                </c:pt>
                <c:pt idx="6">
                  <c:v>6</c:v>
                </c:pt>
                <c:pt idx="7">
                  <c:v>7</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strCache>
            </c:strRef>
          </c:cat>
          <c:val>
            <c:numRef>
              <c:f>'ques no 4 sub'!$G$5:$G$27</c:f>
              <c:numCache>
                <c:formatCode>General</c:formatCode>
                <c:ptCount val="23"/>
                <c:pt idx="0">
                  <c:v>80</c:v>
                </c:pt>
                <c:pt idx="1">
                  <c:v>142</c:v>
                </c:pt>
                <c:pt idx="2">
                  <c:v>148</c:v>
                </c:pt>
                <c:pt idx="3">
                  <c:v>112</c:v>
                </c:pt>
                <c:pt idx="4">
                  <c:v>32</c:v>
                </c:pt>
                <c:pt idx="5">
                  <c:v>61</c:v>
                </c:pt>
                <c:pt idx="6">
                  <c:v>58</c:v>
                </c:pt>
                <c:pt idx="7">
                  <c:v>181</c:v>
                </c:pt>
                <c:pt idx="8">
                  <c:v>119</c:v>
                </c:pt>
                <c:pt idx="9">
                  <c:v>28</c:v>
                </c:pt>
                <c:pt idx="10">
                  <c:v>171</c:v>
                </c:pt>
                <c:pt idx="11">
                  <c:v>183</c:v>
                </c:pt>
                <c:pt idx="12">
                  <c:v>84</c:v>
                </c:pt>
                <c:pt idx="13">
                  <c:v>115</c:v>
                </c:pt>
                <c:pt idx="14">
                  <c:v>86</c:v>
                </c:pt>
                <c:pt idx="15">
                  <c:v>76</c:v>
                </c:pt>
                <c:pt idx="16">
                  <c:v>276</c:v>
                </c:pt>
                <c:pt idx="17">
                  <c:v>210</c:v>
                </c:pt>
                <c:pt idx="18">
                  <c:v>109</c:v>
                </c:pt>
                <c:pt idx="19">
                  <c:v>64</c:v>
                </c:pt>
                <c:pt idx="20">
                  <c:v>196</c:v>
                </c:pt>
                <c:pt idx="21">
                  <c:v>109</c:v>
                </c:pt>
                <c:pt idx="22">
                  <c:v>247</c:v>
                </c:pt>
              </c:numCache>
            </c:numRef>
          </c:val>
          <c:smooth val="0"/>
          <c:extLst>
            <c:ext xmlns:c16="http://schemas.microsoft.com/office/drawing/2014/chart" uri="{C3380CC4-5D6E-409C-BE32-E72D297353CC}">
              <c16:uniqueId val="{00000001-D392-4176-8E04-1AF34AE344E2}"/>
            </c:ext>
          </c:extLst>
        </c:ser>
        <c:dLbls>
          <c:dLblPos val="t"/>
          <c:showLegendKey val="0"/>
          <c:showVal val="1"/>
          <c:showCatName val="0"/>
          <c:showSerName val="0"/>
          <c:showPercent val="0"/>
          <c:showBubbleSize val="0"/>
        </c:dLbls>
        <c:marker val="1"/>
        <c:smooth val="0"/>
        <c:axId val="945952623"/>
        <c:axId val="945941583"/>
      </c:lineChart>
      <c:catAx>
        <c:axId val="94595262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Post</a:t>
                </a:r>
                <a:r>
                  <a:rPr lang="en-IN" baseline="0"/>
                  <a:t> Hour</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5941583"/>
        <c:crosses val="autoZero"/>
        <c:auto val="1"/>
        <c:lblAlgn val="ctr"/>
        <c:lblOffset val="100"/>
        <c:noMultiLvlLbl val="0"/>
      </c:catAx>
      <c:valAx>
        <c:axId val="9459415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Number</a:t>
                </a:r>
                <a:r>
                  <a:rPr lang="en-IN" baseline="0"/>
                  <a:t> of Reactions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5952623"/>
        <c:crosses val="autoZero"/>
        <c:crossBetween val="between"/>
      </c:valAx>
      <c:spPr>
        <a:noFill/>
        <a:ln>
          <a:noFill/>
        </a:ln>
        <a:effectLst/>
      </c:spPr>
    </c:plotArea>
    <c:legend>
      <c:legendPos val="r"/>
      <c:layout>
        <c:manualLayout>
          <c:xMode val="edge"/>
          <c:yMode val="edge"/>
          <c:x val="0.79806867891513555"/>
          <c:y val="0.23226778944298629"/>
          <c:w val="0.1852646544181977"/>
          <c:h val="0.5266214639836687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SEGMENTATION</a:t>
            </a:r>
            <a:r>
              <a:rPr lang="en-US" b="1" baseline="0"/>
              <a:t> BASED ON ENGAGEMENT LEVELS</a:t>
            </a:r>
            <a:endParaRPr lang="en-US" b="1"/>
          </a:p>
        </c:rich>
      </c:tx>
      <c:layout>
        <c:manualLayout>
          <c:xMode val="edge"/>
          <c:yMode val="edge"/>
          <c:x val="0.14496341415520164"/>
          <c:y val="4.422852422876032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'ques no 6 sub'!$B$1</c:f>
              <c:strCache>
                <c:ptCount val="1"/>
                <c:pt idx="0">
                  <c:v>total_users</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A587-42E9-8A25-118E8C6E0C32}"/>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A587-42E9-8A25-118E8C6E0C32}"/>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A587-42E9-8A25-118E8C6E0C32}"/>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A587-42E9-8A25-118E8C6E0C32}"/>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'ques no 6 sub'!$A$2:$A$5</c:f>
              <c:strCache>
                <c:ptCount val="4"/>
                <c:pt idx="0">
                  <c:v>Commenters</c:v>
                </c:pt>
                <c:pt idx="1">
                  <c:v>Highly Engaged</c:v>
                </c:pt>
                <c:pt idx="2">
                  <c:v>Inactive Users</c:v>
                </c:pt>
                <c:pt idx="3">
                  <c:v>Other</c:v>
                </c:pt>
              </c:strCache>
            </c:strRef>
          </c:cat>
          <c:val>
            <c:numRef>
              <c:f>'ques no 6 sub'!$B$2:$B$5</c:f>
              <c:numCache>
                <c:formatCode>General</c:formatCode>
                <c:ptCount val="4"/>
                <c:pt idx="0">
                  <c:v>64</c:v>
                </c:pt>
                <c:pt idx="1">
                  <c:v>3</c:v>
                </c:pt>
                <c:pt idx="2">
                  <c:v>26</c:v>
                </c:pt>
                <c:pt idx="3">
                  <c:v>7</c:v>
                </c:pt>
              </c:numCache>
            </c:numRef>
          </c:val>
          <c:extLst>
            <c:ext xmlns:c16="http://schemas.microsoft.com/office/drawing/2014/chart" uri="{C3380CC4-5D6E-409C-BE32-E72D297353CC}">
              <c16:uniqueId val="{00000008-A587-42E9-8A25-118E8C6E0C32}"/>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9.1573751773837447E-2"/>
          <c:y val="0.89248847593708658"/>
          <c:w val="0.81685232789668349"/>
          <c:h val="9.3002315189904025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'ques no 11'!$H$2:$H$11</cx:f>
        <cx:lvl ptCount="10">
          <cx:pt idx="0">Eveline95</cx:pt>
          <cx:pt idx="1">Clint27</cx:pt>
          <cx:pt idx="2">Cesar93</cx:pt>
          <cx:pt idx="3">Delfina_VonRueden68</cx:pt>
          <cx:pt idx="4">Aurelie71</cx:pt>
          <cx:pt idx="5">Jaime53</cx:pt>
          <cx:pt idx="6">Donald.Fritsch</cx:pt>
          <cx:pt idx="7">Janet.Armstrong</cx:pt>
          <cx:pt idx="8">Zack_Kemmer93</cx:pt>
          <cx:pt idx="9">Alexandro35</cx:pt>
        </cx:lvl>
      </cx:strDim>
      <cx:numDim type="val">
        <cx:f>'ques no 11'!$I$2:$I$11</cx:f>
        <cx:lvl ptCount="10" formatCode="General">
          <cx:pt idx="0">749</cx:pt>
          <cx:pt idx="1">660</cx:pt>
          <cx:pt idx="2">646</cx:pt>
          <cx:pt idx="3">558</cx:pt>
          <cx:pt idx="4">522</cx:pt>
          <cx:pt idx="5">500</cx:pt>
          <cx:pt idx="6">392</cx:pt>
          <cx:pt idx="7">334</cx:pt>
          <cx:pt idx="8">333</cx:pt>
          <cx:pt idx="9">329</cx:pt>
        </cx:lvl>
      </cx:numDim>
    </cx:data>
  </cx:chartData>
  <cx:chart>
    <cx:title pos="t" align="ctr" overlay="0">
      <cx:tx>
        <cx:txData>
          <cx:v>Ranking users based on Total Engagement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Ranking users based on Total Engagement</a:t>
          </a:r>
        </a:p>
      </cx:txPr>
    </cx:title>
    <cx:plotArea>
      <cx:plotAreaRegion>
        <cx:series layoutId="funnel" uniqueId="{836D4BFA-EA57-4C06-B752-B7997DD7F5C7}">
          <cx:tx>
            <cx:txData>
              <cx:f>'ques no 11'!$I$1</cx:f>
              <cx:v>total_engagement</cx:v>
            </cx:txData>
          </cx:tx>
          <cx:spPr>
            <a:solidFill>
              <a:srgbClr val="002060"/>
            </a:solidFill>
          </cx:spPr>
          <cx:dataLabels>
            <cx:visibility seriesName="0" categoryName="0" value="1"/>
          </cx:dataLabels>
          <cx:dataId val="0"/>
        </cx:series>
      </cx:plotAreaRegion>
      <cx:axis id="0">
        <cx:catScaling gapWidth="0.0599999987"/>
        <cx:title>
          <cx:tx>
            <cx:txData>
              <cx:v>Username</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Username</a:t>
              </a:r>
            </a:p>
          </cx:txPr>
        </cx:titl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6/29/2025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6/29/2025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6/29/2025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6/29/2025</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6/29/2025</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6/29/2025</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6/29/2025</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6/29/2025</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microsoft.com/office/2014/relationships/chartEx" Target="../charts/chartEx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rive.google.com/file/d/1wSXXQboFYXgJXxccj4i-cKfIX5QtdPwH/view?usp=drive_lin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660-8F57-4EFA-3261-E9E2253C5AE9}"/>
              </a:ext>
            </a:extLst>
          </p:cNvPr>
          <p:cNvSpPr>
            <a:spLocks noGrp="1"/>
          </p:cNvSpPr>
          <p:nvPr>
            <p:ph type="ctrTitle"/>
          </p:nvPr>
        </p:nvSpPr>
        <p:spPr>
          <a:xfrm>
            <a:off x="1759237" y="2376587"/>
            <a:ext cx="8679915" cy="1748729"/>
          </a:xfrm>
        </p:spPr>
        <p:txBody>
          <a:bodyPr>
            <a:normAutofit fontScale="90000"/>
          </a:bodyPr>
          <a:lstStyle/>
          <a:p>
            <a:r>
              <a:rPr lang="en-US" b="1" dirty="0">
                <a:solidFill>
                  <a:schemeClr val="tx1"/>
                </a:solidFill>
              </a:rPr>
              <a:t>ENHANCING INSTAGRAM ENGAGEMENT THROUGH DATA-DRIVEN MARKETING</a:t>
            </a:r>
            <a:endParaRPr lang="en-IN" b="1" dirty="0">
              <a:solidFill>
                <a:schemeClr val="tx1"/>
              </a:solidFill>
            </a:endParaRPr>
          </a:p>
        </p:txBody>
      </p:sp>
      <p:sp>
        <p:nvSpPr>
          <p:cNvPr id="3" name="Subtitle 2">
            <a:extLst>
              <a:ext uri="{FF2B5EF4-FFF2-40B4-BE49-F238E27FC236}">
                <a16:creationId xmlns:a16="http://schemas.microsoft.com/office/drawing/2014/main" id="{A5AA0233-5904-3B27-9238-8D3320064F39}"/>
              </a:ext>
            </a:extLst>
          </p:cNvPr>
          <p:cNvSpPr>
            <a:spLocks noGrp="1"/>
          </p:cNvSpPr>
          <p:nvPr>
            <p:ph type="subTitle" idx="1"/>
          </p:nvPr>
        </p:nvSpPr>
        <p:spPr/>
        <p:txBody>
          <a:bodyPr/>
          <a:lstStyle/>
          <a:p>
            <a:endParaRPr lang="en-IN" dirty="0">
              <a:solidFill>
                <a:schemeClr val="tx1"/>
              </a:solidFill>
            </a:endParaRPr>
          </a:p>
          <a:p>
            <a:r>
              <a:rPr lang="en-IN" dirty="0">
                <a:solidFill>
                  <a:schemeClr val="tx1"/>
                </a:solidFill>
              </a:rPr>
              <a:t>BY  KISHORE B.G</a:t>
            </a:r>
          </a:p>
          <a:p>
            <a:r>
              <a:rPr lang="en-IN" dirty="0">
                <a:solidFill>
                  <a:schemeClr val="tx1"/>
                </a:solidFill>
              </a:rPr>
              <a:t>FROM NEWTON SCHOOL</a:t>
            </a:r>
          </a:p>
        </p:txBody>
      </p:sp>
      <p:pic>
        <p:nvPicPr>
          <p:cNvPr id="5122" name="Picture 2">
            <a:extLst>
              <a:ext uri="{FF2B5EF4-FFF2-40B4-BE49-F238E27FC236}">
                <a16:creationId xmlns:a16="http://schemas.microsoft.com/office/drawing/2014/main" id="{9CEA1520-2C7B-E7F7-2E67-5199FD8A3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0896" y="1486121"/>
            <a:ext cx="1103537" cy="1103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857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0711-4C85-A100-FC80-21D342D9C689}"/>
              </a:ext>
            </a:extLst>
          </p:cNvPr>
          <p:cNvSpPr>
            <a:spLocks noGrp="1"/>
          </p:cNvSpPr>
          <p:nvPr>
            <p:ph type="title"/>
          </p:nvPr>
        </p:nvSpPr>
        <p:spPr/>
        <p:txBody>
          <a:bodyPr>
            <a:normAutofit/>
          </a:bodyPr>
          <a:lstStyle/>
          <a:p>
            <a:r>
              <a:rPr lang="en-IN" sz="2800" dirty="0"/>
              <a:t>RECOMMENDATIONS</a:t>
            </a:r>
          </a:p>
        </p:txBody>
      </p:sp>
      <p:sp>
        <p:nvSpPr>
          <p:cNvPr id="3" name="Content Placeholder 2">
            <a:extLst>
              <a:ext uri="{FF2B5EF4-FFF2-40B4-BE49-F238E27FC236}">
                <a16:creationId xmlns:a16="http://schemas.microsoft.com/office/drawing/2014/main" id="{15F7C1F4-3B62-637C-AEC2-C4D3B225EA8B}"/>
              </a:ext>
            </a:extLst>
          </p:cNvPr>
          <p:cNvSpPr>
            <a:spLocks noGrp="1"/>
          </p:cNvSpPr>
          <p:nvPr>
            <p:ph idx="1"/>
          </p:nvPr>
        </p:nvSpPr>
        <p:spPr>
          <a:xfrm>
            <a:off x="4865915" y="326571"/>
            <a:ext cx="6934200" cy="6368143"/>
          </a:xfrm>
        </p:spPr>
        <p:txBody>
          <a:bodyPr>
            <a:normAutofit/>
          </a:bodyPr>
          <a:lstStyle/>
          <a:p>
            <a:pPr marL="0" indent="0">
              <a:buNone/>
            </a:pPr>
            <a:r>
              <a:rPr lang="en-IN" b="1" dirty="0"/>
              <a:t> RECOMMENDATIONS:</a:t>
            </a:r>
            <a:endParaRPr lang="en-IN" sz="1400" dirty="0"/>
          </a:p>
          <a:p>
            <a:pPr marL="0" lvl="0" indent="0">
              <a:buNone/>
            </a:pPr>
            <a:r>
              <a:rPr lang="en-IN" b="1" dirty="0"/>
              <a:t> Optimize Hashtag Use</a:t>
            </a:r>
            <a:endParaRPr lang="en-IN" sz="1400" dirty="0"/>
          </a:p>
          <a:p>
            <a:pPr lvl="1"/>
            <a:r>
              <a:rPr lang="en-IN" dirty="0"/>
              <a:t>Use a mix of high-engagement hashtags and trending topics to increase discoverability.</a:t>
            </a:r>
            <a:endParaRPr lang="en-IN" sz="1200" dirty="0"/>
          </a:p>
          <a:p>
            <a:pPr lvl="1"/>
            <a:r>
              <a:rPr lang="en-IN" dirty="0"/>
              <a:t>Avoid overused or generic tags that might bury the content.</a:t>
            </a:r>
            <a:endParaRPr lang="en-IN" sz="1200" dirty="0"/>
          </a:p>
          <a:p>
            <a:pPr marL="0" lvl="0" indent="0">
              <a:buNone/>
            </a:pPr>
            <a:r>
              <a:rPr lang="en-IN" b="1" dirty="0"/>
              <a:t> Design Ads Around High-Performing Topics</a:t>
            </a:r>
            <a:endParaRPr lang="en-IN" sz="1400" dirty="0"/>
          </a:p>
          <a:p>
            <a:pPr lvl="1"/>
            <a:r>
              <a:rPr lang="en-IN" dirty="0"/>
              <a:t>For example, if #homeworkouts has a high engagement rate, fitness brands can craft targeted ads or reels using that hashtag and related visuals.</a:t>
            </a:r>
            <a:endParaRPr lang="en-IN" sz="1200" dirty="0"/>
          </a:p>
          <a:p>
            <a:pPr lvl="1"/>
            <a:r>
              <a:rPr lang="en-IN" dirty="0"/>
              <a:t>This ensures the content aligns with what the audience is already engaging with.</a:t>
            </a:r>
            <a:endParaRPr lang="en-IN" sz="1200" dirty="0"/>
          </a:p>
          <a:p>
            <a:pPr marL="0" lvl="0" indent="0">
              <a:buNone/>
            </a:pPr>
            <a:r>
              <a:rPr lang="en-IN" b="1" dirty="0"/>
              <a:t> Collaborate with Niche Influencers</a:t>
            </a:r>
            <a:endParaRPr lang="en-IN" sz="1400" dirty="0"/>
          </a:p>
          <a:p>
            <a:pPr lvl="1"/>
            <a:r>
              <a:rPr lang="en-IN" dirty="0"/>
              <a:t>Influencers within high-engagement topic areas often have more engaged audiences than general celebrities.</a:t>
            </a:r>
            <a:endParaRPr lang="en-IN" sz="1200" dirty="0"/>
          </a:p>
          <a:p>
            <a:pPr lvl="1"/>
            <a:r>
              <a:rPr lang="en-IN" dirty="0"/>
              <a:t>Partnering with them boosts authenticity and effectiveness of ad campaigns.</a:t>
            </a:r>
            <a:endParaRPr lang="en-IN" sz="1200" dirty="0"/>
          </a:p>
          <a:p>
            <a:endParaRPr lang="en-IN" dirty="0"/>
          </a:p>
        </p:txBody>
      </p:sp>
    </p:spTree>
    <p:extLst>
      <p:ext uri="{BB962C8B-B14F-4D97-AF65-F5344CB8AC3E}">
        <p14:creationId xmlns:p14="http://schemas.microsoft.com/office/powerpoint/2010/main" val="1350954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178F5-FA20-0B2F-3D2D-39DD8F17AC10}"/>
              </a:ext>
            </a:extLst>
          </p:cNvPr>
          <p:cNvSpPr>
            <a:spLocks noGrp="1"/>
          </p:cNvSpPr>
          <p:nvPr>
            <p:ph type="title"/>
          </p:nvPr>
        </p:nvSpPr>
        <p:spPr>
          <a:xfrm>
            <a:off x="790660" y="2622068"/>
            <a:ext cx="3770454" cy="1982589"/>
          </a:xfrm>
        </p:spPr>
        <p:txBody>
          <a:bodyPr>
            <a:normAutofit fontScale="90000"/>
          </a:bodyPr>
          <a:lstStyle/>
          <a:p>
            <a:r>
              <a:rPr lang="en-IN" dirty="0"/>
              <a:t>CRUCIAL PLAY OF POSTING HOURS IN THE ENGAGEMENT OF THE RATE OF USERS</a:t>
            </a:r>
          </a:p>
        </p:txBody>
      </p:sp>
      <p:graphicFrame>
        <p:nvGraphicFramePr>
          <p:cNvPr id="4" name="Content Placeholder 3">
            <a:extLst>
              <a:ext uri="{FF2B5EF4-FFF2-40B4-BE49-F238E27FC236}">
                <a16:creationId xmlns:a16="http://schemas.microsoft.com/office/drawing/2014/main" id="{D8973374-B155-70C2-D2FC-E2D0DAC4B1C0}"/>
              </a:ext>
            </a:extLst>
          </p:cNvPr>
          <p:cNvGraphicFramePr>
            <a:graphicFrameLocks noGrp="1"/>
          </p:cNvGraphicFramePr>
          <p:nvPr>
            <p:ph idx="1"/>
            <p:extLst>
              <p:ext uri="{D42A27DB-BD31-4B8C-83A1-F6EECF244321}">
                <p14:modId xmlns:p14="http://schemas.microsoft.com/office/powerpoint/2010/main" val="587949964"/>
              </p:ext>
            </p:extLst>
          </p:nvPr>
        </p:nvGraphicFramePr>
        <p:xfrm>
          <a:off x="4669971" y="803275"/>
          <a:ext cx="7315199" cy="5248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2199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F3461-68DC-6928-7338-07B184C8E56B}"/>
              </a:ext>
            </a:extLst>
          </p:cNvPr>
          <p:cNvSpPr>
            <a:spLocks noGrp="1"/>
          </p:cNvSpPr>
          <p:nvPr>
            <p:ph type="title"/>
          </p:nvPr>
        </p:nvSpPr>
        <p:spPr>
          <a:xfrm>
            <a:off x="866859" y="2567639"/>
            <a:ext cx="3498979" cy="2456442"/>
          </a:xfrm>
        </p:spPr>
        <p:txBody>
          <a:bodyPr>
            <a:normAutofit fontScale="90000"/>
          </a:bodyPr>
          <a:lstStyle/>
          <a:p>
            <a:r>
              <a:rPr lang="en-GB" b="1" dirty="0"/>
              <a:t>INSIGHTS ON POSTING HOURS AND ENGAGEMENT RATE</a:t>
            </a:r>
            <a:br>
              <a:rPr lang="en-IN" dirty="0"/>
            </a:br>
            <a:endParaRPr lang="en-IN" dirty="0"/>
          </a:p>
        </p:txBody>
      </p:sp>
      <p:sp>
        <p:nvSpPr>
          <p:cNvPr id="3" name="Content Placeholder 2">
            <a:extLst>
              <a:ext uri="{FF2B5EF4-FFF2-40B4-BE49-F238E27FC236}">
                <a16:creationId xmlns:a16="http://schemas.microsoft.com/office/drawing/2014/main" id="{2F8A7A4F-4595-B4FC-5E64-7AB70D5CFE5E}"/>
              </a:ext>
            </a:extLst>
          </p:cNvPr>
          <p:cNvSpPr>
            <a:spLocks noGrp="1"/>
          </p:cNvSpPr>
          <p:nvPr>
            <p:ph idx="1"/>
          </p:nvPr>
        </p:nvSpPr>
        <p:spPr>
          <a:xfrm>
            <a:off x="4561114" y="141515"/>
            <a:ext cx="7369629" cy="6466114"/>
          </a:xfrm>
        </p:spPr>
        <p:txBody>
          <a:bodyPr>
            <a:normAutofit fontScale="77500" lnSpcReduction="20000"/>
          </a:bodyPr>
          <a:lstStyle/>
          <a:p>
            <a:pPr marL="0" indent="0">
              <a:buNone/>
            </a:pPr>
            <a:r>
              <a:rPr lang="en-GB" b="1" dirty="0"/>
              <a:t>                        INSIGHTS ON POSTING HOURS AND ENGAGEMENT RATE:</a:t>
            </a:r>
            <a:endParaRPr lang="en-IN" dirty="0"/>
          </a:p>
          <a:p>
            <a:pPr marL="0" indent="0">
              <a:buNone/>
            </a:pPr>
            <a:r>
              <a:rPr lang="en-IN" b="1" dirty="0"/>
              <a:t>     Evening Hours (6 PM – 9 PM): Peak Engagement Window</a:t>
            </a:r>
            <a:endParaRPr lang="en-IN" dirty="0"/>
          </a:p>
          <a:p>
            <a:pPr lvl="0"/>
            <a:r>
              <a:rPr lang="en-IN" dirty="0"/>
              <a:t>This is consistently the time when users are most active. People tend to unwind after work or school, scroll through social media, and engage more freely.</a:t>
            </a:r>
          </a:p>
          <a:p>
            <a:pPr lvl="0"/>
            <a:r>
              <a:rPr lang="en-IN" dirty="0"/>
              <a:t>Posts shared during this period often receive the </a:t>
            </a:r>
            <a:r>
              <a:rPr lang="en-IN" b="1" dirty="0"/>
              <a:t>highest number of likes and comments</a:t>
            </a:r>
            <a:r>
              <a:rPr lang="en-IN" dirty="0"/>
              <a:t>.</a:t>
            </a:r>
          </a:p>
          <a:p>
            <a:pPr marL="0" indent="0">
              <a:buNone/>
            </a:pPr>
            <a:r>
              <a:rPr lang="en-IN" b="1" dirty="0"/>
              <a:t>   Morning Activity (7 AM – 9 AM): Secondary Peak</a:t>
            </a:r>
            <a:endParaRPr lang="en-IN" dirty="0"/>
          </a:p>
          <a:p>
            <a:pPr lvl="0"/>
            <a:r>
              <a:rPr lang="en-IN" dirty="0"/>
              <a:t>Many users check their phones during morning routines—commuting, breakfast, or before starting their day. Engagement is not as high as the evening, but </a:t>
            </a:r>
            <a:r>
              <a:rPr lang="en-IN" b="1" dirty="0"/>
              <a:t>timely, motivational, or informative content</a:t>
            </a:r>
            <a:r>
              <a:rPr lang="en-IN" dirty="0"/>
              <a:t> performs well here.</a:t>
            </a:r>
          </a:p>
          <a:p>
            <a:pPr marL="0" indent="0">
              <a:buNone/>
            </a:pPr>
            <a:r>
              <a:rPr lang="en-IN" b="1" dirty="0"/>
              <a:t>   Midday (12 PM – 2 PM): Steady But Competitive</a:t>
            </a:r>
            <a:endParaRPr lang="en-IN" dirty="0"/>
          </a:p>
          <a:p>
            <a:pPr lvl="0"/>
            <a:r>
              <a:rPr lang="en-IN" dirty="0"/>
              <a:t>Lunch breaks are another key browsing time. Although engagement is decent, it’s often spread out across many posts, so </a:t>
            </a:r>
            <a:r>
              <a:rPr lang="en-IN" b="1" dirty="0"/>
              <a:t>standing out is more difficult</a:t>
            </a:r>
            <a:r>
              <a:rPr lang="en-IN" dirty="0"/>
              <a:t> unless content is highly engaging or relevant.</a:t>
            </a:r>
          </a:p>
          <a:p>
            <a:pPr marL="0" indent="0">
              <a:buNone/>
            </a:pPr>
            <a:r>
              <a:rPr lang="en-IN" b="1" dirty="0"/>
              <a:t>   Late Night (10 PM – 2 AM): Low Engagement</a:t>
            </a:r>
            <a:endParaRPr lang="en-IN" dirty="0"/>
          </a:p>
          <a:p>
            <a:pPr lvl="0"/>
            <a:r>
              <a:rPr lang="en-IN" dirty="0"/>
              <a:t>While some users browse late at night, </a:t>
            </a:r>
            <a:r>
              <a:rPr lang="en-IN" b="1" dirty="0"/>
              <a:t>overall interaction drops</a:t>
            </a:r>
            <a:r>
              <a:rPr lang="en-IN" dirty="0"/>
              <a:t>. Posts at this time may receive fewer comments or likes unless targeted toward a night-active audience (e.g., students, nightlife).</a:t>
            </a:r>
          </a:p>
          <a:p>
            <a:pPr marL="0" indent="0">
              <a:buNone/>
            </a:pPr>
            <a:r>
              <a:rPr lang="en-IN" b="1" dirty="0"/>
              <a:t>    Early Morning (2 AM – 6 AM): Minimum Activity</a:t>
            </a:r>
            <a:endParaRPr lang="en-IN" dirty="0"/>
          </a:p>
          <a:p>
            <a:pPr lvl="0"/>
            <a:r>
              <a:rPr lang="en-IN" dirty="0"/>
              <a:t>This is the least effective time to post for most </a:t>
            </a:r>
            <a:r>
              <a:rPr lang="en-IN" dirty="0" err="1"/>
              <a:t>regions.Content</a:t>
            </a:r>
            <a:r>
              <a:rPr lang="en-IN" dirty="0"/>
              <a:t> posted here often gets buried under the following day’s activity.</a:t>
            </a:r>
          </a:p>
          <a:p>
            <a:endParaRPr lang="en-IN" dirty="0"/>
          </a:p>
        </p:txBody>
      </p:sp>
    </p:spTree>
    <p:extLst>
      <p:ext uri="{BB962C8B-B14F-4D97-AF65-F5344CB8AC3E}">
        <p14:creationId xmlns:p14="http://schemas.microsoft.com/office/powerpoint/2010/main" val="195129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3C87-9C82-F16A-298B-6708B27C1577}"/>
              </a:ext>
            </a:extLst>
          </p:cNvPr>
          <p:cNvSpPr>
            <a:spLocks noGrp="1"/>
          </p:cNvSpPr>
          <p:nvPr>
            <p:ph type="title"/>
          </p:nvPr>
        </p:nvSpPr>
        <p:spPr>
          <a:xfrm>
            <a:off x="801547" y="2611182"/>
            <a:ext cx="3781340" cy="2456442"/>
          </a:xfrm>
        </p:spPr>
        <p:txBody>
          <a:bodyPr>
            <a:normAutofit fontScale="90000"/>
          </a:bodyPr>
          <a:lstStyle/>
          <a:p>
            <a:r>
              <a:rPr lang="en-IN" dirty="0"/>
              <a:t>Recommendations for Content Strategy</a:t>
            </a:r>
            <a:br>
              <a:rPr lang="en-IN" dirty="0"/>
            </a:br>
            <a:endParaRPr lang="en-IN" dirty="0"/>
          </a:p>
        </p:txBody>
      </p:sp>
      <p:sp>
        <p:nvSpPr>
          <p:cNvPr id="3" name="Content Placeholder 2">
            <a:extLst>
              <a:ext uri="{FF2B5EF4-FFF2-40B4-BE49-F238E27FC236}">
                <a16:creationId xmlns:a16="http://schemas.microsoft.com/office/drawing/2014/main" id="{B4A15309-B275-EE14-1B67-474C48FD48C9}"/>
              </a:ext>
            </a:extLst>
          </p:cNvPr>
          <p:cNvSpPr>
            <a:spLocks noGrp="1"/>
          </p:cNvSpPr>
          <p:nvPr>
            <p:ph idx="1"/>
          </p:nvPr>
        </p:nvSpPr>
        <p:spPr>
          <a:xfrm>
            <a:off x="4582887" y="326572"/>
            <a:ext cx="7086600" cy="6531428"/>
          </a:xfrm>
        </p:spPr>
        <p:txBody>
          <a:bodyPr>
            <a:normAutofit/>
          </a:bodyPr>
          <a:lstStyle/>
          <a:p>
            <a:pPr marL="0" indent="0">
              <a:buNone/>
            </a:pPr>
            <a:r>
              <a:rPr lang="en-GB" b="1" dirty="0"/>
              <a:t>                                     RECOMMENDATIONS:</a:t>
            </a:r>
            <a:endParaRPr lang="en-IN" dirty="0"/>
          </a:p>
          <a:p>
            <a:pPr marL="0" indent="0">
              <a:buNone/>
            </a:pPr>
            <a:r>
              <a:rPr lang="en-IN" b="1" dirty="0"/>
              <a:t>Schedule Posts for Prime Engagement Hours</a:t>
            </a:r>
            <a:endParaRPr lang="en-IN" dirty="0"/>
          </a:p>
          <a:p>
            <a:pPr lvl="1"/>
            <a:r>
              <a:rPr lang="en-IN" sz="1800" dirty="0"/>
              <a:t>Focus on posting between </a:t>
            </a:r>
            <a:r>
              <a:rPr lang="en-IN" sz="1800" b="1" dirty="0"/>
              <a:t>6 PM and 9 PM</a:t>
            </a:r>
            <a:r>
              <a:rPr lang="en-IN" sz="1800" dirty="0"/>
              <a:t> to maximize interaction.</a:t>
            </a:r>
          </a:p>
          <a:p>
            <a:pPr lvl="1"/>
            <a:r>
              <a:rPr lang="en-IN" sz="1800" dirty="0"/>
              <a:t>Use </a:t>
            </a:r>
            <a:r>
              <a:rPr lang="en-IN" sz="1800" b="1" dirty="0"/>
              <a:t>automated scheduling tools</a:t>
            </a:r>
            <a:r>
              <a:rPr lang="en-IN" sz="1800" dirty="0"/>
              <a:t> to maintain consistency during these windows.</a:t>
            </a:r>
          </a:p>
          <a:p>
            <a:pPr marL="0" lvl="0" indent="0">
              <a:buNone/>
            </a:pPr>
            <a:r>
              <a:rPr lang="en-IN" b="1" dirty="0"/>
              <a:t> Time Content Type to Match the Audience Mood</a:t>
            </a:r>
            <a:endParaRPr lang="en-IN" dirty="0"/>
          </a:p>
          <a:p>
            <a:pPr lvl="1"/>
            <a:r>
              <a:rPr lang="en-IN" sz="1800" b="1" dirty="0"/>
              <a:t>Morning:</a:t>
            </a:r>
            <a:r>
              <a:rPr lang="en-IN" sz="1800" dirty="0"/>
              <a:t> Share inspirational posts, tips, or bite-sized news.</a:t>
            </a:r>
          </a:p>
          <a:p>
            <a:pPr lvl="1"/>
            <a:r>
              <a:rPr lang="en-IN" sz="1800" b="1" dirty="0"/>
              <a:t>Evening:</a:t>
            </a:r>
            <a:r>
              <a:rPr lang="en-IN" sz="1800" dirty="0"/>
              <a:t> Use emotionally resonant, entertaining, or community-driven content.</a:t>
            </a:r>
          </a:p>
          <a:p>
            <a:pPr marL="0" lvl="0" indent="0">
              <a:buNone/>
            </a:pPr>
            <a:r>
              <a:rPr lang="en-IN" b="1" dirty="0"/>
              <a:t> Avoid Posting During Off-Hours</a:t>
            </a:r>
            <a:endParaRPr lang="en-IN" dirty="0"/>
          </a:p>
          <a:p>
            <a:pPr lvl="1"/>
            <a:r>
              <a:rPr lang="en-IN" sz="1800" dirty="0"/>
              <a:t>Content posted during late night or early morning often underperforms, unless targeting specific time zones or audience segments.</a:t>
            </a:r>
          </a:p>
          <a:p>
            <a:endParaRPr lang="en-IN" dirty="0"/>
          </a:p>
        </p:txBody>
      </p:sp>
    </p:spTree>
    <p:extLst>
      <p:ext uri="{BB962C8B-B14F-4D97-AF65-F5344CB8AC3E}">
        <p14:creationId xmlns:p14="http://schemas.microsoft.com/office/powerpoint/2010/main" val="389484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244D8-9810-C680-C89B-FCA220C40BCD}"/>
              </a:ext>
            </a:extLst>
          </p:cNvPr>
          <p:cNvSpPr>
            <a:spLocks noGrp="1"/>
          </p:cNvSpPr>
          <p:nvPr>
            <p:ph type="title"/>
          </p:nvPr>
        </p:nvSpPr>
        <p:spPr/>
        <p:txBody>
          <a:bodyPr/>
          <a:lstStyle/>
          <a:p>
            <a:r>
              <a:rPr lang="en-IN" dirty="0"/>
              <a:t>RANKING USERS BY TOTAL ENGAGEMENT</a:t>
            </a:r>
          </a:p>
        </p:txBody>
      </p:sp>
      <mc:AlternateContent xmlns:mc="http://schemas.openxmlformats.org/markup-compatibility/2006" xmlns:cx2="http://schemas.microsoft.com/office/drawing/2015/10/21/chartex">
        <mc:Choice Requires="cx2">
          <p:graphicFrame>
            <p:nvGraphicFramePr>
              <p:cNvPr id="4" name="Content Placeholder 3">
                <a:extLst>
                  <a:ext uri="{FF2B5EF4-FFF2-40B4-BE49-F238E27FC236}">
                    <a16:creationId xmlns:a16="http://schemas.microsoft.com/office/drawing/2014/main" id="{9EC6B712-83C7-E31C-E838-588C15F5C32A}"/>
                  </a:ext>
                </a:extLst>
              </p:cNvPr>
              <p:cNvGraphicFramePr>
                <a:graphicFrameLocks noGrp="1"/>
              </p:cNvGraphicFramePr>
              <p:nvPr>
                <p:ph idx="1"/>
              </p:nvPr>
            </p:nvGraphicFramePr>
            <p:xfrm>
              <a:off x="5118100" y="803275"/>
              <a:ext cx="6281738" cy="524827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9EC6B712-83C7-E31C-E838-588C15F5C32A}"/>
                  </a:ext>
                </a:extLst>
              </p:cNvPr>
              <p:cNvPicPr>
                <a:picLocks noGrp="1" noRot="1" noChangeAspect="1" noMove="1" noResize="1" noEditPoints="1" noAdjustHandles="1" noChangeArrowheads="1" noChangeShapeType="1"/>
              </p:cNvPicPr>
              <p:nvPr/>
            </p:nvPicPr>
            <p:blipFill>
              <a:blip r:embed="rId3"/>
              <a:stretch>
                <a:fillRect/>
              </a:stretch>
            </p:blipFill>
            <p:spPr>
              <a:xfrm>
                <a:off x="5118100" y="803275"/>
                <a:ext cx="6281738" cy="5248275"/>
              </a:xfrm>
              <a:prstGeom prst="rect">
                <a:avLst/>
              </a:prstGeom>
            </p:spPr>
          </p:pic>
        </mc:Fallback>
      </mc:AlternateContent>
    </p:spTree>
    <p:extLst>
      <p:ext uri="{BB962C8B-B14F-4D97-AF65-F5344CB8AC3E}">
        <p14:creationId xmlns:p14="http://schemas.microsoft.com/office/powerpoint/2010/main" val="1390268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FB7F-4F84-7C0E-EAEA-0C7ED0608015}"/>
              </a:ext>
            </a:extLst>
          </p:cNvPr>
          <p:cNvSpPr>
            <a:spLocks noGrp="1"/>
          </p:cNvSpPr>
          <p:nvPr>
            <p:ph type="title"/>
          </p:nvPr>
        </p:nvSpPr>
        <p:spPr/>
        <p:txBody>
          <a:bodyPr/>
          <a:lstStyle/>
          <a:p>
            <a:r>
              <a:rPr lang="en-IN" dirty="0"/>
              <a:t>OBSERVATIONS</a:t>
            </a:r>
          </a:p>
        </p:txBody>
      </p:sp>
      <p:sp>
        <p:nvSpPr>
          <p:cNvPr id="3" name="Content Placeholder 2">
            <a:extLst>
              <a:ext uri="{FF2B5EF4-FFF2-40B4-BE49-F238E27FC236}">
                <a16:creationId xmlns:a16="http://schemas.microsoft.com/office/drawing/2014/main" id="{929E11A2-CB86-D262-41D5-502964A5092E}"/>
              </a:ext>
            </a:extLst>
          </p:cNvPr>
          <p:cNvSpPr>
            <a:spLocks noGrp="1"/>
          </p:cNvSpPr>
          <p:nvPr>
            <p:ph idx="1"/>
          </p:nvPr>
        </p:nvSpPr>
        <p:spPr/>
        <p:txBody>
          <a:bodyPr/>
          <a:lstStyle/>
          <a:p>
            <a:pPr marL="0" indent="0">
              <a:buNone/>
            </a:pPr>
            <a:r>
              <a:rPr lang="en-IN" b="1" i="1" dirty="0"/>
              <a:t>Engagement Rate:</a:t>
            </a:r>
            <a:endParaRPr lang="en-IN" dirty="0"/>
          </a:p>
          <a:p>
            <a:pPr marL="0" lvl="0" indent="0">
              <a:buNone/>
            </a:pPr>
            <a:r>
              <a:rPr lang="en-IN" dirty="0"/>
              <a:t>   Use the formula:</a:t>
            </a:r>
            <a:br>
              <a:rPr lang="en-IN" dirty="0"/>
            </a:br>
            <a:r>
              <a:rPr lang="en-IN" dirty="0"/>
              <a:t>   </a:t>
            </a:r>
            <a:r>
              <a:rPr lang="en-IN" b="1" dirty="0"/>
              <a:t>Engagement Rate = (Likes + Comments) / Total    Followers</a:t>
            </a:r>
            <a:endParaRPr lang="en-IN" dirty="0"/>
          </a:p>
          <a:p>
            <a:r>
              <a:rPr lang="en-IN" dirty="0"/>
              <a:t>This tells us how </a:t>
            </a:r>
            <a:r>
              <a:rPr lang="en-IN" b="1" dirty="0"/>
              <a:t>actively they are engaged</a:t>
            </a:r>
            <a:r>
              <a:rPr lang="en-IN" dirty="0"/>
              <a:t> with their audience.</a:t>
            </a:r>
          </a:p>
          <a:p>
            <a:endParaRPr lang="en-IN" dirty="0"/>
          </a:p>
          <a:p>
            <a:endParaRPr lang="en-IN" dirty="0"/>
          </a:p>
          <a:p>
            <a:endParaRPr lang="en-IN" dirty="0"/>
          </a:p>
          <a:p>
            <a:endParaRPr lang="en-IN" dirty="0"/>
          </a:p>
          <a:p>
            <a:endParaRPr lang="en-IN" dirty="0"/>
          </a:p>
          <a:p>
            <a:endParaRPr lang="en-IN" dirty="0"/>
          </a:p>
          <a:p>
            <a:endParaRPr lang="en-IN" dirty="0"/>
          </a:p>
        </p:txBody>
      </p:sp>
      <p:graphicFrame>
        <p:nvGraphicFramePr>
          <p:cNvPr id="4" name="Table 3">
            <a:extLst>
              <a:ext uri="{FF2B5EF4-FFF2-40B4-BE49-F238E27FC236}">
                <a16:creationId xmlns:a16="http://schemas.microsoft.com/office/drawing/2014/main" id="{33942B37-24FE-2534-9BEB-2C9D4A444211}"/>
              </a:ext>
            </a:extLst>
          </p:cNvPr>
          <p:cNvGraphicFramePr>
            <a:graphicFrameLocks noGrp="1"/>
          </p:cNvGraphicFramePr>
          <p:nvPr>
            <p:extLst>
              <p:ext uri="{D42A27DB-BD31-4B8C-83A1-F6EECF244321}">
                <p14:modId xmlns:p14="http://schemas.microsoft.com/office/powerpoint/2010/main" val="789055380"/>
              </p:ext>
            </p:extLst>
          </p:nvPr>
        </p:nvGraphicFramePr>
        <p:xfrm>
          <a:off x="5118447" y="3908985"/>
          <a:ext cx="5949950" cy="1794764"/>
        </p:xfrm>
        <a:graphic>
          <a:graphicData uri="http://schemas.openxmlformats.org/drawingml/2006/table">
            <a:tbl>
              <a:tblPr firstRow="1" firstCol="1" bandRow="1">
                <a:tableStyleId>{5C22544A-7EE6-4342-B048-85BDC9FD1C3A}</a:tableStyleId>
              </a:tblPr>
              <a:tblGrid>
                <a:gridCol w="2974975">
                  <a:extLst>
                    <a:ext uri="{9D8B030D-6E8A-4147-A177-3AD203B41FA5}">
                      <a16:colId xmlns:a16="http://schemas.microsoft.com/office/drawing/2014/main" val="222043443"/>
                    </a:ext>
                  </a:extLst>
                </a:gridCol>
                <a:gridCol w="2974975">
                  <a:extLst>
                    <a:ext uri="{9D8B030D-6E8A-4147-A177-3AD203B41FA5}">
                      <a16:colId xmlns:a16="http://schemas.microsoft.com/office/drawing/2014/main" val="2280477376"/>
                    </a:ext>
                  </a:extLst>
                </a:gridCol>
              </a:tblGrid>
              <a:tr h="0">
                <a:tc>
                  <a:txBody>
                    <a:bodyPr/>
                    <a:lstStyle/>
                    <a:p>
                      <a:pPr marL="457200">
                        <a:lnSpc>
                          <a:spcPct val="104000"/>
                        </a:lnSpc>
                        <a:buNone/>
                      </a:pPr>
                      <a:r>
                        <a:rPr lang="en-IN" sz="1400">
                          <a:effectLst/>
                        </a:rPr>
                        <a:t>Segment Name</a:t>
                      </a:r>
                      <a:endParaRPr lang="en-IN" sz="1100">
                        <a:effectLst/>
                        <a:latin typeface="Arial" panose="020B0604020202020204" pitchFamily="34" charset="0"/>
                        <a:ea typeface="Arial" panose="020B0604020202020204" pitchFamily="34" charset="0"/>
                      </a:endParaRPr>
                    </a:p>
                  </a:txBody>
                  <a:tcPr marL="9525" marR="9525" marT="9525" marB="9525" anchor="ctr"/>
                </a:tc>
                <a:tc>
                  <a:txBody>
                    <a:bodyPr/>
                    <a:lstStyle/>
                    <a:p>
                      <a:pPr marL="457200">
                        <a:lnSpc>
                          <a:spcPct val="104000"/>
                        </a:lnSpc>
                        <a:buNone/>
                      </a:pPr>
                      <a:r>
                        <a:rPr lang="en-IN" sz="1400">
                          <a:effectLst/>
                        </a:rPr>
                        <a:t>Criteria</a:t>
                      </a:r>
                      <a:endParaRPr lang="en-IN" sz="1100">
                        <a:effectLst/>
                        <a:latin typeface="Arial" panose="020B0604020202020204" pitchFamily="34" charset="0"/>
                        <a:ea typeface="Arial" panose="020B0604020202020204" pitchFamily="34" charset="0"/>
                      </a:endParaRPr>
                    </a:p>
                  </a:txBody>
                  <a:tcPr marL="9525" marR="9525" marT="9525" marB="9525" anchor="ctr"/>
                </a:tc>
                <a:extLst>
                  <a:ext uri="{0D108BD9-81ED-4DB2-BD59-A6C34878D82A}">
                    <a16:rowId xmlns:a16="http://schemas.microsoft.com/office/drawing/2014/main" val="3041408040"/>
                  </a:ext>
                </a:extLst>
              </a:tr>
              <a:tr h="0">
                <a:tc>
                  <a:txBody>
                    <a:bodyPr/>
                    <a:lstStyle/>
                    <a:p>
                      <a:pPr marL="457200">
                        <a:lnSpc>
                          <a:spcPct val="104000"/>
                        </a:lnSpc>
                        <a:buNone/>
                      </a:pPr>
                      <a:r>
                        <a:rPr lang="en-IN" sz="1400">
                          <a:effectLst/>
                        </a:rPr>
                        <a:t>Highly Engaged</a:t>
                      </a:r>
                      <a:endParaRPr lang="en-IN" sz="1100">
                        <a:effectLst/>
                        <a:latin typeface="Arial" panose="020B0604020202020204" pitchFamily="34" charset="0"/>
                        <a:ea typeface="Arial" panose="020B0604020202020204" pitchFamily="34" charset="0"/>
                      </a:endParaRPr>
                    </a:p>
                  </a:txBody>
                  <a:tcPr marL="9525" marR="9525" marT="9525" marB="9525" anchor="ctr"/>
                </a:tc>
                <a:tc>
                  <a:txBody>
                    <a:bodyPr/>
                    <a:lstStyle/>
                    <a:p>
                      <a:pPr marL="457200">
                        <a:lnSpc>
                          <a:spcPct val="104000"/>
                        </a:lnSpc>
                        <a:buNone/>
                      </a:pPr>
                      <a:r>
                        <a:rPr lang="en-IN" sz="1400">
                          <a:effectLst/>
                        </a:rPr>
                        <a:t>Users with high number of likes &amp; comments received per post</a:t>
                      </a:r>
                      <a:endParaRPr lang="en-IN" sz="1100">
                        <a:effectLst/>
                        <a:latin typeface="Arial" panose="020B0604020202020204" pitchFamily="34" charset="0"/>
                        <a:ea typeface="Arial" panose="020B0604020202020204" pitchFamily="34" charset="0"/>
                      </a:endParaRPr>
                    </a:p>
                  </a:txBody>
                  <a:tcPr marL="9525" marR="9525" marT="9525" marB="9525" anchor="ctr"/>
                </a:tc>
                <a:extLst>
                  <a:ext uri="{0D108BD9-81ED-4DB2-BD59-A6C34878D82A}">
                    <a16:rowId xmlns:a16="http://schemas.microsoft.com/office/drawing/2014/main" val="3658008235"/>
                  </a:ext>
                </a:extLst>
              </a:tr>
              <a:tr h="0">
                <a:tc>
                  <a:txBody>
                    <a:bodyPr/>
                    <a:lstStyle/>
                    <a:p>
                      <a:pPr marL="457200">
                        <a:lnSpc>
                          <a:spcPct val="104000"/>
                        </a:lnSpc>
                        <a:buNone/>
                      </a:pPr>
                      <a:r>
                        <a:rPr lang="en-IN" sz="1400">
                          <a:effectLst/>
                        </a:rPr>
                        <a:t>Moderately Engaged</a:t>
                      </a:r>
                      <a:endParaRPr lang="en-IN" sz="1100">
                        <a:effectLst/>
                        <a:latin typeface="Arial" panose="020B0604020202020204" pitchFamily="34" charset="0"/>
                        <a:ea typeface="Arial" panose="020B0604020202020204" pitchFamily="34" charset="0"/>
                      </a:endParaRPr>
                    </a:p>
                  </a:txBody>
                  <a:tcPr marL="9525" marR="9525" marT="9525" marB="9525" anchor="ctr"/>
                </a:tc>
                <a:tc>
                  <a:txBody>
                    <a:bodyPr/>
                    <a:lstStyle/>
                    <a:p>
                      <a:pPr marL="457200">
                        <a:lnSpc>
                          <a:spcPct val="104000"/>
                        </a:lnSpc>
                        <a:buNone/>
                      </a:pPr>
                      <a:r>
                        <a:rPr lang="en-IN" sz="1400">
                          <a:effectLst/>
                        </a:rPr>
                        <a:t>Users with moderate interactions on posts</a:t>
                      </a:r>
                      <a:endParaRPr lang="en-IN" sz="1100">
                        <a:effectLst/>
                        <a:latin typeface="Arial" panose="020B0604020202020204" pitchFamily="34" charset="0"/>
                        <a:ea typeface="Arial" panose="020B0604020202020204" pitchFamily="34" charset="0"/>
                      </a:endParaRPr>
                    </a:p>
                  </a:txBody>
                  <a:tcPr marL="9525" marR="9525" marT="9525" marB="9525" anchor="ctr"/>
                </a:tc>
                <a:extLst>
                  <a:ext uri="{0D108BD9-81ED-4DB2-BD59-A6C34878D82A}">
                    <a16:rowId xmlns:a16="http://schemas.microsoft.com/office/drawing/2014/main" val="821547560"/>
                  </a:ext>
                </a:extLst>
              </a:tr>
              <a:tr h="0">
                <a:tc>
                  <a:txBody>
                    <a:bodyPr/>
                    <a:lstStyle/>
                    <a:p>
                      <a:pPr marL="457200">
                        <a:lnSpc>
                          <a:spcPct val="104000"/>
                        </a:lnSpc>
                        <a:buNone/>
                      </a:pPr>
                      <a:r>
                        <a:rPr lang="en-IN" sz="1400">
                          <a:effectLst/>
                        </a:rPr>
                        <a:t>Low Engaged / Lurkers</a:t>
                      </a:r>
                      <a:endParaRPr lang="en-IN" sz="1100">
                        <a:effectLst/>
                        <a:latin typeface="Arial" panose="020B0604020202020204" pitchFamily="34" charset="0"/>
                        <a:ea typeface="Arial" panose="020B0604020202020204" pitchFamily="34" charset="0"/>
                      </a:endParaRPr>
                    </a:p>
                  </a:txBody>
                  <a:tcPr marL="9525" marR="9525" marT="9525" marB="9525" anchor="ctr"/>
                </a:tc>
                <a:tc>
                  <a:txBody>
                    <a:bodyPr/>
                    <a:lstStyle/>
                    <a:p>
                      <a:pPr marL="457200">
                        <a:lnSpc>
                          <a:spcPct val="104000"/>
                        </a:lnSpc>
                        <a:buNone/>
                      </a:pPr>
                      <a:r>
                        <a:rPr lang="en-IN" sz="1400" dirty="0">
                          <a:effectLst/>
                        </a:rPr>
                        <a:t>Users who rarely receive or give likes/comments</a:t>
                      </a:r>
                      <a:endParaRPr lang="en-IN" sz="1100" dirty="0">
                        <a:effectLst/>
                        <a:latin typeface="Arial" panose="020B0604020202020204" pitchFamily="34" charset="0"/>
                        <a:ea typeface="Arial" panose="020B0604020202020204" pitchFamily="34" charset="0"/>
                      </a:endParaRPr>
                    </a:p>
                  </a:txBody>
                  <a:tcPr marL="9525" marR="9525" marT="9525" marB="9525" anchor="ctr"/>
                </a:tc>
                <a:extLst>
                  <a:ext uri="{0D108BD9-81ED-4DB2-BD59-A6C34878D82A}">
                    <a16:rowId xmlns:a16="http://schemas.microsoft.com/office/drawing/2014/main" val="3110754487"/>
                  </a:ext>
                </a:extLst>
              </a:tr>
            </a:tbl>
          </a:graphicData>
        </a:graphic>
      </p:graphicFrame>
      <p:sp>
        <p:nvSpPr>
          <p:cNvPr id="5" name="Rectangle 1">
            <a:extLst>
              <a:ext uri="{FF2B5EF4-FFF2-40B4-BE49-F238E27FC236}">
                <a16:creationId xmlns:a16="http://schemas.microsoft.com/office/drawing/2014/main" id="{A8D4013E-BC26-EED1-8233-73C90E43EEF4}"/>
              </a:ext>
            </a:extLst>
          </p:cNvPr>
          <p:cNvSpPr>
            <a:spLocks noChangeArrowheads="1"/>
          </p:cNvSpPr>
          <p:nvPr/>
        </p:nvSpPr>
        <p:spPr bwMode="auto">
          <a:xfrm>
            <a:off x="5118447" y="2965833"/>
            <a:ext cx="547682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a:ln>
                  <a:noFill/>
                </a:ln>
                <a:solidFill>
                  <a:schemeClr val="tx1"/>
                </a:solidFill>
                <a:effectLst/>
                <a:latin typeface="Arial" panose="020B0604020202020204" pitchFamily="34" charset="0"/>
                <a:ea typeface="Arial" panose="020B0604020202020204" pitchFamily="34" charset="0"/>
              </a:rPr>
              <a:t>Segmentation by Engagement Level</a:t>
            </a:r>
            <a:endParaRPr kumimoji="0" lang="en-GB"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chemeClr val="tx1"/>
                </a:solidFill>
                <a:effectLst/>
                <a:latin typeface="Arial" panose="020B0604020202020204" pitchFamily="34" charset="0"/>
                <a:ea typeface="Arial" panose="020B0604020202020204" pitchFamily="34" charset="0"/>
              </a:rPr>
              <a:t>We must use metrics such as total likes, comments,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and posts to classify users:</a:t>
            </a:r>
            <a:endParaRPr kumimoji="0" lang="en-GB"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364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7397-831C-D558-1256-B972F9CE5CA7}"/>
              </a:ext>
            </a:extLst>
          </p:cNvPr>
          <p:cNvSpPr>
            <a:spLocks noGrp="1"/>
          </p:cNvSpPr>
          <p:nvPr>
            <p:ph type="title"/>
          </p:nvPr>
        </p:nvSpPr>
        <p:spPr/>
        <p:txBody>
          <a:bodyPr>
            <a:normAutofit fontScale="90000"/>
          </a:bodyPr>
          <a:lstStyle/>
          <a:p>
            <a:r>
              <a:rPr lang="en-IN" dirty="0"/>
              <a:t>CATEGORIZING USERS BASED ON ENGAGEMENT LEVELS</a:t>
            </a:r>
          </a:p>
        </p:txBody>
      </p:sp>
      <p:graphicFrame>
        <p:nvGraphicFramePr>
          <p:cNvPr id="4" name="Content Placeholder 3">
            <a:extLst>
              <a:ext uri="{FF2B5EF4-FFF2-40B4-BE49-F238E27FC236}">
                <a16:creationId xmlns:a16="http://schemas.microsoft.com/office/drawing/2014/main" id="{A145D69D-7E07-B84B-BE6D-5EFCD00FF36C}"/>
              </a:ext>
            </a:extLst>
          </p:cNvPr>
          <p:cNvGraphicFramePr>
            <a:graphicFrameLocks noGrp="1"/>
          </p:cNvGraphicFramePr>
          <p:nvPr>
            <p:ph idx="1"/>
            <p:extLst>
              <p:ext uri="{D42A27DB-BD31-4B8C-83A1-F6EECF244321}">
                <p14:modId xmlns:p14="http://schemas.microsoft.com/office/powerpoint/2010/main" val="2504759146"/>
              </p:ext>
            </p:extLst>
          </p:nvPr>
        </p:nvGraphicFramePr>
        <p:xfrm>
          <a:off x="5118099" y="803275"/>
          <a:ext cx="5932759" cy="52518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1306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C757-1CE9-0252-F756-8D8EBEA8430F}"/>
              </a:ext>
            </a:extLst>
          </p:cNvPr>
          <p:cNvSpPr>
            <a:spLocks noGrp="1"/>
          </p:cNvSpPr>
          <p:nvPr>
            <p:ph type="title"/>
          </p:nvPr>
        </p:nvSpPr>
        <p:spPr>
          <a:xfrm>
            <a:off x="732514" y="2338774"/>
            <a:ext cx="3727974" cy="2456442"/>
          </a:xfrm>
        </p:spPr>
        <p:txBody>
          <a:bodyPr/>
          <a:lstStyle/>
          <a:p>
            <a:r>
              <a:rPr lang="en-IN" dirty="0"/>
              <a:t>VARIETIES OF SEGMENTATIONS</a:t>
            </a:r>
          </a:p>
        </p:txBody>
      </p:sp>
      <p:graphicFrame>
        <p:nvGraphicFramePr>
          <p:cNvPr id="4" name="Content Placeholder 3">
            <a:extLst>
              <a:ext uri="{FF2B5EF4-FFF2-40B4-BE49-F238E27FC236}">
                <a16:creationId xmlns:a16="http://schemas.microsoft.com/office/drawing/2014/main" id="{1B5F4D41-CE6E-9C63-7050-545FDE4605AF}"/>
              </a:ext>
            </a:extLst>
          </p:cNvPr>
          <p:cNvGraphicFramePr>
            <a:graphicFrameLocks noGrp="1"/>
          </p:cNvGraphicFramePr>
          <p:nvPr>
            <p:ph idx="1"/>
            <p:extLst>
              <p:ext uri="{D42A27DB-BD31-4B8C-83A1-F6EECF244321}">
                <p14:modId xmlns:p14="http://schemas.microsoft.com/office/powerpoint/2010/main" val="537629123"/>
              </p:ext>
            </p:extLst>
          </p:nvPr>
        </p:nvGraphicFramePr>
        <p:xfrm>
          <a:off x="4829417" y="3276888"/>
          <a:ext cx="6332954" cy="3140837"/>
        </p:xfrm>
        <a:graphic>
          <a:graphicData uri="http://schemas.openxmlformats.org/drawingml/2006/table">
            <a:tbl>
              <a:tblPr firstRow="1" firstCol="1" bandRow="1">
                <a:tableStyleId>{5C22544A-7EE6-4342-B048-85BDC9FD1C3A}</a:tableStyleId>
              </a:tblPr>
              <a:tblGrid>
                <a:gridCol w="3166477">
                  <a:extLst>
                    <a:ext uri="{9D8B030D-6E8A-4147-A177-3AD203B41FA5}">
                      <a16:colId xmlns:a16="http://schemas.microsoft.com/office/drawing/2014/main" val="1552178381"/>
                    </a:ext>
                  </a:extLst>
                </a:gridCol>
                <a:gridCol w="3166477">
                  <a:extLst>
                    <a:ext uri="{9D8B030D-6E8A-4147-A177-3AD203B41FA5}">
                      <a16:colId xmlns:a16="http://schemas.microsoft.com/office/drawing/2014/main" val="4275701129"/>
                    </a:ext>
                  </a:extLst>
                </a:gridCol>
              </a:tblGrid>
              <a:tr h="0">
                <a:tc>
                  <a:txBody>
                    <a:bodyPr/>
                    <a:lstStyle/>
                    <a:p>
                      <a:pPr marL="457200">
                        <a:lnSpc>
                          <a:spcPct val="104000"/>
                        </a:lnSpc>
                        <a:buNone/>
                      </a:pPr>
                      <a:r>
                        <a:rPr lang="en-IN" sz="1400">
                          <a:effectLst/>
                        </a:rPr>
                        <a:t>Segment</a:t>
                      </a:r>
                      <a:endParaRPr lang="en-IN" sz="1100">
                        <a:effectLst/>
                        <a:latin typeface="Arial" panose="020B0604020202020204" pitchFamily="34" charset="0"/>
                        <a:ea typeface="Arial" panose="020B0604020202020204" pitchFamily="34" charset="0"/>
                      </a:endParaRPr>
                    </a:p>
                  </a:txBody>
                  <a:tcPr marL="9525" marR="9525" marT="9525" marB="9525" anchor="ctr"/>
                </a:tc>
                <a:tc>
                  <a:txBody>
                    <a:bodyPr/>
                    <a:lstStyle/>
                    <a:p>
                      <a:pPr marL="457200">
                        <a:lnSpc>
                          <a:spcPct val="104000"/>
                        </a:lnSpc>
                        <a:buNone/>
                      </a:pPr>
                      <a:r>
                        <a:rPr lang="en-IN" sz="1400">
                          <a:effectLst/>
                        </a:rPr>
                        <a:t>Personalized Campaign Ideas</a:t>
                      </a:r>
                      <a:endParaRPr lang="en-IN" sz="1100">
                        <a:effectLst/>
                        <a:latin typeface="Arial" panose="020B0604020202020204" pitchFamily="34" charset="0"/>
                        <a:ea typeface="Arial" panose="020B0604020202020204" pitchFamily="34" charset="0"/>
                      </a:endParaRPr>
                    </a:p>
                  </a:txBody>
                  <a:tcPr marL="9525" marR="9525" marT="9525" marB="9525" anchor="ctr"/>
                </a:tc>
                <a:extLst>
                  <a:ext uri="{0D108BD9-81ED-4DB2-BD59-A6C34878D82A}">
                    <a16:rowId xmlns:a16="http://schemas.microsoft.com/office/drawing/2014/main" val="1674445611"/>
                  </a:ext>
                </a:extLst>
              </a:tr>
              <a:tr h="0">
                <a:tc>
                  <a:txBody>
                    <a:bodyPr/>
                    <a:lstStyle/>
                    <a:p>
                      <a:pPr marL="457200">
                        <a:lnSpc>
                          <a:spcPct val="104000"/>
                        </a:lnSpc>
                        <a:buNone/>
                      </a:pPr>
                      <a:r>
                        <a:rPr lang="en-IN" sz="1400">
                          <a:effectLst/>
                        </a:rPr>
                        <a:t>Highly Engaged</a:t>
                      </a:r>
                      <a:endParaRPr lang="en-IN" sz="1100">
                        <a:effectLst/>
                        <a:latin typeface="Arial" panose="020B0604020202020204" pitchFamily="34" charset="0"/>
                        <a:ea typeface="Arial" panose="020B0604020202020204" pitchFamily="34" charset="0"/>
                      </a:endParaRPr>
                    </a:p>
                  </a:txBody>
                  <a:tcPr marL="9525" marR="9525" marT="9525" marB="9525" anchor="ctr"/>
                </a:tc>
                <a:tc>
                  <a:txBody>
                    <a:bodyPr/>
                    <a:lstStyle/>
                    <a:p>
                      <a:pPr marL="457200">
                        <a:lnSpc>
                          <a:spcPct val="104000"/>
                        </a:lnSpc>
                        <a:buNone/>
                      </a:pPr>
                      <a:r>
                        <a:rPr lang="en-IN" sz="1400" dirty="0">
                          <a:effectLst/>
                        </a:rPr>
                        <a:t>Early access to new features, badges, or exclusive content</a:t>
                      </a:r>
                      <a:endParaRPr lang="en-IN" sz="1100" dirty="0">
                        <a:effectLst/>
                        <a:latin typeface="Arial" panose="020B0604020202020204" pitchFamily="34" charset="0"/>
                        <a:ea typeface="Arial" panose="020B0604020202020204" pitchFamily="34" charset="0"/>
                      </a:endParaRPr>
                    </a:p>
                  </a:txBody>
                  <a:tcPr marL="9525" marR="9525" marT="9525" marB="9525" anchor="ctr"/>
                </a:tc>
                <a:extLst>
                  <a:ext uri="{0D108BD9-81ED-4DB2-BD59-A6C34878D82A}">
                    <a16:rowId xmlns:a16="http://schemas.microsoft.com/office/drawing/2014/main" val="991734896"/>
                  </a:ext>
                </a:extLst>
              </a:tr>
              <a:tr h="0">
                <a:tc>
                  <a:txBody>
                    <a:bodyPr/>
                    <a:lstStyle/>
                    <a:p>
                      <a:pPr marL="457200">
                        <a:lnSpc>
                          <a:spcPct val="104000"/>
                        </a:lnSpc>
                        <a:buNone/>
                      </a:pPr>
                      <a:r>
                        <a:rPr lang="en-IN" sz="1400">
                          <a:effectLst/>
                        </a:rPr>
                        <a:t>Creators</a:t>
                      </a:r>
                      <a:endParaRPr lang="en-IN" sz="1100">
                        <a:effectLst/>
                        <a:latin typeface="Arial" panose="020B0604020202020204" pitchFamily="34" charset="0"/>
                        <a:ea typeface="Arial" panose="020B0604020202020204" pitchFamily="34" charset="0"/>
                      </a:endParaRPr>
                    </a:p>
                  </a:txBody>
                  <a:tcPr marL="9525" marR="9525" marT="9525" marB="9525" anchor="ctr"/>
                </a:tc>
                <a:tc>
                  <a:txBody>
                    <a:bodyPr/>
                    <a:lstStyle/>
                    <a:p>
                      <a:pPr marL="457200">
                        <a:lnSpc>
                          <a:spcPct val="104000"/>
                        </a:lnSpc>
                        <a:buNone/>
                      </a:pPr>
                      <a:r>
                        <a:rPr lang="en-IN" sz="1400">
                          <a:effectLst/>
                        </a:rPr>
                        <a:t>Highlight their posts, offer creator toolkits</a:t>
                      </a:r>
                      <a:endParaRPr lang="en-IN" sz="1100">
                        <a:effectLst/>
                        <a:latin typeface="Arial" panose="020B0604020202020204" pitchFamily="34" charset="0"/>
                        <a:ea typeface="Arial" panose="020B0604020202020204" pitchFamily="34" charset="0"/>
                      </a:endParaRPr>
                    </a:p>
                  </a:txBody>
                  <a:tcPr marL="9525" marR="9525" marT="9525" marB="9525" anchor="ctr"/>
                </a:tc>
                <a:extLst>
                  <a:ext uri="{0D108BD9-81ED-4DB2-BD59-A6C34878D82A}">
                    <a16:rowId xmlns:a16="http://schemas.microsoft.com/office/drawing/2014/main" val="3331104728"/>
                  </a:ext>
                </a:extLst>
              </a:tr>
              <a:tr h="0">
                <a:tc>
                  <a:txBody>
                    <a:bodyPr/>
                    <a:lstStyle/>
                    <a:p>
                      <a:pPr marL="457200">
                        <a:lnSpc>
                          <a:spcPct val="104000"/>
                        </a:lnSpc>
                        <a:buNone/>
                      </a:pPr>
                      <a:r>
                        <a:rPr lang="en-IN" sz="1400">
                          <a:effectLst/>
                        </a:rPr>
                        <a:t>Influencers</a:t>
                      </a:r>
                      <a:endParaRPr lang="en-IN" sz="1100">
                        <a:effectLst/>
                        <a:latin typeface="Arial" panose="020B0604020202020204" pitchFamily="34" charset="0"/>
                        <a:ea typeface="Arial" panose="020B0604020202020204" pitchFamily="34" charset="0"/>
                      </a:endParaRPr>
                    </a:p>
                  </a:txBody>
                  <a:tcPr marL="9525" marR="9525" marT="9525" marB="9525" anchor="ctr"/>
                </a:tc>
                <a:tc>
                  <a:txBody>
                    <a:bodyPr/>
                    <a:lstStyle/>
                    <a:p>
                      <a:pPr marL="457200">
                        <a:lnSpc>
                          <a:spcPct val="104000"/>
                        </a:lnSpc>
                        <a:buNone/>
                      </a:pPr>
                      <a:r>
                        <a:rPr lang="en-IN" sz="1400">
                          <a:effectLst/>
                        </a:rPr>
                        <a:t>Collaborate for promotions, co-branded campaigns</a:t>
                      </a:r>
                      <a:endParaRPr lang="en-IN" sz="1100">
                        <a:effectLst/>
                        <a:latin typeface="Arial" panose="020B0604020202020204" pitchFamily="34" charset="0"/>
                        <a:ea typeface="Arial" panose="020B0604020202020204" pitchFamily="34" charset="0"/>
                      </a:endParaRPr>
                    </a:p>
                  </a:txBody>
                  <a:tcPr marL="9525" marR="9525" marT="9525" marB="9525" anchor="ctr"/>
                </a:tc>
                <a:extLst>
                  <a:ext uri="{0D108BD9-81ED-4DB2-BD59-A6C34878D82A}">
                    <a16:rowId xmlns:a16="http://schemas.microsoft.com/office/drawing/2014/main" val="45099413"/>
                  </a:ext>
                </a:extLst>
              </a:tr>
              <a:tr h="0">
                <a:tc>
                  <a:txBody>
                    <a:bodyPr/>
                    <a:lstStyle/>
                    <a:p>
                      <a:pPr marL="457200">
                        <a:lnSpc>
                          <a:spcPct val="104000"/>
                        </a:lnSpc>
                        <a:buNone/>
                      </a:pPr>
                      <a:r>
                        <a:rPr lang="en-IN" sz="1400">
                          <a:effectLst/>
                        </a:rPr>
                        <a:t>Inactive Users</a:t>
                      </a:r>
                      <a:endParaRPr lang="en-IN" sz="1100">
                        <a:effectLst/>
                        <a:latin typeface="Arial" panose="020B0604020202020204" pitchFamily="34" charset="0"/>
                        <a:ea typeface="Arial" panose="020B0604020202020204" pitchFamily="34" charset="0"/>
                      </a:endParaRPr>
                    </a:p>
                  </a:txBody>
                  <a:tcPr marL="9525" marR="9525" marT="9525" marB="9525" anchor="ctr"/>
                </a:tc>
                <a:tc>
                  <a:txBody>
                    <a:bodyPr/>
                    <a:lstStyle/>
                    <a:p>
                      <a:pPr marL="457200">
                        <a:lnSpc>
                          <a:spcPct val="104000"/>
                        </a:lnSpc>
                        <a:buNone/>
                      </a:pPr>
                      <a:r>
                        <a:rPr lang="en-IN" sz="1400">
                          <a:effectLst/>
                        </a:rPr>
                        <a:t>Email nudges, feed customization, or reactivation bonuses</a:t>
                      </a:r>
                      <a:endParaRPr lang="en-IN" sz="1100">
                        <a:effectLst/>
                        <a:latin typeface="Arial" panose="020B0604020202020204" pitchFamily="34" charset="0"/>
                        <a:ea typeface="Arial" panose="020B0604020202020204" pitchFamily="34" charset="0"/>
                      </a:endParaRPr>
                    </a:p>
                  </a:txBody>
                  <a:tcPr marL="9525" marR="9525" marT="9525" marB="9525" anchor="ctr"/>
                </a:tc>
                <a:extLst>
                  <a:ext uri="{0D108BD9-81ED-4DB2-BD59-A6C34878D82A}">
                    <a16:rowId xmlns:a16="http://schemas.microsoft.com/office/drawing/2014/main" val="1473817079"/>
                  </a:ext>
                </a:extLst>
              </a:tr>
              <a:tr h="0">
                <a:tc>
                  <a:txBody>
                    <a:bodyPr/>
                    <a:lstStyle/>
                    <a:p>
                      <a:pPr marL="457200">
                        <a:lnSpc>
                          <a:spcPct val="104000"/>
                        </a:lnSpc>
                        <a:buNone/>
                      </a:pPr>
                      <a:r>
                        <a:rPr lang="en-IN" sz="1400">
                          <a:effectLst/>
                        </a:rPr>
                        <a:t>Commenters</a:t>
                      </a:r>
                      <a:endParaRPr lang="en-IN" sz="1100">
                        <a:effectLst/>
                        <a:latin typeface="Arial" panose="020B0604020202020204" pitchFamily="34" charset="0"/>
                        <a:ea typeface="Arial" panose="020B0604020202020204" pitchFamily="34" charset="0"/>
                      </a:endParaRPr>
                    </a:p>
                  </a:txBody>
                  <a:tcPr marL="9525" marR="9525" marT="9525" marB="9525" anchor="ctr"/>
                </a:tc>
                <a:tc>
                  <a:txBody>
                    <a:bodyPr/>
                    <a:lstStyle/>
                    <a:p>
                      <a:pPr marL="457200">
                        <a:lnSpc>
                          <a:spcPct val="104000"/>
                        </a:lnSpc>
                        <a:buNone/>
                      </a:pPr>
                      <a:r>
                        <a:rPr lang="en-IN" sz="1400">
                          <a:effectLst/>
                        </a:rPr>
                        <a:t>Promote discussion-focused content (e.g., questions, polls)</a:t>
                      </a:r>
                      <a:endParaRPr lang="en-IN" sz="1100">
                        <a:effectLst/>
                        <a:latin typeface="Arial" panose="020B0604020202020204" pitchFamily="34" charset="0"/>
                        <a:ea typeface="Arial" panose="020B0604020202020204" pitchFamily="34" charset="0"/>
                      </a:endParaRPr>
                    </a:p>
                  </a:txBody>
                  <a:tcPr marL="9525" marR="9525" marT="9525" marB="9525" anchor="ctr"/>
                </a:tc>
                <a:extLst>
                  <a:ext uri="{0D108BD9-81ED-4DB2-BD59-A6C34878D82A}">
                    <a16:rowId xmlns:a16="http://schemas.microsoft.com/office/drawing/2014/main" val="2473462822"/>
                  </a:ext>
                </a:extLst>
              </a:tr>
              <a:tr h="0">
                <a:tc>
                  <a:txBody>
                    <a:bodyPr/>
                    <a:lstStyle/>
                    <a:p>
                      <a:pPr marL="457200">
                        <a:lnSpc>
                          <a:spcPct val="104000"/>
                        </a:lnSpc>
                        <a:buNone/>
                      </a:pPr>
                      <a:r>
                        <a:rPr lang="en-IN" sz="1400" dirty="0">
                          <a:effectLst/>
                        </a:rPr>
                        <a:t>Observers</a:t>
                      </a:r>
                      <a:endParaRPr lang="en-IN" sz="1100" dirty="0">
                        <a:effectLst/>
                        <a:latin typeface="Arial" panose="020B0604020202020204" pitchFamily="34" charset="0"/>
                        <a:ea typeface="Arial" panose="020B0604020202020204" pitchFamily="34" charset="0"/>
                      </a:endParaRPr>
                    </a:p>
                  </a:txBody>
                  <a:tcPr marL="9525" marR="9525" marT="9525" marB="9525" anchor="ctr"/>
                </a:tc>
                <a:tc>
                  <a:txBody>
                    <a:bodyPr/>
                    <a:lstStyle/>
                    <a:p>
                      <a:pPr marL="457200">
                        <a:lnSpc>
                          <a:spcPct val="104000"/>
                        </a:lnSpc>
                        <a:buNone/>
                      </a:pPr>
                      <a:r>
                        <a:rPr lang="en-IN" sz="1400" dirty="0">
                          <a:effectLst/>
                        </a:rPr>
                        <a:t>Show popular content, suggest topics based on past views</a:t>
                      </a:r>
                      <a:endParaRPr lang="en-IN" sz="1100" dirty="0">
                        <a:effectLst/>
                        <a:latin typeface="Arial" panose="020B0604020202020204" pitchFamily="34" charset="0"/>
                        <a:ea typeface="Arial" panose="020B0604020202020204" pitchFamily="34" charset="0"/>
                      </a:endParaRPr>
                    </a:p>
                  </a:txBody>
                  <a:tcPr marL="9525" marR="9525" marT="9525" marB="9525" anchor="ctr"/>
                </a:tc>
                <a:extLst>
                  <a:ext uri="{0D108BD9-81ED-4DB2-BD59-A6C34878D82A}">
                    <a16:rowId xmlns:a16="http://schemas.microsoft.com/office/drawing/2014/main" val="3407726684"/>
                  </a:ext>
                </a:extLst>
              </a:tr>
            </a:tbl>
          </a:graphicData>
        </a:graphic>
      </p:graphicFrame>
      <p:sp>
        <p:nvSpPr>
          <p:cNvPr id="5" name="Rectangle 1">
            <a:extLst>
              <a:ext uri="{FF2B5EF4-FFF2-40B4-BE49-F238E27FC236}">
                <a16:creationId xmlns:a16="http://schemas.microsoft.com/office/drawing/2014/main" id="{251FC0AB-56FB-B1DD-DE8B-83F28E5DE87F}"/>
              </a:ext>
            </a:extLst>
          </p:cNvPr>
          <p:cNvSpPr>
            <a:spLocks noChangeArrowheads="1"/>
          </p:cNvSpPr>
          <p:nvPr/>
        </p:nvSpPr>
        <p:spPr bwMode="auto">
          <a:xfrm>
            <a:off x="5765180" y="2969111"/>
            <a:ext cx="66944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a:ln>
                  <a:noFill/>
                </a:ln>
                <a:solidFill>
                  <a:schemeClr val="tx1"/>
                </a:solidFill>
                <a:effectLst/>
                <a:latin typeface="Arial" panose="020B0604020202020204" pitchFamily="34" charset="0"/>
                <a:ea typeface="Arial" panose="020B0604020202020204" pitchFamily="34" charset="0"/>
              </a:rPr>
              <a:t>Recommend</a:t>
            </a:r>
            <a:r>
              <a:rPr lang="en-GB" altLang="en-US" sz="1400" b="1" dirty="0">
                <a:latin typeface="Arial" panose="020B0604020202020204" pitchFamily="34" charset="0"/>
                <a:ea typeface="Arial" panose="020B0604020202020204" pitchFamily="34" charset="0"/>
              </a:rPr>
              <a:t>ed Campaign</a:t>
            </a:r>
            <a:r>
              <a:rPr kumimoji="0" lang="en-GB" altLang="en-US" sz="1400" b="1" i="0" u="none" strike="noStrike" cap="none" normalizeH="0" baseline="0" dirty="0">
                <a:ln>
                  <a:noFill/>
                </a:ln>
                <a:solidFill>
                  <a:schemeClr val="tx1"/>
                </a:solidFill>
                <a:effectLst/>
                <a:latin typeface="Arial" panose="020B0604020202020204" pitchFamily="34" charset="0"/>
                <a:ea typeface="Arial" panose="020B0604020202020204" pitchFamily="34" charset="0"/>
              </a:rPr>
              <a:t> Strategies by Segment:</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5EBD8C17-107A-5C93-8AE2-176AC304F8DA}"/>
              </a:ext>
            </a:extLst>
          </p:cNvPr>
          <p:cNvGraphicFramePr>
            <a:graphicFrameLocks noGrp="1"/>
          </p:cNvGraphicFramePr>
          <p:nvPr>
            <p:extLst>
              <p:ext uri="{D42A27DB-BD31-4B8C-83A1-F6EECF244321}">
                <p14:modId xmlns:p14="http://schemas.microsoft.com/office/powerpoint/2010/main" val="532657415"/>
              </p:ext>
            </p:extLst>
          </p:nvPr>
        </p:nvGraphicFramePr>
        <p:xfrm>
          <a:off x="4829416" y="1001632"/>
          <a:ext cx="6332954" cy="1834230"/>
        </p:xfrm>
        <a:graphic>
          <a:graphicData uri="http://schemas.openxmlformats.org/drawingml/2006/table">
            <a:tbl>
              <a:tblPr firstRow="1" firstCol="1" bandRow="1">
                <a:tableStyleId>{5C22544A-7EE6-4342-B048-85BDC9FD1C3A}</a:tableStyleId>
              </a:tblPr>
              <a:tblGrid>
                <a:gridCol w="3166477">
                  <a:extLst>
                    <a:ext uri="{9D8B030D-6E8A-4147-A177-3AD203B41FA5}">
                      <a16:colId xmlns:a16="http://schemas.microsoft.com/office/drawing/2014/main" val="2166939857"/>
                    </a:ext>
                  </a:extLst>
                </a:gridCol>
                <a:gridCol w="3166477">
                  <a:extLst>
                    <a:ext uri="{9D8B030D-6E8A-4147-A177-3AD203B41FA5}">
                      <a16:colId xmlns:a16="http://schemas.microsoft.com/office/drawing/2014/main" val="1971906773"/>
                    </a:ext>
                  </a:extLst>
                </a:gridCol>
              </a:tblGrid>
              <a:tr h="231809">
                <a:tc>
                  <a:txBody>
                    <a:bodyPr/>
                    <a:lstStyle/>
                    <a:p>
                      <a:pPr marL="457200">
                        <a:lnSpc>
                          <a:spcPct val="104000"/>
                        </a:lnSpc>
                        <a:buNone/>
                      </a:pPr>
                      <a:r>
                        <a:rPr lang="en-IN" sz="1400">
                          <a:effectLst/>
                        </a:rPr>
                        <a:t>Segment Name</a:t>
                      </a:r>
                      <a:endParaRPr lang="en-IN" sz="1100">
                        <a:effectLst/>
                        <a:latin typeface="Arial" panose="020B0604020202020204" pitchFamily="34" charset="0"/>
                        <a:ea typeface="Arial" panose="020B0604020202020204" pitchFamily="34" charset="0"/>
                      </a:endParaRPr>
                    </a:p>
                  </a:txBody>
                  <a:tcPr marL="9525" marR="9525" marT="9525" marB="9525" anchor="ctr"/>
                </a:tc>
                <a:tc>
                  <a:txBody>
                    <a:bodyPr/>
                    <a:lstStyle/>
                    <a:p>
                      <a:pPr marL="457200">
                        <a:lnSpc>
                          <a:spcPct val="104000"/>
                        </a:lnSpc>
                        <a:buNone/>
                      </a:pPr>
                      <a:r>
                        <a:rPr lang="en-IN" sz="1400">
                          <a:effectLst/>
                        </a:rPr>
                        <a:t>Criteria</a:t>
                      </a:r>
                      <a:endParaRPr lang="en-IN" sz="1100">
                        <a:effectLst/>
                        <a:latin typeface="Arial" panose="020B0604020202020204" pitchFamily="34" charset="0"/>
                        <a:ea typeface="Arial" panose="020B0604020202020204" pitchFamily="34" charset="0"/>
                      </a:endParaRPr>
                    </a:p>
                  </a:txBody>
                  <a:tcPr marL="9525" marR="9525" marT="9525" marB="9525" anchor="ctr"/>
                </a:tc>
                <a:extLst>
                  <a:ext uri="{0D108BD9-81ED-4DB2-BD59-A6C34878D82A}">
                    <a16:rowId xmlns:a16="http://schemas.microsoft.com/office/drawing/2014/main" val="1844455150"/>
                  </a:ext>
                </a:extLst>
              </a:tr>
              <a:tr h="685305">
                <a:tc>
                  <a:txBody>
                    <a:bodyPr/>
                    <a:lstStyle/>
                    <a:p>
                      <a:pPr marL="457200">
                        <a:lnSpc>
                          <a:spcPct val="104000"/>
                        </a:lnSpc>
                        <a:buNone/>
                      </a:pPr>
                      <a:r>
                        <a:rPr lang="en-IN" sz="1400">
                          <a:effectLst/>
                        </a:rPr>
                        <a:t>Highly Engaged</a:t>
                      </a:r>
                      <a:endParaRPr lang="en-IN" sz="1100">
                        <a:effectLst/>
                        <a:latin typeface="Arial" panose="020B0604020202020204" pitchFamily="34" charset="0"/>
                        <a:ea typeface="Arial" panose="020B0604020202020204" pitchFamily="34" charset="0"/>
                      </a:endParaRPr>
                    </a:p>
                  </a:txBody>
                  <a:tcPr marL="9525" marR="9525" marT="9525" marB="9525" anchor="ctr"/>
                </a:tc>
                <a:tc>
                  <a:txBody>
                    <a:bodyPr/>
                    <a:lstStyle/>
                    <a:p>
                      <a:pPr marL="457200">
                        <a:lnSpc>
                          <a:spcPct val="104000"/>
                        </a:lnSpc>
                        <a:buNone/>
                      </a:pPr>
                      <a:r>
                        <a:rPr lang="en-IN" sz="1400">
                          <a:effectLst/>
                        </a:rPr>
                        <a:t>Users with high number of likes &amp; comments received per post</a:t>
                      </a:r>
                      <a:endParaRPr lang="en-IN" sz="1100">
                        <a:effectLst/>
                        <a:latin typeface="Arial" panose="020B0604020202020204" pitchFamily="34" charset="0"/>
                        <a:ea typeface="Arial" panose="020B0604020202020204" pitchFamily="34" charset="0"/>
                      </a:endParaRPr>
                    </a:p>
                  </a:txBody>
                  <a:tcPr marL="9525" marR="9525" marT="9525" marB="9525" anchor="ctr"/>
                </a:tc>
                <a:extLst>
                  <a:ext uri="{0D108BD9-81ED-4DB2-BD59-A6C34878D82A}">
                    <a16:rowId xmlns:a16="http://schemas.microsoft.com/office/drawing/2014/main" val="860623721"/>
                  </a:ext>
                </a:extLst>
              </a:tr>
              <a:tr h="458558">
                <a:tc>
                  <a:txBody>
                    <a:bodyPr/>
                    <a:lstStyle/>
                    <a:p>
                      <a:pPr marL="457200">
                        <a:lnSpc>
                          <a:spcPct val="104000"/>
                        </a:lnSpc>
                        <a:buNone/>
                      </a:pPr>
                      <a:r>
                        <a:rPr lang="en-IN" sz="1400">
                          <a:effectLst/>
                        </a:rPr>
                        <a:t>Moderately Engaged</a:t>
                      </a:r>
                      <a:endParaRPr lang="en-IN" sz="1100">
                        <a:effectLst/>
                        <a:latin typeface="Arial" panose="020B0604020202020204" pitchFamily="34" charset="0"/>
                        <a:ea typeface="Arial" panose="020B0604020202020204" pitchFamily="34" charset="0"/>
                      </a:endParaRPr>
                    </a:p>
                  </a:txBody>
                  <a:tcPr marL="9525" marR="9525" marT="9525" marB="9525" anchor="ctr"/>
                </a:tc>
                <a:tc>
                  <a:txBody>
                    <a:bodyPr/>
                    <a:lstStyle/>
                    <a:p>
                      <a:pPr marL="457200">
                        <a:lnSpc>
                          <a:spcPct val="104000"/>
                        </a:lnSpc>
                        <a:buNone/>
                      </a:pPr>
                      <a:r>
                        <a:rPr lang="en-IN" sz="1400" dirty="0">
                          <a:effectLst/>
                        </a:rPr>
                        <a:t>Users with moderate interactions on posts</a:t>
                      </a:r>
                      <a:endParaRPr lang="en-IN" sz="1100" dirty="0">
                        <a:effectLst/>
                        <a:latin typeface="Arial" panose="020B0604020202020204" pitchFamily="34" charset="0"/>
                        <a:ea typeface="Arial" panose="020B0604020202020204" pitchFamily="34" charset="0"/>
                      </a:endParaRPr>
                    </a:p>
                  </a:txBody>
                  <a:tcPr marL="9525" marR="9525" marT="9525" marB="9525" anchor="ctr"/>
                </a:tc>
                <a:extLst>
                  <a:ext uri="{0D108BD9-81ED-4DB2-BD59-A6C34878D82A}">
                    <a16:rowId xmlns:a16="http://schemas.microsoft.com/office/drawing/2014/main" val="2928447467"/>
                  </a:ext>
                </a:extLst>
              </a:tr>
              <a:tr h="458558">
                <a:tc>
                  <a:txBody>
                    <a:bodyPr/>
                    <a:lstStyle/>
                    <a:p>
                      <a:pPr marL="457200">
                        <a:lnSpc>
                          <a:spcPct val="104000"/>
                        </a:lnSpc>
                        <a:buNone/>
                      </a:pPr>
                      <a:r>
                        <a:rPr lang="en-IN" sz="1400" dirty="0">
                          <a:effectLst/>
                        </a:rPr>
                        <a:t>Low Engaged / Lurkers</a:t>
                      </a:r>
                      <a:endParaRPr lang="en-IN" sz="1100" dirty="0">
                        <a:effectLst/>
                        <a:latin typeface="Arial" panose="020B0604020202020204" pitchFamily="34" charset="0"/>
                        <a:ea typeface="Arial" panose="020B0604020202020204" pitchFamily="34" charset="0"/>
                      </a:endParaRPr>
                    </a:p>
                  </a:txBody>
                  <a:tcPr marL="9525" marR="9525" marT="9525" marB="9525" anchor="ctr"/>
                </a:tc>
                <a:tc>
                  <a:txBody>
                    <a:bodyPr/>
                    <a:lstStyle/>
                    <a:p>
                      <a:pPr marL="457200">
                        <a:lnSpc>
                          <a:spcPct val="104000"/>
                        </a:lnSpc>
                        <a:buNone/>
                      </a:pPr>
                      <a:r>
                        <a:rPr lang="en-IN" sz="1400" dirty="0">
                          <a:effectLst/>
                        </a:rPr>
                        <a:t>Users who rarely receive or give likes/comments</a:t>
                      </a:r>
                      <a:endParaRPr lang="en-IN" sz="1100" dirty="0">
                        <a:effectLst/>
                        <a:latin typeface="Arial" panose="020B0604020202020204" pitchFamily="34" charset="0"/>
                        <a:ea typeface="Arial" panose="020B0604020202020204" pitchFamily="34" charset="0"/>
                      </a:endParaRPr>
                    </a:p>
                  </a:txBody>
                  <a:tcPr marL="9525" marR="9525" marT="9525" marB="9525" anchor="ctr"/>
                </a:tc>
                <a:extLst>
                  <a:ext uri="{0D108BD9-81ED-4DB2-BD59-A6C34878D82A}">
                    <a16:rowId xmlns:a16="http://schemas.microsoft.com/office/drawing/2014/main" val="2076286956"/>
                  </a:ext>
                </a:extLst>
              </a:tr>
            </a:tbl>
          </a:graphicData>
        </a:graphic>
      </p:graphicFrame>
      <p:sp>
        <p:nvSpPr>
          <p:cNvPr id="7" name="Rectangle 2">
            <a:extLst>
              <a:ext uri="{FF2B5EF4-FFF2-40B4-BE49-F238E27FC236}">
                <a16:creationId xmlns:a16="http://schemas.microsoft.com/office/drawing/2014/main" id="{CC8640B7-5267-8735-C15A-076FFDA26F4A}"/>
              </a:ext>
            </a:extLst>
          </p:cNvPr>
          <p:cNvSpPr>
            <a:spLocks noChangeArrowheads="1"/>
          </p:cNvSpPr>
          <p:nvPr/>
        </p:nvSpPr>
        <p:spPr bwMode="auto">
          <a:xfrm>
            <a:off x="4829416" y="411788"/>
            <a:ext cx="115828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altLang="en-US" sz="1400" b="1" dirty="0">
                <a:latin typeface="Arial" panose="020B0604020202020204" pitchFamily="34" charset="0"/>
                <a:ea typeface="Arial" panose="020B0604020202020204" pitchFamily="34" charset="0"/>
              </a:rPr>
              <a:t>                    </a:t>
            </a:r>
            <a:r>
              <a:rPr kumimoji="0" lang="en-GB" altLang="en-US" sz="1400" b="1" i="0" u="none" strike="noStrike" cap="none" normalizeH="0" baseline="0" dirty="0">
                <a:ln>
                  <a:noFill/>
                </a:ln>
                <a:solidFill>
                  <a:schemeClr val="tx1"/>
                </a:solidFill>
                <a:effectLst/>
                <a:latin typeface="Arial" panose="020B0604020202020204" pitchFamily="34" charset="0"/>
                <a:ea typeface="Arial" panose="020B0604020202020204" pitchFamily="34" charset="0"/>
              </a:rPr>
              <a:t> Segmentation by Engagement Level</a:t>
            </a:r>
            <a:endParaRPr kumimoji="0" lang="en-GB"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We must use metrics such as total likes, comments, and posts to classify users:</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2657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921E1-6E8E-E4A3-5AD7-5F526293543F}"/>
              </a:ext>
            </a:extLst>
          </p:cNvPr>
          <p:cNvSpPr>
            <a:spLocks noGrp="1"/>
          </p:cNvSpPr>
          <p:nvPr>
            <p:ph type="title"/>
          </p:nvPr>
        </p:nvSpPr>
        <p:spPr>
          <a:xfrm>
            <a:off x="301083" y="2199276"/>
            <a:ext cx="4638907" cy="2456442"/>
          </a:xfrm>
        </p:spPr>
        <p:txBody>
          <a:bodyPr>
            <a:normAutofit/>
          </a:bodyPr>
          <a:lstStyle/>
          <a:p>
            <a:r>
              <a:rPr lang="en-IN" sz="3600" dirty="0"/>
              <a:t>FINAL RECOMMENDATIONS</a:t>
            </a:r>
          </a:p>
        </p:txBody>
      </p:sp>
      <p:sp>
        <p:nvSpPr>
          <p:cNvPr id="3" name="Content Placeholder 2">
            <a:extLst>
              <a:ext uri="{FF2B5EF4-FFF2-40B4-BE49-F238E27FC236}">
                <a16:creationId xmlns:a16="http://schemas.microsoft.com/office/drawing/2014/main" id="{545C00B8-9BFD-4708-3327-B1B16B6FF071}"/>
              </a:ext>
            </a:extLst>
          </p:cNvPr>
          <p:cNvSpPr>
            <a:spLocks noGrp="1"/>
          </p:cNvSpPr>
          <p:nvPr>
            <p:ph idx="1"/>
          </p:nvPr>
        </p:nvSpPr>
        <p:spPr>
          <a:xfrm>
            <a:off x="4772723" y="802888"/>
            <a:ext cx="7118194" cy="6587067"/>
          </a:xfrm>
        </p:spPr>
        <p:txBody>
          <a:bodyPr>
            <a:normAutofit/>
          </a:bodyPr>
          <a:lstStyle/>
          <a:p>
            <a:pPr marL="0" indent="0">
              <a:buNone/>
            </a:pPr>
            <a:r>
              <a:rPr lang="en-IN" b="1" dirty="0"/>
              <a:t>1. Optimize Hashtag &amp; Content Strategy</a:t>
            </a:r>
            <a:endParaRPr lang="en-IN" dirty="0"/>
          </a:p>
          <a:p>
            <a:pPr lvl="0"/>
            <a:r>
              <a:rPr lang="en-IN" dirty="0"/>
              <a:t>Promote hashtags with the highest average engagement.</a:t>
            </a:r>
          </a:p>
          <a:p>
            <a:pPr lvl="0"/>
            <a:r>
              <a:rPr lang="en-IN" dirty="0"/>
              <a:t>Since hashtag Drives higher interaction and visibility across posts.</a:t>
            </a:r>
          </a:p>
          <a:p>
            <a:r>
              <a:rPr lang="en-IN" b="1" dirty="0"/>
              <a:t>2. Post Timing Optimization</a:t>
            </a:r>
            <a:endParaRPr lang="en-IN" dirty="0"/>
          </a:p>
          <a:p>
            <a:pPr lvl="0"/>
            <a:r>
              <a:rPr lang="en-IN" dirty="0"/>
              <a:t>Encourage users to post during peak engagement hours identified in the analysis.</a:t>
            </a:r>
          </a:p>
          <a:p>
            <a:pPr lvl="0"/>
            <a:r>
              <a:rPr lang="en-IN" dirty="0"/>
              <a:t>Improves reach and user satisfaction by increasing interactions.</a:t>
            </a:r>
          </a:p>
          <a:p>
            <a:pPr marL="0" indent="0">
              <a:buNone/>
            </a:pPr>
            <a:r>
              <a:rPr lang="en-IN" b="1" dirty="0"/>
              <a:t>3. Personalize Marketing by User Segments</a:t>
            </a:r>
            <a:endParaRPr lang="en-IN" dirty="0"/>
          </a:p>
          <a:p>
            <a:pPr lvl="0"/>
            <a:r>
              <a:rPr lang="en-IN" dirty="0"/>
              <a:t>Use </a:t>
            </a:r>
            <a:r>
              <a:rPr lang="en-IN" dirty="0" err="1"/>
              <a:t>behavior</a:t>
            </a:r>
            <a:r>
              <a:rPr lang="en-IN" dirty="0"/>
              <a:t>-driven segments (e.g., Observers, Commenters, Creators) to tailor outreach.</a:t>
            </a:r>
          </a:p>
          <a:p>
            <a:pPr lvl="0"/>
            <a:r>
              <a:rPr lang="en-IN" dirty="0"/>
              <a:t>Increases campaign effectiveness and reduces cost per engagement.</a:t>
            </a:r>
          </a:p>
          <a:p>
            <a:pPr lvl="0"/>
            <a:r>
              <a:rPr lang="en-IN" dirty="0"/>
              <a:t>Create influencer programs, co-branded campaigns, and exclusive feature access.</a:t>
            </a:r>
          </a:p>
          <a:p>
            <a:pPr lvl="0"/>
            <a:endParaRPr lang="en-IN" dirty="0"/>
          </a:p>
          <a:p>
            <a:pPr lvl="0"/>
            <a:endParaRPr lang="en-IN" dirty="0"/>
          </a:p>
          <a:p>
            <a:endParaRPr lang="en-IN" dirty="0"/>
          </a:p>
        </p:txBody>
      </p:sp>
    </p:spTree>
    <p:extLst>
      <p:ext uri="{BB962C8B-B14F-4D97-AF65-F5344CB8AC3E}">
        <p14:creationId xmlns:p14="http://schemas.microsoft.com/office/powerpoint/2010/main" val="793246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5DCC72D-E34B-D59F-4D01-DF1FA9D384F8}"/>
              </a:ext>
            </a:extLst>
          </p:cNvPr>
          <p:cNvSpPr>
            <a:spLocks noGrp="1"/>
          </p:cNvSpPr>
          <p:nvPr>
            <p:ph type="body" idx="1"/>
          </p:nvPr>
        </p:nvSpPr>
        <p:spPr/>
        <p:txBody>
          <a:bodyPr/>
          <a:lstStyle/>
          <a:p>
            <a:endParaRPr lang="en-US" dirty="0"/>
          </a:p>
          <a:p>
            <a:r>
              <a:rPr lang="en-US" dirty="0"/>
              <a:t>“Social media is not just an activity; it is an investment of valuable time and resources.”</a:t>
            </a:r>
            <a:endParaRPr lang="en-IN" dirty="0"/>
          </a:p>
        </p:txBody>
      </p:sp>
      <p:pic>
        <p:nvPicPr>
          <p:cNvPr id="4098" name="Picture 2">
            <a:extLst>
              <a:ext uri="{FF2B5EF4-FFF2-40B4-BE49-F238E27FC236}">
                <a16:creationId xmlns:a16="http://schemas.microsoft.com/office/drawing/2014/main" id="{A6F70796-D096-851C-FC0E-ED8E8EE20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8573" y="2153899"/>
            <a:ext cx="451485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911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05A97-DADC-C0A7-C0B0-C07CD64E07C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7FFC85A-6085-2C7A-F67F-4094DC70BCA2}"/>
              </a:ext>
            </a:extLst>
          </p:cNvPr>
          <p:cNvSpPr>
            <a:spLocks noGrp="1"/>
          </p:cNvSpPr>
          <p:nvPr>
            <p:ph idx="1"/>
          </p:nvPr>
        </p:nvSpPr>
        <p:spPr/>
        <p:txBody>
          <a:bodyPr/>
          <a:lstStyle/>
          <a:p>
            <a:pPr marL="0" indent="0" algn="ctr">
              <a:buNone/>
            </a:pPr>
            <a:r>
              <a:rPr lang="en-US" dirty="0"/>
              <a:t>        </a:t>
            </a:r>
          </a:p>
          <a:p>
            <a:pPr marL="0" indent="0" algn="ctr">
              <a:buNone/>
            </a:pPr>
            <a:endParaRPr lang="en-US" dirty="0"/>
          </a:p>
          <a:p>
            <a:pPr marL="0" indent="0" algn="ctr">
              <a:buNone/>
            </a:pPr>
            <a:r>
              <a:rPr lang="en-US" sz="2000" b="1" dirty="0"/>
              <a:t> “Behind every like, comment, and follow is a story waiting to shape our next strategy.”</a:t>
            </a:r>
          </a:p>
          <a:p>
            <a:pPr marL="0" indent="0" algn="ctr">
              <a:buNone/>
            </a:pPr>
            <a:endParaRPr lang="en-US" dirty="0"/>
          </a:p>
          <a:p>
            <a:pPr marL="0" indent="0">
              <a:buNone/>
            </a:pPr>
            <a:r>
              <a:rPr lang="en-IN" dirty="0"/>
              <a:t>Here, </a:t>
            </a:r>
          </a:p>
          <a:p>
            <a:pPr marL="0" indent="0">
              <a:buNone/>
            </a:pPr>
            <a:r>
              <a:rPr lang="en-US" dirty="0"/>
              <a:t>Various sets of insights and visualizations are available that would</a:t>
            </a:r>
            <a:r>
              <a:rPr lang="en-IN" dirty="0"/>
              <a:t> be helpful for us </a:t>
            </a:r>
            <a:r>
              <a:rPr lang="en-US" dirty="0"/>
              <a:t>to develop targeted marketing strategies that will increase user engagement, retention, and acquisition.</a:t>
            </a:r>
          </a:p>
          <a:p>
            <a:pPr marL="0" indent="0">
              <a:buNone/>
            </a:pPr>
            <a:endParaRPr lang="en-US" dirty="0"/>
          </a:p>
          <a:p>
            <a:pPr marL="0" indent="0">
              <a:buNone/>
            </a:pPr>
            <a:endParaRPr lang="en-US" dirty="0"/>
          </a:p>
          <a:p>
            <a:pPr marL="0" indent="0">
              <a:buNone/>
            </a:pPr>
            <a:endParaRPr lang="en-IN" dirty="0"/>
          </a:p>
        </p:txBody>
      </p:sp>
      <p:pic>
        <p:nvPicPr>
          <p:cNvPr id="6146" name="Picture 2">
            <a:extLst>
              <a:ext uri="{FF2B5EF4-FFF2-40B4-BE49-F238E27FC236}">
                <a16:creationId xmlns:a16="http://schemas.microsoft.com/office/drawing/2014/main" id="{2146AA48-7158-9479-8FB7-D166A6CD2E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0369" y="285699"/>
            <a:ext cx="1839951" cy="1034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12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3C687-367A-C378-D852-AE754CF56048}"/>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2A84836F-BE0E-2147-4643-6D513BD288F7}"/>
              </a:ext>
            </a:extLst>
          </p:cNvPr>
          <p:cNvSpPr>
            <a:spLocks noGrp="1"/>
          </p:cNvSpPr>
          <p:nvPr>
            <p:ph idx="1"/>
          </p:nvPr>
        </p:nvSpPr>
        <p:spPr/>
        <p:txBody>
          <a:bodyPr/>
          <a:lstStyle/>
          <a:p>
            <a:endParaRPr lang="en-US" dirty="0">
              <a:solidFill>
                <a:schemeClr val="dk1"/>
              </a:solidFill>
            </a:endParaRPr>
          </a:p>
          <a:p>
            <a:endParaRPr lang="en-US" dirty="0">
              <a:solidFill>
                <a:schemeClr val="dk1"/>
              </a:solidFill>
            </a:endParaRPr>
          </a:p>
          <a:p>
            <a:endParaRPr lang="en-US" dirty="0">
              <a:solidFill>
                <a:schemeClr val="dk1"/>
              </a:solidFill>
            </a:endParaRPr>
          </a:p>
          <a:p>
            <a:r>
              <a:rPr lang="en-US" dirty="0">
                <a:solidFill>
                  <a:schemeClr val="dk1"/>
                </a:solidFill>
              </a:rPr>
              <a:t>You are hired as a data analyst at Meta and asked to collaborate with Marketing team. Marketing teams wants to leverage Instagram's user data to develop targeted marketing strategies that will increase user engagement, retention, and acquisition. Provide insights and recommendations to address the following objectives</a:t>
            </a:r>
          </a:p>
          <a:p>
            <a:endParaRPr lang="en-IN" dirty="0"/>
          </a:p>
        </p:txBody>
      </p:sp>
      <p:pic>
        <p:nvPicPr>
          <p:cNvPr id="7170" name="Picture 2">
            <a:extLst>
              <a:ext uri="{FF2B5EF4-FFF2-40B4-BE49-F238E27FC236}">
                <a16:creationId xmlns:a16="http://schemas.microsoft.com/office/drawing/2014/main" id="{94DBC8FA-AF65-AF48-8C7E-16AE4ACF4A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3266" y="635425"/>
            <a:ext cx="265747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766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7F1B6-830E-70F9-49B2-CB43AE7CFDB5}"/>
              </a:ext>
            </a:extLst>
          </p:cNvPr>
          <p:cNvSpPr>
            <a:spLocks noGrp="1"/>
          </p:cNvSpPr>
          <p:nvPr>
            <p:ph type="title"/>
          </p:nvPr>
        </p:nvSpPr>
        <p:spPr/>
        <p:txBody>
          <a:bodyPr/>
          <a:lstStyle/>
          <a:p>
            <a:r>
              <a:rPr lang="en-IN" dirty="0"/>
              <a:t>DATA OVERVIEW</a:t>
            </a:r>
          </a:p>
        </p:txBody>
      </p:sp>
      <p:sp>
        <p:nvSpPr>
          <p:cNvPr id="3" name="Content Placeholder 2">
            <a:extLst>
              <a:ext uri="{FF2B5EF4-FFF2-40B4-BE49-F238E27FC236}">
                <a16:creationId xmlns:a16="http://schemas.microsoft.com/office/drawing/2014/main" id="{1D2740B0-6CC5-6734-9F1D-621DE5EB3B5C}"/>
              </a:ext>
            </a:extLst>
          </p:cNvPr>
          <p:cNvSpPr>
            <a:spLocks noGrp="1"/>
          </p:cNvSpPr>
          <p:nvPr>
            <p:ph idx="1"/>
          </p:nvPr>
        </p:nvSpPr>
        <p:spPr>
          <a:xfrm>
            <a:off x="4928841" y="725579"/>
            <a:ext cx="6482632" cy="5739574"/>
          </a:xfrm>
        </p:spPr>
        <p:txBody>
          <a:bodyPr>
            <a:normAutofit fontScale="92500"/>
          </a:bodyPr>
          <a:lstStyle/>
          <a:p>
            <a:pPr marL="457200" lvl="0" indent="-330200">
              <a:spcBef>
                <a:spcPts val="0"/>
              </a:spcBef>
              <a:buClr>
                <a:schemeClr val="dk1"/>
              </a:buClr>
              <a:buSzPts val="1600"/>
              <a:buChar char="●"/>
            </a:pPr>
            <a:r>
              <a:rPr lang="en-US" sz="2000" dirty="0" err="1">
                <a:solidFill>
                  <a:schemeClr val="dk1"/>
                </a:solidFill>
              </a:rPr>
              <a:t>comments_id</a:t>
            </a:r>
            <a:r>
              <a:rPr lang="en-US" sz="2000" dirty="0">
                <a:solidFill>
                  <a:schemeClr val="dk1"/>
                </a:solidFill>
              </a:rPr>
              <a:t> : unique identifier for each comment</a:t>
            </a:r>
          </a:p>
          <a:p>
            <a:pPr marL="457200" lvl="0" indent="-330200">
              <a:spcBef>
                <a:spcPts val="0"/>
              </a:spcBef>
              <a:buClr>
                <a:schemeClr val="dk1"/>
              </a:buClr>
              <a:buSzPts val="1600"/>
              <a:buChar char="●"/>
            </a:pPr>
            <a:r>
              <a:rPr lang="en-US" sz="2000" dirty="0" err="1">
                <a:solidFill>
                  <a:schemeClr val="dk1"/>
                </a:solidFill>
              </a:rPr>
              <a:t>comment_text</a:t>
            </a:r>
            <a:r>
              <a:rPr lang="en-US" sz="2000" dirty="0">
                <a:solidFill>
                  <a:schemeClr val="dk1"/>
                </a:solidFill>
              </a:rPr>
              <a:t> : text content of a given comment</a:t>
            </a:r>
          </a:p>
          <a:p>
            <a:pPr marL="457200" lvl="0" indent="-330200">
              <a:spcBef>
                <a:spcPts val="0"/>
              </a:spcBef>
              <a:buClr>
                <a:schemeClr val="dk1"/>
              </a:buClr>
              <a:buSzPts val="1600"/>
              <a:buChar char="●"/>
            </a:pPr>
            <a:r>
              <a:rPr lang="en-US" sz="2000" dirty="0" err="1">
                <a:solidFill>
                  <a:schemeClr val="dk1"/>
                </a:solidFill>
              </a:rPr>
              <a:t>user_id</a:t>
            </a:r>
            <a:r>
              <a:rPr lang="en-US" sz="2000" dirty="0">
                <a:solidFill>
                  <a:schemeClr val="dk1"/>
                </a:solidFill>
              </a:rPr>
              <a:t> : unique identifier for each user</a:t>
            </a:r>
          </a:p>
          <a:p>
            <a:pPr marL="457200" lvl="0" indent="-330200">
              <a:spcBef>
                <a:spcPts val="0"/>
              </a:spcBef>
              <a:buClr>
                <a:schemeClr val="dk1"/>
              </a:buClr>
              <a:buSzPts val="1600"/>
              <a:buChar char="●"/>
            </a:pPr>
            <a:r>
              <a:rPr lang="en-US" sz="2000" dirty="0" err="1">
                <a:solidFill>
                  <a:schemeClr val="dk1"/>
                </a:solidFill>
              </a:rPr>
              <a:t>photo_id</a:t>
            </a:r>
            <a:r>
              <a:rPr lang="en-US" sz="2000" dirty="0">
                <a:solidFill>
                  <a:schemeClr val="dk1"/>
                </a:solidFill>
              </a:rPr>
              <a:t> : unique identifier for each photo</a:t>
            </a:r>
          </a:p>
          <a:p>
            <a:pPr marL="457200" lvl="0" indent="-330200">
              <a:spcBef>
                <a:spcPts val="0"/>
              </a:spcBef>
              <a:buClr>
                <a:schemeClr val="dk1"/>
              </a:buClr>
              <a:buSzPts val="1600"/>
              <a:buChar char="●"/>
            </a:pPr>
            <a:r>
              <a:rPr lang="en-US" sz="2000" dirty="0" err="1">
                <a:solidFill>
                  <a:schemeClr val="dk1"/>
                </a:solidFill>
              </a:rPr>
              <a:t>created_at</a:t>
            </a:r>
            <a:r>
              <a:rPr lang="en-US" sz="2000" dirty="0">
                <a:solidFill>
                  <a:schemeClr val="dk1"/>
                </a:solidFill>
              </a:rPr>
              <a:t> : date of interaction in the form like, photos, tags</a:t>
            </a:r>
          </a:p>
          <a:p>
            <a:pPr marL="457200" lvl="0" indent="-330200">
              <a:spcBef>
                <a:spcPts val="0"/>
              </a:spcBef>
              <a:buClr>
                <a:schemeClr val="dk1"/>
              </a:buClr>
              <a:buSzPts val="1600"/>
              <a:buChar char="●"/>
            </a:pPr>
            <a:r>
              <a:rPr lang="en-US" sz="2000" dirty="0" err="1">
                <a:solidFill>
                  <a:schemeClr val="dk1"/>
                </a:solidFill>
              </a:rPr>
              <a:t>follower_id</a:t>
            </a:r>
            <a:r>
              <a:rPr lang="en-US" sz="2000" dirty="0">
                <a:solidFill>
                  <a:schemeClr val="dk1"/>
                </a:solidFill>
              </a:rPr>
              <a:t> : </a:t>
            </a:r>
            <a:r>
              <a:rPr lang="en-US" sz="2000" dirty="0" err="1">
                <a:solidFill>
                  <a:schemeClr val="dk1"/>
                </a:solidFill>
              </a:rPr>
              <a:t>user_id</a:t>
            </a:r>
            <a:r>
              <a:rPr lang="en-US" sz="2000" dirty="0">
                <a:solidFill>
                  <a:schemeClr val="dk1"/>
                </a:solidFill>
              </a:rPr>
              <a:t> of the follower for a certain user</a:t>
            </a:r>
          </a:p>
          <a:p>
            <a:pPr marL="457200" lvl="0" indent="-330200">
              <a:spcBef>
                <a:spcPts val="0"/>
              </a:spcBef>
              <a:buClr>
                <a:schemeClr val="dk1"/>
              </a:buClr>
              <a:buSzPts val="1600"/>
              <a:buChar char="●"/>
            </a:pPr>
            <a:r>
              <a:rPr lang="en-US" sz="2000" dirty="0" err="1">
                <a:solidFill>
                  <a:schemeClr val="dk1"/>
                </a:solidFill>
              </a:rPr>
              <a:t>followee_id</a:t>
            </a:r>
            <a:r>
              <a:rPr lang="en-US" sz="2000" dirty="0">
                <a:solidFill>
                  <a:schemeClr val="dk1"/>
                </a:solidFill>
              </a:rPr>
              <a:t> : </a:t>
            </a:r>
            <a:r>
              <a:rPr lang="en-US" sz="2000" dirty="0" err="1">
                <a:solidFill>
                  <a:schemeClr val="dk1"/>
                </a:solidFill>
              </a:rPr>
              <a:t>user_id</a:t>
            </a:r>
            <a:r>
              <a:rPr lang="en-US" sz="2000" dirty="0">
                <a:solidFill>
                  <a:schemeClr val="dk1"/>
                </a:solidFill>
              </a:rPr>
              <a:t> of </a:t>
            </a:r>
            <a:r>
              <a:rPr lang="en-US" sz="2000" dirty="0" err="1">
                <a:solidFill>
                  <a:schemeClr val="dk1"/>
                </a:solidFill>
              </a:rPr>
              <a:t>followee</a:t>
            </a:r>
            <a:r>
              <a:rPr lang="en-US" sz="2000" dirty="0">
                <a:solidFill>
                  <a:schemeClr val="dk1"/>
                </a:solidFill>
              </a:rPr>
              <a:t> for a certain user</a:t>
            </a:r>
          </a:p>
          <a:p>
            <a:pPr marL="457200" lvl="0" indent="-330200">
              <a:spcBef>
                <a:spcPts val="0"/>
              </a:spcBef>
              <a:buClr>
                <a:schemeClr val="dk1"/>
              </a:buClr>
              <a:buSzPts val="1600"/>
              <a:buChar char="●"/>
            </a:pPr>
            <a:r>
              <a:rPr lang="en-US" sz="2000" dirty="0" err="1">
                <a:solidFill>
                  <a:schemeClr val="dk1"/>
                </a:solidFill>
              </a:rPr>
              <a:t>tag_id</a:t>
            </a:r>
            <a:r>
              <a:rPr lang="en-US" sz="2000" dirty="0">
                <a:solidFill>
                  <a:schemeClr val="dk1"/>
                </a:solidFill>
              </a:rPr>
              <a:t> : unique identifier for each tag</a:t>
            </a:r>
          </a:p>
          <a:p>
            <a:pPr marL="457200" lvl="0" indent="-330200">
              <a:spcBef>
                <a:spcPts val="0"/>
              </a:spcBef>
              <a:buClr>
                <a:schemeClr val="dk1"/>
              </a:buClr>
              <a:buSzPts val="1600"/>
              <a:buChar char="●"/>
            </a:pPr>
            <a:r>
              <a:rPr lang="en-US" sz="2000" dirty="0" err="1">
                <a:solidFill>
                  <a:schemeClr val="dk1"/>
                </a:solidFill>
              </a:rPr>
              <a:t>image_url</a:t>
            </a:r>
            <a:r>
              <a:rPr lang="en-US" sz="2000" dirty="0">
                <a:solidFill>
                  <a:schemeClr val="dk1"/>
                </a:solidFill>
              </a:rPr>
              <a:t> : link to the image posted on the platform</a:t>
            </a:r>
          </a:p>
          <a:p>
            <a:pPr marL="457200" lvl="0" indent="-330200">
              <a:spcBef>
                <a:spcPts val="0"/>
              </a:spcBef>
              <a:buClr>
                <a:schemeClr val="dk1"/>
              </a:buClr>
              <a:buSzPts val="1600"/>
              <a:buChar char="●"/>
            </a:pPr>
            <a:r>
              <a:rPr lang="en-US" sz="2000" dirty="0">
                <a:solidFill>
                  <a:schemeClr val="dk1"/>
                </a:solidFill>
              </a:rPr>
              <a:t>username : username chosen by the user</a:t>
            </a:r>
          </a:p>
          <a:p>
            <a:pPr marL="457200" lvl="0" indent="-330200">
              <a:spcBef>
                <a:spcPts val="0"/>
              </a:spcBef>
              <a:buClr>
                <a:schemeClr val="dk1"/>
              </a:buClr>
              <a:buSzPts val="1600"/>
              <a:buChar char="●"/>
            </a:pPr>
            <a:endParaRPr lang="en-US" sz="2000" dirty="0">
              <a:solidFill>
                <a:schemeClr val="dk1"/>
              </a:solidFill>
            </a:endParaRPr>
          </a:p>
          <a:p>
            <a:pPr marL="127000" lvl="0" indent="0">
              <a:spcBef>
                <a:spcPts val="0"/>
              </a:spcBef>
              <a:buClr>
                <a:schemeClr val="dk1"/>
              </a:buClr>
              <a:buSzPts val="1600"/>
              <a:buNone/>
            </a:pPr>
            <a:r>
              <a:rPr lang="en-US" sz="2000" dirty="0">
                <a:solidFill>
                  <a:schemeClr val="dk1"/>
                </a:solidFill>
              </a:rPr>
              <a:t>DATABASE LINK:</a:t>
            </a:r>
            <a:r>
              <a:rPr lang="en-IN" sz="2000" dirty="0">
                <a:hlinkClick r:id="rId2"/>
              </a:rPr>
              <a:t>https://drive.google.com/file/d/1wSXXQboFYXgJXxccj4i-cKfIX5QtdPwH/view?usp=drive_link</a:t>
            </a:r>
            <a:endParaRPr lang="en-US" sz="2000" dirty="0">
              <a:solidFill>
                <a:schemeClr val="dk1"/>
              </a:solidFill>
            </a:endParaRPr>
          </a:p>
          <a:p>
            <a:endParaRPr lang="en-IN" dirty="0"/>
          </a:p>
        </p:txBody>
      </p:sp>
    </p:spTree>
    <p:extLst>
      <p:ext uri="{BB962C8B-B14F-4D97-AF65-F5344CB8AC3E}">
        <p14:creationId xmlns:p14="http://schemas.microsoft.com/office/powerpoint/2010/main" val="1707853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C1896-662A-42A9-C1EF-762B6CC5805C}"/>
              </a:ext>
            </a:extLst>
          </p:cNvPr>
          <p:cNvSpPr>
            <a:spLocks noGrp="1"/>
          </p:cNvSpPr>
          <p:nvPr>
            <p:ph type="title"/>
          </p:nvPr>
        </p:nvSpPr>
        <p:spPr/>
        <p:txBody>
          <a:bodyPr/>
          <a:lstStyle/>
          <a:p>
            <a:r>
              <a:rPr lang="en-IN" dirty="0" err="1"/>
              <a:t>DataBase</a:t>
            </a:r>
            <a:r>
              <a:rPr lang="en-IN" dirty="0"/>
              <a:t> Schema</a:t>
            </a:r>
          </a:p>
        </p:txBody>
      </p:sp>
      <p:pic>
        <p:nvPicPr>
          <p:cNvPr id="1026" name="Picture 2">
            <a:extLst>
              <a:ext uri="{FF2B5EF4-FFF2-40B4-BE49-F238E27FC236}">
                <a16:creationId xmlns:a16="http://schemas.microsoft.com/office/drawing/2014/main" id="{BB0947F4-05C0-AD8D-45B1-3C1BA78043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55029" y="257818"/>
            <a:ext cx="6194870" cy="6121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755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BBF5-5A32-B14B-D1FD-3C0E5559D352}"/>
              </a:ext>
            </a:extLst>
          </p:cNvPr>
          <p:cNvSpPr>
            <a:spLocks noGrp="1"/>
          </p:cNvSpPr>
          <p:nvPr>
            <p:ph type="title"/>
          </p:nvPr>
        </p:nvSpPr>
        <p:spPr/>
        <p:txBody>
          <a:bodyPr>
            <a:normAutofit fontScale="90000"/>
          </a:bodyPr>
          <a:lstStyle/>
          <a:p>
            <a:r>
              <a:rPr lang="en-IN" dirty="0"/>
              <a:t>USERS WITH TOP ENGAGEMENT RATES IN LIKES AND COMMENTS</a:t>
            </a:r>
          </a:p>
        </p:txBody>
      </p:sp>
      <p:graphicFrame>
        <p:nvGraphicFramePr>
          <p:cNvPr id="4" name="Content Placeholder 3">
            <a:extLst>
              <a:ext uri="{FF2B5EF4-FFF2-40B4-BE49-F238E27FC236}">
                <a16:creationId xmlns:a16="http://schemas.microsoft.com/office/drawing/2014/main" id="{1C5C72E4-0E88-C8CD-637B-56D2B67B6583}"/>
              </a:ext>
            </a:extLst>
          </p:cNvPr>
          <p:cNvGraphicFramePr>
            <a:graphicFrameLocks noGrp="1"/>
          </p:cNvGraphicFramePr>
          <p:nvPr>
            <p:ph idx="1"/>
          </p:nvPr>
        </p:nvGraphicFramePr>
        <p:xfrm>
          <a:off x="5118100" y="803275"/>
          <a:ext cx="6281738" cy="5248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24255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FF762-95F2-F072-98FD-9184F9BDF5F2}"/>
              </a:ext>
            </a:extLst>
          </p:cNvPr>
          <p:cNvSpPr>
            <a:spLocks noGrp="1"/>
          </p:cNvSpPr>
          <p:nvPr>
            <p:ph type="title"/>
          </p:nvPr>
        </p:nvSpPr>
        <p:spPr/>
        <p:txBody>
          <a:bodyPr/>
          <a:lstStyle/>
          <a:p>
            <a:r>
              <a:rPr lang="en-IN" dirty="0"/>
              <a:t>OBSERVATION</a:t>
            </a:r>
          </a:p>
        </p:txBody>
      </p:sp>
      <p:sp>
        <p:nvSpPr>
          <p:cNvPr id="3" name="Content Placeholder 2">
            <a:extLst>
              <a:ext uri="{FF2B5EF4-FFF2-40B4-BE49-F238E27FC236}">
                <a16:creationId xmlns:a16="http://schemas.microsoft.com/office/drawing/2014/main" id="{A25A9837-309E-CC27-B0C1-7B11550C70CE}"/>
              </a:ext>
            </a:extLst>
          </p:cNvPr>
          <p:cNvSpPr>
            <a:spLocks noGrp="1"/>
          </p:cNvSpPr>
          <p:nvPr>
            <p:ph idx="1"/>
          </p:nvPr>
        </p:nvSpPr>
        <p:spPr>
          <a:xfrm>
            <a:off x="4637314" y="914400"/>
            <a:ext cx="7326085" cy="5671456"/>
          </a:xfrm>
        </p:spPr>
        <p:txBody>
          <a:bodyPr>
            <a:normAutofit fontScale="85000" lnSpcReduction="20000"/>
          </a:bodyPr>
          <a:lstStyle/>
          <a:p>
            <a:pPr marL="0" indent="0">
              <a:buNone/>
            </a:pPr>
            <a:r>
              <a:rPr lang="en-IN" sz="2100" b="1" dirty="0"/>
              <a:t>1. High Engagement Doesn’t Always Correlate with High Post Volume</a:t>
            </a:r>
            <a:endParaRPr lang="en-IN" sz="2100" dirty="0"/>
          </a:p>
          <a:p>
            <a:pPr lvl="0"/>
            <a:r>
              <a:rPr lang="en-IN" sz="2100" dirty="0"/>
              <a:t>Some users with fewer posts had </a:t>
            </a:r>
            <a:r>
              <a:rPr lang="en-IN" sz="2100" b="1" dirty="0"/>
              <a:t>exceptionally high engagement rates</a:t>
            </a:r>
            <a:r>
              <a:rPr lang="en-IN" sz="2100" dirty="0"/>
              <a:t>, indicating that quality and relevance of content matter more than quantity.</a:t>
            </a:r>
          </a:p>
          <a:p>
            <a:pPr marL="0" lvl="0" indent="0">
              <a:buNone/>
            </a:pPr>
            <a:r>
              <a:rPr lang="en-IN" sz="2100" b="1" dirty="0"/>
              <a:t>2. Micro-Influencers Show Stronger Per-Post Engagement</a:t>
            </a:r>
            <a:endParaRPr lang="en-IN" sz="2100" dirty="0"/>
          </a:p>
          <a:p>
            <a:pPr lvl="0"/>
            <a:r>
              <a:rPr lang="en-IN" sz="2100" dirty="0"/>
              <a:t>Users with moderate follower counts and consistent content often had </a:t>
            </a:r>
            <a:r>
              <a:rPr lang="en-IN" sz="2100" b="1" dirty="0"/>
              <a:t>higher engagement rates per post</a:t>
            </a:r>
            <a:r>
              <a:rPr lang="en-IN" sz="2100" dirty="0"/>
              <a:t> than those with large follower bases.</a:t>
            </a:r>
          </a:p>
          <a:p>
            <a:pPr lvl="0"/>
            <a:r>
              <a:rPr lang="en-IN" sz="2100" dirty="0"/>
              <a:t>These "micro-influencers" typically have </a:t>
            </a:r>
            <a:r>
              <a:rPr lang="en-IN" sz="2100" b="1" dirty="0"/>
              <a:t>more loyal and interactive audiences</a:t>
            </a:r>
            <a:r>
              <a:rPr lang="en-IN" sz="2100" dirty="0"/>
              <a:t>.</a:t>
            </a:r>
          </a:p>
          <a:p>
            <a:pPr marL="0" indent="0">
              <a:buNone/>
            </a:pPr>
            <a:r>
              <a:rPr lang="en-IN" sz="2100" b="1" dirty="0"/>
              <a:t>3. Comments Boost Rankings</a:t>
            </a:r>
            <a:endParaRPr lang="en-IN" sz="2100" dirty="0"/>
          </a:p>
          <a:p>
            <a:pPr lvl="0"/>
            <a:r>
              <a:rPr lang="en-IN" sz="2100" dirty="0"/>
              <a:t>Users receiving more comments ranked higher in engagement rate compared to those who primarily received likes.</a:t>
            </a:r>
          </a:p>
          <a:p>
            <a:pPr lvl="0"/>
            <a:r>
              <a:rPr lang="en-IN" sz="2100" b="1" dirty="0"/>
              <a:t>Comments indicate deeper interaction</a:t>
            </a:r>
            <a:r>
              <a:rPr lang="en-IN" sz="2100" dirty="0"/>
              <a:t>, possibly reflecting better content quality or community engagement.</a:t>
            </a:r>
          </a:p>
          <a:p>
            <a:endParaRPr lang="en-IN" dirty="0"/>
          </a:p>
        </p:txBody>
      </p:sp>
    </p:spTree>
    <p:extLst>
      <p:ext uri="{BB962C8B-B14F-4D97-AF65-F5344CB8AC3E}">
        <p14:creationId xmlns:p14="http://schemas.microsoft.com/office/powerpoint/2010/main" val="3387278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3F3B-F6B9-4813-8B55-BA4F5EDF9A96}"/>
              </a:ext>
            </a:extLst>
          </p:cNvPr>
          <p:cNvSpPr>
            <a:spLocks noGrp="1"/>
          </p:cNvSpPr>
          <p:nvPr>
            <p:ph type="title"/>
          </p:nvPr>
        </p:nvSpPr>
        <p:spPr/>
        <p:txBody>
          <a:bodyPr/>
          <a:lstStyle/>
          <a:p>
            <a:r>
              <a:rPr lang="en-IN" dirty="0"/>
              <a:t>TAG WISE ENGAGEMENT RATE</a:t>
            </a:r>
          </a:p>
        </p:txBody>
      </p:sp>
      <p:graphicFrame>
        <p:nvGraphicFramePr>
          <p:cNvPr id="4" name="Content Placeholder 3">
            <a:extLst>
              <a:ext uri="{FF2B5EF4-FFF2-40B4-BE49-F238E27FC236}">
                <a16:creationId xmlns:a16="http://schemas.microsoft.com/office/drawing/2014/main" id="{62F1FE4E-3EE2-F257-7975-136B7732B959}"/>
              </a:ext>
            </a:extLst>
          </p:cNvPr>
          <p:cNvGraphicFramePr>
            <a:graphicFrameLocks noGrp="1"/>
          </p:cNvGraphicFramePr>
          <p:nvPr>
            <p:ph idx="1"/>
            <p:extLst>
              <p:ext uri="{D42A27DB-BD31-4B8C-83A1-F6EECF244321}">
                <p14:modId xmlns:p14="http://schemas.microsoft.com/office/powerpoint/2010/main" val="1845648329"/>
              </p:ext>
            </p:extLst>
          </p:nvPr>
        </p:nvGraphicFramePr>
        <p:xfrm>
          <a:off x="4582887" y="304800"/>
          <a:ext cx="7434942" cy="62810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08277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1A92-717C-4325-6BD3-21DB7BF4FED3}"/>
              </a:ext>
            </a:extLst>
          </p:cNvPr>
          <p:cNvSpPr>
            <a:spLocks noGrp="1"/>
          </p:cNvSpPr>
          <p:nvPr>
            <p:ph type="title"/>
          </p:nvPr>
        </p:nvSpPr>
        <p:spPr>
          <a:xfrm>
            <a:off x="660031" y="2339039"/>
            <a:ext cx="3890198" cy="2456442"/>
          </a:xfrm>
        </p:spPr>
        <p:txBody>
          <a:bodyPr>
            <a:normAutofit fontScale="90000"/>
          </a:bodyPr>
          <a:lstStyle/>
          <a:p>
            <a:r>
              <a:rPr lang="en-IN" dirty="0"/>
              <a:t>INSIGHTS REGARTING HASHTAG &amp; TOPIC ENGAGEMENT</a:t>
            </a:r>
          </a:p>
        </p:txBody>
      </p:sp>
      <p:sp>
        <p:nvSpPr>
          <p:cNvPr id="3" name="Content Placeholder 2">
            <a:extLst>
              <a:ext uri="{FF2B5EF4-FFF2-40B4-BE49-F238E27FC236}">
                <a16:creationId xmlns:a16="http://schemas.microsoft.com/office/drawing/2014/main" id="{BD4EFA1F-59C0-052E-498F-0B02FAB64A29}"/>
              </a:ext>
            </a:extLst>
          </p:cNvPr>
          <p:cNvSpPr>
            <a:spLocks noGrp="1"/>
          </p:cNvSpPr>
          <p:nvPr>
            <p:ph idx="1"/>
          </p:nvPr>
        </p:nvSpPr>
        <p:spPr>
          <a:xfrm>
            <a:off x="4922504" y="293914"/>
            <a:ext cx="6812296" cy="6191896"/>
          </a:xfrm>
        </p:spPr>
        <p:txBody>
          <a:bodyPr>
            <a:normAutofit/>
          </a:bodyPr>
          <a:lstStyle/>
          <a:p>
            <a:pPr marL="0" indent="0">
              <a:buNone/>
            </a:pPr>
            <a:r>
              <a:rPr lang="en-IN" b="1" dirty="0"/>
              <a:t>Insights on Hashtag &amp; Topic Engagement</a:t>
            </a:r>
            <a:endParaRPr lang="en-IN" dirty="0"/>
          </a:p>
          <a:p>
            <a:pPr marL="0" lvl="0" indent="0">
              <a:buNone/>
            </a:pPr>
            <a:r>
              <a:rPr lang="en-IN" b="1" dirty="0"/>
              <a:t>High-Engagement Hashtags Are Often Trend-Aligned</a:t>
            </a:r>
            <a:endParaRPr lang="en-IN" dirty="0"/>
          </a:p>
          <a:p>
            <a:pPr lvl="1"/>
            <a:r>
              <a:rPr lang="en-IN" sz="1800" dirty="0"/>
              <a:t>Instead of broad hashtags like #photo, more specific ones like #sunsetphotography or #homeworkouts tend to foster stronger communities and higher engagement.</a:t>
            </a:r>
          </a:p>
          <a:p>
            <a:pPr marL="0" lvl="0" indent="0">
              <a:buNone/>
            </a:pPr>
            <a:r>
              <a:rPr lang="en-IN" b="1" dirty="0"/>
              <a:t>Emotional and Relatable Content Drives More Interaction</a:t>
            </a:r>
            <a:endParaRPr lang="en-IN" dirty="0"/>
          </a:p>
          <a:p>
            <a:pPr lvl="1"/>
            <a:r>
              <a:rPr lang="en-IN" sz="1800" dirty="0"/>
              <a:t>Posts under topics that are inspirational (#selflove, #mentalhealth), humorous, or personally relatable get more comments and shares.</a:t>
            </a:r>
          </a:p>
          <a:p>
            <a:pPr marL="0" lvl="0" indent="0">
              <a:buNone/>
            </a:pPr>
            <a:r>
              <a:rPr lang="en-IN" b="1" dirty="0"/>
              <a:t>Visually Rich Topics Attract More Likes</a:t>
            </a:r>
            <a:endParaRPr lang="en-IN" dirty="0"/>
          </a:p>
          <a:p>
            <a:pPr lvl="1"/>
            <a:r>
              <a:rPr lang="en-IN" sz="1800" dirty="0"/>
              <a:t>Topics like travel, food, fashion, and art consistently draw attention due to their aesthetic appeal.</a:t>
            </a:r>
          </a:p>
          <a:p>
            <a:pPr lvl="1"/>
            <a:r>
              <a:rPr lang="en-IN" sz="1800" dirty="0"/>
              <a:t>Hashtags like #TravelGoals, #Foodie, or #OOTD (Outfit of the Day) often show higher like-per-post ratios.</a:t>
            </a:r>
          </a:p>
          <a:p>
            <a:endParaRPr lang="en-IN" dirty="0"/>
          </a:p>
        </p:txBody>
      </p:sp>
    </p:spTree>
    <p:extLst>
      <p:ext uri="{BB962C8B-B14F-4D97-AF65-F5344CB8AC3E}">
        <p14:creationId xmlns:p14="http://schemas.microsoft.com/office/powerpoint/2010/main" val="79393275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3960F"/>
      </a:accent1>
      <a:accent2>
        <a:srgbClr val="E04116"/>
      </a:accent2>
      <a:accent3>
        <a:srgbClr val="9D4DE7"/>
      </a:accent3>
      <a:accent4>
        <a:srgbClr val="449EF3"/>
      </a:accent4>
      <a:accent5>
        <a:srgbClr val="39C6BE"/>
      </a:accent5>
      <a:accent6>
        <a:srgbClr val="88C933"/>
      </a:accent6>
      <a:hlink>
        <a:srgbClr val="EBB41F"/>
      </a:hlink>
      <a:folHlink>
        <a:srgbClr val="E1D676"/>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29B3952A-A5A2-4E72-A5C9-A88B41734E04}"/>
    </a:ext>
  </a:extLst>
</a:theme>
</file>

<file path=docProps/app.xml><?xml version="1.0" encoding="utf-8"?>
<Properties xmlns="http://schemas.openxmlformats.org/officeDocument/2006/extended-properties" xmlns:vt="http://schemas.openxmlformats.org/officeDocument/2006/docPropsVTypes">
  <Template>TM16401371[[fn=Atlas]]</Template>
  <TotalTime>131</TotalTime>
  <Words>1375</Words>
  <Application>Microsoft Office PowerPoint</Application>
  <PresentationFormat>Widescreen</PresentationFormat>
  <Paragraphs>160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Rockwell</vt:lpstr>
      <vt:lpstr>Wingdings</vt:lpstr>
      <vt:lpstr>Atlas</vt:lpstr>
      <vt:lpstr>ENHANCING INSTAGRAM ENGAGEMENT THROUGH DATA-DRIVEN MARKETING</vt:lpstr>
      <vt:lpstr>INTRODUCTION</vt:lpstr>
      <vt:lpstr>Problem statement</vt:lpstr>
      <vt:lpstr>DATA OVERVIEW</vt:lpstr>
      <vt:lpstr>DataBase Schema</vt:lpstr>
      <vt:lpstr>USERS WITH TOP ENGAGEMENT RATES IN LIKES AND COMMENTS</vt:lpstr>
      <vt:lpstr>OBSERVATION</vt:lpstr>
      <vt:lpstr>TAG WISE ENGAGEMENT RATE</vt:lpstr>
      <vt:lpstr>INSIGHTS REGARTING HASHTAG &amp; TOPIC ENGAGEMENT</vt:lpstr>
      <vt:lpstr>RECOMMENDATIONS</vt:lpstr>
      <vt:lpstr>CRUCIAL PLAY OF POSTING HOURS IN THE ENGAGEMENT OF THE RATE OF USERS</vt:lpstr>
      <vt:lpstr>INSIGHTS ON POSTING HOURS AND ENGAGEMENT RATE </vt:lpstr>
      <vt:lpstr>Recommendations for Content Strategy </vt:lpstr>
      <vt:lpstr>RANKING USERS BY TOTAL ENGAGEMENT</vt:lpstr>
      <vt:lpstr>OBSERVATIONS</vt:lpstr>
      <vt:lpstr>CATEGORIZING USERS BASED ON ENGAGEMENT LEVELS</vt:lpstr>
      <vt:lpstr>VARIETIES OF SEGMENTATIONS</vt:lpstr>
      <vt:lpstr>FINAL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kishore bg</dc:creator>
  <cp:lastModifiedBy>kishore bg</cp:lastModifiedBy>
  <cp:revision>1</cp:revision>
  <dcterms:created xsi:type="dcterms:W3CDTF">2025-06-22T10:45:03Z</dcterms:created>
  <dcterms:modified xsi:type="dcterms:W3CDTF">2025-06-29T11:04:23Z</dcterms:modified>
</cp:coreProperties>
</file>