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sldIdLst>
    <p:sldId id="256" r:id="rId2"/>
    <p:sldId id="257" r:id="rId3"/>
    <p:sldId id="260" r:id="rId4"/>
    <p:sldId id="258" r:id="rId5"/>
    <p:sldId id="259" r:id="rId6"/>
    <p:sldId id="261" r:id="rId7"/>
    <p:sldId id="271" r:id="rId8"/>
    <p:sldId id="272" r:id="rId9"/>
    <p:sldId id="273" r:id="rId10"/>
    <p:sldId id="274" r:id="rId11"/>
    <p:sldId id="275" r:id="rId12"/>
    <p:sldId id="276" r:id="rId13"/>
    <p:sldId id="269" r:id="rId14"/>
    <p:sldId id="267" r:id="rId15"/>
    <p:sldId id="270" r:id="rId16"/>
    <p:sldId id="27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735" autoAdjust="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C13F8-1BC9-47E3-A913-311B9BC3CFF5}" type="datetimeFigureOut">
              <a:rPr lang="en-IN" smtClean="0"/>
              <a:t>12-06-2025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E6341-E57A-49D7-A403-3392271C146F}" type="slidenum">
              <a:rPr lang="en-IN" smtClean="0"/>
              <a:t>‹#›</a:t>
            </a:fld>
            <a:endParaRPr lang="en-IN"/>
          </a:p>
        </p:txBody>
      </p:sp>
    </p:spTree>
    <p:extLst>
      <p:ext uri="{BB962C8B-B14F-4D97-AF65-F5344CB8AC3E}">
        <p14:creationId xmlns:p14="http://schemas.microsoft.com/office/powerpoint/2010/main" val="2398667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A6EFD95C-D6F6-4590-AC78-6984E7114055}" type="datetimeFigureOut">
              <a:rPr lang="en-IN" smtClean="0"/>
              <a:t>12-06-2025</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B3116C0D-CA06-4827-823B-31E280085A72}" type="slidenum">
              <a:rPr lang="en-IN" smtClean="0"/>
              <a:t>‹#›</a:t>
            </a:fld>
            <a:endParaRPr lang="en-IN"/>
          </a:p>
        </p:txBody>
      </p:sp>
    </p:spTree>
    <p:extLst>
      <p:ext uri="{BB962C8B-B14F-4D97-AF65-F5344CB8AC3E}">
        <p14:creationId xmlns:p14="http://schemas.microsoft.com/office/powerpoint/2010/main" val="595622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FD95C-D6F6-4590-AC78-6984E7114055}"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6772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EFD95C-D6F6-4590-AC78-6984E7114055}"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275601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EFD95C-D6F6-4590-AC78-6984E7114055}"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3875317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FD95C-D6F6-4590-AC78-6984E7114055}"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2843910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EFD95C-D6F6-4590-AC78-6984E7114055}" type="datetimeFigureOut">
              <a:rPr lang="en-IN" smtClean="0"/>
              <a:t>12-06-2025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2476639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EFD95C-D6F6-4590-AC78-6984E7114055}" type="datetimeFigureOut">
              <a:rPr lang="en-IN" smtClean="0"/>
              <a:t>12-06-2025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313489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FD95C-D6F6-4590-AC78-6984E7114055}"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1703751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FD95C-D6F6-4590-AC78-6984E7114055}"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65120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FD95C-D6F6-4590-AC78-6984E7114055}"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227979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FD95C-D6F6-4590-AC78-6984E7114055}"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196483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EFD95C-D6F6-4590-AC78-6984E7114055}"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180170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EFD95C-D6F6-4590-AC78-6984E7114055}" type="datetimeFigureOut">
              <a:rPr lang="en-IN" smtClean="0"/>
              <a:t>12-06-2025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216829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FD95C-D6F6-4590-AC78-6984E7114055}" type="datetimeFigureOut">
              <a:rPr lang="en-IN" smtClean="0"/>
              <a:t>12-06-2025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109460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FD95C-D6F6-4590-AC78-6984E7114055}" type="datetimeFigureOut">
              <a:rPr lang="en-IN" smtClean="0"/>
              <a:t>12-06-2025</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119968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FD95C-D6F6-4590-AC78-6984E7114055}"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370434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FD95C-D6F6-4590-AC78-6984E7114055}"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116C0D-CA06-4827-823B-31E280085A72}" type="slidenum">
              <a:rPr lang="en-IN" smtClean="0"/>
              <a:t>‹#›</a:t>
            </a:fld>
            <a:endParaRPr lang="en-IN"/>
          </a:p>
        </p:txBody>
      </p:sp>
    </p:spTree>
    <p:extLst>
      <p:ext uri="{BB962C8B-B14F-4D97-AF65-F5344CB8AC3E}">
        <p14:creationId xmlns:p14="http://schemas.microsoft.com/office/powerpoint/2010/main" val="414916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6EFD95C-D6F6-4590-AC78-6984E7114055}" type="datetimeFigureOut">
              <a:rPr lang="en-IN" smtClean="0"/>
              <a:t>12-06-2025</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116C0D-CA06-4827-823B-31E280085A72}" type="slidenum">
              <a:rPr lang="en-IN" smtClean="0"/>
              <a:t>‹#›</a:t>
            </a:fld>
            <a:endParaRPr lang="en-IN"/>
          </a:p>
        </p:txBody>
      </p:sp>
    </p:spTree>
    <p:extLst>
      <p:ext uri="{BB962C8B-B14F-4D97-AF65-F5344CB8AC3E}">
        <p14:creationId xmlns:p14="http://schemas.microsoft.com/office/powerpoint/2010/main" val="23459093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Copy%20of%20Zomato_Data_Kishore%20B.G.xls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86E5-EAF3-D206-7F6B-051D081A66E1}"/>
              </a:ext>
            </a:extLst>
          </p:cNvPr>
          <p:cNvSpPr>
            <a:spLocks noGrp="1"/>
          </p:cNvSpPr>
          <p:nvPr>
            <p:ph type="ctrTitle"/>
          </p:nvPr>
        </p:nvSpPr>
        <p:spPr/>
        <p:txBody>
          <a:bodyPr/>
          <a:lstStyle/>
          <a:p>
            <a:r>
              <a:rPr lang="en-IN" dirty="0"/>
              <a:t>ZOMATO </a:t>
            </a:r>
            <a:br>
              <a:rPr lang="en-IN" dirty="0"/>
            </a:br>
            <a:r>
              <a:rPr lang="en-IN" dirty="0"/>
              <a:t>RESTAURANT        ANALYSIS </a:t>
            </a:r>
          </a:p>
        </p:txBody>
      </p:sp>
      <p:sp>
        <p:nvSpPr>
          <p:cNvPr id="3" name="Subtitle 2">
            <a:extLst>
              <a:ext uri="{FF2B5EF4-FFF2-40B4-BE49-F238E27FC236}">
                <a16:creationId xmlns:a16="http://schemas.microsoft.com/office/drawing/2014/main" id="{1244CAE2-BC35-BD1E-0EC7-F1D93C35397F}"/>
              </a:ext>
            </a:extLst>
          </p:cNvPr>
          <p:cNvSpPr>
            <a:spLocks noGrp="1"/>
          </p:cNvSpPr>
          <p:nvPr>
            <p:ph type="subTitle" idx="1"/>
          </p:nvPr>
        </p:nvSpPr>
        <p:spPr/>
        <p:txBody>
          <a:bodyPr/>
          <a:lstStyle/>
          <a:p>
            <a:r>
              <a:rPr lang="en-IN" dirty="0">
                <a:solidFill>
                  <a:schemeClr val="accent2">
                    <a:lumMod val="60000"/>
                    <a:lumOff val="40000"/>
                  </a:schemeClr>
                </a:solidFill>
              </a:rPr>
              <a:t>BY Kishore b g</a:t>
            </a:r>
          </a:p>
          <a:p>
            <a:r>
              <a:rPr lang="en-IN" dirty="0">
                <a:solidFill>
                  <a:schemeClr val="accent2">
                    <a:lumMod val="60000"/>
                    <a:lumOff val="40000"/>
                  </a:schemeClr>
                </a:solidFill>
              </a:rPr>
              <a:t>From newton school</a:t>
            </a:r>
          </a:p>
        </p:txBody>
      </p:sp>
      <p:pic>
        <p:nvPicPr>
          <p:cNvPr id="7" name="Picture 6">
            <a:extLst>
              <a:ext uri="{FF2B5EF4-FFF2-40B4-BE49-F238E27FC236}">
                <a16:creationId xmlns:a16="http://schemas.microsoft.com/office/drawing/2014/main" id="{9D792B4E-11C3-B3F2-701B-3C0D8100E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702" y="1219200"/>
            <a:ext cx="4920343" cy="4517507"/>
          </a:xfrm>
          <a:prstGeom prst="rect">
            <a:avLst/>
          </a:prstGeom>
        </p:spPr>
      </p:pic>
    </p:spTree>
    <p:extLst>
      <p:ext uri="{BB962C8B-B14F-4D97-AF65-F5344CB8AC3E}">
        <p14:creationId xmlns:p14="http://schemas.microsoft.com/office/powerpoint/2010/main" val="78121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10D5-812C-1DD8-6B0F-0F237FD4F0C7}"/>
              </a:ext>
            </a:extLst>
          </p:cNvPr>
          <p:cNvSpPr>
            <a:spLocks noGrp="1"/>
          </p:cNvSpPr>
          <p:nvPr>
            <p:ph type="title"/>
          </p:nvPr>
        </p:nvSpPr>
        <p:spPr/>
        <p:txBody>
          <a:bodyPr/>
          <a:lstStyle/>
          <a:p>
            <a:r>
              <a:rPr lang="en-IN" dirty="0"/>
              <a:t>Insights </a:t>
            </a:r>
            <a:r>
              <a:rPr lang="en-GB" dirty="0">
                <a:effectLst/>
                <a:latin typeface="Arial" panose="020B0604020202020204" pitchFamily="34" charset="0"/>
                <a:ea typeface="Arial" panose="020B0604020202020204" pitchFamily="34" charset="0"/>
              </a:rPr>
              <a:t>regarding ratings for restaurants that are opened in suggested countries.</a:t>
            </a:r>
            <a:endParaRPr lang="en-IN" dirty="0"/>
          </a:p>
        </p:txBody>
      </p:sp>
      <p:sp>
        <p:nvSpPr>
          <p:cNvPr id="3" name="Content Placeholder 2">
            <a:extLst>
              <a:ext uri="{FF2B5EF4-FFF2-40B4-BE49-F238E27FC236}">
                <a16:creationId xmlns:a16="http://schemas.microsoft.com/office/drawing/2014/main" id="{C3CE3A12-D8C5-A090-12E1-06DB5176CA78}"/>
              </a:ext>
            </a:extLst>
          </p:cNvPr>
          <p:cNvSpPr>
            <a:spLocks noGrp="1"/>
          </p:cNvSpPr>
          <p:nvPr>
            <p:ph idx="1"/>
          </p:nvPr>
        </p:nvSpPr>
        <p:spPr>
          <a:xfrm>
            <a:off x="1154954" y="2603499"/>
            <a:ext cx="8761413" cy="3997325"/>
          </a:xfrm>
        </p:spPr>
        <p:txBody>
          <a:bodyPr>
            <a:normAutofit lnSpcReduction="10000"/>
          </a:bodyPr>
          <a:lstStyle/>
          <a:p>
            <a:r>
              <a:rPr lang="en-GB" sz="1800" b="1" dirty="0">
                <a:effectLst/>
                <a:latin typeface="Arial" panose="020B0604020202020204" pitchFamily="34" charset="0"/>
                <a:ea typeface="Arial" panose="020B0604020202020204" pitchFamily="34" charset="0"/>
              </a:rPr>
              <a:t>In Indonesia</a:t>
            </a:r>
            <a:r>
              <a:rPr lang="en-GB" sz="1800" dirty="0">
                <a:effectLst/>
                <a:latin typeface="Arial" panose="020B0604020202020204" pitchFamily="34" charset="0"/>
                <a:ea typeface="Arial" panose="020B0604020202020204" pitchFamily="34" charset="0"/>
              </a:rPr>
              <a:t>, Ratings are good for the majority of the restaurants, and cities like Bandung, Bogor, and Tangerang have only one restaurant at each particular set of ratings.</a:t>
            </a:r>
          </a:p>
          <a:p>
            <a:r>
              <a:rPr lang="en-GB" sz="1800" b="1" dirty="0">
                <a:effectLst/>
                <a:latin typeface="Arial" panose="020B0604020202020204" pitchFamily="34" charset="0"/>
                <a:ea typeface="Arial" panose="020B0604020202020204" pitchFamily="34" charset="0"/>
              </a:rPr>
              <a:t>In Qatar</a:t>
            </a:r>
            <a:r>
              <a:rPr lang="en-GB" sz="1800" dirty="0">
                <a:effectLst/>
                <a:latin typeface="Arial" panose="020B0604020202020204" pitchFamily="34" charset="0"/>
                <a:ea typeface="Arial" panose="020B0604020202020204" pitchFamily="34" charset="0"/>
              </a:rPr>
              <a:t>, Half of the available restaurants have a rating of 4 and above. Thus, only half of the total restaurants have a rating of 4 and above, so we must aim to run a restaurant with a rating of 4 and above.</a:t>
            </a:r>
            <a:endParaRPr lang="en-IN" sz="1800" dirty="0">
              <a:effectLst/>
              <a:latin typeface="Arial" panose="020B0604020202020204" pitchFamily="34" charset="0"/>
              <a:ea typeface="Arial" panose="020B0604020202020204" pitchFamily="34" charset="0"/>
            </a:endParaRPr>
          </a:p>
          <a:p>
            <a:r>
              <a:rPr lang="en-GB" sz="1800" b="1" dirty="0">
                <a:effectLst/>
                <a:latin typeface="Arial" panose="020B0604020202020204" pitchFamily="34" charset="0"/>
                <a:ea typeface="Arial" panose="020B0604020202020204" pitchFamily="34" charset="0"/>
              </a:rPr>
              <a:t>In the Philippines</a:t>
            </a:r>
            <a:r>
              <a:rPr lang="en-GB" sz="1800" dirty="0">
                <a:effectLst/>
                <a:latin typeface="Arial" panose="020B0604020202020204" pitchFamily="34" charset="0"/>
                <a:ea typeface="Arial" panose="020B0604020202020204" pitchFamily="34" charset="0"/>
              </a:rPr>
              <a:t>, all the restaurants have ratings of above 4, and it will be a Competition for us to run restaurants there. But the good part is that only 1 or 2 restaurants are available in each city. Opening a restaurant in Santa Rosa will be an added advantage.</a:t>
            </a:r>
            <a:endParaRPr lang="en-IN" sz="1800" dirty="0">
              <a:effectLst/>
              <a:latin typeface="Arial" panose="020B0604020202020204" pitchFamily="34" charset="0"/>
              <a:ea typeface="Arial" panose="020B0604020202020204" pitchFamily="34" charset="0"/>
            </a:endParaRPr>
          </a:p>
          <a:p>
            <a:r>
              <a:rPr lang="en-GB" sz="1800" b="1" dirty="0">
                <a:effectLst/>
                <a:latin typeface="Arial" panose="020B0604020202020204" pitchFamily="34" charset="0"/>
                <a:ea typeface="Arial" panose="020B0604020202020204" pitchFamily="34" charset="0"/>
              </a:rPr>
              <a:t>In Canada, </a:t>
            </a:r>
            <a:r>
              <a:rPr lang="en-GB" sz="1800" dirty="0">
                <a:effectLst/>
                <a:latin typeface="Arial" panose="020B0604020202020204" pitchFamily="34" charset="0"/>
                <a:ea typeface="Arial" panose="020B0604020202020204" pitchFamily="34" charset="0"/>
              </a:rPr>
              <a:t>only 1 restaurant has a rating of above 4. Thus, we must aim to open a restaurant that meets the desired requirements of customers and acquire a rating of above 4.</a:t>
            </a:r>
            <a:endParaRPr lang="en-IN" sz="1800" dirty="0">
              <a:effectLst/>
              <a:latin typeface="Arial" panose="020B0604020202020204" pitchFamily="34" charset="0"/>
              <a:ea typeface="Arial" panose="020B0604020202020204" pitchFamily="34" charset="0"/>
            </a:endParaRPr>
          </a:p>
          <a:p>
            <a:endParaRPr lang="en-IN" dirty="0"/>
          </a:p>
        </p:txBody>
      </p:sp>
      <p:pic>
        <p:nvPicPr>
          <p:cNvPr id="4" name="Picture 2">
            <a:extLst>
              <a:ext uri="{FF2B5EF4-FFF2-40B4-BE49-F238E27FC236}">
                <a16:creationId xmlns:a16="http://schemas.microsoft.com/office/drawing/2014/main" id="{405D8645-71BD-BC18-0094-2886EC4B8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9914" y="3274618"/>
            <a:ext cx="1750534" cy="157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49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B5A6-10A7-4629-F5D7-47C8B2A7389F}"/>
              </a:ext>
            </a:extLst>
          </p:cNvPr>
          <p:cNvSpPr>
            <a:spLocks noGrp="1"/>
          </p:cNvSpPr>
          <p:nvPr>
            <p:ph type="title"/>
          </p:nvPr>
        </p:nvSpPr>
        <p:spPr/>
        <p:txBody>
          <a:bodyPr/>
          <a:lstStyle/>
          <a:p>
            <a:r>
              <a:rPr lang="en-IN" dirty="0"/>
              <a:t>Insights regarding the </a:t>
            </a:r>
            <a:r>
              <a:rPr lang="en-GB" dirty="0">
                <a:effectLst/>
                <a:latin typeface="Arial" panose="020B0604020202020204" pitchFamily="34" charset="0"/>
                <a:ea typeface="Arial" panose="020B0604020202020204" pitchFamily="34" charset="0"/>
              </a:rPr>
              <a:t>current expenditure on food in the suggested countries</a:t>
            </a:r>
            <a:br>
              <a:rPr lang="en-GB" dirty="0">
                <a:effectLst/>
                <a:latin typeface="Arial" panose="020B0604020202020204" pitchFamily="34" charset="0"/>
                <a:ea typeface="Arial" panose="020B0604020202020204" pitchFamily="34" charset="0"/>
              </a:rPr>
            </a:br>
            <a:br>
              <a:rPr lang="en-GB" dirty="0">
                <a:effectLst/>
                <a:latin typeface="Arial" panose="020B0604020202020204" pitchFamily="34" charset="0"/>
                <a:ea typeface="Arial" panose="020B0604020202020204" pitchFamily="34" charset="0"/>
              </a:rPr>
            </a:br>
            <a:endParaRPr lang="en-IN" dirty="0"/>
          </a:p>
        </p:txBody>
      </p:sp>
      <p:sp>
        <p:nvSpPr>
          <p:cNvPr id="7" name="TextBox 6">
            <a:extLst>
              <a:ext uri="{FF2B5EF4-FFF2-40B4-BE49-F238E27FC236}">
                <a16:creationId xmlns:a16="http://schemas.microsoft.com/office/drawing/2014/main" id="{167743DF-74D9-2857-C232-74ED19B961E8}"/>
              </a:ext>
            </a:extLst>
          </p:cNvPr>
          <p:cNvSpPr txBox="1"/>
          <p:nvPr/>
        </p:nvSpPr>
        <p:spPr>
          <a:xfrm>
            <a:off x="6381749" y="525482"/>
            <a:ext cx="5439350" cy="3693319"/>
          </a:xfrm>
          <a:prstGeom prst="rect">
            <a:avLst/>
          </a:prstGeom>
          <a:noFill/>
        </p:spPr>
        <p:txBody>
          <a:bodyPr wrap="square" rtlCol="0">
            <a:spAutoFit/>
          </a:bodyPr>
          <a:lstStyle/>
          <a:p>
            <a:r>
              <a:rPr lang="en-GB" dirty="0">
                <a:latin typeface="Arial" panose="020B0604020202020204" pitchFamily="34" charset="0"/>
                <a:ea typeface="Arial" panose="020B0604020202020204" pitchFamily="34" charset="0"/>
              </a:rPr>
              <a:t>Country-wise Expenditure on</a:t>
            </a:r>
          </a:p>
          <a:p>
            <a:r>
              <a:rPr lang="en-GB" dirty="0">
                <a:latin typeface="Arial" panose="020B0604020202020204" pitchFamily="34" charset="0"/>
                <a:ea typeface="Arial" panose="020B0604020202020204" pitchFamily="34" charset="0"/>
              </a:rPr>
              <a:t> The two-person Dining</a:t>
            </a:r>
            <a:r>
              <a:rPr lang="en-GB" sz="1800" dirty="0">
                <a:effectLst/>
                <a:latin typeface="Arial" panose="020B0604020202020204" pitchFamily="34" charset="0"/>
                <a:ea typeface="Arial" panose="020B0604020202020204" pitchFamily="34" charset="0"/>
              </a:rPr>
              <a:t> Chart will be</a:t>
            </a:r>
          </a:p>
          <a:p>
            <a:r>
              <a:rPr lang="en-GB" sz="1800" dirty="0">
                <a:effectLst/>
                <a:latin typeface="Arial" panose="020B0604020202020204" pitchFamily="34" charset="0"/>
                <a:ea typeface="Arial" panose="020B0604020202020204" pitchFamily="34" charset="0"/>
              </a:rPr>
              <a:t> The best approach to identify the current expenditure on food in my suggested countries, because it provides the availability of restaurants in each particular set of price ranges</a:t>
            </a:r>
          </a:p>
          <a:p>
            <a:endParaRPr lang="en-GB" dirty="0">
              <a:latin typeface="Arial" panose="020B0604020202020204" pitchFamily="34" charset="0"/>
            </a:endParaRPr>
          </a:p>
          <a:p>
            <a:r>
              <a:rPr lang="en-GB" sz="1800" dirty="0">
                <a:effectLst/>
                <a:latin typeface="Arial" panose="020B0604020202020204" pitchFamily="34" charset="0"/>
                <a:ea typeface="Arial" panose="020B0604020202020204" pitchFamily="34" charset="0"/>
              </a:rPr>
              <a:t>The countries like Qatar, Singapore, and the Philippines have fewer restaurants and are a little richer compared to other countries, opening a restaurant in those countries at any price range will be profitable.</a:t>
            </a:r>
            <a:endParaRPr lang="en-IN" sz="1800"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1610EDD8-6F1E-4CCE-88CF-FE6A93AF9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151" y="3941802"/>
            <a:ext cx="7412121" cy="2720126"/>
          </a:xfrm>
          <a:prstGeom prst="rect">
            <a:avLst/>
          </a:prstGeom>
        </p:spPr>
      </p:pic>
    </p:spTree>
    <p:extLst>
      <p:ext uri="{BB962C8B-B14F-4D97-AF65-F5344CB8AC3E}">
        <p14:creationId xmlns:p14="http://schemas.microsoft.com/office/powerpoint/2010/main" val="106763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4CFF-BD0D-46A3-8418-C2C33248BF2F}"/>
              </a:ext>
            </a:extLst>
          </p:cNvPr>
          <p:cNvSpPr>
            <a:spLocks noGrp="1"/>
          </p:cNvSpPr>
          <p:nvPr>
            <p:ph type="title"/>
          </p:nvPr>
        </p:nvSpPr>
        <p:spPr/>
        <p:txBody>
          <a:bodyPr/>
          <a:lstStyle/>
          <a:p>
            <a:r>
              <a:rPr lang="en-IN" dirty="0"/>
              <a:t>Insights for the continuity of Table Booking and Online food Delivery</a:t>
            </a:r>
          </a:p>
        </p:txBody>
      </p:sp>
      <p:sp>
        <p:nvSpPr>
          <p:cNvPr id="3" name="Content Placeholder 2">
            <a:extLst>
              <a:ext uri="{FF2B5EF4-FFF2-40B4-BE49-F238E27FC236}">
                <a16:creationId xmlns:a16="http://schemas.microsoft.com/office/drawing/2014/main" id="{EE562FBB-C28A-EC2E-3EC2-1572279AEA30}"/>
              </a:ext>
            </a:extLst>
          </p:cNvPr>
          <p:cNvSpPr>
            <a:spLocks noGrp="1"/>
          </p:cNvSpPr>
          <p:nvPr>
            <p:ph idx="1"/>
          </p:nvPr>
        </p:nvSpPr>
        <p:spPr>
          <a:xfrm>
            <a:off x="742950" y="2384425"/>
            <a:ext cx="10868025" cy="3683000"/>
          </a:xfrm>
        </p:spPr>
        <p:txBody>
          <a:bodyPr>
            <a:normAutofit fontScale="92500" lnSpcReduction="20000"/>
          </a:bodyPr>
          <a:lstStyle/>
          <a:p>
            <a:r>
              <a:rPr lang="en-GB" sz="1800" dirty="0">
                <a:effectLst/>
                <a:latin typeface="Arial" panose="020B0604020202020204" pitchFamily="34" charset="0"/>
                <a:ea typeface="Arial" panose="020B0604020202020204" pitchFamily="34" charset="0"/>
              </a:rPr>
              <a:t>At first I have used slicer operation for each country and found that Online delivery and table booking is available mostly in India only. We can also view average rating of restaurants that offer both by below formula,</a:t>
            </a:r>
            <a:endParaRPr lang="en-IN" sz="1800" dirty="0">
              <a:effectLst/>
              <a:latin typeface="Arial" panose="020B0604020202020204" pitchFamily="34" charset="0"/>
              <a:ea typeface="Arial" panose="020B0604020202020204" pitchFamily="34" charset="0"/>
            </a:endParaRPr>
          </a:p>
          <a:p>
            <a:pPr marL="457200">
              <a:lnSpc>
                <a:spcPct val="115000"/>
              </a:lnSpc>
              <a:buNone/>
            </a:pPr>
            <a:r>
              <a:rPr lang="en-GB" sz="1800" dirty="0">
                <a:effectLst/>
                <a:latin typeface="Arial" panose="020B0604020202020204" pitchFamily="34" charset="0"/>
                <a:ea typeface="Arial" panose="020B0604020202020204" pitchFamily="34" charset="0"/>
              </a:rPr>
              <a:t>=AVERAGEIFS('Raw Data'!W2:W9552,'Raw Data'!O2:O9552</a:t>
            </a:r>
          </a:p>
          <a:p>
            <a:pPr marL="457200">
              <a:lnSpc>
                <a:spcPct val="115000"/>
              </a:lnSpc>
              <a:buNone/>
            </a:pPr>
            <a:r>
              <a:rPr lang="en-GB" sz="1800" dirty="0">
                <a:effectLst/>
                <a:latin typeface="Arial" panose="020B0604020202020204" pitchFamily="34" charset="0"/>
                <a:ea typeface="Arial" panose="020B0604020202020204" pitchFamily="34" charset="0"/>
              </a:rPr>
              <a:t>,"Yes",'Raw Data'!N2:N9552,"Yes")</a:t>
            </a:r>
            <a:r>
              <a:rPr lang="en-IN" dirty="0">
                <a:latin typeface="Arial" panose="020B0604020202020204" pitchFamily="34" charset="0"/>
                <a:ea typeface="Arial" panose="020B0604020202020204" pitchFamily="34" charset="0"/>
              </a:rPr>
              <a:t> </a:t>
            </a:r>
            <a:r>
              <a:rPr lang="en-GB" sz="1800" dirty="0">
                <a:effectLst/>
                <a:latin typeface="Arial" panose="020B0604020202020204" pitchFamily="34" charset="0"/>
                <a:ea typeface="Arial" panose="020B0604020202020204" pitchFamily="34" charset="0"/>
              </a:rPr>
              <a:t>By execution we get =3.6</a:t>
            </a:r>
            <a:endParaRPr lang="en-IN" sz="1800" dirty="0">
              <a:effectLst/>
              <a:latin typeface="Arial" panose="020B0604020202020204" pitchFamily="34" charset="0"/>
              <a:ea typeface="Arial" panose="020B0604020202020204" pitchFamily="34" charset="0"/>
            </a:endParaRPr>
          </a:p>
          <a:p>
            <a:r>
              <a:rPr lang="en-GB" sz="1800" dirty="0">
                <a:effectLst/>
                <a:latin typeface="Arial" panose="020B0604020202020204" pitchFamily="34" charset="0"/>
                <a:ea typeface="Arial" panose="020B0604020202020204" pitchFamily="34" charset="0"/>
              </a:rPr>
              <a:t>We can also view the average rating of restaurants that don’t offer </a:t>
            </a:r>
          </a:p>
          <a:p>
            <a:pPr marL="0" indent="0">
              <a:buNone/>
            </a:pPr>
            <a:r>
              <a:rPr lang="en-GB" sz="1800" dirty="0">
                <a:effectLst/>
                <a:latin typeface="Arial" panose="020B0604020202020204" pitchFamily="34" charset="0"/>
                <a:ea typeface="Arial" panose="020B0604020202020204" pitchFamily="34" charset="0"/>
              </a:rPr>
              <a:t>      both by below formula,</a:t>
            </a:r>
            <a:endParaRPr lang="en-IN" sz="1800" dirty="0">
              <a:effectLst/>
              <a:latin typeface="Arial" panose="020B0604020202020204" pitchFamily="34" charset="0"/>
              <a:ea typeface="Arial" panose="020B0604020202020204" pitchFamily="34" charset="0"/>
            </a:endParaRPr>
          </a:p>
          <a:p>
            <a:pPr marL="457200">
              <a:lnSpc>
                <a:spcPct val="115000"/>
              </a:lnSpc>
              <a:buNone/>
            </a:pPr>
            <a:r>
              <a:rPr lang="en-GB" sz="1800" dirty="0">
                <a:effectLst/>
                <a:latin typeface="Arial" panose="020B0604020202020204" pitchFamily="34" charset="0"/>
                <a:ea typeface="Arial" panose="020B0604020202020204" pitchFamily="34" charset="0"/>
              </a:rPr>
              <a:t>=AVERAGEIFS('Raw Data'!W2:W9552,'Raw Data'!O2:O9552,</a:t>
            </a:r>
          </a:p>
          <a:p>
            <a:pPr marL="457200">
              <a:lnSpc>
                <a:spcPct val="115000"/>
              </a:lnSpc>
              <a:buNone/>
            </a:pPr>
            <a:r>
              <a:rPr lang="en-GB" sz="1800" dirty="0">
                <a:effectLst/>
                <a:latin typeface="Arial" panose="020B0604020202020204" pitchFamily="34" charset="0"/>
                <a:ea typeface="Arial" panose="020B0604020202020204" pitchFamily="34" charset="0"/>
              </a:rPr>
              <a:t>"No",'Raw Data'!N2:N9552,"No") By execution we get =2.68</a:t>
            </a:r>
            <a:endParaRPr lang="en-IN" sz="1800" dirty="0">
              <a:effectLst/>
              <a:latin typeface="Arial" panose="020B0604020202020204" pitchFamily="34" charset="0"/>
              <a:ea typeface="Arial" panose="020B0604020202020204" pitchFamily="34" charset="0"/>
            </a:endParaRPr>
          </a:p>
          <a:p>
            <a:r>
              <a:rPr lang="en-GB" sz="1800" dirty="0">
                <a:effectLst/>
                <a:latin typeface="Arial" panose="020B0604020202020204" pitchFamily="34" charset="0"/>
                <a:ea typeface="Arial" panose="020B0604020202020204" pitchFamily="34" charset="0"/>
              </a:rPr>
              <a:t>I would like to conclude that customer ratings increase with the availability                                                     of online delivery and table booking. Thus, I suggest that we should                                                    increase online delivery and table bookings.</a:t>
            </a:r>
            <a:endParaRPr lang="en-IN" sz="1800"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2FA09D68-45F2-078F-C9D1-80721E9FF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584" y="2955113"/>
            <a:ext cx="2734057" cy="1800476"/>
          </a:xfrm>
          <a:prstGeom prst="rect">
            <a:avLst/>
          </a:prstGeom>
        </p:spPr>
      </p:pic>
      <p:pic>
        <p:nvPicPr>
          <p:cNvPr id="5" name="Picture 4">
            <a:extLst>
              <a:ext uri="{FF2B5EF4-FFF2-40B4-BE49-F238E27FC236}">
                <a16:creationId xmlns:a16="http://schemas.microsoft.com/office/drawing/2014/main" id="{F52E1B85-2D89-9AB6-19D2-D11EDD6F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612" y="4832707"/>
            <a:ext cx="2172003" cy="1695687"/>
          </a:xfrm>
          <a:prstGeom prst="rect">
            <a:avLst/>
          </a:prstGeom>
        </p:spPr>
      </p:pic>
    </p:spTree>
    <p:extLst>
      <p:ext uri="{BB962C8B-B14F-4D97-AF65-F5344CB8AC3E}">
        <p14:creationId xmlns:p14="http://schemas.microsoft.com/office/powerpoint/2010/main" val="246687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1904-A0E5-D148-6B97-00656667AD13}"/>
              </a:ext>
            </a:extLst>
          </p:cNvPr>
          <p:cNvSpPr>
            <a:spLocks noGrp="1"/>
          </p:cNvSpPr>
          <p:nvPr>
            <p:ph type="title"/>
          </p:nvPr>
        </p:nvSpPr>
        <p:spPr>
          <a:xfrm>
            <a:off x="1154954" y="848299"/>
            <a:ext cx="9002598" cy="828101"/>
          </a:xfrm>
        </p:spPr>
        <p:txBody>
          <a:bodyPr/>
          <a:lstStyle/>
          <a:p>
            <a:r>
              <a:rPr lang="en-IN" dirty="0"/>
              <a:t>Insights for the top 10 Cuisines Preferred by people around the world</a:t>
            </a:r>
          </a:p>
        </p:txBody>
      </p:sp>
      <p:sp>
        <p:nvSpPr>
          <p:cNvPr id="3" name="Content Placeholder 2">
            <a:extLst>
              <a:ext uri="{FF2B5EF4-FFF2-40B4-BE49-F238E27FC236}">
                <a16:creationId xmlns:a16="http://schemas.microsoft.com/office/drawing/2014/main" id="{FB06C9D9-57C8-DC6D-2E08-EFEE3698BBBE}"/>
              </a:ext>
            </a:extLst>
          </p:cNvPr>
          <p:cNvSpPr>
            <a:spLocks noGrp="1"/>
          </p:cNvSpPr>
          <p:nvPr>
            <p:ph idx="1"/>
          </p:nvPr>
        </p:nvSpPr>
        <p:spPr>
          <a:xfrm>
            <a:off x="984174" y="2170323"/>
            <a:ext cx="5945436" cy="4049550"/>
          </a:xfrm>
        </p:spPr>
        <p:txBody>
          <a:bodyPr>
            <a:normAutofit fontScale="92500" lnSpcReduction="20000"/>
          </a:bodyPr>
          <a:lstStyle/>
          <a:p>
            <a:pPr marL="0" indent="0">
              <a:buNone/>
            </a:pPr>
            <a:endParaRPr lang="en-IN" dirty="0"/>
          </a:p>
          <a:p>
            <a:r>
              <a:rPr lang="en-IN" sz="2100" dirty="0"/>
              <a:t>Top 10 Cuisines By Votes</a:t>
            </a:r>
          </a:p>
          <a:p>
            <a:r>
              <a:rPr lang="en-IN" sz="2100" dirty="0"/>
              <a:t>This chart provides the cuisines that are mostly preferred by people all over the world.</a:t>
            </a:r>
          </a:p>
          <a:p>
            <a:r>
              <a:rPr lang="en-IN" sz="2100" dirty="0"/>
              <a:t>When we use a country-wise slicer operation, we can view the cuisines that are particularly preferred by the people of the selected location.</a:t>
            </a:r>
          </a:p>
          <a:p>
            <a:r>
              <a:rPr lang="en-GB" sz="1900" dirty="0">
                <a:effectLst/>
                <a:ea typeface="Arial" panose="020B0604020202020204" pitchFamily="34" charset="0"/>
              </a:rPr>
              <a:t>Also, the choice of cuisine differs from location to location, where people of different cultures prefer different types of food. Thus, we have to analyse the food preferred by people at each particular location when we have to open a new restaurant.</a:t>
            </a:r>
            <a:endParaRPr lang="en-IN" sz="1900" dirty="0">
              <a:effectLst/>
              <a:ea typeface="Arial" panose="020B0604020202020204" pitchFamily="34" charset="0"/>
            </a:endParaRPr>
          </a:p>
          <a:p>
            <a:endParaRPr lang="en-IN" sz="2100" dirty="0"/>
          </a:p>
        </p:txBody>
      </p:sp>
      <p:pic>
        <p:nvPicPr>
          <p:cNvPr id="6" name="Picture 5">
            <a:extLst>
              <a:ext uri="{FF2B5EF4-FFF2-40B4-BE49-F238E27FC236}">
                <a16:creationId xmlns:a16="http://schemas.microsoft.com/office/drawing/2014/main" id="{E739B36A-C226-9D7E-01A5-361FFED04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999" y="2502298"/>
            <a:ext cx="3891827" cy="3143689"/>
          </a:xfrm>
          <a:prstGeom prst="rect">
            <a:avLst/>
          </a:prstGeom>
        </p:spPr>
      </p:pic>
    </p:spTree>
    <p:extLst>
      <p:ext uri="{BB962C8B-B14F-4D97-AF65-F5344CB8AC3E}">
        <p14:creationId xmlns:p14="http://schemas.microsoft.com/office/powerpoint/2010/main" val="163445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BF0D-EC67-2661-15CE-2054B8E1BDB7}"/>
              </a:ext>
            </a:extLst>
          </p:cNvPr>
          <p:cNvSpPr>
            <a:spLocks noGrp="1"/>
          </p:cNvSpPr>
          <p:nvPr>
            <p:ph type="title"/>
          </p:nvPr>
        </p:nvSpPr>
        <p:spPr/>
        <p:txBody>
          <a:bodyPr/>
          <a:lstStyle/>
          <a:p>
            <a:r>
              <a:rPr lang="en-IN" dirty="0"/>
              <a:t>The Zomato Dashboard</a:t>
            </a:r>
          </a:p>
        </p:txBody>
      </p:sp>
      <p:pic>
        <p:nvPicPr>
          <p:cNvPr id="6" name="Content Placeholder 5">
            <a:extLst>
              <a:ext uri="{FF2B5EF4-FFF2-40B4-BE49-F238E27FC236}">
                <a16:creationId xmlns:a16="http://schemas.microsoft.com/office/drawing/2014/main" id="{BACA1520-8C88-B293-47CA-2501BE0767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68" y="2412694"/>
            <a:ext cx="11834264" cy="4171589"/>
          </a:xfrm>
        </p:spPr>
      </p:pic>
    </p:spTree>
    <p:extLst>
      <p:ext uri="{BB962C8B-B14F-4D97-AF65-F5344CB8AC3E}">
        <p14:creationId xmlns:p14="http://schemas.microsoft.com/office/powerpoint/2010/main" val="265860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4579-0AF3-5285-C524-7A9BF3742B4A}"/>
              </a:ext>
            </a:extLst>
          </p:cNvPr>
          <p:cNvSpPr>
            <a:spLocks noGrp="1"/>
          </p:cNvSpPr>
          <p:nvPr>
            <p:ph type="title"/>
          </p:nvPr>
        </p:nvSpPr>
        <p:spPr/>
        <p:txBody>
          <a:bodyPr/>
          <a:lstStyle/>
          <a:p>
            <a:r>
              <a:rPr lang="en-IN" dirty="0"/>
              <a:t>FINAL RECOMMENDATIONS </a:t>
            </a:r>
            <a:br>
              <a:rPr lang="en-IN" dirty="0"/>
            </a:br>
            <a:r>
              <a:rPr lang="en-IN" sz="2000" dirty="0"/>
              <a:t>(Analyzation of Insights)</a:t>
            </a:r>
          </a:p>
        </p:txBody>
      </p:sp>
      <p:sp>
        <p:nvSpPr>
          <p:cNvPr id="3" name="Content Placeholder 2">
            <a:extLst>
              <a:ext uri="{FF2B5EF4-FFF2-40B4-BE49-F238E27FC236}">
                <a16:creationId xmlns:a16="http://schemas.microsoft.com/office/drawing/2014/main" id="{C93C4880-4DC2-5155-2705-80F403620A4E}"/>
              </a:ext>
            </a:extLst>
          </p:cNvPr>
          <p:cNvSpPr>
            <a:spLocks noGrp="1"/>
          </p:cNvSpPr>
          <p:nvPr>
            <p:ph idx="1"/>
          </p:nvPr>
        </p:nvSpPr>
        <p:spPr>
          <a:xfrm>
            <a:off x="757123" y="2290705"/>
            <a:ext cx="9972674" cy="4286250"/>
          </a:xfrm>
        </p:spPr>
        <p:txBody>
          <a:bodyPr>
            <a:normAutofit fontScale="92500"/>
          </a:bodyPr>
          <a:lstStyle/>
          <a:p>
            <a:r>
              <a:rPr lang="en-GB" dirty="0">
                <a:latin typeface="Arial" panose="020B0604020202020204" pitchFamily="34" charset="0"/>
                <a:ea typeface="Arial" panose="020B0604020202020204" pitchFamily="34" charset="0"/>
              </a:rPr>
              <a:t>List of</a:t>
            </a:r>
            <a:r>
              <a:rPr lang="en-GB" sz="1800" dirty="0">
                <a:effectLst/>
                <a:latin typeface="Arial" panose="020B0604020202020204" pitchFamily="34" charset="0"/>
                <a:ea typeface="Arial" panose="020B0604020202020204" pitchFamily="34" charset="0"/>
              </a:rPr>
              <a:t> a few countries where the team can open new restaurants with less competition.</a:t>
            </a:r>
          </a:p>
          <a:p>
            <a:r>
              <a:rPr lang="en-GB" sz="1800" dirty="0">
                <a:effectLst/>
                <a:latin typeface="Arial" panose="020B0604020202020204" pitchFamily="34" charset="0"/>
                <a:ea typeface="Arial" panose="020B0604020202020204" pitchFamily="34" charset="0"/>
              </a:rPr>
              <a:t>By using the slicer in the dashboard, I have analysed and I would like to suggest that opening a new restaurant may include three main factors: number. of. availability of Restaurants, price Range of those Restaurants, and rating of those Restaurants.</a:t>
            </a:r>
            <a:endParaRPr lang="en-IN" dirty="0">
              <a:latin typeface="Arial" panose="020B0604020202020204" pitchFamily="34" charset="0"/>
              <a:ea typeface="Arial" panose="020B0604020202020204" pitchFamily="34" charset="0"/>
            </a:endParaRPr>
          </a:p>
          <a:p>
            <a:r>
              <a:rPr lang="en-GB" sz="1800" dirty="0">
                <a:effectLst/>
                <a:latin typeface="Arial" panose="020B0604020202020204" pitchFamily="34" charset="0"/>
                <a:ea typeface="Arial" panose="020B0604020202020204" pitchFamily="34" charset="0"/>
              </a:rPr>
              <a:t>All three factors can be visualized through my Zomato Dashboard, and I have found that opening new restaurants in countries like Canada, the Philippines, Qatar, Singapore, and Indonesia would be the best idea and would be profitable projects.</a:t>
            </a:r>
          </a:p>
          <a:p>
            <a:r>
              <a:rPr lang="en-GB" sz="1800" dirty="0">
                <a:effectLst/>
                <a:latin typeface="Arial" panose="020B0604020202020204" pitchFamily="34" charset="0"/>
                <a:ea typeface="Arial" panose="020B0604020202020204" pitchFamily="34" charset="0"/>
              </a:rPr>
              <a:t>Countries like Qatar, Singapore, and the Philippines have fewer restaurants and are a little richer compared to other countries; opening a restaurant in those countries at any price range will be profitable. In Canada, opening a restaurant is essential because it is a country with the least number of restaurants. Indonesia has less number of restaurants with a low price range.</a:t>
            </a:r>
          </a:p>
          <a:p>
            <a:r>
              <a:rPr lang="en-GB" sz="1800" dirty="0">
                <a:effectLst/>
                <a:latin typeface="Arial" panose="020B0604020202020204" pitchFamily="34" charset="0"/>
                <a:ea typeface="Arial" panose="020B0604020202020204" pitchFamily="34" charset="0"/>
              </a:rPr>
              <a:t>In my view, just opening the highest range restaurant won’t be much profitable for online delivery companies. Thus, these are the countries where we can open a restaurant at a low to moderate price range and gain more profit.</a:t>
            </a:r>
            <a:endParaRPr lang="en-IN"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dirty="0"/>
          </a:p>
        </p:txBody>
      </p:sp>
      <p:pic>
        <p:nvPicPr>
          <p:cNvPr id="1030" name="Picture 6">
            <a:extLst>
              <a:ext uri="{FF2B5EF4-FFF2-40B4-BE49-F238E27FC236}">
                <a16:creationId xmlns:a16="http://schemas.microsoft.com/office/drawing/2014/main" id="{F2210B8F-1453-66D5-76C6-2880B6B3F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277" y="2290705"/>
            <a:ext cx="1409527" cy="140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24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A09F-CA8F-5708-FC20-77E442E8E31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CFCCB9E-52C5-516E-FC34-AE83C751A81E}"/>
              </a:ext>
            </a:extLst>
          </p:cNvPr>
          <p:cNvSpPr>
            <a:spLocks noGrp="1"/>
          </p:cNvSpPr>
          <p:nvPr>
            <p:ph idx="1"/>
          </p:nvPr>
        </p:nvSpPr>
        <p:spPr/>
        <p:txBody>
          <a:bodyPr>
            <a:normAutofit/>
          </a:bodyPr>
          <a:lstStyle/>
          <a:p>
            <a:r>
              <a:rPr lang="en-IN" dirty="0"/>
              <a:t>Thus, </a:t>
            </a:r>
            <a:r>
              <a:rPr lang="en-GB" sz="1800" dirty="0">
                <a:effectLst/>
                <a:latin typeface="+mj-lt"/>
                <a:ea typeface="Arial" panose="020B0604020202020204" pitchFamily="34" charset="0"/>
              </a:rPr>
              <a:t>the fact is that online food delivery options are higher in count at low-mid range restaurants than compared to very high range restaurants; we must increase the availability of low-mid range restaurants.</a:t>
            </a:r>
          </a:p>
          <a:p>
            <a:r>
              <a:rPr lang="en-GB" sz="1800" dirty="0">
                <a:effectLst/>
                <a:latin typeface="Century Gothic (Headings)"/>
                <a:ea typeface="Arial" panose="020B0604020202020204" pitchFamily="34" charset="0"/>
              </a:rPr>
              <a:t>After visualizing through my Zomato Dashboard, I found that opening restaurants in countries like Canada, the Philippines, Qatar, Singapore, and Indonesia would be the best idea and would be profitable projects.</a:t>
            </a:r>
            <a:endParaRPr lang="en-GB" sz="1800" dirty="0">
              <a:effectLst/>
              <a:latin typeface="+mj-lt"/>
              <a:ea typeface="Arial" panose="020B0604020202020204" pitchFamily="34" charset="0"/>
            </a:endParaRPr>
          </a:p>
          <a:p>
            <a:r>
              <a:rPr lang="en-GB" dirty="0">
                <a:latin typeface="+mj-lt"/>
                <a:ea typeface="Arial" panose="020B0604020202020204" pitchFamily="34" charset="0"/>
              </a:rPr>
              <a:t>I have also</a:t>
            </a:r>
            <a:r>
              <a:rPr lang="en-GB" sz="1800" dirty="0">
                <a:effectLst/>
                <a:latin typeface="+mj-lt"/>
                <a:ea typeface="Arial" panose="020B0604020202020204" pitchFamily="34" charset="0"/>
              </a:rPr>
              <a:t> highlighted the rows with conditional formatting of two colours, one representing immediate need and the other with a lesser number of competitors in the sheet named “raw data”.</a:t>
            </a:r>
            <a:endParaRPr lang="en-IN" sz="1800" dirty="0">
              <a:effectLst/>
              <a:latin typeface="+mj-lt"/>
              <a:ea typeface="Arial" panose="020B0604020202020204" pitchFamily="34" charset="0"/>
            </a:endParaRPr>
          </a:p>
          <a:p>
            <a:endParaRPr lang="en-IN" dirty="0"/>
          </a:p>
        </p:txBody>
      </p:sp>
      <p:pic>
        <p:nvPicPr>
          <p:cNvPr id="4098" name="Picture 2">
            <a:extLst>
              <a:ext uri="{FF2B5EF4-FFF2-40B4-BE49-F238E27FC236}">
                <a16:creationId xmlns:a16="http://schemas.microsoft.com/office/drawing/2014/main" id="{FE3CA1C4-AAA6-E157-1C0F-89B723D95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6664" y="5192998"/>
            <a:ext cx="2390274" cy="143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157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C5EC94E-C687-22B3-94DC-BBFD423F3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021" y="1763568"/>
            <a:ext cx="8573836" cy="4822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5E0D7AA-2849-7AB8-F780-F73FF5150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365" y="-288758"/>
            <a:ext cx="3248525" cy="324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55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BCCA-5E7F-1D4B-A6B4-3B131528878B}"/>
              </a:ext>
            </a:extLst>
          </p:cNvPr>
          <p:cNvSpPr>
            <a:spLocks noGrp="1"/>
          </p:cNvSpPr>
          <p:nvPr>
            <p:ph type="title"/>
          </p:nvPr>
        </p:nvSpPr>
        <p:spPr/>
        <p:txBody>
          <a:bodyPr/>
          <a:lstStyle/>
          <a:p>
            <a:r>
              <a:rPr lang="en-IN" dirty="0"/>
              <a:t>INTODUCTION</a:t>
            </a:r>
          </a:p>
        </p:txBody>
      </p:sp>
      <p:sp>
        <p:nvSpPr>
          <p:cNvPr id="3" name="Content Placeholder 2">
            <a:extLst>
              <a:ext uri="{FF2B5EF4-FFF2-40B4-BE49-F238E27FC236}">
                <a16:creationId xmlns:a16="http://schemas.microsoft.com/office/drawing/2014/main" id="{C29D7249-7671-5F55-EA56-97F9E4849DCE}"/>
              </a:ext>
            </a:extLst>
          </p:cNvPr>
          <p:cNvSpPr>
            <a:spLocks noGrp="1"/>
          </p:cNvSpPr>
          <p:nvPr>
            <p:ph idx="1"/>
          </p:nvPr>
        </p:nvSpPr>
        <p:spPr>
          <a:xfrm>
            <a:off x="1715293" y="2657929"/>
            <a:ext cx="8761413" cy="3416300"/>
          </a:xfrm>
        </p:spPr>
        <p:txBody>
          <a:bodyPr/>
          <a:lstStyle/>
          <a:p>
            <a:pPr marL="0" indent="0" algn="ctr">
              <a:buNone/>
            </a:pPr>
            <a:r>
              <a:rPr lang="en-IN" dirty="0"/>
              <a:t>       </a:t>
            </a:r>
            <a:r>
              <a:rPr lang="en-IN" sz="2800" b="1" dirty="0"/>
              <a:t>“Where Taste meets Data, </a:t>
            </a:r>
            <a:r>
              <a:rPr lang="en-US" sz="2800" b="1" dirty="0"/>
              <a:t>your Appetite for analytics Starts there.”</a:t>
            </a:r>
            <a:endParaRPr lang="en-IN" sz="2800" b="1" dirty="0"/>
          </a:p>
          <a:p>
            <a:pPr marL="0" indent="0" algn="ctr">
              <a:buNone/>
            </a:pPr>
            <a:r>
              <a:rPr lang="en-IN" sz="2000" b="1" dirty="0"/>
              <a:t>Welcome to Zomato Restaurant Analysis</a:t>
            </a:r>
          </a:p>
          <a:p>
            <a:pPr marL="0" indent="0" algn="ctr">
              <a:buNone/>
            </a:pPr>
            <a:r>
              <a:rPr lang="en-IN" sz="2000" b="1" dirty="0"/>
              <a:t>Here, </a:t>
            </a:r>
            <a:r>
              <a:rPr lang="en-US" sz="2000" b="1" dirty="0"/>
              <a:t>various sets of insights and visualizations are available that would</a:t>
            </a:r>
            <a:r>
              <a:rPr lang="en-IN" sz="2000" b="1" dirty="0"/>
              <a:t> be helpful for us to analyse and decide whether to open a new restaurant in a particular city or country with a large amount of profit.</a:t>
            </a:r>
            <a:endParaRPr lang="en-US" sz="2000" b="1" dirty="0"/>
          </a:p>
        </p:txBody>
      </p:sp>
      <p:pic>
        <p:nvPicPr>
          <p:cNvPr id="5" name="Picture 4">
            <a:extLst>
              <a:ext uri="{FF2B5EF4-FFF2-40B4-BE49-F238E27FC236}">
                <a16:creationId xmlns:a16="http://schemas.microsoft.com/office/drawing/2014/main" id="{60AFD584-D88D-0FBB-5BD7-F9A56C100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9" y="5316190"/>
            <a:ext cx="1647084" cy="1187780"/>
          </a:xfrm>
          <a:prstGeom prst="rect">
            <a:avLst/>
          </a:prstGeom>
        </p:spPr>
      </p:pic>
    </p:spTree>
    <p:extLst>
      <p:ext uri="{BB962C8B-B14F-4D97-AF65-F5344CB8AC3E}">
        <p14:creationId xmlns:p14="http://schemas.microsoft.com/office/powerpoint/2010/main" val="78195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0277-A039-87B7-A42D-C708C6F6E6A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690F4482-1A5A-EC26-0D1C-E3664B8C830E}"/>
              </a:ext>
            </a:extLst>
          </p:cNvPr>
          <p:cNvSpPr>
            <a:spLocks noGrp="1"/>
          </p:cNvSpPr>
          <p:nvPr>
            <p:ph idx="1"/>
          </p:nvPr>
        </p:nvSpPr>
        <p:spPr>
          <a:xfrm>
            <a:off x="1397107" y="2558188"/>
            <a:ext cx="9660836" cy="3594263"/>
          </a:xfrm>
        </p:spPr>
        <p:txBody>
          <a:bodyPr>
            <a:normAutofit/>
          </a:bodyPr>
          <a:lstStyle/>
          <a:p>
            <a:r>
              <a:rPr lang="en-IN" dirty="0"/>
              <a:t>Introduction.</a:t>
            </a:r>
          </a:p>
          <a:p>
            <a:r>
              <a:rPr lang="en-IN" dirty="0"/>
              <a:t>Identified Problem Statement along with the Dataset.</a:t>
            </a:r>
          </a:p>
          <a:p>
            <a:r>
              <a:rPr lang="en-IN" dirty="0"/>
              <a:t>Schema of the raw dataset.</a:t>
            </a:r>
          </a:p>
          <a:p>
            <a:r>
              <a:rPr lang="en-IN" dirty="0"/>
              <a:t>Methodology.</a:t>
            </a:r>
          </a:p>
          <a:p>
            <a:r>
              <a:rPr lang="en-IN" dirty="0"/>
              <a:t>Analysis of Insights using Charts.</a:t>
            </a:r>
          </a:p>
          <a:p>
            <a:r>
              <a:rPr lang="en-IN" dirty="0"/>
              <a:t>The Zomato Dashboard.</a:t>
            </a:r>
          </a:p>
          <a:p>
            <a:r>
              <a:rPr lang="en-IN" dirty="0"/>
              <a:t>Final Recommendations</a:t>
            </a:r>
          </a:p>
          <a:p>
            <a:r>
              <a:rPr lang="en-IN" dirty="0">
                <a:latin typeface="Century Gothic" panose="020B0502020202020204" pitchFamily="34" charset="0"/>
                <a:ea typeface="Calibri" panose="020F0502020204030204" pitchFamily="34" charset="0"/>
                <a:cs typeface="Calibri" panose="020F0502020204030204" pitchFamily="34" charset="0"/>
              </a:rPr>
              <a:t>Conclusion.</a:t>
            </a:r>
          </a:p>
          <a:p>
            <a:pPr marL="0" indent="0">
              <a:buNone/>
            </a:pPr>
            <a:endParaRPr lang="en-IN" dirty="0"/>
          </a:p>
        </p:txBody>
      </p:sp>
      <p:pic>
        <p:nvPicPr>
          <p:cNvPr id="5" name="Picture 4">
            <a:extLst>
              <a:ext uri="{FF2B5EF4-FFF2-40B4-BE49-F238E27FC236}">
                <a16:creationId xmlns:a16="http://schemas.microsoft.com/office/drawing/2014/main" id="{2B397284-7DAB-CFBF-7F6A-8AF923008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6303" y="4845612"/>
            <a:ext cx="2266754" cy="1600126"/>
          </a:xfrm>
          <a:prstGeom prst="rect">
            <a:avLst/>
          </a:prstGeom>
        </p:spPr>
      </p:pic>
    </p:spTree>
    <p:extLst>
      <p:ext uri="{BB962C8B-B14F-4D97-AF65-F5344CB8AC3E}">
        <p14:creationId xmlns:p14="http://schemas.microsoft.com/office/powerpoint/2010/main" val="10644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6C19-22E8-3DB3-1D15-B575D4B750AA}"/>
              </a:ext>
            </a:extLst>
          </p:cNvPr>
          <p:cNvSpPr>
            <a:spLocks noGrp="1"/>
          </p:cNvSpPr>
          <p:nvPr>
            <p:ph type="title"/>
          </p:nvPr>
        </p:nvSpPr>
        <p:spPr/>
        <p:txBody>
          <a:bodyPr/>
          <a:lstStyle/>
          <a:p>
            <a:r>
              <a:rPr lang="en-IN" dirty="0"/>
              <a:t>Identified Problem Statement</a:t>
            </a:r>
          </a:p>
        </p:txBody>
      </p:sp>
      <p:sp>
        <p:nvSpPr>
          <p:cNvPr id="3" name="Content Placeholder 2">
            <a:extLst>
              <a:ext uri="{FF2B5EF4-FFF2-40B4-BE49-F238E27FC236}">
                <a16:creationId xmlns:a16="http://schemas.microsoft.com/office/drawing/2014/main" id="{C29D148E-0948-D2B6-ADF0-947EBDD06DFC}"/>
              </a:ext>
            </a:extLst>
          </p:cNvPr>
          <p:cNvSpPr>
            <a:spLocks noGrp="1"/>
          </p:cNvSpPr>
          <p:nvPr>
            <p:ph idx="1"/>
          </p:nvPr>
        </p:nvSpPr>
        <p:spPr>
          <a:xfrm>
            <a:off x="1154954" y="2603500"/>
            <a:ext cx="9927771" cy="3874418"/>
          </a:xfrm>
        </p:spPr>
        <p:txBody>
          <a:bodyPr>
            <a:normAutofit lnSpcReduction="10000"/>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Lato"/>
                <a:ea typeface="Lato"/>
                <a:cs typeface="Lato"/>
                <a:sym typeface="Lato"/>
              </a:rPr>
              <a:t>You are hired as a consultant data analyst by Zomato, where the team is looking for </a:t>
            </a:r>
            <a:r>
              <a:rPr lang="en-US" sz="1800" b="0" i="0" u="none" strike="noStrike" cap="none" dirty="0">
                <a:solidFill>
                  <a:schemeClr val="dk1"/>
                </a:solidFill>
                <a:latin typeface="Lato"/>
                <a:ea typeface="Lato"/>
                <a:cs typeface="Lato"/>
                <a:sym typeface="Lato"/>
              </a:rPr>
              <a:t>expansion and</a:t>
            </a:r>
            <a:r>
              <a:rPr lang="en-US" sz="1800" b="1" i="0" u="none" strike="noStrike" cap="none" dirty="0">
                <a:solidFill>
                  <a:schemeClr val="dk1"/>
                </a:solidFill>
                <a:latin typeface="Lato"/>
                <a:ea typeface="Lato"/>
                <a:cs typeface="Lato"/>
                <a:sym typeface="Lato"/>
              </a:rPr>
              <a:t> </a:t>
            </a:r>
            <a:r>
              <a:rPr lang="en-US" sz="1800" b="0" i="0" u="none" strike="noStrike" cap="none" dirty="0">
                <a:solidFill>
                  <a:srgbClr val="000000"/>
                </a:solidFill>
                <a:latin typeface="Lato"/>
                <a:ea typeface="Lato"/>
                <a:cs typeface="Lato"/>
                <a:sym typeface="Lato"/>
              </a:rPr>
              <a:t>opening restaurants. Your task is to come up with strategies/suggestions about opening newer restaurants.</a:t>
            </a:r>
          </a:p>
          <a:p>
            <a:pPr marL="0" marR="0" lvl="0" indent="0" algn="l" rtl="0">
              <a:lnSpc>
                <a:spcPct val="100000"/>
              </a:lnSpc>
              <a:spcBef>
                <a:spcPts val="0"/>
              </a:spcBef>
              <a:spcAft>
                <a:spcPts val="0"/>
              </a:spcAft>
              <a:buClr>
                <a:srgbClr val="000000"/>
              </a:buClr>
              <a:buSzPts val="1800"/>
              <a:buFont typeface="Arial"/>
              <a:buNone/>
            </a:pPr>
            <a:endParaRPr lang="en-US"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lang="en-US"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lang="en-US"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lang="en-US"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lang="en-US"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Lato"/>
                <a:ea typeface="Lato"/>
                <a:cs typeface="Lato"/>
                <a:sym typeface="Lato"/>
              </a:rPr>
              <a:t>Here is the Link for the whole dataset </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Lato"/>
                <a:ea typeface="Lato"/>
                <a:cs typeface="Lato"/>
                <a:sym typeface="Lato"/>
              </a:rPr>
              <a:t>Along with the created Dashboard (in upcoming slides) </a:t>
            </a:r>
            <a:r>
              <a:rPr lang="en-US" sz="1800" b="0" i="0" u="none" strike="noStrike" cap="none" dirty="0">
                <a:solidFill>
                  <a:srgbClr val="000000"/>
                </a:solidFill>
                <a:latin typeface="Lato"/>
                <a:ea typeface="Lato"/>
                <a:cs typeface="Lato"/>
                <a:sym typeface="Lato"/>
                <a:hlinkClick r:id="rId2" action="ppaction://hlinkfile"/>
              </a:rPr>
              <a:t>Link</a:t>
            </a:r>
            <a:endParaRPr lang="en-US" sz="1800" b="0" i="0" u="none" strike="noStrike" cap="none" dirty="0">
              <a:solidFill>
                <a:srgbClr val="000000"/>
              </a:solidFill>
              <a:latin typeface="Lato"/>
              <a:ea typeface="Lato"/>
              <a:cs typeface="Lato"/>
              <a:sym typeface="Lato"/>
            </a:endParaRPr>
          </a:p>
          <a:p>
            <a:endParaRPr lang="en-IN" dirty="0"/>
          </a:p>
        </p:txBody>
      </p:sp>
      <p:pic>
        <p:nvPicPr>
          <p:cNvPr id="4" name="Google Shape;74;p4">
            <a:extLst>
              <a:ext uri="{FF2B5EF4-FFF2-40B4-BE49-F238E27FC236}">
                <a16:creationId xmlns:a16="http://schemas.microsoft.com/office/drawing/2014/main" id="{FDE98510-879A-1A9B-553E-C3A145514562}"/>
              </a:ext>
            </a:extLst>
          </p:cNvPr>
          <p:cNvPicPr preferRelativeResize="0"/>
          <p:nvPr/>
        </p:nvPicPr>
        <p:blipFill rotWithShape="1">
          <a:blip r:embed="rId3">
            <a:alphaModFix/>
          </a:blip>
          <a:srcRect/>
          <a:stretch/>
        </p:blipFill>
        <p:spPr>
          <a:xfrm>
            <a:off x="1154954" y="3429000"/>
            <a:ext cx="9927771" cy="2409500"/>
          </a:xfrm>
          <a:prstGeom prst="rect">
            <a:avLst/>
          </a:prstGeom>
          <a:noFill/>
          <a:ln>
            <a:noFill/>
          </a:ln>
        </p:spPr>
      </p:pic>
    </p:spTree>
    <p:extLst>
      <p:ext uri="{BB962C8B-B14F-4D97-AF65-F5344CB8AC3E}">
        <p14:creationId xmlns:p14="http://schemas.microsoft.com/office/powerpoint/2010/main" val="115772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0FB0-9468-A5A6-AFFE-E38FBC6603F2}"/>
              </a:ext>
            </a:extLst>
          </p:cNvPr>
          <p:cNvSpPr>
            <a:spLocks noGrp="1"/>
          </p:cNvSpPr>
          <p:nvPr>
            <p:ph type="title"/>
          </p:nvPr>
        </p:nvSpPr>
        <p:spPr/>
        <p:txBody>
          <a:bodyPr/>
          <a:lstStyle/>
          <a:p>
            <a:r>
              <a:rPr lang="en-IN" dirty="0"/>
              <a:t>DATA OVERVIEW</a:t>
            </a:r>
            <a:br>
              <a:rPr lang="en-IN" dirty="0"/>
            </a:br>
            <a:r>
              <a:rPr lang="en-IN" dirty="0"/>
              <a:t> </a:t>
            </a:r>
            <a:r>
              <a:rPr lang="en-IN" sz="1400" dirty="0"/>
              <a:t>(Schema of Raw Data)</a:t>
            </a:r>
          </a:p>
        </p:txBody>
      </p:sp>
      <p:sp>
        <p:nvSpPr>
          <p:cNvPr id="3" name="Content Placeholder 2">
            <a:extLst>
              <a:ext uri="{FF2B5EF4-FFF2-40B4-BE49-F238E27FC236}">
                <a16:creationId xmlns:a16="http://schemas.microsoft.com/office/drawing/2014/main" id="{B997501F-0F12-D8EB-C519-FB2089EB2E84}"/>
              </a:ext>
            </a:extLst>
          </p:cNvPr>
          <p:cNvSpPr>
            <a:spLocks noGrp="1"/>
          </p:cNvSpPr>
          <p:nvPr>
            <p:ph idx="1"/>
          </p:nvPr>
        </p:nvSpPr>
        <p:spPr>
          <a:xfrm>
            <a:off x="649995" y="2306045"/>
            <a:ext cx="5750805" cy="4326110"/>
          </a:xfrm>
        </p:spPr>
        <p:txBody>
          <a:bodyPr>
            <a:normAutofit fontScale="85000" lnSpcReduction="10000"/>
          </a:bodyPr>
          <a:lstStyle/>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Restaurant ID: </a:t>
            </a:r>
            <a:r>
              <a:rPr lang="en-US" sz="1800" b="0" i="0" u="none" strike="noStrike" cap="none" dirty="0">
                <a:solidFill>
                  <a:schemeClr val="dk1"/>
                </a:solidFill>
                <a:latin typeface="Lato"/>
                <a:ea typeface="Lato"/>
                <a:cs typeface="Lato"/>
                <a:sym typeface="Lato"/>
              </a:rPr>
              <a:t>Unique identifier for each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Restaurant Name: </a:t>
            </a:r>
            <a:r>
              <a:rPr lang="en-US" sz="1800" b="0" i="0" u="none" strike="noStrike" cap="none" dirty="0">
                <a:solidFill>
                  <a:schemeClr val="dk1"/>
                </a:solidFill>
                <a:latin typeface="Lato"/>
                <a:ea typeface="Lato"/>
                <a:cs typeface="Lato"/>
                <a:sym typeface="Lato"/>
              </a:rPr>
              <a:t>The name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err="1">
                <a:solidFill>
                  <a:schemeClr val="dk1"/>
                </a:solidFill>
                <a:latin typeface="Lato"/>
                <a:ea typeface="Lato"/>
                <a:cs typeface="Lato"/>
                <a:sym typeface="Lato"/>
              </a:rPr>
              <a:t>CountryCode</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Country code of the location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City: </a:t>
            </a:r>
            <a:r>
              <a:rPr lang="en-US" sz="1800" b="0" i="0" u="none" strike="noStrike" cap="none" dirty="0">
                <a:solidFill>
                  <a:schemeClr val="dk1"/>
                </a:solidFill>
                <a:latin typeface="Lato"/>
                <a:ea typeface="Lato"/>
                <a:cs typeface="Lato"/>
                <a:sym typeface="Lato"/>
              </a:rPr>
              <a:t>The city where the restaurant is located.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Address: </a:t>
            </a:r>
            <a:r>
              <a:rPr lang="en-US" sz="1800" b="0" i="0" u="none" strike="noStrike" cap="none" dirty="0">
                <a:solidFill>
                  <a:schemeClr val="dk1"/>
                </a:solidFill>
                <a:latin typeface="Lato"/>
                <a:ea typeface="Lato"/>
                <a:cs typeface="Lato"/>
                <a:sym typeface="Lato"/>
              </a:rPr>
              <a:t>The specific address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Locality: </a:t>
            </a:r>
            <a:r>
              <a:rPr lang="en-US" sz="1800" b="0" i="0" u="none" strike="noStrike" cap="none" dirty="0">
                <a:solidFill>
                  <a:schemeClr val="dk1"/>
                </a:solidFill>
                <a:latin typeface="Lato"/>
                <a:ea typeface="Lato"/>
                <a:cs typeface="Lato"/>
                <a:sym typeface="Lato"/>
              </a:rPr>
              <a:t>The locality or neighborhood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Locality Verbose: </a:t>
            </a:r>
            <a:r>
              <a:rPr lang="en-US" sz="1800" b="0" i="0" u="none" strike="noStrike" cap="none" dirty="0">
                <a:solidFill>
                  <a:schemeClr val="dk1"/>
                </a:solidFill>
                <a:latin typeface="Lato"/>
                <a:ea typeface="Lato"/>
                <a:cs typeface="Lato"/>
                <a:sym typeface="Lato"/>
              </a:rPr>
              <a:t>Detailed information about the locality.</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Longitude: </a:t>
            </a:r>
            <a:r>
              <a:rPr lang="en-US" sz="1800" b="0" i="0" u="none" strike="noStrike" cap="none" dirty="0">
                <a:solidFill>
                  <a:schemeClr val="dk1"/>
                </a:solidFill>
                <a:latin typeface="Lato"/>
                <a:ea typeface="Lato"/>
                <a:cs typeface="Lato"/>
                <a:sym typeface="Lato"/>
              </a:rPr>
              <a:t>The geographical longitude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Latitude: </a:t>
            </a:r>
            <a:r>
              <a:rPr lang="en-US" sz="1800" b="0" i="0" u="none" strike="noStrike" cap="none" dirty="0">
                <a:solidFill>
                  <a:schemeClr val="dk1"/>
                </a:solidFill>
                <a:latin typeface="Lato"/>
                <a:ea typeface="Lato"/>
                <a:cs typeface="Lato"/>
                <a:sym typeface="Lato"/>
              </a:rPr>
              <a:t>The geographical latitude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Cuisines: </a:t>
            </a:r>
            <a:r>
              <a:rPr lang="en-US" sz="1800" b="0" i="0" u="none" strike="noStrike" cap="none" dirty="0">
                <a:solidFill>
                  <a:schemeClr val="dk1"/>
                </a:solidFill>
                <a:latin typeface="Lato"/>
                <a:ea typeface="Lato"/>
                <a:cs typeface="Lato"/>
                <a:sym typeface="Lato"/>
              </a:rPr>
              <a:t>The type of cuisine offered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a:solidFill>
                  <a:schemeClr val="dk1"/>
                </a:solidFill>
                <a:latin typeface="Lato"/>
                <a:ea typeface="Lato"/>
                <a:cs typeface="Lato"/>
                <a:sym typeface="Lato"/>
              </a:rPr>
              <a:t>Currency: </a:t>
            </a:r>
            <a:r>
              <a:rPr lang="en-US" sz="1800" b="0" i="0" u="none" strike="noStrike" cap="none" dirty="0">
                <a:solidFill>
                  <a:schemeClr val="dk1"/>
                </a:solidFill>
                <a:latin typeface="Lato"/>
                <a:ea typeface="Lato"/>
                <a:cs typeface="Lato"/>
                <a:sym typeface="Lato"/>
              </a:rPr>
              <a:t>The currency used for transactions in the restaurant.</a:t>
            </a:r>
          </a:p>
          <a:p>
            <a:pPr marL="457200" marR="0" lvl="0" indent="0" algn="l" rtl="0">
              <a:lnSpc>
                <a:spcPct val="115000"/>
              </a:lnSpc>
              <a:spcBef>
                <a:spcPts val="0"/>
              </a:spcBef>
              <a:spcAft>
                <a:spcPts val="0"/>
              </a:spcAft>
              <a:buClr>
                <a:srgbClr val="000000"/>
              </a:buClr>
              <a:buSzPts val="1300"/>
              <a:buFont typeface="Arial"/>
              <a:buNone/>
            </a:pPr>
            <a:endParaRPr lang="en-US" sz="1800" b="0" i="0" u="none" strike="noStrike" cap="none" dirty="0">
              <a:solidFill>
                <a:schemeClr val="dk1"/>
              </a:solidFill>
              <a:latin typeface="Lato"/>
              <a:ea typeface="Lato"/>
              <a:cs typeface="Lato"/>
              <a:sym typeface="Lato"/>
            </a:endParaRPr>
          </a:p>
          <a:p>
            <a:endParaRPr lang="en-IN" dirty="0"/>
          </a:p>
        </p:txBody>
      </p:sp>
      <p:sp>
        <p:nvSpPr>
          <p:cNvPr id="4" name="TextBox 3">
            <a:extLst>
              <a:ext uri="{FF2B5EF4-FFF2-40B4-BE49-F238E27FC236}">
                <a16:creationId xmlns:a16="http://schemas.microsoft.com/office/drawing/2014/main" id="{88D068A3-E012-49E5-47E2-491E4092E4FB}"/>
              </a:ext>
            </a:extLst>
          </p:cNvPr>
          <p:cNvSpPr txBox="1"/>
          <p:nvPr/>
        </p:nvSpPr>
        <p:spPr>
          <a:xfrm>
            <a:off x="6533001" y="2306044"/>
            <a:ext cx="5009003" cy="4829014"/>
          </a:xfrm>
          <a:prstGeom prst="rect">
            <a:avLst/>
          </a:prstGeom>
          <a:noFill/>
        </p:spPr>
        <p:txBody>
          <a:bodyPr wrap="square" rtlCol="0">
            <a:spAutoFit/>
          </a:bodyPr>
          <a:lstStyle/>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dk1"/>
                </a:solidFill>
                <a:latin typeface="Lato"/>
                <a:ea typeface="Lato"/>
                <a:cs typeface="Lato"/>
                <a:sym typeface="Lato"/>
              </a:rPr>
              <a:t>Has_Table_booking</a:t>
            </a:r>
            <a:r>
              <a:rPr lang="en-US" sz="1400" b="1" i="0" u="none" strike="noStrike" cap="none" dirty="0">
                <a:solidFill>
                  <a:schemeClr val="dk1"/>
                </a:solidFill>
                <a:latin typeface="Lato"/>
                <a:ea typeface="Lato"/>
                <a:cs typeface="Lato"/>
                <a:sym typeface="Lato"/>
              </a:rPr>
              <a:t>: </a:t>
            </a:r>
            <a:r>
              <a:rPr lang="en-US" sz="1400" b="0" i="0" u="none" strike="noStrike" cap="none" dirty="0">
                <a:solidFill>
                  <a:schemeClr val="dk1"/>
                </a:solidFill>
                <a:latin typeface="Lato"/>
                <a:ea typeface="Lato"/>
                <a:cs typeface="Lato"/>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dk1"/>
                </a:solidFill>
                <a:latin typeface="Lato"/>
                <a:ea typeface="Lato"/>
                <a:cs typeface="Lato"/>
                <a:sym typeface="Lato"/>
              </a:rPr>
              <a:t>Has_Online_delivery</a:t>
            </a:r>
            <a:r>
              <a:rPr lang="en-US" sz="1400" b="1" i="0" u="none" strike="noStrike" cap="none" dirty="0">
                <a:solidFill>
                  <a:schemeClr val="dk1"/>
                </a:solidFill>
                <a:latin typeface="Lato"/>
                <a:ea typeface="Lato"/>
                <a:cs typeface="Lato"/>
                <a:sym typeface="Lato"/>
              </a:rPr>
              <a:t>: </a:t>
            </a:r>
            <a:r>
              <a:rPr lang="en-US" sz="1400" b="0" i="0" u="none" strike="noStrike" cap="none" dirty="0">
                <a:solidFill>
                  <a:schemeClr val="dk1"/>
                </a:solidFill>
                <a:latin typeface="Lato"/>
                <a:ea typeface="Lato"/>
                <a:cs typeface="Lato"/>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a:solidFill>
                  <a:schemeClr val="dk1"/>
                </a:solidFill>
                <a:latin typeface="Lato"/>
                <a:ea typeface="Lato"/>
                <a:cs typeface="Lato"/>
                <a:sym typeface="Lato"/>
              </a:rPr>
              <a:t>Is_delivering_now: </a:t>
            </a:r>
            <a:r>
              <a:rPr lang="en-US" sz="1400" b="0" i="0" u="none" strike="noStrike" cap="none" dirty="0">
                <a:solidFill>
                  <a:schemeClr val="dk1"/>
                </a:solidFill>
                <a:latin typeface="Lato"/>
                <a:ea typeface="Lato"/>
                <a:cs typeface="Lato"/>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dk1"/>
                </a:solidFill>
                <a:latin typeface="Lato"/>
                <a:ea typeface="Lato"/>
                <a:cs typeface="Lato"/>
                <a:sym typeface="Lato"/>
              </a:rPr>
              <a:t>Switch_to_order_menu</a:t>
            </a:r>
            <a:r>
              <a:rPr lang="en-US" sz="1400" b="1" i="0" u="none" strike="noStrike" cap="none" dirty="0">
                <a:solidFill>
                  <a:schemeClr val="dk1"/>
                </a:solidFill>
                <a:latin typeface="Lato"/>
                <a:ea typeface="Lato"/>
                <a:cs typeface="Lato"/>
                <a:sym typeface="Lato"/>
              </a:rPr>
              <a:t>: </a:t>
            </a:r>
            <a:r>
              <a:rPr lang="en-US" sz="1400" b="0" i="0" u="none" strike="noStrike" cap="none" dirty="0">
                <a:solidFill>
                  <a:schemeClr val="dk1"/>
                </a:solidFill>
                <a:latin typeface="Lato"/>
                <a:ea typeface="Lato"/>
                <a:cs typeface="Lato"/>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dk1"/>
                </a:solidFill>
                <a:latin typeface="Lato"/>
                <a:ea typeface="Lato"/>
                <a:cs typeface="Lato"/>
                <a:sym typeface="Lato"/>
              </a:rPr>
              <a:t>Price_range</a:t>
            </a:r>
            <a:r>
              <a:rPr lang="en-US" sz="1400" b="1" i="0" u="none" strike="noStrike" cap="none" dirty="0">
                <a:solidFill>
                  <a:schemeClr val="dk1"/>
                </a:solidFill>
                <a:latin typeface="Lato"/>
                <a:ea typeface="Lato"/>
                <a:cs typeface="Lato"/>
                <a:sym typeface="Lato"/>
              </a:rPr>
              <a:t>: </a:t>
            </a:r>
            <a:r>
              <a:rPr lang="en-US" sz="1400" b="0" i="0" u="none" strike="noStrike" cap="none" dirty="0">
                <a:solidFill>
                  <a:schemeClr val="dk1"/>
                </a:solidFill>
                <a:latin typeface="Lato"/>
                <a:ea typeface="Lato"/>
                <a:cs typeface="Lato"/>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a:solidFill>
                  <a:schemeClr val="dk1"/>
                </a:solidFill>
                <a:latin typeface="Lato"/>
                <a:ea typeface="Lato"/>
                <a:cs typeface="Lato"/>
                <a:sym typeface="Lato"/>
              </a:rPr>
              <a:t>Votes: </a:t>
            </a:r>
            <a:r>
              <a:rPr lang="en-US" sz="1400" b="0" i="0" u="none" strike="noStrike" cap="none" dirty="0">
                <a:solidFill>
                  <a:schemeClr val="dk1"/>
                </a:solidFill>
                <a:latin typeface="Lato"/>
                <a:ea typeface="Lato"/>
                <a:cs typeface="Lato"/>
                <a:sym typeface="Lato"/>
              </a:rPr>
              <a:t>The number of votes or ratings/(feedback) received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dk1"/>
                </a:solidFill>
                <a:latin typeface="Lato"/>
                <a:ea typeface="Lato"/>
                <a:cs typeface="Lato"/>
                <a:sym typeface="Lato"/>
              </a:rPr>
              <a:t>Average_Cost_for_two</a:t>
            </a:r>
            <a:r>
              <a:rPr lang="en-US" sz="1400" b="1" i="0" u="none" strike="noStrike" cap="none" dirty="0">
                <a:solidFill>
                  <a:schemeClr val="dk1"/>
                </a:solidFill>
                <a:latin typeface="Lato"/>
                <a:ea typeface="Lato"/>
                <a:cs typeface="Lato"/>
                <a:sym typeface="Lato"/>
              </a:rPr>
              <a:t>: </a:t>
            </a:r>
            <a:r>
              <a:rPr lang="en-US" sz="1400" b="0" i="0" u="none" strike="noStrike" cap="none" dirty="0">
                <a:solidFill>
                  <a:schemeClr val="dk1"/>
                </a:solidFill>
                <a:latin typeface="Lato"/>
                <a:ea typeface="Lato"/>
                <a:cs typeface="Lato"/>
                <a:sym typeface="Lato"/>
              </a:rPr>
              <a:t>The average cost for two people dining at the restaurant.</a:t>
            </a:r>
          </a:p>
          <a:p>
            <a:pPr marL="457200" marR="0" lvl="0" indent="-304800" algn="l" rtl="0">
              <a:lnSpc>
                <a:spcPct val="115000"/>
              </a:lnSpc>
              <a:spcBef>
                <a:spcPts val="0"/>
              </a:spcBef>
              <a:spcAft>
                <a:spcPts val="0"/>
              </a:spcAft>
              <a:buClr>
                <a:schemeClr val="dk1"/>
              </a:buClr>
              <a:buSzPts val="1200"/>
              <a:buFont typeface="Lato"/>
              <a:buChar char="●"/>
            </a:pPr>
            <a:r>
              <a:rPr lang="en-US" sz="1400" b="1" i="0" u="none" strike="noStrike" cap="none" dirty="0">
                <a:solidFill>
                  <a:schemeClr val="dk1"/>
                </a:solidFill>
                <a:latin typeface="Lato"/>
                <a:ea typeface="Lato"/>
                <a:cs typeface="Lato"/>
                <a:sym typeface="Lato"/>
              </a:rPr>
              <a:t>Rating: </a:t>
            </a:r>
            <a:r>
              <a:rPr lang="en-US" sz="1400" b="0" i="0" u="none" strike="noStrike" cap="none" dirty="0">
                <a:solidFill>
                  <a:schemeClr val="dk1"/>
                </a:solidFill>
                <a:latin typeface="Lato"/>
                <a:ea typeface="Lato"/>
                <a:cs typeface="Lato"/>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sz="1400" b="1" i="0" u="none" strike="noStrike" cap="none" dirty="0" err="1">
                <a:solidFill>
                  <a:schemeClr val="dk1"/>
                </a:solidFill>
                <a:latin typeface="Lato"/>
                <a:ea typeface="Lato"/>
                <a:cs typeface="Lato"/>
                <a:sym typeface="Lato"/>
              </a:rPr>
              <a:t>Datekey_opening</a:t>
            </a:r>
            <a:r>
              <a:rPr lang="en-US" sz="1400" b="1" i="0" u="none" strike="noStrike" cap="none" dirty="0">
                <a:solidFill>
                  <a:schemeClr val="dk1"/>
                </a:solidFill>
                <a:latin typeface="Lato"/>
                <a:ea typeface="Lato"/>
                <a:cs typeface="Lato"/>
                <a:sym typeface="Lato"/>
              </a:rPr>
              <a:t>: </a:t>
            </a:r>
            <a:r>
              <a:rPr lang="en-US" sz="1400" b="0" i="0" u="none" strike="noStrike" cap="none" dirty="0">
                <a:solidFill>
                  <a:schemeClr val="dk1"/>
                </a:solidFill>
                <a:latin typeface="Lato"/>
                <a:ea typeface="Lato"/>
                <a:cs typeface="Lato"/>
                <a:sym typeface="Lato"/>
              </a:rPr>
              <a:t>The date when the restaurant was opened.</a:t>
            </a:r>
          </a:p>
          <a:p>
            <a:endParaRPr lang="en-IN" dirty="0"/>
          </a:p>
        </p:txBody>
      </p:sp>
    </p:spTree>
    <p:extLst>
      <p:ext uri="{BB962C8B-B14F-4D97-AF65-F5344CB8AC3E}">
        <p14:creationId xmlns:p14="http://schemas.microsoft.com/office/powerpoint/2010/main" val="49099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B5FC-B916-FFBB-DA3C-F94AA6E92B89}"/>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F2F548DD-1E74-4928-86AF-D0F7E4D041B1}"/>
              </a:ext>
            </a:extLst>
          </p:cNvPr>
          <p:cNvSpPr>
            <a:spLocks noGrp="1"/>
          </p:cNvSpPr>
          <p:nvPr>
            <p:ph idx="1"/>
          </p:nvPr>
        </p:nvSpPr>
        <p:spPr>
          <a:xfrm>
            <a:off x="994282" y="2658584"/>
            <a:ext cx="10203436" cy="3720181"/>
          </a:xfrm>
        </p:spPr>
        <p:txBody>
          <a:bodyPr>
            <a:normAutofit lnSpcReduction="10000"/>
          </a:bodyPr>
          <a:lstStyle/>
          <a:p>
            <a:r>
              <a:rPr lang="en-IN" dirty="0"/>
              <a:t>First of all, we must get to know the basic information about the identified problem, and we must create a few basic insights.</a:t>
            </a:r>
          </a:p>
          <a:p>
            <a:r>
              <a:rPr lang="en-IN" dirty="0"/>
              <a:t>Secondly, we must clean the raw dataset by checking for inappropriate data, missing values, and duplicate rows.</a:t>
            </a:r>
          </a:p>
          <a:p>
            <a:r>
              <a:rPr lang="en-IN" dirty="0"/>
              <a:t>Then we must use the text-to-column function if the data is combined within a single column.</a:t>
            </a:r>
          </a:p>
          <a:p>
            <a:r>
              <a:rPr lang="en-IN" dirty="0"/>
              <a:t>The main part is creating various insights with the help of the obtained Dataset, which must help us to obtain the goal.</a:t>
            </a:r>
          </a:p>
          <a:p>
            <a:r>
              <a:rPr lang="en-IN" dirty="0"/>
              <a:t>Next, our main motive is to create a Dashboard for the obtained dataset with the usage of various combinations of pivot tables and charts, which must prove all the insights are correct and required changes in insights according to the results in the Dashboard.</a:t>
            </a:r>
          </a:p>
        </p:txBody>
      </p:sp>
      <p:pic>
        <p:nvPicPr>
          <p:cNvPr id="5" name="Picture 4">
            <a:extLst>
              <a:ext uri="{FF2B5EF4-FFF2-40B4-BE49-F238E27FC236}">
                <a16:creationId xmlns:a16="http://schemas.microsoft.com/office/drawing/2014/main" id="{ACACE138-2864-B904-BE3B-00BA7AD0A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652" y="837871"/>
            <a:ext cx="838529" cy="838529"/>
          </a:xfrm>
          <a:prstGeom prst="rect">
            <a:avLst/>
          </a:prstGeom>
        </p:spPr>
      </p:pic>
    </p:spTree>
    <p:extLst>
      <p:ext uri="{BB962C8B-B14F-4D97-AF65-F5344CB8AC3E}">
        <p14:creationId xmlns:p14="http://schemas.microsoft.com/office/powerpoint/2010/main" val="319505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E363-C6B3-D55D-6379-66B52589AEAB}"/>
              </a:ext>
            </a:extLst>
          </p:cNvPr>
          <p:cNvSpPr>
            <a:spLocks noGrp="1"/>
          </p:cNvSpPr>
          <p:nvPr>
            <p:ph type="title"/>
          </p:nvPr>
        </p:nvSpPr>
        <p:spPr/>
        <p:txBody>
          <a:bodyPr/>
          <a:lstStyle/>
          <a:p>
            <a:r>
              <a:rPr lang="en-IN" dirty="0"/>
              <a:t>Analysis of Insights using Charts</a:t>
            </a:r>
            <a:br>
              <a:rPr lang="en-IN" dirty="0"/>
            </a:br>
            <a:r>
              <a:rPr lang="en-IN" sz="2000" dirty="0"/>
              <a:t>(Insight regarding restaurant rating and cost of dining of two person)</a:t>
            </a:r>
          </a:p>
        </p:txBody>
      </p:sp>
      <p:sp>
        <p:nvSpPr>
          <p:cNvPr id="3" name="Content Placeholder 2">
            <a:extLst>
              <a:ext uri="{FF2B5EF4-FFF2-40B4-BE49-F238E27FC236}">
                <a16:creationId xmlns:a16="http://schemas.microsoft.com/office/drawing/2014/main" id="{377A7155-4FC6-0D60-C67A-804807175596}"/>
              </a:ext>
            </a:extLst>
          </p:cNvPr>
          <p:cNvSpPr>
            <a:spLocks noGrp="1"/>
          </p:cNvSpPr>
          <p:nvPr>
            <p:ph idx="1"/>
          </p:nvPr>
        </p:nvSpPr>
        <p:spPr>
          <a:xfrm>
            <a:off x="771181" y="2272993"/>
            <a:ext cx="10972799" cy="4381195"/>
          </a:xfrm>
        </p:spPr>
        <p:txBody>
          <a:bodyPr>
            <a:normAutofit fontScale="92500" lnSpcReduction="20000"/>
          </a:bodyPr>
          <a:lstStyle/>
          <a:p>
            <a:r>
              <a:rPr lang="en-GB" sz="1800" dirty="0">
                <a:effectLst/>
                <a:latin typeface="Arial" panose="020B0604020202020204" pitchFamily="34" charset="0"/>
                <a:ea typeface="Arial" panose="020B0604020202020204" pitchFamily="34" charset="0"/>
              </a:rPr>
              <a:t>In Canada, opening a restaurant in cities like Vineland Station and Chatham Kent will be best to execute a low-priced restaurant, and opening a restaurant in other cities will also be profitable since Canada has the lowest number of restaurants. (The below chart represents Canada)</a:t>
            </a:r>
          </a:p>
          <a:p>
            <a:endParaRPr lang="en-GB" dirty="0">
              <a:latin typeface="Arial" panose="020B0604020202020204" pitchFamily="34" charset="0"/>
              <a:ea typeface="Arial" panose="020B0604020202020204" pitchFamily="34" charset="0"/>
            </a:endParaRPr>
          </a:p>
          <a:p>
            <a:endParaRPr lang="en-GB" sz="1800" dirty="0">
              <a:effectLst/>
              <a:latin typeface="Arial" panose="020B0604020202020204" pitchFamily="34" charset="0"/>
              <a:ea typeface="Arial" panose="020B0604020202020204" pitchFamily="34" charset="0"/>
            </a:endParaRPr>
          </a:p>
          <a:p>
            <a:endParaRPr lang="en-GB" dirty="0">
              <a:latin typeface="Arial" panose="020B0604020202020204" pitchFamily="34" charset="0"/>
              <a:ea typeface="Arial" panose="020B0604020202020204" pitchFamily="34" charset="0"/>
            </a:endParaRPr>
          </a:p>
          <a:p>
            <a:endParaRPr lang="en-GB" sz="1800" dirty="0">
              <a:effectLst/>
              <a:latin typeface="Arial" panose="020B0604020202020204" pitchFamily="34" charset="0"/>
              <a:ea typeface="Arial" panose="020B0604020202020204" pitchFamily="34" charset="0"/>
            </a:endParaRPr>
          </a:p>
          <a:p>
            <a:pPr marL="0" indent="0">
              <a:buNone/>
            </a:pPr>
            <a:endParaRPr lang="en-GB" dirty="0">
              <a:latin typeface="Arial" panose="020B0604020202020204" pitchFamily="34" charset="0"/>
              <a:ea typeface="Arial" panose="020B0604020202020204" pitchFamily="34" charset="0"/>
            </a:endParaRPr>
          </a:p>
          <a:p>
            <a:endParaRPr lang="en-GB" dirty="0">
              <a:latin typeface="Arial" panose="020B0604020202020204" pitchFamily="34" charset="0"/>
              <a:ea typeface="Arial" panose="020B0604020202020204" pitchFamily="34" charset="0"/>
            </a:endParaRPr>
          </a:p>
          <a:p>
            <a:r>
              <a:rPr lang="en-GB" sz="1800" dirty="0">
                <a:effectLst/>
                <a:latin typeface="Arial" panose="020B0604020202020204" pitchFamily="34" charset="0"/>
                <a:ea typeface="Arial" panose="020B0604020202020204" pitchFamily="34" charset="0"/>
              </a:rPr>
              <a:t>These are the charts we must always focus on because they provide answers for all the factors required to open a restaurant, such as the number of. restaurants, price range, and rating.</a:t>
            </a:r>
            <a:endParaRPr lang="en-IN" sz="1800" dirty="0">
              <a:effectLst/>
              <a:latin typeface="Arial" panose="020B0604020202020204" pitchFamily="34" charset="0"/>
              <a:ea typeface="Arial" panose="020B0604020202020204" pitchFamily="34" charset="0"/>
            </a:endParaRPr>
          </a:p>
          <a:p>
            <a:pPr marL="457200">
              <a:lnSpc>
                <a:spcPct val="115000"/>
              </a:lnSpc>
              <a:buNone/>
            </a:pPr>
            <a:r>
              <a:rPr lang="en-GB" sz="1800" dirty="0">
                <a:effectLst/>
                <a:latin typeface="Arial" panose="020B0604020202020204" pitchFamily="34" charset="0"/>
                <a:ea typeface="Arial" panose="020B0604020202020204" pitchFamily="34" charset="0"/>
              </a:rPr>
              <a:t>Similarly, the other countries and cities I would like to suggest are,</a:t>
            </a:r>
            <a:endParaRPr lang="en-IN" sz="1800" dirty="0">
              <a:effectLst/>
              <a:latin typeface="Arial" panose="020B0604020202020204" pitchFamily="34" charset="0"/>
              <a:ea typeface="Arial" panose="020B0604020202020204" pitchFamily="34" charset="0"/>
            </a:endParaRPr>
          </a:p>
          <a:p>
            <a:pPr marL="457200">
              <a:lnSpc>
                <a:spcPct val="115000"/>
              </a:lnSpc>
              <a:buNone/>
            </a:pPr>
            <a:r>
              <a:rPr lang="en-GB" sz="1800" dirty="0">
                <a:effectLst/>
                <a:latin typeface="Arial" panose="020B0604020202020204" pitchFamily="34" charset="0"/>
                <a:ea typeface="Arial" panose="020B0604020202020204" pitchFamily="34" charset="0"/>
              </a:rPr>
              <a:t> Philippines- Restaurants can be opened in all cities, because each city has only 1 or 2 restaurants with a single price range, thus opening at any moderate price range will be profitable.</a:t>
            </a:r>
            <a:endParaRPr lang="en-IN"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dirty="0"/>
          </a:p>
        </p:txBody>
      </p:sp>
      <p:pic>
        <p:nvPicPr>
          <p:cNvPr id="6" name="Picture 5">
            <a:extLst>
              <a:ext uri="{FF2B5EF4-FFF2-40B4-BE49-F238E27FC236}">
                <a16:creationId xmlns:a16="http://schemas.microsoft.com/office/drawing/2014/main" id="{03D641C9-DAD1-15DD-77E0-C2223F97B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96" y="3000154"/>
            <a:ext cx="6819441" cy="1979470"/>
          </a:xfrm>
          <a:prstGeom prst="rect">
            <a:avLst/>
          </a:prstGeom>
        </p:spPr>
      </p:pic>
      <p:pic>
        <p:nvPicPr>
          <p:cNvPr id="8" name="Picture 7">
            <a:extLst>
              <a:ext uri="{FF2B5EF4-FFF2-40B4-BE49-F238E27FC236}">
                <a16:creationId xmlns:a16="http://schemas.microsoft.com/office/drawing/2014/main" id="{D6B1640E-BD32-F5D3-BF9A-520C51770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437" y="3000154"/>
            <a:ext cx="4017982" cy="1899976"/>
          </a:xfrm>
          <a:prstGeom prst="rect">
            <a:avLst/>
          </a:prstGeom>
        </p:spPr>
      </p:pic>
    </p:spTree>
    <p:extLst>
      <p:ext uri="{BB962C8B-B14F-4D97-AF65-F5344CB8AC3E}">
        <p14:creationId xmlns:p14="http://schemas.microsoft.com/office/powerpoint/2010/main" val="15407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9757-46D2-A4AD-5F04-9478F3B546F5}"/>
              </a:ext>
            </a:extLst>
          </p:cNvPr>
          <p:cNvSpPr>
            <a:spLocks noGrp="1"/>
          </p:cNvSpPr>
          <p:nvPr>
            <p:ph type="title"/>
          </p:nvPr>
        </p:nvSpPr>
        <p:spPr/>
        <p:txBody>
          <a:bodyPr/>
          <a:lstStyle/>
          <a:p>
            <a:r>
              <a:rPr lang="en-IN" dirty="0"/>
              <a:t>Analysis of Insights using Charts</a:t>
            </a:r>
            <a:br>
              <a:rPr lang="en-IN" dirty="0"/>
            </a:br>
            <a:r>
              <a:rPr lang="en-IN" sz="2000" dirty="0"/>
              <a:t>(Insight regarding restaurant rating and cost of dining of two person)</a:t>
            </a:r>
          </a:p>
        </p:txBody>
      </p:sp>
      <p:sp>
        <p:nvSpPr>
          <p:cNvPr id="3" name="Content Placeholder 2">
            <a:extLst>
              <a:ext uri="{FF2B5EF4-FFF2-40B4-BE49-F238E27FC236}">
                <a16:creationId xmlns:a16="http://schemas.microsoft.com/office/drawing/2014/main" id="{5B518242-FDD7-B63D-8FB4-043C8FA9D801}"/>
              </a:ext>
            </a:extLst>
          </p:cNvPr>
          <p:cNvSpPr>
            <a:spLocks noGrp="1"/>
          </p:cNvSpPr>
          <p:nvPr>
            <p:ph idx="1"/>
          </p:nvPr>
        </p:nvSpPr>
        <p:spPr>
          <a:xfrm>
            <a:off x="1154954" y="3253495"/>
            <a:ext cx="8761413" cy="3416300"/>
          </a:xfrm>
        </p:spPr>
        <p:txBody>
          <a:bodyPr>
            <a:normAutofit/>
          </a:bodyPr>
          <a:lstStyle/>
          <a:p>
            <a:pPr marL="457200">
              <a:lnSpc>
                <a:spcPct val="115000"/>
              </a:lnSpc>
              <a:buNone/>
            </a:pPr>
            <a:endParaRPr lang="en-GB" sz="1800" dirty="0">
              <a:effectLst/>
              <a:latin typeface="Arial" panose="020B0604020202020204" pitchFamily="34" charset="0"/>
              <a:ea typeface="Arial" panose="020B0604020202020204" pitchFamily="34" charset="0"/>
            </a:endParaRPr>
          </a:p>
          <a:p>
            <a:pPr marL="457200">
              <a:lnSpc>
                <a:spcPct val="115000"/>
              </a:lnSpc>
              <a:buNone/>
            </a:pPr>
            <a:r>
              <a:rPr lang="en-GB" sz="1800" dirty="0">
                <a:effectLst/>
                <a:latin typeface="Arial" panose="020B0604020202020204" pitchFamily="34" charset="0"/>
                <a:ea typeface="Arial" panose="020B0604020202020204" pitchFamily="34" charset="0"/>
              </a:rPr>
              <a:t>Qatar- Doha is the only city where all the restaurants are located according to the provided data, and opening a restaurant in the price range of 2000-5000 will be the best decision.</a:t>
            </a:r>
            <a:endParaRPr lang="en-IN" sz="1800" dirty="0">
              <a:effectLst/>
              <a:latin typeface="Arial" panose="020B0604020202020204" pitchFamily="34" charset="0"/>
              <a:ea typeface="Arial" panose="020B0604020202020204" pitchFamily="34" charset="0"/>
            </a:endParaRPr>
          </a:p>
          <a:p>
            <a:pPr marL="457200">
              <a:lnSpc>
                <a:spcPct val="115000"/>
              </a:lnSpc>
              <a:buNone/>
            </a:pPr>
            <a:r>
              <a:rPr lang="en-GB" sz="1800" dirty="0">
                <a:effectLst/>
                <a:latin typeface="Arial" panose="020B0604020202020204" pitchFamily="34" charset="0"/>
                <a:ea typeface="Arial" panose="020B0604020202020204" pitchFamily="34" charset="0"/>
              </a:rPr>
              <a:t>Singapore – opening a restaurant at any price range will be profitable because only 1 or 2 restaurants are available at each price range, and opening at low to moderate prices will also profit online food delivery companies.</a:t>
            </a:r>
            <a:endParaRPr lang="en-IN" sz="1800" dirty="0">
              <a:effectLst/>
              <a:latin typeface="Arial" panose="020B0604020202020204" pitchFamily="34" charset="0"/>
              <a:ea typeface="Arial" panose="020B0604020202020204" pitchFamily="34" charset="0"/>
            </a:endParaRPr>
          </a:p>
          <a:p>
            <a:pPr marL="457200">
              <a:lnSpc>
                <a:spcPct val="115000"/>
              </a:lnSpc>
              <a:buNone/>
            </a:pPr>
            <a:r>
              <a:rPr lang="en-GB" sz="1800" dirty="0">
                <a:effectLst/>
                <a:latin typeface="Arial" panose="020B0604020202020204" pitchFamily="34" charset="0"/>
                <a:ea typeface="Arial" panose="020B0604020202020204" pitchFamily="34" charset="0"/>
              </a:rPr>
              <a:t>Indonesia- Bandung, Borger, Tangerang has only 1 or 2 restaurants, so opening a restaurant in these cities is a better idea.</a:t>
            </a:r>
            <a:endParaRPr lang="en-IN" sz="1800" dirty="0">
              <a:effectLst/>
              <a:latin typeface="Arial" panose="020B0604020202020204" pitchFamily="34" charset="0"/>
              <a:ea typeface="Arial" panose="020B0604020202020204" pitchFamily="34" charset="0"/>
            </a:endParaRPr>
          </a:p>
          <a:p>
            <a:endParaRPr lang="en-IN" dirty="0"/>
          </a:p>
        </p:txBody>
      </p:sp>
      <p:pic>
        <p:nvPicPr>
          <p:cNvPr id="6" name="Picture 5">
            <a:extLst>
              <a:ext uri="{FF2B5EF4-FFF2-40B4-BE49-F238E27FC236}">
                <a16:creationId xmlns:a16="http://schemas.microsoft.com/office/drawing/2014/main" id="{93E985E4-C559-828A-98CF-0A29AD2D3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918" y="1810334"/>
            <a:ext cx="7688996" cy="1904757"/>
          </a:xfrm>
          <a:prstGeom prst="rect">
            <a:avLst/>
          </a:prstGeom>
        </p:spPr>
      </p:pic>
    </p:spTree>
    <p:extLst>
      <p:ext uri="{BB962C8B-B14F-4D97-AF65-F5344CB8AC3E}">
        <p14:creationId xmlns:p14="http://schemas.microsoft.com/office/powerpoint/2010/main" val="131300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59D6-C825-4997-A3D7-E42CC547B0C5}"/>
              </a:ext>
            </a:extLst>
          </p:cNvPr>
          <p:cNvSpPr>
            <a:spLocks noGrp="1"/>
          </p:cNvSpPr>
          <p:nvPr>
            <p:ph type="title"/>
          </p:nvPr>
        </p:nvSpPr>
        <p:spPr/>
        <p:txBody>
          <a:bodyPr/>
          <a:lstStyle/>
          <a:p>
            <a:r>
              <a:rPr lang="en-IN" dirty="0"/>
              <a:t>Insights </a:t>
            </a:r>
            <a:r>
              <a:rPr lang="en-GB" dirty="0">
                <a:effectLst/>
                <a:latin typeface="Arial" panose="020B0604020202020204" pitchFamily="34" charset="0"/>
                <a:ea typeface="Arial" panose="020B0604020202020204" pitchFamily="34" charset="0"/>
              </a:rPr>
              <a:t>regarding ratings for restaurants that are opened in suggested countries.</a:t>
            </a:r>
            <a:endParaRPr lang="en-IN" dirty="0"/>
          </a:p>
        </p:txBody>
      </p:sp>
      <p:sp>
        <p:nvSpPr>
          <p:cNvPr id="3" name="Content Placeholder 2">
            <a:extLst>
              <a:ext uri="{FF2B5EF4-FFF2-40B4-BE49-F238E27FC236}">
                <a16:creationId xmlns:a16="http://schemas.microsoft.com/office/drawing/2014/main" id="{DC85EC57-7FAA-763D-036D-5898A8103675}"/>
              </a:ext>
            </a:extLst>
          </p:cNvPr>
          <p:cNvSpPr>
            <a:spLocks noGrp="1"/>
          </p:cNvSpPr>
          <p:nvPr>
            <p:ph idx="1"/>
          </p:nvPr>
        </p:nvSpPr>
        <p:spPr>
          <a:xfrm>
            <a:off x="1154954" y="2555874"/>
            <a:ext cx="9850897" cy="4109331"/>
          </a:xfrm>
        </p:spPr>
        <p:txBody>
          <a:bodyPr>
            <a:normAutofit fontScale="77500" lnSpcReduction="20000"/>
          </a:bodyPr>
          <a:lstStyle/>
          <a:p>
            <a:r>
              <a:rPr lang="en-GB" sz="2100" dirty="0">
                <a:effectLst/>
                <a:latin typeface="Arial" panose="020B0604020202020204" pitchFamily="34" charset="0"/>
                <a:ea typeface="Arial" panose="020B0604020202020204" pitchFamily="34" charset="0"/>
              </a:rPr>
              <a:t>I would like to use the visualization concept of </a:t>
            </a:r>
            <a:r>
              <a:rPr lang="en-GB" sz="2100" dirty="0">
                <a:latin typeface="Arial" panose="020B0604020202020204" pitchFamily="34" charset="0"/>
                <a:ea typeface="Arial" panose="020B0604020202020204" pitchFamily="34" charset="0"/>
              </a:rPr>
              <a:t>Country wise Ratings</a:t>
            </a:r>
            <a:r>
              <a:rPr lang="en-GB" sz="2100" dirty="0">
                <a:effectLst/>
                <a:latin typeface="Arial" panose="020B0604020202020204" pitchFamily="34" charset="0"/>
                <a:ea typeface="Arial" panose="020B0604020202020204" pitchFamily="34" charset="0"/>
              </a:rPr>
              <a:t>,</a:t>
            </a:r>
            <a:endParaRPr lang="en-IN" sz="2100" dirty="0">
              <a:effectLst/>
              <a:latin typeface="Arial" panose="020B0604020202020204" pitchFamily="34" charset="0"/>
              <a:ea typeface="Arial" panose="020B0604020202020204" pitchFamily="34" charset="0"/>
            </a:endParaRPr>
          </a:p>
          <a:p>
            <a:endParaRPr lang="en-IN" sz="2100" dirty="0"/>
          </a:p>
          <a:p>
            <a:endParaRPr lang="en-IN" sz="2100" dirty="0"/>
          </a:p>
          <a:p>
            <a:endParaRPr lang="en-IN" sz="2100" dirty="0"/>
          </a:p>
          <a:p>
            <a:endParaRPr lang="en-IN" sz="2100" dirty="0"/>
          </a:p>
          <a:p>
            <a:endParaRPr lang="en-IN" sz="2100" dirty="0"/>
          </a:p>
          <a:p>
            <a:endParaRPr lang="en-IN" sz="2100" dirty="0"/>
          </a:p>
          <a:p>
            <a:endParaRPr lang="en-IN" sz="2100" dirty="0"/>
          </a:p>
          <a:p>
            <a:endParaRPr lang="en-IN" sz="2100" dirty="0"/>
          </a:p>
          <a:p>
            <a:pPr marL="457200">
              <a:lnSpc>
                <a:spcPct val="115000"/>
              </a:lnSpc>
              <a:buNone/>
            </a:pPr>
            <a:r>
              <a:rPr lang="en-GB" sz="2100" dirty="0">
                <a:effectLst/>
                <a:latin typeface="Arial" panose="020B0604020202020204" pitchFamily="34" charset="0"/>
                <a:ea typeface="Arial" panose="020B0604020202020204" pitchFamily="34" charset="0"/>
              </a:rPr>
              <a:t>Here, the above column chart represents </a:t>
            </a:r>
            <a:r>
              <a:rPr lang="en-GB" sz="2100" dirty="0">
                <a:latin typeface="Arial" panose="020B0604020202020204" pitchFamily="34" charset="0"/>
                <a:ea typeface="Arial" panose="020B0604020202020204" pitchFamily="34" charset="0"/>
              </a:rPr>
              <a:t>the country-wise ratings of available restaurants</a:t>
            </a:r>
            <a:r>
              <a:rPr lang="en-GB" sz="2100" dirty="0">
                <a:effectLst/>
                <a:latin typeface="Arial" panose="020B0604020202020204" pitchFamily="34" charset="0"/>
                <a:ea typeface="Arial" panose="020B0604020202020204" pitchFamily="34" charset="0"/>
              </a:rPr>
              <a:t>,</a:t>
            </a:r>
            <a:endParaRPr lang="en-IN" sz="2100" dirty="0">
              <a:effectLst/>
              <a:latin typeface="Arial" panose="020B0604020202020204" pitchFamily="34" charset="0"/>
              <a:ea typeface="Arial" panose="020B0604020202020204" pitchFamily="34" charset="0"/>
            </a:endParaRPr>
          </a:p>
          <a:p>
            <a:pPr marL="457200">
              <a:lnSpc>
                <a:spcPct val="115000"/>
              </a:lnSpc>
            </a:pPr>
            <a:r>
              <a:rPr lang="en-GB" sz="2100" dirty="0">
                <a:effectLst/>
                <a:latin typeface="Arial" panose="020B0604020202020204" pitchFamily="34" charset="0"/>
                <a:ea typeface="Arial" panose="020B0604020202020204" pitchFamily="34" charset="0"/>
              </a:rPr>
              <a:t> </a:t>
            </a:r>
            <a:r>
              <a:rPr lang="en-GB" sz="2100" b="1" dirty="0">
                <a:effectLst/>
                <a:latin typeface="Arial" panose="020B0604020202020204" pitchFamily="34" charset="0"/>
                <a:ea typeface="Arial" panose="020B0604020202020204" pitchFamily="34" charset="0"/>
              </a:rPr>
              <a:t>In Singapore</a:t>
            </a:r>
            <a:r>
              <a:rPr lang="en-GB" sz="2100" dirty="0">
                <a:effectLst/>
                <a:latin typeface="Arial" panose="020B0604020202020204" pitchFamily="34" charset="0"/>
                <a:ea typeface="Arial" panose="020B0604020202020204" pitchFamily="34" charset="0"/>
              </a:rPr>
              <a:t>, only 3 restaurants have a rating above 4, thus, our main motive is to open a restaurant that can serve well, such that the rating provided by customers will be above 4.</a:t>
            </a:r>
            <a:endParaRPr lang="en-IN" sz="2100" dirty="0">
              <a:effectLst/>
              <a:latin typeface="Arial" panose="020B0604020202020204" pitchFamily="34" charset="0"/>
              <a:ea typeface="Arial" panose="020B0604020202020204" pitchFamily="34" charset="0"/>
            </a:endParaRPr>
          </a:p>
          <a:p>
            <a:pPr marL="457200">
              <a:lnSpc>
                <a:spcPct val="115000"/>
              </a:lnSpc>
            </a:pPr>
            <a:endParaRPr lang="en-IN" sz="1800" dirty="0">
              <a:effectLst/>
              <a:latin typeface="Arial" panose="020B0604020202020204" pitchFamily="34" charset="0"/>
              <a:ea typeface="Arial" panose="020B0604020202020204" pitchFamily="34" charset="0"/>
            </a:endParaRPr>
          </a:p>
          <a:p>
            <a:pPr marL="0" indent="0">
              <a:buNone/>
            </a:pPr>
            <a:endParaRPr lang="en-IN" dirty="0"/>
          </a:p>
        </p:txBody>
      </p:sp>
      <p:pic>
        <p:nvPicPr>
          <p:cNvPr id="10" name="Picture 9">
            <a:extLst>
              <a:ext uri="{FF2B5EF4-FFF2-40B4-BE49-F238E27FC236}">
                <a16:creationId xmlns:a16="http://schemas.microsoft.com/office/drawing/2014/main" id="{14BD78EF-FE47-0546-DA32-88A1A4078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876" y="2886419"/>
            <a:ext cx="7139062" cy="2302526"/>
          </a:xfrm>
          <a:prstGeom prst="rect">
            <a:avLst/>
          </a:prstGeom>
        </p:spPr>
      </p:pic>
    </p:spTree>
    <p:extLst>
      <p:ext uri="{BB962C8B-B14F-4D97-AF65-F5344CB8AC3E}">
        <p14:creationId xmlns:p14="http://schemas.microsoft.com/office/powerpoint/2010/main" val="2783219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1243</TotalTime>
  <Words>1818</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Century Gothic (Headings)</vt:lpstr>
      <vt:lpstr>Lato</vt:lpstr>
      <vt:lpstr>Wingdings 3</vt:lpstr>
      <vt:lpstr>Ion Boardroom</vt:lpstr>
      <vt:lpstr>ZOMATO  RESTAURANT        ANALYSIS </vt:lpstr>
      <vt:lpstr>INTODUCTION</vt:lpstr>
      <vt:lpstr>AGENDA</vt:lpstr>
      <vt:lpstr>Identified Problem Statement</vt:lpstr>
      <vt:lpstr>DATA OVERVIEW  (Schema of Raw Data)</vt:lpstr>
      <vt:lpstr>Methodology</vt:lpstr>
      <vt:lpstr>Analysis of Insights using Charts (Insight regarding restaurant rating and cost of dining of two person)</vt:lpstr>
      <vt:lpstr>Analysis of Insights using Charts (Insight regarding restaurant rating and cost of dining of two person)</vt:lpstr>
      <vt:lpstr>Insights regarding ratings for restaurants that are opened in suggested countries.</vt:lpstr>
      <vt:lpstr>Insights regarding ratings for restaurants that are opened in suggested countries.</vt:lpstr>
      <vt:lpstr>Insights regarding the current expenditure on food in the suggested countries  </vt:lpstr>
      <vt:lpstr>Insights for the continuity of Table Booking and Online food Delivery</vt:lpstr>
      <vt:lpstr>Insights for the top 10 Cuisines Preferred by people around the world</vt:lpstr>
      <vt:lpstr>The Zomato Dashboard</vt:lpstr>
      <vt:lpstr>FINAL RECOMMENDATIONS  (Analyzation of Insights)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bg</dc:creator>
  <cp:lastModifiedBy>kishore bg</cp:lastModifiedBy>
  <cp:revision>10</cp:revision>
  <dcterms:created xsi:type="dcterms:W3CDTF">2025-04-20T07:47:12Z</dcterms:created>
  <dcterms:modified xsi:type="dcterms:W3CDTF">2025-06-12T10:34:15Z</dcterms:modified>
</cp:coreProperties>
</file>