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26"/>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81" r:id="rId16"/>
    <p:sldId id="272" r:id="rId17"/>
    <p:sldId id="273" r:id="rId18"/>
    <p:sldId id="282" r:id="rId19"/>
    <p:sldId id="274" r:id="rId20"/>
    <p:sldId id="276" r:id="rId21"/>
    <p:sldId id="283" r:id="rId22"/>
    <p:sldId id="277" r:id="rId23"/>
    <p:sldId id="278" r:id="rId24"/>
    <p:sldId id="280"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2973CE-F2E1-4BE0-98C0-8F5147D212B1}">
  <a:tblStyle styleId="{1C2973CE-F2E1-4BE0-98C0-8F5147D212B1}"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rgbClr val="FFFFFF"/>
      </a:tcTxStyle>
      <a:tcStyle>
        <a:tcBdr/>
        <a:fill>
          <a:solidFill>
            <a:srgbClr val="5B9BD5"/>
          </a:solidFill>
        </a:fill>
      </a:tcStyle>
    </a:lastCol>
    <a:firstCol>
      <a:tcTxStyle b="on" i="off">
        <a:font>
          <a:latin typeface="Calibri"/>
          <a:ea typeface="Calibri"/>
          <a:cs typeface="Calibri"/>
        </a:font>
        <a:srgbClr val="FFFFFF"/>
      </a:tcTxStyle>
      <a:tcStyle>
        <a:tcBdr/>
        <a:fill>
          <a:solidFill>
            <a:srgbClr val="5B9BD5"/>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B9BD5"/>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B9BD5"/>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267860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
        <p:cNvGrpSpPr/>
        <p:nvPr/>
      </p:nvGrpSpPr>
      <p:grpSpPr>
        <a:xfrm>
          <a:off x="0" y="0"/>
          <a:ext cx="0" cy="0"/>
          <a:chOff x="0" y="0"/>
          <a:chExt cx="0" cy="0"/>
        </a:xfrm>
      </p:grpSpPr>
      <p:sp>
        <p:nvSpPr>
          <p:cNvPr id="17" name="Google Shape;1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 name="Google Shape;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4177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9634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6704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1045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0246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346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612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0598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8122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216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433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 name="Google Shape;2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29910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83935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2934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8845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044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 name="Google Shape;3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632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 name="Google Shape;4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1874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818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 name="Google Shape;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62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7079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9067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771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a:off x="2057400" y="6492875"/>
            <a:ext cx="9539287" cy="0"/>
          </a:xfrm>
          <a:prstGeom prst="straightConnector1">
            <a:avLst/>
          </a:prstGeom>
          <a:noFill/>
          <a:ln w="12700" cap="flat" cmpd="sng">
            <a:solidFill>
              <a:srgbClr val="A6A6A6"/>
            </a:solidFill>
            <a:prstDash val="solid"/>
            <a:miter lim="800000"/>
            <a:headEnd type="none" w="sm" len="sm"/>
            <a:tailEnd type="none" w="sm" len="sm"/>
          </a:ln>
        </p:spPr>
      </p:cxnSp>
      <p:sp>
        <p:nvSpPr>
          <p:cNvPr id="7" name="Google Shape;7;p1"/>
          <p:cNvSpPr txBox="1"/>
          <p:nvPr/>
        </p:nvSpPr>
        <p:spPr>
          <a:xfrm>
            <a:off x="0" y="0"/>
            <a:ext cx="12192000" cy="66675"/>
          </a:xfrm>
          <a:prstGeom prst="rect">
            <a:avLst/>
          </a:prstGeom>
          <a:solidFill>
            <a:srgbClr val="C437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1"/>
          <p:cNvSpPr/>
          <p:nvPr/>
        </p:nvSpPr>
        <p:spPr>
          <a:xfrm>
            <a:off x="0" y="190500"/>
            <a:ext cx="779462" cy="4762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1"/>
          <p:cNvSpPr/>
          <p:nvPr/>
        </p:nvSpPr>
        <p:spPr>
          <a:xfrm>
            <a:off x="574675" y="190500"/>
            <a:ext cx="679450" cy="609600"/>
          </a:xfrm>
          <a:custGeom>
            <a:avLst/>
            <a:gdLst/>
            <a:ahLst/>
            <a:cxnLst/>
            <a:rect l="l" t="t" r="r" b="b"/>
            <a:pathLst>
              <a:path w="553" h="496" extrusionOk="0">
                <a:moveTo>
                  <a:pt x="158" y="0"/>
                </a:moveTo>
                <a:lnTo>
                  <a:pt x="0" y="0"/>
                </a:lnTo>
                <a:lnTo>
                  <a:pt x="395" y="496"/>
                </a:lnTo>
                <a:lnTo>
                  <a:pt x="553" y="496"/>
                </a:lnTo>
                <a:lnTo>
                  <a:pt x="158" y="0"/>
                </a:lnTo>
                <a:close/>
              </a:path>
            </a:pathLst>
          </a:custGeom>
          <a:solidFill>
            <a:srgbClr val="7F7F7F">
              <a:alpha val="39215"/>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 name="Google Shape;10;p1"/>
          <p:cNvSpPr/>
          <p:nvPr/>
        </p:nvSpPr>
        <p:spPr>
          <a:xfrm>
            <a:off x="11596687" y="6483350"/>
            <a:ext cx="615950" cy="374650"/>
          </a:xfrm>
          <a:custGeom>
            <a:avLst/>
            <a:gdLst/>
            <a:ahLst/>
            <a:cxnLst/>
            <a:rect l="l" t="t" r="r" b="b"/>
            <a:pathLst>
              <a:path w="708" h="432" extrusionOk="0">
                <a:moveTo>
                  <a:pt x="381" y="0"/>
                </a:moveTo>
                <a:lnTo>
                  <a:pt x="0" y="0"/>
                </a:lnTo>
                <a:lnTo>
                  <a:pt x="0" y="379"/>
                </a:lnTo>
                <a:lnTo>
                  <a:pt x="0" y="432"/>
                </a:lnTo>
                <a:lnTo>
                  <a:pt x="708" y="432"/>
                </a:lnTo>
                <a:lnTo>
                  <a:pt x="381" y="0"/>
                </a:lnTo>
                <a:close/>
              </a:path>
            </a:pathLst>
          </a:custGeom>
          <a:solidFill>
            <a:srgbClr val="F18B1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txBox="1"/>
          <p:nvPr/>
        </p:nvSpPr>
        <p:spPr>
          <a:xfrm>
            <a:off x="11622087" y="6530975"/>
            <a:ext cx="406400" cy="3651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300"/>
              <a:buFont typeface="Calibri"/>
              <a:buNone/>
            </a:pPr>
            <a:fld id="{00000000-1234-1234-1234-123412341234}" type="slidenum">
              <a:rPr lang="en-US" sz="1300" b="0" i="0" u="none" strike="noStrike" cap="none">
                <a:solidFill>
                  <a:schemeClr val="lt1"/>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pic>
        <p:nvPicPr>
          <p:cNvPr id="12" name="Google Shape;12;p1"/>
          <p:cNvPicPr preferRelativeResize="0"/>
          <p:nvPr/>
        </p:nvPicPr>
        <p:blipFill rotWithShape="1">
          <a:blip r:embed="rId3">
            <a:alphaModFix/>
          </a:blip>
          <a:srcRect/>
          <a:stretch/>
        </p:blipFill>
        <p:spPr>
          <a:xfrm>
            <a:off x="185737" y="6096000"/>
            <a:ext cx="1803400" cy="588962"/>
          </a:xfrm>
          <a:prstGeom prst="rect">
            <a:avLst/>
          </a:prstGeom>
          <a:noFill/>
          <a:ln>
            <a:noFill/>
          </a:ln>
        </p:spPr>
      </p:pic>
      <p:sp>
        <p:nvSpPr>
          <p:cNvPr id="13" name="Google Shape;13;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3"/>
          <p:cNvSpPr txBox="1"/>
          <p:nvPr/>
        </p:nvSpPr>
        <p:spPr>
          <a:xfrm>
            <a:off x="2484437" y="6581775"/>
            <a:ext cx="8932862" cy="2762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21" name="Google Shape;21;p3"/>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22" name="Google Shape;22;p3"/>
          <p:cNvSpPr txBox="1"/>
          <p:nvPr/>
        </p:nvSpPr>
        <p:spPr>
          <a:xfrm>
            <a:off x="464234" y="852015"/>
            <a:ext cx="11352627" cy="4863439"/>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23" name="Google Shape;23;p3"/>
          <p:cNvSpPr txBox="1"/>
          <p:nvPr/>
        </p:nvSpPr>
        <p:spPr>
          <a:xfrm>
            <a:off x="2063552" y="852030"/>
            <a:ext cx="8064900" cy="1692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C00000"/>
                </a:solidFill>
                <a:latin typeface="Times New Roman"/>
                <a:ea typeface="Times New Roman"/>
                <a:cs typeface="Times New Roman"/>
                <a:sym typeface="Times New Roman"/>
              </a:rPr>
              <a:t>“Sentimental Analysis of Movie Review”</a:t>
            </a:r>
            <a:endParaRPr sz="3600" b="1" i="0" u="none" strike="noStrike" cap="none" dirty="0">
              <a:solidFill>
                <a:srgbClr val="C00000"/>
              </a:solidFill>
              <a:latin typeface="Times New Roman"/>
              <a:ea typeface="Times New Roman"/>
              <a:cs typeface="Times New Roman"/>
              <a:sym typeface="Times New Roman"/>
            </a:endParaRPr>
          </a:p>
        </p:txBody>
      </p:sp>
      <p:sp>
        <p:nvSpPr>
          <p:cNvPr id="24" name="Google Shape;24;p3"/>
          <p:cNvSpPr txBox="1"/>
          <p:nvPr/>
        </p:nvSpPr>
        <p:spPr>
          <a:xfrm>
            <a:off x="3875757" y="2786020"/>
            <a:ext cx="4529579" cy="1508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sng" strike="noStrike" cap="none" dirty="0">
                <a:solidFill>
                  <a:srgbClr val="C00000"/>
                </a:solidFill>
                <a:latin typeface="Times New Roman"/>
                <a:ea typeface="Times New Roman"/>
                <a:cs typeface="Times New Roman"/>
                <a:sym typeface="Times New Roman"/>
              </a:rPr>
              <a:t>Batch members</a:t>
            </a:r>
            <a:endParaRPr sz="2000" b="1" i="0" u="sng" strike="noStrike" cap="none"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600" b="1" dirty="0">
                <a:solidFill>
                  <a:srgbClr val="C00000"/>
                </a:solidFill>
                <a:latin typeface="Times New Roman"/>
                <a:ea typeface="Times New Roman"/>
                <a:cs typeface="Times New Roman"/>
                <a:sym typeface="Times New Roman"/>
              </a:rPr>
              <a:t>KISHORE K S</a:t>
            </a:r>
            <a:r>
              <a:rPr lang="en-US" sz="1600" b="1" i="0" u="none" strike="noStrike" cap="none" dirty="0">
                <a:solidFill>
                  <a:srgbClr val="C00000"/>
                </a:solidFill>
                <a:latin typeface="Times New Roman"/>
                <a:ea typeface="Times New Roman"/>
                <a:cs typeface="Times New Roman"/>
                <a:sym typeface="Times New Roman"/>
              </a:rPr>
              <a:t> (1MJ16CS733)</a:t>
            </a:r>
            <a:endParaRPr sz="1700" b="1"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600" b="1" i="0" u="none" strike="noStrike" cap="none" dirty="0">
                <a:solidFill>
                  <a:srgbClr val="C00000"/>
                </a:solidFill>
                <a:latin typeface="Times New Roman"/>
                <a:ea typeface="Times New Roman"/>
                <a:cs typeface="Times New Roman"/>
                <a:sym typeface="Times New Roman"/>
              </a:rPr>
              <a:t>MAX PINTO (1MJ16CS701)</a:t>
            </a:r>
            <a:endParaRPr sz="1600" b="1" i="0" u="none" strike="noStrike" cap="none"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600" b="1" i="0" u="none" strike="noStrike" cap="none" dirty="0">
                <a:solidFill>
                  <a:srgbClr val="C00000"/>
                </a:solidFill>
                <a:latin typeface="Times New Roman"/>
                <a:ea typeface="Times New Roman"/>
                <a:cs typeface="Times New Roman"/>
                <a:sym typeface="Times New Roman"/>
              </a:rPr>
              <a:t>ARINDAM BHATTACHARJEE (1MJ16CS709)</a:t>
            </a:r>
            <a:endParaRPr sz="1600" b="1" i="0" u="none" strike="noStrike" cap="none"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700"/>
              <a:buFont typeface="Arial"/>
              <a:buNone/>
            </a:pPr>
            <a:r>
              <a:rPr lang="en-US" sz="1600" b="1" i="0" u="none" strike="noStrike" cap="none" dirty="0">
                <a:solidFill>
                  <a:srgbClr val="C00000"/>
                </a:solidFill>
                <a:latin typeface="Times New Roman"/>
                <a:ea typeface="Times New Roman"/>
                <a:cs typeface="Times New Roman"/>
                <a:sym typeface="Times New Roman"/>
              </a:rPr>
              <a:t>ANUJ SAINI ( 1MJ16CS711 )</a:t>
            </a:r>
            <a:endParaRPr sz="1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dirty="0">
              <a:solidFill>
                <a:srgbClr val="C00000"/>
              </a:solidFill>
              <a:latin typeface="Arial"/>
              <a:ea typeface="Arial"/>
              <a:cs typeface="Arial"/>
              <a:sym typeface="Arial"/>
            </a:endParaRPr>
          </a:p>
        </p:txBody>
      </p:sp>
      <p:sp>
        <p:nvSpPr>
          <p:cNvPr id="25" name="Google Shape;25;p3"/>
          <p:cNvSpPr txBox="1"/>
          <p:nvPr/>
        </p:nvSpPr>
        <p:spPr>
          <a:xfrm>
            <a:off x="1916695" y="4546567"/>
            <a:ext cx="8358600" cy="1539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sng" strike="noStrike" cap="none">
                <a:solidFill>
                  <a:srgbClr val="C00000"/>
                </a:solidFill>
                <a:latin typeface="Times New Roman"/>
                <a:ea typeface="Times New Roman"/>
                <a:cs typeface="Times New Roman"/>
                <a:sym typeface="Times New Roman"/>
              </a:rPr>
              <a:t>Internal</a:t>
            </a:r>
            <a:r>
              <a:rPr lang="en-US" sz="2000" b="1" i="0" u="sng" strike="noStrike" cap="none">
                <a:solidFill>
                  <a:srgbClr val="C00000"/>
                </a:solidFill>
                <a:latin typeface="Times New Roman"/>
                <a:ea typeface="Times New Roman"/>
                <a:cs typeface="Times New Roman"/>
                <a:sym typeface="Times New Roman"/>
              </a:rPr>
              <a:t> Guide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900"/>
              <a:buFont typeface="Arial"/>
              <a:buNone/>
            </a:pPr>
            <a:r>
              <a:rPr lang="en-US" sz="1800" b="1" i="0" u="none" strike="noStrike" cap="none">
                <a:solidFill>
                  <a:srgbClr val="C00000"/>
                </a:solidFill>
                <a:latin typeface="Times New Roman"/>
                <a:ea typeface="Times New Roman"/>
                <a:cs typeface="Times New Roman"/>
                <a:sym typeface="Times New Roman"/>
              </a:rPr>
              <a:t>ASHWINI H K</a:t>
            </a:r>
            <a:br>
              <a:rPr lang="en-US" sz="1700" b="1" i="0" u="none" strike="noStrike" cap="none">
                <a:solidFill>
                  <a:srgbClr val="C00000"/>
                </a:solidFill>
                <a:latin typeface="Times New Roman"/>
                <a:ea typeface="Times New Roman"/>
                <a:cs typeface="Times New Roman"/>
                <a:sym typeface="Times New Roman"/>
              </a:rPr>
            </a:br>
            <a:r>
              <a:rPr lang="en-US" sz="1700" b="1" i="0" u="none" strike="noStrike" cap="none">
                <a:solidFill>
                  <a:srgbClr val="C00000"/>
                </a:solidFill>
                <a:latin typeface="Times New Roman"/>
                <a:ea typeface="Times New Roman"/>
                <a:cs typeface="Times New Roman"/>
                <a:sym typeface="Times New Roman"/>
              </a:rPr>
              <a:t>ASSISTANT PROFESSOR</a:t>
            </a:r>
            <a:endParaRPr sz="1700" b="1" i="0" u="none" strike="noStrike" cap="none">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700" b="1" i="0" u="none" strike="noStrike" cap="none">
                <a:solidFill>
                  <a:srgbClr val="C00000"/>
                </a:solidFill>
                <a:latin typeface="Times New Roman"/>
                <a:ea typeface="Times New Roman"/>
                <a:cs typeface="Times New Roman"/>
                <a:sym typeface="Times New Roman"/>
              </a:rPr>
              <a:t>Dept. of Computer Science &amp; Engineering</a:t>
            </a:r>
            <a:endParaRPr sz="1700" b="1" i="0" u="none" strike="noStrike" cap="none">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700" b="1" i="0" u="none" strike="noStrike" cap="none">
                <a:solidFill>
                  <a:srgbClr val="C00000"/>
                </a:solidFill>
                <a:latin typeface="Times New Roman"/>
                <a:ea typeface="Times New Roman"/>
                <a:cs typeface="Times New Roman"/>
                <a:sym typeface="Times New Roman"/>
              </a:rPr>
              <a:t>MVJCE, Bangalore</a:t>
            </a:r>
            <a:endParaRPr sz="1300" b="0" i="0" u="none" strike="noStrike" cap="none">
              <a:solidFill>
                <a:srgbClr val="000000"/>
              </a:solidFill>
              <a:latin typeface="Arial"/>
              <a:ea typeface="Arial"/>
              <a:cs typeface="Arial"/>
              <a:sym typeface="Aria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4"/>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120" name="Google Shape;120;p14"/>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21" name="Google Shape;121;p14"/>
          <p:cNvSpPr txBox="1"/>
          <p:nvPr/>
        </p:nvSpPr>
        <p:spPr>
          <a:xfrm>
            <a:off x="464234"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122" name="Google Shape;122;p14"/>
          <p:cNvSpPr txBox="1"/>
          <p:nvPr/>
        </p:nvSpPr>
        <p:spPr>
          <a:xfrm>
            <a:off x="1061700" y="1042925"/>
            <a:ext cx="10068600" cy="5070300"/>
          </a:xfrm>
          <a:prstGeom prst="rect">
            <a:avLst/>
          </a:prstGeom>
          <a:noFill/>
          <a:ln>
            <a:noFill/>
          </a:ln>
        </p:spPr>
        <p:txBody>
          <a:bodyPr spcFirstLastPara="1" wrap="square" lIns="91425" tIns="45700" rIns="91425" bIns="45700" anchor="t" anchorCtr="0">
            <a:noAutofit/>
          </a:bodyPr>
          <a:lstStyle/>
          <a:p>
            <a:pPr marL="0" marR="0" lvl="0" indent="0" algn="just" rtl="0">
              <a:lnSpc>
                <a:spcPct val="101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
        <p:nvSpPr>
          <p:cNvPr id="123" name="Google Shape;123;p14"/>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Proposed System Architecture</a:t>
            </a:r>
            <a:endParaRPr sz="3200" b="1" i="0" u="none" strike="noStrike" cap="none">
              <a:solidFill>
                <a:srgbClr val="C00000"/>
              </a:solidFill>
              <a:latin typeface="Times New Roman"/>
              <a:ea typeface="Times New Roman"/>
              <a:cs typeface="Times New Roman"/>
              <a:sym typeface="Times New Roman"/>
            </a:endParaRPr>
          </a:p>
        </p:txBody>
      </p:sp>
      <p:pic>
        <p:nvPicPr>
          <p:cNvPr id="8" name="Picture 7" descr="Diagram&#10;&#10;Description automatically generated with medium confidence">
            <a:extLst>
              <a:ext uri="{FF2B5EF4-FFF2-40B4-BE49-F238E27FC236}">
                <a16:creationId xmlns:a16="http://schemas.microsoft.com/office/drawing/2014/main" id="{FD2DBCA5-2DB4-4D0A-990A-9BF99E0630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74863"/>
            <a:ext cx="12192000"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53DA476-4EBD-43EE-B047-E058C074CACE}"/>
              </a:ext>
            </a:extLst>
          </p:cNvPr>
          <p:cNvSpPr txBox="1">
            <a:spLocks noChangeArrowheads="1"/>
          </p:cNvSpPr>
          <p:nvPr/>
        </p:nvSpPr>
        <p:spPr bwMode="auto">
          <a:xfrm>
            <a:off x="2855913" y="1962150"/>
            <a:ext cx="1674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Arial" panose="020B0604020202020204" pitchFamily="34" charset="0"/>
              </a:rPr>
              <a:t>Data Cleaning</a:t>
            </a:r>
          </a:p>
        </p:txBody>
      </p:sp>
      <p:sp>
        <p:nvSpPr>
          <p:cNvPr id="10" name="TextBox 9">
            <a:extLst>
              <a:ext uri="{FF2B5EF4-FFF2-40B4-BE49-F238E27FC236}">
                <a16:creationId xmlns:a16="http://schemas.microsoft.com/office/drawing/2014/main" id="{55867C6E-2861-43B8-9EFF-5533BF69692E}"/>
              </a:ext>
            </a:extLst>
          </p:cNvPr>
          <p:cNvSpPr txBox="1">
            <a:spLocks noChangeArrowheads="1"/>
          </p:cNvSpPr>
          <p:nvPr/>
        </p:nvSpPr>
        <p:spPr bwMode="auto">
          <a:xfrm>
            <a:off x="5026025" y="1962150"/>
            <a:ext cx="2228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Arial" panose="020B0604020202020204" pitchFamily="34" charset="0"/>
              </a:rPr>
              <a:t>Feature Extraction</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130" name="Google Shape;130;p15"/>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31" name="Google Shape;131;p15"/>
          <p:cNvSpPr txBox="1"/>
          <p:nvPr/>
        </p:nvSpPr>
        <p:spPr>
          <a:xfrm>
            <a:off x="464234"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132" name="Google Shape;132;p15"/>
          <p:cNvSpPr txBox="1"/>
          <p:nvPr/>
        </p:nvSpPr>
        <p:spPr>
          <a:xfrm>
            <a:off x="1061700" y="1042925"/>
            <a:ext cx="10068600" cy="5070300"/>
          </a:xfrm>
          <a:prstGeom prst="rect">
            <a:avLst/>
          </a:prstGeom>
          <a:noFill/>
          <a:ln>
            <a:noFill/>
          </a:ln>
        </p:spPr>
        <p:txBody>
          <a:bodyPr spcFirstLastPara="1" wrap="square" lIns="91425" tIns="45700" rIns="91425" bIns="45700" anchor="t" anchorCtr="0">
            <a:noAutofit/>
          </a:bodyPr>
          <a:lstStyle/>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
        <p:nvSpPr>
          <p:cNvPr id="133" name="Google Shape;133;p15"/>
          <p:cNvSpPr txBox="1"/>
          <p:nvPr/>
        </p:nvSpPr>
        <p:spPr>
          <a:xfrm>
            <a:off x="2390400"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Sequence Diagram</a:t>
            </a:r>
            <a:endParaRPr sz="3200" b="1" i="0" u="none" strike="noStrike" cap="none">
              <a:solidFill>
                <a:srgbClr val="C00000"/>
              </a:solidFill>
              <a:latin typeface="Times New Roman"/>
              <a:ea typeface="Times New Roman"/>
              <a:cs typeface="Times New Roman"/>
              <a:sym typeface="Times New Roman"/>
            </a:endParaRPr>
          </a:p>
        </p:txBody>
      </p:sp>
      <p:pic>
        <p:nvPicPr>
          <p:cNvPr id="8" name="Picture 2" descr="Diagram&#10;&#10;Description automatically generated">
            <a:extLst>
              <a:ext uri="{FF2B5EF4-FFF2-40B4-BE49-F238E27FC236}">
                <a16:creationId xmlns:a16="http://schemas.microsoft.com/office/drawing/2014/main" id="{EC30BAB0-B674-4E03-9B37-B0E2C3B80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060450"/>
            <a:ext cx="6927850"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140" name="Google Shape;140;p16"/>
          <p:cNvPicPr preferRelativeResize="0"/>
          <p:nvPr/>
        </p:nvPicPr>
        <p:blipFill rotWithShape="1">
          <a:blip r:embed="rId3">
            <a:alphaModFix/>
          </a:blip>
          <a:srcRect/>
          <a:stretch/>
        </p:blipFill>
        <p:spPr>
          <a:xfrm>
            <a:off x="0" y="5715325"/>
            <a:ext cx="1981200" cy="1143000"/>
          </a:xfrm>
          <a:prstGeom prst="rect">
            <a:avLst/>
          </a:prstGeom>
          <a:noFill/>
          <a:ln>
            <a:noFill/>
          </a:ln>
        </p:spPr>
      </p:pic>
      <p:sp>
        <p:nvSpPr>
          <p:cNvPr id="141" name="Google Shape;141;p16"/>
          <p:cNvSpPr txBox="1"/>
          <p:nvPr/>
        </p:nvSpPr>
        <p:spPr>
          <a:xfrm>
            <a:off x="2390400"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Data-flow Diagram</a:t>
            </a:r>
            <a:endParaRPr sz="3200" b="1" i="0" u="none" strike="noStrike" cap="none">
              <a:solidFill>
                <a:srgbClr val="C00000"/>
              </a:solidFill>
              <a:latin typeface="Times New Roman"/>
              <a:ea typeface="Times New Roman"/>
              <a:cs typeface="Times New Roman"/>
              <a:sym typeface="Times New Roman"/>
            </a:endParaRPr>
          </a:p>
        </p:txBody>
      </p:sp>
      <p:pic>
        <p:nvPicPr>
          <p:cNvPr id="142" name="Google Shape;142;p16"/>
          <p:cNvPicPr preferRelativeResize="0"/>
          <p:nvPr/>
        </p:nvPicPr>
        <p:blipFill rotWithShape="1">
          <a:blip r:embed="rId4">
            <a:alphaModFix/>
          </a:blip>
          <a:srcRect/>
          <a:stretch/>
        </p:blipFill>
        <p:spPr>
          <a:xfrm>
            <a:off x="1536350" y="860325"/>
            <a:ext cx="9119325" cy="5029975"/>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148" name="Google Shape;148;p17"/>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49" name="Google Shape;149;p17"/>
          <p:cNvSpPr txBox="1"/>
          <p:nvPr/>
        </p:nvSpPr>
        <p:spPr>
          <a:xfrm>
            <a:off x="464234"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dirty="0">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dirty="0">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dirty="0">
              <a:solidFill>
                <a:schemeClr val="dk1"/>
              </a:solidFill>
              <a:latin typeface="Times New Roman"/>
              <a:ea typeface="Times New Roman"/>
              <a:cs typeface="Times New Roman"/>
              <a:sym typeface="Times New Roman"/>
            </a:endParaRPr>
          </a:p>
        </p:txBody>
      </p:sp>
      <p:sp>
        <p:nvSpPr>
          <p:cNvPr id="150" name="Google Shape;150;p17"/>
          <p:cNvSpPr txBox="1"/>
          <p:nvPr/>
        </p:nvSpPr>
        <p:spPr>
          <a:xfrm>
            <a:off x="1061700" y="1042925"/>
            <a:ext cx="4294500" cy="50703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90000"/>
              </a:lnSpc>
              <a:spcBef>
                <a:spcPts val="0"/>
              </a:spcBef>
              <a:spcAft>
                <a:spcPts val="0"/>
              </a:spcAft>
              <a:buClr>
                <a:schemeClr val="dk1"/>
              </a:buClr>
              <a:buSzPts val="1800"/>
              <a:buFont typeface="Times New Roman"/>
              <a:buChar char="•"/>
            </a:pPr>
            <a:endParaRPr lang="en-US" sz="18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The IMDB dataset is being used.</a:t>
            </a:r>
          </a:p>
          <a:p>
            <a:pPr marL="457200" marR="0" lvl="0" indent="-342900" algn="l" rtl="0">
              <a:lnSpc>
                <a:spcPct val="90000"/>
              </a:lnSpc>
              <a:spcBef>
                <a:spcPts val="0"/>
              </a:spcBef>
              <a:spcAft>
                <a:spcPts val="0"/>
              </a:spcAft>
              <a:buClr>
                <a:schemeClr val="dk1"/>
              </a:buClr>
              <a:buSzPts val="1800"/>
              <a:buFont typeface="Times New Roman"/>
              <a:buChar char="•"/>
            </a:pPr>
            <a:endParaRPr lang="en-US" sz="1800" dirty="0">
              <a:solidFill>
                <a:schemeClr val="dk1"/>
              </a:solidFill>
              <a:latin typeface="Times New Roman"/>
              <a:ea typeface="Times New Roman"/>
              <a:cs typeface="Times New Roman"/>
              <a:sym typeface="Times New Roman"/>
            </a:endParaRPr>
          </a:p>
          <a:p>
            <a:pPr marL="457200" indent="-342900">
              <a:lnSpc>
                <a:spcPct val="90000"/>
              </a:lnSpc>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The dataset consists of 50,000 reviews.</a:t>
            </a:r>
          </a:p>
          <a:p>
            <a:pPr marL="457200" marR="0" lvl="0" indent="0" algn="l" rtl="0">
              <a:lnSpc>
                <a:spcPct val="9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It consists of 25,000 positive reviews and 25,000 negative reviews.</a:t>
            </a:r>
          </a:p>
          <a:p>
            <a:pPr marL="114300" marR="0" lvl="0" algn="l" rtl="0">
              <a:lnSpc>
                <a:spcPct val="90000"/>
              </a:lnSpc>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The data set is perfectly balanced.</a:t>
            </a: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151" name="Google Shape;151;p17"/>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Data Set</a:t>
            </a:r>
            <a:endParaRPr sz="3200" b="1" i="0" u="none" strike="noStrike" cap="none">
              <a:solidFill>
                <a:srgbClr val="C00000"/>
              </a:solidFill>
              <a:latin typeface="Times New Roman"/>
              <a:ea typeface="Times New Roman"/>
              <a:cs typeface="Times New Roman"/>
              <a:sym typeface="Times New Roman"/>
            </a:endParaRPr>
          </a:p>
        </p:txBody>
      </p:sp>
      <p:pic>
        <p:nvPicPr>
          <p:cNvPr id="3" name="Picture 2" descr="Graphical user interface, text&#10;&#10;Description automatically generated">
            <a:extLst>
              <a:ext uri="{FF2B5EF4-FFF2-40B4-BE49-F238E27FC236}">
                <a16:creationId xmlns:a16="http://schemas.microsoft.com/office/drawing/2014/main" id="{F584F372-FD18-43A9-8337-ED037C11D9E1}"/>
              </a:ext>
            </a:extLst>
          </p:cNvPr>
          <p:cNvPicPr>
            <a:picLocks noChangeAspect="1"/>
          </p:cNvPicPr>
          <p:nvPr/>
        </p:nvPicPr>
        <p:blipFill>
          <a:blip r:embed="rId4"/>
          <a:stretch>
            <a:fillRect/>
          </a:stretch>
        </p:blipFill>
        <p:spPr>
          <a:xfrm>
            <a:off x="5849510" y="813391"/>
            <a:ext cx="5052954" cy="2533634"/>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161" name="Google Shape;161;p18"/>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62" name="Google Shape;162;p18"/>
          <p:cNvSpPr txBox="1"/>
          <p:nvPr/>
        </p:nvSpPr>
        <p:spPr>
          <a:xfrm>
            <a:off x="464234"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163" name="Google Shape;163;p18"/>
          <p:cNvSpPr txBox="1"/>
          <p:nvPr/>
        </p:nvSpPr>
        <p:spPr>
          <a:xfrm>
            <a:off x="464234" y="1042925"/>
            <a:ext cx="11352600" cy="50703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9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Remove all special characters that exist in the review.</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l" rtl="0">
              <a:lnSpc>
                <a:spcPct val="9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Remove all garbage strings such as links HTML code that may be present in the corpus as a result of insufficient scrapping.</a:t>
            </a:r>
            <a:endParaRPr sz="18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1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164" name="Google Shape;164;p18"/>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Cleaning</a:t>
            </a:r>
            <a:endParaRPr sz="3200" b="1" i="0" u="none" strike="noStrike" cap="none" dirty="0">
              <a:solidFill>
                <a:srgbClr val="C00000"/>
              </a:solidFill>
              <a:latin typeface="Times New Roman"/>
              <a:ea typeface="Times New Roman"/>
              <a:cs typeface="Times New Roman"/>
              <a:sym typeface="Times New Roman"/>
            </a:endParaRPr>
          </a:p>
        </p:txBody>
      </p:sp>
      <p:pic>
        <p:nvPicPr>
          <p:cNvPr id="13" name="Picture 12">
            <a:extLst>
              <a:ext uri="{FF2B5EF4-FFF2-40B4-BE49-F238E27FC236}">
                <a16:creationId xmlns:a16="http://schemas.microsoft.com/office/drawing/2014/main" id="{AC981CE5-7948-47E6-90AC-102677C9F281}"/>
              </a:ext>
            </a:extLst>
          </p:cNvPr>
          <p:cNvPicPr>
            <a:picLocks noChangeAspect="1"/>
          </p:cNvPicPr>
          <p:nvPr/>
        </p:nvPicPr>
        <p:blipFill>
          <a:blip r:embed="rId4"/>
          <a:stretch>
            <a:fillRect/>
          </a:stretch>
        </p:blipFill>
        <p:spPr>
          <a:xfrm>
            <a:off x="343556" y="2610517"/>
            <a:ext cx="11639943" cy="1143000"/>
          </a:xfrm>
          <a:prstGeom prst="rect">
            <a:avLst/>
          </a:prstGeom>
        </p:spPr>
      </p:pic>
      <p:pic>
        <p:nvPicPr>
          <p:cNvPr id="3" name="Picture 2">
            <a:extLst>
              <a:ext uri="{FF2B5EF4-FFF2-40B4-BE49-F238E27FC236}">
                <a16:creationId xmlns:a16="http://schemas.microsoft.com/office/drawing/2014/main" id="{A2BA7852-7CB0-4115-A45E-635097B40167}"/>
              </a:ext>
            </a:extLst>
          </p:cNvPr>
          <p:cNvPicPr>
            <a:picLocks noChangeAspect="1"/>
          </p:cNvPicPr>
          <p:nvPr/>
        </p:nvPicPr>
        <p:blipFill>
          <a:blip r:embed="rId5"/>
          <a:stretch>
            <a:fillRect/>
          </a:stretch>
        </p:blipFill>
        <p:spPr>
          <a:xfrm>
            <a:off x="343556" y="4334979"/>
            <a:ext cx="11639943" cy="955431"/>
          </a:xfrm>
          <a:prstGeom prst="rect">
            <a:avLst/>
          </a:prstGeom>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176" name="Google Shape;176;p19"/>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77" name="Google Shape;177;p19"/>
          <p:cNvSpPr txBox="1"/>
          <p:nvPr/>
        </p:nvSpPr>
        <p:spPr>
          <a:xfrm>
            <a:off x="419709"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178" name="Google Shape;178;p19"/>
          <p:cNvSpPr txBox="1"/>
          <p:nvPr/>
        </p:nvSpPr>
        <p:spPr>
          <a:xfrm>
            <a:off x="419691" y="1042925"/>
            <a:ext cx="11352599" cy="5070300"/>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00000"/>
              </a:lnSpc>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Remove all </a:t>
            </a:r>
            <a:r>
              <a:rPr lang="en-US" sz="1800" dirty="0" err="1">
                <a:solidFill>
                  <a:schemeClr val="dk1"/>
                </a:solidFill>
                <a:latin typeface="Times New Roman"/>
                <a:ea typeface="Times New Roman"/>
                <a:cs typeface="Times New Roman"/>
                <a:sym typeface="Times New Roman"/>
              </a:rPr>
              <a:t>stopwords</a:t>
            </a:r>
            <a:r>
              <a:rPr lang="en-US" sz="1800" dirty="0">
                <a:solidFill>
                  <a:schemeClr val="dk1"/>
                </a:solidFill>
                <a:latin typeface="Times New Roman"/>
                <a:ea typeface="Times New Roman"/>
                <a:cs typeface="Times New Roman"/>
                <a:sym typeface="Times New Roman"/>
              </a:rPr>
              <a:t> from the corpus as they provide no meaning value to sentimental analysis</a:t>
            </a:r>
            <a:r>
              <a:rPr lang="en-US" sz="1800" b="0" i="0" u="none" strike="noStrike" cap="none" dirty="0">
                <a:solidFill>
                  <a:schemeClr val="dk1"/>
                </a:solidFill>
                <a:latin typeface="Times New Roman"/>
                <a:ea typeface="Times New Roman"/>
                <a:cs typeface="Times New Roman"/>
                <a:sym typeface="Times New Roman"/>
              </a:rPr>
              <a:t>.</a:t>
            </a:r>
            <a:endParaRPr sz="18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Stemming the corpus to reduce words to their root. This process will remove any suffixes and affixes and reduce the word to its root and provide consistency.</a:t>
            </a:r>
            <a:endParaRPr sz="18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1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179" name="Google Shape;179;p19"/>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err="1">
                <a:solidFill>
                  <a:srgbClr val="C00000"/>
                </a:solidFill>
                <a:latin typeface="Times New Roman"/>
                <a:ea typeface="Times New Roman"/>
                <a:cs typeface="Times New Roman"/>
                <a:sym typeface="Times New Roman"/>
              </a:rPr>
              <a:t>Stopword</a:t>
            </a:r>
            <a:r>
              <a:rPr lang="en-US" sz="3200" b="1" i="0" u="none" strike="noStrike" cap="none" dirty="0">
                <a:solidFill>
                  <a:srgbClr val="C00000"/>
                </a:solidFill>
                <a:latin typeface="Times New Roman"/>
                <a:ea typeface="Times New Roman"/>
                <a:cs typeface="Times New Roman"/>
                <a:sym typeface="Times New Roman"/>
              </a:rPr>
              <a:t> removal and Stemming</a:t>
            </a:r>
            <a:endParaRPr sz="3200" b="1" i="0" u="none" strike="noStrike" cap="none" dirty="0">
              <a:solidFill>
                <a:srgbClr val="C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84CB662-ED56-40A9-9659-03B4C394B10F}"/>
              </a:ext>
            </a:extLst>
          </p:cNvPr>
          <p:cNvPicPr>
            <a:picLocks noChangeAspect="1"/>
          </p:cNvPicPr>
          <p:nvPr/>
        </p:nvPicPr>
        <p:blipFill>
          <a:blip r:embed="rId4"/>
          <a:stretch>
            <a:fillRect/>
          </a:stretch>
        </p:blipFill>
        <p:spPr>
          <a:xfrm>
            <a:off x="444770" y="2655607"/>
            <a:ext cx="11302439" cy="723356"/>
          </a:xfrm>
          <a:prstGeom prst="rect">
            <a:avLst/>
          </a:prstGeom>
        </p:spPr>
      </p:pic>
      <p:pic>
        <p:nvPicPr>
          <p:cNvPr id="5" name="Picture 4">
            <a:extLst>
              <a:ext uri="{FF2B5EF4-FFF2-40B4-BE49-F238E27FC236}">
                <a16:creationId xmlns:a16="http://schemas.microsoft.com/office/drawing/2014/main" id="{D7CE58CA-4E57-491C-85C0-22A7F5D576E1}"/>
              </a:ext>
            </a:extLst>
          </p:cNvPr>
          <p:cNvPicPr>
            <a:picLocks noChangeAspect="1"/>
          </p:cNvPicPr>
          <p:nvPr/>
        </p:nvPicPr>
        <p:blipFill>
          <a:blip r:embed="rId5"/>
          <a:stretch>
            <a:fillRect/>
          </a:stretch>
        </p:blipFill>
        <p:spPr>
          <a:xfrm>
            <a:off x="444770" y="3637788"/>
            <a:ext cx="11352599" cy="568451"/>
          </a:xfrm>
          <a:prstGeom prst="rect">
            <a:avLst/>
          </a:prstGeom>
        </p:spPr>
      </p:pic>
    </p:spTree>
    <p:extLst>
      <p:ext uri="{BB962C8B-B14F-4D97-AF65-F5344CB8AC3E}">
        <p14:creationId xmlns:p14="http://schemas.microsoft.com/office/powerpoint/2010/main" val="1021412739"/>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176" name="Google Shape;176;p19"/>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77" name="Google Shape;177;p19"/>
          <p:cNvSpPr txBox="1"/>
          <p:nvPr/>
        </p:nvSpPr>
        <p:spPr>
          <a:xfrm>
            <a:off x="419709"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178" name="Google Shape;178;p19"/>
          <p:cNvSpPr txBox="1"/>
          <p:nvPr/>
        </p:nvSpPr>
        <p:spPr>
          <a:xfrm>
            <a:off x="419691" y="1042925"/>
            <a:ext cx="11352600" cy="5070300"/>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00000"/>
              </a:lnSpc>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Generating tokens for words in a corpus using </a:t>
            </a:r>
            <a:r>
              <a:rPr lang="en-US" sz="1800" dirty="0" err="1">
                <a:solidFill>
                  <a:schemeClr val="dk1"/>
                </a:solidFill>
                <a:latin typeface="Times New Roman"/>
                <a:ea typeface="Times New Roman"/>
                <a:cs typeface="Times New Roman"/>
                <a:sym typeface="Times New Roman"/>
              </a:rPr>
              <a:t>CountVectorizer</a:t>
            </a:r>
            <a:r>
              <a:rPr lang="en-US" sz="1800" dirty="0">
                <a:solidFill>
                  <a:schemeClr val="dk1"/>
                </a:solidFill>
                <a:latin typeface="Times New Roman"/>
                <a:ea typeface="Times New Roman"/>
                <a:cs typeface="Times New Roman"/>
                <a:sym typeface="Times New Roman"/>
              </a:rPr>
              <a:t>.</a:t>
            </a:r>
            <a:endParaRPr sz="18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Use </a:t>
            </a:r>
            <a:r>
              <a:rPr lang="en-US" sz="1800" dirty="0" err="1">
                <a:solidFill>
                  <a:schemeClr val="dk1"/>
                </a:solidFill>
                <a:latin typeface="Times New Roman"/>
                <a:ea typeface="Times New Roman"/>
                <a:cs typeface="Times New Roman"/>
                <a:sym typeface="Times New Roman"/>
              </a:rPr>
              <a:t>Tf-idf</a:t>
            </a:r>
            <a:r>
              <a:rPr lang="en-US" sz="1800" dirty="0">
                <a:solidFill>
                  <a:schemeClr val="dk1"/>
                </a:solidFill>
                <a:latin typeface="Times New Roman"/>
                <a:ea typeface="Times New Roman"/>
                <a:cs typeface="Times New Roman"/>
                <a:sym typeface="Times New Roman"/>
              </a:rPr>
              <a:t> to generate inverse frequency values to determine the significance of the word in the corpus.</a:t>
            </a:r>
            <a:endParaRPr sz="18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1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179" name="Google Shape;179;p19"/>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C00000"/>
                </a:solidFill>
                <a:latin typeface="Times New Roman"/>
                <a:ea typeface="Times New Roman"/>
                <a:cs typeface="Times New Roman"/>
                <a:sym typeface="Times New Roman"/>
              </a:rPr>
              <a:t>Tokenization and Inverse Frequency</a:t>
            </a:r>
            <a:endParaRPr sz="3200" b="1" i="0" u="none" strike="noStrike" cap="none" dirty="0">
              <a:solidFill>
                <a:srgbClr val="C00000"/>
              </a:solidFill>
              <a:latin typeface="Times New Roman"/>
              <a:ea typeface="Times New Roman"/>
              <a:cs typeface="Times New Roman"/>
              <a:sym typeface="Times New Roman"/>
            </a:endParaRPr>
          </a:p>
        </p:txBody>
      </p:sp>
      <p:pic>
        <p:nvPicPr>
          <p:cNvPr id="3" name="Picture 2" descr="A picture containing text&#10;&#10;Description automatically generated">
            <a:extLst>
              <a:ext uri="{FF2B5EF4-FFF2-40B4-BE49-F238E27FC236}">
                <a16:creationId xmlns:a16="http://schemas.microsoft.com/office/drawing/2014/main" id="{73D25C45-B9BA-4A1D-82FF-86BCDDA0D5E6}"/>
              </a:ext>
            </a:extLst>
          </p:cNvPr>
          <p:cNvPicPr>
            <a:picLocks noChangeAspect="1"/>
          </p:cNvPicPr>
          <p:nvPr/>
        </p:nvPicPr>
        <p:blipFill>
          <a:blip r:embed="rId4"/>
          <a:stretch>
            <a:fillRect/>
          </a:stretch>
        </p:blipFill>
        <p:spPr>
          <a:xfrm>
            <a:off x="2345172" y="2581922"/>
            <a:ext cx="1981200" cy="3789544"/>
          </a:xfrm>
          <a:prstGeom prst="rect">
            <a:avLst/>
          </a:prstGeom>
        </p:spPr>
      </p:pic>
      <p:pic>
        <p:nvPicPr>
          <p:cNvPr id="5" name="Picture 4" descr="Inverse Frequency&#10;">
            <a:extLst>
              <a:ext uri="{FF2B5EF4-FFF2-40B4-BE49-F238E27FC236}">
                <a16:creationId xmlns:a16="http://schemas.microsoft.com/office/drawing/2014/main" id="{BFABDCEA-47C2-4E41-97F5-D022951A9FE1}"/>
              </a:ext>
            </a:extLst>
          </p:cNvPr>
          <p:cNvPicPr>
            <a:picLocks noChangeAspect="1"/>
          </p:cNvPicPr>
          <p:nvPr/>
        </p:nvPicPr>
        <p:blipFill>
          <a:blip r:embed="rId5"/>
          <a:stretch>
            <a:fillRect/>
          </a:stretch>
        </p:blipFill>
        <p:spPr>
          <a:xfrm>
            <a:off x="6140525" y="2581922"/>
            <a:ext cx="3902764" cy="3849483"/>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188" name="Google Shape;188;p20"/>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89" name="Google Shape;189;p20"/>
          <p:cNvSpPr txBox="1"/>
          <p:nvPr/>
        </p:nvSpPr>
        <p:spPr>
          <a:xfrm>
            <a:off x="419709"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190" name="Google Shape;190;p20"/>
          <p:cNvSpPr txBox="1"/>
          <p:nvPr/>
        </p:nvSpPr>
        <p:spPr>
          <a:xfrm>
            <a:off x="1061699" y="1042925"/>
            <a:ext cx="10355537" cy="5070300"/>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Times New Roman"/>
                <a:ea typeface="Times New Roman"/>
                <a:cs typeface="Times New Roman"/>
                <a:sym typeface="Times New Roman"/>
              </a:rPr>
              <a:t>The application will be using </a:t>
            </a:r>
            <a:r>
              <a:rPr lang="en-US" sz="1800" dirty="0">
                <a:solidFill>
                  <a:schemeClr val="dk1"/>
                </a:solidFill>
                <a:latin typeface="Times New Roman"/>
                <a:ea typeface="Times New Roman"/>
                <a:cs typeface="Times New Roman"/>
                <a:sym typeface="Times New Roman"/>
              </a:rPr>
              <a:t>a CNN network</a:t>
            </a:r>
            <a:endParaRPr lang="en-IN" sz="18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1800"/>
              <a:buFont typeface="Arial"/>
              <a:buNone/>
            </a:pPr>
            <a:endParaRPr lang="en-IN"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It has an Input layer, one hidden layer and an output layer.</a:t>
            </a:r>
            <a:endParaRPr lang="en-IN" sz="18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1800"/>
              <a:buFont typeface="Arial"/>
              <a:buNone/>
            </a:pPr>
            <a:endParaRPr lang="en-IN"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Input layer has 16 tensors and </a:t>
            </a:r>
            <a:r>
              <a:rPr lang="en-US" sz="1800" dirty="0">
                <a:solidFill>
                  <a:schemeClr val="dk1"/>
                </a:solidFill>
                <a:latin typeface="Times New Roman"/>
                <a:ea typeface="Times New Roman"/>
                <a:cs typeface="Times New Roman"/>
                <a:sym typeface="Times New Roman"/>
              </a:rPr>
              <a:t>uses </a:t>
            </a:r>
            <a:r>
              <a:rPr lang="en-US" sz="1800" dirty="0" err="1">
                <a:solidFill>
                  <a:schemeClr val="dk1"/>
                </a:solidFill>
                <a:latin typeface="Times New Roman"/>
                <a:ea typeface="Times New Roman"/>
                <a:cs typeface="Times New Roman"/>
                <a:sym typeface="Times New Roman"/>
              </a:rPr>
              <a:t>ReLU</a:t>
            </a:r>
            <a:r>
              <a:rPr lang="en-US" sz="1800" dirty="0">
                <a:solidFill>
                  <a:schemeClr val="dk1"/>
                </a:solidFill>
                <a:latin typeface="Times New Roman"/>
                <a:ea typeface="Times New Roman"/>
                <a:cs typeface="Times New Roman"/>
                <a:sym typeface="Times New Roman"/>
              </a:rPr>
              <a:t> for activation.</a:t>
            </a:r>
            <a:endParaRPr lang="en-US" sz="18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1800"/>
              <a:buFont typeface="Arial"/>
              <a:buNone/>
            </a:pPr>
            <a:endParaRPr lang="en-US"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Hidden layer has 16 tensors and </a:t>
            </a:r>
            <a:r>
              <a:rPr lang="en-US" sz="1800" dirty="0">
                <a:solidFill>
                  <a:schemeClr val="dk1"/>
                </a:solidFill>
                <a:latin typeface="Times New Roman"/>
                <a:ea typeface="Times New Roman"/>
                <a:cs typeface="Times New Roman"/>
                <a:sym typeface="Times New Roman"/>
              </a:rPr>
              <a:t>uses </a:t>
            </a:r>
            <a:r>
              <a:rPr lang="en-US" sz="1800" dirty="0" err="1">
                <a:solidFill>
                  <a:schemeClr val="dk1"/>
                </a:solidFill>
                <a:latin typeface="Times New Roman"/>
                <a:ea typeface="Times New Roman"/>
                <a:cs typeface="Times New Roman"/>
                <a:sym typeface="Times New Roman"/>
              </a:rPr>
              <a:t>ReLU</a:t>
            </a:r>
            <a:r>
              <a:rPr lang="en-US" sz="1800" dirty="0">
                <a:solidFill>
                  <a:schemeClr val="dk1"/>
                </a:solidFill>
                <a:latin typeface="Times New Roman"/>
                <a:ea typeface="Times New Roman"/>
                <a:cs typeface="Times New Roman"/>
                <a:sym typeface="Times New Roman"/>
              </a:rPr>
              <a:t> for activation.</a:t>
            </a:r>
            <a:endParaRPr lang="en-US" sz="18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1800"/>
              <a:buFont typeface="Arial"/>
              <a:buNone/>
            </a:pPr>
            <a:endParaRPr lang="en-US"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Out</a:t>
            </a:r>
            <a:r>
              <a:rPr lang="en-US" sz="1800" b="0" i="0" u="none" strike="noStrike" cap="none" dirty="0">
                <a:solidFill>
                  <a:schemeClr val="dk1"/>
                </a:solidFill>
                <a:latin typeface="Times New Roman"/>
                <a:ea typeface="Times New Roman"/>
                <a:cs typeface="Times New Roman"/>
                <a:sym typeface="Times New Roman"/>
              </a:rPr>
              <a:t>put layer has 1 tensor and </a:t>
            </a:r>
            <a:r>
              <a:rPr lang="en-US" sz="1800" dirty="0">
                <a:solidFill>
                  <a:schemeClr val="dk1"/>
                </a:solidFill>
                <a:latin typeface="Times New Roman"/>
                <a:ea typeface="Times New Roman"/>
                <a:cs typeface="Times New Roman"/>
                <a:sym typeface="Times New Roman"/>
              </a:rPr>
              <a:t>uses Sigmoid for activation.</a:t>
            </a:r>
            <a:endParaRPr lang="en-US"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endParaRPr lang="en-US"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191" name="Google Shape;191;p20"/>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The Neural Network</a:t>
            </a:r>
            <a:endParaRPr sz="3200" b="1" i="0" u="none" strike="noStrike" cap="none">
              <a:solidFill>
                <a:srgbClr val="C0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23909E-3028-4709-8C8B-2F05785C0179}"/>
              </a:ext>
            </a:extLst>
          </p:cNvPr>
          <p:cNvPicPr>
            <a:picLocks noChangeAspect="1"/>
          </p:cNvPicPr>
          <p:nvPr/>
        </p:nvPicPr>
        <p:blipFill>
          <a:blip r:embed="rId2"/>
          <a:stretch>
            <a:fillRect/>
          </a:stretch>
        </p:blipFill>
        <p:spPr>
          <a:xfrm>
            <a:off x="965583" y="886265"/>
            <a:ext cx="10387046" cy="5106020"/>
          </a:xfrm>
          <a:prstGeom prst="rect">
            <a:avLst/>
          </a:prstGeom>
        </p:spPr>
      </p:pic>
    </p:spTree>
    <p:extLst>
      <p:ext uri="{BB962C8B-B14F-4D97-AF65-F5344CB8AC3E}">
        <p14:creationId xmlns:p14="http://schemas.microsoft.com/office/powerpoint/2010/main" val="285750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198" name="Google Shape;198;p21"/>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99" name="Google Shape;199;p21"/>
          <p:cNvSpPr txBox="1"/>
          <p:nvPr/>
        </p:nvSpPr>
        <p:spPr>
          <a:xfrm>
            <a:off x="419709"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200" name="Google Shape;200;p21"/>
          <p:cNvSpPr txBox="1"/>
          <p:nvPr/>
        </p:nvSpPr>
        <p:spPr>
          <a:xfrm>
            <a:off x="1061699" y="1042925"/>
            <a:ext cx="10710591" cy="5070300"/>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0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A float value denoting the probability of the reviews being positive.</a:t>
            </a:r>
          </a:p>
          <a:p>
            <a:pPr marL="114300" marR="0" lvl="0" algn="just" rtl="0">
              <a:lnSpc>
                <a:spcPct val="100000"/>
              </a:lnSpc>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The classification of the review i.e., positive or negative</a:t>
            </a:r>
            <a:endParaRPr sz="18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1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201" name="Google Shape;201;p21"/>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Output</a:t>
            </a:r>
            <a:endParaRPr sz="3200" b="1" i="0" u="none" strike="noStrike" cap="none">
              <a:solidFill>
                <a:srgbClr val="C00000"/>
              </a:solidFill>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F98358AC-DD20-4F37-9602-7DA48108CD61}"/>
              </a:ext>
            </a:extLst>
          </p:cNvPr>
          <p:cNvPicPr>
            <a:picLocks noChangeAspect="1"/>
          </p:cNvPicPr>
          <p:nvPr/>
        </p:nvPicPr>
        <p:blipFill>
          <a:blip r:embed="rId4"/>
          <a:stretch>
            <a:fillRect/>
          </a:stretch>
        </p:blipFill>
        <p:spPr>
          <a:xfrm>
            <a:off x="1812645" y="2083862"/>
            <a:ext cx="8566709" cy="4132841"/>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4"/>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NAACk</a:t>
            </a:r>
            <a:endParaRPr sz="1400" b="0" i="0" u="none" strike="noStrike" cap="none">
              <a:solidFill>
                <a:srgbClr val="000000"/>
              </a:solidFill>
              <a:latin typeface="Arial"/>
              <a:ea typeface="Arial"/>
              <a:cs typeface="Arial"/>
              <a:sym typeface="Arial"/>
            </a:endParaRPr>
          </a:p>
        </p:txBody>
      </p:sp>
      <p:pic>
        <p:nvPicPr>
          <p:cNvPr id="31" name="Google Shape;31;p4"/>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32" name="Google Shape;32;p4"/>
          <p:cNvSpPr txBox="1"/>
          <p:nvPr/>
        </p:nvSpPr>
        <p:spPr>
          <a:xfrm>
            <a:off x="464226" y="852025"/>
            <a:ext cx="9663000" cy="4863300"/>
          </a:xfrm>
          <a:prstGeom prst="rect">
            <a:avLst/>
          </a:prstGeom>
          <a:noFill/>
          <a:ln>
            <a:noFill/>
          </a:ln>
        </p:spPr>
        <p:txBody>
          <a:bodyPr spcFirstLastPara="1" wrap="square" lIns="914400" tIns="45700" rIns="91425" bIns="45700" anchor="t" anchorCtr="0">
            <a:noAutofit/>
          </a:bodyPr>
          <a:lstStyle/>
          <a:p>
            <a:pPr marL="457200" indent="-457200" eaLnBrk="1" hangingPunct="1">
              <a:buFont typeface="+mj-lt"/>
              <a:buAutoNum type="arabicPeriod"/>
              <a:defRPr/>
            </a:pPr>
            <a:r>
              <a:rPr lang="en-IN" altLang="en-US" sz="2400" dirty="0">
                <a:latin typeface="Times New Roman" pitchFamily="18" charset="0"/>
                <a:ea typeface="ＭＳ Ｐゴシック" pitchFamily="34" charset="-128"/>
                <a:cs typeface="Times New Roman" pitchFamily="18" charset="0"/>
              </a:rPr>
              <a:t>Introduction </a:t>
            </a:r>
          </a:p>
          <a:p>
            <a:pPr marL="457200" indent="-457200" eaLnBrk="1" hangingPunct="1">
              <a:buFont typeface="+mj-lt"/>
              <a:buAutoNum type="arabicPeriod"/>
              <a:defRPr/>
            </a:pPr>
            <a:r>
              <a:rPr lang="en-IN" altLang="en-US" sz="2400" dirty="0">
                <a:latin typeface="Times New Roman" pitchFamily="18" charset="0"/>
                <a:ea typeface="ＭＳ Ｐゴシック" pitchFamily="34" charset="-128"/>
                <a:cs typeface="Times New Roman" pitchFamily="18" charset="0"/>
              </a:rPr>
              <a:t>Literature survey</a:t>
            </a:r>
          </a:p>
          <a:p>
            <a:pPr marL="457200" indent="-457200" eaLnBrk="1" hangingPunct="1">
              <a:buFont typeface="+mj-lt"/>
              <a:buAutoNum type="arabicPeriod"/>
              <a:defRPr/>
            </a:pPr>
            <a:r>
              <a:rPr lang="en-IN" altLang="en-US" sz="2400" dirty="0">
                <a:latin typeface="Times New Roman" pitchFamily="18" charset="0"/>
                <a:ea typeface="ＭＳ Ｐゴシック" pitchFamily="34" charset="-128"/>
                <a:cs typeface="Times New Roman" pitchFamily="18" charset="0"/>
              </a:rPr>
              <a:t>Existing system and drawbacks</a:t>
            </a:r>
          </a:p>
          <a:p>
            <a:pPr marL="457200" indent="-457200" eaLnBrk="1" hangingPunct="1">
              <a:buFont typeface="+mj-lt"/>
              <a:buAutoNum type="arabicPeriod"/>
              <a:defRPr/>
            </a:pPr>
            <a:r>
              <a:rPr lang="en-IN" altLang="en-US" sz="2400" dirty="0">
                <a:latin typeface="Times New Roman" pitchFamily="18" charset="0"/>
                <a:ea typeface="ＭＳ Ｐゴシック" pitchFamily="34" charset="-128"/>
                <a:cs typeface="Times New Roman" pitchFamily="18" charset="0"/>
              </a:rPr>
              <a:t>System architecture</a:t>
            </a:r>
          </a:p>
          <a:p>
            <a:pPr marL="457200" indent="-457200" eaLnBrk="1" hangingPunct="1">
              <a:buFont typeface="+mj-lt"/>
              <a:buAutoNum type="arabicPeriod"/>
              <a:defRPr/>
            </a:pPr>
            <a:r>
              <a:rPr lang="en-IN" altLang="en-US" sz="2400" dirty="0">
                <a:latin typeface="Times New Roman" pitchFamily="18" charset="0"/>
                <a:ea typeface="ＭＳ Ｐゴシック" pitchFamily="34" charset="-128"/>
                <a:cs typeface="Times New Roman" pitchFamily="18" charset="0"/>
              </a:rPr>
              <a:t>Flowchart of how the system works</a:t>
            </a:r>
          </a:p>
          <a:p>
            <a:pPr marL="457200" indent="-457200" eaLnBrk="1" hangingPunct="1">
              <a:buFont typeface="+mj-lt"/>
              <a:buAutoNum type="arabicPeriod"/>
              <a:defRPr/>
            </a:pPr>
            <a:r>
              <a:rPr lang="en-IN" altLang="en-US" sz="2400" dirty="0">
                <a:latin typeface="Times New Roman" pitchFamily="18" charset="0"/>
                <a:ea typeface="ＭＳ Ｐゴシック" pitchFamily="34" charset="-128"/>
                <a:cs typeface="Times New Roman" pitchFamily="18" charset="0"/>
              </a:rPr>
              <a:t>Implementation</a:t>
            </a:r>
          </a:p>
          <a:p>
            <a:pPr marL="457200" indent="-457200" eaLnBrk="1" hangingPunct="1">
              <a:buFont typeface="+mj-lt"/>
              <a:buAutoNum type="arabicPeriod"/>
              <a:defRPr/>
            </a:pPr>
            <a:r>
              <a:rPr lang="en-IN" altLang="en-US" sz="2400" dirty="0">
                <a:latin typeface="Times New Roman" pitchFamily="18" charset="0"/>
                <a:ea typeface="ＭＳ Ｐゴシック" pitchFamily="34" charset="-128"/>
                <a:cs typeface="Times New Roman" pitchFamily="18" charset="0"/>
              </a:rPr>
              <a:t>Advantages &amp; Disadvantages</a:t>
            </a:r>
          </a:p>
          <a:p>
            <a:pPr marL="457200" indent="-457200" eaLnBrk="1" hangingPunct="1">
              <a:buFont typeface="+mj-lt"/>
              <a:buAutoNum type="arabicPeriod"/>
              <a:defRPr/>
            </a:pPr>
            <a:r>
              <a:rPr lang="en-IN" altLang="en-US" sz="2400" dirty="0">
                <a:latin typeface="Times New Roman" pitchFamily="18" charset="0"/>
                <a:ea typeface="ＭＳ Ｐゴシック" pitchFamily="34" charset="-128"/>
                <a:cs typeface="Times New Roman" pitchFamily="18" charset="0"/>
              </a:rPr>
              <a:t>Future scope</a:t>
            </a:r>
          </a:p>
          <a:p>
            <a:pPr marL="457200" indent="-457200" eaLnBrk="1" hangingPunct="1">
              <a:buFont typeface="+mj-lt"/>
              <a:buAutoNum type="arabicPeriod"/>
              <a:defRPr/>
            </a:pPr>
            <a:r>
              <a:rPr lang="en-IN" altLang="en-US" sz="2400" dirty="0">
                <a:latin typeface="Times New Roman" pitchFamily="18" charset="0"/>
                <a:ea typeface="ＭＳ Ｐゴシック" pitchFamily="34" charset="-128"/>
                <a:cs typeface="Times New Roman" pitchFamily="18" charset="0"/>
              </a:rPr>
              <a:t>Conclusion</a:t>
            </a:r>
          </a:p>
          <a:p>
            <a:pPr marL="457200" indent="-457200" eaLnBrk="1" hangingPunct="1">
              <a:defRPr/>
            </a:pPr>
            <a:r>
              <a:rPr lang="en-IN" altLang="en-US" sz="2400" dirty="0">
                <a:latin typeface="Times New Roman" pitchFamily="18" charset="0"/>
                <a:ea typeface="ＭＳ Ｐゴシック" pitchFamily="34" charset="-128"/>
                <a:cs typeface="Times New Roman" pitchFamily="18" charset="0"/>
              </a:rPr>
              <a:t>13. References</a:t>
            </a:r>
          </a:p>
          <a:p>
            <a:pPr marL="0" marR="0" lvl="0" indent="0" algn="l" rtl="0">
              <a:lnSpc>
                <a:spcPct val="90000"/>
              </a:lnSpc>
              <a:spcBef>
                <a:spcPts val="75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a:p>
            <a:pPr marL="0" marR="0" lvl="0" indent="0" algn="ctr" rtl="0">
              <a:lnSpc>
                <a:spcPct val="101000"/>
              </a:lnSpc>
              <a:spcBef>
                <a:spcPts val="0"/>
              </a:spcBef>
              <a:spcAft>
                <a:spcPts val="0"/>
              </a:spcAft>
              <a:buClr>
                <a:schemeClr val="dk1"/>
              </a:buClr>
              <a:buSzPts val="4400"/>
              <a:buFont typeface="Calibri"/>
              <a:buNone/>
            </a:pPr>
            <a:endParaRPr sz="4400" b="1" i="0" u="none" strike="noStrike" cap="none" dirty="0">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dirty="0">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dirty="0">
              <a:solidFill>
                <a:schemeClr val="dk1"/>
              </a:solidFill>
              <a:latin typeface="Times New Roman"/>
              <a:ea typeface="Times New Roman"/>
              <a:cs typeface="Times New Roman"/>
              <a:sym typeface="Times New Roman"/>
            </a:endParaRPr>
          </a:p>
        </p:txBody>
      </p:sp>
      <p:sp>
        <p:nvSpPr>
          <p:cNvPr id="33" name="Google Shape;33;p4"/>
          <p:cNvSpPr txBox="1"/>
          <p:nvPr/>
        </p:nvSpPr>
        <p:spPr>
          <a:xfrm>
            <a:off x="2390410" y="135931"/>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Content Outline </a:t>
            </a:r>
            <a:endParaRPr sz="3200" b="1" i="0" u="none" strike="noStrike" cap="none">
              <a:solidFill>
                <a:srgbClr val="C0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217" name="Google Shape;217;p23"/>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218" name="Google Shape;218;p23"/>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Output</a:t>
            </a:r>
            <a:endParaRPr sz="3200" b="1" i="0" u="none" strike="noStrike" cap="none">
              <a:solidFill>
                <a:srgbClr val="C00000"/>
              </a:solidFill>
              <a:latin typeface="Times New Roman"/>
              <a:ea typeface="Times New Roman"/>
              <a:cs typeface="Times New Roman"/>
              <a:sym typeface="Times New Roman"/>
            </a:endParaRP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5C5C74B6-6840-4957-866B-129E9CB57D07}"/>
              </a:ext>
            </a:extLst>
          </p:cNvPr>
          <p:cNvPicPr>
            <a:picLocks noChangeAspect="1"/>
          </p:cNvPicPr>
          <p:nvPr/>
        </p:nvPicPr>
        <p:blipFill>
          <a:blip r:embed="rId4"/>
          <a:stretch>
            <a:fillRect/>
          </a:stretch>
        </p:blipFill>
        <p:spPr>
          <a:xfrm>
            <a:off x="3138074" y="1075996"/>
            <a:ext cx="5915851" cy="4706007"/>
          </a:xfrm>
          <a:prstGeom prst="rect">
            <a:avLst/>
          </a:prstGeom>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217" name="Google Shape;217;p23"/>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218" name="Google Shape;218;p23"/>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Output</a:t>
            </a:r>
            <a:endParaRPr sz="3200" b="1" i="0" u="none" strike="noStrike" cap="none">
              <a:solidFill>
                <a:srgbClr val="C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C5C74B6-6840-4957-866B-129E9CB57D07}"/>
              </a:ext>
            </a:extLst>
          </p:cNvPr>
          <p:cNvPicPr>
            <a:picLocks noChangeAspect="1"/>
          </p:cNvPicPr>
          <p:nvPr/>
        </p:nvPicPr>
        <p:blipFill>
          <a:blip r:embed="rId4"/>
          <a:srcRect/>
          <a:stretch/>
        </p:blipFill>
        <p:spPr>
          <a:xfrm>
            <a:off x="3148803" y="1075996"/>
            <a:ext cx="5894392" cy="4706007"/>
          </a:xfrm>
          <a:prstGeom prst="rect">
            <a:avLst/>
          </a:prstGeom>
        </p:spPr>
      </p:pic>
    </p:spTree>
    <p:extLst>
      <p:ext uri="{BB962C8B-B14F-4D97-AF65-F5344CB8AC3E}">
        <p14:creationId xmlns:p14="http://schemas.microsoft.com/office/powerpoint/2010/main" val="2520925548"/>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225" name="Google Shape;225;p24"/>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226" name="Google Shape;226;p24"/>
          <p:cNvSpPr txBox="1"/>
          <p:nvPr/>
        </p:nvSpPr>
        <p:spPr>
          <a:xfrm>
            <a:off x="419709"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227" name="Google Shape;227;p24"/>
          <p:cNvSpPr txBox="1"/>
          <p:nvPr/>
        </p:nvSpPr>
        <p:spPr>
          <a:xfrm>
            <a:off x="1061700" y="1042925"/>
            <a:ext cx="9946200" cy="5070300"/>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Times New Roman"/>
                <a:ea typeface="Times New Roman"/>
                <a:cs typeface="Times New Roman"/>
                <a:sym typeface="Times New Roman"/>
              </a:rPr>
              <a:t>The application will take an review as input from the frontend. </a:t>
            </a: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Times New Roman"/>
                <a:ea typeface="Times New Roman"/>
                <a:cs typeface="Times New Roman"/>
                <a:sym typeface="Times New Roman"/>
              </a:rPr>
              <a:t>It will then efficiently clean it and perform all necessary operations such as Stemming and </a:t>
            </a:r>
            <a:r>
              <a:rPr lang="en-US" sz="1800" b="0" i="0" u="none" strike="noStrike" cap="none" dirty="0" err="1">
                <a:solidFill>
                  <a:schemeClr val="dk1"/>
                </a:solidFill>
                <a:latin typeface="Times New Roman"/>
                <a:ea typeface="Times New Roman"/>
                <a:cs typeface="Times New Roman"/>
                <a:sym typeface="Times New Roman"/>
              </a:rPr>
              <a:t>StopWord</a:t>
            </a:r>
            <a:r>
              <a:rPr lang="en-US" sz="1800" b="0" i="0" u="none" strike="noStrike" cap="none" dirty="0">
                <a:solidFill>
                  <a:schemeClr val="dk1"/>
                </a:solidFill>
                <a:latin typeface="Times New Roman"/>
                <a:ea typeface="Times New Roman"/>
                <a:cs typeface="Times New Roman"/>
                <a:sym typeface="Times New Roman"/>
              </a:rPr>
              <a:t> removal.</a:t>
            </a:r>
          </a:p>
          <a:p>
            <a:pPr marL="114300" marR="0" lvl="0" algn="just" rtl="0">
              <a:lnSpc>
                <a:spcPct val="100000"/>
              </a:lnSpc>
              <a:spcBef>
                <a:spcPts val="0"/>
              </a:spcBef>
              <a:spcAft>
                <a:spcPts val="0"/>
              </a:spcAft>
              <a:buClr>
                <a:schemeClr val="dk1"/>
              </a:buClr>
              <a:buSzPts val="1800"/>
            </a:pP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It will then tokenize and generate inverse frequencies.</a:t>
            </a:r>
          </a:p>
          <a:p>
            <a:pPr marL="457200" marR="0" lvl="0" indent="-342900" algn="just" rtl="0">
              <a:lnSpc>
                <a:spcPct val="100000"/>
              </a:lnSpc>
              <a:spcBef>
                <a:spcPts val="0"/>
              </a:spcBef>
              <a:spcAft>
                <a:spcPts val="0"/>
              </a:spcAft>
              <a:buClr>
                <a:schemeClr val="dk1"/>
              </a:buClr>
              <a:buSzPts val="1800"/>
              <a:buFont typeface="Times New Roman"/>
              <a:buChar char="•"/>
            </a:pPr>
            <a:endParaRPr lang="en-US"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It will then classify the review as positive or negative with 90% accuracy.</a:t>
            </a:r>
            <a:endParaRPr sz="1800" b="0" i="0" u="none" strike="noStrike" cap="none" dirty="0">
              <a:solidFill>
                <a:schemeClr val="dk1"/>
              </a:solidFill>
              <a:latin typeface="Times New Roman"/>
              <a:ea typeface="Times New Roman"/>
              <a:cs typeface="Times New Roman"/>
              <a:sym typeface="Times New Roman"/>
            </a:endParaRPr>
          </a:p>
          <a:p>
            <a:pPr marL="457200" marR="0" lvl="0" indent="0" algn="l" rtl="0">
              <a:lnSpc>
                <a:spcPct val="9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1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228" name="Google Shape;228;p24"/>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Expected</a:t>
            </a:r>
            <a:r>
              <a:rPr lang="en-US" sz="3200" b="0" i="0" u="none" strike="noStrike" cap="none">
                <a:solidFill>
                  <a:srgbClr val="00386B"/>
                </a:solidFill>
                <a:latin typeface="Times New Roman"/>
                <a:ea typeface="Times New Roman"/>
                <a:cs typeface="Times New Roman"/>
                <a:sym typeface="Times New Roman"/>
              </a:rPr>
              <a:t> </a:t>
            </a:r>
            <a:r>
              <a:rPr lang="en-US" sz="3200" b="1" i="0" u="none" strike="noStrike" cap="none">
                <a:solidFill>
                  <a:srgbClr val="C00000"/>
                </a:solidFill>
                <a:latin typeface="Times New Roman"/>
                <a:ea typeface="Times New Roman"/>
                <a:cs typeface="Times New Roman"/>
                <a:sym typeface="Times New Roman"/>
              </a:rPr>
              <a:t>Outcome</a:t>
            </a:r>
            <a:endParaRPr sz="3200" b="1" i="0" u="none" strike="noStrike" cap="none">
              <a:solidFill>
                <a:srgbClr val="C0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5"/>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234" name="Google Shape;234;p25"/>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235" name="Google Shape;235;p25"/>
          <p:cNvSpPr txBox="1"/>
          <p:nvPr/>
        </p:nvSpPr>
        <p:spPr>
          <a:xfrm>
            <a:off x="464234"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236" name="Google Shape;236;p25"/>
          <p:cNvSpPr txBox="1"/>
          <p:nvPr/>
        </p:nvSpPr>
        <p:spPr>
          <a:xfrm>
            <a:off x="1061700" y="1042925"/>
            <a:ext cx="10068600" cy="5070300"/>
          </a:xfrm>
          <a:prstGeom prst="rect">
            <a:avLst/>
          </a:prstGeom>
          <a:noFill/>
          <a:ln>
            <a:noFill/>
          </a:ln>
        </p:spPr>
        <p:txBody>
          <a:bodyPr spcFirstLastPara="1" wrap="square" lIns="91425" tIns="45700" rIns="91425" bIns="45700" anchor="t" anchorCtr="0">
            <a:noAutofit/>
          </a:bodyPr>
          <a:lstStyle/>
          <a:p>
            <a:pPr marL="342900" indent="-342900" eaLnBrk="1" hangingPunct="1">
              <a:lnSpc>
                <a:spcPct val="150000"/>
              </a:lnSpc>
              <a:buFont typeface="+mj-lt"/>
              <a:buAutoNum type="arabicPeriod"/>
              <a:defRPr/>
            </a:pPr>
            <a:r>
              <a:rPr lang="en-IN" sz="1600" dirty="0">
                <a:latin typeface="Times New Roman" panose="02020603050405020304" pitchFamily="18" charset="0"/>
                <a:cs typeface="Times New Roman" panose="02020603050405020304" pitchFamily="18" charset="0"/>
              </a:rPr>
              <a:t>“The Sequential Model” https://keras.io/guides/sequential_model/</a:t>
            </a:r>
          </a:p>
          <a:p>
            <a:pPr marL="342900" indent="-342900" eaLnBrk="1" hangingPunct="1">
              <a:lnSpc>
                <a:spcPct val="150000"/>
              </a:lnSpc>
              <a:buFont typeface="+mj-lt"/>
              <a:buAutoNum type="arabicPeriod"/>
              <a:defRPr/>
            </a:pPr>
            <a:r>
              <a:rPr lang="en-I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How to Easily Deploy Machine Learning Models Using Flask” https://www.kdnuggets.com/2019/10/easily-deploy-machine-learning-models-using-flask.html</a:t>
            </a:r>
          </a:p>
          <a:p>
            <a:pPr marL="342900" indent="-342900" eaLnBrk="1" hangingPunct="1">
              <a:lnSpc>
                <a:spcPct val="150000"/>
              </a:lnSpc>
              <a:buFont typeface="+mj-lt"/>
              <a:buAutoNum type="arabicPeriod"/>
              <a:defRPr/>
            </a:pPr>
            <a:r>
              <a:rPr lang="en-US" sz="1600" dirty="0">
                <a:latin typeface="Times New Roman" panose="02020603050405020304" pitchFamily="18" charset="0"/>
                <a:cs typeface="Times New Roman" panose="02020603050405020304" pitchFamily="18" charset="0"/>
              </a:rPr>
              <a:t>How to Encode Text Data for Machine Learning with scikit-learn https://machinelearningmastery.com/prepare-text-data-machine-learning-scikit-learn/</a:t>
            </a: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237" name="Google Shape;237;p25"/>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References</a:t>
            </a:r>
            <a:endParaRPr sz="3200" b="1" i="0" u="none" strike="noStrike" cap="none">
              <a:solidFill>
                <a:srgbClr val="C0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7"/>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252" name="Google Shape;252;p27"/>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253" name="Google Shape;253;p27"/>
          <p:cNvSpPr txBox="1"/>
          <p:nvPr/>
        </p:nvSpPr>
        <p:spPr>
          <a:xfrm>
            <a:off x="464234"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254" name="Google Shape;254;p27"/>
          <p:cNvSpPr txBox="1"/>
          <p:nvPr/>
        </p:nvSpPr>
        <p:spPr>
          <a:xfrm>
            <a:off x="2390410" y="2383531"/>
            <a:ext cx="7411200" cy="1800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C00000"/>
                </a:solidFill>
                <a:latin typeface="Times New Roman"/>
                <a:ea typeface="Times New Roman"/>
                <a:cs typeface="Times New Roman"/>
                <a:sym typeface="Times New Roman"/>
              </a:rPr>
              <a:t>THANK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C00000"/>
                </a:solidFill>
                <a:latin typeface="Times New Roman"/>
                <a:ea typeface="Times New Roman"/>
                <a:cs typeface="Times New Roman"/>
                <a:sym typeface="Times New Roman"/>
              </a:rPr>
              <a:t>YOU</a:t>
            </a:r>
            <a:endParaRPr sz="1400" b="0" i="0" u="none" strike="noStrike" cap="none">
              <a:solidFill>
                <a:srgbClr val="000000"/>
              </a:solidFill>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39" name="Google Shape;39;p5"/>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40" name="Google Shape;40;p5"/>
          <p:cNvSpPr txBox="1"/>
          <p:nvPr/>
        </p:nvSpPr>
        <p:spPr>
          <a:xfrm>
            <a:off x="464234"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41" name="Google Shape;41;p5"/>
          <p:cNvSpPr txBox="1"/>
          <p:nvPr/>
        </p:nvSpPr>
        <p:spPr>
          <a:xfrm>
            <a:off x="2434935" y="135931"/>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Introduction</a:t>
            </a:r>
            <a:endParaRPr sz="3200" b="1" i="0" u="none" strike="noStrike" cap="none">
              <a:solidFill>
                <a:srgbClr val="C00000"/>
              </a:solidFill>
              <a:latin typeface="Times New Roman"/>
              <a:ea typeface="Times New Roman"/>
              <a:cs typeface="Times New Roman"/>
              <a:sym typeface="Times New Roman"/>
            </a:endParaRPr>
          </a:p>
        </p:txBody>
      </p:sp>
      <p:sp>
        <p:nvSpPr>
          <p:cNvPr id="42" name="Google Shape;42;p5"/>
          <p:cNvSpPr txBox="1"/>
          <p:nvPr/>
        </p:nvSpPr>
        <p:spPr>
          <a:xfrm>
            <a:off x="1127650" y="1052275"/>
            <a:ext cx="10178700" cy="4462500"/>
          </a:xfrm>
          <a:prstGeom prst="rect">
            <a:avLst/>
          </a:prstGeom>
          <a:noFill/>
          <a:ln>
            <a:noFill/>
          </a:ln>
        </p:spPr>
        <p:txBody>
          <a:bodyPr spcFirstLastPara="1" wrap="square" lIns="91425" tIns="45700" rIns="91425" bIns="45700" anchor="t" anchorCtr="0">
            <a:noAutofit/>
          </a:bodyPr>
          <a:lstStyle/>
          <a:p>
            <a:pPr>
              <a:lnSpc>
                <a:spcPct val="100000"/>
              </a:lnSpc>
              <a:spcBef>
                <a:spcPct val="0"/>
              </a:spcBef>
              <a:buFontTx/>
              <a:buNone/>
            </a:pPr>
            <a:r>
              <a:rPr lang="en-US" altLang="en-US" sz="1800" dirty="0">
                <a:solidFill>
                  <a:srgbClr val="000000"/>
                </a:solidFill>
                <a:latin typeface="Times New Roman" panose="02020603050405020304" pitchFamily="18" charset="0"/>
                <a:cs typeface="Times New Roman" panose="02020603050405020304" pitchFamily="18" charset="0"/>
              </a:rPr>
              <a:t>Sentiment  analysis  refers  to  the  use  of  natural  language  processing,  text  analysis  and computational linguistics to extract and identify subjective information in source materials. It aims to determine the attitude of a speaker or a writer with respect to  some topic  or the overall contextual polarity of a document. The attitude can be:</a:t>
            </a:r>
          </a:p>
          <a:p>
            <a:pPr marL="285750" indent="-285750">
              <a:lnSpc>
                <a:spcPct val="100000"/>
              </a:lnSpc>
              <a:spcBef>
                <a:spcPct val="0"/>
              </a:spcBef>
              <a:buFont typeface="Arial" panose="020B0604020202020204" pitchFamily="34" charset="0"/>
              <a:buChar char="•"/>
            </a:pPr>
            <a:r>
              <a:rPr lang="en-US" altLang="en-US" sz="1800" dirty="0">
                <a:solidFill>
                  <a:srgbClr val="000000"/>
                </a:solidFill>
                <a:latin typeface="Times New Roman" panose="02020603050405020304" pitchFamily="18" charset="0"/>
                <a:ea typeface="SimSun" panose="02010600030101010101" pitchFamily="2" charset="-122"/>
              </a:rPr>
              <a:t>His or her judgement or evaluation</a:t>
            </a:r>
            <a:endParaRPr lang="en-US" altLang="en-US" sz="1800" dirty="0">
              <a:ea typeface="SimSun" panose="02010600030101010101" pitchFamily="2" charset="-122"/>
            </a:endParaRPr>
          </a:p>
          <a:p>
            <a:pPr marL="285750" indent="-285750">
              <a:lnSpc>
                <a:spcPct val="100000"/>
              </a:lnSpc>
              <a:spcBef>
                <a:spcPct val="0"/>
              </a:spcBef>
              <a:buFont typeface="Arial" panose="020B0604020202020204" pitchFamily="34" charset="0"/>
              <a:buChar char="•"/>
            </a:pPr>
            <a:r>
              <a:rPr lang="en-US" altLang="en-US" sz="1800" dirty="0">
                <a:solidFill>
                  <a:srgbClr val="000000"/>
                </a:solidFill>
                <a:latin typeface="Times New Roman" panose="02020603050405020304" pitchFamily="18" charset="0"/>
                <a:ea typeface="SimSun" panose="02010600030101010101" pitchFamily="2" charset="-122"/>
              </a:rPr>
              <a:t>Affective state (That is to say, the emotional state of the author when writing)</a:t>
            </a:r>
            <a:endParaRPr lang="en-US" altLang="en-US" sz="1800" dirty="0">
              <a:ea typeface="SimSun" panose="02010600030101010101" pitchFamily="2" charset="-122"/>
            </a:endParaRPr>
          </a:p>
          <a:p>
            <a:pPr marL="285750" indent="-285750">
              <a:lnSpc>
                <a:spcPct val="100000"/>
              </a:lnSpc>
              <a:spcBef>
                <a:spcPct val="0"/>
              </a:spcBef>
              <a:buFont typeface="Arial" panose="020B0604020202020204" pitchFamily="34" charset="0"/>
              <a:buChar char="•"/>
            </a:pPr>
            <a:r>
              <a:rPr lang="en-US" altLang="en-US" sz="1800" dirty="0">
                <a:solidFill>
                  <a:srgbClr val="000000"/>
                </a:solidFill>
                <a:latin typeface="Times New Roman" panose="02020603050405020304" pitchFamily="18" charset="0"/>
                <a:ea typeface="SimSun" panose="02010600030101010101" pitchFamily="2" charset="-122"/>
              </a:rPr>
              <a:t>The intended emotional communication (that is to say, the emotional affect the author wishes to have on the reader)</a:t>
            </a:r>
            <a:endParaRPr lang="en-US" altLang="en-US" sz="1800" dirty="0">
              <a:ea typeface="SimSun" panose="02010600030101010101" pitchFamily="2" charset="-122"/>
            </a:endParaRPr>
          </a:p>
          <a:p>
            <a:pPr>
              <a:lnSpc>
                <a:spcPct val="100000"/>
              </a:lnSpc>
              <a:spcBef>
                <a:spcPct val="0"/>
              </a:spcBef>
            </a:pPr>
            <a:endParaRPr lang="en-IN" altLang="en-US" sz="14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6"/>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48" name="Google Shape;48;p6"/>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50" name="Google Shape;50;p6"/>
          <p:cNvSpPr txBox="1"/>
          <p:nvPr/>
        </p:nvSpPr>
        <p:spPr>
          <a:xfrm>
            <a:off x="2390400"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Literature Survey-1</a:t>
            </a:r>
            <a:endParaRPr sz="3200" b="1" i="0" u="none" strike="noStrike" cap="none">
              <a:solidFill>
                <a:srgbClr val="C00000"/>
              </a:solidFill>
              <a:latin typeface="Times New Roman"/>
              <a:ea typeface="Times New Roman"/>
              <a:cs typeface="Times New Roman"/>
              <a:sym typeface="Times New Roman"/>
            </a:endParaRPr>
          </a:p>
        </p:txBody>
      </p:sp>
      <p:graphicFrame>
        <p:nvGraphicFramePr>
          <p:cNvPr id="51" name="Google Shape;51;p6"/>
          <p:cNvGraphicFramePr/>
          <p:nvPr>
            <p:extLst>
              <p:ext uri="{D42A27DB-BD31-4B8C-83A1-F6EECF244321}">
                <p14:modId xmlns:p14="http://schemas.microsoft.com/office/powerpoint/2010/main" val="126345853"/>
              </p:ext>
            </p:extLst>
          </p:nvPr>
        </p:nvGraphicFramePr>
        <p:xfrm>
          <a:off x="970475" y="1054625"/>
          <a:ext cx="10459750" cy="4469678"/>
        </p:xfrm>
        <a:graphic>
          <a:graphicData uri="http://schemas.openxmlformats.org/drawingml/2006/table">
            <a:tbl>
              <a:tblPr firstRow="1" firstCol="1" bandRow="1">
                <a:noFill/>
                <a:tableStyleId>{1C2973CE-F2E1-4BE0-98C0-8F5147D212B1}</a:tableStyleId>
              </a:tblPr>
              <a:tblGrid>
                <a:gridCol w="2307300">
                  <a:extLst>
                    <a:ext uri="{9D8B030D-6E8A-4147-A177-3AD203B41FA5}">
                      <a16:colId xmlns:a16="http://schemas.microsoft.com/office/drawing/2014/main" val="20000"/>
                    </a:ext>
                  </a:extLst>
                </a:gridCol>
                <a:gridCol w="8152450">
                  <a:extLst>
                    <a:ext uri="{9D8B030D-6E8A-4147-A177-3AD203B41FA5}">
                      <a16:colId xmlns:a16="http://schemas.microsoft.com/office/drawing/2014/main" val="20001"/>
                    </a:ext>
                  </a:extLst>
                </a:gridCol>
              </a:tblGrid>
              <a:tr h="10296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Title</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5B9BD5"/>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dirty="0"/>
                        <a:t>Sentiment Analysis for Movie Reviews using NLP</a:t>
                      </a:r>
                      <a:br>
                        <a:rPr lang="en-US" sz="1600" dirty="0"/>
                      </a:br>
                      <a:endParaRPr lang="en-US" sz="1600" dirty="0"/>
                    </a:p>
                    <a:p>
                      <a:pPr marL="0" marR="0" lvl="0" indent="0" algn="l" defTabSz="914400" rtl="0" eaLnBrk="1" fontAlgn="base" latinLnBrk="0" hangingPunct="1">
                        <a:lnSpc>
                          <a:spcPct val="100000"/>
                        </a:lnSpc>
                        <a:spcBef>
                          <a:spcPct val="0"/>
                        </a:spcBef>
                        <a:spcAft>
                          <a:spcPct val="0"/>
                        </a:spcAft>
                        <a:buClrTx/>
                        <a:buSzTx/>
                        <a:buFontTx/>
                        <a:buNone/>
                        <a:tabLst/>
                        <a:defRPr/>
                      </a:pPr>
                      <a:r>
                        <a:rPr lang="en-US" sz="1600" b="1" dirty="0"/>
                        <a:t>Authors: </a:t>
                      </a:r>
                      <a:r>
                        <a:rPr lang="en-US" sz="1600" dirty="0"/>
                        <a:t>Prachi </a:t>
                      </a:r>
                      <a:r>
                        <a:rPr lang="en-US" sz="1600" dirty="0" err="1"/>
                        <a:t>Shevate</a:t>
                      </a:r>
                      <a:endParaRPr kumimoji="0" 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Times New Roman" panose="02020603050405020304" pitchFamily="18" charset="0"/>
                      </a:endParaRP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8632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Year</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5B9BD5"/>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2018</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332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Methodology</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5B9BD5"/>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Word2Vec</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82010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Technology</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5B9BD5"/>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Bag of words</a:t>
                      </a:r>
                      <a:endParaRPr kumimoji="0" 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Times New Roman" panose="02020603050405020304" pitchFamily="18" charset="0"/>
                        </a:rPr>
                        <a:t>2.</a:t>
                      </a:r>
                      <a:r>
                        <a:rPr kumimoji="0" lang="en-I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Python</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endParaRP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2882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Benefits</a:t>
                      </a:r>
                      <a:endPar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endParaRPr>
                    </a:p>
                  </a:txBody>
                  <a:tcPr marL="121925" marR="121925" marT="45693" marB="45693" horzOverflow="overflow">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Ease of Use.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a premade model by Google.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 is easy. </a:t>
                      </a:r>
                    </a:p>
                  </a:txBody>
                  <a:tcPr marL="121925" marR="121925" marT="45693" marB="45693" horzOverflow="overflow">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91072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Issues</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lvl1pPr marL="342900" indent="-342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ts val="1600"/>
                        <a:buFont typeface="Times New Roman" panose="02020603050405020304" pitchFamily="18" charset="0"/>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It is a predetermined model.</a:t>
                      </a:r>
                    </a:p>
                    <a:p>
                      <a:pPr marL="342900" marR="0" lvl="0" indent="-342900" algn="l" defTabSz="914400" rtl="0" eaLnBrk="1" fontAlgn="base" latinLnBrk="0" hangingPunct="1">
                        <a:lnSpc>
                          <a:spcPct val="100000"/>
                        </a:lnSpc>
                        <a:spcBef>
                          <a:spcPct val="0"/>
                        </a:spcBef>
                        <a:spcAft>
                          <a:spcPct val="0"/>
                        </a:spcAft>
                        <a:buClr>
                          <a:srgbClr val="000000"/>
                        </a:buClr>
                        <a:buSzPts val="1600"/>
                        <a:buFont typeface="Times New Roman" panose="02020603050405020304" pitchFamily="18" charset="0"/>
                        <a:buNone/>
                        <a:tabLst/>
                      </a:pPr>
                      <a:r>
                        <a:rPr lang="en-US" sz="1600" dirty="0">
                          <a:latin typeface="Times New Roman" panose="02020603050405020304" pitchFamily="18" charset="0"/>
                          <a:cs typeface="Times New Roman" panose="02020603050405020304" pitchFamily="18" charset="0"/>
                        </a:rPr>
                        <a:t>The accuracy level using Word2Vec model is very low. We can say around 0.75. </a:t>
                      </a:r>
                    </a:p>
                    <a:p>
                      <a:pPr marL="342900" marR="0" lvl="0" indent="-342900" algn="l" defTabSz="914400" rtl="0" eaLnBrk="1" fontAlgn="base" latinLnBrk="0" hangingPunct="1">
                        <a:lnSpc>
                          <a:spcPct val="100000"/>
                        </a:lnSpc>
                        <a:spcBef>
                          <a:spcPct val="0"/>
                        </a:spcBef>
                        <a:spcAft>
                          <a:spcPct val="0"/>
                        </a:spcAft>
                        <a:buClr>
                          <a:srgbClr val="000000"/>
                        </a:buClr>
                        <a:buSzPts val="1600"/>
                        <a:buFont typeface="Times New Roman" panose="02020603050405020304" pitchFamily="18" charset="0"/>
                        <a:buNone/>
                        <a:tabLst/>
                      </a:pPr>
                      <a:r>
                        <a:rPr lang="en-US" sz="1600" dirty="0">
                          <a:latin typeface="Times New Roman" panose="02020603050405020304" pitchFamily="18" charset="0"/>
                          <a:cs typeface="Times New Roman" panose="02020603050405020304" pitchFamily="18" charset="0"/>
                        </a:rPr>
                        <a:t>And the main focus of our program would be to get an accuracy that is higher </a:t>
                      </a:r>
                    </a:p>
                    <a:p>
                      <a:pPr marL="342900" marR="0" lvl="0" indent="-342900" algn="l" defTabSz="914400" rtl="0" eaLnBrk="1" fontAlgn="base" latinLnBrk="0" hangingPunct="1">
                        <a:lnSpc>
                          <a:spcPct val="100000"/>
                        </a:lnSpc>
                        <a:spcBef>
                          <a:spcPct val="0"/>
                        </a:spcBef>
                        <a:spcAft>
                          <a:spcPct val="0"/>
                        </a:spcAft>
                        <a:buClr>
                          <a:srgbClr val="000000"/>
                        </a:buClr>
                        <a:buSzPts val="1600"/>
                        <a:buFont typeface="Times New Roman" panose="02020603050405020304" pitchFamily="18" charset="0"/>
                        <a:buNone/>
                        <a:tabLst/>
                      </a:pPr>
                      <a:r>
                        <a:rPr lang="en-US" sz="1600" dirty="0">
                          <a:latin typeface="Times New Roman" panose="02020603050405020304" pitchFamily="18" charset="0"/>
                          <a:cs typeface="Times New Roman" panose="02020603050405020304" pitchFamily="18" charset="0"/>
                        </a:rPr>
                        <a:t>thanWord2Vec model.</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endParaRP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57" name="Google Shape;57;p7"/>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59" name="Google Shape;59;p7"/>
          <p:cNvSpPr txBox="1"/>
          <p:nvPr/>
        </p:nvSpPr>
        <p:spPr>
          <a:xfrm>
            <a:off x="243493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Literature Survey-2</a:t>
            </a:r>
            <a:endParaRPr sz="3200" b="1" i="0" u="none" strike="noStrike" cap="none">
              <a:solidFill>
                <a:srgbClr val="C00000"/>
              </a:solidFill>
              <a:latin typeface="Times New Roman"/>
              <a:ea typeface="Times New Roman"/>
              <a:cs typeface="Times New Roman"/>
              <a:sym typeface="Times New Roman"/>
            </a:endParaRPr>
          </a:p>
        </p:txBody>
      </p:sp>
      <p:graphicFrame>
        <p:nvGraphicFramePr>
          <p:cNvPr id="60" name="Google Shape;60;p7"/>
          <p:cNvGraphicFramePr/>
          <p:nvPr>
            <p:extLst>
              <p:ext uri="{D42A27DB-BD31-4B8C-83A1-F6EECF244321}">
                <p14:modId xmlns:p14="http://schemas.microsoft.com/office/powerpoint/2010/main" val="3578924258"/>
              </p:ext>
            </p:extLst>
          </p:nvPr>
        </p:nvGraphicFramePr>
        <p:xfrm>
          <a:off x="1073500" y="1065000"/>
          <a:ext cx="10045000" cy="4369081"/>
        </p:xfrm>
        <a:graphic>
          <a:graphicData uri="http://schemas.openxmlformats.org/drawingml/2006/table">
            <a:tbl>
              <a:tblPr firstRow="1" firstCol="1" bandRow="1">
                <a:noFill/>
                <a:tableStyleId>{1C2973CE-F2E1-4BE0-98C0-8F5147D212B1}</a:tableStyleId>
              </a:tblPr>
              <a:tblGrid>
                <a:gridCol w="2215825">
                  <a:extLst>
                    <a:ext uri="{9D8B030D-6E8A-4147-A177-3AD203B41FA5}">
                      <a16:colId xmlns:a16="http://schemas.microsoft.com/office/drawing/2014/main" val="20000"/>
                    </a:ext>
                  </a:extLst>
                </a:gridCol>
                <a:gridCol w="7829175">
                  <a:extLst>
                    <a:ext uri="{9D8B030D-6E8A-4147-A177-3AD203B41FA5}">
                      <a16:colId xmlns:a16="http://schemas.microsoft.com/office/drawing/2014/main" val="20001"/>
                    </a:ext>
                  </a:extLst>
                </a:gridCol>
              </a:tblGrid>
              <a:tr h="104752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Title</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5B9BD5"/>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r>
                        <a:rPr lang="en-US" sz="1600" dirty="0"/>
                        <a:t>Sentiment Analysis of Movie Review Using Supervised Machine Learning Techniques</a:t>
                      </a:r>
                    </a:p>
                    <a:p>
                      <a:r>
                        <a:rPr lang="en-US" sz="1600" b="1" dirty="0"/>
                        <a:t>Author:</a:t>
                      </a:r>
                      <a:r>
                        <a:rPr lang="en-US" sz="1600" dirty="0"/>
                        <a:t> </a:t>
                      </a:r>
                      <a:r>
                        <a:rPr lang="en-US" sz="1600" dirty="0" err="1"/>
                        <a:t>Gurshobit</a:t>
                      </a:r>
                      <a:r>
                        <a:rPr lang="en-US" sz="1600" dirty="0"/>
                        <a:t> Singh Brar</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9302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Year</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5B9BD5"/>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2018</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3590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Methodology</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5B9BD5"/>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Path of Speech tagging</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80580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Technology</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5B9BD5"/>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Naïve Bayes</a:t>
                      </a:r>
                      <a:endParaRPr kumimoji="0" 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Times New Roman" panose="02020603050405020304" pitchFamily="18" charset="0"/>
                        </a:rPr>
                        <a:t>2.</a:t>
                      </a:r>
                      <a:r>
                        <a:rPr kumimoji="0" lang="en-IN"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Python</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endParaRP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4320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Benefits</a:t>
                      </a:r>
                      <a:endParaRPr kumimoji="0" 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endParaRP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to understand.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implementation.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are using a JSON API to get the reviews.</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92652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Issues</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lvl1pPr marL="342900" indent="-342900">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342900" marR="0" lvl="0" indent="-342900" algn="l" defTabSz="914400" rtl="0" eaLnBrk="1" fontAlgn="base" latinLnBrk="0" hangingPunct="1">
                        <a:lnSpc>
                          <a:spcPct val="100000"/>
                        </a:lnSpc>
                        <a:spcBef>
                          <a:spcPct val="0"/>
                        </a:spcBef>
                        <a:spcAft>
                          <a:spcPct val="0"/>
                        </a:spcAft>
                        <a:buClr>
                          <a:srgbClr val="000000"/>
                        </a:buClr>
                        <a:buSzPts val="1600"/>
                        <a:buFont typeface="Times New Roman" panose="02020603050405020304" pitchFamily="18" charset="0"/>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We are using polarity, where preprocessing is inefficient.</a:t>
                      </a:r>
                    </a:p>
                    <a:p>
                      <a:pPr marL="342900" marR="0" lvl="0" indent="-342900" algn="l" defTabSz="914400" rtl="0" eaLnBrk="1" fontAlgn="base" latinLnBrk="0" hangingPunct="1">
                        <a:lnSpc>
                          <a:spcPct val="100000"/>
                        </a:lnSpc>
                        <a:spcBef>
                          <a:spcPct val="0"/>
                        </a:spcBef>
                        <a:spcAft>
                          <a:spcPct val="0"/>
                        </a:spcAft>
                        <a:buClr>
                          <a:srgbClr val="000000"/>
                        </a:buClr>
                        <a:buSzPts val="1600"/>
                        <a:buFont typeface="Times New Roman" panose="02020603050405020304" pitchFamily="18" charset="0"/>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The use of polarity gives inefficient classification.</a:t>
                      </a:r>
                    </a:p>
                    <a:p>
                      <a:pPr marL="342900" marR="0" lvl="0" indent="-342900" algn="l" defTabSz="914400" rtl="0" eaLnBrk="1" fontAlgn="base" latinLnBrk="0" hangingPunct="1">
                        <a:lnSpc>
                          <a:spcPct val="100000"/>
                        </a:lnSpc>
                        <a:spcBef>
                          <a:spcPct val="0"/>
                        </a:spcBef>
                        <a:spcAft>
                          <a:spcPct val="0"/>
                        </a:spcAft>
                        <a:buClr>
                          <a:srgbClr val="000000"/>
                        </a:buClr>
                        <a:buSzPts val="1600"/>
                        <a:buFont typeface="Times New Roman" panose="02020603050405020304" pitchFamily="18" charset="0"/>
                        <a:buNone/>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sym typeface="Times New Roman" panose="02020603050405020304" pitchFamily="18" charset="0"/>
                        </a:rPr>
                        <a:t>Preprocessing is inefficient.</a:t>
                      </a:r>
                    </a:p>
                  </a:txBody>
                  <a:tcPr marL="121925" marR="121925" marT="45693" marB="45693" horzOverflow="overflow">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0"/>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84" name="Google Shape;84;p10"/>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85" name="Google Shape;85;p10"/>
          <p:cNvSpPr txBox="1"/>
          <p:nvPr/>
        </p:nvSpPr>
        <p:spPr>
          <a:xfrm>
            <a:off x="464234"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86" name="Google Shape;86;p10"/>
          <p:cNvSpPr txBox="1"/>
          <p:nvPr/>
        </p:nvSpPr>
        <p:spPr>
          <a:xfrm>
            <a:off x="2434935" y="135931"/>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Existing System and their drawbacks</a:t>
            </a:r>
            <a:endParaRPr sz="3200" b="1" i="0" u="none" strike="noStrike" cap="none">
              <a:solidFill>
                <a:srgbClr val="C00000"/>
              </a:solidFill>
              <a:latin typeface="Times New Roman"/>
              <a:ea typeface="Times New Roman"/>
              <a:cs typeface="Times New Roman"/>
              <a:sym typeface="Times New Roman"/>
            </a:endParaRPr>
          </a:p>
        </p:txBody>
      </p:sp>
      <p:sp>
        <p:nvSpPr>
          <p:cNvPr id="87" name="Google Shape;87;p10"/>
          <p:cNvSpPr txBox="1"/>
          <p:nvPr/>
        </p:nvSpPr>
        <p:spPr>
          <a:xfrm>
            <a:off x="1061700" y="1042925"/>
            <a:ext cx="10068600" cy="50703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Times New Roman"/>
                <a:ea typeface="Times New Roman"/>
                <a:cs typeface="Times New Roman"/>
                <a:sym typeface="Times New Roman"/>
              </a:rPr>
              <a:t>Existing systems use ML algorithms like Naïve </a:t>
            </a:r>
            <a:r>
              <a:rPr lang="en-US" sz="1800" b="0" i="0" u="none" strike="noStrike" cap="none" dirty="0" err="1">
                <a:solidFill>
                  <a:srgbClr val="000000"/>
                </a:solidFill>
                <a:latin typeface="Times New Roman"/>
                <a:ea typeface="Times New Roman"/>
                <a:cs typeface="Times New Roman"/>
                <a:sym typeface="Times New Roman"/>
              </a:rPr>
              <a:t>Baiyes</a:t>
            </a:r>
            <a:r>
              <a:rPr lang="en-US" sz="1800" b="0" i="0" u="none" strike="noStrike" cap="none" dirty="0">
                <a:solidFill>
                  <a:srgbClr val="000000"/>
                </a:solidFill>
                <a:latin typeface="Times New Roman"/>
                <a:ea typeface="Times New Roman"/>
                <a:cs typeface="Times New Roman"/>
                <a:sym typeface="Times New Roman"/>
              </a:rPr>
              <a:t> and Random Forest tree.</a:t>
            </a:r>
          </a:p>
          <a:p>
            <a:pPr marL="285750" marR="0" lvl="0" indent="-285750" algn="l" rtl="0">
              <a:lnSpc>
                <a:spcPct val="100000"/>
              </a:lnSpc>
              <a:spcBef>
                <a:spcPts val="0"/>
              </a:spcBef>
              <a:spcAft>
                <a:spcPts val="0"/>
              </a:spcAft>
              <a:buClr>
                <a:srgbClr val="000000"/>
              </a:buClr>
              <a:buSzPts val="1800"/>
              <a:buFont typeface="Arial"/>
              <a:buChar char="•"/>
            </a:pPr>
            <a:r>
              <a:rPr lang="en-US" sz="1800" dirty="0">
                <a:latin typeface="Times New Roman"/>
                <a:ea typeface="Times New Roman"/>
                <a:cs typeface="Times New Roman"/>
                <a:sym typeface="Times New Roman"/>
              </a:rPr>
              <a:t>Pre-processing is done by existing models such as Google’s Bag-Of-Words Word2Vec model.</a:t>
            </a:r>
            <a:endParaRPr sz="18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Times New Roman"/>
                <a:ea typeface="Times New Roman"/>
                <a:cs typeface="Times New Roman"/>
                <a:sym typeface="Times New Roman"/>
              </a:rPr>
              <a:t>      Drawbacks</a:t>
            </a:r>
            <a:endParaRPr sz="1800" b="1"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Times New Roman"/>
                <a:ea typeface="Times New Roman"/>
                <a:cs typeface="Times New Roman"/>
                <a:sym typeface="Times New Roman"/>
              </a:rPr>
              <a:t>Not a modular approach.</a:t>
            </a:r>
            <a:endParaRPr sz="18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800"/>
              <a:buFont typeface="Arial"/>
              <a:buChar char="•"/>
            </a:pPr>
            <a:r>
              <a:rPr lang="en-US" sz="1800" dirty="0">
                <a:latin typeface="Times New Roman"/>
                <a:cs typeface="Times New Roman"/>
                <a:sym typeface="Times New Roman"/>
              </a:rPr>
              <a:t>Not suitable for large scale operations.</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800"/>
              <a:buFont typeface="Arial"/>
              <a:buChar char="•"/>
            </a:pPr>
            <a:r>
              <a:rPr lang="en-US" sz="1800" dirty="0">
                <a:latin typeface="Times New Roman"/>
                <a:ea typeface="Times New Roman"/>
                <a:cs typeface="Times New Roman"/>
                <a:sym typeface="Times New Roman"/>
              </a:rPr>
              <a:t>Pre-processing is not efficient.</a:t>
            </a:r>
            <a:endParaRPr sz="1800" b="0" i="0" u="none" strike="noStrike" cap="none" dirty="0">
              <a:solidFill>
                <a:srgbClr val="000000"/>
              </a:solidFill>
              <a:latin typeface="Times New Roman"/>
              <a:ea typeface="Times New Roman"/>
              <a:cs typeface="Times New Roman"/>
              <a:sym typeface="Times New Roman"/>
            </a:endParaRPr>
          </a:p>
          <a:p>
            <a:pPr marL="342900" marR="0" lvl="0" indent="-285750" algn="l" rtl="0">
              <a:lnSpc>
                <a:spcPct val="101000"/>
              </a:lnSpc>
              <a:spcBef>
                <a:spcPts val="0"/>
              </a:spcBef>
              <a:spcAft>
                <a:spcPts val="0"/>
              </a:spcAft>
              <a:buClr>
                <a:srgbClr val="000000"/>
              </a:buClr>
              <a:buSzPts val="9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Arial"/>
              <a:ea typeface="Arial"/>
              <a:cs typeface="Arial"/>
              <a:sym typeface="Arial"/>
            </a:endParaRPr>
          </a:p>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1"/>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93" name="Google Shape;93;p11"/>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94" name="Google Shape;94;p11"/>
          <p:cNvSpPr txBox="1"/>
          <p:nvPr/>
        </p:nvSpPr>
        <p:spPr>
          <a:xfrm>
            <a:off x="464234"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95" name="Google Shape;95;p11"/>
          <p:cNvSpPr txBox="1"/>
          <p:nvPr/>
        </p:nvSpPr>
        <p:spPr>
          <a:xfrm>
            <a:off x="2434935" y="135931"/>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Problem statement</a:t>
            </a:r>
            <a:endParaRPr sz="3200" b="1" i="0" u="none" strike="noStrike" cap="none">
              <a:solidFill>
                <a:srgbClr val="C00000"/>
              </a:solidFill>
              <a:latin typeface="Times New Roman"/>
              <a:ea typeface="Times New Roman"/>
              <a:cs typeface="Times New Roman"/>
              <a:sym typeface="Times New Roman"/>
            </a:endParaRPr>
          </a:p>
        </p:txBody>
      </p:sp>
      <p:sp>
        <p:nvSpPr>
          <p:cNvPr id="96" name="Google Shape;96;p11"/>
          <p:cNvSpPr txBox="1"/>
          <p:nvPr/>
        </p:nvSpPr>
        <p:spPr>
          <a:xfrm>
            <a:off x="1439375" y="1197750"/>
            <a:ext cx="9623100" cy="4462500"/>
          </a:xfrm>
          <a:prstGeom prst="rect">
            <a:avLst/>
          </a:prstGeom>
          <a:noFill/>
          <a:ln>
            <a:noFill/>
          </a:ln>
        </p:spPr>
        <p:txBody>
          <a:bodyPr spcFirstLastPara="1" wrap="square" lIns="91425" tIns="45700" rIns="91425" bIns="45700" anchor="t" anchorCtr="0">
            <a:noAutofit/>
          </a:bodyPr>
          <a:lstStyle/>
          <a:p>
            <a:pPr marL="0" marR="0" lvl="0" indent="0" algn="l" rtl="0">
              <a:lnSpc>
                <a:spcPct val="101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To perform sentimental analysis on professional movie reviews and classify them as positive of negative with high accuracy.</a:t>
            </a:r>
            <a:endParaRPr sz="1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2"/>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102" name="Google Shape;102;p12"/>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03" name="Google Shape;103;p12"/>
          <p:cNvSpPr txBox="1"/>
          <p:nvPr/>
        </p:nvSpPr>
        <p:spPr>
          <a:xfrm>
            <a:off x="464234"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104" name="Google Shape;104;p12"/>
          <p:cNvSpPr txBox="1"/>
          <p:nvPr/>
        </p:nvSpPr>
        <p:spPr>
          <a:xfrm>
            <a:off x="1061700" y="1042925"/>
            <a:ext cx="10068600" cy="507030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01000"/>
              </a:lnSpc>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To create a more flexible model so that it can be deployed in any way necessary.</a:t>
            </a:r>
          </a:p>
          <a:p>
            <a:pPr marR="0" lvl="0" algn="just" rtl="0">
              <a:lnSpc>
                <a:spcPct val="101000"/>
              </a:lnSpc>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285750" marR="0" lvl="0" indent="-285750" algn="just" rtl="0">
              <a:lnSpc>
                <a:spcPct val="101000"/>
              </a:lnSpc>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Better and more efficient data pre-processing and cleaning.</a:t>
            </a:r>
          </a:p>
          <a:p>
            <a:pPr marR="0" lvl="0" algn="just" rtl="0">
              <a:lnSpc>
                <a:spcPct val="101000"/>
              </a:lnSpc>
              <a:spcBef>
                <a:spcPts val="0"/>
              </a:spcBef>
              <a:spcAft>
                <a:spcPts val="0"/>
              </a:spcAft>
              <a:buClr>
                <a:schemeClr val="dk1"/>
              </a:buClr>
              <a:buSzPts val="1800"/>
            </a:pPr>
            <a:endParaRPr sz="1800" dirty="0">
              <a:solidFill>
                <a:schemeClr val="dk1"/>
              </a:solidFill>
              <a:latin typeface="Times New Roman"/>
              <a:ea typeface="Times New Roman"/>
              <a:cs typeface="Times New Roman"/>
              <a:sym typeface="Times New Roman"/>
            </a:endParaRPr>
          </a:p>
          <a:p>
            <a:pPr marL="285750" marR="0" lvl="0" indent="-285750" algn="just" rtl="0">
              <a:lnSpc>
                <a:spcPct val="101000"/>
              </a:lnSpc>
              <a:spcBef>
                <a:spcPts val="0"/>
              </a:spcBef>
              <a:spcAft>
                <a:spcPts val="0"/>
              </a:spcAft>
              <a:buClr>
                <a:schemeClr val="dk1"/>
              </a:buClr>
              <a:buSzPts val="1800"/>
              <a:buFont typeface="Times New Roman"/>
              <a:buChar char="•"/>
            </a:pPr>
            <a:r>
              <a:rPr lang="en-US" sz="1800" dirty="0">
                <a:solidFill>
                  <a:schemeClr val="dk1"/>
                </a:solidFill>
                <a:latin typeface="Times New Roman"/>
                <a:ea typeface="Times New Roman"/>
                <a:cs typeface="Times New Roman"/>
                <a:sym typeface="Times New Roman"/>
              </a:rPr>
              <a:t>Design and develop a model that can be easily ported to classify reviews in different languages.</a:t>
            </a:r>
            <a:endParaRPr sz="1800"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chemeClr val="dk1"/>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285750" marR="0" lvl="0" indent="-171450" algn="just" rtl="0">
              <a:lnSpc>
                <a:spcPct val="100000"/>
              </a:lnSpc>
              <a:spcBef>
                <a:spcPts val="36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105" name="Google Shape;105;p12"/>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Objective</a:t>
            </a:r>
            <a:endParaRPr sz="3200" b="1" i="0" u="none" strike="noStrike" cap="none">
              <a:solidFill>
                <a:srgbClr val="C00000"/>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p:nvPr/>
        </p:nvSpPr>
        <p:spPr>
          <a:xfrm>
            <a:off x="2484437" y="6581775"/>
            <a:ext cx="8932800" cy="27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C00000"/>
              </a:buClr>
              <a:buSzPts val="1200"/>
              <a:buFont typeface="Arial"/>
              <a:buNone/>
            </a:pPr>
            <a:r>
              <a:rPr lang="en-US" sz="1200" b="1" i="0" u="none" strike="noStrike" cap="none">
                <a:solidFill>
                  <a:srgbClr val="C00000"/>
                </a:solidFill>
                <a:latin typeface="Arial"/>
                <a:ea typeface="Arial"/>
                <a:cs typeface="Arial"/>
                <a:sym typeface="Arial"/>
              </a:rPr>
              <a:t>Approved by AICTE |Affiliated to VTU | Recognized by UGC with 2(f) &amp; 12(B) status |Accredited by NBA and NAAC</a:t>
            </a:r>
            <a:endParaRPr sz="1400" b="0" i="0" u="none" strike="noStrike" cap="none">
              <a:solidFill>
                <a:srgbClr val="000000"/>
              </a:solidFill>
              <a:latin typeface="Arial"/>
              <a:ea typeface="Arial"/>
              <a:cs typeface="Arial"/>
              <a:sym typeface="Arial"/>
            </a:endParaRPr>
          </a:p>
        </p:txBody>
      </p:sp>
      <p:pic>
        <p:nvPicPr>
          <p:cNvPr id="111" name="Google Shape;111;p13"/>
          <p:cNvPicPr preferRelativeResize="0"/>
          <p:nvPr/>
        </p:nvPicPr>
        <p:blipFill rotWithShape="1">
          <a:blip r:embed="rId3">
            <a:alphaModFix/>
          </a:blip>
          <a:srcRect/>
          <a:stretch/>
        </p:blipFill>
        <p:spPr>
          <a:xfrm>
            <a:off x="0" y="5715000"/>
            <a:ext cx="1981200" cy="1143000"/>
          </a:xfrm>
          <a:prstGeom prst="rect">
            <a:avLst/>
          </a:prstGeom>
          <a:noFill/>
          <a:ln>
            <a:noFill/>
          </a:ln>
        </p:spPr>
      </p:pic>
      <p:sp>
        <p:nvSpPr>
          <p:cNvPr id="112" name="Google Shape;112;p13"/>
          <p:cNvSpPr txBox="1"/>
          <p:nvPr/>
        </p:nvSpPr>
        <p:spPr>
          <a:xfrm>
            <a:off x="464234" y="852015"/>
            <a:ext cx="11352600" cy="4863300"/>
          </a:xfrm>
          <a:prstGeom prst="rect">
            <a:avLst/>
          </a:prstGeom>
          <a:noFill/>
          <a:ln>
            <a:noFill/>
          </a:ln>
        </p:spPr>
        <p:txBody>
          <a:bodyPr spcFirstLastPara="1" wrap="square" lIns="91425" tIns="45700" rIns="91425" bIns="45700" anchor="t" anchorCtr="0">
            <a:noAutofit/>
          </a:bodyPr>
          <a:lstStyle/>
          <a:p>
            <a:pPr marL="0" marR="0" lvl="0" indent="0" algn="ctr" rtl="0">
              <a:lnSpc>
                <a:spcPct val="101000"/>
              </a:lnSpc>
              <a:spcBef>
                <a:spcPts val="0"/>
              </a:spcBef>
              <a:spcAft>
                <a:spcPts val="0"/>
              </a:spcAft>
              <a:buClr>
                <a:schemeClr val="dk1"/>
              </a:buClr>
              <a:buSzPts val="4400"/>
              <a:buFont typeface="Calibri"/>
              <a:buNone/>
            </a:pPr>
            <a:endParaRPr sz="4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ctr" rtl="0">
              <a:lnSpc>
                <a:spcPct val="101000"/>
              </a:lnSpc>
              <a:spcBef>
                <a:spcPts val="0"/>
              </a:spcBef>
              <a:spcAft>
                <a:spcPts val="0"/>
              </a:spcAft>
              <a:buClr>
                <a:schemeClr val="dk1"/>
              </a:buClr>
              <a:buSzPts val="2400"/>
              <a:buFont typeface="Calibri"/>
              <a:buNone/>
            </a:pPr>
            <a:endParaRPr sz="2400" b="1" i="0" u="none" strike="noStrike" cap="none">
              <a:solidFill>
                <a:schemeClr val="dk1"/>
              </a:solidFill>
              <a:highlight>
                <a:srgbClr val="FFFF00"/>
              </a:highlight>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a:p>
            <a:pPr marL="0" marR="0" lvl="0" indent="0" algn="r" rtl="0">
              <a:lnSpc>
                <a:spcPct val="101000"/>
              </a:lnSpc>
              <a:spcBef>
                <a:spcPts val="0"/>
              </a:spcBef>
              <a:spcAft>
                <a:spcPts val="0"/>
              </a:spcAft>
              <a:buClr>
                <a:schemeClr val="dk1"/>
              </a:buClr>
              <a:buSzPts val="2400"/>
              <a:buFont typeface="Calibri"/>
              <a:buNone/>
            </a:pPr>
            <a:endParaRPr sz="2400" b="1" i="0" u="none" strike="noStrike" cap="none">
              <a:solidFill>
                <a:schemeClr val="dk1"/>
              </a:solidFill>
              <a:latin typeface="Times New Roman"/>
              <a:ea typeface="Times New Roman"/>
              <a:cs typeface="Times New Roman"/>
              <a:sym typeface="Times New Roman"/>
            </a:endParaRPr>
          </a:p>
        </p:txBody>
      </p:sp>
      <p:sp>
        <p:nvSpPr>
          <p:cNvPr id="113" name="Google Shape;113;p13"/>
          <p:cNvSpPr txBox="1"/>
          <p:nvPr/>
        </p:nvSpPr>
        <p:spPr>
          <a:xfrm>
            <a:off x="1061700" y="1042925"/>
            <a:ext cx="10068600" cy="5070300"/>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01000"/>
              </a:lnSpc>
              <a:spcBef>
                <a:spcPts val="0"/>
              </a:spcBef>
              <a:spcAft>
                <a:spcPts val="0"/>
              </a:spcAft>
              <a:buClr>
                <a:schemeClr val="dk1"/>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The goal is to perform sentimental a</a:t>
            </a:r>
            <a:r>
              <a:rPr lang="en-US" sz="1800" dirty="0">
                <a:solidFill>
                  <a:schemeClr val="dk1"/>
                </a:solidFill>
                <a:latin typeface="Times New Roman"/>
                <a:ea typeface="Times New Roman"/>
                <a:cs typeface="Times New Roman"/>
                <a:sym typeface="Times New Roman"/>
              </a:rPr>
              <a:t>nalysis on movie reviews.</a:t>
            </a:r>
            <a:endParaRPr sz="1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1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1000"/>
              </a:lnSpc>
              <a:spcBef>
                <a:spcPts val="0"/>
              </a:spcBef>
              <a:spcAft>
                <a:spcPts val="0"/>
              </a:spcAft>
              <a:buClr>
                <a:schemeClr val="dk1"/>
              </a:buClr>
              <a:buSzPts val="1800"/>
              <a:buFont typeface="Times New Roman"/>
              <a:buChar char="●"/>
            </a:pPr>
            <a:r>
              <a:rPr lang="en-IN" sz="1800" b="0" i="0" u="none" strike="noStrike" cap="none" dirty="0">
                <a:solidFill>
                  <a:srgbClr val="000000"/>
                </a:solidFill>
                <a:latin typeface="Times New Roman"/>
                <a:ea typeface="Times New Roman"/>
                <a:cs typeface="Times New Roman"/>
                <a:sym typeface="Times New Roman"/>
              </a:rPr>
              <a:t>Using methods such as </a:t>
            </a:r>
            <a:r>
              <a:rPr lang="en-IN" sz="1800" b="0" i="0" u="none" strike="noStrike" cap="none" dirty="0" err="1">
                <a:solidFill>
                  <a:srgbClr val="000000"/>
                </a:solidFill>
                <a:latin typeface="Times New Roman"/>
                <a:ea typeface="Times New Roman"/>
                <a:cs typeface="Times New Roman"/>
                <a:sym typeface="Times New Roman"/>
              </a:rPr>
              <a:t>Stopwords</a:t>
            </a:r>
            <a:r>
              <a:rPr lang="en-IN" sz="1800" b="0" i="0" u="none" strike="noStrike" cap="none" dirty="0">
                <a:solidFill>
                  <a:srgbClr val="000000"/>
                </a:solidFill>
                <a:latin typeface="Times New Roman"/>
                <a:ea typeface="Times New Roman"/>
                <a:cs typeface="Times New Roman"/>
                <a:sym typeface="Times New Roman"/>
              </a:rPr>
              <a:t> and Stemming for easy and efficient </a:t>
            </a:r>
            <a:r>
              <a:rPr lang="en-IN" sz="1800" dirty="0" err="1">
                <a:latin typeface="Times New Roman"/>
                <a:ea typeface="Times New Roman"/>
                <a:cs typeface="Times New Roman"/>
                <a:sym typeface="Times New Roman"/>
              </a:rPr>
              <a:t>preprocessing</a:t>
            </a:r>
            <a:r>
              <a:rPr lang="en-IN" sz="1800" dirty="0">
                <a:latin typeface="Times New Roman"/>
                <a:ea typeface="Times New Roman"/>
                <a:cs typeface="Times New Roman"/>
                <a:sym typeface="Times New Roman"/>
              </a:rPr>
              <a:t> of reviews.</a:t>
            </a:r>
            <a:endParaRPr lang="en-IN" sz="1800" b="0" i="0" u="none" strike="noStrike" cap="none" dirty="0">
              <a:solidFill>
                <a:srgbClr val="000000"/>
              </a:solidFill>
              <a:latin typeface="Times New Roman"/>
              <a:ea typeface="Times New Roman"/>
              <a:cs typeface="Times New Roman"/>
              <a:sym typeface="Times New Roman"/>
            </a:endParaRPr>
          </a:p>
          <a:p>
            <a:pPr marL="457200" marR="0" lvl="0" indent="-342900" algn="just" rtl="0">
              <a:lnSpc>
                <a:spcPct val="101000"/>
              </a:lnSpc>
              <a:spcBef>
                <a:spcPts val="0"/>
              </a:spcBef>
              <a:spcAft>
                <a:spcPts val="0"/>
              </a:spcAft>
              <a:buClr>
                <a:schemeClr val="dk1"/>
              </a:buClr>
              <a:buSzPts val="1800"/>
              <a:buFont typeface="Times New Roman"/>
              <a:buChar char="●"/>
            </a:pPr>
            <a:endParaRPr lang="en-IN" sz="1800" dirty="0">
              <a:latin typeface="Times New Roman"/>
              <a:cs typeface="Times New Roman"/>
              <a:sym typeface="Times New Roman"/>
            </a:endParaRPr>
          </a:p>
          <a:p>
            <a:pPr marL="457200" marR="0" lvl="0" indent="-342900" algn="just" rtl="0">
              <a:lnSpc>
                <a:spcPct val="101000"/>
              </a:lnSpc>
              <a:spcBef>
                <a:spcPts val="0"/>
              </a:spcBef>
              <a:spcAft>
                <a:spcPts val="0"/>
              </a:spcAft>
              <a:buClr>
                <a:schemeClr val="dk1"/>
              </a:buClr>
              <a:buSzPts val="1800"/>
              <a:buFont typeface="Times New Roman"/>
              <a:buChar char="●"/>
            </a:pPr>
            <a:r>
              <a:rPr lang="en-IN" sz="1800" dirty="0">
                <a:latin typeface="Times New Roman"/>
                <a:cs typeface="Times New Roman"/>
                <a:sym typeface="Times New Roman"/>
              </a:rPr>
              <a:t>Use of </a:t>
            </a:r>
            <a:r>
              <a:rPr lang="en-IN" sz="1800" dirty="0" err="1">
                <a:latin typeface="Times New Roman"/>
                <a:cs typeface="Times New Roman"/>
                <a:sym typeface="Times New Roman"/>
              </a:rPr>
              <a:t>CountVectorizer</a:t>
            </a:r>
            <a:r>
              <a:rPr lang="en-IN" sz="1800" dirty="0">
                <a:latin typeface="Times New Roman"/>
                <a:cs typeface="Times New Roman"/>
                <a:sym typeface="Times New Roman"/>
              </a:rPr>
              <a:t> to tokenize the reviews.</a:t>
            </a:r>
          </a:p>
          <a:p>
            <a:pPr marL="457200" marR="0" lvl="0" indent="-342900" algn="just" rtl="0">
              <a:lnSpc>
                <a:spcPct val="101000"/>
              </a:lnSpc>
              <a:spcBef>
                <a:spcPts val="0"/>
              </a:spcBef>
              <a:spcAft>
                <a:spcPts val="0"/>
              </a:spcAft>
              <a:buClr>
                <a:schemeClr val="dk1"/>
              </a:buClr>
              <a:buSzPts val="1800"/>
              <a:buFont typeface="Times New Roman"/>
              <a:buChar char="●"/>
            </a:pPr>
            <a:endParaRPr lang="en-IN" sz="1800" b="0" i="0" u="none" strike="noStrike" cap="none" dirty="0">
              <a:solidFill>
                <a:schemeClr val="dk1"/>
              </a:solidFill>
              <a:latin typeface="Times New Roman"/>
              <a:ea typeface="Times New Roman"/>
              <a:cs typeface="Times New Roman"/>
              <a:sym typeface="Times New Roman"/>
            </a:endParaRPr>
          </a:p>
          <a:p>
            <a:pPr marL="457200" marR="0" lvl="0" indent="-342900" algn="just" rtl="0">
              <a:lnSpc>
                <a:spcPct val="101000"/>
              </a:lnSpc>
              <a:spcBef>
                <a:spcPts val="0"/>
              </a:spcBef>
              <a:spcAft>
                <a:spcPts val="0"/>
              </a:spcAft>
              <a:buClr>
                <a:schemeClr val="dk1"/>
              </a:buClr>
              <a:buSzPts val="1800"/>
              <a:buFont typeface="Times New Roman"/>
              <a:buChar char="●"/>
            </a:pPr>
            <a:r>
              <a:rPr lang="en-IN" sz="1800" dirty="0">
                <a:solidFill>
                  <a:schemeClr val="dk1"/>
                </a:solidFill>
                <a:latin typeface="Times New Roman"/>
                <a:ea typeface="Times New Roman"/>
                <a:cs typeface="Times New Roman"/>
                <a:sym typeface="Times New Roman"/>
              </a:rPr>
              <a:t>Using TF-IDF to generate inverse frequency of words to determine their importance.</a:t>
            </a:r>
          </a:p>
          <a:p>
            <a:pPr marL="457200" marR="0" lvl="0" indent="-342900" algn="just" rtl="0">
              <a:lnSpc>
                <a:spcPct val="101000"/>
              </a:lnSpc>
              <a:spcBef>
                <a:spcPts val="0"/>
              </a:spcBef>
              <a:spcAft>
                <a:spcPts val="0"/>
              </a:spcAft>
              <a:buClr>
                <a:schemeClr val="dk1"/>
              </a:buClr>
              <a:buSzPts val="1800"/>
              <a:buFont typeface="Times New Roman"/>
              <a:buChar char="●"/>
            </a:pP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42900" algn="just"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Accuracy as high as 90% can be achieved with using CNN’s, this rate is significantly higher than that of current models.</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457200" marR="0" lvl="0" indent="-355600" algn="just" rtl="0">
              <a:lnSpc>
                <a:spcPct val="100000"/>
              </a:lnSpc>
              <a:spcBef>
                <a:spcPts val="0"/>
              </a:spcBef>
              <a:spcAft>
                <a:spcPts val="0"/>
              </a:spcAft>
              <a:buClr>
                <a:schemeClr val="dk1"/>
              </a:buClr>
              <a:buSzPts val="2000"/>
              <a:buFont typeface="Times New Roman"/>
              <a:buChar char="●"/>
            </a:pPr>
            <a:r>
              <a:rPr lang="en-US" sz="1800" dirty="0">
                <a:solidFill>
                  <a:schemeClr val="dk1"/>
                </a:solidFill>
                <a:latin typeface="Times New Roman"/>
                <a:ea typeface="Times New Roman"/>
                <a:cs typeface="Times New Roman"/>
                <a:sym typeface="Times New Roman"/>
              </a:rPr>
              <a:t>Design and develop a model that can be easily ported to classify reviews in different languages.</a:t>
            </a:r>
            <a:endParaRPr sz="1800" b="0" i="0" u="none" strike="noStrike" cap="none" dirty="0">
              <a:solidFill>
                <a:schemeClr val="dk1"/>
              </a:solidFill>
              <a:latin typeface="Arial"/>
              <a:ea typeface="Arial"/>
              <a:cs typeface="Arial"/>
              <a:sym typeface="Arial"/>
            </a:endParaRPr>
          </a:p>
        </p:txBody>
      </p:sp>
      <p:sp>
        <p:nvSpPr>
          <p:cNvPr id="114" name="Google Shape;114;p13"/>
          <p:cNvSpPr txBox="1"/>
          <p:nvPr/>
        </p:nvSpPr>
        <p:spPr>
          <a:xfrm>
            <a:off x="2434925" y="135925"/>
            <a:ext cx="7411200" cy="716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C00000"/>
                </a:solidFill>
                <a:latin typeface="Times New Roman"/>
                <a:ea typeface="Times New Roman"/>
                <a:cs typeface="Times New Roman"/>
                <a:sym typeface="Times New Roman"/>
              </a:rPr>
              <a:t>Proposed system and their advantages</a:t>
            </a:r>
            <a:endParaRPr sz="3200" b="1" i="0" u="none" strike="noStrike" cap="none">
              <a:solidFill>
                <a:srgbClr val="C00000"/>
              </a:solidFill>
              <a:latin typeface="Times New Roman"/>
              <a:ea typeface="Times New Roman"/>
              <a:cs typeface="Times New Roman"/>
              <a:sym typeface="Times New Roman"/>
            </a:endParaRPr>
          </a:p>
        </p:txBody>
      </p:sp>
    </p:spTree>
  </p:cSld>
  <p:clrMapOvr>
    <a:masterClrMapping/>
  </p:clrMapOvr>
  <p:transition>
    <p:fade thruBlk="1"/>
  </p:transition>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1564</Words>
  <Application>Microsoft Office PowerPoint</Application>
  <PresentationFormat>Widescreen</PresentationFormat>
  <Paragraphs>269</Paragraphs>
  <Slides>24</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Kishore Kish</cp:lastModifiedBy>
  <cp:revision>17</cp:revision>
  <dcterms:modified xsi:type="dcterms:W3CDTF">2021-06-25T12:26:56Z</dcterms:modified>
</cp:coreProperties>
</file>