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embeddedFontLst>
    <p:embeddedFont>
      <p:font typeface="Trebuchet MS" pitchFamily="34" charset="0"/>
      <p:regular r:id="rId16"/>
      <p:bold r:id="rId17"/>
      <p:italic r:id="rId18"/>
      <p:boldItalic r:id="rId19"/>
    </p:embeddedFont>
    <p:embeddedFont>
      <p:font typeface="Nunito" charset="0"/>
      <p:regular r:id="rId20"/>
      <p:bold r:id="rId21"/>
      <p:italic r:id="rId22"/>
      <p:boldItalic r:id="rId23"/>
    </p:embeddedFont>
    <p:embeddedFont>
      <p:font typeface="Roboto" charset="0"/>
      <p:regular r:id="rId24"/>
      <p:bold r:id="rId25"/>
      <p:italic r:id="rId26"/>
      <p:boldItalic r:id="rId27"/>
    </p:embeddedFont>
    <p:embeddedFont>
      <p:font typeface="Calibri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iHTnv7F1G38E+zn75ixpymf6xe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324" autoAdjust="0"/>
    <p:restoredTop sz="94660"/>
  </p:normalViewPr>
  <p:slideViewPr>
    <p:cSldViewPr snapToGrid="0">
      <p:cViewPr varScale="1">
        <p:scale>
          <a:sx n="38" d="100"/>
          <a:sy n="38" d="100"/>
        </p:scale>
        <p:origin x="-87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979" y="0"/>
            <a:ext cx="52832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52832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a175c68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a175c6830_0_2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2ca175c6830_0_21:notes"/>
          <p:cNvSpPr txBox="1">
            <a:spLocks noGrp="1"/>
          </p:cNvSpPr>
          <p:nvPr>
            <p:ph type="sldNum" idx="12"/>
          </p:nvPr>
        </p:nvSpPr>
        <p:spPr>
          <a:xfrm>
            <a:off x="6905979" y="6513910"/>
            <a:ext cx="5283300" cy="344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a175c683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a175c6830_0_3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ca175c6830_0_30:notes"/>
          <p:cNvSpPr txBox="1">
            <a:spLocks noGrp="1"/>
          </p:cNvSpPr>
          <p:nvPr>
            <p:ph type="sldNum" idx="12"/>
          </p:nvPr>
        </p:nvSpPr>
        <p:spPr>
          <a:xfrm>
            <a:off x="6905979" y="6513910"/>
            <a:ext cx="5283300" cy="344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a175c683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a175c6830_0_4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2ca175c6830_0_40:notes"/>
          <p:cNvSpPr txBox="1">
            <a:spLocks noGrp="1"/>
          </p:cNvSpPr>
          <p:nvPr>
            <p:ph type="sldNum" idx="12"/>
          </p:nvPr>
        </p:nvSpPr>
        <p:spPr>
          <a:xfrm>
            <a:off x="6905979" y="6513910"/>
            <a:ext cx="5283300" cy="344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a175c683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a175c6830_0_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ca175c6830_0_11:notes"/>
          <p:cNvSpPr txBox="1">
            <a:spLocks noGrp="1"/>
          </p:cNvSpPr>
          <p:nvPr>
            <p:ph type="sldNum" idx="12"/>
          </p:nvPr>
        </p:nvSpPr>
        <p:spPr>
          <a:xfrm>
            <a:off x="6905979" y="6513910"/>
            <a:ext cx="5283300" cy="344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143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143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143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143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143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143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143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143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143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143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143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143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143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143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143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143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143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143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143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143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143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143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143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143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143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143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143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143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143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143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143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143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143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143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143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14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143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143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14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14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143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8" name="Google Shape;58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pPr marL="1143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t>1</a:t>
            </a:fld>
            <a:endParaRPr/>
          </a:p>
        </p:txBody>
      </p:sp>
      <p:sp>
        <p:nvSpPr>
          <p:cNvPr id="63" name="Google Shape;63;p1"/>
          <p:cNvSpPr txBox="1"/>
          <p:nvPr/>
        </p:nvSpPr>
        <p:spPr>
          <a:xfrm>
            <a:off x="2286000" y="1447800"/>
            <a:ext cx="7543165" cy="103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2E"/>
              </a:buClr>
              <a:buSzPts val="2000"/>
              <a:buFont typeface="Nunito"/>
              <a:buNone/>
            </a:pPr>
            <a:r>
              <a:rPr lang="en-US" sz="2000" b="1" i="0" u="none" strike="noStrike" cap="none" dirty="0">
                <a:solidFill>
                  <a:srgbClr val="00002E"/>
                </a:solidFill>
                <a:latin typeface="Nunito"/>
                <a:ea typeface="Nunito"/>
                <a:cs typeface="Nunito"/>
                <a:sym typeface="Nunito"/>
              </a:rPr>
              <a:t>        NAME               : </a:t>
            </a:r>
            <a:r>
              <a:rPr lang="en-US" sz="2000" b="1" dirty="0" smtClean="0">
                <a:solidFill>
                  <a:srgbClr val="00002E"/>
                </a:solidFill>
                <a:latin typeface="Nunito"/>
                <a:ea typeface="Nunito"/>
                <a:cs typeface="Nunito"/>
                <a:sym typeface="Nunito"/>
              </a:rPr>
              <a:t>K KISHORE</a:t>
            </a:r>
            <a:endParaRPr sz="2000" b="1" i="0" u="none" strike="noStrike" cap="none">
              <a:solidFill>
                <a:srgbClr val="00002E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2E"/>
              </a:buClr>
              <a:buSzPts val="2000"/>
              <a:buFont typeface="Nunito"/>
              <a:buNone/>
            </a:pPr>
            <a:r>
              <a:rPr lang="en-US" sz="2000" b="1" i="0" u="none" strike="noStrike" cap="none" dirty="0">
                <a:solidFill>
                  <a:srgbClr val="00002E"/>
                </a:solidFill>
                <a:latin typeface="Nunito"/>
                <a:ea typeface="Nunito"/>
                <a:cs typeface="Nunito"/>
                <a:sym typeface="Nunito"/>
              </a:rPr>
              <a:t>        NM.ID               : </a:t>
            </a:r>
            <a:r>
              <a:rPr lang="en-US" sz="2000" b="1" i="0" u="none" strike="noStrike" cap="none" dirty="0" smtClean="0">
                <a:solidFill>
                  <a:srgbClr val="00002E"/>
                </a:solidFill>
                <a:latin typeface="Nunito"/>
                <a:ea typeface="Nunito"/>
                <a:cs typeface="Nunito"/>
                <a:sym typeface="Nunito"/>
              </a:rPr>
              <a:t>aut730321104303</a:t>
            </a:r>
            <a:endParaRPr sz="2000" b="1" i="0" u="none" strike="noStrike" cap="none">
              <a:solidFill>
                <a:srgbClr val="00002E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2E"/>
              </a:buClr>
              <a:buSzPts val="2000"/>
              <a:buFont typeface="Nunito"/>
              <a:buNone/>
            </a:pPr>
            <a:r>
              <a:rPr lang="en-US" sz="2000" b="1" i="0" u="none" strike="noStrike" cap="none" dirty="0">
                <a:solidFill>
                  <a:srgbClr val="00002E"/>
                </a:solidFill>
                <a:latin typeface="Nunito"/>
                <a:ea typeface="Nunito"/>
                <a:cs typeface="Nunito"/>
                <a:sym typeface="Nunito"/>
              </a:rPr>
              <a:t>        REG NO            : </a:t>
            </a:r>
            <a:r>
              <a:rPr lang="en-US" sz="2000" b="1" i="0" u="none" strike="noStrike" cap="none" dirty="0" smtClean="0">
                <a:solidFill>
                  <a:srgbClr val="00002E"/>
                </a:solidFill>
                <a:latin typeface="Nunito"/>
                <a:ea typeface="Nunito"/>
                <a:cs typeface="Nunito"/>
                <a:sym typeface="Nunito"/>
              </a:rPr>
              <a:t>730321104303</a:t>
            </a:r>
            <a:endParaRPr sz="2000" b="1" i="0" u="none" strike="noStrike" cap="none">
              <a:solidFill>
                <a:srgbClr val="00002E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2E"/>
              </a:buClr>
              <a:buSzPts val="2000"/>
              <a:buFont typeface="Nunito"/>
              <a:buNone/>
            </a:pPr>
            <a:r>
              <a:rPr lang="en-US" sz="2000" b="1" i="0" u="none" strike="noStrike" cap="none" dirty="0">
                <a:solidFill>
                  <a:srgbClr val="00002E"/>
                </a:solidFill>
                <a:latin typeface="Nunito"/>
                <a:ea typeface="Nunito"/>
                <a:cs typeface="Nunito"/>
                <a:sym typeface="Nunito"/>
              </a:rPr>
              <a:t>        DEPARTMENT : CSE</a:t>
            </a:r>
            <a:endParaRPr sz="2000" b="1" i="0" u="none" strike="noStrike" cap="none">
              <a:solidFill>
                <a:srgbClr val="00002E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2E"/>
              </a:buClr>
              <a:buSzPts val="2000"/>
              <a:buFont typeface="Nunito"/>
              <a:buNone/>
            </a:pPr>
            <a:r>
              <a:rPr lang="en-US" sz="2000" b="1" i="0" u="none" strike="noStrike" cap="none" dirty="0">
                <a:solidFill>
                  <a:srgbClr val="00002E"/>
                </a:solidFill>
                <a:latin typeface="Nunito"/>
                <a:ea typeface="Nunito"/>
                <a:cs typeface="Nunito"/>
                <a:sym typeface="Nunito"/>
              </a:rPr>
              <a:t>        YEAR                : III</a:t>
            </a:r>
            <a:endParaRPr sz="2000" b="1" i="0" u="none" strike="noStrike" cap="none">
              <a:solidFill>
                <a:srgbClr val="00002E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2E"/>
              </a:buClr>
              <a:buSzPts val="5249"/>
              <a:buFont typeface="Nunito"/>
              <a:buNone/>
            </a:pPr>
            <a:r>
              <a:rPr lang="en-US" sz="2000" b="1" i="0" u="none" strike="noStrike" cap="none" dirty="0">
                <a:solidFill>
                  <a:srgbClr val="00002E"/>
                </a:solidFill>
                <a:latin typeface="Nunito"/>
                <a:ea typeface="Nunito"/>
                <a:cs typeface="Nunito"/>
                <a:sym typeface="Nunito"/>
              </a:rPr>
              <a:t>        COLLEGE         : BUILDERS ENGINEERING COLLEGE</a:t>
            </a:r>
            <a:endParaRPr sz="2000" b="1" i="0" u="none" strike="noStrike" cap="none">
              <a:solidFill>
                <a:srgbClr val="0000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9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t>10</a:t>
            </a:fld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MODELLING</a:t>
            </a:r>
            <a:endParaRPr/>
          </a:p>
        </p:txBody>
      </p:sp>
      <p:sp>
        <p:nvSpPr>
          <p:cNvPr id="164" name="Google Shape;164;p9"/>
          <p:cNvSpPr txBox="1"/>
          <p:nvPr/>
        </p:nvSpPr>
        <p:spPr>
          <a:xfrm>
            <a:off x="739785" y="1324210"/>
            <a:ext cx="8003400" cy="5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None/>
            </a:pPr>
            <a:r>
              <a:rPr lang="en-US" sz="21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Collection and Preprocessing:</a:t>
            </a:r>
            <a:endParaRPr sz="210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-US" sz="21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Gather a dataset of facial images labeled with </a:t>
            </a:r>
            <a:r>
              <a:rPr lang="en-US" sz="2100" dirty="0" smtClean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emotion like sad or angry </a:t>
            </a:r>
            <a:r>
              <a:rPr lang="en-US" sz="21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information.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-US" sz="21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Preprocess the images to ensure uniformity and quality, including resizing, normalization, and augmentation techniques to increase dataset diversity.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None/>
            </a:pPr>
            <a:r>
              <a:rPr lang="en-US" sz="21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 Extraction:</a:t>
            </a:r>
            <a:endParaRPr sz="210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-US" sz="21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techniques like face detection and landmark localization to extract relevant features from facial images.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-US" sz="21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Consider techniques such as Histogram of Oriented Gradients (HOG), Local Binary Patterns (LBP), or deep learning-based feature extraction methods.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None/>
            </a:pP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a175c6830_0_21"/>
          <p:cNvSpPr txBox="1"/>
          <p:nvPr/>
        </p:nvSpPr>
        <p:spPr>
          <a:xfrm>
            <a:off x="321475" y="357200"/>
            <a:ext cx="10287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None/>
            </a:pPr>
            <a:r>
              <a:rPr lang="en-US" sz="22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 Selection:</a:t>
            </a:r>
            <a:endParaRPr sz="220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Choose an appropriate machine learning or deep learning architecture for age and gender prediction.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deep learning, Convolutional Neural Networks (CNNs) are commonly used due to their effectiveness in image-related tasks.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None/>
            </a:pPr>
            <a:r>
              <a:rPr lang="en-US" sz="22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 Training:</a:t>
            </a:r>
            <a:endParaRPr sz="220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Split the dataset into training, validation, and test sets.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 the selected model on the training set using an appropriate loss function and optimization algorithm.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Tune hyperparameters such as learning rate, batch size, and network architecture to optimize performance.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None/>
            </a:pPr>
            <a:r>
              <a:rPr lang="en-US" sz="20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 Evaluation:</a:t>
            </a:r>
            <a:endParaRPr sz="200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Evaluate the trained model on the validation set to assess its performance.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evaluation metrics such as accuracy, precision, recall, and F1-score for both age and gender predictions.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Analyze the model's performance using confusion matrices and ROC curves.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a175c6830_0_30"/>
          <p:cNvSpPr txBox="1"/>
          <p:nvPr/>
        </p:nvSpPr>
        <p:spPr>
          <a:xfrm>
            <a:off x="89300" y="232150"/>
            <a:ext cx="9894000" cy="6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None/>
            </a:pPr>
            <a:r>
              <a:rPr lang="en-US" sz="23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Optimization and Fine-Tuning:</a:t>
            </a:r>
            <a:endParaRPr sz="230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74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US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Fine-tune the model based on validation performance, adjusting hyperparameters and training strategies as needed.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74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US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Consider techniques like transfer learning, regularization, and ensemble methods to improve generalization and mitigate overfitting.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None/>
            </a:pPr>
            <a:r>
              <a:rPr lang="en-US" sz="23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 Testing and Deployment:</a:t>
            </a:r>
            <a:endParaRPr sz="230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74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US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Test the final model on the held-out test set to validate its performance in real-world scenarios.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74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US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Once satisfied with the model's accuracy and robustness, deploy it into production environments for age and gender prediction tasks.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None/>
            </a:pPr>
            <a:r>
              <a:rPr lang="en-US" sz="23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Monitoring and Maintenance:</a:t>
            </a:r>
            <a:endParaRPr sz="230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74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US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Monitor the deployed model's performance over time and retrain as needed to adapt to changing data distributions or requirements.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74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US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Continuously update and improve the model based on feedback and new research developments.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0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09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t>13</a:t>
            </a:fld>
            <a:endParaRPr/>
          </a:p>
        </p:txBody>
      </p:sp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567" y="1252026"/>
            <a:ext cx="8074856" cy="50106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a175c6830_0_40"/>
          <p:cNvSpPr txBox="1">
            <a:spLocks noGrp="1"/>
          </p:cNvSpPr>
          <p:nvPr>
            <p:ph type="ctrTitle"/>
          </p:nvPr>
        </p:nvSpPr>
        <p:spPr>
          <a:xfrm>
            <a:off x="1561300" y="2023525"/>
            <a:ext cx="8814900" cy="738664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EMOTION  </a:t>
            </a:r>
            <a:r>
              <a:rPr lang="en-US" dirty="0"/>
              <a:t>DETECTION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6" name="Google Shape;76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 i="0" u="none" strike="noStrike" cap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91" name="Google Shape;91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275" rIns="0" bIns="0" anchor="t" anchorCtr="0">
            <a:spAutoFit/>
          </a:bodyPr>
          <a:lstStyle/>
          <a:p>
            <a:pPr marL="1936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pPr marL="1143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t>3</a:t>
            </a:fld>
            <a:endParaRPr/>
          </a:p>
        </p:txBody>
      </p:sp>
      <p:sp>
        <p:nvSpPr>
          <p:cNvPr id="95" name="Google Shape;95;p3"/>
          <p:cNvSpPr txBox="1"/>
          <p:nvPr/>
        </p:nvSpPr>
        <p:spPr>
          <a:xfrm>
            <a:off x="2782570" y="1447800"/>
            <a:ext cx="6558915" cy="491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and Overview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Scope and Requirement	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 and Preprocessing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Selection and Development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and Deployment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and Evaluation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Documentation and User Support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1" name="Google Shape;101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" name="Google Shape;103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 dirty="0" smtClean="0"/>
              <a:t>PROBLEM STATEMENT</a:t>
            </a:r>
            <a:endParaRPr sz="4250"/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pPr marL="1143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t>4</a:t>
            </a:fld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859155" y="1509395"/>
            <a:ext cx="7749000" cy="41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objective of this project is to develop a robust and efficient </a:t>
            </a:r>
            <a:r>
              <a:rPr lang="en-US" sz="1800" dirty="0" smtClean="0"/>
              <a:t>emotion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predictor that accurately anticipates the age and gender  based on user input image. The predictor should seamlessly integrate into existing </a:t>
            </a:r>
            <a:r>
              <a:rPr lang="en-US" sz="1800" dirty="0"/>
              <a:t>image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-based applications and provide real-time suggestions to enhance user typing experience.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Challenges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 and Preprocessing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Selection and Training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Performance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Engagement and Feedback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3" name="Google Shape;113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5" name="Google Shape;115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676275" y="401000"/>
            <a:ext cx="79821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pPr marL="1143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t>5</a:t>
            </a:fld>
            <a:endParaRPr/>
          </a:p>
        </p:txBody>
      </p:sp>
      <p:sp>
        <p:nvSpPr>
          <p:cNvPr id="119" name="Google Shape;119;p5"/>
          <p:cNvSpPr txBox="1"/>
          <p:nvPr/>
        </p:nvSpPr>
        <p:spPr>
          <a:xfrm>
            <a:off x="676275" y="1157097"/>
            <a:ext cx="8204100" cy="55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are tasked with developing a machine learning model to detect the </a:t>
            </a:r>
            <a:r>
              <a:rPr lang="en-US" sz="2200" dirty="0" smtClean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emotion of </a:t>
            </a:r>
            <a:r>
              <a:rPr lang="en-US" sz="2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individuals from facial images. This technology will be used in various applications, including targeted advertising, audience analytics, and customer segmentation.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are provided with a labeled dataset of facial images, where each image is annotated with the corresponding </a:t>
            </a:r>
            <a:r>
              <a:rPr lang="en-US" sz="2200" dirty="0" smtClean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emotion and expression </a:t>
            </a:r>
            <a:r>
              <a:rPr lang="en-US" sz="2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of the individual depicted. The dataset contains a diverse range of images capturing individuals from different demographics, ethnicities, and age groups.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Objective:</a:t>
            </a:r>
            <a:endParaRPr sz="220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Your objective is to build a robust machine learning model capable of accurately predicting the </a:t>
            </a:r>
            <a:r>
              <a:rPr lang="en-US" sz="2200" dirty="0" smtClean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emotion </a:t>
            </a:r>
            <a:r>
              <a:rPr lang="en-US" sz="2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of individuals from facial images.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2850" rIns="0" bIns="0" anchor="t" anchorCtr="0">
            <a:spAutoFit/>
          </a:bodyPr>
          <a:lstStyle/>
          <a:p>
            <a:pPr marL="1536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pPr marL="1143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t>6</a:t>
            </a:fld>
            <a:endParaRPr/>
          </a:p>
        </p:txBody>
      </p:sp>
      <p:sp>
        <p:nvSpPr>
          <p:cNvPr id="129" name="Google Shape;129;p6"/>
          <p:cNvSpPr txBox="1"/>
          <p:nvPr/>
        </p:nvSpPr>
        <p:spPr>
          <a:xfrm>
            <a:off x="1034415" y="1643380"/>
            <a:ext cx="7343140" cy="431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end users of the 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emotion</a:t>
            </a:r>
            <a:r>
              <a:rPr lang="en-US" sz="2400" dirty="0" smtClean="0"/>
              <a:t> </a:t>
            </a:r>
            <a:r>
              <a:rPr lang="en-US" sz="2400" dirty="0"/>
              <a:t>predictor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vary across different </a:t>
            </a:r>
            <a:r>
              <a:rPr lang="en-US" sz="2400" dirty="0"/>
              <a:t>images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applications. Here are some examples of potential end users: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Char char="❏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Marketing and Advertising Companies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810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Char char="❏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Market Research Firms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810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Char char="❏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Social Media Platforms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810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Char char="❏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Entertainment Industry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810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Char char="❏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Security and Surveillance Systems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3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85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SOLUTION AND ITS VALUE PROPOSITION</a:t>
            </a:r>
            <a:endParaRPr sz="3600"/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7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pPr marL="1143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t>7</a:t>
            </a:fld>
            <a:endParaRPr/>
          </a:p>
        </p:txBody>
      </p:sp>
      <p:sp>
        <p:nvSpPr>
          <p:cNvPr id="140" name="Google Shape;140;p7"/>
          <p:cNvSpPr txBox="1"/>
          <p:nvPr/>
        </p:nvSpPr>
        <p:spPr>
          <a:xfrm>
            <a:off x="3025375" y="2139550"/>
            <a:ext cx="7181700" cy="5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Overview:</a:t>
            </a:r>
            <a:endParaRPr sz="240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sz="2400" dirty="0" smtClean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emotion 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Predictor is an advanced machine learning system designed to accurately determine the </a:t>
            </a:r>
            <a:r>
              <a:rPr lang="en-US" sz="2400" dirty="0" smtClean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emotion 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of individuals based on facial analysis. Leveraging state-of-the-art algorithms and deep learning techniques, the predictor provides real-time predictions with high precision and reliability.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133350" algn="just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a175c6830_0_1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400" cy="7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Features:</a:t>
            </a:r>
            <a:endParaRPr/>
          </a:p>
        </p:txBody>
      </p:sp>
      <p:sp>
        <p:nvSpPr>
          <p:cNvPr id="147" name="Google Shape;147;g2ca175c6830_0_11"/>
          <p:cNvSpPr txBox="1"/>
          <p:nvPr/>
        </p:nvSpPr>
        <p:spPr>
          <a:xfrm>
            <a:off x="339175" y="1393025"/>
            <a:ext cx="9983400" cy="45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None/>
            </a:pPr>
            <a:r>
              <a:rPr lang="en-US" sz="24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Facial Analysis: </a:t>
            </a: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Utilizes advanced facial recognition algorithms to extract key facial features such as contours, textures, and expressions.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None/>
            </a:pPr>
            <a:r>
              <a:rPr lang="en-US" sz="24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Learning Models:</a:t>
            </a: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Employs Convolutional Neural Networks (CNNs) and other deep learning architectures to analyze facial features and make accurate predictions.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None/>
            </a:pPr>
            <a:r>
              <a:rPr lang="en-US" sz="24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Real-time Prediction: </a:t>
            </a: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Provides instantaneous predictions, enabling seamless integration into various applications and systems.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None/>
            </a:pPr>
            <a:r>
              <a:rPr lang="en-US" sz="24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Scalability: </a:t>
            </a: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Designed to scale effortlessly to accommodate large volumes of data and high-demand environments.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None/>
            </a:pPr>
            <a:r>
              <a:rPr lang="en-US" sz="24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Customization: </a:t>
            </a: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Offers customization options to tailor the predictor to specific use cases and requirements.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/>
        </p:nvSpPr>
        <p:spPr>
          <a:xfrm>
            <a:off x="752475" y="6486037"/>
            <a:ext cx="1773555" cy="16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</a:t>
            </a:r>
            <a:endParaRPr sz="1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3" name="Google Shape;15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21913" y="4226700"/>
            <a:ext cx="1351915" cy="24384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93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6000" rIns="0" bIns="0" anchor="t" anchorCtr="0">
            <a:spAutoFit/>
          </a:bodyPr>
          <a:lstStyle/>
          <a:p>
            <a:pPr marL="1936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THE WOW FACTORS:</a:t>
            </a:r>
            <a:endParaRPr sz="4250"/>
          </a:p>
        </p:txBody>
      </p:sp>
      <p:sp>
        <p:nvSpPr>
          <p:cNvPr id="155" name="Google Shape;155;p8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t>9</a:t>
            </a:fld>
            <a:endParaRPr/>
          </a:p>
        </p:txBody>
      </p:sp>
      <p:sp>
        <p:nvSpPr>
          <p:cNvPr id="156" name="Google Shape;156;p8"/>
          <p:cNvSpPr txBox="1"/>
          <p:nvPr/>
        </p:nvSpPr>
        <p:spPr>
          <a:xfrm>
            <a:off x="250025" y="1506150"/>
            <a:ext cx="10554000" cy="45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None/>
            </a:pPr>
            <a:r>
              <a:rPr lang="en-US" sz="21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Near-Instantaneous Predictions:</a:t>
            </a:r>
            <a:r>
              <a:rPr lang="en-US" sz="21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predictor provides real-time predictions, delivering </a:t>
            </a:r>
            <a:r>
              <a:rPr lang="en-US" sz="2100" dirty="0" smtClean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emotion </a:t>
            </a:r>
            <a:r>
              <a:rPr lang="en-US" sz="21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results within milliseconds of analyzing a facial image. This lightning-fast response time impresses users and ensures seamless integration into various applications and systems.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None/>
            </a:pP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None/>
            </a:pPr>
            <a:r>
              <a:rPr lang="en-US" sz="21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 Accuracy and Reliability: </a:t>
            </a:r>
            <a:r>
              <a:rPr lang="en-US" sz="21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With advanced facial recognition algorithms and deep learning techniques, the predictor achieves exceptional accuracy and reliability in </a:t>
            </a:r>
            <a:r>
              <a:rPr lang="en-US" sz="2100" dirty="0" smtClean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emotion </a:t>
            </a:r>
            <a:r>
              <a:rPr lang="en-US" sz="21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predictions. Users are consistently impressed by the precision of the results, leading to increased trust and confidence in the system.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None/>
            </a:pP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None/>
            </a:pPr>
            <a:r>
              <a:rPr lang="en-US" sz="21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Multi-Platform Compatibility: </a:t>
            </a:r>
            <a:r>
              <a:rPr lang="en-US" sz="21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predictor is designed to work seamlessly across multiple platforms and devices, including web applications, mobile apps, and </a:t>
            </a:r>
            <a:r>
              <a:rPr lang="en-US" sz="2100" dirty="0" err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n-US" sz="21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devices. Its versatility and compatibility with diverse environments wow users and expand its usability across different use cases.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400"/>
              <a:buFont typeface="Roboto"/>
              <a:buNone/>
            </a:pPr>
            <a:endParaRPr sz="3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400"/>
              <a:buFont typeface="Roboto"/>
              <a:buNone/>
            </a:pPr>
            <a:endParaRPr sz="3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895</Words>
  <PresentationFormat>Custom</PresentationFormat>
  <Paragraphs>97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Trebuchet MS</vt:lpstr>
      <vt:lpstr>Nunito</vt:lpstr>
      <vt:lpstr>Roboto</vt:lpstr>
      <vt:lpstr>Calibri</vt:lpstr>
      <vt:lpstr>Office Theme</vt:lpstr>
      <vt:lpstr>Slide 1</vt:lpstr>
      <vt:lpstr>EMOTION  DETECTION </vt:lpstr>
      <vt:lpstr>AGENDA</vt:lpstr>
      <vt:lpstr>PROBLEM STATEMENT</vt:lpstr>
      <vt:lpstr>PROJECT OVERVIEW</vt:lpstr>
      <vt:lpstr>WHO ARE THE END USERS?</vt:lpstr>
      <vt:lpstr>SOLUTION AND ITS VALUE PROPOSITION</vt:lpstr>
      <vt:lpstr>Key Features:</vt:lpstr>
      <vt:lpstr>THE WOW FACTORS:</vt:lpstr>
      <vt:lpstr>MODELLING</vt:lpstr>
      <vt:lpstr>Slide 11</vt:lpstr>
      <vt:lpstr>Slide 12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sys</cp:lastModifiedBy>
  <cp:revision>3</cp:revision>
  <dcterms:created xsi:type="dcterms:W3CDTF">2024-04-03T07:55:00Z</dcterms:created>
  <dcterms:modified xsi:type="dcterms:W3CDTF">2024-05-03T15:13:47Z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2024-04-03T11:00:00Z</vt:filetime>
  </property>
  <property fmtid="{D5CDD505-2E9C-101B-9397-08002B2CF9AE}" pid="4" name="ICV">
    <vt:lpwstr>F34F0BF7476E4D81A8D367C9F77FA603_13</vt:lpwstr>
  </property>
  <property fmtid="{D5CDD505-2E9C-101B-9397-08002B2CF9AE}" pid="5" name="KSOProductBuildVer">
    <vt:lpwstr>1033-12.2.0.13472</vt:lpwstr>
  </property>
</Properties>
</file>