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Libre Baskerville Bold" charset="1" panose="02000000000000000000"/>
      <p:regular r:id="rId35"/>
    </p:embeddedFont>
    <p:embeddedFont>
      <p:font typeface="Libre Baskerville" charset="1" panose="02000000000000000000"/>
      <p:regular r:id="rId36"/>
    </p:embeddedFont>
    <p:embeddedFont>
      <p:font typeface="Arimo" charset="1" panose="020B0604020202020204"/>
      <p:regular r:id="rId37"/>
    </p:embeddedFont>
    <p:embeddedFont>
      <p:font typeface="Yeseva One" charset="1" panose="00000500000000000000"/>
      <p:regular r:id="rId38"/>
    </p:embeddedFont>
    <p:embeddedFont>
      <p:font typeface="Canva Sans Bold" charset="1" panose="020B0803030501040103"/>
      <p:regular r:id="rId39"/>
    </p:embeddedFont>
    <p:embeddedFont>
      <p:font typeface="League Spartan" charset="1" panose="00000800000000000000"/>
      <p:regular r:id="rId40"/>
    </p:embeddedFont>
    <p:embeddedFont>
      <p:font typeface="Source Sans Pro Bold" charset="1" panose="020B0703030403020204"/>
      <p:regular r:id="rId41"/>
    </p:embeddedFont>
    <p:embeddedFont>
      <p:font typeface="Arimo Bold" charset="1" panose="020B0704020202020204"/>
      <p:regular r:id="rId42"/>
    </p:embeddedFont>
    <p:embeddedFont>
      <p:font typeface="Canva Sans" charset="1" panose="020B0503030501040103"/>
      <p:regular r:id="rId43"/>
    </p:embeddedFont>
    <p:embeddedFont>
      <p:font typeface="Source Sans Pro" charset="1" panose="020B0503030403020204"/>
      <p:regular r:id="rId44"/>
    </p:embeddedFont>
    <p:embeddedFont>
      <p:font typeface="Canva Sans Italics" charset="1" panose="020B0503030501040103"/>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https://doi.org/10.1016/j.bspc.2019.101564" TargetMode="External" Type="http://schemas.openxmlformats.org/officeDocument/2006/relationships/hyperlink"/><Relationship Id="rId11" Target="https://doi.org/10.1016/j.bspc.2019.101564" TargetMode="External" Type="http://schemas.openxmlformats.org/officeDocument/2006/relationships/hyperlink"/><Relationship Id="rId12" Target="https://doi.org/10.1016/j.bspc.2019.101564" TargetMode="External" Type="http://schemas.openxmlformats.org/officeDocument/2006/relationships/hyperlink"/><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https://doi.org/10.1016/j.bspc.2019.101564" TargetMode="External" Type="http://schemas.openxmlformats.org/officeDocument/2006/relationships/hyperlink"/><Relationship Id="rId9" Target="https://doi.org/10.1016/j.bspc.2019.101564" TargetMode="External" Type="http://schemas.openxmlformats.org/officeDocument/2006/relationships/hyperlink"/></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https://doi.org/10.1016/j.bspc.2019.101564" TargetMode="External" Type="http://schemas.openxmlformats.org/officeDocument/2006/relationships/hyperlink"/><Relationship Id="rId11" Target="https://doi.org/10.1016/j.bspc.2019.101564" TargetMode="External" Type="http://schemas.openxmlformats.org/officeDocument/2006/relationships/hyperlink"/><Relationship Id="rId12" Target="https://doi.org/10.1016/j.bspc.2019.101564" TargetMode="External" Type="http://schemas.openxmlformats.org/officeDocument/2006/relationships/hyperlink"/><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https://doi.org/10.1016/j.bspc.2019.101564" TargetMode="External" Type="http://schemas.openxmlformats.org/officeDocument/2006/relationships/hyperlink"/><Relationship Id="rId9" Target="https://doi.org/10.1016/j.bspc.2019.101564" TargetMode="External" Type="http://schemas.openxmlformats.org/officeDocument/2006/relationships/hyperlink"/></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https://doi.org/10.1016/j.bspc.2019.101564" TargetMode="External" Type="http://schemas.openxmlformats.org/officeDocument/2006/relationships/hyperlink"/><Relationship Id="rId11" Target="https://doi.org/10.1016/j.bspc.2019.101564" TargetMode="External" Type="http://schemas.openxmlformats.org/officeDocument/2006/relationships/hyperlink"/><Relationship Id="rId12" Target="https://doi.org/10.1016/j.bspc.2019.101564" TargetMode="External" Type="http://schemas.openxmlformats.org/officeDocument/2006/relationships/hyperlink"/><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https://doi.org/10.1016/j.bspc.2019.101564" TargetMode="External" Type="http://schemas.openxmlformats.org/officeDocument/2006/relationships/hyperlink"/><Relationship Id="rId9" Target="https://doi.org/10.1016/j.bspc.2019.101564" TargetMode="External" Type="http://schemas.openxmlformats.org/officeDocument/2006/relationships/hyperlink"/></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Freeform 2" id="2"/>
          <p:cNvSpPr/>
          <p:nvPr/>
        </p:nvSpPr>
        <p:spPr>
          <a:xfrm flipH="false" flipV="false" rot="-1266137">
            <a:off x="-3615209" y="6124743"/>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2">
              <a:alphaModFix amt="38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755510">
            <a:off x="7095973" y="7374810"/>
            <a:ext cx="4096053" cy="7060062"/>
          </a:xfrm>
          <a:custGeom>
            <a:avLst/>
            <a:gdLst/>
            <a:ahLst/>
            <a:cxnLst/>
            <a:rect r="r" b="b" t="t" l="l"/>
            <a:pathLst>
              <a:path h="7060062" w="4096053">
                <a:moveTo>
                  <a:pt x="0" y="0"/>
                </a:moveTo>
                <a:lnTo>
                  <a:pt x="4096054" y="0"/>
                </a:lnTo>
                <a:lnTo>
                  <a:pt x="4096054" y="7060062"/>
                </a:lnTo>
                <a:lnTo>
                  <a:pt x="0" y="7060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88157" y="423243"/>
            <a:ext cx="1673645" cy="1661942"/>
          </a:xfrm>
          <a:custGeom>
            <a:avLst/>
            <a:gdLst/>
            <a:ahLst/>
            <a:cxnLst/>
            <a:rect r="r" b="b" t="t" l="l"/>
            <a:pathLst>
              <a:path h="1661942" w="1673645">
                <a:moveTo>
                  <a:pt x="0" y="0"/>
                </a:moveTo>
                <a:lnTo>
                  <a:pt x="1673646" y="0"/>
                </a:lnTo>
                <a:lnTo>
                  <a:pt x="1673646" y="1661942"/>
                </a:lnTo>
                <a:lnTo>
                  <a:pt x="0" y="1661942"/>
                </a:lnTo>
                <a:lnTo>
                  <a:pt x="0" y="0"/>
                </a:lnTo>
                <a:close/>
              </a:path>
            </a:pathLst>
          </a:custGeom>
          <a:blipFill>
            <a:blip r:embed="rId6"/>
            <a:stretch>
              <a:fillRect l="0" t="0" r="0" b="0"/>
            </a:stretch>
          </a:blipFill>
        </p:spPr>
      </p:sp>
      <p:sp>
        <p:nvSpPr>
          <p:cNvPr name="Freeform 5" id="5"/>
          <p:cNvSpPr/>
          <p:nvPr/>
        </p:nvSpPr>
        <p:spPr>
          <a:xfrm flipH="false" flipV="false" rot="0">
            <a:off x="15177091" y="423243"/>
            <a:ext cx="2669881" cy="1741227"/>
          </a:xfrm>
          <a:custGeom>
            <a:avLst/>
            <a:gdLst/>
            <a:ahLst/>
            <a:cxnLst/>
            <a:rect r="r" b="b" t="t" l="l"/>
            <a:pathLst>
              <a:path h="1741227" w="2669881">
                <a:moveTo>
                  <a:pt x="0" y="0"/>
                </a:moveTo>
                <a:lnTo>
                  <a:pt x="2669881" y="0"/>
                </a:lnTo>
                <a:lnTo>
                  <a:pt x="2669881" y="1741227"/>
                </a:lnTo>
                <a:lnTo>
                  <a:pt x="0" y="1741227"/>
                </a:lnTo>
                <a:lnTo>
                  <a:pt x="0" y="0"/>
                </a:lnTo>
                <a:close/>
              </a:path>
            </a:pathLst>
          </a:custGeom>
          <a:blipFill>
            <a:blip r:embed="rId7"/>
            <a:stretch>
              <a:fillRect l="0" t="0" r="0" b="0"/>
            </a:stretch>
          </a:blipFill>
        </p:spPr>
      </p:sp>
      <p:sp>
        <p:nvSpPr>
          <p:cNvPr name="TextBox 6" id="6"/>
          <p:cNvSpPr txBox="true"/>
          <p:nvPr/>
        </p:nvSpPr>
        <p:spPr>
          <a:xfrm rot="0">
            <a:off x="1178433" y="4281680"/>
            <a:ext cx="15931135" cy="1130398"/>
          </a:xfrm>
          <a:prstGeom prst="rect">
            <a:avLst/>
          </a:prstGeom>
        </p:spPr>
        <p:txBody>
          <a:bodyPr anchor="t" rtlCol="false" tIns="0" lIns="0" bIns="0" rIns="0">
            <a:spAutoFit/>
          </a:bodyPr>
          <a:lstStyle/>
          <a:p>
            <a:pPr algn="ctr">
              <a:lnSpc>
                <a:spcPts val="4378"/>
              </a:lnSpc>
            </a:pPr>
            <a:r>
              <a:rPr lang="en-US" sz="4378" b="true">
                <a:solidFill>
                  <a:srgbClr val="FF0000"/>
                </a:solidFill>
                <a:latin typeface="Libre Baskerville Bold"/>
                <a:ea typeface="Libre Baskerville Bold"/>
                <a:cs typeface="Libre Baskerville Bold"/>
                <a:sym typeface="Libre Baskerville Bold"/>
              </a:rPr>
              <a:t>Secure Image Key Generation for Medical image security using WGAN-GP </a:t>
            </a:r>
          </a:p>
        </p:txBody>
      </p:sp>
      <p:sp>
        <p:nvSpPr>
          <p:cNvPr name="TextBox 7" id="7"/>
          <p:cNvSpPr txBox="true"/>
          <p:nvPr/>
        </p:nvSpPr>
        <p:spPr>
          <a:xfrm rot="0">
            <a:off x="688157" y="6840828"/>
            <a:ext cx="3472097" cy="400050"/>
          </a:xfrm>
          <a:prstGeom prst="rect">
            <a:avLst/>
          </a:prstGeom>
        </p:spPr>
        <p:txBody>
          <a:bodyPr anchor="t" rtlCol="false" tIns="0" lIns="0" bIns="0" rIns="0">
            <a:spAutoFit/>
          </a:bodyPr>
          <a:lstStyle/>
          <a:p>
            <a:pPr algn="ctr">
              <a:lnSpc>
                <a:spcPts val="3000"/>
              </a:lnSpc>
            </a:pPr>
            <a:r>
              <a:rPr lang="en-US" sz="3000" b="true">
                <a:solidFill>
                  <a:srgbClr val="000000"/>
                </a:solidFill>
                <a:latin typeface="Libre Baskerville Bold"/>
                <a:ea typeface="Libre Baskerville Bold"/>
                <a:cs typeface="Libre Baskerville Bold"/>
                <a:sym typeface="Libre Baskerville Bold"/>
              </a:rPr>
              <a:t>Presented by</a:t>
            </a:r>
          </a:p>
        </p:txBody>
      </p:sp>
      <p:sp>
        <p:nvSpPr>
          <p:cNvPr name="TextBox 8" id="8"/>
          <p:cNvSpPr txBox="true"/>
          <p:nvPr/>
        </p:nvSpPr>
        <p:spPr>
          <a:xfrm rot="0">
            <a:off x="3799522" y="786750"/>
            <a:ext cx="10688956" cy="1543050"/>
          </a:xfrm>
          <a:prstGeom prst="rect">
            <a:avLst/>
          </a:prstGeom>
        </p:spPr>
        <p:txBody>
          <a:bodyPr anchor="t" rtlCol="false" tIns="0" lIns="0" bIns="0" rIns="0">
            <a:spAutoFit/>
          </a:bodyPr>
          <a:lstStyle/>
          <a:p>
            <a:pPr algn="ctr">
              <a:lnSpc>
                <a:spcPts val="3000"/>
              </a:lnSpc>
            </a:pPr>
            <a:r>
              <a:rPr lang="en-US" sz="3000" b="true">
                <a:solidFill>
                  <a:srgbClr val="000000"/>
                </a:solidFill>
                <a:latin typeface="Libre Baskerville Bold"/>
                <a:ea typeface="Libre Baskerville Bold"/>
                <a:cs typeface="Libre Baskerville Bold"/>
                <a:sym typeface="Libre Baskerville Bold"/>
              </a:rPr>
              <a:t>ANNA UNIVERSITY</a:t>
            </a:r>
          </a:p>
          <a:p>
            <a:pPr algn="ctr">
              <a:lnSpc>
                <a:spcPts val="3000"/>
              </a:lnSpc>
            </a:pPr>
            <a:r>
              <a:rPr lang="en-US" sz="3000" b="true">
                <a:solidFill>
                  <a:srgbClr val="000000"/>
                </a:solidFill>
                <a:latin typeface="Libre Baskerville Bold"/>
                <a:ea typeface="Libre Baskerville Bold"/>
                <a:cs typeface="Libre Baskerville Bold"/>
                <a:sym typeface="Libre Baskerville Bold"/>
              </a:rPr>
              <a:t>MADRAS INSTITUTE OF TECHNOLOGY CAMPUS</a:t>
            </a:r>
          </a:p>
          <a:p>
            <a:pPr algn="ctr">
              <a:lnSpc>
                <a:spcPts val="3000"/>
              </a:lnSpc>
            </a:pPr>
            <a:r>
              <a:rPr lang="en-US" sz="3000" b="true">
                <a:solidFill>
                  <a:srgbClr val="000000"/>
                </a:solidFill>
                <a:latin typeface="Libre Baskerville Bold"/>
                <a:ea typeface="Libre Baskerville Bold"/>
                <a:cs typeface="Libre Baskerville Bold"/>
                <a:sym typeface="Libre Baskerville Bold"/>
              </a:rPr>
              <a:t> CHENNAI – 600 044</a:t>
            </a:r>
          </a:p>
          <a:p>
            <a:pPr algn="ctr">
              <a:lnSpc>
                <a:spcPts val="3000"/>
              </a:lnSpc>
              <a:spcBef>
                <a:spcPct val="0"/>
              </a:spcBef>
            </a:pPr>
          </a:p>
        </p:txBody>
      </p:sp>
      <p:sp>
        <p:nvSpPr>
          <p:cNvPr name="TextBox 9" id="9"/>
          <p:cNvSpPr txBox="true"/>
          <p:nvPr/>
        </p:nvSpPr>
        <p:spPr>
          <a:xfrm rot="0">
            <a:off x="4730413" y="2386950"/>
            <a:ext cx="8777705" cy="435990"/>
          </a:xfrm>
          <a:prstGeom prst="rect">
            <a:avLst/>
          </a:prstGeom>
        </p:spPr>
        <p:txBody>
          <a:bodyPr anchor="t" rtlCol="false" tIns="0" lIns="0" bIns="0" rIns="0">
            <a:spAutoFit/>
          </a:bodyPr>
          <a:lstStyle/>
          <a:p>
            <a:pPr algn="ctr">
              <a:lnSpc>
                <a:spcPts val="3289"/>
              </a:lnSpc>
              <a:spcBef>
                <a:spcPct val="0"/>
              </a:spcBef>
            </a:pPr>
            <a:r>
              <a:rPr lang="en-US" b="true" sz="3289">
                <a:solidFill>
                  <a:srgbClr val="000000"/>
                </a:solidFill>
                <a:latin typeface="Libre Baskerville Bold"/>
                <a:ea typeface="Libre Baskerville Bold"/>
                <a:cs typeface="Libre Baskerville Bold"/>
                <a:sym typeface="Libre Baskerville Bold"/>
              </a:rPr>
              <a:t>Creative Inovative Project - Review 1 </a:t>
            </a:r>
          </a:p>
        </p:txBody>
      </p:sp>
      <p:sp>
        <p:nvSpPr>
          <p:cNvPr name="TextBox 10" id="10"/>
          <p:cNvSpPr txBox="true"/>
          <p:nvPr/>
        </p:nvSpPr>
        <p:spPr>
          <a:xfrm rot="0">
            <a:off x="1524980" y="7760687"/>
            <a:ext cx="5917883" cy="400050"/>
          </a:xfrm>
          <a:prstGeom prst="rect">
            <a:avLst/>
          </a:prstGeom>
        </p:spPr>
        <p:txBody>
          <a:bodyPr anchor="t" rtlCol="false" tIns="0" lIns="0" bIns="0" rIns="0">
            <a:spAutoFit/>
          </a:bodyPr>
          <a:lstStyle/>
          <a:p>
            <a:pPr algn="ctr">
              <a:lnSpc>
                <a:spcPts val="3000"/>
              </a:lnSpc>
              <a:spcBef>
                <a:spcPct val="0"/>
              </a:spcBef>
            </a:pPr>
            <a:r>
              <a:rPr lang="en-US" sz="3000">
                <a:solidFill>
                  <a:srgbClr val="000000"/>
                </a:solidFill>
                <a:latin typeface="Libre Baskerville"/>
                <a:ea typeface="Libre Baskerville"/>
                <a:cs typeface="Libre Baskerville"/>
                <a:sym typeface="Libre Baskerville"/>
              </a:rPr>
              <a:t>Malarvannan M (2022503011)</a:t>
            </a:r>
          </a:p>
        </p:txBody>
      </p:sp>
      <p:sp>
        <p:nvSpPr>
          <p:cNvPr name="TextBox 11" id="11"/>
          <p:cNvSpPr txBox="true"/>
          <p:nvPr/>
        </p:nvSpPr>
        <p:spPr>
          <a:xfrm rot="0">
            <a:off x="1524980" y="8303612"/>
            <a:ext cx="7803118" cy="401819"/>
          </a:xfrm>
          <a:prstGeom prst="rect">
            <a:avLst/>
          </a:prstGeom>
        </p:spPr>
        <p:txBody>
          <a:bodyPr anchor="t" rtlCol="false" tIns="0" lIns="0" bIns="0" rIns="0">
            <a:spAutoFit/>
          </a:bodyPr>
          <a:lstStyle/>
          <a:p>
            <a:pPr algn="ctr">
              <a:lnSpc>
                <a:spcPts val="2949"/>
              </a:lnSpc>
              <a:spcBef>
                <a:spcPct val="0"/>
              </a:spcBef>
            </a:pPr>
            <a:r>
              <a:rPr lang="en-US" sz="2949">
                <a:solidFill>
                  <a:srgbClr val="000000"/>
                </a:solidFill>
                <a:latin typeface="Libre Baskerville"/>
                <a:ea typeface="Libre Baskerville"/>
                <a:cs typeface="Libre Baskerville"/>
                <a:sym typeface="Libre Baskerville"/>
              </a:rPr>
              <a:t>Maanasa Prathap Chander (2022503065)</a:t>
            </a:r>
          </a:p>
        </p:txBody>
      </p:sp>
      <p:sp>
        <p:nvSpPr>
          <p:cNvPr name="TextBox 12" id="12"/>
          <p:cNvSpPr txBox="true"/>
          <p:nvPr/>
        </p:nvSpPr>
        <p:spPr>
          <a:xfrm rot="0">
            <a:off x="1559329" y="8857831"/>
            <a:ext cx="5662851" cy="400050"/>
          </a:xfrm>
          <a:prstGeom prst="rect">
            <a:avLst/>
          </a:prstGeom>
        </p:spPr>
        <p:txBody>
          <a:bodyPr anchor="t" rtlCol="false" tIns="0" lIns="0" bIns="0" rIns="0">
            <a:spAutoFit/>
          </a:bodyPr>
          <a:lstStyle/>
          <a:p>
            <a:pPr algn="ctr">
              <a:lnSpc>
                <a:spcPts val="3000"/>
              </a:lnSpc>
              <a:spcBef>
                <a:spcPct val="0"/>
              </a:spcBef>
            </a:pPr>
            <a:r>
              <a:rPr lang="en-US" sz="3000">
                <a:solidFill>
                  <a:srgbClr val="000000"/>
                </a:solidFill>
                <a:latin typeface="Libre Baskerville"/>
                <a:ea typeface="Libre Baskerville"/>
                <a:cs typeface="Libre Baskerville"/>
                <a:sym typeface="Libre Baskerville"/>
              </a:rPr>
              <a:t>Kalaidharun R (2022503009)</a:t>
            </a:r>
          </a:p>
        </p:txBody>
      </p:sp>
      <p:sp>
        <p:nvSpPr>
          <p:cNvPr name="TextBox 13" id="13"/>
          <p:cNvSpPr txBox="true"/>
          <p:nvPr/>
        </p:nvSpPr>
        <p:spPr>
          <a:xfrm rot="0">
            <a:off x="10476058" y="6840828"/>
            <a:ext cx="3472097" cy="400050"/>
          </a:xfrm>
          <a:prstGeom prst="rect">
            <a:avLst/>
          </a:prstGeom>
        </p:spPr>
        <p:txBody>
          <a:bodyPr anchor="t" rtlCol="false" tIns="0" lIns="0" bIns="0" rIns="0">
            <a:spAutoFit/>
          </a:bodyPr>
          <a:lstStyle/>
          <a:p>
            <a:pPr algn="ctr">
              <a:lnSpc>
                <a:spcPts val="3000"/>
              </a:lnSpc>
            </a:pPr>
            <a:r>
              <a:rPr lang="en-US" sz="3000" b="true">
                <a:solidFill>
                  <a:srgbClr val="000000"/>
                </a:solidFill>
                <a:latin typeface="Libre Baskerville Bold"/>
                <a:ea typeface="Libre Baskerville Bold"/>
                <a:cs typeface="Libre Baskerville Bold"/>
                <a:sym typeface="Libre Baskerville Bold"/>
              </a:rPr>
              <a:t>Guided by</a:t>
            </a:r>
          </a:p>
        </p:txBody>
      </p:sp>
      <p:sp>
        <p:nvSpPr>
          <p:cNvPr name="TextBox 14" id="14"/>
          <p:cNvSpPr txBox="true"/>
          <p:nvPr/>
        </p:nvSpPr>
        <p:spPr>
          <a:xfrm rot="0">
            <a:off x="11662312" y="7595411"/>
            <a:ext cx="5596988" cy="1662889"/>
          </a:xfrm>
          <a:prstGeom prst="rect">
            <a:avLst/>
          </a:prstGeom>
        </p:spPr>
        <p:txBody>
          <a:bodyPr anchor="t" rtlCol="false" tIns="0" lIns="0" bIns="0" rIns="0">
            <a:spAutoFit/>
          </a:bodyPr>
          <a:lstStyle/>
          <a:p>
            <a:pPr algn="just">
              <a:lnSpc>
                <a:spcPts val="3297"/>
              </a:lnSpc>
            </a:pPr>
            <a:r>
              <a:rPr lang="en-US" sz="2770">
                <a:solidFill>
                  <a:srgbClr val="000000"/>
                </a:solidFill>
                <a:latin typeface="Libre Baskerville"/>
                <a:ea typeface="Libre Baskerville"/>
                <a:cs typeface="Libre Baskerville"/>
                <a:sym typeface="Libre Baskerville"/>
              </a:rPr>
              <a:t>Dr.R.Kathiroli</a:t>
            </a:r>
          </a:p>
          <a:p>
            <a:pPr algn="just">
              <a:lnSpc>
                <a:spcPts val="3297"/>
              </a:lnSpc>
            </a:pPr>
            <a:r>
              <a:rPr lang="en-US" sz="2770">
                <a:solidFill>
                  <a:srgbClr val="000000"/>
                </a:solidFill>
                <a:latin typeface="Libre Baskerville"/>
                <a:ea typeface="Libre Baskerville"/>
                <a:cs typeface="Libre Baskerville"/>
                <a:sym typeface="Libre Baskerville"/>
              </a:rPr>
              <a:t>Assistant Professor</a:t>
            </a:r>
          </a:p>
          <a:p>
            <a:pPr algn="just">
              <a:lnSpc>
                <a:spcPts val="3297"/>
              </a:lnSpc>
            </a:pPr>
            <a:r>
              <a:rPr lang="en-US" sz="2770">
                <a:solidFill>
                  <a:srgbClr val="000000"/>
                </a:solidFill>
                <a:latin typeface="Libre Baskerville"/>
                <a:ea typeface="Libre Baskerville"/>
                <a:cs typeface="Libre Baskerville"/>
                <a:sym typeface="Libre Baskerville"/>
              </a:rPr>
              <a:t>Dept of Computer Technology</a:t>
            </a:r>
          </a:p>
          <a:p>
            <a:pPr algn="just">
              <a:lnSpc>
                <a:spcPts val="3297"/>
              </a:lnSpc>
            </a:pPr>
            <a:r>
              <a:rPr lang="en-US" sz="2770">
                <a:solidFill>
                  <a:srgbClr val="000000"/>
                </a:solidFill>
                <a:latin typeface="Libre Baskerville"/>
                <a:ea typeface="Libre Baskerville"/>
                <a:cs typeface="Libre Baskerville"/>
                <a:sym typeface="Libre Baskerville"/>
              </a:rPr>
              <a:t>Anna University, MIT campus</a:t>
            </a:r>
          </a:p>
        </p:txBody>
      </p:sp>
      <p:sp>
        <p:nvSpPr>
          <p:cNvPr name="TextBox 15" id="15"/>
          <p:cNvSpPr txBox="true"/>
          <p:nvPr/>
        </p:nvSpPr>
        <p:spPr>
          <a:xfrm rot="0">
            <a:off x="7222180" y="3244240"/>
            <a:ext cx="3554730" cy="400050"/>
          </a:xfrm>
          <a:prstGeom prst="rect">
            <a:avLst/>
          </a:prstGeom>
        </p:spPr>
        <p:txBody>
          <a:bodyPr anchor="t" rtlCol="false" tIns="0" lIns="0" bIns="0" rIns="0">
            <a:spAutoFit/>
          </a:bodyPr>
          <a:lstStyle/>
          <a:p>
            <a:pPr algn="ctr">
              <a:lnSpc>
                <a:spcPts val="3000"/>
              </a:lnSpc>
              <a:spcBef>
                <a:spcPct val="0"/>
              </a:spcBef>
            </a:pPr>
            <a:r>
              <a:rPr lang="en-US" b="true" sz="3000">
                <a:solidFill>
                  <a:srgbClr val="000000"/>
                </a:solidFill>
                <a:latin typeface="Libre Baskerville Bold"/>
                <a:ea typeface="Libre Baskerville Bold"/>
                <a:cs typeface="Libre Baskerville Bold"/>
                <a:sym typeface="Libre Baskerville Bold"/>
              </a:rPr>
              <a:t>Sub Code: CS6611</a:t>
            </a:r>
          </a:p>
        </p:txBody>
      </p:sp>
      <p:sp>
        <p:nvSpPr>
          <p:cNvPr name="TextBox 16" id="16"/>
          <p:cNvSpPr txBox="true"/>
          <p:nvPr/>
        </p:nvSpPr>
        <p:spPr>
          <a:xfrm rot="0">
            <a:off x="17685709" y="9723958"/>
            <a:ext cx="2369356" cy="39783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1</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9E4D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55143" y="1028700"/>
          <a:ext cx="17377715" cy="8605313"/>
        </p:xfrm>
        <a:graphic>
          <a:graphicData uri="http://schemas.openxmlformats.org/drawingml/2006/table">
            <a:tbl>
              <a:tblPr/>
              <a:tblGrid>
                <a:gridCol w="1248053"/>
                <a:gridCol w="2700272"/>
                <a:gridCol w="2626083"/>
                <a:gridCol w="6276204"/>
                <a:gridCol w="4527102"/>
              </a:tblGrid>
              <a:tr h="1636018">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S.NO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Name of the Journal and Published 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Proposed Methodology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League Spartan"/>
                          <a:ea typeface="League Spartan"/>
                          <a:cs typeface="League Spartan"/>
                          <a:sym typeface="League Spartan"/>
                        </a:rPr>
                        <a:t>Limitations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812325">
                <a:tc>
                  <a:txBody>
                    <a:bodyPr anchor="t" rtlCol="false"/>
                    <a:lstStyle/>
                    <a:p>
                      <a:pPr algn="ctr">
                        <a:lnSpc>
                          <a:spcPts val="2939"/>
                        </a:lnSpc>
                        <a:defRPr/>
                      </a:pPr>
                      <a:r>
                        <a:rPr lang="en-US" sz="2099">
                          <a:solidFill>
                            <a:srgbClr val="000000"/>
                          </a:solidFill>
                          <a:latin typeface="Source Sans Pro"/>
                          <a:ea typeface="Source Sans Pro"/>
                          <a:cs typeface="Source Sans Pro"/>
                          <a:sym typeface="Source Sans Pro"/>
                        </a:rPr>
                        <a:t>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EiMOL: A Secure Medical Image Encryption Algorithm based on Optimization and the Lorenz System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333333"/>
                          </a:solidFill>
                          <a:latin typeface="Source Sans Pro Bold"/>
                          <a:ea typeface="Source Sans Pro Bold"/>
                          <a:cs typeface="Source Sans Pro Bold"/>
                          <a:sym typeface="Source Sans Pro Bold"/>
                        </a:rPr>
                        <a:t>ACM Transaction / 2023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EiMOL uses the Lorenz chaotic system combined with optimization techniques to generate a random sequence, transforming medical images into encrypted data.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endParaRPr lang="en-US" sz="1100"/>
                    </a:p>
                    <a:p>
                      <a:pPr algn="l">
                        <a:lnSpc>
                          <a:spcPts val="2939"/>
                        </a:lnSpc>
                      </a:pPr>
                      <a:r>
                        <a:rPr lang="en-US" sz="2099" b="true">
                          <a:solidFill>
                            <a:srgbClr val="000000"/>
                          </a:solidFill>
                          <a:latin typeface="Source Sans Pro Bold"/>
                          <a:ea typeface="Source Sans Pro Bold"/>
                          <a:cs typeface="Source Sans Pro Bold"/>
                          <a:sym typeface="Source Sans Pro Bold"/>
                        </a:rPr>
                        <a:t>EiMOL uses a chaotic system (Lorenz), which could be reverse-engineered by attackers to break the encryption.</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156970">
                <a:tc>
                  <a:txBody>
                    <a:bodyPr anchor="t" rtlCol="false"/>
                    <a:lstStyle/>
                    <a:p>
                      <a:pPr algn="ctr">
                        <a:lnSpc>
                          <a:spcPts val="2939"/>
                        </a:lnSpc>
                        <a:defRPr/>
                      </a:pPr>
                      <a:r>
                        <a:rPr lang="en-US" sz="2099">
                          <a:solidFill>
                            <a:srgbClr val="000000"/>
                          </a:solidFill>
                          <a:latin typeface="Source Sans Pro"/>
                          <a:ea typeface="Source Sans Pro"/>
                          <a:cs typeface="Source Sans Pro"/>
                          <a:sym typeface="Source Sans Pro"/>
                        </a:rPr>
                        <a:t>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A Faster Privacy-Preserving Medical Image Diagnosis Scheme with Machine Learning</a:t>
                      </a:r>
                      <a:endParaRPr lang="en-US" sz="1100"/>
                    </a:p>
                    <a:p>
                      <a:pPr algn="l">
                        <a:lnSpc>
                          <a:spcPts val="293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333333"/>
                          </a:solidFill>
                          <a:latin typeface="Source Sans Pro Bold"/>
                          <a:ea typeface="Source Sans Pro Bold"/>
                          <a:cs typeface="Source Sans Pro Bold"/>
                          <a:sym typeface="Source Sans Pro Bold"/>
                        </a:rPr>
                        <a:t>Springer / 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Uses CKKS Homomorphic Encryption for encrypting both medical images and diagnostic parameters.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Homomorphic encryption is computationally expensive and requires high processing power.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359029" y="257894"/>
            <a:ext cx="7490246" cy="767136"/>
          </a:xfrm>
          <a:prstGeom prst="rect">
            <a:avLst/>
          </a:prstGeom>
        </p:spPr>
        <p:txBody>
          <a:bodyPr anchor="t" rtlCol="false" tIns="0" lIns="0" bIns="0" rIns="0">
            <a:spAutoFit/>
          </a:bodyPr>
          <a:lstStyle/>
          <a:p>
            <a:pPr algn="ctr">
              <a:lnSpc>
                <a:spcPts val="5827"/>
              </a:lnSpc>
            </a:pPr>
            <a:r>
              <a:rPr lang="en-US" sz="5827">
                <a:solidFill>
                  <a:srgbClr val="000000"/>
                </a:solidFill>
                <a:latin typeface="Canva Sans"/>
                <a:ea typeface="Canva Sans"/>
                <a:cs typeface="Canva Sans"/>
                <a:sym typeface="Canva Sans"/>
              </a:rPr>
              <a:t>Literature Survey </a:t>
            </a:r>
          </a:p>
        </p:txBody>
      </p:sp>
      <p:sp>
        <p:nvSpPr>
          <p:cNvPr name="TextBox 4" id="4"/>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10</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E9E4D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55143" y="1028700"/>
          <a:ext cx="17377715" cy="7973193"/>
        </p:xfrm>
        <a:graphic>
          <a:graphicData uri="http://schemas.openxmlformats.org/drawingml/2006/table">
            <a:tbl>
              <a:tblPr/>
              <a:tblGrid>
                <a:gridCol w="1248053"/>
                <a:gridCol w="2700272"/>
                <a:gridCol w="2626083"/>
                <a:gridCol w="6276204"/>
                <a:gridCol w="4527102"/>
              </a:tblGrid>
              <a:tr h="1636595">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S.NO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Name of the Journal and Published 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Proposed Methodology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League Spartan"/>
                          <a:ea typeface="League Spartan"/>
                          <a:cs typeface="League Spartan"/>
                          <a:sym typeface="League Spartan"/>
                        </a:rPr>
                        <a:t>Limitations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336598">
                <a:tc>
                  <a:txBody>
                    <a:bodyPr anchor="t" rtlCol="false"/>
                    <a:lstStyle/>
                    <a:p>
                      <a:pPr algn="ctr">
                        <a:lnSpc>
                          <a:spcPts val="2939"/>
                        </a:lnSpc>
                        <a:defRPr/>
                      </a:pPr>
                      <a:r>
                        <a:rPr lang="en-US" sz="2099">
                          <a:solidFill>
                            <a:srgbClr val="000000"/>
                          </a:solidFill>
                          <a:latin typeface="Source Sans Pro"/>
                          <a:ea typeface="Source Sans Pro"/>
                          <a:cs typeface="Source Sans Pro"/>
                          <a:sym typeface="Source Sans Pro"/>
                        </a:rPr>
                        <a:t>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MedBlindTuner: Towards Privacy-preserving Fine-tuning on Biomedical Images with Transformers and Fully Homomorphic Encryption</a:t>
                      </a:r>
                      <a:endParaRPr lang="en-US" sz="1100"/>
                    </a:p>
                    <a:p>
                      <a:pPr algn="l">
                        <a:lnSpc>
                          <a:spcPts val="2939"/>
                        </a:lnSpc>
                      </a:pPr>
                    </a:p>
                    <a:p>
                      <a:pPr algn="l">
                        <a:lnSpc>
                          <a:spcPts val="293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333333"/>
                          </a:solidFill>
                          <a:latin typeface="Source Sans Pro Bold"/>
                          <a:ea typeface="Source Sans Pro Bold"/>
                          <a:cs typeface="Source Sans Pro Bold"/>
                          <a:sym typeface="Source Sans Pro Bold"/>
                        </a:rPr>
                        <a:t>Springer/ 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Encrypts medical images before training, allowing ML models to learn without decrypting sensitive data</a:t>
                      </a:r>
                      <a:r>
                        <a:rPr lang="en-US" sz="2099" b="true">
                          <a:solidFill>
                            <a:srgbClr val="000000"/>
                          </a:solidFill>
                          <a:latin typeface="Source Sans Pro Bold"/>
                          <a:ea typeface="Source Sans Pro Bold"/>
                          <a:cs typeface="Source Sans Pro Bold"/>
                          <a:sym typeface="Source Sans Pro Bold"/>
                        </a:rPr>
                        <a:t> and utilizes DEiT (Data-Efficient Image Transformer) for efficient image classification.</a:t>
                      </a:r>
                      <a:endParaRPr lang="en-US" sz="1100"/>
                    </a:p>
                    <a:p>
                      <a:pPr algn="l">
                        <a:lnSpc>
                          <a:spcPts val="293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FHE operates on encrypted data using techniques like ciphertext addition and multiplication, which are computationally expensive and not natively supported by GPUs/TPUs.</a:t>
                      </a:r>
                      <a:r>
                        <a:rPr lang="en-US" sz="2099" b="true">
                          <a:solidFill>
                            <a:srgbClr val="000000"/>
                          </a:solidFill>
                          <a:latin typeface="Source Sans Pro Bold"/>
                          <a:ea typeface="Source Sans Pro Bold"/>
                          <a:cs typeface="Source Sans Pro Bold"/>
                          <a:sym typeface="Source Sans Pro Bold"/>
                        </a:rPr>
                        <a: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359029" y="257894"/>
            <a:ext cx="7490246" cy="767136"/>
          </a:xfrm>
          <a:prstGeom prst="rect">
            <a:avLst/>
          </a:prstGeom>
        </p:spPr>
        <p:txBody>
          <a:bodyPr anchor="t" rtlCol="false" tIns="0" lIns="0" bIns="0" rIns="0">
            <a:spAutoFit/>
          </a:bodyPr>
          <a:lstStyle/>
          <a:p>
            <a:pPr algn="ctr">
              <a:lnSpc>
                <a:spcPts val="5827"/>
              </a:lnSpc>
            </a:pPr>
            <a:r>
              <a:rPr lang="en-US" sz="5827">
                <a:solidFill>
                  <a:srgbClr val="000000"/>
                </a:solidFill>
                <a:latin typeface="Canva Sans"/>
                <a:ea typeface="Canva Sans"/>
                <a:cs typeface="Canva Sans"/>
                <a:sym typeface="Canva Sans"/>
              </a:rPr>
              <a:t>Literature Survey </a:t>
            </a:r>
          </a:p>
        </p:txBody>
      </p:sp>
      <p:sp>
        <p:nvSpPr>
          <p:cNvPr name="TextBox 4" id="4"/>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11</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9E4D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53381" y="1028700"/>
          <a:ext cx="17440967" cy="8483335"/>
        </p:xfrm>
        <a:graphic>
          <a:graphicData uri="http://schemas.openxmlformats.org/drawingml/2006/table">
            <a:tbl>
              <a:tblPr/>
              <a:tblGrid>
                <a:gridCol w="1252596"/>
                <a:gridCol w="2710101"/>
                <a:gridCol w="2635641"/>
                <a:gridCol w="6222044"/>
                <a:gridCol w="4620586"/>
              </a:tblGrid>
              <a:tr h="1636123">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S.NO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Name of the Journal and Published 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Proposed Methodology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League Spartan"/>
                          <a:ea typeface="League Spartan"/>
                          <a:cs typeface="League Spartan"/>
                          <a:sym typeface="League Spartan"/>
                        </a:rPr>
                        <a:t>Limitations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812569">
                <a:tc>
                  <a:txBody>
                    <a:bodyPr anchor="t" rtlCol="false"/>
                    <a:lstStyle/>
                    <a:p>
                      <a:pPr algn="ctr">
                        <a:lnSpc>
                          <a:spcPts val="2939"/>
                        </a:lnSpc>
                        <a:defRPr/>
                      </a:pPr>
                      <a:r>
                        <a:rPr lang="en-US" sz="2099" b="true">
                          <a:solidFill>
                            <a:srgbClr val="000000"/>
                          </a:solidFill>
                          <a:latin typeface="Source Sans Pro Bold"/>
                          <a:ea typeface="Source Sans Pro Bold"/>
                          <a:cs typeface="Source Sans Pro Bold"/>
                          <a:sym typeface="Source Sans Pro Bold"/>
                        </a:rPr>
                        <a:t>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CaRENets: Compact and Resource-Efficient CNN for Homomorphic Inference on Encrypted Medical Images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Springer / 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CaRENets presents a significant advancement in performing CNN-based inference on encrypted medical images by introducing a compact and resource-efficient approach.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Despite the optimizations, homomorphic encryption inherently introduces substantial computational overhead and processing time is very high for high resolution image</a:t>
                      </a:r>
                      <a:endParaRPr lang="en-US" sz="1100"/>
                    </a:p>
                    <a:p>
                      <a:pPr algn="l">
                        <a:lnSpc>
                          <a:spcPts val="293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034643">
                <a:tc>
                  <a:txBody>
                    <a:bodyPr anchor="t" rtlCol="false"/>
                    <a:lstStyle/>
                    <a:p>
                      <a:pPr algn="ctr">
                        <a:lnSpc>
                          <a:spcPts val="2939"/>
                        </a:lnSpc>
                        <a:defRPr/>
                      </a:pPr>
                      <a:r>
                        <a:rPr lang="en-US" sz="2099">
                          <a:solidFill>
                            <a:srgbClr val="000000"/>
                          </a:solidFill>
                          <a:latin typeface="Source Sans Pro"/>
                          <a:ea typeface="Source Sans Pro"/>
                          <a:cs typeface="Source Sans Pro"/>
                          <a:sym typeface="Source Sans Pro"/>
                        </a:rPr>
                        <a:t>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RISE: Rubik’s Cube and Image Segmentation-Based Secure Medical Image Encryption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333333"/>
                          </a:solidFill>
                          <a:latin typeface="Source Sans Pro Bold"/>
                          <a:ea typeface="Source Sans Pro Bold"/>
                          <a:cs typeface="Source Sans Pro Bold"/>
                          <a:sym typeface="Source Sans Pro Bold"/>
                        </a:rPr>
                        <a:t>Springer / 2024</a:t>
                      </a:r>
                      <a:endParaRPr lang="en-US" sz="1100"/>
                    </a:p>
                    <a:p>
                      <a:pPr algn="l">
                        <a:lnSpc>
                          <a:spcPts val="293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453388" indent="-226694" lvl="1">
                        <a:lnSpc>
                          <a:spcPts val="2939"/>
                        </a:lnSpc>
                        <a:buFont typeface="Arial"/>
                        <a:buChar char="•"/>
                        <a:defRPr/>
                      </a:pPr>
                      <a:r>
                        <a:rPr lang="en-US" b="true" sz="2099">
                          <a:solidFill>
                            <a:srgbClr val="000000"/>
                          </a:solidFill>
                          <a:latin typeface="Source Sans Pro Bold"/>
                          <a:ea typeface="Source Sans Pro Bold"/>
                          <a:cs typeface="Source Sans Pro Bold"/>
                          <a:sym typeface="Source Sans Pro Bold"/>
                        </a:rPr>
                        <a:t>The medical image is divided into multiple segments for enhanced security.</a:t>
                      </a:r>
                      <a:endParaRPr lang="en-US" sz="1100"/>
                    </a:p>
                    <a:p>
                      <a:pPr algn="l" marL="453388" indent="-226694" lvl="1">
                        <a:lnSpc>
                          <a:spcPts val="2939"/>
                        </a:lnSpc>
                        <a:buFont typeface="Arial"/>
                        <a:buChar char="•"/>
                      </a:pPr>
                      <a:r>
                        <a:rPr lang="en-US" b="true" sz="2099">
                          <a:solidFill>
                            <a:srgbClr val="000000"/>
                          </a:solidFill>
                          <a:latin typeface="Source Sans Pro Bold"/>
                          <a:ea typeface="Source Sans Pro Bold"/>
                          <a:cs typeface="Source Sans Pro Bold"/>
                          <a:sym typeface="Source Sans Pro Bold"/>
                        </a:rPr>
                        <a:t>Each segment undergoes a scrambling process based on the Rubik’s Cube principle to create randomness.</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The security of the encryption heavily depends on the initial key and transformation steps, making it vulnerable to brute-force or differential attack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359029" y="257894"/>
            <a:ext cx="7490246" cy="767136"/>
          </a:xfrm>
          <a:prstGeom prst="rect">
            <a:avLst/>
          </a:prstGeom>
        </p:spPr>
        <p:txBody>
          <a:bodyPr anchor="t" rtlCol="false" tIns="0" lIns="0" bIns="0" rIns="0">
            <a:spAutoFit/>
          </a:bodyPr>
          <a:lstStyle/>
          <a:p>
            <a:pPr algn="ctr">
              <a:lnSpc>
                <a:spcPts val="5827"/>
              </a:lnSpc>
            </a:pPr>
            <a:r>
              <a:rPr lang="en-US" sz="5827">
                <a:solidFill>
                  <a:srgbClr val="000000"/>
                </a:solidFill>
                <a:latin typeface="Canva Sans"/>
                <a:ea typeface="Canva Sans"/>
                <a:cs typeface="Canva Sans"/>
                <a:sym typeface="Canva Sans"/>
              </a:rPr>
              <a:t>Literature Survey </a:t>
            </a:r>
          </a:p>
        </p:txBody>
      </p:sp>
      <p:sp>
        <p:nvSpPr>
          <p:cNvPr name="TextBox 4" id="4"/>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1028700" y="892091"/>
            <a:ext cx="8173368" cy="710671"/>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Architecture Diagram</a:t>
            </a:r>
          </a:p>
        </p:txBody>
      </p:sp>
      <p:sp>
        <p:nvSpPr>
          <p:cNvPr name="Freeform 3" id="3"/>
          <p:cNvSpPr/>
          <p:nvPr/>
        </p:nvSpPr>
        <p:spPr>
          <a:xfrm flipH="false" flipV="false" rot="0">
            <a:off x="16769364" y="-3249459"/>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3392918" y="751708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1515488" y="-2742714"/>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flipV="true">
            <a:off x="684154" y="1953301"/>
            <a:ext cx="8459846" cy="0"/>
          </a:xfrm>
          <a:prstGeom prst="line">
            <a:avLst/>
          </a:prstGeom>
          <a:ln cap="flat" w="38100">
            <a:solidFill>
              <a:srgbClr val="000000"/>
            </a:solidFill>
            <a:prstDash val="solid"/>
            <a:headEnd type="none" len="sm" w="sm"/>
            <a:tailEnd type="triangle" len="med" w="lg"/>
          </a:ln>
        </p:spPr>
      </p:sp>
      <p:sp>
        <p:nvSpPr>
          <p:cNvPr name="Freeform 7" id="7"/>
          <p:cNvSpPr/>
          <p:nvPr/>
        </p:nvSpPr>
        <p:spPr>
          <a:xfrm flipH="false" flipV="false" rot="0">
            <a:off x="0" y="2628900"/>
            <a:ext cx="18288000" cy="5029200"/>
          </a:xfrm>
          <a:custGeom>
            <a:avLst/>
            <a:gdLst/>
            <a:ahLst/>
            <a:cxnLst/>
            <a:rect r="r" b="b" t="t" l="l"/>
            <a:pathLst>
              <a:path h="5029200" w="18288000">
                <a:moveTo>
                  <a:pt x="0" y="0"/>
                </a:moveTo>
                <a:lnTo>
                  <a:pt x="18288000" y="0"/>
                </a:lnTo>
                <a:lnTo>
                  <a:pt x="18288000" y="5029200"/>
                </a:lnTo>
                <a:lnTo>
                  <a:pt x="0" y="5029200"/>
                </a:lnTo>
                <a:lnTo>
                  <a:pt x="0" y="0"/>
                </a:lnTo>
                <a:close/>
              </a:path>
            </a:pathLst>
          </a:custGeom>
          <a:blipFill>
            <a:blip r:embed="rId8"/>
            <a:stretch>
              <a:fillRect l="0" t="0" r="0" b="0"/>
            </a:stretch>
          </a:blipFill>
        </p:spPr>
      </p:sp>
      <p:sp>
        <p:nvSpPr>
          <p:cNvPr name="TextBox 8" id="8"/>
          <p:cNvSpPr txBox="true"/>
          <p:nvPr/>
        </p:nvSpPr>
        <p:spPr>
          <a:xfrm rot="0">
            <a:off x="6180310" y="8029575"/>
            <a:ext cx="5927381" cy="343054"/>
          </a:xfrm>
          <a:prstGeom prst="rect">
            <a:avLst/>
          </a:prstGeom>
        </p:spPr>
        <p:txBody>
          <a:bodyPr anchor="t" rtlCol="false" tIns="0" lIns="0" bIns="0" rIns="0">
            <a:spAutoFit/>
          </a:bodyPr>
          <a:lstStyle/>
          <a:p>
            <a:pPr algn="ctr">
              <a:lnSpc>
                <a:spcPts val="2522"/>
              </a:lnSpc>
              <a:spcBef>
                <a:spcPct val="0"/>
              </a:spcBef>
            </a:pPr>
            <a:r>
              <a:rPr lang="en-US" b="true" sz="2522">
                <a:solidFill>
                  <a:srgbClr val="000000"/>
                </a:solidFill>
                <a:latin typeface="Canva Sans Bold"/>
                <a:ea typeface="Canva Sans Bold"/>
                <a:cs typeface="Canva Sans Bold"/>
                <a:sym typeface="Canva Sans Bold"/>
              </a:rPr>
              <a:t>Fig a) How the proposed model works </a:t>
            </a:r>
          </a:p>
        </p:txBody>
      </p:sp>
      <p:sp>
        <p:nvSpPr>
          <p:cNvPr name="TextBox 9" id="9"/>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1028700" y="892091"/>
            <a:ext cx="8173368" cy="710671"/>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Architecture Diagram</a:t>
            </a:r>
          </a:p>
        </p:txBody>
      </p:sp>
      <p:sp>
        <p:nvSpPr>
          <p:cNvPr name="Freeform 3" id="3"/>
          <p:cNvSpPr/>
          <p:nvPr/>
        </p:nvSpPr>
        <p:spPr>
          <a:xfrm flipH="false" flipV="false" rot="0">
            <a:off x="16769364" y="-3249459"/>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3392918" y="751708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1515488" y="-2742714"/>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flipV="true">
            <a:off x="684154" y="1953301"/>
            <a:ext cx="8459846" cy="0"/>
          </a:xfrm>
          <a:prstGeom prst="line">
            <a:avLst/>
          </a:prstGeom>
          <a:ln cap="flat" w="38100">
            <a:solidFill>
              <a:srgbClr val="000000"/>
            </a:solidFill>
            <a:prstDash val="solid"/>
            <a:headEnd type="none" len="sm" w="sm"/>
            <a:tailEnd type="triangle" len="med" w="lg"/>
          </a:ln>
        </p:spPr>
      </p:sp>
      <p:sp>
        <p:nvSpPr>
          <p:cNvPr name="Freeform 7" id="7"/>
          <p:cNvSpPr/>
          <p:nvPr/>
        </p:nvSpPr>
        <p:spPr>
          <a:xfrm flipH="false" flipV="false" rot="0">
            <a:off x="1245954" y="3280986"/>
            <a:ext cx="15523410" cy="5258555"/>
          </a:xfrm>
          <a:custGeom>
            <a:avLst/>
            <a:gdLst/>
            <a:ahLst/>
            <a:cxnLst/>
            <a:rect r="r" b="b" t="t" l="l"/>
            <a:pathLst>
              <a:path h="5258555" w="15523410">
                <a:moveTo>
                  <a:pt x="0" y="0"/>
                </a:moveTo>
                <a:lnTo>
                  <a:pt x="15523410" y="0"/>
                </a:lnTo>
                <a:lnTo>
                  <a:pt x="15523410" y="5258555"/>
                </a:lnTo>
                <a:lnTo>
                  <a:pt x="0" y="5258555"/>
                </a:lnTo>
                <a:lnTo>
                  <a:pt x="0" y="0"/>
                </a:lnTo>
                <a:close/>
              </a:path>
            </a:pathLst>
          </a:custGeom>
          <a:blipFill>
            <a:blip r:embed="rId8"/>
            <a:stretch>
              <a:fillRect l="0" t="0" r="0" b="0"/>
            </a:stretch>
          </a:blipFill>
        </p:spPr>
      </p:sp>
      <p:sp>
        <p:nvSpPr>
          <p:cNvPr name="TextBox 8" id="8"/>
          <p:cNvSpPr txBox="true"/>
          <p:nvPr/>
        </p:nvSpPr>
        <p:spPr>
          <a:xfrm rot="0">
            <a:off x="7047379" y="2570316"/>
            <a:ext cx="3498652" cy="710671"/>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Generator</a:t>
            </a:r>
          </a:p>
        </p:txBody>
      </p:sp>
      <p:sp>
        <p:nvSpPr>
          <p:cNvPr name="TextBox 9" id="9"/>
          <p:cNvSpPr txBox="true"/>
          <p:nvPr/>
        </p:nvSpPr>
        <p:spPr>
          <a:xfrm rot="0">
            <a:off x="5887268" y="8911016"/>
            <a:ext cx="6513465" cy="343054"/>
          </a:xfrm>
          <a:prstGeom prst="rect">
            <a:avLst/>
          </a:prstGeom>
        </p:spPr>
        <p:txBody>
          <a:bodyPr anchor="t" rtlCol="false" tIns="0" lIns="0" bIns="0" rIns="0">
            <a:spAutoFit/>
          </a:bodyPr>
          <a:lstStyle/>
          <a:p>
            <a:pPr algn="ctr">
              <a:lnSpc>
                <a:spcPts val="2522"/>
              </a:lnSpc>
              <a:spcBef>
                <a:spcPct val="0"/>
              </a:spcBef>
            </a:pPr>
            <a:r>
              <a:rPr lang="en-US" b="true" sz="2522">
                <a:solidFill>
                  <a:srgbClr val="000000"/>
                </a:solidFill>
                <a:latin typeface="Canva Sans Bold"/>
                <a:ea typeface="Canva Sans Bold"/>
                <a:cs typeface="Canva Sans Bold"/>
                <a:sym typeface="Canva Sans Bold"/>
              </a:rPr>
              <a:t>Fig b) How the generator generates a key  </a:t>
            </a:r>
          </a:p>
        </p:txBody>
      </p:sp>
      <p:sp>
        <p:nvSpPr>
          <p:cNvPr name="TextBox 10" id="10"/>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14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1028700" y="892091"/>
            <a:ext cx="8173368" cy="710671"/>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Architecture Diagram</a:t>
            </a:r>
          </a:p>
        </p:txBody>
      </p:sp>
      <p:sp>
        <p:nvSpPr>
          <p:cNvPr name="Freeform 3" id="3"/>
          <p:cNvSpPr/>
          <p:nvPr/>
        </p:nvSpPr>
        <p:spPr>
          <a:xfrm flipH="false" flipV="false" rot="0">
            <a:off x="16769364" y="-3249459"/>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3392918" y="751708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1515488" y="-2742714"/>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flipV="true">
            <a:off x="684154" y="1953301"/>
            <a:ext cx="8459846" cy="0"/>
          </a:xfrm>
          <a:prstGeom prst="line">
            <a:avLst/>
          </a:prstGeom>
          <a:ln cap="flat" w="38100">
            <a:solidFill>
              <a:srgbClr val="000000"/>
            </a:solidFill>
            <a:prstDash val="solid"/>
            <a:headEnd type="none" len="sm" w="sm"/>
            <a:tailEnd type="triangle" len="med" w="lg"/>
          </a:ln>
        </p:spPr>
      </p:sp>
      <p:sp>
        <p:nvSpPr>
          <p:cNvPr name="Freeform 7" id="7"/>
          <p:cNvSpPr/>
          <p:nvPr/>
        </p:nvSpPr>
        <p:spPr>
          <a:xfrm flipH="false" flipV="false" rot="0">
            <a:off x="1028700" y="3574809"/>
            <a:ext cx="15711652" cy="4477821"/>
          </a:xfrm>
          <a:custGeom>
            <a:avLst/>
            <a:gdLst/>
            <a:ahLst/>
            <a:cxnLst/>
            <a:rect r="r" b="b" t="t" l="l"/>
            <a:pathLst>
              <a:path h="4477821" w="15711652">
                <a:moveTo>
                  <a:pt x="0" y="0"/>
                </a:moveTo>
                <a:lnTo>
                  <a:pt x="15711652" y="0"/>
                </a:lnTo>
                <a:lnTo>
                  <a:pt x="15711652" y="4477821"/>
                </a:lnTo>
                <a:lnTo>
                  <a:pt x="0" y="4477821"/>
                </a:lnTo>
                <a:lnTo>
                  <a:pt x="0" y="0"/>
                </a:lnTo>
                <a:close/>
              </a:path>
            </a:pathLst>
          </a:custGeom>
          <a:blipFill>
            <a:blip r:embed="rId8"/>
            <a:stretch>
              <a:fillRect l="0" t="0" r="0" b="0"/>
            </a:stretch>
          </a:blipFill>
        </p:spPr>
      </p:sp>
      <p:sp>
        <p:nvSpPr>
          <p:cNvPr name="TextBox 8" id="8"/>
          <p:cNvSpPr txBox="true"/>
          <p:nvPr/>
        </p:nvSpPr>
        <p:spPr>
          <a:xfrm rot="0">
            <a:off x="3270437" y="2772138"/>
            <a:ext cx="3921683" cy="555388"/>
          </a:xfrm>
          <a:prstGeom prst="rect">
            <a:avLst/>
          </a:prstGeom>
        </p:spPr>
        <p:txBody>
          <a:bodyPr anchor="t" rtlCol="false" tIns="0" lIns="0" bIns="0" rIns="0">
            <a:spAutoFit/>
          </a:bodyPr>
          <a:lstStyle/>
          <a:p>
            <a:pPr algn="l">
              <a:lnSpc>
                <a:spcPts val="4230"/>
              </a:lnSpc>
            </a:pPr>
            <a:r>
              <a:rPr lang="en-US" sz="4230" b="true">
                <a:solidFill>
                  <a:srgbClr val="000000"/>
                </a:solidFill>
                <a:latin typeface="Canva Sans Bold"/>
                <a:ea typeface="Canva Sans Bold"/>
                <a:cs typeface="Canva Sans Bold"/>
                <a:sym typeface="Canva Sans Bold"/>
              </a:rPr>
              <a:t>Discriminator</a:t>
            </a:r>
          </a:p>
        </p:txBody>
      </p:sp>
      <p:sp>
        <p:nvSpPr>
          <p:cNvPr name="TextBox 9" id="9"/>
          <p:cNvSpPr txBox="true"/>
          <p:nvPr/>
        </p:nvSpPr>
        <p:spPr>
          <a:xfrm rot="0">
            <a:off x="10314358" y="2772138"/>
            <a:ext cx="6425995" cy="555388"/>
          </a:xfrm>
          <a:prstGeom prst="rect">
            <a:avLst/>
          </a:prstGeom>
        </p:spPr>
        <p:txBody>
          <a:bodyPr anchor="t" rtlCol="false" tIns="0" lIns="0" bIns="0" rIns="0">
            <a:spAutoFit/>
          </a:bodyPr>
          <a:lstStyle/>
          <a:p>
            <a:pPr algn="l">
              <a:lnSpc>
                <a:spcPts val="4230"/>
              </a:lnSpc>
            </a:pPr>
            <a:r>
              <a:rPr lang="en-US" sz="4230" b="true">
                <a:solidFill>
                  <a:srgbClr val="000000"/>
                </a:solidFill>
                <a:latin typeface="Canva Sans Bold"/>
                <a:ea typeface="Canva Sans Bold"/>
                <a:cs typeface="Canva Sans Bold"/>
                <a:sym typeface="Canva Sans Bold"/>
              </a:rPr>
              <a:t>GP and loss updation</a:t>
            </a:r>
          </a:p>
        </p:txBody>
      </p:sp>
      <p:sp>
        <p:nvSpPr>
          <p:cNvPr name="TextBox 10" id="10"/>
          <p:cNvSpPr txBox="true"/>
          <p:nvPr/>
        </p:nvSpPr>
        <p:spPr>
          <a:xfrm rot="0">
            <a:off x="5577503" y="8424105"/>
            <a:ext cx="7249132" cy="552210"/>
          </a:xfrm>
          <a:prstGeom prst="rect">
            <a:avLst/>
          </a:prstGeom>
        </p:spPr>
        <p:txBody>
          <a:bodyPr anchor="t" rtlCol="false" tIns="0" lIns="0" bIns="0" rIns="0">
            <a:spAutoFit/>
          </a:bodyPr>
          <a:lstStyle/>
          <a:p>
            <a:pPr algn="ctr">
              <a:lnSpc>
                <a:spcPts val="2132"/>
              </a:lnSpc>
              <a:spcBef>
                <a:spcPct val="0"/>
              </a:spcBef>
            </a:pPr>
            <a:r>
              <a:rPr lang="en-US" b="true" sz="2132">
                <a:solidFill>
                  <a:srgbClr val="000000"/>
                </a:solidFill>
                <a:latin typeface="Canva Sans Bold"/>
                <a:ea typeface="Canva Sans Bold"/>
                <a:cs typeface="Canva Sans Bold"/>
                <a:sym typeface="Canva Sans Bold"/>
              </a:rPr>
              <a:t>Fig c) How the discriminator assigns score for the key and how the gradient penalty is </a:t>
            </a:r>
          </a:p>
        </p:txBody>
      </p:sp>
      <p:sp>
        <p:nvSpPr>
          <p:cNvPr name="TextBox 11" id="11"/>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1028700" y="892091"/>
            <a:ext cx="8173368" cy="710671"/>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Modules</a:t>
            </a:r>
          </a:p>
        </p:txBody>
      </p:sp>
      <p:sp>
        <p:nvSpPr>
          <p:cNvPr name="Freeform 3" id="3"/>
          <p:cNvSpPr/>
          <p:nvPr/>
        </p:nvSpPr>
        <p:spPr>
          <a:xfrm flipH="false" flipV="false" rot="0">
            <a:off x="16769364" y="-3249459"/>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3392918" y="751708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1515488" y="-2742714"/>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flipV="true">
            <a:off x="684154" y="1953301"/>
            <a:ext cx="3848512" cy="0"/>
          </a:xfrm>
          <a:prstGeom prst="line">
            <a:avLst/>
          </a:prstGeom>
          <a:ln cap="flat" w="38100">
            <a:solidFill>
              <a:srgbClr val="000000"/>
            </a:solidFill>
            <a:prstDash val="solid"/>
            <a:headEnd type="none" len="sm" w="sm"/>
            <a:tailEnd type="triangle" len="med" w="lg"/>
          </a:ln>
        </p:spPr>
      </p:sp>
      <p:sp>
        <p:nvSpPr>
          <p:cNvPr name="TextBox 7" id="7"/>
          <p:cNvSpPr txBox="true"/>
          <p:nvPr/>
        </p:nvSpPr>
        <p:spPr>
          <a:xfrm rot="0">
            <a:off x="1409176" y="2417916"/>
            <a:ext cx="16022893" cy="6550446"/>
          </a:xfrm>
          <a:prstGeom prst="rect">
            <a:avLst/>
          </a:prstGeom>
        </p:spPr>
        <p:txBody>
          <a:bodyPr anchor="t" rtlCol="false" tIns="0" lIns="0" bIns="0" rIns="0">
            <a:spAutoFit/>
          </a:bodyPr>
          <a:lstStyle/>
          <a:p>
            <a:pPr algn="l" marL="636483" indent="-318242" lvl="1">
              <a:lnSpc>
                <a:spcPts val="4009"/>
              </a:lnSpc>
              <a:buFont typeface="Arial"/>
              <a:buChar char="•"/>
            </a:pPr>
            <a:r>
              <a:rPr lang="en-US" b="true" sz="2948">
                <a:solidFill>
                  <a:srgbClr val="000000"/>
                </a:solidFill>
                <a:latin typeface="Canva Sans Bold"/>
                <a:ea typeface="Canva Sans Bold"/>
                <a:cs typeface="Canva Sans Bold"/>
                <a:sym typeface="Canva Sans Bold"/>
              </a:rPr>
              <a:t>Key Generation Module : </a:t>
            </a:r>
          </a:p>
          <a:p>
            <a:pPr algn="l" marL="1272967" indent="-424322" lvl="2">
              <a:lnSpc>
                <a:spcPts val="4009"/>
              </a:lnSpc>
              <a:buFont typeface="Arial"/>
              <a:buChar char="⚬"/>
            </a:pPr>
            <a:r>
              <a:rPr lang="en-US" sz="2948">
                <a:solidFill>
                  <a:srgbClr val="000000"/>
                </a:solidFill>
                <a:latin typeface="Canva Sans"/>
                <a:ea typeface="Canva Sans"/>
                <a:cs typeface="Canva Sans"/>
                <a:sym typeface="Canva Sans"/>
              </a:rPr>
              <a:t>Here the strong high entropy key is generated using WGAN-GP </a:t>
            </a:r>
          </a:p>
          <a:p>
            <a:pPr algn="l" marL="1272967" indent="-424322" lvl="2">
              <a:lnSpc>
                <a:spcPts val="4009"/>
              </a:lnSpc>
              <a:buFont typeface="Arial"/>
              <a:buChar char="⚬"/>
            </a:pPr>
            <a:r>
              <a:rPr lang="en-US" sz="2948">
                <a:solidFill>
                  <a:srgbClr val="000000"/>
                </a:solidFill>
                <a:latin typeface="Canva Sans"/>
                <a:ea typeface="Canva Sans"/>
                <a:cs typeface="Canva Sans"/>
                <a:sym typeface="Canva Sans"/>
              </a:rPr>
              <a:t>The WGAN-GP consists of G</a:t>
            </a:r>
            <a:r>
              <a:rPr lang="en-US" sz="2948">
                <a:solidFill>
                  <a:srgbClr val="000000"/>
                </a:solidFill>
                <a:latin typeface="Canva Sans"/>
                <a:ea typeface="Canva Sans"/>
                <a:cs typeface="Canva Sans"/>
                <a:sym typeface="Canva Sans"/>
              </a:rPr>
              <a:t>enerator, Discriminator and uses Gradient penalty and the loss is calculated and propagated. </a:t>
            </a:r>
          </a:p>
          <a:p>
            <a:pPr algn="l" marL="1272967" indent="-424322" lvl="2">
              <a:lnSpc>
                <a:spcPts val="4009"/>
              </a:lnSpc>
              <a:buFont typeface="Arial"/>
              <a:buChar char="⚬"/>
            </a:pPr>
            <a:r>
              <a:rPr lang="en-US" sz="2948">
                <a:solidFill>
                  <a:srgbClr val="000000"/>
                </a:solidFill>
                <a:latin typeface="Canva Sans"/>
                <a:ea typeface="Canva Sans"/>
                <a:cs typeface="Canva Sans"/>
                <a:sym typeface="Canva Sans"/>
              </a:rPr>
              <a:t>This fight will continue till the model stabilizes and finally generates a strong key. </a:t>
            </a:r>
          </a:p>
          <a:p>
            <a:pPr algn="l" marL="1272967" indent="-424322" lvl="2">
              <a:lnSpc>
                <a:spcPts val="4009"/>
              </a:lnSpc>
              <a:buFont typeface="Arial"/>
              <a:buChar char="⚬"/>
            </a:pPr>
            <a:r>
              <a:rPr lang="en-US" b="true" sz="2948">
                <a:solidFill>
                  <a:srgbClr val="000000"/>
                </a:solidFill>
                <a:latin typeface="Canva Sans Bold"/>
                <a:ea typeface="Canva Sans Bold"/>
                <a:cs typeface="Canva Sans Bold"/>
                <a:sym typeface="Canva Sans Bold"/>
              </a:rPr>
              <a:t>Input: </a:t>
            </a:r>
            <a:r>
              <a:rPr lang="en-US" sz="2948">
                <a:solidFill>
                  <a:srgbClr val="000000"/>
                </a:solidFill>
                <a:latin typeface="Canva Sans"/>
                <a:ea typeface="Canva Sans"/>
                <a:cs typeface="Canva Sans"/>
                <a:sym typeface="Canva Sans"/>
              </a:rPr>
              <a:t>Seed image and Style image</a:t>
            </a:r>
          </a:p>
          <a:p>
            <a:pPr algn="l" marL="1272967" indent="-424322" lvl="2">
              <a:lnSpc>
                <a:spcPts val="4009"/>
              </a:lnSpc>
              <a:buFont typeface="Arial"/>
              <a:buChar char="⚬"/>
            </a:pPr>
            <a:r>
              <a:rPr lang="en-US" b="true" sz="2948">
                <a:solidFill>
                  <a:srgbClr val="000000"/>
                </a:solidFill>
                <a:latin typeface="Canva Sans Bold"/>
                <a:ea typeface="Canva Sans Bold"/>
                <a:cs typeface="Canva Sans Bold"/>
                <a:sym typeface="Canva Sans Bold"/>
              </a:rPr>
              <a:t>Expected output: </a:t>
            </a:r>
            <a:r>
              <a:rPr lang="en-US" sz="2948">
                <a:solidFill>
                  <a:srgbClr val="000000"/>
                </a:solidFill>
                <a:latin typeface="Canva Sans"/>
                <a:ea typeface="Canva Sans"/>
                <a:cs typeface="Canva Sans"/>
                <a:sym typeface="Canva Sans"/>
              </a:rPr>
              <a:t>High Entropy Key</a:t>
            </a:r>
          </a:p>
          <a:p>
            <a:pPr algn="l" marL="636483" indent="-318242" lvl="1">
              <a:lnSpc>
                <a:spcPts val="4009"/>
              </a:lnSpc>
              <a:buFont typeface="Arial"/>
              <a:buChar char="•"/>
            </a:pPr>
            <a:r>
              <a:rPr lang="en-US" b="true" sz="2948">
                <a:solidFill>
                  <a:srgbClr val="000000"/>
                </a:solidFill>
                <a:latin typeface="Canva Sans Bold"/>
                <a:ea typeface="Canva Sans Bold"/>
                <a:cs typeface="Canva Sans Bold"/>
                <a:sym typeface="Canva Sans Bold"/>
              </a:rPr>
              <a:t>Encryption Module:  </a:t>
            </a:r>
          </a:p>
          <a:p>
            <a:pPr algn="l" marL="1272967" indent="-424322" lvl="2">
              <a:lnSpc>
                <a:spcPts val="4009"/>
              </a:lnSpc>
              <a:buFont typeface="Arial"/>
              <a:buChar char="⚬"/>
            </a:pPr>
            <a:r>
              <a:rPr lang="en-US" sz="2948">
                <a:solidFill>
                  <a:srgbClr val="000000"/>
                </a:solidFill>
                <a:latin typeface="Canva Sans"/>
                <a:ea typeface="Canva Sans"/>
                <a:cs typeface="Canva Sans"/>
                <a:sym typeface="Canva Sans"/>
              </a:rPr>
              <a:t>The high entropy key generated is then used to encrypt the medical image. </a:t>
            </a:r>
          </a:p>
          <a:p>
            <a:pPr algn="l" marL="1272967" indent="-424322" lvl="2">
              <a:lnSpc>
                <a:spcPts val="4009"/>
              </a:lnSpc>
              <a:buFont typeface="Arial"/>
              <a:buChar char="⚬"/>
            </a:pPr>
            <a:r>
              <a:rPr lang="en-US" sz="2948">
                <a:solidFill>
                  <a:srgbClr val="000000"/>
                </a:solidFill>
                <a:latin typeface="Canva Sans"/>
                <a:ea typeface="Canva Sans"/>
                <a:cs typeface="Canva Sans"/>
                <a:sym typeface="Canva Sans"/>
              </a:rPr>
              <a:t>Here, Hill cipher is used to encrypt the image.</a:t>
            </a:r>
          </a:p>
          <a:p>
            <a:pPr algn="l" marL="1272967" indent="-424322" lvl="2">
              <a:lnSpc>
                <a:spcPts val="4009"/>
              </a:lnSpc>
              <a:buFont typeface="Arial"/>
              <a:buChar char="⚬"/>
            </a:pPr>
            <a:r>
              <a:rPr lang="en-US" b="true" sz="2948">
                <a:solidFill>
                  <a:srgbClr val="000000"/>
                </a:solidFill>
                <a:latin typeface="Canva Sans Bold"/>
                <a:ea typeface="Canva Sans Bold"/>
                <a:cs typeface="Canva Sans Bold"/>
                <a:sym typeface="Canva Sans Bold"/>
              </a:rPr>
              <a:t>Input:</a:t>
            </a:r>
            <a:r>
              <a:rPr lang="en-US" sz="2948">
                <a:solidFill>
                  <a:srgbClr val="000000"/>
                </a:solidFill>
                <a:latin typeface="Canva Sans"/>
                <a:ea typeface="Canva Sans"/>
                <a:cs typeface="Canva Sans"/>
                <a:sym typeface="Canva Sans"/>
              </a:rPr>
              <a:t> Medical image and key</a:t>
            </a:r>
          </a:p>
          <a:p>
            <a:pPr algn="l" marL="1272967" indent="-424322" lvl="2">
              <a:lnSpc>
                <a:spcPts val="4009"/>
              </a:lnSpc>
              <a:buFont typeface="Arial"/>
              <a:buChar char="⚬"/>
            </a:pPr>
            <a:r>
              <a:rPr lang="en-US" b="true" sz="2948">
                <a:solidFill>
                  <a:srgbClr val="000000"/>
                </a:solidFill>
                <a:latin typeface="Canva Sans Bold"/>
                <a:ea typeface="Canva Sans Bold"/>
                <a:cs typeface="Canva Sans Bold"/>
                <a:sym typeface="Canva Sans Bold"/>
              </a:rPr>
              <a:t>Expected output:</a:t>
            </a:r>
            <a:r>
              <a:rPr lang="en-US" sz="2948">
                <a:solidFill>
                  <a:srgbClr val="000000"/>
                </a:solidFill>
                <a:latin typeface="Canva Sans"/>
                <a:ea typeface="Canva Sans"/>
                <a:cs typeface="Canva Sans"/>
                <a:sym typeface="Canva Sans"/>
              </a:rPr>
              <a:t> Encrypted Medical image</a:t>
            </a:r>
            <a:r>
              <a:rPr lang="en-US" sz="2948">
                <a:solidFill>
                  <a:srgbClr val="000000"/>
                </a:solidFill>
                <a:latin typeface="Canva Sans"/>
                <a:ea typeface="Canva Sans"/>
                <a:cs typeface="Canva Sans"/>
                <a:sym typeface="Canva Sans"/>
              </a:rPr>
              <a:t> </a:t>
            </a:r>
          </a:p>
          <a:p>
            <a:pPr algn="l">
              <a:lnSpc>
                <a:spcPts val="4009"/>
              </a:lnSpc>
            </a:pPr>
          </a:p>
        </p:txBody>
      </p:sp>
      <p:sp>
        <p:nvSpPr>
          <p:cNvPr name="TextBox 8" id="8"/>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16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1028700" y="892091"/>
            <a:ext cx="12597247" cy="710671"/>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Algorithm for Key generation Module</a:t>
            </a:r>
          </a:p>
        </p:txBody>
      </p:sp>
      <p:sp>
        <p:nvSpPr>
          <p:cNvPr name="Freeform 3" id="3"/>
          <p:cNvSpPr/>
          <p:nvPr/>
        </p:nvSpPr>
        <p:spPr>
          <a:xfrm flipH="false" flipV="false" rot="0">
            <a:off x="16769364" y="-3249459"/>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3392918" y="751708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1515488" y="-2742714"/>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a:off x="684154" y="1953301"/>
            <a:ext cx="12941793" cy="0"/>
          </a:xfrm>
          <a:prstGeom prst="line">
            <a:avLst/>
          </a:prstGeom>
          <a:ln cap="flat" w="38100">
            <a:solidFill>
              <a:srgbClr val="000000"/>
            </a:solidFill>
            <a:prstDash val="solid"/>
            <a:headEnd type="none" len="sm" w="sm"/>
            <a:tailEnd type="triangle" len="med" w="lg"/>
          </a:ln>
        </p:spPr>
      </p:sp>
      <p:sp>
        <p:nvSpPr>
          <p:cNvPr name="TextBox 7" id="7"/>
          <p:cNvSpPr txBox="true"/>
          <p:nvPr/>
        </p:nvSpPr>
        <p:spPr>
          <a:xfrm rot="0">
            <a:off x="283721" y="2267626"/>
            <a:ext cx="17682459" cy="6516410"/>
          </a:xfrm>
          <a:prstGeom prst="rect">
            <a:avLst/>
          </a:prstGeom>
        </p:spPr>
        <p:txBody>
          <a:bodyPr anchor="t" rtlCol="false" tIns="0" lIns="0" bIns="0" rIns="0">
            <a:spAutoFit/>
          </a:bodyPr>
          <a:lstStyle/>
          <a:p>
            <a:pPr algn="l">
              <a:lnSpc>
                <a:spcPts val="3737"/>
              </a:lnSpc>
            </a:pPr>
            <a:r>
              <a:rPr lang="en-US" sz="2748" b="true">
                <a:solidFill>
                  <a:srgbClr val="000000"/>
                </a:solidFill>
                <a:latin typeface="Canva Sans Bold"/>
                <a:ea typeface="Canva Sans Bold"/>
                <a:cs typeface="Canva Sans Bold"/>
                <a:sym typeface="Canva Sans Bold"/>
              </a:rPr>
              <a:t>Initialization: </a:t>
            </a:r>
            <a:r>
              <a:rPr lang="en-US" sz="2748">
                <a:solidFill>
                  <a:srgbClr val="000000"/>
                </a:solidFill>
                <a:latin typeface="Canva Sans"/>
                <a:ea typeface="Canva Sans"/>
                <a:cs typeface="Canva Sans"/>
                <a:sym typeface="Canva Sans"/>
              </a:rPr>
              <a:t>Randomly initialize the parameters W of the </a:t>
            </a:r>
            <a:r>
              <a:rPr lang="en-US" sz="2748">
                <a:solidFill>
                  <a:srgbClr val="000000"/>
                </a:solidFill>
                <a:latin typeface="Canva Sans"/>
                <a:ea typeface="Canva Sans"/>
                <a:cs typeface="Canva Sans"/>
                <a:sym typeface="Canva Sans"/>
              </a:rPr>
              <a:t>DeepKeyGen, Wn = random [Wn,1,Wn,2, ... ,Wn,i]. Define the dimension of KEY as 256 x 256 x 3.</a:t>
            </a:r>
          </a:p>
          <a:p>
            <a:pPr algn="l" marL="593305" indent="-296652" lvl="1">
              <a:lnSpc>
                <a:spcPts val="3737"/>
              </a:lnSpc>
              <a:buAutoNum type="arabicPeriod" startAt="1"/>
            </a:pPr>
            <a:r>
              <a:rPr lang="en-US" b="true" sz="2748">
                <a:solidFill>
                  <a:srgbClr val="000000"/>
                </a:solidFill>
                <a:latin typeface="Canva Sans Bold"/>
                <a:ea typeface="Canva Sans Bold"/>
                <a:cs typeface="Canva Sans Bold"/>
                <a:sym typeface="Canva Sans Bold"/>
              </a:rPr>
              <a:t>while </a:t>
            </a:r>
            <a:r>
              <a:rPr lang="en-US" sz="2748">
                <a:solidFill>
                  <a:srgbClr val="000000"/>
                </a:solidFill>
                <a:latin typeface="Canva Sans"/>
                <a:ea typeface="Canva Sans"/>
                <a:cs typeface="Canva Sans"/>
                <a:sym typeface="Canva Sans"/>
              </a:rPr>
              <a:t>Epoch &lt; Epoch_</a:t>
            </a:r>
            <a:r>
              <a:rPr lang="en-US" sz="2748" i="true">
                <a:solidFill>
                  <a:srgbClr val="000000"/>
                </a:solidFill>
                <a:latin typeface="Canva Sans Italics"/>
                <a:ea typeface="Canva Sans Italics"/>
                <a:cs typeface="Canva Sans Italics"/>
                <a:sym typeface="Canva Sans Italics"/>
              </a:rPr>
              <a:t>target</a:t>
            </a:r>
            <a:r>
              <a:rPr lang="en-US" sz="2748">
                <a:solidFill>
                  <a:srgbClr val="000000"/>
                </a:solidFill>
                <a:latin typeface="Canva Sans"/>
                <a:ea typeface="Canva Sans"/>
                <a:cs typeface="Canva Sans"/>
                <a:sym typeface="Canva Sans"/>
              </a:rPr>
              <a:t> do</a:t>
            </a:r>
          </a:p>
          <a:p>
            <a:pPr algn="l" marL="593305" indent="-296652" lvl="1">
              <a:lnSpc>
                <a:spcPts val="3737"/>
              </a:lnSpc>
              <a:buAutoNum type="arabicPeriod" startAt="1"/>
            </a:pPr>
            <a:r>
              <a:rPr lang="en-US" sz="2748">
                <a:solidFill>
                  <a:srgbClr val="000000"/>
                </a:solidFill>
                <a:latin typeface="Canva Sans"/>
                <a:ea typeface="Canva Sans"/>
                <a:cs typeface="Canva Sans"/>
                <a:sym typeface="Canva Sans"/>
              </a:rPr>
              <a:t>        </a:t>
            </a:r>
            <a:r>
              <a:rPr lang="en-US" sz="2748">
                <a:solidFill>
                  <a:srgbClr val="000000"/>
                </a:solidFill>
                <a:latin typeface="Canva Sans"/>
                <a:ea typeface="Canva Sans"/>
                <a:cs typeface="Canva Sans"/>
                <a:sym typeface="Canva Sans"/>
              </a:rPr>
              <a:t>x = Convert(IMAGE_sourcedomain);</a:t>
            </a:r>
          </a:p>
          <a:p>
            <a:pPr algn="l" marL="593305" indent="-296652" lvl="1">
              <a:lnSpc>
                <a:spcPts val="3737"/>
              </a:lnSpc>
              <a:buAutoNum type="arabicPeriod" startAt="1"/>
            </a:pPr>
            <a:r>
              <a:rPr lang="en-US" sz="2748">
                <a:solidFill>
                  <a:srgbClr val="000000"/>
                </a:solidFill>
                <a:latin typeface="Canva Sans"/>
                <a:ea typeface="Canva Sans"/>
                <a:cs typeface="Canva Sans"/>
                <a:sym typeface="Canva Sans"/>
              </a:rPr>
              <a:t>        y = Convert(IMAGE_transformationdomain)  // Convert training images into 256 x 256 x 3 matrices.</a:t>
            </a:r>
          </a:p>
          <a:p>
            <a:pPr algn="l" marL="593305" indent="-296652" lvl="1">
              <a:lnSpc>
                <a:spcPts val="3737"/>
              </a:lnSpc>
              <a:buAutoNum type="arabicPeriod" startAt="1"/>
            </a:pPr>
            <a:r>
              <a:rPr lang="en-US" sz="2748">
                <a:solidFill>
                  <a:srgbClr val="000000"/>
                </a:solidFill>
                <a:latin typeface="Canva Sans"/>
                <a:ea typeface="Canva Sans"/>
                <a:cs typeface="Canva Sans"/>
                <a:sym typeface="Canva Sans"/>
              </a:rPr>
              <a:t>       </a:t>
            </a:r>
            <a:r>
              <a:rPr lang="en-US" sz="2748">
                <a:solidFill>
                  <a:srgbClr val="000000"/>
                </a:solidFill>
                <a:latin typeface="Canva Sans"/>
                <a:ea typeface="Canva Sans"/>
                <a:cs typeface="Canva Sans"/>
                <a:sym typeface="Canva Sans"/>
              </a:rPr>
              <a:t>KEY = G(x) // Forward propagation of generator network G. At the last layer of G, the KEY is generated.</a:t>
            </a:r>
          </a:p>
          <a:p>
            <a:pPr algn="l" marL="593305" indent="-296652" lvl="1">
              <a:lnSpc>
                <a:spcPts val="3737"/>
              </a:lnSpc>
              <a:buAutoNum type="arabicPeriod" startAt="1"/>
            </a:pPr>
            <a:r>
              <a:rPr lang="en-US" sz="2748">
                <a:solidFill>
                  <a:srgbClr val="000000"/>
                </a:solidFill>
                <a:latin typeface="Canva Sans"/>
                <a:ea typeface="Canva Sans"/>
                <a:cs typeface="Canva Sans"/>
                <a:sym typeface="Canva Sans"/>
              </a:rPr>
              <a:t>       </a:t>
            </a:r>
            <a:r>
              <a:rPr lang="en-US" sz="2748">
                <a:solidFill>
                  <a:srgbClr val="000000"/>
                </a:solidFill>
                <a:latin typeface="Canva Sans"/>
                <a:ea typeface="Canva Sans"/>
                <a:cs typeface="Canva Sans"/>
                <a:sym typeface="Canva Sans"/>
              </a:rPr>
              <a:t>Result = D(y) // Forward propagation of discriminator network D. Output the judgment result whether the input is from transformation domain.</a:t>
            </a:r>
          </a:p>
          <a:p>
            <a:pPr algn="l" marL="593305" indent="-296652" lvl="1">
              <a:lnSpc>
                <a:spcPts val="3737"/>
              </a:lnSpc>
              <a:buAutoNum type="arabicPeriod" startAt="1"/>
            </a:pPr>
            <a:r>
              <a:rPr lang="en-US" sz="2748">
                <a:solidFill>
                  <a:srgbClr val="000000"/>
                </a:solidFill>
                <a:latin typeface="Canva Sans"/>
                <a:ea typeface="Canva Sans"/>
                <a:cs typeface="Canva Sans"/>
                <a:sym typeface="Canva Sans"/>
              </a:rPr>
              <a:t>        </a:t>
            </a:r>
            <a:r>
              <a:rPr lang="en-US" sz="2748">
                <a:solidFill>
                  <a:srgbClr val="000000"/>
                </a:solidFill>
                <a:latin typeface="Canva Sans"/>
                <a:ea typeface="Canva Sans"/>
                <a:cs typeface="Canva Sans"/>
                <a:sym typeface="Canva Sans"/>
              </a:rPr>
              <a:t>L = LG + LD / / Calculate the total loss L.</a:t>
            </a:r>
          </a:p>
          <a:p>
            <a:pPr algn="l" marL="593305" indent="-296652" lvl="1">
              <a:lnSpc>
                <a:spcPts val="3737"/>
              </a:lnSpc>
              <a:buAutoNum type="arabicPeriod" startAt="1"/>
            </a:pPr>
            <a:r>
              <a:rPr lang="en-US" sz="2748">
                <a:solidFill>
                  <a:srgbClr val="000000"/>
                </a:solidFill>
                <a:latin typeface="Canva Sans"/>
                <a:ea typeface="Canva Sans"/>
                <a:cs typeface="Canva Sans"/>
                <a:sym typeface="Canva Sans"/>
              </a:rPr>
              <a:t>        </a:t>
            </a:r>
            <a:r>
              <a:rPr lang="en-US" sz="2748">
                <a:solidFill>
                  <a:srgbClr val="000000"/>
                </a:solidFill>
                <a:latin typeface="Canva Sans"/>
                <a:ea typeface="Canva Sans"/>
                <a:cs typeface="Canva Sans"/>
                <a:sym typeface="Canva Sans"/>
              </a:rPr>
              <a:t>Backward(L) // Backward propagation.</a:t>
            </a:r>
          </a:p>
          <a:p>
            <a:pPr algn="l" marL="593305" indent="-296652" lvl="1">
              <a:lnSpc>
                <a:spcPts val="3737"/>
              </a:lnSpc>
              <a:buAutoNum type="arabicPeriod" startAt="1"/>
            </a:pPr>
            <a:r>
              <a:rPr lang="en-US" sz="2748">
                <a:solidFill>
                  <a:srgbClr val="000000"/>
                </a:solidFill>
                <a:latin typeface="Canva Sans"/>
                <a:ea typeface="Canva Sans"/>
                <a:cs typeface="Canva Sans"/>
                <a:sym typeface="Canva Sans"/>
              </a:rPr>
              <a:t>         W</a:t>
            </a:r>
            <a:r>
              <a:rPr lang="en-US" sz="2748">
                <a:solidFill>
                  <a:srgbClr val="000000"/>
                </a:solidFill>
                <a:latin typeface="Canva Sans"/>
                <a:ea typeface="Canva Sans"/>
                <a:cs typeface="Canva Sans"/>
                <a:sym typeface="Canva Sans"/>
              </a:rPr>
              <a:t>j= Wj-1 - A    J(W) // Calculate the gradient that pass back to each layer, and then update the network parameters.</a:t>
            </a:r>
          </a:p>
          <a:p>
            <a:pPr algn="l" marL="593305" indent="-296652" lvl="1">
              <a:lnSpc>
                <a:spcPts val="3737"/>
              </a:lnSpc>
              <a:buAutoNum type="arabicPeriod" startAt="1"/>
            </a:pPr>
            <a:r>
              <a:rPr lang="en-US" b="true" sz="2748">
                <a:solidFill>
                  <a:srgbClr val="000000"/>
                </a:solidFill>
                <a:latin typeface="Canva Sans Bold"/>
                <a:ea typeface="Canva Sans Bold"/>
                <a:cs typeface="Canva Sans Bold"/>
                <a:sym typeface="Canva Sans Bold"/>
              </a:rPr>
              <a:t>end while</a:t>
            </a:r>
          </a:p>
        </p:txBody>
      </p:sp>
      <p:sp>
        <p:nvSpPr>
          <p:cNvPr name="Freeform 8" id="8"/>
          <p:cNvSpPr/>
          <p:nvPr/>
        </p:nvSpPr>
        <p:spPr>
          <a:xfrm flipH="false" flipV="false" rot="-10800000">
            <a:off x="3610456" y="7505266"/>
            <a:ext cx="364099" cy="315401"/>
          </a:xfrm>
          <a:custGeom>
            <a:avLst/>
            <a:gdLst/>
            <a:ahLst/>
            <a:cxnLst/>
            <a:rect r="r" b="b" t="t" l="l"/>
            <a:pathLst>
              <a:path h="315401" w="364099">
                <a:moveTo>
                  <a:pt x="0" y="0"/>
                </a:moveTo>
                <a:lnTo>
                  <a:pt x="364100" y="0"/>
                </a:lnTo>
                <a:lnTo>
                  <a:pt x="364100" y="315401"/>
                </a:lnTo>
                <a:lnTo>
                  <a:pt x="0" y="3154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17</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Freeform 2" id="2"/>
          <p:cNvSpPr/>
          <p:nvPr/>
        </p:nvSpPr>
        <p:spPr>
          <a:xfrm flipH="false" flipV="false" rot="0">
            <a:off x="16769364" y="-3249459"/>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3392918" y="751708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515488" y="-2742714"/>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5" id="5"/>
          <p:cNvSpPr/>
          <p:nvPr/>
        </p:nvSpPr>
        <p:spPr>
          <a:xfrm>
            <a:off x="684154" y="1953301"/>
            <a:ext cx="5177702" cy="0"/>
          </a:xfrm>
          <a:prstGeom prst="line">
            <a:avLst/>
          </a:prstGeom>
          <a:ln cap="flat" w="38100">
            <a:solidFill>
              <a:srgbClr val="000000"/>
            </a:solidFill>
            <a:prstDash val="solid"/>
            <a:headEnd type="none" len="sm" w="sm"/>
            <a:tailEnd type="triangle" len="med" w="lg"/>
          </a:ln>
        </p:spPr>
      </p:sp>
      <p:sp>
        <p:nvSpPr>
          <p:cNvPr name="TextBox 6" id="6"/>
          <p:cNvSpPr txBox="true"/>
          <p:nvPr/>
        </p:nvSpPr>
        <p:spPr>
          <a:xfrm rot="0">
            <a:off x="384024" y="2718605"/>
            <a:ext cx="7216209" cy="671979"/>
          </a:xfrm>
          <a:prstGeom prst="rect">
            <a:avLst/>
          </a:prstGeom>
        </p:spPr>
        <p:txBody>
          <a:bodyPr anchor="t" rtlCol="false" tIns="0" lIns="0" bIns="0" rIns="0">
            <a:spAutoFit/>
          </a:bodyPr>
          <a:lstStyle/>
          <a:p>
            <a:pPr algn="ctr">
              <a:lnSpc>
                <a:spcPts val="5080"/>
              </a:lnSpc>
            </a:pPr>
            <a:r>
              <a:rPr lang="en-US" sz="5080">
                <a:solidFill>
                  <a:srgbClr val="000000"/>
                </a:solidFill>
                <a:latin typeface="Canva Sans"/>
                <a:ea typeface="Canva Sans"/>
                <a:cs typeface="Canva Sans"/>
                <a:sym typeface="Canva Sans"/>
              </a:rPr>
              <a:t>a) NPCR (Sensitivity)</a:t>
            </a:r>
          </a:p>
        </p:txBody>
      </p:sp>
      <p:sp>
        <p:nvSpPr>
          <p:cNvPr name="TextBox 7" id="7"/>
          <p:cNvSpPr txBox="true"/>
          <p:nvPr/>
        </p:nvSpPr>
        <p:spPr>
          <a:xfrm rot="0">
            <a:off x="1865454" y="3748204"/>
            <a:ext cx="16022893" cy="997371"/>
          </a:xfrm>
          <a:prstGeom prst="rect">
            <a:avLst/>
          </a:prstGeom>
        </p:spPr>
        <p:txBody>
          <a:bodyPr anchor="t" rtlCol="false" tIns="0" lIns="0" bIns="0" rIns="0">
            <a:spAutoFit/>
          </a:bodyPr>
          <a:lstStyle/>
          <a:p>
            <a:pPr algn="l">
              <a:lnSpc>
                <a:spcPts val="4009"/>
              </a:lnSpc>
            </a:pPr>
            <a:r>
              <a:rPr lang="en-US" sz="2948">
                <a:solidFill>
                  <a:srgbClr val="000000"/>
                </a:solidFill>
                <a:latin typeface="Canva Sans"/>
                <a:ea typeface="Canva Sans"/>
                <a:cs typeface="Canva Sans"/>
                <a:sym typeface="Canva Sans"/>
              </a:rPr>
              <a:t>        NPCR </a:t>
            </a:r>
            <a:r>
              <a:rPr lang="en-US" sz="2948">
                <a:solidFill>
                  <a:srgbClr val="000000"/>
                </a:solidFill>
                <a:latin typeface="Canva Sans"/>
                <a:ea typeface="Canva Sans"/>
                <a:cs typeface="Canva Sans"/>
                <a:sym typeface="Canva Sans"/>
              </a:rPr>
              <a:t>denotes the pixel change rate, which is used to indicate the ratio of different pixel values at the same location of two images.</a:t>
            </a:r>
          </a:p>
        </p:txBody>
      </p:sp>
      <p:sp>
        <p:nvSpPr>
          <p:cNvPr name="Freeform 8" id="8"/>
          <p:cNvSpPr/>
          <p:nvPr/>
        </p:nvSpPr>
        <p:spPr>
          <a:xfrm flipH="false" flipV="false" rot="0">
            <a:off x="4654988" y="5155150"/>
            <a:ext cx="8537115" cy="1535331"/>
          </a:xfrm>
          <a:custGeom>
            <a:avLst/>
            <a:gdLst/>
            <a:ahLst/>
            <a:cxnLst/>
            <a:rect r="r" b="b" t="t" l="l"/>
            <a:pathLst>
              <a:path h="1535331" w="8537115">
                <a:moveTo>
                  <a:pt x="0" y="0"/>
                </a:moveTo>
                <a:lnTo>
                  <a:pt x="8537116" y="0"/>
                </a:lnTo>
                <a:lnTo>
                  <a:pt x="8537116" y="1535331"/>
                </a:lnTo>
                <a:lnTo>
                  <a:pt x="0" y="1535331"/>
                </a:lnTo>
                <a:lnTo>
                  <a:pt x="0" y="0"/>
                </a:lnTo>
                <a:close/>
              </a:path>
            </a:pathLst>
          </a:custGeom>
          <a:blipFill>
            <a:blip r:embed="rId8"/>
            <a:stretch>
              <a:fillRect l="0" t="0" r="0" b="0"/>
            </a:stretch>
          </a:blipFill>
        </p:spPr>
      </p:sp>
      <p:sp>
        <p:nvSpPr>
          <p:cNvPr name="TextBox 9" id="9"/>
          <p:cNvSpPr txBox="true"/>
          <p:nvPr/>
        </p:nvSpPr>
        <p:spPr>
          <a:xfrm rot="0">
            <a:off x="1634438" y="6872891"/>
            <a:ext cx="16022893" cy="446990"/>
          </a:xfrm>
          <a:prstGeom prst="rect">
            <a:avLst/>
          </a:prstGeom>
        </p:spPr>
        <p:txBody>
          <a:bodyPr anchor="t" rtlCol="false" tIns="0" lIns="0" bIns="0" rIns="0">
            <a:spAutoFit/>
          </a:bodyPr>
          <a:lstStyle/>
          <a:p>
            <a:pPr algn="l">
              <a:lnSpc>
                <a:spcPts val="3348"/>
              </a:lnSpc>
            </a:pPr>
            <a:r>
              <a:rPr lang="en-US" sz="3348">
                <a:solidFill>
                  <a:srgbClr val="000000"/>
                </a:solidFill>
                <a:latin typeface="Canva Sans"/>
                <a:ea typeface="Canva Sans"/>
                <a:cs typeface="Canva Sans"/>
                <a:sym typeface="Canva Sans"/>
              </a:rPr>
              <a:t>where,</a:t>
            </a:r>
          </a:p>
        </p:txBody>
      </p:sp>
      <p:sp>
        <p:nvSpPr>
          <p:cNvPr name="TextBox 10" id="10"/>
          <p:cNvSpPr txBox="true"/>
          <p:nvPr/>
        </p:nvSpPr>
        <p:spPr>
          <a:xfrm rot="0">
            <a:off x="2592979" y="7481171"/>
            <a:ext cx="16022893" cy="2301735"/>
          </a:xfrm>
          <a:prstGeom prst="rect">
            <a:avLst/>
          </a:prstGeom>
        </p:spPr>
        <p:txBody>
          <a:bodyPr anchor="t" rtlCol="false" tIns="0" lIns="0" bIns="0" rIns="0">
            <a:spAutoFit/>
          </a:bodyPr>
          <a:lstStyle/>
          <a:p>
            <a:pPr algn="l">
              <a:lnSpc>
                <a:spcPts val="3348"/>
              </a:lnSpc>
            </a:pPr>
            <a:r>
              <a:rPr lang="en-US" sz="3348">
                <a:solidFill>
                  <a:srgbClr val="000000"/>
                </a:solidFill>
                <a:latin typeface="Canva Sans"/>
                <a:ea typeface="Canva Sans"/>
                <a:cs typeface="Canva Sans"/>
                <a:sym typeface="Canva Sans"/>
              </a:rPr>
              <a:t>W , H -&gt; Width and Height of the image </a:t>
            </a:r>
          </a:p>
          <a:p>
            <a:pPr algn="l">
              <a:lnSpc>
                <a:spcPts val="5189"/>
              </a:lnSpc>
            </a:pPr>
            <a:r>
              <a:rPr lang="en-US" sz="3348">
                <a:solidFill>
                  <a:srgbClr val="000000"/>
                </a:solidFill>
                <a:latin typeface="Canva Sans"/>
                <a:ea typeface="Canva Sans"/>
                <a:cs typeface="Canva Sans"/>
                <a:sym typeface="Canva Sans"/>
              </a:rPr>
              <a:t>D(i, j) -&gt; Pixel Change Indicator Function , where i and j are pixel positions.</a:t>
            </a:r>
          </a:p>
          <a:p>
            <a:pPr algn="l">
              <a:lnSpc>
                <a:spcPts val="5189"/>
              </a:lnSpc>
            </a:pPr>
            <a:r>
              <a:rPr lang="en-US" sz="3348">
                <a:solidFill>
                  <a:srgbClr val="000000"/>
                </a:solidFill>
                <a:latin typeface="Canva Sans"/>
                <a:ea typeface="Canva Sans"/>
                <a:cs typeface="Canva Sans"/>
                <a:sym typeface="Canva Sans"/>
              </a:rPr>
              <a:t>                D(i,j) is 1 if both pixels are same else it is 0 .</a:t>
            </a:r>
          </a:p>
          <a:p>
            <a:pPr algn="l">
              <a:lnSpc>
                <a:spcPts val="5189"/>
              </a:lnSpc>
            </a:pPr>
          </a:p>
        </p:txBody>
      </p:sp>
      <p:sp>
        <p:nvSpPr>
          <p:cNvPr name="TextBox 11" id="11"/>
          <p:cNvSpPr txBox="true"/>
          <p:nvPr/>
        </p:nvSpPr>
        <p:spPr>
          <a:xfrm rot="0">
            <a:off x="1703532" y="1061655"/>
            <a:ext cx="8173368" cy="710671"/>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Metrics</a:t>
            </a:r>
          </a:p>
        </p:txBody>
      </p:sp>
      <p:sp>
        <p:nvSpPr>
          <p:cNvPr name="TextBox 12" id="12"/>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18</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Freeform 2" id="2"/>
          <p:cNvSpPr/>
          <p:nvPr/>
        </p:nvSpPr>
        <p:spPr>
          <a:xfrm flipH="false" flipV="false" rot="0">
            <a:off x="16769364" y="-3249459"/>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3392918" y="751708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515488" y="-2742714"/>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5" id="5"/>
          <p:cNvSpPr/>
          <p:nvPr/>
        </p:nvSpPr>
        <p:spPr>
          <a:xfrm>
            <a:off x="684154" y="1953301"/>
            <a:ext cx="5177702" cy="0"/>
          </a:xfrm>
          <a:prstGeom prst="line">
            <a:avLst/>
          </a:prstGeom>
          <a:ln cap="flat" w="38100">
            <a:solidFill>
              <a:srgbClr val="000000"/>
            </a:solidFill>
            <a:prstDash val="solid"/>
            <a:headEnd type="none" len="sm" w="sm"/>
            <a:tailEnd type="triangle" len="med" w="lg"/>
          </a:ln>
        </p:spPr>
      </p:sp>
      <p:sp>
        <p:nvSpPr>
          <p:cNvPr name="TextBox 6" id="6"/>
          <p:cNvSpPr txBox="true"/>
          <p:nvPr/>
        </p:nvSpPr>
        <p:spPr>
          <a:xfrm rot="0">
            <a:off x="384024" y="2718605"/>
            <a:ext cx="7216209" cy="671979"/>
          </a:xfrm>
          <a:prstGeom prst="rect">
            <a:avLst/>
          </a:prstGeom>
        </p:spPr>
        <p:txBody>
          <a:bodyPr anchor="t" rtlCol="false" tIns="0" lIns="0" bIns="0" rIns="0">
            <a:spAutoFit/>
          </a:bodyPr>
          <a:lstStyle/>
          <a:p>
            <a:pPr algn="ctr">
              <a:lnSpc>
                <a:spcPts val="5080"/>
              </a:lnSpc>
            </a:pPr>
            <a:r>
              <a:rPr lang="en-US" sz="5080">
                <a:solidFill>
                  <a:srgbClr val="000000"/>
                </a:solidFill>
                <a:latin typeface="Canva Sans"/>
                <a:ea typeface="Canva Sans"/>
                <a:cs typeface="Canva Sans"/>
                <a:sym typeface="Canva Sans"/>
              </a:rPr>
              <a:t>b</a:t>
            </a:r>
            <a:r>
              <a:rPr lang="en-US" sz="5080">
                <a:solidFill>
                  <a:srgbClr val="000000"/>
                </a:solidFill>
                <a:latin typeface="Canva Sans"/>
                <a:ea typeface="Canva Sans"/>
                <a:cs typeface="Canva Sans"/>
                <a:sym typeface="Canva Sans"/>
              </a:rPr>
              <a:t>) UACI (Sensitivity)</a:t>
            </a:r>
          </a:p>
        </p:txBody>
      </p:sp>
      <p:sp>
        <p:nvSpPr>
          <p:cNvPr name="TextBox 7" id="7"/>
          <p:cNvSpPr txBox="true"/>
          <p:nvPr/>
        </p:nvSpPr>
        <p:spPr>
          <a:xfrm rot="0">
            <a:off x="1865454" y="3748204"/>
            <a:ext cx="16022893" cy="1919811"/>
          </a:xfrm>
          <a:prstGeom prst="rect">
            <a:avLst/>
          </a:prstGeom>
        </p:spPr>
        <p:txBody>
          <a:bodyPr anchor="t" rtlCol="false" tIns="0" lIns="0" bIns="0" rIns="0">
            <a:spAutoFit/>
          </a:bodyPr>
          <a:lstStyle/>
          <a:p>
            <a:pPr algn="l">
              <a:lnSpc>
                <a:spcPts val="4038"/>
              </a:lnSpc>
            </a:pPr>
            <a:r>
              <a:rPr lang="en-US" sz="2948">
                <a:solidFill>
                  <a:srgbClr val="000000"/>
                </a:solidFill>
                <a:latin typeface="Canva Sans"/>
                <a:ea typeface="Canva Sans"/>
                <a:cs typeface="Canva Sans"/>
                <a:sym typeface="Canva Sans"/>
              </a:rPr>
              <a:t>       M</a:t>
            </a:r>
            <a:r>
              <a:rPr lang="en-US" sz="2948">
                <a:solidFill>
                  <a:srgbClr val="000000"/>
                </a:solidFill>
                <a:latin typeface="Canva Sans"/>
                <a:ea typeface="Canva Sans"/>
                <a:cs typeface="Canva Sans"/>
                <a:sym typeface="Canva Sans"/>
              </a:rPr>
              <a:t>easures how much the pixel values change in intensity.Ensures that the differences between the two private keys are not just binary changes but are also spread over a wide range of values.</a:t>
            </a:r>
          </a:p>
          <a:p>
            <a:pPr algn="l">
              <a:lnSpc>
                <a:spcPts val="2653"/>
              </a:lnSpc>
            </a:pPr>
          </a:p>
        </p:txBody>
      </p:sp>
      <p:sp>
        <p:nvSpPr>
          <p:cNvPr name="TextBox 8" id="8"/>
          <p:cNvSpPr txBox="true"/>
          <p:nvPr/>
        </p:nvSpPr>
        <p:spPr>
          <a:xfrm rot="0">
            <a:off x="1703532" y="7187216"/>
            <a:ext cx="16022893" cy="447040"/>
          </a:xfrm>
          <a:prstGeom prst="rect">
            <a:avLst/>
          </a:prstGeom>
        </p:spPr>
        <p:txBody>
          <a:bodyPr anchor="t" rtlCol="false" tIns="0" lIns="0" bIns="0" rIns="0">
            <a:spAutoFit/>
          </a:bodyPr>
          <a:lstStyle/>
          <a:p>
            <a:pPr algn="l">
              <a:lnSpc>
                <a:spcPts val="3350"/>
              </a:lnSpc>
            </a:pPr>
            <a:r>
              <a:rPr lang="en-US" sz="3350">
                <a:solidFill>
                  <a:srgbClr val="000000"/>
                </a:solidFill>
                <a:latin typeface="Canva Sans"/>
                <a:ea typeface="Canva Sans"/>
                <a:cs typeface="Canva Sans"/>
                <a:sym typeface="Canva Sans"/>
              </a:rPr>
              <a:t>where,</a:t>
            </a:r>
          </a:p>
        </p:txBody>
      </p:sp>
      <p:sp>
        <p:nvSpPr>
          <p:cNvPr name="TextBox 9" id="9"/>
          <p:cNvSpPr txBox="true"/>
          <p:nvPr/>
        </p:nvSpPr>
        <p:spPr>
          <a:xfrm rot="0">
            <a:off x="2265107" y="8043146"/>
            <a:ext cx="16022893" cy="866140"/>
          </a:xfrm>
          <a:prstGeom prst="rect">
            <a:avLst/>
          </a:prstGeom>
        </p:spPr>
        <p:txBody>
          <a:bodyPr anchor="t" rtlCol="false" tIns="0" lIns="0" bIns="0" rIns="0">
            <a:spAutoFit/>
          </a:bodyPr>
          <a:lstStyle/>
          <a:p>
            <a:pPr algn="l">
              <a:lnSpc>
                <a:spcPts val="3350"/>
              </a:lnSpc>
            </a:pPr>
            <a:r>
              <a:rPr lang="en-US" sz="3350">
                <a:solidFill>
                  <a:srgbClr val="000000"/>
                </a:solidFill>
                <a:latin typeface="Canva Sans"/>
                <a:ea typeface="Canva Sans"/>
                <a:cs typeface="Canva Sans"/>
                <a:sym typeface="Canva Sans"/>
              </a:rPr>
              <a:t>T1(i,j) and T2(i,j) </a:t>
            </a:r>
            <a:r>
              <a:rPr lang="en-US" sz="3350">
                <a:solidFill>
                  <a:srgbClr val="000000"/>
                </a:solidFill>
                <a:latin typeface="Canva Sans"/>
                <a:ea typeface="Canva Sans"/>
                <a:cs typeface="Canva Sans"/>
                <a:sym typeface="Canva Sans"/>
              </a:rPr>
              <a:t>are the pixel values at position (i, j) in the two generated private keys</a:t>
            </a:r>
          </a:p>
        </p:txBody>
      </p:sp>
      <p:sp>
        <p:nvSpPr>
          <p:cNvPr name="TextBox 10" id="10"/>
          <p:cNvSpPr txBox="true"/>
          <p:nvPr/>
        </p:nvSpPr>
        <p:spPr>
          <a:xfrm rot="0">
            <a:off x="1703532" y="1061655"/>
            <a:ext cx="8173368" cy="710671"/>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Metrics</a:t>
            </a:r>
          </a:p>
        </p:txBody>
      </p:sp>
      <p:sp>
        <p:nvSpPr>
          <p:cNvPr name="Freeform 11" id="11"/>
          <p:cNvSpPr/>
          <p:nvPr/>
        </p:nvSpPr>
        <p:spPr>
          <a:xfrm flipH="false" flipV="false" rot="0">
            <a:off x="4463637" y="5628552"/>
            <a:ext cx="8916547" cy="1447986"/>
          </a:xfrm>
          <a:custGeom>
            <a:avLst/>
            <a:gdLst/>
            <a:ahLst/>
            <a:cxnLst/>
            <a:rect r="r" b="b" t="t" l="l"/>
            <a:pathLst>
              <a:path h="1447986" w="8916547">
                <a:moveTo>
                  <a:pt x="0" y="0"/>
                </a:moveTo>
                <a:lnTo>
                  <a:pt x="8916547" y="0"/>
                </a:lnTo>
                <a:lnTo>
                  <a:pt x="8916547" y="1447986"/>
                </a:lnTo>
                <a:lnTo>
                  <a:pt x="0" y="1447986"/>
                </a:lnTo>
                <a:lnTo>
                  <a:pt x="0" y="0"/>
                </a:lnTo>
                <a:close/>
              </a:path>
            </a:pathLst>
          </a:custGeom>
          <a:blipFill>
            <a:blip r:embed="rId8"/>
            <a:stretch>
              <a:fillRect l="0" t="0" r="0" b="0"/>
            </a:stretch>
          </a:blipFill>
        </p:spPr>
      </p:sp>
      <p:sp>
        <p:nvSpPr>
          <p:cNvPr name="TextBox 12" id="12"/>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19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647295" y="1487619"/>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OutLine</a:t>
            </a:r>
          </a:p>
        </p:txBody>
      </p:sp>
      <p:sp>
        <p:nvSpPr>
          <p:cNvPr name="Freeform 3" id="3"/>
          <p:cNvSpPr/>
          <p:nvPr/>
        </p:nvSpPr>
        <p:spPr>
          <a:xfrm flipH="false" flipV="false" rot="0">
            <a:off x="15198848" y="-2463472"/>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2605384" y="6590661"/>
            <a:ext cx="5210769" cy="6721137"/>
          </a:xfrm>
          <a:custGeom>
            <a:avLst/>
            <a:gdLst/>
            <a:ahLst/>
            <a:cxnLst/>
            <a:rect r="r" b="b" t="t" l="l"/>
            <a:pathLst>
              <a:path h="6721137" w="5210769">
                <a:moveTo>
                  <a:pt x="0" y="0"/>
                </a:moveTo>
                <a:lnTo>
                  <a:pt x="5210768" y="0"/>
                </a:lnTo>
                <a:lnTo>
                  <a:pt x="5210768" y="6721137"/>
                </a:lnTo>
                <a:lnTo>
                  <a:pt x="0" y="67211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377070" y="-24981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096099">
            <a:off x="15698319" y="5747078"/>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234100" y="4610535"/>
            <a:ext cx="4368875" cy="455295"/>
          </a:xfrm>
          <a:prstGeom prst="rect">
            <a:avLst/>
          </a:prstGeom>
        </p:spPr>
        <p:txBody>
          <a:bodyPr anchor="t" rtlCol="false" tIns="0" lIns="0" bIns="0" rIns="0">
            <a:spAutoFit/>
          </a:bodyPr>
          <a:lstStyle/>
          <a:p>
            <a:pPr algn="l">
              <a:lnSpc>
                <a:spcPts val="3690"/>
              </a:lnSpc>
            </a:pPr>
            <a:r>
              <a:rPr lang="en-US" sz="3000">
                <a:solidFill>
                  <a:srgbClr val="000000"/>
                </a:solidFill>
                <a:latin typeface="Libre Baskerville"/>
                <a:ea typeface="Libre Baskerville"/>
                <a:cs typeface="Libre Baskerville"/>
                <a:sym typeface="Libre Baskerville"/>
              </a:rPr>
              <a:t>Problem Statement</a:t>
            </a:r>
          </a:p>
        </p:txBody>
      </p:sp>
      <p:sp>
        <p:nvSpPr>
          <p:cNvPr name="TextBox 8" id="8"/>
          <p:cNvSpPr txBox="true"/>
          <p:nvPr/>
        </p:nvSpPr>
        <p:spPr>
          <a:xfrm rot="0">
            <a:off x="3225535" y="5512871"/>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Abstract</a:t>
            </a:r>
          </a:p>
        </p:txBody>
      </p:sp>
      <p:sp>
        <p:nvSpPr>
          <p:cNvPr name="TextBox 9" id="9"/>
          <p:cNvSpPr txBox="true"/>
          <p:nvPr/>
        </p:nvSpPr>
        <p:spPr>
          <a:xfrm rot="0">
            <a:off x="3225535" y="6360596"/>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Objectives</a:t>
            </a:r>
          </a:p>
        </p:txBody>
      </p:sp>
      <p:sp>
        <p:nvSpPr>
          <p:cNvPr name="TextBox 10" id="10"/>
          <p:cNvSpPr txBox="true"/>
          <p:nvPr/>
        </p:nvSpPr>
        <p:spPr>
          <a:xfrm rot="0">
            <a:off x="3225535" y="7157521"/>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Literature Survey</a:t>
            </a:r>
          </a:p>
        </p:txBody>
      </p:sp>
      <p:sp>
        <p:nvSpPr>
          <p:cNvPr name="TextBox 11" id="11"/>
          <p:cNvSpPr txBox="true"/>
          <p:nvPr/>
        </p:nvSpPr>
        <p:spPr>
          <a:xfrm rot="0">
            <a:off x="3160782" y="7951271"/>
            <a:ext cx="4515511"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Architecture Diagram</a:t>
            </a:r>
          </a:p>
        </p:txBody>
      </p:sp>
      <p:sp>
        <p:nvSpPr>
          <p:cNvPr name="TextBox 12" id="12"/>
          <p:cNvSpPr txBox="true"/>
          <p:nvPr/>
        </p:nvSpPr>
        <p:spPr>
          <a:xfrm rot="0">
            <a:off x="2239006" y="4667685"/>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01</a:t>
            </a:r>
          </a:p>
        </p:txBody>
      </p:sp>
      <p:sp>
        <p:nvSpPr>
          <p:cNvPr name="TextBox 13" id="13"/>
          <p:cNvSpPr txBox="true"/>
          <p:nvPr/>
        </p:nvSpPr>
        <p:spPr>
          <a:xfrm rot="0">
            <a:off x="2239006" y="5514141"/>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02</a:t>
            </a:r>
          </a:p>
        </p:txBody>
      </p:sp>
      <p:sp>
        <p:nvSpPr>
          <p:cNvPr name="TextBox 14" id="14"/>
          <p:cNvSpPr txBox="true"/>
          <p:nvPr/>
        </p:nvSpPr>
        <p:spPr>
          <a:xfrm rot="0">
            <a:off x="2191381" y="6360596"/>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03</a:t>
            </a:r>
          </a:p>
        </p:txBody>
      </p:sp>
      <p:sp>
        <p:nvSpPr>
          <p:cNvPr name="TextBox 15" id="15"/>
          <p:cNvSpPr txBox="true"/>
          <p:nvPr/>
        </p:nvSpPr>
        <p:spPr>
          <a:xfrm rot="0">
            <a:off x="2239006" y="7157521"/>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04</a:t>
            </a:r>
          </a:p>
        </p:txBody>
      </p:sp>
      <p:sp>
        <p:nvSpPr>
          <p:cNvPr name="TextBox 16" id="16"/>
          <p:cNvSpPr txBox="true"/>
          <p:nvPr/>
        </p:nvSpPr>
        <p:spPr>
          <a:xfrm rot="0">
            <a:off x="2191381" y="7951271"/>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05</a:t>
            </a:r>
          </a:p>
        </p:txBody>
      </p:sp>
      <p:sp>
        <p:nvSpPr>
          <p:cNvPr name="TextBox 17" id="17"/>
          <p:cNvSpPr txBox="true"/>
          <p:nvPr/>
        </p:nvSpPr>
        <p:spPr>
          <a:xfrm rot="0">
            <a:off x="9280203" y="4673600"/>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06</a:t>
            </a:r>
          </a:p>
        </p:txBody>
      </p:sp>
      <p:sp>
        <p:nvSpPr>
          <p:cNvPr name="TextBox 18" id="18"/>
          <p:cNvSpPr txBox="true"/>
          <p:nvPr/>
        </p:nvSpPr>
        <p:spPr>
          <a:xfrm rot="0">
            <a:off x="10323856" y="6360596"/>
            <a:ext cx="4515511"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Metrics</a:t>
            </a:r>
          </a:p>
        </p:txBody>
      </p:sp>
      <p:sp>
        <p:nvSpPr>
          <p:cNvPr name="TextBox 19" id="19"/>
          <p:cNvSpPr txBox="true"/>
          <p:nvPr/>
        </p:nvSpPr>
        <p:spPr>
          <a:xfrm rot="0">
            <a:off x="10323856" y="7998896"/>
            <a:ext cx="4515511"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References</a:t>
            </a:r>
          </a:p>
        </p:txBody>
      </p:sp>
      <p:sp>
        <p:nvSpPr>
          <p:cNvPr name="TextBox 20" id="20"/>
          <p:cNvSpPr txBox="true"/>
          <p:nvPr/>
        </p:nvSpPr>
        <p:spPr>
          <a:xfrm rot="0">
            <a:off x="10323856" y="4708525"/>
            <a:ext cx="7102484"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Module wise Architecture Diagram</a:t>
            </a:r>
          </a:p>
        </p:txBody>
      </p:sp>
      <p:sp>
        <p:nvSpPr>
          <p:cNvPr name="TextBox 21" id="21"/>
          <p:cNvSpPr txBox="true"/>
          <p:nvPr/>
        </p:nvSpPr>
        <p:spPr>
          <a:xfrm rot="0">
            <a:off x="9280203" y="5514141"/>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07</a:t>
            </a:r>
          </a:p>
        </p:txBody>
      </p:sp>
      <p:sp>
        <p:nvSpPr>
          <p:cNvPr name="TextBox 22" id="22"/>
          <p:cNvSpPr txBox="true"/>
          <p:nvPr/>
        </p:nvSpPr>
        <p:spPr>
          <a:xfrm rot="0">
            <a:off x="9280203" y="6325671"/>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08</a:t>
            </a:r>
          </a:p>
        </p:txBody>
      </p:sp>
      <p:sp>
        <p:nvSpPr>
          <p:cNvPr name="TextBox 23" id="23"/>
          <p:cNvSpPr txBox="true"/>
          <p:nvPr/>
        </p:nvSpPr>
        <p:spPr>
          <a:xfrm rot="0">
            <a:off x="9280203" y="7157521"/>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09</a:t>
            </a:r>
          </a:p>
        </p:txBody>
      </p:sp>
      <p:sp>
        <p:nvSpPr>
          <p:cNvPr name="TextBox 24" id="24"/>
          <p:cNvSpPr txBox="true"/>
          <p:nvPr/>
        </p:nvSpPr>
        <p:spPr>
          <a:xfrm rot="0">
            <a:off x="10323856" y="7141646"/>
            <a:ext cx="4515511"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Test case</a:t>
            </a:r>
          </a:p>
        </p:txBody>
      </p:sp>
      <p:sp>
        <p:nvSpPr>
          <p:cNvPr name="TextBox 25" id="25"/>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2</a:t>
            </a:r>
          </a:p>
        </p:txBody>
      </p:sp>
      <p:sp>
        <p:nvSpPr>
          <p:cNvPr name="TextBox 26" id="26"/>
          <p:cNvSpPr txBox="true"/>
          <p:nvPr/>
        </p:nvSpPr>
        <p:spPr>
          <a:xfrm rot="0">
            <a:off x="9280203" y="7998896"/>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10</a:t>
            </a:r>
          </a:p>
        </p:txBody>
      </p:sp>
      <p:sp>
        <p:nvSpPr>
          <p:cNvPr name="TextBox 27" id="27"/>
          <p:cNvSpPr txBox="true"/>
          <p:nvPr/>
        </p:nvSpPr>
        <p:spPr>
          <a:xfrm rot="0">
            <a:off x="10323856" y="5583991"/>
            <a:ext cx="4515511"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Algorithm</a:t>
            </a:r>
          </a:p>
        </p:txBody>
      </p:sp>
      <p:sp>
        <p:nvSpPr>
          <p:cNvPr name="AutoShape 28" id="28"/>
          <p:cNvSpPr/>
          <p:nvPr/>
        </p:nvSpPr>
        <p:spPr>
          <a:xfrm>
            <a:off x="1028740" y="2831387"/>
            <a:ext cx="11422750" cy="19050"/>
          </a:xfrm>
          <a:prstGeom prst="line">
            <a:avLst/>
          </a:prstGeom>
          <a:ln cap="flat" w="47625">
            <a:solidFill>
              <a:srgbClr val="000000"/>
            </a:solidFill>
            <a:prstDash val="solid"/>
            <a:headEnd type="none" len="sm" w="sm"/>
            <a:tailEnd type="triangle" len="med" w="lg"/>
          </a:ln>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Freeform 2" id="2"/>
          <p:cNvSpPr/>
          <p:nvPr/>
        </p:nvSpPr>
        <p:spPr>
          <a:xfrm flipH="false" flipV="false" rot="0">
            <a:off x="3508622" y="5448332"/>
            <a:ext cx="11598849" cy="1954018"/>
          </a:xfrm>
          <a:custGeom>
            <a:avLst/>
            <a:gdLst/>
            <a:ahLst/>
            <a:cxnLst/>
            <a:rect r="r" b="b" t="t" l="l"/>
            <a:pathLst>
              <a:path h="1954018" w="11598849">
                <a:moveTo>
                  <a:pt x="0" y="0"/>
                </a:moveTo>
                <a:lnTo>
                  <a:pt x="11598849" y="0"/>
                </a:lnTo>
                <a:lnTo>
                  <a:pt x="11598849" y="1954018"/>
                </a:lnTo>
                <a:lnTo>
                  <a:pt x="0" y="1954018"/>
                </a:lnTo>
                <a:lnTo>
                  <a:pt x="0" y="0"/>
                </a:lnTo>
                <a:close/>
              </a:path>
            </a:pathLst>
          </a:custGeom>
          <a:blipFill>
            <a:blip r:embed="rId2"/>
            <a:stretch>
              <a:fillRect l="0" t="0" r="0" b="0"/>
            </a:stretch>
          </a:blipFill>
        </p:spPr>
      </p:sp>
      <p:sp>
        <p:nvSpPr>
          <p:cNvPr name="Freeform 3" id="3"/>
          <p:cNvSpPr/>
          <p:nvPr/>
        </p:nvSpPr>
        <p:spPr>
          <a:xfrm flipH="false" flipV="false" rot="0">
            <a:off x="1329312" y="7564275"/>
            <a:ext cx="14283030" cy="2661849"/>
          </a:xfrm>
          <a:custGeom>
            <a:avLst/>
            <a:gdLst/>
            <a:ahLst/>
            <a:cxnLst/>
            <a:rect r="r" b="b" t="t" l="l"/>
            <a:pathLst>
              <a:path h="2661849" w="14283030">
                <a:moveTo>
                  <a:pt x="0" y="0"/>
                </a:moveTo>
                <a:lnTo>
                  <a:pt x="14283029" y="0"/>
                </a:lnTo>
                <a:lnTo>
                  <a:pt x="14283029" y="2661849"/>
                </a:lnTo>
                <a:lnTo>
                  <a:pt x="0" y="2661849"/>
                </a:lnTo>
                <a:lnTo>
                  <a:pt x="0" y="0"/>
                </a:lnTo>
                <a:close/>
              </a:path>
            </a:pathLst>
          </a:custGeom>
          <a:blipFill>
            <a:blip r:embed="rId3"/>
            <a:stretch>
              <a:fillRect l="-4994" t="0" r="0" b="0"/>
            </a:stretch>
          </a:blipFill>
        </p:spPr>
      </p:sp>
      <p:sp>
        <p:nvSpPr>
          <p:cNvPr name="TextBox 4" id="4"/>
          <p:cNvSpPr txBox="true"/>
          <p:nvPr/>
        </p:nvSpPr>
        <p:spPr>
          <a:xfrm rot="0">
            <a:off x="719949" y="2811240"/>
            <a:ext cx="8588097" cy="671957"/>
          </a:xfrm>
          <a:prstGeom prst="rect">
            <a:avLst/>
          </a:prstGeom>
        </p:spPr>
        <p:txBody>
          <a:bodyPr anchor="t" rtlCol="false" tIns="0" lIns="0" bIns="0" rIns="0">
            <a:spAutoFit/>
          </a:bodyPr>
          <a:lstStyle/>
          <a:p>
            <a:pPr algn="ctr">
              <a:lnSpc>
                <a:spcPts val="5079"/>
              </a:lnSpc>
            </a:pPr>
            <a:r>
              <a:rPr lang="en-US" sz="5079">
                <a:solidFill>
                  <a:srgbClr val="000000"/>
                </a:solidFill>
                <a:latin typeface="Canva Sans"/>
                <a:ea typeface="Canva Sans"/>
                <a:cs typeface="Canva Sans"/>
                <a:sym typeface="Canva Sans"/>
              </a:rPr>
              <a:t>C) </a:t>
            </a:r>
            <a:r>
              <a:rPr lang="en-US" sz="5079">
                <a:solidFill>
                  <a:srgbClr val="000000"/>
                </a:solidFill>
                <a:latin typeface="Canva Sans"/>
                <a:ea typeface="Canva Sans"/>
                <a:cs typeface="Canva Sans"/>
                <a:sym typeface="Canva Sans"/>
              </a:rPr>
              <a:t>Mean Square Error (MSE)</a:t>
            </a:r>
          </a:p>
        </p:txBody>
      </p:sp>
      <p:sp>
        <p:nvSpPr>
          <p:cNvPr name="TextBox 5" id="5"/>
          <p:cNvSpPr txBox="true"/>
          <p:nvPr/>
        </p:nvSpPr>
        <p:spPr>
          <a:xfrm rot="0">
            <a:off x="1337451" y="3678460"/>
            <a:ext cx="16558693" cy="1498410"/>
          </a:xfrm>
          <a:prstGeom prst="rect">
            <a:avLst/>
          </a:prstGeom>
        </p:spPr>
        <p:txBody>
          <a:bodyPr anchor="t" rtlCol="false" tIns="0" lIns="0" bIns="0" rIns="0">
            <a:spAutoFit/>
          </a:bodyPr>
          <a:lstStyle/>
          <a:p>
            <a:pPr algn="l">
              <a:lnSpc>
                <a:spcPts val="4041"/>
              </a:lnSpc>
            </a:pPr>
            <a:r>
              <a:rPr lang="en-US" sz="2949">
                <a:solidFill>
                  <a:srgbClr val="000000"/>
                </a:solidFill>
                <a:latin typeface="Canva Sans"/>
                <a:ea typeface="Canva Sans"/>
                <a:cs typeface="Canva Sans"/>
                <a:sym typeface="Canva Sans"/>
              </a:rPr>
              <a:t>  U</a:t>
            </a:r>
            <a:r>
              <a:rPr lang="en-US" sz="2949">
                <a:solidFill>
                  <a:srgbClr val="000000"/>
                </a:solidFill>
                <a:latin typeface="Canva Sans"/>
                <a:ea typeface="Canva Sans"/>
                <a:cs typeface="Canva Sans"/>
                <a:sym typeface="Canva Sans"/>
              </a:rPr>
              <a:t>sed to measure the average squared difference between corresponding pixel values of two images. It evaluates how much the encrypted image (ciphertext) deviates from the original image (plaintext)</a:t>
            </a:r>
          </a:p>
        </p:txBody>
      </p:sp>
      <p:sp>
        <p:nvSpPr>
          <p:cNvPr name="TextBox 6" id="6"/>
          <p:cNvSpPr txBox="true"/>
          <p:nvPr/>
        </p:nvSpPr>
        <p:spPr>
          <a:xfrm rot="0">
            <a:off x="684154" y="6934200"/>
            <a:ext cx="1524953" cy="897255"/>
          </a:xfrm>
          <a:prstGeom prst="rect">
            <a:avLst/>
          </a:prstGeom>
        </p:spPr>
        <p:txBody>
          <a:bodyPr anchor="t" rtlCol="false" tIns="0" lIns="0" bIns="0" rIns="0">
            <a:spAutoFit/>
          </a:bodyPr>
          <a:lstStyle/>
          <a:p>
            <a:pPr algn="ctr">
              <a:lnSpc>
                <a:spcPts val="3450"/>
              </a:lnSpc>
            </a:pPr>
            <a:r>
              <a:rPr lang="en-US" sz="3450">
                <a:solidFill>
                  <a:srgbClr val="000000"/>
                </a:solidFill>
                <a:latin typeface="Canva Sans"/>
                <a:ea typeface="Canva Sans"/>
                <a:cs typeface="Canva Sans"/>
                <a:sym typeface="Canva Sans"/>
              </a:rPr>
              <a:t>where, </a:t>
            </a:r>
          </a:p>
          <a:p>
            <a:pPr algn="ctr">
              <a:lnSpc>
                <a:spcPts val="3450"/>
              </a:lnSpc>
              <a:spcBef>
                <a:spcPct val="0"/>
              </a:spcBef>
            </a:pPr>
          </a:p>
        </p:txBody>
      </p:sp>
      <p:sp>
        <p:nvSpPr>
          <p:cNvPr name="AutoShape 7" id="7"/>
          <p:cNvSpPr/>
          <p:nvPr/>
        </p:nvSpPr>
        <p:spPr>
          <a:xfrm>
            <a:off x="684154" y="1953301"/>
            <a:ext cx="5177702" cy="0"/>
          </a:xfrm>
          <a:prstGeom prst="line">
            <a:avLst/>
          </a:prstGeom>
          <a:ln cap="flat" w="38100">
            <a:solidFill>
              <a:srgbClr val="000000"/>
            </a:solidFill>
            <a:prstDash val="solid"/>
            <a:headEnd type="none" len="sm" w="sm"/>
            <a:tailEnd type="triangle" len="med" w="lg"/>
          </a:ln>
        </p:spPr>
      </p:sp>
      <p:sp>
        <p:nvSpPr>
          <p:cNvPr name="TextBox 8" id="8"/>
          <p:cNvSpPr txBox="true"/>
          <p:nvPr/>
        </p:nvSpPr>
        <p:spPr>
          <a:xfrm rot="0">
            <a:off x="1703532" y="1061655"/>
            <a:ext cx="8173368" cy="710671"/>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Metrics</a:t>
            </a:r>
          </a:p>
        </p:txBody>
      </p:sp>
      <p:sp>
        <p:nvSpPr>
          <p:cNvPr name="TextBox 9" id="9"/>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20</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0" y="2811240"/>
            <a:ext cx="12503694" cy="650477"/>
          </a:xfrm>
          <a:prstGeom prst="rect">
            <a:avLst/>
          </a:prstGeom>
        </p:spPr>
        <p:txBody>
          <a:bodyPr anchor="t" rtlCol="false" tIns="0" lIns="0" bIns="0" rIns="0">
            <a:spAutoFit/>
          </a:bodyPr>
          <a:lstStyle/>
          <a:p>
            <a:pPr algn="ctr">
              <a:lnSpc>
                <a:spcPts val="4937"/>
              </a:lnSpc>
            </a:pPr>
            <a:r>
              <a:rPr lang="en-US" sz="4937">
                <a:solidFill>
                  <a:srgbClr val="000000"/>
                </a:solidFill>
                <a:latin typeface="Canva Sans"/>
                <a:ea typeface="Canva Sans"/>
                <a:cs typeface="Canva Sans"/>
                <a:sym typeface="Canva Sans"/>
              </a:rPr>
              <a:t>D) Structural Similarity Index (SSIM)</a:t>
            </a:r>
          </a:p>
        </p:txBody>
      </p:sp>
      <p:sp>
        <p:nvSpPr>
          <p:cNvPr name="TextBox 3" id="3"/>
          <p:cNvSpPr txBox="true"/>
          <p:nvPr/>
        </p:nvSpPr>
        <p:spPr>
          <a:xfrm rot="0">
            <a:off x="1337451" y="3678460"/>
            <a:ext cx="16558693" cy="993585"/>
          </a:xfrm>
          <a:prstGeom prst="rect">
            <a:avLst/>
          </a:prstGeom>
        </p:spPr>
        <p:txBody>
          <a:bodyPr anchor="t" rtlCol="false" tIns="0" lIns="0" bIns="0" rIns="0">
            <a:spAutoFit/>
          </a:bodyPr>
          <a:lstStyle/>
          <a:p>
            <a:pPr algn="l">
              <a:lnSpc>
                <a:spcPts val="4041"/>
              </a:lnSpc>
            </a:pPr>
            <a:r>
              <a:rPr lang="en-US" sz="2949">
                <a:solidFill>
                  <a:srgbClr val="000000"/>
                </a:solidFill>
                <a:latin typeface="Canva Sans"/>
                <a:ea typeface="Canva Sans"/>
                <a:cs typeface="Canva Sans"/>
                <a:sym typeface="Canva Sans"/>
              </a:rPr>
              <a:t> Metric that measures the similarity between two images by considering structural information, luminance, and contrast. Used for evaluating structural similarity.</a:t>
            </a:r>
          </a:p>
        </p:txBody>
      </p:sp>
      <p:sp>
        <p:nvSpPr>
          <p:cNvPr name="TextBox 4" id="4"/>
          <p:cNvSpPr txBox="true"/>
          <p:nvPr/>
        </p:nvSpPr>
        <p:spPr>
          <a:xfrm rot="0">
            <a:off x="1557840" y="7187373"/>
            <a:ext cx="1524953" cy="897255"/>
          </a:xfrm>
          <a:prstGeom prst="rect">
            <a:avLst/>
          </a:prstGeom>
        </p:spPr>
        <p:txBody>
          <a:bodyPr anchor="t" rtlCol="false" tIns="0" lIns="0" bIns="0" rIns="0">
            <a:spAutoFit/>
          </a:bodyPr>
          <a:lstStyle/>
          <a:p>
            <a:pPr algn="ctr">
              <a:lnSpc>
                <a:spcPts val="3450"/>
              </a:lnSpc>
            </a:pPr>
            <a:r>
              <a:rPr lang="en-US" sz="3450">
                <a:solidFill>
                  <a:srgbClr val="000000"/>
                </a:solidFill>
                <a:latin typeface="Canva Sans"/>
                <a:ea typeface="Canva Sans"/>
                <a:cs typeface="Canva Sans"/>
                <a:sym typeface="Canva Sans"/>
              </a:rPr>
              <a:t>where, </a:t>
            </a:r>
          </a:p>
          <a:p>
            <a:pPr algn="ctr">
              <a:lnSpc>
                <a:spcPts val="3450"/>
              </a:lnSpc>
              <a:spcBef>
                <a:spcPct val="0"/>
              </a:spcBef>
            </a:pPr>
          </a:p>
        </p:txBody>
      </p:sp>
      <p:sp>
        <p:nvSpPr>
          <p:cNvPr name="AutoShape 5" id="5"/>
          <p:cNvSpPr/>
          <p:nvPr/>
        </p:nvSpPr>
        <p:spPr>
          <a:xfrm>
            <a:off x="684154" y="1953301"/>
            <a:ext cx="5177702" cy="0"/>
          </a:xfrm>
          <a:prstGeom prst="line">
            <a:avLst/>
          </a:prstGeom>
          <a:ln cap="flat" w="38100">
            <a:solidFill>
              <a:srgbClr val="000000"/>
            </a:solidFill>
            <a:prstDash val="solid"/>
            <a:headEnd type="none" len="sm" w="sm"/>
            <a:tailEnd type="triangle" len="med" w="lg"/>
          </a:ln>
        </p:spPr>
      </p:sp>
      <p:sp>
        <p:nvSpPr>
          <p:cNvPr name="TextBox 6" id="6"/>
          <p:cNvSpPr txBox="true"/>
          <p:nvPr/>
        </p:nvSpPr>
        <p:spPr>
          <a:xfrm rot="0">
            <a:off x="1703532" y="1061655"/>
            <a:ext cx="8173368" cy="710671"/>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Metrics</a:t>
            </a:r>
          </a:p>
        </p:txBody>
      </p:sp>
      <p:sp>
        <p:nvSpPr>
          <p:cNvPr name="Freeform 7" id="7"/>
          <p:cNvSpPr/>
          <p:nvPr/>
        </p:nvSpPr>
        <p:spPr>
          <a:xfrm flipH="false" flipV="false" rot="0">
            <a:off x="3778534" y="5143500"/>
            <a:ext cx="10366119" cy="1637517"/>
          </a:xfrm>
          <a:custGeom>
            <a:avLst/>
            <a:gdLst/>
            <a:ahLst/>
            <a:cxnLst/>
            <a:rect r="r" b="b" t="t" l="l"/>
            <a:pathLst>
              <a:path h="1637517" w="10366119">
                <a:moveTo>
                  <a:pt x="0" y="0"/>
                </a:moveTo>
                <a:lnTo>
                  <a:pt x="10366119" y="0"/>
                </a:lnTo>
                <a:lnTo>
                  <a:pt x="10366119" y="1637517"/>
                </a:lnTo>
                <a:lnTo>
                  <a:pt x="0" y="1637517"/>
                </a:lnTo>
                <a:lnTo>
                  <a:pt x="0" y="0"/>
                </a:lnTo>
                <a:close/>
              </a:path>
            </a:pathLst>
          </a:custGeom>
          <a:blipFill>
            <a:blip r:embed="rId2"/>
            <a:stretch>
              <a:fillRect l="0" t="-15452" r="0" b="-655"/>
            </a:stretch>
          </a:blipFill>
        </p:spPr>
      </p:sp>
      <p:sp>
        <p:nvSpPr>
          <p:cNvPr name="Freeform 8" id="8"/>
          <p:cNvSpPr/>
          <p:nvPr/>
        </p:nvSpPr>
        <p:spPr>
          <a:xfrm flipH="false" flipV="false" rot="0">
            <a:off x="2320317" y="7519236"/>
            <a:ext cx="10469500" cy="2556808"/>
          </a:xfrm>
          <a:custGeom>
            <a:avLst/>
            <a:gdLst/>
            <a:ahLst/>
            <a:cxnLst/>
            <a:rect r="r" b="b" t="t" l="l"/>
            <a:pathLst>
              <a:path h="2556808" w="10469500">
                <a:moveTo>
                  <a:pt x="0" y="0"/>
                </a:moveTo>
                <a:lnTo>
                  <a:pt x="10469499" y="0"/>
                </a:lnTo>
                <a:lnTo>
                  <a:pt x="10469499" y="2556808"/>
                </a:lnTo>
                <a:lnTo>
                  <a:pt x="0" y="2556808"/>
                </a:lnTo>
                <a:lnTo>
                  <a:pt x="0" y="0"/>
                </a:lnTo>
                <a:close/>
              </a:path>
            </a:pathLst>
          </a:custGeom>
          <a:blipFill>
            <a:blip r:embed="rId3"/>
            <a:stretch>
              <a:fillRect l="0" t="-14236" r="0" b="-14236"/>
            </a:stretch>
          </a:blipFill>
        </p:spPr>
      </p:sp>
      <p:sp>
        <p:nvSpPr>
          <p:cNvPr name="TextBox 9" id="9"/>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21</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2103412" y="2741686"/>
            <a:ext cx="12503694" cy="650477"/>
          </a:xfrm>
          <a:prstGeom prst="rect">
            <a:avLst/>
          </a:prstGeom>
        </p:spPr>
        <p:txBody>
          <a:bodyPr anchor="t" rtlCol="false" tIns="0" lIns="0" bIns="0" rIns="0">
            <a:spAutoFit/>
          </a:bodyPr>
          <a:lstStyle/>
          <a:p>
            <a:pPr algn="ctr">
              <a:lnSpc>
                <a:spcPts val="4937"/>
              </a:lnSpc>
            </a:pPr>
            <a:r>
              <a:rPr lang="en-US" sz="4937">
                <a:solidFill>
                  <a:srgbClr val="000000"/>
                </a:solidFill>
                <a:latin typeface="Canva Sans"/>
                <a:ea typeface="Canva Sans"/>
                <a:cs typeface="Canva Sans"/>
                <a:sym typeface="Canva Sans"/>
              </a:rPr>
              <a:t>E)</a:t>
            </a:r>
            <a:r>
              <a:rPr lang="en-US" sz="4937">
                <a:solidFill>
                  <a:srgbClr val="000000"/>
                </a:solidFill>
                <a:latin typeface="Canva Sans"/>
                <a:ea typeface="Canva Sans"/>
                <a:cs typeface="Canva Sans"/>
                <a:sym typeface="Canva Sans"/>
              </a:rPr>
              <a:t> Correlation Analysis</a:t>
            </a:r>
          </a:p>
        </p:txBody>
      </p:sp>
      <p:sp>
        <p:nvSpPr>
          <p:cNvPr name="TextBox 3" id="3"/>
          <p:cNvSpPr txBox="true"/>
          <p:nvPr/>
        </p:nvSpPr>
        <p:spPr>
          <a:xfrm rot="0">
            <a:off x="1028700" y="2971674"/>
            <a:ext cx="16558693" cy="2508060"/>
          </a:xfrm>
          <a:prstGeom prst="rect">
            <a:avLst/>
          </a:prstGeom>
        </p:spPr>
        <p:txBody>
          <a:bodyPr anchor="t" rtlCol="false" tIns="0" lIns="0" bIns="0" rIns="0">
            <a:spAutoFit/>
          </a:bodyPr>
          <a:lstStyle/>
          <a:p>
            <a:pPr algn="just">
              <a:lnSpc>
                <a:spcPts val="4041"/>
              </a:lnSpc>
            </a:pPr>
          </a:p>
          <a:p>
            <a:pPr algn="just">
              <a:lnSpc>
                <a:spcPts val="4041"/>
              </a:lnSpc>
            </a:pPr>
            <a:r>
              <a:rPr lang="en-US" sz="2949">
                <a:solidFill>
                  <a:srgbClr val="000000"/>
                </a:solidFill>
                <a:latin typeface="Canva Sans"/>
                <a:ea typeface="Canva Sans"/>
                <a:cs typeface="Canva Sans"/>
                <a:sym typeface="Canva Sans"/>
              </a:rPr>
              <a:t> Correlation analysis measures the relationship between adjacent pixels in an image. A strong correlation in plaintext images makes them vulnerable to attacks, so encryption aims to reduce this correlation in ciphertext images for higher security.</a:t>
            </a:r>
          </a:p>
          <a:p>
            <a:pPr algn="just">
              <a:lnSpc>
                <a:spcPts val="4041"/>
              </a:lnSpc>
            </a:pPr>
          </a:p>
        </p:txBody>
      </p:sp>
      <p:sp>
        <p:nvSpPr>
          <p:cNvPr name="TextBox 4" id="4"/>
          <p:cNvSpPr txBox="true"/>
          <p:nvPr/>
        </p:nvSpPr>
        <p:spPr>
          <a:xfrm rot="0">
            <a:off x="1557840" y="7187373"/>
            <a:ext cx="1524953" cy="897255"/>
          </a:xfrm>
          <a:prstGeom prst="rect">
            <a:avLst/>
          </a:prstGeom>
        </p:spPr>
        <p:txBody>
          <a:bodyPr anchor="t" rtlCol="false" tIns="0" lIns="0" bIns="0" rIns="0">
            <a:spAutoFit/>
          </a:bodyPr>
          <a:lstStyle/>
          <a:p>
            <a:pPr algn="ctr">
              <a:lnSpc>
                <a:spcPts val="3450"/>
              </a:lnSpc>
            </a:pPr>
            <a:r>
              <a:rPr lang="en-US" sz="3450">
                <a:solidFill>
                  <a:srgbClr val="000000"/>
                </a:solidFill>
                <a:latin typeface="Canva Sans"/>
                <a:ea typeface="Canva Sans"/>
                <a:cs typeface="Canva Sans"/>
                <a:sym typeface="Canva Sans"/>
              </a:rPr>
              <a:t>where, </a:t>
            </a:r>
          </a:p>
          <a:p>
            <a:pPr algn="ctr">
              <a:lnSpc>
                <a:spcPts val="3450"/>
              </a:lnSpc>
              <a:spcBef>
                <a:spcPct val="0"/>
              </a:spcBef>
            </a:pPr>
          </a:p>
        </p:txBody>
      </p:sp>
      <p:sp>
        <p:nvSpPr>
          <p:cNvPr name="AutoShape 5" id="5"/>
          <p:cNvSpPr/>
          <p:nvPr/>
        </p:nvSpPr>
        <p:spPr>
          <a:xfrm>
            <a:off x="684154" y="1953301"/>
            <a:ext cx="5177702" cy="0"/>
          </a:xfrm>
          <a:prstGeom prst="line">
            <a:avLst/>
          </a:prstGeom>
          <a:ln cap="flat" w="38100">
            <a:solidFill>
              <a:srgbClr val="000000"/>
            </a:solidFill>
            <a:prstDash val="solid"/>
            <a:headEnd type="none" len="sm" w="sm"/>
            <a:tailEnd type="triangle" len="med" w="lg"/>
          </a:ln>
        </p:spPr>
      </p:sp>
      <p:sp>
        <p:nvSpPr>
          <p:cNvPr name="TextBox 6" id="6"/>
          <p:cNvSpPr txBox="true"/>
          <p:nvPr/>
        </p:nvSpPr>
        <p:spPr>
          <a:xfrm rot="0">
            <a:off x="1703532" y="1061655"/>
            <a:ext cx="8173368" cy="710671"/>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Metrics</a:t>
            </a:r>
          </a:p>
        </p:txBody>
      </p:sp>
      <p:sp>
        <p:nvSpPr>
          <p:cNvPr name="Freeform 7" id="7"/>
          <p:cNvSpPr/>
          <p:nvPr/>
        </p:nvSpPr>
        <p:spPr>
          <a:xfrm flipH="false" flipV="false" rot="0">
            <a:off x="5607852" y="5328481"/>
            <a:ext cx="5946956" cy="1604253"/>
          </a:xfrm>
          <a:custGeom>
            <a:avLst/>
            <a:gdLst/>
            <a:ahLst/>
            <a:cxnLst/>
            <a:rect r="r" b="b" t="t" l="l"/>
            <a:pathLst>
              <a:path h="1604253" w="5946956">
                <a:moveTo>
                  <a:pt x="0" y="0"/>
                </a:moveTo>
                <a:lnTo>
                  <a:pt x="5946956" y="0"/>
                </a:lnTo>
                <a:lnTo>
                  <a:pt x="5946956" y="1604253"/>
                </a:lnTo>
                <a:lnTo>
                  <a:pt x="0" y="1604253"/>
                </a:lnTo>
                <a:lnTo>
                  <a:pt x="0" y="0"/>
                </a:lnTo>
                <a:close/>
              </a:path>
            </a:pathLst>
          </a:custGeom>
          <a:blipFill>
            <a:blip r:embed="rId2"/>
            <a:stretch>
              <a:fillRect l="0" t="-14247" r="0" b="-14247"/>
            </a:stretch>
          </a:blipFill>
        </p:spPr>
      </p:sp>
      <p:sp>
        <p:nvSpPr>
          <p:cNvPr name="Freeform 8" id="8"/>
          <p:cNvSpPr/>
          <p:nvPr/>
        </p:nvSpPr>
        <p:spPr>
          <a:xfrm flipH="false" flipV="false" rot="0">
            <a:off x="2560911" y="7183519"/>
            <a:ext cx="13628126" cy="3103481"/>
          </a:xfrm>
          <a:custGeom>
            <a:avLst/>
            <a:gdLst/>
            <a:ahLst/>
            <a:cxnLst/>
            <a:rect r="r" b="b" t="t" l="l"/>
            <a:pathLst>
              <a:path h="3103481" w="13628126">
                <a:moveTo>
                  <a:pt x="0" y="0"/>
                </a:moveTo>
                <a:lnTo>
                  <a:pt x="13628126" y="0"/>
                </a:lnTo>
                <a:lnTo>
                  <a:pt x="13628126" y="3103481"/>
                </a:lnTo>
                <a:lnTo>
                  <a:pt x="0" y="3103481"/>
                </a:lnTo>
                <a:lnTo>
                  <a:pt x="0" y="0"/>
                </a:lnTo>
                <a:close/>
              </a:path>
            </a:pathLst>
          </a:custGeom>
          <a:blipFill>
            <a:blip r:embed="rId3"/>
            <a:stretch>
              <a:fillRect l="0" t="-3518" r="0" b="-3518"/>
            </a:stretch>
          </a:blipFill>
        </p:spPr>
      </p:sp>
      <p:sp>
        <p:nvSpPr>
          <p:cNvPr name="TextBox 9" id="9"/>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22</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849076" y="2279396"/>
            <a:ext cx="16589847" cy="3390709"/>
          </a:xfrm>
          <a:prstGeom prst="rect">
            <a:avLst/>
          </a:prstGeom>
        </p:spPr>
        <p:txBody>
          <a:bodyPr anchor="t" rtlCol="false" tIns="0" lIns="0" bIns="0" rIns="0">
            <a:spAutoFit/>
          </a:bodyPr>
          <a:lstStyle/>
          <a:p>
            <a:pPr algn="just">
              <a:lnSpc>
                <a:spcPts val="5416"/>
              </a:lnSpc>
            </a:pPr>
            <a:r>
              <a:rPr lang="en-US" sz="3450">
                <a:solidFill>
                  <a:srgbClr val="000000"/>
                </a:solidFill>
                <a:latin typeface="Canva Sans"/>
                <a:ea typeface="Canva Sans"/>
                <a:cs typeface="Canva Sans"/>
                <a:sym typeface="Canva Sans"/>
              </a:rPr>
              <a:t>TC1: Ascertain that a high entropy key is conjured.</a:t>
            </a:r>
          </a:p>
          <a:p>
            <a:pPr algn="just">
              <a:lnSpc>
                <a:spcPts val="5416"/>
              </a:lnSpc>
            </a:pPr>
            <a:r>
              <a:rPr lang="en-US" sz="3450">
                <a:solidFill>
                  <a:srgbClr val="000000"/>
                </a:solidFill>
                <a:latin typeface="Canva Sans"/>
                <a:ea typeface="Canva Sans"/>
                <a:cs typeface="Canva Sans"/>
                <a:sym typeface="Canva Sans"/>
              </a:rPr>
              <a:t>TC2: Does the Hill cipher enchantingly encrypt the medical image with the high entropy key?</a:t>
            </a:r>
          </a:p>
          <a:p>
            <a:pPr algn="just">
              <a:lnSpc>
                <a:spcPts val="5416"/>
              </a:lnSpc>
            </a:pPr>
            <a:r>
              <a:rPr lang="en-US" sz="3450">
                <a:solidFill>
                  <a:srgbClr val="000000"/>
                </a:solidFill>
                <a:latin typeface="Canva Sans"/>
                <a:ea typeface="Canva Sans"/>
                <a:cs typeface="Canva Sans"/>
                <a:sym typeface="Canva Sans"/>
              </a:rPr>
              <a:t>TC3: Can the encrypted image be restored with the same clarity?</a:t>
            </a:r>
          </a:p>
          <a:p>
            <a:pPr algn="just">
              <a:lnSpc>
                <a:spcPts val="5416"/>
              </a:lnSpc>
            </a:pPr>
            <a:r>
              <a:rPr lang="en-US" sz="3450">
                <a:solidFill>
                  <a:srgbClr val="000000"/>
                </a:solidFill>
                <a:latin typeface="Canva Sans"/>
                <a:ea typeface="Canva Sans"/>
                <a:cs typeface="Canva Sans"/>
                <a:sym typeface="Canva Sans"/>
              </a:rPr>
              <a:t>TC4: Is the key forged uniquely with each invocation?</a:t>
            </a:r>
          </a:p>
        </p:txBody>
      </p:sp>
      <p:sp>
        <p:nvSpPr>
          <p:cNvPr name="AutoShape 3" id="3"/>
          <p:cNvSpPr/>
          <p:nvPr/>
        </p:nvSpPr>
        <p:spPr>
          <a:xfrm>
            <a:off x="684154" y="1953301"/>
            <a:ext cx="5177702" cy="0"/>
          </a:xfrm>
          <a:prstGeom prst="line">
            <a:avLst/>
          </a:prstGeom>
          <a:ln cap="flat" w="38100">
            <a:solidFill>
              <a:srgbClr val="000000"/>
            </a:solidFill>
            <a:prstDash val="solid"/>
            <a:headEnd type="none" len="sm" w="sm"/>
            <a:tailEnd type="triangle" len="med" w="lg"/>
          </a:ln>
        </p:spPr>
      </p:sp>
      <p:sp>
        <p:nvSpPr>
          <p:cNvPr name="TextBox 4" id="4"/>
          <p:cNvSpPr txBox="true"/>
          <p:nvPr/>
        </p:nvSpPr>
        <p:spPr>
          <a:xfrm rot="0">
            <a:off x="1703532" y="766380"/>
            <a:ext cx="8173368" cy="1004453"/>
          </a:xfrm>
          <a:prstGeom prst="rect">
            <a:avLst/>
          </a:prstGeom>
        </p:spPr>
        <p:txBody>
          <a:bodyPr anchor="t" rtlCol="false" tIns="0" lIns="0" bIns="0" rIns="0">
            <a:spAutoFit/>
          </a:bodyPr>
          <a:lstStyle/>
          <a:p>
            <a:pPr algn="l">
              <a:lnSpc>
                <a:spcPts val="8447"/>
              </a:lnSpc>
            </a:pPr>
            <a:r>
              <a:rPr lang="en-US" sz="5380" b="true">
                <a:solidFill>
                  <a:srgbClr val="000000"/>
                </a:solidFill>
                <a:latin typeface="Canva Sans Bold"/>
                <a:ea typeface="Canva Sans Bold"/>
                <a:cs typeface="Canva Sans Bold"/>
                <a:sym typeface="Canva Sans Bold"/>
              </a:rPr>
              <a:t>Test cases</a:t>
            </a:r>
          </a:p>
        </p:txBody>
      </p:sp>
      <p:sp>
        <p:nvSpPr>
          <p:cNvPr name="TextBox 5" id="5"/>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23</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684154" y="2381441"/>
            <a:ext cx="16589847" cy="2987992"/>
          </a:xfrm>
          <a:prstGeom prst="rect">
            <a:avLst/>
          </a:prstGeom>
        </p:spPr>
        <p:txBody>
          <a:bodyPr anchor="t" rtlCol="false" tIns="0" lIns="0" bIns="0" rIns="0">
            <a:spAutoFit/>
          </a:bodyPr>
          <a:lstStyle/>
          <a:p>
            <a:pPr algn="just">
              <a:lnSpc>
                <a:spcPts val="6037"/>
              </a:lnSpc>
            </a:pPr>
            <a:r>
              <a:rPr lang="en-US" sz="3450">
                <a:solidFill>
                  <a:srgbClr val="000000"/>
                </a:solidFill>
                <a:latin typeface="Canva Sans"/>
                <a:ea typeface="Canva Sans"/>
                <a:cs typeface="Canva Sans"/>
                <a:sym typeface="Canva Sans"/>
              </a:rPr>
              <a:t>Phase 1 : Implement the WGAN-GP module.</a:t>
            </a:r>
          </a:p>
          <a:p>
            <a:pPr algn="just">
              <a:lnSpc>
                <a:spcPts val="6037"/>
              </a:lnSpc>
            </a:pPr>
            <a:r>
              <a:rPr lang="en-US" sz="3450">
                <a:solidFill>
                  <a:srgbClr val="000000"/>
                </a:solidFill>
                <a:latin typeface="Canva Sans"/>
                <a:ea typeface="Canva Sans"/>
                <a:cs typeface="Canva Sans"/>
                <a:sym typeface="Canva Sans"/>
              </a:rPr>
              <a:t>Phase 2 : Test the quality of the key generated from WGAN-GP module</a:t>
            </a:r>
          </a:p>
          <a:p>
            <a:pPr algn="just">
              <a:lnSpc>
                <a:spcPts val="6037"/>
              </a:lnSpc>
            </a:pPr>
            <a:r>
              <a:rPr lang="en-US" sz="3450">
                <a:solidFill>
                  <a:srgbClr val="000000"/>
                </a:solidFill>
                <a:latin typeface="Canva Sans"/>
                <a:ea typeface="Canva Sans"/>
                <a:cs typeface="Canva Sans"/>
                <a:sym typeface="Canva Sans"/>
              </a:rPr>
              <a:t>Phase 3 : Implement Hill cipher for image encryption.</a:t>
            </a:r>
          </a:p>
          <a:p>
            <a:pPr algn="just">
              <a:lnSpc>
                <a:spcPts val="6037"/>
              </a:lnSpc>
            </a:pPr>
            <a:r>
              <a:rPr lang="en-US" sz="3450">
                <a:solidFill>
                  <a:srgbClr val="000000"/>
                </a:solidFill>
                <a:latin typeface="Canva Sans"/>
                <a:ea typeface="Canva Sans"/>
                <a:cs typeface="Canva Sans"/>
                <a:sym typeface="Canva Sans"/>
              </a:rPr>
              <a:t>Phase 4 : Test the quality of the encrypted image</a:t>
            </a:r>
          </a:p>
        </p:txBody>
      </p:sp>
      <p:sp>
        <p:nvSpPr>
          <p:cNvPr name="AutoShape 3" id="3"/>
          <p:cNvSpPr/>
          <p:nvPr/>
        </p:nvSpPr>
        <p:spPr>
          <a:xfrm>
            <a:off x="684154" y="1953301"/>
            <a:ext cx="7284621" cy="0"/>
          </a:xfrm>
          <a:prstGeom prst="line">
            <a:avLst/>
          </a:prstGeom>
          <a:ln cap="flat" w="38100">
            <a:solidFill>
              <a:srgbClr val="000000"/>
            </a:solidFill>
            <a:prstDash val="solid"/>
            <a:headEnd type="none" len="sm" w="sm"/>
            <a:tailEnd type="triangle" len="med" w="lg"/>
          </a:ln>
        </p:spPr>
      </p:sp>
      <p:sp>
        <p:nvSpPr>
          <p:cNvPr name="TextBox 4" id="4"/>
          <p:cNvSpPr txBox="true"/>
          <p:nvPr/>
        </p:nvSpPr>
        <p:spPr>
          <a:xfrm rot="0">
            <a:off x="684154" y="838200"/>
            <a:ext cx="8173368" cy="1004453"/>
          </a:xfrm>
          <a:prstGeom prst="rect">
            <a:avLst/>
          </a:prstGeom>
        </p:spPr>
        <p:txBody>
          <a:bodyPr anchor="t" rtlCol="false" tIns="0" lIns="0" bIns="0" rIns="0">
            <a:spAutoFit/>
          </a:bodyPr>
          <a:lstStyle/>
          <a:p>
            <a:pPr algn="l">
              <a:lnSpc>
                <a:spcPts val="8447"/>
              </a:lnSpc>
            </a:pPr>
            <a:r>
              <a:rPr lang="en-US" sz="5380" b="true">
                <a:solidFill>
                  <a:srgbClr val="000000"/>
                </a:solidFill>
                <a:latin typeface="Canva Sans Bold"/>
                <a:ea typeface="Canva Sans Bold"/>
                <a:cs typeface="Canva Sans Bold"/>
                <a:sym typeface="Canva Sans Bold"/>
              </a:rPr>
              <a:t>Implementation plan</a:t>
            </a:r>
          </a:p>
        </p:txBody>
      </p:sp>
      <p:sp>
        <p:nvSpPr>
          <p:cNvPr name="TextBox 5" id="5"/>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24</a:t>
            </a:r>
          </a:p>
        </p:txBody>
      </p:sp>
      <p:sp>
        <p:nvSpPr>
          <p:cNvPr name="Freeform 6" id="6"/>
          <p:cNvSpPr/>
          <p:nvPr/>
        </p:nvSpPr>
        <p:spPr>
          <a:xfrm flipH="false" flipV="false" rot="-1266137">
            <a:off x="-2356700" y="5348574"/>
            <a:ext cx="5740157" cy="7403971"/>
          </a:xfrm>
          <a:custGeom>
            <a:avLst/>
            <a:gdLst/>
            <a:ahLst/>
            <a:cxnLst/>
            <a:rect r="r" b="b" t="t" l="l"/>
            <a:pathLst>
              <a:path h="7403971" w="5740157">
                <a:moveTo>
                  <a:pt x="0" y="0"/>
                </a:moveTo>
                <a:lnTo>
                  <a:pt x="5740157" y="0"/>
                </a:lnTo>
                <a:lnTo>
                  <a:pt x="5740157" y="7403971"/>
                </a:lnTo>
                <a:lnTo>
                  <a:pt x="0" y="74039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684154" y="2449247"/>
            <a:ext cx="16589847" cy="3749992"/>
          </a:xfrm>
          <a:prstGeom prst="rect">
            <a:avLst/>
          </a:prstGeom>
        </p:spPr>
        <p:txBody>
          <a:bodyPr anchor="t" rtlCol="false" tIns="0" lIns="0" bIns="0" rIns="0">
            <a:spAutoFit/>
          </a:bodyPr>
          <a:lstStyle/>
          <a:p>
            <a:pPr algn="just">
              <a:lnSpc>
                <a:spcPts val="6037"/>
              </a:lnSpc>
            </a:pPr>
            <a:r>
              <a:rPr lang="en-US" sz="3450" b="true">
                <a:solidFill>
                  <a:srgbClr val="000000"/>
                </a:solidFill>
                <a:latin typeface="Canva Sans Bold"/>
                <a:ea typeface="Canva Sans Bold"/>
                <a:cs typeface="Canva Sans Bold"/>
                <a:sym typeface="Canva Sans Bold"/>
              </a:rPr>
              <a:t>PyTorch</a:t>
            </a:r>
            <a:r>
              <a:rPr lang="en-US" sz="3450">
                <a:solidFill>
                  <a:srgbClr val="000000"/>
                </a:solidFill>
                <a:latin typeface="Canva Sans"/>
                <a:ea typeface="Canva Sans"/>
                <a:cs typeface="Canva Sans"/>
                <a:sym typeface="Canva Sans"/>
              </a:rPr>
              <a:t> </a:t>
            </a:r>
            <a:r>
              <a:rPr lang="en-US" sz="3450" b="true">
                <a:solidFill>
                  <a:srgbClr val="000000"/>
                </a:solidFill>
                <a:latin typeface="Canva Sans Bold"/>
                <a:ea typeface="Canva Sans Bold"/>
                <a:cs typeface="Canva Sans Bold"/>
                <a:sym typeface="Canva Sans Bold"/>
              </a:rPr>
              <a:t>:</a:t>
            </a:r>
            <a:r>
              <a:rPr lang="en-US" sz="3450">
                <a:solidFill>
                  <a:srgbClr val="000000"/>
                </a:solidFill>
                <a:latin typeface="Canva Sans"/>
                <a:ea typeface="Canva Sans"/>
                <a:cs typeface="Canva Sans"/>
                <a:sym typeface="Canva Sans"/>
              </a:rPr>
              <a:t> A machine learning library that includes algorithms like neural networks, support vector machines, </a:t>
            </a:r>
          </a:p>
          <a:p>
            <a:pPr algn="just">
              <a:lnSpc>
                <a:spcPts val="6037"/>
              </a:lnSpc>
            </a:pPr>
            <a:r>
              <a:rPr lang="en-US" sz="3450" b="true">
                <a:solidFill>
                  <a:srgbClr val="000000"/>
                </a:solidFill>
                <a:latin typeface="Canva Sans Bold"/>
                <a:ea typeface="Canva Sans Bold"/>
                <a:cs typeface="Canva Sans Bold"/>
                <a:sym typeface="Canva Sans Bold"/>
              </a:rPr>
              <a:t>TorchVision :</a:t>
            </a:r>
            <a:r>
              <a:rPr lang="en-US" sz="3450">
                <a:solidFill>
                  <a:srgbClr val="000000"/>
                </a:solidFill>
                <a:latin typeface="Canva Sans"/>
                <a:ea typeface="Canva Sans"/>
                <a:cs typeface="Canva Sans"/>
                <a:sym typeface="Canva Sans"/>
              </a:rPr>
              <a:t> It is a package within Torch that provides image and video processing capabilities</a:t>
            </a:r>
          </a:p>
          <a:p>
            <a:pPr algn="just">
              <a:lnSpc>
                <a:spcPts val="6037"/>
              </a:lnSpc>
            </a:pPr>
            <a:r>
              <a:rPr lang="en-US" b="true" sz="3450">
                <a:solidFill>
                  <a:srgbClr val="000000"/>
                </a:solidFill>
                <a:latin typeface="Canva Sans Bold"/>
                <a:ea typeface="Canva Sans Bold"/>
                <a:cs typeface="Canva Sans Bold"/>
                <a:sym typeface="Canva Sans Bold"/>
              </a:rPr>
              <a:t>SciPy and Numpy :</a:t>
            </a:r>
            <a:r>
              <a:rPr lang="en-US" sz="3450">
                <a:solidFill>
                  <a:srgbClr val="000000"/>
                </a:solidFill>
                <a:latin typeface="Canva Sans"/>
                <a:ea typeface="Canva Sans"/>
                <a:cs typeface="Canva Sans"/>
                <a:sym typeface="Canva Sans"/>
              </a:rPr>
              <a:t> For mathematical computations and optimizations</a:t>
            </a:r>
          </a:p>
        </p:txBody>
      </p:sp>
      <p:sp>
        <p:nvSpPr>
          <p:cNvPr name="AutoShape 3" id="3"/>
          <p:cNvSpPr/>
          <p:nvPr/>
        </p:nvSpPr>
        <p:spPr>
          <a:xfrm>
            <a:off x="684154" y="1953301"/>
            <a:ext cx="7284621" cy="0"/>
          </a:xfrm>
          <a:prstGeom prst="line">
            <a:avLst/>
          </a:prstGeom>
          <a:ln cap="flat" w="38100">
            <a:solidFill>
              <a:srgbClr val="000000"/>
            </a:solidFill>
            <a:prstDash val="solid"/>
            <a:headEnd type="none" len="sm" w="sm"/>
            <a:tailEnd type="triangle" len="med" w="lg"/>
          </a:ln>
        </p:spPr>
      </p:sp>
      <p:sp>
        <p:nvSpPr>
          <p:cNvPr name="TextBox 4" id="4"/>
          <p:cNvSpPr txBox="true"/>
          <p:nvPr/>
        </p:nvSpPr>
        <p:spPr>
          <a:xfrm rot="0">
            <a:off x="684154" y="838200"/>
            <a:ext cx="8173368" cy="1004453"/>
          </a:xfrm>
          <a:prstGeom prst="rect">
            <a:avLst/>
          </a:prstGeom>
        </p:spPr>
        <p:txBody>
          <a:bodyPr anchor="t" rtlCol="false" tIns="0" lIns="0" bIns="0" rIns="0">
            <a:spAutoFit/>
          </a:bodyPr>
          <a:lstStyle/>
          <a:p>
            <a:pPr algn="l">
              <a:lnSpc>
                <a:spcPts val="8447"/>
              </a:lnSpc>
            </a:pPr>
            <a:r>
              <a:rPr lang="en-US" sz="5380" b="true">
                <a:solidFill>
                  <a:srgbClr val="000000"/>
                </a:solidFill>
                <a:latin typeface="Canva Sans Bold"/>
                <a:ea typeface="Canva Sans Bold"/>
                <a:cs typeface="Canva Sans Bold"/>
                <a:sym typeface="Canva Sans Bold"/>
              </a:rPr>
              <a:t>Tools and libraries  </a:t>
            </a:r>
          </a:p>
        </p:txBody>
      </p:sp>
      <p:sp>
        <p:nvSpPr>
          <p:cNvPr name="TextBox 5" id="5"/>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25</a:t>
            </a:r>
          </a:p>
        </p:txBody>
      </p:sp>
      <p:sp>
        <p:nvSpPr>
          <p:cNvPr name="Freeform 6" id="6"/>
          <p:cNvSpPr/>
          <p:nvPr/>
        </p:nvSpPr>
        <p:spPr>
          <a:xfrm flipH="false" flipV="false" rot="-1266137">
            <a:off x="-2356700" y="5348574"/>
            <a:ext cx="5740157" cy="7403971"/>
          </a:xfrm>
          <a:custGeom>
            <a:avLst/>
            <a:gdLst/>
            <a:ahLst/>
            <a:cxnLst/>
            <a:rect r="r" b="b" t="t" l="l"/>
            <a:pathLst>
              <a:path h="7403971" w="5740157">
                <a:moveTo>
                  <a:pt x="0" y="0"/>
                </a:moveTo>
                <a:lnTo>
                  <a:pt x="5740157" y="0"/>
                </a:lnTo>
                <a:lnTo>
                  <a:pt x="5740157" y="7403971"/>
                </a:lnTo>
                <a:lnTo>
                  <a:pt x="0" y="74039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684154" y="6576813"/>
            <a:ext cx="17172330" cy="2473746"/>
          </a:xfrm>
          <a:prstGeom prst="rect">
            <a:avLst/>
          </a:prstGeom>
        </p:spPr>
        <p:txBody>
          <a:bodyPr anchor="t" rtlCol="false" tIns="0" lIns="0" bIns="0" rIns="0">
            <a:spAutoFit/>
          </a:bodyPr>
          <a:lstStyle/>
          <a:p>
            <a:pPr algn="l">
              <a:lnSpc>
                <a:spcPts val="4876"/>
              </a:lnSpc>
            </a:pPr>
            <a:r>
              <a:rPr lang="en-US" sz="3483" b="true">
                <a:solidFill>
                  <a:srgbClr val="000000"/>
                </a:solidFill>
                <a:latin typeface="Arimo Bold"/>
                <a:ea typeface="Arimo Bold"/>
                <a:cs typeface="Arimo Bold"/>
                <a:sym typeface="Arimo Bold"/>
              </a:rPr>
              <a:t>Medical Image Dataset :</a:t>
            </a:r>
            <a:r>
              <a:rPr lang="en-US" sz="3483">
                <a:solidFill>
                  <a:srgbClr val="000000"/>
                </a:solidFill>
                <a:latin typeface="Arimo"/>
                <a:ea typeface="Arimo"/>
                <a:cs typeface="Arimo"/>
                <a:sym typeface="Arimo"/>
              </a:rPr>
              <a:t> https://www.kaggle.com/datasets/raddar/tuberculosis-chest-xrays-montgomery</a:t>
            </a:r>
          </a:p>
          <a:p>
            <a:pPr algn="l">
              <a:lnSpc>
                <a:spcPts val="4876"/>
              </a:lnSpc>
              <a:spcBef>
                <a:spcPct val="0"/>
              </a:spcBef>
            </a:pPr>
            <a:r>
              <a:rPr lang="en-US" b="true" sz="3483">
                <a:solidFill>
                  <a:srgbClr val="000000"/>
                </a:solidFill>
                <a:latin typeface="Arimo Bold"/>
                <a:ea typeface="Arimo Bold"/>
                <a:cs typeface="Arimo Bold"/>
                <a:sym typeface="Arimo Bold"/>
              </a:rPr>
              <a:t>Transformation domain Dataset: </a:t>
            </a:r>
            <a:r>
              <a:rPr lang="en-US" sz="3483">
                <a:solidFill>
                  <a:srgbClr val="000000"/>
                </a:solidFill>
                <a:latin typeface="Arimo"/>
                <a:ea typeface="Arimo"/>
                <a:cs typeface="Arimo"/>
                <a:sym typeface="Arimo"/>
              </a:rPr>
              <a:t>https://www.kaggle.com/datasets/vishalbakshi/hms-hbac-training-spectrogram-images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1028700" y="892091"/>
            <a:ext cx="8173368" cy="710671"/>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References</a:t>
            </a:r>
          </a:p>
        </p:txBody>
      </p:sp>
      <p:sp>
        <p:nvSpPr>
          <p:cNvPr name="Freeform 3" id="3"/>
          <p:cNvSpPr/>
          <p:nvPr/>
        </p:nvSpPr>
        <p:spPr>
          <a:xfrm flipH="false" flipV="false" rot="0">
            <a:off x="16769364" y="-3249459"/>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3392918" y="751708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1515488" y="-2742714"/>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a:off x="532538" y="1966358"/>
            <a:ext cx="5654741" cy="0"/>
          </a:xfrm>
          <a:prstGeom prst="line">
            <a:avLst/>
          </a:prstGeom>
          <a:ln cap="flat" w="38100">
            <a:solidFill>
              <a:srgbClr val="000000"/>
            </a:solidFill>
            <a:prstDash val="solid"/>
            <a:headEnd type="none" len="sm" w="sm"/>
            <a:tailEnd type="triangle" len="med" w="lg"/>
          </a:ln>
        </p:spPr>
      </p:sp>
      <p:sp>
        <p:nvSpPr>
          <p:cNvPr name="TextBox 7" id="7"/>
          <p:cNvSpPr txBox="true"/>
          <p:nvPr/>
        </p:nvSpPr>
        <p:spPr>
          <a:xfrm rot="0">
            <a:off x="532538" y="2290208"/>
            <a:ext cx="17379722" cy="7656307"/>
          </a:xfrm>
          <a:prstGeom prst="rect">
            <a:avLst/>
          </a:prstGeom>
        </p:spPr>
        <p:txBody>
          <a:bodyPr anchor="t" rtlCol="false" tIns="0" lIns="0" bIns="0" rIns="0">
            <a:spAutoFit/>
          </a:bodyPr>
          <a:lstStyle/>
          <a:p>
            <a:pPr algn="just" marL="519092" indent="-259546" lvl="1">
              <a:lnSpc>
                <a:spcPts val="3366"/>
              </a:lnSpc>
              <a:buFont typeface="Arial"/>
              <a:buChar char="•"/>
            </a:pPr>
            <a:r>
              <a:rPr lang="en-US" sz="2404">
                <a:solidFill>
                  <a:srgbClr val="000000"/>
                </a:solidFill>
                <a:latin typeface="Libre Baskerville"/>
                <a:ea typeface="Libre Baskerville"/>
                <a:cs typeface="Libre Baskerville"/>
                <a:sym typeface="Libre Baskerville"/>
                <a:hlinkClick r:id="rId8" tooltip="https://doi.org/10.1016/j.bspc.2019.101564"/>
              </a:rPr>
              <a:t>[1] P. Tang, X. Wang, B. Shi, X. Bai, W. Liu, and Z. Tu, “Deep FisherNet for imageclassification,” IEEE Trans. Neural Netw. Learn. Syst., vol. 30, no. 7, pp. 2244–2250, Jul. 2019.</a:t>
            </a:r>
          </a:p>
          <a:p>
            <a:pPr algn="just">
              <a:lnSpc>
                <a:spcPts val="3366"/>
              </a:lnSpc>
            </a:pPr>
          </a:p>
          <a:p>
            <a:pPr algn="just" marL="519092" indent="-259546" lvl="1">
              <a:lnSpc>
                <a:spcPts val="3366"/>
              </a:lnSpc>
              <a:buFont typeface="Arial"/>
              <a:buChar char="•"/>
            </a:pPr>
            <a:r>
              <a:rPr lang="en-US" sz="2404">
                <a:solidFill>
                  <a:srgbClr val="000000"/>
                </a:solidFill>
                <a:latin typeface="Libre Baskerville"/>
                <a:ea typeface="Libre Baskerville"/>
                <a:cs typeface="Libre Baskerville"/>
                <a:sym typeface="Libre Baskerville"/>
                <a:hlinkClick r:id="rId9" tooltip="https://doi.org/10.1016/j.bspc.2019.101564"/>
              </a:rPr>
              <a:t>[2] G. Li and Y. Yu, “Contrast-oriented deep neural networks for salient object detection,” IEEE Trans. Neural Netw. Learn. Syst., vol. 29, no. 12, pp. 6038–6051, Dec. 2018.</a:t>
            </a:r>
          </a:p>
          <a:p>
            <a:pPr algn="just">
              <a:lnSpc>
                <a:spcPts val="3366"/>
              </a:lnSpc>
            </a:pPr>
          </a:p>
          <a:p>
            <a:pPr algn="just" marL="519092" indent="-259546" lvl="1">
              <a:lnSpc>
                <a:spcPts val="3366"/>
              </a:lnSpc>
              <a:buFont typeface="Arial"/>
              <a:buChar char="•"/>
            </a:pPr>
            <a:r>
              <a:rPr lang="en-US" sz="2404">
                <a:solidFill>
                  <a:srgbClr val="000000"/>
                </a:solidFill>
                <a:latin typeface="Libre Baskerville"/>
                <a:ea typeface="Libre Baskerville"/>
                <a:cs typeface="Libre Baskerville"/>
                <a:sym typeface="Libre Baskerville"/>
                <a:hlinkClick r:id="rId10" tooltip="https://doi.org/10.1016/j.bspc.2019.101564"/>
              </a:rPr>
              <a:t>[3] Y. Ding, C. Luo, C. Li, T. Lian, and Z. G. Qin, “High-order correlation detecting in features for diagnosis of Alzheimer’s disease and mild cog- nitive impairment,” Biomed. Signal Process. Control, vol. 53, Aug. 2019, Art. no. 101564.</a:t>
            </a:r>
          </a:p>
          <a:p>
            <a:pPr algn="just">
              <a:lnSpc>
                <a:spcPts val="3366"/>
              </a:lnSpc>
            </a:pPr>
          </a:p>
          <a:p>
            <a:pPr algn="just" marL="519092" indent="-259546" lvl="1">
              <a:lnSpc>
                <a:spcPts val="3366"/>
              </a:lnSpc>
              <a:buFont typeface="Arial"/>
              <a:buChar char="•"/>
            </a:pPr>
            <a:r>
              <a:rPr lang="en-US" sz="2404">
                <a:solidFill>
                  <a:srgbClr val="000000"/>
                </a:solidFill>
                <a:latin typeface="Libre Baskerville"/>
                <a:ea typeface="Libre Baskerville"/>
                <a:cs typeface="Libre Baskerville"/>
                <a:sym typeface="Libre Baskerville"/>
                <a:hlinkClick r:id="rId11" tooltip="https://doi.org/10.1016/j.bspc.2019.101564"/>
              </a:rPr>
              <a:t>[4] H. Chen, Z. Qin, Y. Ding, L. Tian, and Z. Qin, “Brain tumor seg- mentation with deep convolutional symmetric neural network,” Neuro- computing, vol. 392, pp. 305–313, Jun. 2020, doi: 10.1016/j.neucom. 2019.01.111.</a:t>
            </a:r>
          </a:p>
          <a:p>
            <a:pPr algn="just">
              <a:lnSpc>
                <a:spcPts val="3366"/>
              </a:lnSpc>
            </a:pPr>
          </a:p>
          <a:p>
            <a:pPr algn="just" marL="519092" indent="-259546" lvl="1">
              <a:lnSpc>
                <a:spcPts val="3366"/>
              </a:lnSpc>
              <a:buFont typeface="Arial"/>
              <a:buChar char="•"/>
            </a:pPr>
            <a:r>
              <a:rPr lang="en-US" sz="2404">
                <a:solidFill>
                  <a:srgbClr val="000000"/>
                </a:solidFill>
                <a:latin typeface="Libre Baskerville"/>
                <a:ea typeface="Libre Baskerville"/>
                <a:cs typeface="Libre Baskerville"/>
                <a:sym typeface="Libre Baskerville"/>
                <a:hlinkClick r:id="rId12" tooltip="https://doi.org/10.1016/j.bspc.2019.101564"/>
              </a:rPr>
              <a:t>[5] S. Jaeger, S. Candemir, S. Antani, Y. X. Wang, P. X. Lu, and G. Thoma, “Two public chest X-ray datasets for computer-aided screening of pulmonary diseases,” Quant. Imag. Med. Surg., vol. 4, p. 475, Dec. 2014. algorithm with NW algorithm for key generation,” J. Med. Syst., vol. 42, no. 1, p. 17, Jan. 2018.</a:t>
            </a:r>
          </a:p>
          <a:p>
            <a:pPr algn="just">
              <a:lnSpc>
                <a:spcPts val="3366"/>
              </a:lnSpc>
            </a:pPr>
          </a:p>
        </p:txBody>
      </p:sp>
      <p:sp>
        <p:nvSpPr>
          <p:cNvPr name="TextBox 8" id="8"/>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26</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970632" y="790482"/>
            <a:ext cx="8173368" cy="708174"/>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References</a:t>
            </a:r>
          </a:p>
        </p:txBody>
      </p:sp>
      <p:sp>
        <p:nvSpPr>
          <p:cNvPr name="Freeform 3" id="3"/>
          <p:cNvSpPr/>
          <p:nvPr/>
        </p:nvSpPr>
        <p:spPr>
          <a:xfrm flipH="false" flipV="false" rot="0">
            <a:off x="15706635" y="-3353140"/>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4455646" y="7413401"/>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2578216" y="-2846395"/>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a:off x="299257" y="1860606"/>
            <a:ext cx="5654741" cy="0"/>
          </a:xfrm>
          <a:prstGeom prst="line">
            <a:avLst/>
          </a:prstGeom>
          <a:ln cap="flat" w="38100">
            <a:solidFill>
              <a:srgbClr val="000000"/>
            </a:solidFill>
            <a:prstDash val="solid"/>
            <a:headEnd type="none" len="sm" w="sm"/>
            <a:tailEnd type="triangle" len="med" w="lg"/>
          </a:ln>
        </p:spPr>
      </p:sp>
      <p:sp>
        <p:nvSpPr>
          <p:cNvPr name="TextBox 7" id="7"/>
          <p:cNvSpPr txBox="true"/>
          <p:nvPr/>
        </p:nvSpPr>
        <p:spPr>
          <a:xfrm rot="0">
            <a:off x="299257" y="2157952"/>
            <a:ext cx="16736327" cy="6859229"/>
          </a:xfrm>
          <a:prstGeom prst="rect">
            <a:avLst/>
          </a:prstGeom>
        </p:spPr>
        <p:txBody>
          <a:bodyPr anchor="t" rtlCol="false" tIns="0" lIns="0" bIns="0" rIns="0">
            <a:spAutoFit/>
          </a:bodyPr>
          <a:lstStyle/>
          <a:p>
            <a:pPr algn="just" marL="556292" indent="-278146" lvl="1">
              <a:lnSpc>
                <a:spcPts val="3607"/>
              </a:lnSpc>
              <a:buFont typeface="Arial"/>
              <a:buChar char="•"/>
            </a:pPr>
            <a:r>
              <a:rPr lang="en-US" sz="2576">
                <a:solidFill>
                  <a:srgbClr val="000000"/>
                </a:solidFill>
                <a:latin typeface="Libre Baskerville"/>
                <a:ea typeface="Libre Baskerville"/>
                <a:cs typeface="Libre Baskerville"/>
                <a:sym typeface="Libre Baskerville"/>
                <a:hlinkClick r:id="rId8" tooltip="https://doi.org/10.1016/j.bspc.2019.101564"/>
              </a:rPr>
              <a:t>[6] Ultrasound Nerve Segmentation. Accessed: Jan. 9. [Online]. Available: https://www.kaggle.com/c/ultrasound-nerve-segmentation/data/</a:t>
            </a:r>
          </a:p>
          <a:p>
            <a:pPr algn="just">
              <a:lnSpc>
                <a:spcPts val="3607"/>
              </a:lnSpc>
            </a:pPr>
          </a:p>
          <a:p>
            <a:pPr algn="just" marL="556292" indent="-278146" lvl="1">
              <a:lnSpc>
                <a:spcPts val="3607"/>
              </a:lnSpc>
              <a:buFont typeface="Arial"/>
              <a:buChar char="•"/>
            </a:pPr>
            <a:r>
              <a:rPr lang="en-US" sz="2576">
                <a:solidFill>
                  <a:srgbClr val="000000"/>
                </a:solidFill>
                <a:latin typeface="Libre Baskerville"/>
                <a:ea typeface="Libre Baskerville"/>
                <a:cs typeface="Libre Baskerville"/>
                <a:sym typeface="Libre Baskerville"/>
                <a:hlinkClick r:id="rId9" tooltip="https://doi.org/10.1016/j.bspc.2019.101564"/>
              </a:rPr>
              <a:t>[7] B. H. Menze et al., “The multimodal brain tumor image segmentation benchmark (BRATS),” IEEE Trans. Med. Imag., vol. 34, no. 10, pp. 1993–2024, Oct. 2015.</a:t>
            </a:r>
          </a:p>
          <a:p>
            <a:pPr algn="just">
              <a:lnSpc>
                <a:spcPts val="3607"/>
              </a:lnSpc>
            </a:pPr>
          </a:p>
          <a:p>
            <a:pPr algn="just" marL="556292" indent="-278146" lvl="1">
              <a:lnSpc>
                <a:spcPts val="3607"/>
              </a:lnSpc>
              <a:buFont typeface="Arial"/>
              <a:buChar char="•"/>
            </a:pPr>
            <a:r>
              <a:rPr lang="en-US" sz="2576">
                <a:solidFill>
                  <a:srgbClr val="000000"/>
                </a:solidFill>
                <a:latin typeface="Libre Baskerville"/>
                <a:ea typeface="Libre Baskerville"/>
                <a:cs typeface="Libre Baskerville"/>
                <a:sym typeface="Libre Baskerville"/>
                <a:hlinkClick r:id="rId10" tooltip="https://doi.org/10.1016/j.bspc.2019.101564"/>
              </a:rPr>
              <a:t>[8] S. Bakas et al., “Advancing the cancer genome atlas glioma MRI collections with expert segmentation labels and radiomic features,” Sci. Data, vol. 4, no. 1, Dec. 2017, Art. no. 170117.</a:t>
            </a:r>
          </a:p>
          <a:p>
            <a:pPr algn="just">
              <a:lnSpc>
                <a:spcPts val="3607"/>
              </a:lnSpc>
            </a:pPr>
          </a:p>
          <a:p>
            <a:pPr algn="just" marL="556292" indent="-278146" lvl="1">
              <a:lnSpc>
                <a:spcPts val="3607"/>
              </a:lnSpc>
              <a:buFont typeface="Arial"/>
              <a:buChar char="•"/>
            </a:pPr>
            <a:r>
              <a:rPr lang="en-US" sz="2576">
                <a:solidFill>
                  <a:srgbClr val="000000"/>
                </a:solidFill>
                <a:latin typeface="Libre Baskerville"/>
                <a:ea typeface="Libre Baskerville"/>
                <a:cs typeface="Libre Baskerville"/>
                <a:sym typeface="Libre Baskerville"/>
                <a:hlinkClick r:id="rId11" tooltip="https://doi.org/10.1016/j.bspc.2019.101564"/>
              </a:rPr>
              <a:t>[9] S. R. Moosavi, E. Nigussie, M. Levorato, S. Virtanen, and J. Isoaho, “Low-latency approach for secure ECG feature based cryptographic key generation,” IEEE Access, vol. 6, pp. 428–442, 2018.</a:t>
            </a:r>
          </a:p>
          <a:p>
            <a:pPr algn="just">
              <a:lnSpc>
                <a:spcPts val="3607"/>
              </a:lnSpc>
            </a:pPr>
          </a:p>
          <a:p>
            <a:pPr algn="just" marL="556292" indent="-278146" lvl="1">
              <a:lnSpc>
                <a:spcPts val="3607"/>
              </a:lnSpc>
              <a:buFont typeface="Arial"/>
              <a:buChar char="•"/>
            </a:pPr>
            <a:r>
              <a:rPr lang="en-US" sz="2576">
                <a:solidFill>
                  <a:srgbClr val="000000"/>
                </a:solidFill>
                <a:latin typeface="Libre Baskerville"/>
                <a:ea typeface="Libre Baskerville"/>
                <a:cs typeface="Libre Baskerville"/>
                <a:sym typeface="Libre Baskerville"/>
                <a:hlinkClick r:id="rId12" tooltip="https://doi.org/10.1016/j.bspc.2019.101564"/>
              </a:rPr>
              <a:t>[10] T. Liu, J. Tian, Y. Gui, Y. Liu, and P. Liu, “SEDEA: State estimation- based dynamic encryption and authentication in smart grid,” IEEE Access, vol. 5, pp. 15682–15693, 2017.</a:t>
            </a:r>
          </a:p>
          <a:p>
            <a:pPr algn="just">
              <a:lnSpc>
                <a:spcPts val="3607"/>
              </a:lnSpc>
            </a:pPr>
          </a:p>
        </p:txBody>
      </p:sp>
      <p:sp>
        <p:nvSpPr>
          <p:cNvPr name="TextBox 8" id="8"/>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27</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970632" y="790482"/>
            <a:ext cx="8173368" cy="708174"/>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References</a:t>
            </a:r>
          </a:p>
        </p:txBody>
      </p:sp>
      <p:sp>
        <p:nvSpPr>
          <p:cNvPr name="Freeform 3" id="3"/>
          <p:cNvSpPr/>
          <p:nvPr/>
        </p:nvSpPr>
        <p:spPr>
          <a:xfrm flipH="false" flipV="false" rot="0">
            <a:off x="15706635" y="-3353140"/>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4455646" y="7413401"/>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2578216" y="-2846395"/>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a:off x="299257" y="1860606"/>
            <a:ext cx="5654741" cy="0"/>
          </a:xfrm>
          <a:prstGeom prst="line">
            <a:avLst/>
          </a:prstGeom>
          <a:ln cap="flat" w="38100">
            <a:solidFill>
              <a:srgbClr val="000000"/>
            </a:solidFill>
            <a:prstDash val="solid"/>
            <a:headEnd type="none" len="sm" w="sm"/>
            <a:tailEnd type="triangle" len="med" w="lg"/>
          </a:ln>
        </p:spPr>
      </p:sp>
      <p:sp>
        <p:nvSpPr>
          <p:cNvPr name="TextBox 7" id="7"/>
          <p:cNvSpPr txBox="true"/>
          <p:nvPr/>
        </p:nvSpPr>
        <p:spPr>
          <a:xfrm rot="0">
            <a:off x="949382" y="1892341"/>
            <a:ext cx="16736327" cy="8230829"/>
          </a:xfrm>
          <a:prstGeom prst="rect">
            <a:avLst/>
          </a:prstGeom>
        </p:spPr>
        <p:txBody>
          <a:bodyPr anchor="t" rtlCol="false" tIns="0" lIns="0" bIns="0" rIns="0">
            <a:spAutoFit/>
          </a:bodyPr>
          <a:lstStyle/>
          <a:p>
            <a:pPr algn="just" marL="556292" indent="-278146" lvl="1">
              <a:lnSpc>
                <a:spcPts val="3607"/>
              </a:lnSpc>
              <a:buFont typeface="Arial"/>
              <a:buChar char="•"/>
            </a:pPr>
            <a:r>
              <a:rPr lang="en-US" sz="2576">
                <a:solidFill>
                  <a:srgbClr val="000000"/>
                </a:solidFill>
                <a:latin typeface="Libre Baskerville"/>
                <a:ea typeface="Libre Baskerville"/>
                <a:cs typeface="Libre Baskerville"/>
                <a:sym typeface="Libre Baskerville"/>
                <a:hlinkClick r:id="rId8" tooltip="https://doi.org/10.1016/j.bspc.2019.101564"/>
              </a:rPr>
              <a:t>[11] S. Kalsi, H. Kaur, and V. Chang, “DNA cryptography and deep learning using genetic algorithm with NW algorithm for key generation,” J. Med. Syst., vol. 42, no. 1, p. 17, Jan. 2018.</a:t>
            </a:r>
          </a:p>
          <a:p>
            <a:pPr algn="just">
              <a:lnSpc>
                <a:spcPts val="3607"/>
              </a:lnSpc>
            </a:pPr>
          </a:p>
          <a:p>
            <a:pPr algn="just" marL="556292" indent="-278146" lvl="1">
              <a:lnSpc>
                <a:spcPts val="3607"/>
              </a:lnSpc>
              <a:buFont typeface="Arial"/>
              <a:buChar char="•"/>
            </a:pPr>
            <a:r>
              <a:rPr lang="en-US" sz="2576">
                <a:solidFill>
                  <a:srgbClr val="000000"/>
                </a:solidFill>
                <a:latin typeface="Libre Baskerville"/>
                <a:ea typeface="Libre Baskerville"/>
                <a:cs typeface="Libre Baskerville"/>
                <a:sym typeface="Libre Baskerville"/>
                <a:hlinkClick r:id="rId9" tooltip="https://doi.org/10.1016/j.bspc.2019.101564"/>
              </a:rPr>
              <a:t>[12] Y. Ding, C. Luo, C. Li, T. Lian, and Z. G. Qin, “High-order correlation detecting in features for diagnosis of Alzheimer’s disease and mild cog nitive impairment,” Biomed. Signal Process. Control, vol. 53, Aug. 2019, Art. no. 101564. </a:t>
            </a:r>
          </a:p>
          <a:p>
            <a:pPr algn="just">
              <a:lnSpc>
                <a:spcPts val="3607"/>
              </a:lnSpc>
            </a:pPr>
          </a:p>
          <a:p>
            <a:pPr algn="just" marL="556292" indent="-278146" lvl="1">
              <a:lnSpc>
                <a:spcPts val="3607"/>
              </a:lnSpc>
              <a:buFont typeface="Arial"/>
              <a:buChar char="•"/>
            </a:pPr>
            <a:r>
              <a:rPr lang="en-US" sz="2576">
                <a:solidFill>
                  <a:srgbClr val="000000"/>
                </a:solidFill>
                <a:latin typeface="Libre Baskerville"/>
                <a:ea typeface="Libre Baskerville"/>
                <a:cs typeface="Libre Baskerville"/>
                <a:sym typeface="Libre Baskerville"/>
                <a:hlinkClick r:id="rId10" tooltip="https://doi.org/10.1016/j.bspc.2019.101564"/>
              </a:rPr>
              <a:t>[13] H. Chen, Z. Qin, Y. Ding, L. Tian, and Z. Qin, “Brain tumor seg mentation with deep convolutional symmetric neural network,” Neuro computing, vol. 392, pp. 305–313, Jun. 2020, doi: 10.1016/j.neucom. 2019.01.111. </a:t>
            </a:r>
          </a:p>
          <a:p>
            <a:pPr algn="just">
              <a:lnSpc>
                <a:spcPts val="3607"/>
              </a:lnSpc>
            </a:pPr>
          </a:p>
          <a:p>
            <a:pPr algn="just" marL="556292" indent="-278146" lvl="1">
              <a:lnSpc>
                <a:spcPts val="3607"/>
              </a:lnSpc>
              <a:buFont typeface="Arial"/>
              <a:buChar char="•"/>
            </a:pPr>
            <a:r>
              <a:rPr lang="en-US" sz="2576">
                <a:solidFill>
                  <a:srgbClr val="000000"/>
                </a:solidFill>
                <a:latin typeface="Libre Baskerville"/>
                <a:ea typeface="Libre Baskerville"/>
                <a:cs typeface="Libre Baskerville"/>
                <a:sym typeface="Libre Baskerville"/>
                <a:hlinkClick r:id="rId11" tooltip="https://doi.org/10.1016/j.bspc.2019.101564"/>
              </a:rPr>
              <a:t>[14] S. Jaeger, S. Candemir, S. Antani, Y. X. Wang, P. X. Lu, and G. Thoma, “Two public chest X-ray datasets for computer-aided screening of pulmonary diseases,” Quant. Imag. Med. Surg., vol. 4, p. 475, Dec. 2014.</a:t>
            </a:r>
          </a:p>
          <a:p>
            <a:pPr algn="just">
              <a:lnSpc>
                <a:spcPts val="3607"/>
              </a:lnSpc>
            </a:pPr>
          </a:p>
          <a:p>
            <a:pPr algn="just" marL="556292" indent="-278146" lvl="1">
              <a:lnSpc>
                <a:spcPts val="3607"/>
              </a:lnSpc>
              <a:buFont typeface="Arial"/>
              <a:buChar char="•"/>
            </a:pPr>
            <a:r>
              <a:rPr lang="en-US" sz="2576">
                <a:solidFill>
                  <a:srgbClr val="000000"/>
                </a:solidFill>
                <a:latin typeface="Libre Baskerville"/>
                <a:ea typeface="Libre Baskerville"/>
                <a:cs typeface="Libre Baskerville"/>
                <a:sym typeface="Libre Baskerville"/>
                <a:hlinkClick r:id="rId12" tooltip="https://doi.org/10.1016/j.bspc.2019.101564"/>
              </a:rPr>
              <a:t>[15] Ultrasound Nerve Segmentation. Accessed: Jan. 9. [Online]. Available: https://www.kaggle.com/c/ultrasound-nerve-segmentation/data/</a:t>
            </a:r>
          </a:p>
          <a:p>
            <a:pPr algn="just">
              <a:lnSpc>
                <a:spcPts val="3607"/>
              </a:lnSpc>
            </a:pPr>
          </a:p>
        </p:txBody>
      </p:sp>
      <p:sp>
        <p:nvSpPr>
          <p:cNvPr name="TextBox 8" id="8"/>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28</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3283182" y="3632200"/>
            <a:ext cx="11721636" cy="325120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ea typeface="Yeseva One"/>
                <a:cs typeface="Yeseva One"/>
                <a:sym typeface="Yeseva One"/>
              </a:rPr>
              <a:t>Thank</a:t>
            </a:r>
          </a:p>
          <a:p>
            <a:pPr algn="ctr">
              <a:lnSpc>
                <a:spcPts val="12500"/>
              </a:lnSpc>
            </a:pPr>
            <a:r>
              <a:rPr lang="en-US" sz="12500">
                <a:solidFill>
                  <a:srgbClr val="000000"/>
                </a:solidFill>
                <a:latin typeface="Yeseva One"/>
                <a:ea typeface="Yeseva One"/>
                <a:cs typeface="Yeseva One"/>
                <a:sym typeface="Yeseva One"/>
              </a:rPr>
              <a:t>You</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29</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532538" y="1397033"/>
            <a:ext cx="11696059" cy="1201699"/>
          </a:xfrm>
          <a:prstGeom prst="rect">
            <a:avLst/>
          </a:prstGeom>
        </p:spPr>
        <p:txBody>
          <a:bodyPr anchor="t" rtlCol="false" tIns="0" lIns="0" bIns="0" rIns="0">
            <a:spAutoFit/>
          </a:bodyPr>
          <a:lstStyle/>
          <a:p>
            <a:pPr algn="ctr">
              <a:lnSpc>
                <a:spcPts val="9060"/>
              </a:lnSpc>
            </a:pPr>
            <a:r>
              <a:rPr lang="en-US" sz="9060" b="true">
                <a:solidFill>
                  <a:srgbClr val="000000"/>
                </a:solidFill>
                <a:latin typeface="Canva Sans Bold"/>
                <a:ea typeface="Canva Sans Bold"/>
                <a:cs typeface="Canva Sans Bold"/>
                <a:sym typeface="Canva Sans Bold"/>
              </a:rPr>
              <a:t>Problem Statment </a:t>
            </a:r>
          </a:p>
        </p:txBody>
      </p:sp>
      <p:sp>
        <p:nvSpPr>
          <p:cNvPr name="Freeform 3" id="3"/>
          <p:cNvSpPr/>
          <p:nvPr/>
        </p:nvSpPr>
        <p:spPr>
          <a:xfrm flipH="false" flipV="false" rot="0">
            <a:off x="16301766" y="-2904914"/>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2605384" y="692643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1515488" y="-2742714"/>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298765" y="3120199"/>
            <a:ext cx="14960535" cy="5113401"/>
          </a:xfrm>
          <a:prstGeom prst="rect">
            <a:avLst/>
          </a:prstGeom>
        </p:spPr>
        <p:txBody>
          <a:bodyPr anchor="t" rtlCol="false" tIns="0" lIns="0" bIns="0" rIns="0">
            <a:spAutoFit/>
          </a:bodyPr>
          <a:lstStyle/>
          <a:p>
            <a:pPr algn="l" marL="669289" indent="-334645" lvl="1">
              <a:lnSpc>
                <a:spcPts val="4556"/>
              </a:lnSpc>
              <a:buFont typeface="Arial"/>
              <a:buChar char="•"/>
            </a:pPr>
            <a:r>
              <a:rPr lang="en-US" sz="3099">
                <a:solidFill>
                  <a:srgbClr val="000000"/>
                </a:solidFill>
                <a:latin typeface="Libre Baskerville"/>
                <a:ea typeface="Libre Baskerville"/>
                <a:cs typeface="Libre Baskerville"/>
                <a:sym typeface="Libre Baskerville"/>
              </a:rPr>
              <a:t>Traditional cryptographic key generation depends on deterministic algorithms which can be suspectible to attacks if the entropy is very less.</a:t>
            </a:r>
          </a:p>
          <a:p>
            <a:pPr algn="l" marL="669289" indent="-334645" lvl="1">
              <a:lnSpc>
                <a:spcPts val="4556"/>
              </a:lnSpc>
              <a:buFont typeface="Arial"/>
              <a:buChar char="•"/>
            </a:pPr>
            <a:r>
              <a:rPr lang="en-US" sz="3099">
                <a:solidFill>
                  <a:srgbClr val="000000"/>
                </a:solidFill>
                <a:latin typeface="Libre Baskerville"/>
                <a:ea typeface="Libre Baskerville"/>
                <a:cs typeface="Libre Baskerville"/>
                <a:sym typeface="Libre Baskerville"/>
              </a:rPr>
              <a:t>Machine Learning based key generation approaches are currently booming to generate high entropy keys but they suffer from </a:t>
            </a:r>
            <a:r>
              <a:rPr lang="en-US" b="true" sz="3099">
                <a:solidFill>
                  <a:srgbClr val="000000"/>
                </a:solidFill>
                <a:latin typeface="Libre Baskerville Bold"/>
                <a:ea typeface="Libre Baskerville Bold"/>
                <a:cs typeface="Libre Baskerville Bold"/>
                <a:sym typeface="Libre Baskerville Bold"/>
              </a:rPr>
              <a:t>training instability</a:t>
            </a:r>
            <a:r>
              <a:rPr lang="en-US" sz="3099">
                <a:solidFill>
                  <a:srgbClr val="000000"/>
                </a:solidFill>
                <a:latin typeface="Libre Baskerville"/>
                <a:ea typeface="Libre Baskerville"/>
                <a:cs typeface="Libre Baskerville"/>
                <a:sym typeface="Libre Baskerville"/>
              </a:rPr>
              <a:t> and </a:t>
            </a:r>
            <a:r>
              <a:rPr lang="en-US" b="true" sz="3099">
                <a:solidFill>
                  <a:srgbClr val="000000"/>
                </a:solidFill>
                <a:latin typeface="Libre Baskerville Bold"/>
                <a:ea typeface="Libre Baskerville Bold"/>
                <a:cs typeface="Libre Baskerville Bold"/>
                <a:sym typeface="Libre Baskerville Bold"/>
              </a:rPr>
              <a:t>mode collapse.</a:t>
            </a:r>
          </a:p>
          <a:p>
            <a:pPr algn="l" marL="669289" indent="-334645" lvl="1">
              <a:lnSpc>
                <a:spcPts val="4556"/>
              </a:lnSpc>
              <a:buFont typeface="Arial"/>
              <a:buChar char="•"/>
            </a:pPr>
            <a:r>
              <a:rPr lang="en-US" sz="3099">
                <a:solidFill>
                  <a:srgbClr val="000000"/>
                </a:solidFill>
                <a:latin typeface="Libre Baskerville"/>
                <a:ea typeface="Libre Baskerville"/>
                <a:cs typeface="Libre Baskerville"/>
                <a:sym typeface="Libre Baskerville"/>
              </a:rPr>
              <a:t>This highlights the need for the use of a </a:t>
            </a:r>
            <a:r>
              <a:rPr lang="en-US" b="true" sz="3099">
                <a:solidFill>
                  <a:srgbClr val="000000"/>
                </a:solidFill>
                <a:latin typeface="Libre Baskerville Bold"/>
                <a:ea typeface="Libre Baskerville Bold"/>
                <a:cs typeface="Libre Baskerville Bold"/>
                <a:sym typeface="Libre Baskerville Bold"/>
              </a:rPr>
              <a:t>more stable model </a:t>
            </a:r>
            <a:r>
              <a:rPr lang="en-US" sz="3099">
                <a:solidFill>
                  <a:srgbClr val="000000"/>
                </a:solidFill>
                <a:latin typeface="Libre Baskerville"/>
                <a:ea typeface="Libre Baskerville"/>
                <a:cs typeface="Libre Baskerville"/>
                <a:sym typeface="Libre Baskerville"/>
              </a:rPr>
              <a:t>for the training process to overcome</a:t>
            </a:r>
            <a:r>
              <a:rPr lang="en-US" b="true" sz="3099">
                <a:solidFill>
                  <a:srgbClr val="000000"/>
                </a:solidFill>
                <a:latin typeface="Libre Baskerville Bold"/>
                <a:ea typeface="Libre Baskerville Bold"/>
                <a:cs typeface="Libre Baskerville Bold"/>
                <a:sym typeface="Libre Baskerville Bold"/>
              </a:rPr>
              <a:t> training instability</a:t>
            </a:r>
            <a:r>
              <a:rPr lang="en-US" sz="3099">
                <a:solidFill>
                  <a:srgbClr val="000000"/>
                </a:solidFill>
                <a:latin typeface="Libre Baskerville"/>
                <a:ea typeface="Libre Baskerville"/>
                <a:cs typeface="Libre Baskerville"/>
                <a:sym typeface="Libre Baskerville"/>
              </a:rPr>
              <a:t>, </a:t>
            </a:r>
            <a:r>
              <a:rPr lang="en-US" b="true" sz="3099">
                <a:solidFill>
                  <a:srgbClr val="000000"/>
                </a:solidFill>
                <a:latin typeface="Libre Baskerville Bold"/>
                <a:ea typeface="Libre Baskerville Bold"/>
                <a:cs typeface="Libre Baskerville Bold"/>
                <a:sym typeface="Libre Baskerville Bold"/>
              </a:rPr>
              <a:t>mode collapse</a:t>
            </a:r>
            <a:r>
              <a:rPr lang="en-US" sz="3099">
                <a:solidFill>
                  <a:srgbClr val="000000"/>
                </a:solidFill>
                <a:latin typeface="Libre Baskerville"/>
                <a:ea typeface="Libre Baskerville"/>
                <a:cs typeface="Libre Baskerville"/>
                <a:sym typeface="Libre Baskerville"/>
              </a:rPr>
              <a:t> and to </a:t>
            </a:r>
            <a:r>
              <a:rPr lang="en-US" b="true" sz="3099">
                <a:solidFill>
                  <a:srgbClr val="000000"/>
                </a:solidFill>
                <a:latin typeface="Libre Baskerville Bold"/>
                <a:ea typeface="Libre Baskerville Bold"/>
                <a:cs typeface="Libre Baskerville Bold"/>
                <a:sym typeface="Libre Baskerville Bold"/>
              </a:rPr>
              <a:t>generate a strong quality key</a:t>
            </a:r>
            <a:r>
              <a:rPr lang="en-US" sz="3099">
                <a:solidFill>
                  <a:srgbClr val="000000"/>
                </a:solidFill>
                <a:latin typeface="Libre Baskerville"/>
                <a:ea typeface="Libre Baskerville"/>
                <a:cs typeface="Libre Baskerville"/>
                <a:sym typeface="Libre Baskerville"/>
              </a:rPr>
              <a:t>. </a:t>
            </a:r>
          </a:p>
        </p:txBody>
      </p:sp>
      <p:sp>
        <p:nvSpPr>
          <p:cNvPr name="AutoShape 7" id="7"/>
          <p:cNvSpPr/>
          <p:nvPr/>
        </p:nvSpPr>
        <p:spPr>
          <a:xfrm>
            <a:off x="669193" y="2617782"/>
            <a:ext cx="11422750" cy="19050"/>
          </a:xfrm>
          <a:prstGeom prst="line">
            <a:avLst/>
          </a:prstGeom>
          <a:ln cap="flat" w="47625">
            <a:solidFill>
              <a:srgbClr val="000000"/>
            </a:solidFill>
            <a:prstDash val="solid"/>
            <a:headEnd type="none" len="sm" w="sm"/>
            <a:tailEnd type="triangle" len="med" w="lg"/>
          </a:ln>
        </p:spPr>
      </p:sp>
      <p:sp>
        <p:nvSpPr>
          <p:cNvPr name="TextBox 8" id="8"/>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1225583" y="1416083"/>
            <a:ext cx="11696059" cy="1201699"/>
          </a:xfrm>
          <a:prstGeom prst="rect">
            <a:avLst/>
          </a:prstGeom>
        </p:spPr>
        <p:txBody>
          <a:bodyPr anchor="t" rtlCol="false" tIns="0" lIns="0" bIns="0" rIns="0">
            <a:spAutoFit/>
          </a:bodyPr>
          <a:lstStyle/>
          <a:p>
            <a:pPr algn="l">
              <a:lnSpc>
                <a:spcPts val="9060"/>
              </a:lnSpc>
            </a:pPr>
            <a:r>
              <a:rPr lang="en-US" sz="9060" b="true">
                <a:solidFill>
                  <a:srgbClr val="000000"/>
                </a:solidFill>
                <a:latin typeface="Canva Sans Bold"/>
                <a:ea typeface="Canva Sans Bold"/>
                <a:cs typeface="Canva Sans Bold"/>
                <a:sym typeface="Canva Sans Bold"/>
              </a:rPr>
              <a:t>Abstract</a:t>
            </a:r>
          </a:p>
        </p:txBody>
      </p:sp>
      <p:sp>
        <p:nvSpPr>
          <p:cNvPr name="Freeform 3" id="3"/>
          <p:cNvSpPr/>
          <p:nvPr/>
        </p:nvSpPr>
        <p:spPr>
          <a:xfrm flipH="false" flipV="false" rot="0">
            <a:off x="16301766" y="-2904914"/>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2605384" y="692643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1515488" y="-2742714"/>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a:off x="669193" y="2617782"/>
            <a:ext cx="6404420" cy="0"/>
          </a:xfrm>
          <a:prstGeom prst="line">
            <a:avLst/>
          </a:prstGeom>
          <a:ln cap="flat" w="38100">
            <a:solidFill>
              <a:srgbClr val="000000"/>
            </a:solidFill>
            <a:prstDash val="solid"/>
            <a:headEnd type="none" len="sm" w="sm"/>
            <a:tailEnd type="triangle" len="med" w="lg"/>
          </a:ln>
        </p:spPr>
      </p:sp>
      <p:sp>
        <p:nvSpPr>
          <p:cNvPr name="TextBox 7" id="7"/>
          <p:cNvSpPr txBox="true"/>
          <p:nvPr/>
        </p:nvSpPr>
        <p:spPr>
          <a:xfrm rot="0">
            <a:off x="2298765" y="3120199"/>
            <a:ext cx="14960535" cy="5684901"/>
          </a:xfrm>
          <a:prstGeom prst="rect">
            <a:avLst/>
          </a:prstGeom>
        </p:spPr>
        <p:txBody>
          <a:bodyPr anchor="t" rtlCol="false" tIns="0" lIns="0" bIns="0" rIns="0">
            <a:spAutoFit/>
          </a:bodyPr>
          <a:lstStyle/>
          <a:p>
            <a:pPr algn="l" marL="669289" indent="-334645" lvl="1">
              <a:lnSpc>
                <a:spcPts val="4556"/>
              </a:lnSpc>
              <a:buFont typeface="Arial"/>
              <a:buChar char="•"/>
            </a:pPr>
            <a:r>
              <a:rPr lang="en-US" sz="3099">
                <a:solidFill>
                  <a:srgbClr val="000000"/>
                </a:solidFill>
                <a:latin typeface="Libre Baskerville"/>
                <a:ea typeface="Libre Baskerville"/>
                <a:cs typeface="Libre Baskerville"/>
                <a:sym typeface="Libre Baskerville"/>
              </a:rPr>
              <a:t>The need for medical image encryption is increasingly pronounced to safeguard the </a:t>
            </a:r>
            <a:r>
              <a:rPr lang="en-US" b="true" sz="3099">
                <a:solidFill>
                  <a:srgbClr val="000000"/>
                </a:solidFill>
                <a:latin typeface="Libre Baskerville Bold"/>
                <a:ea typeface="Libre Baskerville Bold"/>
                <a:cs typeface="Libre Baskerville Bold"/>
                <a:sym typeface="Libre Baskerville Bold"/>
              </a:rPr>
              <a:t>privacy of the patient’s medical imaging data</a:t>
            </a:r>
            <a:r>
              <a:rPr lang="en-US" sz="3099">
                <a:solidFill>
                  <a:srgbClr val="000000"/>
                </a:solidFill>
                <a:latin typeface="Libre Baskerville"/>
                <a:ea typeface="Libre Baskerville"/>
                <a:cs typeface="Libre Baskerville"/>
                <a:sym typeface="Libre Baskerville"/>
              </a:rPr>
              <a:t>.</a:t>
            </a:r>
          </a:p>
          <a:p>
            <a:pPr algn="l" marL="669289" indent="-334645" lvl="1">
              <a:lnSpc>
                <a:spcPts val="4556"/>
              </a:lnSpc>
              <a:buFont typeface="Arial"/>
              <a:buChar char="•"/>
            </a:pPr>
            <a:r>
              <a:rPr lang="en-US" b="true" sz="3099">
                <a:solidFill>
                  <a:srgbClr val="000000"/>
                </a:solidFill>
                <a:latin typeface="Libre Baskerville Bold"/>
                <a:ea typeface="Libre Baskerville Bold"/>
                <a:cs typeface="Libre Baskerville Bold"/>
                <a:sym typeface="Libre Baskerville Bold"/>
              </a:rPr>
              <a:t>Generative Adversial Network (GAN)</a:t>
            </a:r>
            <a:r>
              <a:rPr lang="en-US" sz="3099">
                <a:solidFill>
                  <a:srgbClr val="000000"/>
                </a:solidFill>
                <a:latin typeface="Libre Baskerville"/>
                <a:ea typeface="Libre Baskerville"/>
                <a:cs typeface="Libre Baskerville"/>
                <a:sym typeface="Libre Baskerville"/>
              </a:rPr>
              <a:t> have shown promising result in generating a strong high entropy key and encypting the medical image.</a:t>
            </a:r>
          </a:p>
          <a:p>
            <a:pPr algn="l" marL="669289" indent="-334645" lvl="1">
              <a:lnSpc>
                <a:spcPts val="4556"/>
              </a:lnSpc>
              <a:buFont typeface="Arial"/>
              <a:buChar char="•"/>
            </a:pPr>
            <a:r>
              <a:rPr lang="en-US" sz="3099">
                <a:solidFill>
                  <a:srgbClr val="000000"/>
                </a:solidFill>
                <a:latin typeface="Libre Baskerville"/>
                <a:ea typeface="Libre Baskerville"/>
                <a:cs typeface="Libre Baskerville"/>
                <a:sym typeface="Libre Baskerville"/>
              </a:rPr>
              <a:t>However, they suffer from </a:t>
            </a:r>
            <a:r>
              <a:rPr lang="en-US" b="true" sz="3099">
                <a:solidFill>
                  <a:srgbClr val="000000"/>
                </a:solidFill>
                <a:latin typeface="Libre Baskerville Bold"/>
                <a:ea typeface="Libre Baskerville Bold"/>
                <a:cs typeface="Libre Baskerville Bold"/>
                <a:sym typeface="Libre Baskerville Bold"/>
              </a:rPr>
              <a:t>training instability</a:t>
            </a:r>
            <a:r>
              <a:rPr lang="en-US" sz="3099">
                <a:solidFill>
                  <a:srgbClr val="000000"/>
                </a:solidFill>
                <a:latin typeface="Libre Baskerville"/>
                <a:ea typeface="Libre Baskerville"/>
                <a:cs typeface="Libre Baskerville"/>
                <a:sym typeface="Libre Baskerville"/>
              </a:rPr>
              <a:t> and </a:t>
            </a:r>
            <a:r>
              <a:rPr lang="en-US" b="true" sz="3099">
                <a:solidFill>
                  <a:srgbClr val="000000"/>
                </a:solidFill>
                <a:latin typeface="Libre Baskerville Bold"/>
                <a:ea typeface="Libre Baskerville Bold"/>
                <a:cs typeface="Libre Baskerville Bold"/>
                <a:sym typeface="Libre Baskerville Bold"/>
              </a:rPr>
              <a:t>mode collapse</a:t>
            </a:r>
            <a:r>
              <a:rPr lang="en-US" sz="3099">
                <a:solidFill>
                  <a:srgbClr val="000000"/>
                </a:solidFill>
                <a:latin typeface="Libre Baskerville"/>
                <a:ea typeface="Libre Baskerville"/>
                <a:cs typeface="Libre Baskerville"/>
                <a:sym typeface="Libre Baskerville"/>
              </a:rPr>
              <a:t> reducing the effectiveness of generated key.</a:t>
            </a:r>
          </a:p>
          <a:p>
            <a:pPr algn="l" marL="669289" indent="-334645" lvl="1">
              <a:lnSpc>
                <a:spcPts val="4556"/>
              </a:lnSpc>
              <a:buFont typeface="Arial"/>
              <a:buChar char="•"/>
            </a:pPr>
            <a:r>
              <a:rPr lang="en-US" sz="3099">
                <a:solidFill>
                  <a:srgbClr val="000000"/>
                </a:solidFill>
                <a:latin typeface="Libre Baskerville"/>
                <a:ea typeface="Libre Baskerville"/>
                <a:cs typeface="Libre Baskerville"/>
                <a:sym typeface="Libre Baskerville"/>
              </a:rPr>
              <a:t>Thus we have come with </a:t>
            </a:r>
            <a:r>
              <a:rPr lang="en-US" b="true" sz="3099">
                <a:solidFill>
                  <a:srgbClr val="000000"/>
                </a:solidFill>
                <a:latin typeface="Libre Baskerville Bold"/>
                <a:ea typeface="Libre Baskerville Bold"/>
                <a:cs typeface="Libre Baskerville Bold"/>
                <a:sym typeface="Libre Baskerville Bold"/>
              </a:rPr>
              <a:t>Wasserstien GAN - Gradient Penality</a:t>
            </a:r>
            <a:r>
              <a:rPr lang="en-US" sz="3099">
                <a:solidFill>
                  <a:srgbClr val="000000"/>
                </a:solidFill>
                <a:latin typeface="Libre Baskerville"/>
                <a:ea typeface="Libre Baskerville"/>
                <a:cs typeface="Libre Baskerville"/>
                <a:sym typeface="Libre Baskerville"/>
              </a:rPr>
              <a:t> to overcome this issue by enforcing Lipshitz continuity for better genralization  </a:t>
            </a:r>
          </a:p>
        </p:txBody>
      </p:sp>
      <p:sp>
        <p:nvSpPr>
          <p:cNvPr name="TextBox 8" id="8"/>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1225583" y="1416083"/>
            <a:ext cx="11696059" cy="1201699"/>
          </a:xfrm>
          <a:prstGeom prst="rect">
            <a:avLst/>
          </a:prstGeom>
        </p:spPr>
        <p:txBody>
          <a:bodyPr anchor="t" rtlCol="false" tIns="0" lIns="0" bIns="0" rIns="0">
            <a:spAutoFit/>
          </a:bodyPr>
          <a:lstStyle/>
          <a:p>
            <a:pPr algn="l">
              <a:lnSpc>
                <a:spcPts val="9060"/>
              </a:lnSpc>
            </a:pPr>
            <a:r>
              <a:rPr lang="en-US" sz="9060" b="true">
                <a:solidFill>
                  <a:srgbClr val="000000"/>
                </a:solidFill>
                <a:latin typeface="Canva Sans Bold"/>
                <a:ea typeface="Canva Sans Bold"/>
                <a:cs typeface="Canva Sans Bold"/>
                <a:sym typeface="Canva Sans Bold"/>
              </a:rPr>
              <a:t>Objective</a:t>
            </a:r>
          </a:p>
        </p:txBody>
      </p:sp>
      <p:sp>
        <p:nvSpPr>
          <p:cNvPr name="Freeform 3" id="3"/>
          <p:cNvSpPr/>
          <p:nvPr/>
        </p:nvSpPr>
        <p:spPr>
          <a:xfrm flipH="false" flipV="false" rot="0">
            <a:off x="16301766" y="-2904914"/>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2605384" y="692643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1515488" y="-2742714"/>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a:off x="669193" y="2617782"/>
            <a:ext cx="7309145" cy="0"/>
          </a:xfrm>
          <a:prstGeom prst="line">
            <a:avLst/>
          </a:prstGeom>
          <a:ln cap="flat" w="38100">
            <a:solidFill>
              <a:srgbClr val="000000"/>
            </a:solidFill>
            <a:prstDash val="solid"/>
            <a:headEnd type="none" len="sm" w="sm"/>
            <a:tailEnd type="triangle" len="med" w="lg"/>
          </a:ln>
        </p:spPr>
      </p:sp>
      <p:sp>
        <p:nvSpPr>
          <p:cNvPr name="TextBox 7" id="7"/>
          <p:cNvSpPr txBox="true"/>
          <p:nvPr/>
        </p:nvSpPr>
        <p:spPr>
          <a:xfrm rot="0">
            <a:off x="2298765" y="3544443"/>
            <a:ext cx="14003000" cy="3112389"/>
          </a:xfrm>
          <a:prstGeom prst="rect">
            <a:avLst/>
          </a:prstGeom>
        </p:spPr>
        <p:txBody>
          <a:bodyPr anchor="t" rtlCol="false" tIns="0" lIns="0" bIns="0" rIns="0">
            <a:spAutoFit/>
          </a:bodyPr>
          <a:lstStyle/>
          <a:p>
            <a:pPr algn="l" marL="734058" indent="-367029" lvl="1">
              <a:lnSpc>
                <a:spcPts val="4997"/>
              </a:lnSpc>
              <a:buFont typeface="Arial"/>
              <a:buChar char="•"/>
            </a:pPr>
            <a:r>
              <a:rPr lang="en-US" sz="3399">
                <a:solidFill>
                  <a:srgbClr val="000000"/>
                </a:solidFill>
                <a:latin typeface="Libre Baskerville"/>
                <a:ea typeface="Libre Baskerville"/>
                <a:cs typeface="Libre Baskerville"/>
                <a:sym typeface="Libre Baskerville"/>
              </a:rPr>
              <a:t>To develop a secure one time pad key generation framework using WGAN-GP.</a:t>
            </a:r>
          </a:p>
          <a:p>
            <a:pPr algn="l" marL="734058" indent="-367029" lvl="1">
              <a:lnSpc>
                <a:spcPts val="4997"/>
              </a:lnSpc>
              <a:buFont typeface="Arial"/>
              <a:buChar char="•"/>
            </a:pPr>
            <a:r>
              <a:rPr lang="en-US" sz="3399">
                <a:solidFill>
                  <a:srgbClr val="000000"/>
                </a:solidFill>
                <a:latin typeface="Libre Baskerville"/>
                <a:ea typeface="Libre Baskerville"/>
                <a:cs typeface="Libre Baskerville"/>
                <a:sym typeface="Libre Baskerville"/>
              </a:rPr>
              <a:t>To enhance training stability.</a:t>
            </a:r>
          </a:p>
          <a:p>
            <a:pPr algn="l" marL="734058" indent="-367029" lvl="1">
              <a:lnSpc>
                <a:spcPts val="4997"/>
              </a:lnSpc>
              <a:buFont typeface="Arial"/>
              <a:buChar char="•"/>
            </a:pPr>
            <a:r>
              <a:rPr lang="en-US" sz="3399">
                <a:solidFill>
                  <a:srgbClr val="000000"/>
                </a:solidFill>
                <a:latin typeface="Libre Baskerville"/>
                <a:ea typeface="Libre Baskerville"/>
                <a:cs typeface="Libre Baskerville"/>
                <a:sym typeface="Libre Baskerville"/>
              </a:rPr>
              <a:t>To evaluate the quality of the generated key and check its effectiveness with respect to GAN </a:t>
            </a:r>
          </a:p>
        </p:txBody>
      </p:sp>
      <p:sp>
        <p:nvSpPr>
          <p:cNvPr name="TextBox 8" id="8"/>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5</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9E4D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53381" y="1028700"/>
          <a:ext cx="17377715" cy="8519846"/>
        </p:xfrm>
        <a:graphic>
          <a:graphicData uri="http://schemas.openxmlformats.org/drawingml/2006/table">
            <a:tbl>
              <a:tblPr/>
              <a:tblGrid>
                <a:gridCol w="1248053"/>
                <a:gridCol w="2700272"/>
                <a:gridCol w="2626083"/>
                <a:gridCol w="6276204"/>
                <a:gridCol w="4527102"/>
              </a:tblGrid>
              <a:tr h="1636091">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S.NO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Name of the Journal and Published 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Proposed Methodology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League Spartan"/>
                          <a:ea typeface="League Spartan"/>
                          <a:cs typeface="League Spartan"/>
                          <a:sym typeface="League Spartan"/>
                        </a:rPr>
                        <a:t>Limitations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812495">
                <a:tc>
                  <a:txBody>
                    <a:bodyPr anchor="t" rtlCol="false"/>
                    <a:lstStyle/>
                    <a:p>
                      <a:pPr algn="ctr">
                        <a:lnSpc>
                          <a:spcPts val="2939"/>
                        </a:lnSpc>
                        <a:defRPr/>
                      </a:pPr>
                      <a:r>
                        <a:rPr lang="en-US" sz="2099" b="true">
                          <a:solidFill>
                            <a:srgbClr val="000000"/>
                          </a:solidFill>
                          <a:latin typeface="Source Sans Pro Bold"/>
                          <a:ea typeface="Source Sans Pro Bold"/>
                          <a:cs typeface="Source Sans Pro Bold"/>
                          <a:sym typeface="Source Sans Pro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DeepKeyGen: A Deep Learning-Based Stream Cipher Generator for Medical Image Encryption and Decryption</a:t>
                      </a:r>
                      <a:endParaRPr lang="en-US" sz="1100"/>
                    </a:p>
                    <a:p>
                      <a:pPr algn="l">
                        <a:lnSpc>
                          <a:spcPts val="293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 IEEE Transactions on Neural Networks and Learning Systems / 2022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b="true" sz="2099" strike="noStrike" u="none">
                          <a:solidFill>
                            <a:srgbClr val="000000"/>
                          </a:solidFill>
                          <a:latin typeface="Source Sans Pro Bold"/>
                          <a:ea typeface="Source Sans Pro Bold"/>
                          <a:cs typeface="Source Sans Pro Bold"/>
                          <a:sym typeface="Source Sans Pro Bold"/>
                        </a:rPr>
                        <a:t>DeepKeyGen</a:t>
                      </a:r>
                      <a:r>
                        <a:rPr lang="en-US" sz="2099" b="true">
                          <a:solidFill>
                            <a:srgbClr val="000000"/>
                          </a:solidFill>
                          <a:latin typeface="Source Sans Pro Bold"/>
                          <a:ea typeface="Source Sans Pro Bold"/>
                          <a:cs typeface="Source Sans Pro Bold"/>
                          <a:sym typeface="Source Sans Pro Bold"/>
                        </a:rPr>
                        <a:t> presented a deep learning-based stream cipher generator that utilized Generative Adversarial Networks (GANs) for the encryption and decryption of medical images.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The process relies heavily on the randomness of deep learning models, which can cause inconsistencies in key generation even under identical conditions and the training process is unstable.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071259">
                <a:tc>
                  <a:txBody>
                    <a:bodyPr anchor="t" rtlCol="false"/>
                    <a:lstStyle/>
                    <a:p>
                      <a:pPr algn="ctr">
                        <a:lnSpc>
                          <a:spcPts val="2939"/>
                        </a:lnSpc>
                        <a:defRPr/>
                      </a:pPr>
                      <a:r>
                        <a:rPr lang="en-US" sz="2099" b="true">
                          <a:solidFill>
                            <a:srgbClr val="000000"/>
                          </a:solidFill>
                          <a:latin typeface="Source Sans Pro Bold"/>
                          <a:ea typeface="Source Sans Pro Bold"/>
                          <a:cs typeface="Source Sans Pro Bold"/>
                          <a:sym typeface="Source Sans Pro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DeepEDN: A Deep-Learning-Based Image Encryption and Decryption Network for Internet of Medical Things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b="true" sz="2099" strike="noStrike" u="none">
                          <a:solidFill>
                            <a:srgbClr val="333333"/>
                          </a:solidFill>
                          <a:latin typeface="Source Sans Pro Bold"/>
                          <a:ea typeface="Source Sans Pro Bold"/>
                          <a:cs typeface="Source Sans Pro Bold"/>
                          <a:sym typeface="Source Sans Pro Bold"/>
                        </a:rPr>
                        <a:t>IEEE Internet of Things Journal / 2021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DeepEDN is an end-to-end encryption-decryption framework for IoMT. It uses Cycle-GANs to encrypt medical images and an inverse mapping network for loss-minimized decryption. An ROI mining network enables selective retrieval of critical data without full decryption.</a:t>
                      </a:r>
                      <a:endParaRPr lang="en-US" sz="1100"/>
                    </a:p>
                    <a:p>
                      <a:pPr algn="l">
                        <a:lnSpc>
                          <a:spcPts val="293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Arimo Bold"/>
                          <a:ea typeface="Arimo Bold"/>
                          <a:cs typeface="Arimo Bold"/>
                          <a:sym typeface="Arimo Bold"/>
                        </a:rPr>
                        <a:t>The computational complexity is very high as Cycle-GANs and ROI mining require significant processing power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359029" y="257894"/>
            <a:ext cx="7490246" cy="767136"/>
          </a:xfrm>
          <a:prstGeom prst="rect">
            <a:avLst/>
          </a:prstGeom>
        </p:spPr>
        <p:txBody>
          <a:bodyPr anchor="t" rtlCol="false" tIns="0" lIns="0" bIns="0" rIns="0">
            <a:spAutoFit/>
          </a:bodyPr>
          <a:lstStyle/>
          <a:p>
            <a:pPr algn="ctr">
              <a:lnSpc>
                <a:spcPts val="5827"/>
              </a:lnSpc>
            </a:pPr>
            <a:r>
              <a:rPr lang="en-US" sz="5827">
                <a:solidFill>
                  <a:srgbClr val="000000"/>
                </a:solidFill>
                <a:latin typeface="Canva Sans"/>
                <a:ea typeface="Canva Sans"/>
                <a:cs typeface="Canva Sans"/>
                <a:sym typeface="Canva Sans"/>
              </a:rPr>
              <a:t>Literature Survey </a:t>
            </a:r>
          </a:p>
        </p:txBody>
      </p:sp>
      <p:sp>
        <p:nvSpPr>
          <p:cNvPr name="TextBox 4" id="4"/>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6</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9E4D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39634" y="1435141"/>
          <a:ext cx="17326680" cy="6229350"/>
        </p:xfrm>
        <a:graphic>
          <a:graphicData uri="http://schemas.openxmlformats.org/drawingml/2006/table">
            <a:tbl>
              <a:tblPr/>
              <a:tblGrid>
                <a:gridCol w="1581776"/>
                <a:gridCol w="2619342"/>
                <a:gridCol w="2547375"/>
                <a:gridCol w="6088098"/>
                <a:gridCol w="4490089"/>
              </a:tblGrid>
              <a:tr h="1638798">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S.NO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Name of the Journal and Published 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Proposed Methodology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League Spartan"/>
                          <a:ea typeface="League Spartan"/>
                          <a:cs typeface="League Spartan"/>
                          <a:sym typeface="League Spartan"/>
                        </a:rPr>
                        <a:t>Limitations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4590552">
                <a:tc>
                  <a:txBody>
                    <a:bodyPr anchor="t" rtlCol="false"/>
                    <a:lstStyle/>
                    <a:p>
                      <a:pPr algn="ctr">
                        <a:lnSpc>
                          <a:spcPts val="2939"/>
                        </a:lnSpc>
                        <a:defRPr/>
                      </a:pPr>
                      <a:r>
                        <a:rPr lang="en-US" sz="2099" b="true">
                          <a:solidFill>
                            <a:srgbClr val="000000"/>
                          </a:solidFill>
                          <a:latin typeface="Source Sans Pro Bold"/>
                          <a:ea typeface="Source Sans Pro Bold"/>
                          <a:cs typeface="Source Sans Pro Bold"/>
                          <a:sym typeface="Source Sans Pro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Arimo Bold"/>
                          <a:ea typeface="Arimo Bold"/>
                          <a:cs typeface="Arimo Bold"/>
                          <a:sym typeface="Arimo Bold"/>
                        </a:rPr>
                        <a:t>DeepENC: Deep Learning-Based ROI Selection for Encryption of Medical Images Through Key Generation with Multimodal Information Fusion</a:t>
                      </a:r>
                      <a:endParaRPr lang="en-US" sz="1100"/>
                    </a:p>
                    <a:p>
                      <a:pPr algn="l">
                        <a:lnSpc>
                          <a:spcPts val="294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IEEE Transactions /2024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DeepENC securely encrypts the Region of Interest (ROI) in medical images using a 2D hybrid chaotic key. It leverages UNet3+ for ROI segmentation and biometric features for key generation, ensuring high security with low computational cost.</a:t>
                      </a:r>
                      <a:endParaRPr lang="en-US" sz="1100"/>
                    </a:p>
                    <a:p>
                      <a:pPr algn="l">
                        <a:lnSpc>
                          <a:spcPts val="293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Arimo Bold"/>
                          <a:ea typeface="Arimo Bold"/>
                          <a:cs typeface="Arimo Bold"/>
                          <a:sym typeface="Arimo Bold"/>
                        </a:rPr>
                        <a:t>There are some potential vulnerabilities in this such as, while </a:t>
                      </a:r>
                      <a:r>
                        <a:rPr lang="en-US" sz="2100" b="true">
                          <a:solidFill>
                            <a:srgbClr val="000000"/>
                          </a:solidFill>
                          <a:latin typeface="Arimo Bold"/>
                          <a:ea typeface="Arimo Bold"/>
                          <a:cs typeface="Arimo Bold"/>
                          <a:sym typeface="Arimo Bold"/>
                        </a:rPr>
                        <a:t>selective ROI encryption improves efficiency, the unencrypted background could still leak contextual information about the medical image.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0" y="261564"/>
            <a:ext cx="7490246" cy="767136"/>
          </a:xfrm>
          <a:prstGeom prst="rect">
            <a:avLst/>
          </a:prstGeom>
        </p:spPr>
        <p:txBody>
          <a:bodyPr anchor="t" rtlCol="false" tIns="0" lIns="0" bIns="0" rIns="0">
            <a:spAutoFit/>
          </a:bodyPr>
          <a:lstStyle/>
          <a:p>
            <a:pPr algn="ctr">
              <a:lnSpc>
                <a:spcPts val="5827"/>
              </a:lnSpc>
            </a:pPr>
            <a:r>
              <a:rPr lang="en-US" sz="5827">
                <a:solidFill>
                  <a:srgbClr val="000000"/>
                </a:solidFill>
                <a:latin typeface="Canva Sans"/>
                <a:ea typeface="Canva Sans"/>
                <a:cs typeface="Canva Sans"/>
                <a:sym typeface="Canva Sans"/>
              </a:rPr>
              <a:t>Literature Survey </a:t>
            </a:r>
          </a:p>
        </p:txBody>
      </p:sp>
      <p:sp>
        <p:nvSpPr>
          <p:cNvPr name="TextBox 4" id="4"/>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7</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9E4D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69403" y="1531538"/>
          <a:ext cx="17496911" cy="6376198"/>
        </p:xfrm>
        <a:graphic>
          <a:graphicData uri="http://schemas.openxmlformats.org/drawingml/2006/table">
            <a:tbl>
              <a:tblPr/>
              <a:tblGrid>
                <a:gridCol w="1857064"/>
                <a:gridCol w="3072912"/>
                <a:gridCol w="2684713"/>
                <a:gridCol w="6416329"/>
                <a:gridCol w="3465893"/>
              </a:tblGrid>
              <a:tr h="1639805">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S.NO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Name of the Journal and Published 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Proposed Methodology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League Spartan"/>
                          <a:ea typeface="League Spartan"/>
                          <a:cs typeface="League Spartan"/>
                          <a:sym typeface="League Spartan"/>
                        </a:rPr>
                        <a:t>Limitations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4736393">
                <a:tc>
                  <a:txBody>
                    <a:bodyPr anchor="t" rtlCol="false"/>
                    <a:lstStyle/>
                    <a:p>
                      <a:pPr algn="ctr">
                        <a:lnSpc>
                          <a:spcPts val="2939"/>
                        </a:lnSpc>
                        <a:defRPr/>
                      </a:pPr>
                      <a:r>
                        <a:rPr lang="en-US" sz="2099">
                          <a:solidFill>
                            <a:srgbClr val="000000"/>
                          </a:solidFill>
                          <a:latin typeface="Source Sans Pro"/>
                          <a:ea typeface="Source Sans Pro"/>
                          <a:cs typeface="Source Sans Pro"/>
                          <a:sym typeface="Source Sans Pro"/>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Chaotic Medical Image Encryption Method Using Attention Mechanism Fused with ResNet Model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333333"/>
                          </a:solidFill>
                          <a:latin typeface="Source Sans Pro Bold"/>
                          <a:ea typeface="Source Sans Pro Bold"/>
                          <a:cs typeface="Source Sans Pro Bold"/>
                          <a:sym typeface="Source Sans Pro Bold"/>
                        </a:rPr>
                        <a:t>Frontiers in Neuroscience / 2023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AT-ResNet-CM enhances medical image encryption by integrating an attention mechanism with ResNet for high-dimensional feature extraction. The attention module focuses on critical regions, improving encryption quality, while a chaotic system ensures randomness and security.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It requires careful tuning of its attention mechanism and chaotic system. If not configured properly, the encryption quality may drop, potentially affecting security and performance.</a:t>
                      </a:r>
                      <a:endParaRPr lang="en-US" sz="1100"/>
                    </a:p>
                    <a:p>
                      <a:pPr algn="l">
                        <a:lnSpc>
                          <a:spcPts val="2939"/>
                        </a:lnSpc>
                      </a:pPr>
                    </a:p>
                    <a:p>
                      <a:pPr algn="l">
                        <a:lnSpc>
                          <a:spcPts val="293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0" y="468296"/>
            <a:ext cx="7490246" cy="767136"/>
          </a:xfrm>
          <a:prstGeom prst="rect">
            <a:avLst/>
          </a:prstGeom>
        </p:spPr>
        <p:txBody>
          <a:bodyPr anchor="t" rtlCol="false" tIns="0" lIns="0" bIns="0" rIns="0">
            <a:spAutoFit/>
          </a:bodyPr>
          <a:lstStyle/>
          <a:p>
            <a:pPr algn="ctr">
              <a:lnSpc>
                <a:spcPts val="5827"/>
              </a:lnSpc>
            </a:pPr>
            <a:r>
              <a:rPr lang="en-US" sz="5827">
                <a:solidFill>
                  <a:srgbClr val="000000"/>
                </a:solidFill>
                <a:latin typeface="Canva Sans"/>
                <a:ea typeface="Canva Sans"/>
                <a:cs typeface="Canva Sans"/>
                <a:sym typeface="Canva Sans"/>
              </a:rPr>
              <a:t>Literature Survey </a:t>
            </a:r>
          </a:p>
        </p:txBody>
      </p:sp>
      <p:sp>
        <p:nvSpPr>
          <p:cNvPr name="TextBox 4" id="4"/>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8</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E9E4D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53381" y="1028700"/>
          <a:ext cx="17377715" cy="8406888"/>
        </p:xfrm>
        <a:graphic>
          <a:graphicData uri="http://schemas.openxmlformats.org/drawingml/2006/table">
            <a:tbl>
              <a:tblPr/>
              <a:tblGrid>
                <a:gridCol w="1248053"/>
                <a:gridCol w="2700272"/>
                <a:gridCol w="2626083"/>
                <a:gridCol w="6276204"/>
                <a:gridCol w="4527102"/>
              </a:tblGrid>
              <a:tr h="1636190">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S.NO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Name of the Journal and Published 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Proposed Methodology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League Spartan"/>
                          <a:ea typeface="League Spartan"/>
                          <a:cs typeface="League Spartan"/>
                          <a:sym typeface="League Spartan"/>
                        </a:rPr>
                        <a:t>Limitations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770698">
                <a:tc>
                  <a:txBody>
                    <a:bodyPr anchor="t" rtlCol="false"/>
                    <a:lstStyle/>
                    <a:p>
                      <a:pPr algn="ctr">
                        <a:lnSpc>
                          <a:spcPts val="2939"/>
                        </a:lnSpc>
                        <a:defRPr/>
                      </a:pPr>
                      <a:r>
                        <a:rPr lang="en-US" sz="2099" b="true">
                          <a:solidFill>
                            <a:srgbClr val="000000"/>
                          </a:solidFill>
                          <a:latin typeface="Source Sans Pro Bold"/>
                          <a:ea typeface="Source Sans Pro Bold"/>
                          <a:cs typeface="Source Sans Pro Bold"/>
                          <a:sym typeface="Source Sans Pro Bold"/>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Deep Learning-Based Encryption Scheme for Medical Images Using Deep Convolutional Generative Adversarial Networks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Nature Scientific Reports / 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453385" indent="-226693" lvl="1">
                        <a:lnSpc>
                          <a:spcPts val="2939"/>
                        </a:lnSpc>
                        <a:buFont typeface="Arial"/>
                        <a:buChar char="•"/>
                        <a:defRPr/>
                      </a:pPr>
                      <a:r>
                        <a:rPr lang="en-US" b="true" sz="2099">
                          <a:solidFill>
                            <a:srgbClr val="000000"/>
                          </a:solidFill>
                          <a:latin typeface="Source Sans Pro Bold"/>
                          <a:ea typeface="Source Sans Pro Bold"/>
                          <a:cs typeface="Source Sans Pro Bold"/>
                          <a:sym typeface="Source Sans Pro Bold"/>
                        </a:rPr>
                        <a:t>Utilizes Deep Convolutional Generative Adversarial Networks (DCGANs) for encrypting medical images.</a:t>
                      </a:r>
                      <a:endParaRPr lang="en-US" sz="1100"/>
                    </a:p>
                    <a:p>
                      <a:pPr algn="l" marL="453385" indent="-226693" lvl="1">
                        <a:lnSpc>
                          <a:spcPts val="2939"/>
                        </a:lnSpc>
                        <a:buFont typeface="Arial"/>
                        <a:buChar char="•"/>
                      </a:pPr>
                      <a:r>
                        <a:rPr lang="en-US" b="true" sz="2099">
                          <a:solidFill>
                            <a:srgbClr val="000000"/>
                          </a:solidFill>
                          <a:latin typeface="Source Sans Pro Bold"/>
                          <a:ea typeface="Source Sans Pro Bold"/>
                          <a:cs typeface="Source Sans Pro Bold"/>
                          <a:sym typeface="Source Sans Pro Bold"/>
                        </a:rPr>
                        <a:t>Implements Virtual Adversarial Training (VAT) to enhance robustness against adversarial attacks.</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Mode collapse is a well-known issue in DCGANs where instead of exploring the full distribution of possible transformations, the model starts producing similar outputs for different inputs. This happens because the generator finds a "shortcut" to fool the discriminator without learning a complete mapping from the original image space to the encrypted space.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359029" y="257894"/>
            <a:ext cx="7490246" cy="767136"/>
          </a:xfrm>
          <a:prstGeom prst="rect">
            <a:avLst/>
          </a:prstGeom>
        </p:spPr>
        <p:txBody>
          <a:bodyPr anchor="t" rtlCol="false" tIns="0" lIns="0" bIns="0" rIns="0">
            <a:spAutoFit/>
          </a:bodyPr>
          <a:lstStyle/>
          <a:p>
            <a:pPr algn="ctr">
              <a:lnSpc>
                <a:spcPts val="5827"/>
              </a:lnSpc>
            </a:pPr>
            <a:r>
              <a:rPr lang="en-US" sz="5827">
                <a:solidFill>
                  <a:srgbClr val="000000"/>
                </a:solidFill>
                <a:latin typeface="Canva Sans"/>
                <a:ea typeface="Canva Sans"/>
                <a:cs typeface="Canva Sans"/>
                <a:sym typeface="Canva Sans"/>
              </a:rPr>
              <a:t>Literature Survey </a:t>
            </a:r>
          </a:p>
        </p:txBody>
      </p:sp>
      <p:sp>
        <p:nvSpPr>
          <p:cNvPr name="TextBox 4" id="4"/>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DAGeIato4K8</dc:identifier>
  <dcterms:modified xsi:type="dcterms:W3CDTF">2011-08-01T06:04:30Z</dcterms:modified>
  <cp:revision>1</cp:revision>
  <dc:title>CIP-R1</dc:title>
</cp:coreProperties>
</file>