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70" r:id="rId5"/>
    <p:sldId id="267" r:id="rId6"/>
    <p:sldId id="259" r:id="rId7"/>
    <p:sldId id="260" r:id="rId8"/>
    <p:sldId id="261" r:id="rId9"/>
    <p:sldId id="262" r:id="rId10"/>
    <p:sldId id="263" r:id="rId11"/>
    <p:sldId id="264" r:id="rId12"/>
    <p:sldId id="265"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1" d="100"/>
          <a:sy n="81" d="100"/>
        </p:scale>
        <p:origin x="8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6485-0BF7-4F9F-A930-77E9ACDBBC64}"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D228E-928D-4B2A-9D16-C4B8121F8B4A}" type="slidenum">
              <a:rPr lang="en-IN" smtClean="0"/>
              <a:t>‹#›</a:t>
            </a:fld>
            <a:endParaRPr lang="en-IN"/>
          </a:p>
        </p:txBody>
      </p:sp>
    </p:spTree>
    <p:extLst>
      <p:ext uri="{BB962C8B-B14F-4D97-AF65-F5344CB8AC3E}">
        <p14:creationId xmlns:p14="http://schemas.microsoft.com/office/powerpoint/2010/main" val="328817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791687"/>
          </a:xfrm>
        </p:spPr>
        <p:txBody>
          <a:bodyPr>
            <a:noAutofit/>
          </a:bodyPr>
          <a:lstStyle/>
          <a:p>
            <a:r>
              <a:rPr lang="en-US" sz="2400" b="1" dirty="0">
                <a:solidFill>
                  <a:srgbClr val="000000"/>
                </a:solidFill>
                <a:effectLst/>
                <a:latin typeface="Verdana" panose="020B0604030504040204" pitchFamily="34" charset="0"/>
                <a:ea typeface="Verdana" panose="020B0604030504040204" pitchFamily="34" charset="0"/>
              </a:rPr>
              <a:t>IMPLEMENTATION OF A REAL-TIME, DATA-DRIVEN ONLINE </a:t>
            </a:r>
            <a:br>
              <a:rPr lang="en-US" sz="2400" dirty="0">
                <a:latin typeface="Verdana" panose="020B0604030504040204" pitchFamily="34" charset="0"/>
                <a:ea typeface="Verdana" panose="020B0604030504040204" pitchFamily="34" charset="0"/>
              </a:rPr>
            </a:br>
            <a:r>
              <a:rPr lang="en-US" sz="2400" b="1" dirty="0">
                <a:solidFill>
                  <a:srgbClr val="000000"/>
                </a:solidFill>
                <a:effectLst/>
                <a:latin typeface="Verdana" panose="020B0604030504040204" pitchFamily="34" charset="0"/>
                <a:ea typeface="Verdana" panose="020B0604030504040204" pitchFamily="34" charset="0"/>
              </a:rPr>
              <a:t>EPIDEMIC CALCULATOR FOR TRACKING THE SPREAD OF </a:t>
            </a:r>
            <a:br>
              <a:rPr lang="en-US" sz="2400" dirty="0">
                <a:latin typeface="Verdana" panose="020B0604030504040204" pitchFamily="34" charset="0"/>
                <a:ea typeface="Verdana" panose="020B0604030504040204" pitchFamily="34" charset="0"/>
              </a:rPr>
            </a:br>
            <a:r>
              <a:rPr lang="en-US" sz="2400" b="1" dirty="0">
                <a:solidFill>
                  <a:srgbClr val="000000"/>
                </a:solidFill>
                <a:effectLst/>
                <a:latin typeface="Verdana" panose="020B0604030504040204" pitchFamily="34" charset="0"/>
                <a:ea typeface="Verdana" panose="020B0604030504040204" pitchFamily="34" charset="0"/>
              </a:rPr>
              <a:t>COVID-19 </a:t>
            </a:r>
            <a:endParaRPr lang="en-GB" sz="24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CAI G 08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5199392"/>
              </p:ext>
            </p:extLst>
          </p:nvPr>
        </p:nvGraphicFramePr>
        <p:xfrm>
          <a:off x="630904" y="3274141"/>
          <a:ext cx="5418666" cy="3129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r>
                        <a:rPr lang="en-US" sz="1800" b="1" kern="1200" dirty="0">
                          <a:solidFill>
                            <a:schemeClr val="tx1"/>
                          </a:solidFill>
                          <a:effectLst/>
                          <a:latin typeface="+mn-lt"/>
                          <a:ea typeface="+mn-ea"/>
                          <a:cs typeface="+mn-cs"/>
                        </a:rPr>
                        <a:t>20201CAI0012  20201CAI0055 </a:t>
                      </a:r>
                      <a:endParaRPr lang="en-US" dirty="0"/>
                    </a:p>
                    <a:p>
                      <a:r>
                        <a:rPr lang="en-US" sz="1800" b="1" kern="1200" dirty="0">
                          <a:solidFill>
                            <a:schemeClr val="tx1"/>
                          </a:solidFill>
                          <a:effectLst/>
                          <a:latin typeface="+mn-lt"/>
                          <a:ea typeface="+mn-ea"/>
                          <a:cs typeface="+mn-cs"/>
                        </a:rPr>
                        <a:t>20201CAI0063  20201CAI0067</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kern="1200" dirty="0">
                          <a:solidFill>
                            <a:schemeClr val="tx1"/>
                          </a:solidFill>
                          <a:effectLst/>
                          <a:latin typeface="+mn-lt"/>
                          <a:ea typeface="+mn-ea"/>
                          <a:cs typeface="+mn-cs"/>
                        </a:rPr>
                        <a:t>MOHAMMED ABU HANEEF KISHORE B</a:t>
                      </a:r>
                      <a:endParaRPr lang="en-IN" dirty="0"/>
                    </a:p>
                    <a:p>
                      <a:pPr algn="ctr"/>
                      <a:r>
                        <a:rPr lang="en-IN" sz="1800" b="1" kern="1200" dirty="0">
                          <a:solidFill>
                            <a:schemeClr val="tx1"/>
                          </a:solidFill>
                          <a:effectLst/>
                          <a:latin typeface="+mn-lt"/>
                          <a:ea typeface="+mn-ea"/>
                          <a:cs typeface="+mn-cs"/>
                        </a:rPr>
                        <a:t>SOUHARDH D.S </a:t>
                      </a:r>
                      <a:endParaRPr lang="en-IN" dirty="0"/>
                    </a:p>
                    <a:p>
                      <a:pPr algn="ctr"/>
                      <a:r>
                        <a:rPr lang="en-IN" sz="1800" b="1" kern="1200" dirty="0">
                          <a:solidFill>
                            <a:schemeClr val="tx1"/>
                          </a:solidFill>
                          <a:effectLst/>
                          <a:latin typeface="+mn-lt"/>
                          <a:ea typeface="+mn-ea"/>
                          <a:cs typeface="+mn-cs"/>
                        </a:rPr>
                        <a:t>SHAIK MOHD GAUSE </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IN" sz="1700" b="1" dirty="0">
                <a:solidFill>
                  <a:srgbClr val="000000"/>
                </a:solidFill>
                <a:effectLst/>
              </a:rPr>
              <a:t>Mr. </a:t>
            </a:r>
            <a:r>
              <a:rPr lang="en-IN" sz="1700" b="1" dirty="0" err="1">
                <a:solidFill>
                  <a:srgbClr val="000000"/>
                </a:solidFill>
                <a:effectLst/>
              </a:rPr>
              <a:t>Likhith</a:t>
            </a:r>
            <a:r>
              <a:rPr lang="en-IN" sz="1700" b="1" dirty="0">
                <a:solidFill>
                  <a:srgbClr val="000000"/>
                </a:solidFill>
                <a:effectLst/>
              </a:rPr>
              <a:t> S.R</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endParaRPr lang="en-GB" sz="2800" dirty="0">
              <a:solidFill>
                <a:schemeClr val="tx1"/>
              </a:solidFill>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1060390" y="1364152"/>
            <a:ext cx="10515600" cy="4351338"/>
          </a:xfrm>
        </p:spPr>
        <p:txBody>
          <a:bodyPr>
            <a:noAutofit/>
          </a:bodyPr>
          <a:lstStyle/>
          <a:p>
            <a:pPr algn="just"/>
            <a:r>
              <a:rPr lang="en-US" sz="1800" dirty="0">
                <a:solidFill>
                  <a:srgbClr val="000000"/>
                </a:solidFill>
                <a:effectLst/>
                <a:ea typeface="Verdana" panose="020B0604030504040204" pitchFamily="34" charset="0"/>
              </a:rPr>
              <a:t>Timely and Accurate Information: Users will have access to up-to-date and accurate information on the spread of COVID-19, including total cases, recoveries, deaths, and other relevant statistics. </a:t>
            </a:r>
            <a:endParaRPr lang="en-US" sz="1800" dirty="0">
              <a:ea typeface="Verdana" panose="020B0604030504040204" pitchFamily="34" charset="0"/>
            </a:endParaRPr>
          </a:p>
          <a:p>
            <a:pPr algn="just"/>
            <a:r>
              <a:rPr lang="en-US" sz="1800" dirty="0">
                <a:solidFill>
                  <a:srgbClr val="000000"/>
                </a:solidFill>
                <a:effectLst/>
                <a:ea typeface="Verdana" panose="020B0604030504040204" pitchFamily="34" charset="0"/>
              </a:rPr>
              <a:t>Data Visualization: The application will provide visual representations of COVID-19 data, making it easier for users to understand trends, patterns, and the overall impact of the pandemic. </a:t>
            </a:r>
            <a:endParaRPr lang="en-US" sz="1800" dirty="0">
              <a:ea typeface="Verdana" panose="020B0604030504040204" pitchFamily="34" charset="0"/>
            </a:endParaRPr>
          </a:p>
          <a:p>
            <a:pPr algn="just"/>
            <a:r>
              <a:rPr lang="en-US" sz="1800" dirty="0">
                <a:solidFill>
                  <a:srgbClr val="000000"/>
                </a:solidFill>
                <a:effectLst/>
                <a:ea typeface="Verdana" panose="020B0604030504040204" pitchFamily="34" charset="0"/>
              </a:rPr>
              <a:t>Geographical Tracking: Users can track the spread of the virus across different regions, allowing for localized analysis and decision-making. </a:t>
            </a:r>
            <a:endParaRPr lang="en-US" sz="1800" dirty="0">
              <a:ea typeface="Verdana" panose="020B0604030504040204" pitchFamily="34" charset="0"/>
            </a:endParaRPr>
          </a:p>
          <a:p>
            <a:pPr algn="just"/>
            <a:r>
              <a:rPr lang="en-US" sz="1800" dirty="0">
                <a:solidFill>
                  <a:srgbClr val="000000"/>
                </a:solidFill>
                <a:effectLst/>
                <a:ea typeface="Verdana" panose="020B0604030504040204" pitchFamily="34" charset="0"/>
              </a:rPr>
              <a:t>Improved Healthcare Planning: Healthcare facilities can use the data to plan for surges in cases, manage patient loads, and optimize healthcare delivery. </a:t>
            </a:r>
            <a:endParaRPr lang="en-US" sz="1800" dirty="0">
              <a:ea typeface="Verdana" panose="020B0604030504040204" pitchFamily="34" charset="0"/>
            </a:endParaRPr>
          </a:p>
          <a:p>
            <a:pPr algn="just"/>
            <a:r>
              <a:rPr lang="en-US" sz="1800" dirty="0">
                <a:solidFill>
                  <a:srgbClr val="000000"/>
                </a:solidFill>
                <a:effectLst/>
                <a:ea typeface="Verdana" panose="020B0604030504040204" pitchFamily="34" charset="0"/>
              </a:rPr>
              <a:t>Increased Awareness and Informed Decision-Making: Users will be better informed about the current status of COVID-19, fostering increased awareness and </a:t>
            </a:r>
            <a:r>
              <a:rPr lang="en-US" sz="1800" dirty="0" err="1">
                <a:solidFill>
                  <a:srgbClr val="000000"/>
                </a:solidFill>
                <a:effectLst/>
                <a:ea typeface="Verdana" panose="020B0604030504040204" pitchFamily="34" charset="0"/>
              </a:rPr>
              <a:t>understanding.Decision</a:t>
            </a:r>
            <a:r>
              <a:rPr lang="en-US" sz="1800" dirty="0">
                <a:ea typeface="Verdana" panose="020B0604030504040204" pitchFamily="34" charset="0"/>
              </a:rPr>
              <a:t> </a:t>
            </a:r>
            <a:r>
              <a:rPr lang="en-US" sz="1800" dirty="0">
                <a:solidFill>
                  <a:srgbClr val="000000"/>
                </a:solidFill>
                <a:effectLst/>
                <a:ea typeface="Verdana" panose="020B0604030504040204" pitchFamily="34" charset="0"/>
              </a:rPr>
              <a:t>makers at various levels, including individuals, communities, and public health officials, can make more informed decisions based on up-to-date and accurate information. </a:t>
            </a:r>
            <a:endParaRPr lang="en-US" sz="1800" dirty="0">
              <a:ea typeface="Verdana" panose="020B0604030504040204" pitchFamily="34" charset="0"/>
            </a:endParaRPr>
          </a:p>
          <a:p>
            <a:pPr algn="just"/>
            <a:r>
              <a:rPr lang="en-US" sz="1800" dirty="0">
                <a:solidFill>
                  <a:srgbClr val="000000"/>
                </a:solidFill>
                <a:effectLst/>
                <a:ea typeface="Verdana" panose="020B0604030504040204" pitchFamily="34" charset="0"/>
              </a:rPr>
              <a:t>Efficient Healthcare Resource </a:t>
            </a:r>
            <a:r>
              <a:rPr lang="en-US" sz="1800" dirty="0" err="1">
                <a:solidFill>
                  <a:srgbClr val="000000"/>
                </a:solidFill>
                <a:effectLst/>
                <a:ea typeface="Verdana" panose="020B0604030504040204" pitchFamily="34" charset="0"/>
              </a:rPr>
              <a:t>Allocation:Healthcare</a:t>
            </a:r>
            <a:r>
              <a:rPr lang="en-US" sz="1800" dirty="0">
                <a:solidFill>
                  <a:srgbClr val="000000"/>
                </a:solidFill>
                <a:effectLst/>
                <a:ea typeface="Verdana" panose="020B0604030504040204" pitchFamily="34" charset="0"/>
              </a:rPr>
              <a:t> facilities can optimize resource allocation by anticipating and preparing for surges in COVID-19 cases in specific </a:t>
            </a:r>
            <a:r>
              <a:rPr lang="en-US" sz="1800" dirty="0" err="1">
                <a:solidFill>
                  <a:srgbClr val="000000"/>
                </a:solidFill>
                <a:effectLst/>
                <a:ea typeface="Verdana" panose="020B0604030504040204" pitchFamily="34" charset="0"/>
              </a:rPr>
              <a:t>regions.Real</a:t>
            </a:r>
            <a:r>
              <a:rPr lang="en-US" sz="1800" dirty="0">
                <a:solidFill>
                  <a:srgbClr val="000000"/>
                </a:solidFill>
                <a:effectLst/>
                <a:ea typeface="Verdana" panose="020B0604030504040204" pitchFamily="34" charset="0"/>
              </a:rPr>
              <a:t>-time data can aid in managing medical supplies, personnel, and facilities more </a:t>
            </a:r>
            <a:r>
              <a:rPr lang="en-US" sz="1800" dirty="0">
                <a:ea typeface="Verdana" panose="020B0604030504040204" pitchFamily="34" charset="0"/>
              </a:rPr>
              <a:t> </a:t>
            </a:r>
            <a:r>
              <a:rPr lang="en-US" sz="1800" dirty="0">
                <a:solidFill>
                  <a:srgbClr val="000000"/>
                </a:solidFill>
                <a:effectLst/>
                <a:ea typeface="Verdana" panose="020B0604030504040204" pitchFamily="34" charset="0"/>
              </a:rPr>
              <a:t>effectively. </a:t>
            </a:r>
            <a:endParaRPr lang="en-US" sz="1800" dirty="0">
              <a:ea typeface="Verdana" panose="020B060403050404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14" y="211301"/>
            <a:ext cx="10515600" cy="762920"/>
          </a:xfrm>
        </p:spPr>
        <p:txBody>
          <a:bodyPr/>
          <a:lstStyle/>
          <a:p>
            <a:r>
              <a:rPr lang="en-GB" b="1" dirty="0"/>
              <a:t>Conclusion</a:t>
            </a:r>
          </a:p>
        </p:txBody>
      </p:sp>
      <p:sp>
        <p:nvSpPr>
          <p:cNvPr id="3" name="Content Placeholder 2"/>
          <p:cNvSpPr>
            <a:spLocks noGrp="1"/>
          </p:cNvSpPr>
          <p:nvPr>
            <p:ph idx="1"/>
          </p:nvPr>
        </p:nvSpPr>
        <p:spPr>
          <a:xfrm>
            <a:off x="932204" y="974221"/>
            <a:ext cx="10515600" cy="4351338"/>
          </a:xfrm>
        </p:spPr>
        <p:txBody>
          <a:bodyPr>
            <a:normAutofit fontScale="62500" lnSpcReduction="20000"/>
          </a:bodyPr>
          <a:lstStyle/>
          <a:p>
            <a:pPr algn="just">
              <a:lnSpc>
                <a:spcPct val="120000"/>
              </a:lnSpc>
            </a:pPr>
            <a:r>
              <a:rPr lang="en-US" dirty="0"/>
              <a:t>In conclusion, the proposed approach utilizing Decision Tree Regression for epidemic detection and real-time mapping presents a robust and interpretable framework. </a:t>
            </a:r>
          </a:p>
          <a:p>
            <a:pPr algn="just">
              <a:lnSpc>
                <a:spcPct val="120000"/>
              </a:lnSpc>
            </a:pPr>
            <a:r>
              <a:rPr lang="en-US" dirty="0"/>
              <a:t>Through meticulous data preprocessing, targeted training, and model evaluation, the methodology ensures accurate predictions of death rate, recovery rate, and new cases associated with COVID-19 outbreaks. </a:t>
            </a:r>
          </a:p>
          <a:p>
            <a:pPr algn="just">
              <a:lnSpc>
                <a:spcPct val="120000"/>
              </a:lnSpc>
            </a:pPr>
            <a:r>
              <a:rPr lang="en-US" dirty="0"/>
              <a:t>The implementation of a user-friendly interface and a dynamic real-time mapping system enhances accessibility and facilitates informed decision-making for public health authorities. </a:t>
            </a:r>
          </a:p>
          <a:p>
            <a:pPr algn="just">
              <a:lnSpc>
                <a:spcPct val="120000"/>
              </a:lnSpc>
            </a:pPr>
            <a:r>
              <a:rPr lang="en-US" dirty="0"/>
              <a:t>The model's interpretability, coupled with feature importance analysis and </a:t>
            </a:r>
            <a:r>
              <a:rPr lang="en-US" dirty="0" err="1"/>
              <a:t>explainability</a:t>
            </a:r>
            <a:r>
              <a:rPr lang="en-US" dirty="0"/>
              <a:t> techniques, fosters trust among end-users. </a:t>
            </a:r>
          </a:p>
          <a:p>
            <a:pPr algn="just">
              <a:lnSpc>
                <a:spcPct val="120000"/>
              </a:lnSpc>
            </a:pPr>
            <a:r>
              <a:rPr lang="en-US" dirty="0"/>
              <a:t>Despite challenges such as data limitations and computational complexities, this research lays the foundation for a data-driven and adaptive system, offering valuable insights for navigating the dynamic landscape of infectious disease outbreaks. </a:t>
            </a:r>
          </a:p>
          <a:p>
            <a:pPr algn="just">
              <a:lnSpc>
                <a:spcPct val="120000"/>
              </a:lnSpc>
            </a:pPr>
            <a:r>
              <a:rPr lang="en-US" dirty="0"/>
              <a:t>The iterative refinement process, incorporating the latest data and user feedback, underscores the commitment to continuous improvement and relevance in the ongoing battle against epidemics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Autofit/>
          </a:bodyPr>
          <a:lstStyle/>
          <a:p>
            <a:pPr algn="just"/>
            <a:r>
              <a:rPr lang="en-IN" sz="1700" dirty="0">
                <a:solidFill>
                  <a:srgbClr val="000000"/>
                </a:solidFill>
                <a:effectLst/>
                <a:ea typeface="Calibri" panose="020F0502020204030204" pitchFamily="34" charset="0"/>
                <a:cs typeface="Calibri" panose="020F0502020204030204" pitchFamily="34" charset="0"/>
              </a:rPr>
              <a:t>[1] H. Zhao, Y. Li, S. Chu, S. Zhao and C. Liu, "A COVID-19 Prediction Optimization Algorithm Based on Real-time Neural Network Training—Taking Italy as an Example," 2021 IEEE Asia-Pacific Conference on Image Processing, Electronics and Computers (IPEC), Dalian, China, 2021, pp. 345-348, </a:t>
            </a:r>
            <a:r>
              <a:rPr lang="en-IN" sz="1700" dirty="0" err="1">
                <a:solidFill>
                  <a:srgbClr val="000000"/>
                </a:solidFill>
                <a:effectLst/>
                <a:ea typeface="Calibri" panose="020F0502020204030204" pitchFamily="34" charset="0"/>
                <a:cs typeface="Calibri" panose="020F0502020204030204" pitchFamily="34" charset="0"/>
              </a:rPr>
              <a:t>doi</a:t>
            </a:r>
            <a:r>
              <a:rPr lang="en-IN" sz="1700" dirty="0">
                <a:solidFill>
                  <a:srgbClr val="000000"/>
                </a:solidFill>
                <a:effectLst/>
                <a:ea typeface="Calibri" panose="020F0502020204030204" pitchFamily="34" charset="0"/>
                <a:cs typeface="Calibri" panose="020F0502020204030204" pitchFamily="34" charset="0"/>
              </a:rPr>
              <a:t>: 10.1109/IPEC51340.2021.9421142. </a:t>
            </a:r>
            <a:endParaRPr lang="en-IN" sz="1700" dirty="0">
              <a:ea typeface="Calibri" panose="020F0502020204030204" pitchFamily="34" charset="0"/>
              <a:cs typeface="Calibri" panose="020F0502020204030204" pitchFamily="34" charset="0"/>
            </a:endParaRPr>
          </a:p>
          <a:p>
            <a:pPr algn="just"/>
            <a:r>
              <a:rPr lang="en-IN" sz="1700" dirty="0">
                <a:solidFill>
                  <a:srgbClr val="000000"/>
                </a:solidFill>
                <a:effectLst/>
                <a:ea typeface="Calibri" panose="020F0502020204030204" pitchFamily="34" charset="0"/>
                <a:cs typeface="Calibri" panose="020F0502020204030204" pitchFamily="34" charset="0"/>
              </a:rPr>
              <a:t>[2] R. Kumari et al., "Analysis and predictions of spread, recovery, and death caused by COVID-19 in India," in Big Data Mining and Analytics, vol. 4, no. 2, pp. 65-75, June 2021, </a:t>
            </a:r>
            <a:r>
              <a:rPr lang="en-IN" sz="1700" dirty="0" err="1">
                <a:solidFill>
                  <a:srgbClr val="000000"/>
                </a:solidFill>
                <a:effectLst/>
                <a:ea typeface="Calibri" panose="020F0502020204030204" pitchFamily="34" charset="0"/>
                <a:cs typeface="Calibri" panose="020F0502020204030204" pitchFamily="34" charset="0"/>
              </a:rPr>
              <a:t>doi</a:t>
            </a:r>
            <a:r>
              <a:rPr lang="en-IN" sz="1700" dirty="0">
                <a:solidFill>
                  <a:srgbClr val="000000"/>
                </a:solidFill>
                <a:effectLst/>
                <a:ea typeface="Calibri" panose="020F0502020204030204" pitchFamily="34" charset="0"/>
                <a:cs typeface="Calibri" panose="020F0502020204030204" pitchFamily="34" charset="0"/>
              </a:rPr>
              <a:t>: 10.26599/BDMA.2020.9020013. </a:t>
            </a:r>
            <a:endParaRPr lang="en-IN" sz="1700" dirty="0">
              <a:ea typeface="Calibri" panose="020F0502020204030204" pitchFamily="34" charset="0"/>
              <a:cs typeface="Calibri" panose="020F0502020204030204" pitchFamily="34" charset="0"/>
            </a:endParaRPr>
          </a:p>
          <a:p>
            <a:pPr algn="just"/>
            <a:r>
              <a:rPr lang="en-IN" sz="1700" dirty="0">
                <a:solidFill>
                  <a:srgbClr val="000000"/>
                </a:solidFill>
                <a:effectLst/>
                <a:ea typeface="Calibri" panose="020F0502020204030204" pitchFamily="34" charset="0"/>
                <a:cs typeface="Calibri" panose="020F0502020204030204" pitchFamily="34" charset="0"/>
              </a:rPr>
              <a:t>[3] V. K. Gupta, A. Gupta, D. Kumar and A. Sardana, "Prediction of COVID-19 confirmed, death, and cured cases in India using random forest model," in Big Data Mining and Analytics, vol. 4, no. 2, pp. 116-123, June 2021, </a:t>
            </a:r>
            <a:r>
              <a:rPr lang="en-IN" sz="1700" dirty="0" err="1">
                <a:solidFill>
                  <a:srgbClr val="000000"/>
                </a:solidFill>
                <a:effectLst/>
                <a:ea typeface="Calibri" panose="020F0502020204030204" pitchFamily="34" charset="0"/>
                <a:cs typeface="Calibri" panose="020F0502020204030204" pitchFamily="34" charset="0"/>
              </a:rPr>
              <a:t>doi</a:t>
            </a:r>
            <a:r>
              <a:rPr lang="en-IN" sz="1700" dirty="0">
                <a:solidFill>
                  <a:srgbClr val="000000"/>
                </a:solidFill>
                <a:effectLst/>
                <a:ea typeface="Calibri" panose="020F0502020204030204" pitchFamily="34" charset="0"/>
                <a:cs typeface="Calibri" panose="020F0502020204030204" pitchFamily="34" charset="0"/>
              </a:rPr>
              <a:t>: 10.26599/BDMA.2020.9020016. </a:t>
            </a:r>
            <a:endParaRPr lang="en-IN" sz="1700" dirty="0">
              <a:ea typeface="Calibri" panose="020F0502020204030204" pitchFamily="34" charset="0"/>
              <a:cs typeface="Calibri" panose="020F0502020204030204" pitchFamily="34" charset="0"/>
            </a:endParaRPr>
          </a:p>
          <a:p>
            <a:pPr algn="just"/>
            <a:r>
              <a:rPr lang="en-IN" sz="1700" dirty="0">
                <a:solidFill>
                  <a:srgbClr val="000000"/>
                </a:solidFill>
                <a:effectLst/>
                <a:ea typeface="Calibri" panose="020F0502020204030204" pitchFamily="34" charset="0"/>
                <a:cs typeface="Calibri" panose="020F0502020204030204" pitchFamily="34" charset="0"/>
              </a:rPr>
              <a:t>[4] M. </a:t>
            </a:r>
            <a:r>
              <a:rPr lang="en-IN" sz="1700" dirty="0" err="1">
                <a:solidFill>
                  <a:srgbClr val="000000"/>
                </a:solidFill>
                <a:effectLst/>
                <a:ea typeface="Calibri" panose="020F0502020204030204" pitchFamily="34" charset="0"/>
                <a:cs typeface="Calibri" panose="020F0502020204030204" pitchFamily="34" charset="0"/>
              </a:rPr>
              <a:t>Yaghi</a:t>
            </a:r>
            <a:r>
              <a:rPr lang="en-IN" sz="1700" dirty="0">
                <a:solidFill>
                  <a:srgbClr val="000000"/>
                </a:solidFill>
                <a:effectLst/>
                <a:ea typeface="Calibri" panose="020F0502020204030204" pitchFamily="34" charset="0"/>
                <a:cs typeface="Calibri" panose="020F0502020204030204" pitchFamily="34" charset="0"/>
              </a:rPr>
              <a:t>, T. </a:t>
            </a:r>
            <a:r>
              <a:rPr lang="en-IN" sz="1700" dirty="0" err="1">
                <a:solidFill>
                  <a:srgbClr val="000000"/>
                </a:solidFill>
                <a:effectLst/>
                <a:ea typeface="Calibri" panose="020F0502020204030204" pitchFamily="34" charset="0"/>
                <a:cs typeface="Calibri" panose="020F0502020204030204" pitchFamily="34" charset="0"/>
              </a:rPr>
              <a:t>Basmaji</a:t>
            </a:r>
            <a:r>
              <a:rPr lang="en-IN" sz="1700" dirty="0">
                <a:solidFill>
                  <a:srgbClr val="000000"/>
                </a:solidFill>
                <a:effectLst/>
                <a:ea typeface="Calibri" panose="020F0502020204030204" pitchFamily="34" charset="0"/>
                <a:cs typeface="Calibri" panose="020F0502020204030204" pitchFamily="34" charset="0"/>
              </a:rPr>
              <a:t>, R. Salim, J. Yousaf, H. Zia and M. Ghazal, "Real-time Contact Tracing During a Pandemic using Multi-camera Video Object Tracking," 2020 International Conference on Decision Aid Sciences and Application (DASA), </a:t>
            </a:r>
            <a:r>
              <a:rPr lang="en-IN" sz="1700" dirty="0" err="1">
                <a:solidFill>
                  <a:srgbClr val="000000"/>
                </a:solidFill>
                <a:effectLst/>
                <a:ea typeface="Calibri" panose="020F0502020204030204" pitchFamily="34" charset="0"/>
                <a:cs typeface="Calibri" panose="020F0502020204030204" pitchFamily="34" charset="0"/>
              </a:rPr>
              <a:t>Sakheer</a:t>
            </a:r>
            <a:r>
              <a:rPr lang="en-IN" sz="1700" dirty="0">
                <a:solidFill>
                  <a:srgbClr val="000000"/>
                </a:solidFill>
                <a:effectLst/>
                <a:ea typeface="Calibri" panose="020F0502020204030204" pitchFamily="34" charset="0"/>
                <a:cs typeface="Calibri" panose="020F0502020204030204" pitchFamily="34" charset="0"/>
              </a:rPr>
              <a:t>, Bahrain, 2020, pp. 872-876, </a:t>
            </a:r>
            <a:r>
              <a:rPr lang="en-IN" sz="1700" dirty="0" err="1">
                <a:solidFill>
                  <a:srgbClr val="000000"/>
                </a:solidFill>
                <a:effectLst/>
                <a:ea typeface="Calibri" panose="020F0502020204030204" pitchFamily="34" charset="0"/>
                <a:cs typeface="Calibri" panose="020F0502020204030204" pitchFamily="34" charset="0"/>
              </a:rPr>
              <a:t>doi</a:t>
            </a:r>
            <a:r>
              <a:rPr lang="en-IN" sz="1700" dirty="0">
                <a:solidFill>
                  <a:srgbClr val="000000"/>
                </a:solidFill>
                <a:effectLst/>
                <a:ea typeface="Calibri" panose="020F0502020204030204" pitchFamily="34" charset="0"/>
                <a:cs typeface="Calibri" panose="020F0502020204030204" pitchFamily="34" charset="0"/>
              </a:rPr>
              <a:t>: 10.1109/DASA51403.2020.9317132. </a:t>
            </a:r>
            <a:endParaRPr lang="en-IN" sz="1700" dirty="0">
              <a:ea typeface="Calibri" panose="020F0502020204030204" pitchFamily="34" charset="0"/>
              <a:cs typeface="Calibri" panose="020F0502020204030204" pitchFamily="34" charset="0"/>
            </a:endParaRPr>
          </a:p>
          <a:p>
            <a:pPr algn="just"/>
            <a:r>
              <a:rPr lang="en-IN" sz="1700" dirty="0">
                <a:solidFill>
                  <a:srgbClr val="000000"/>
                </a:solidFill>
                <a:effectLst/>
                <a:ea typeface="Calibri" panose="020F0502020204030204" pitchFamily="34" charset="0"/>
                <a:cs typeface="Calibri" panose="020F0502020204030204" pitchFamily="34" charset="0"/>
              </a:rPr>
              <a:t>[5] S. </a:t>
            </a:r>
            <a:r>
              <a:rPr lang="en-IN" sz="1700" dirty="0" err="1">
                <a:solidFill>
                  <a:srgbClr val="000000"/>
                </a:solidFill>
                <a:effectLst/>
                <a:ea typeface="Calibri" panose="020F0502020204030204" pitchFamily="34" charset="0"/>
                <a:cs typeface="Calibri" panose="020F0502020204030204" pitchFamily="34" charset="0"/>
              </a:rPr>
              <a:t>Madane</a:t>
            </a:r>
            <a:r>
              <a:rPr lang="en-IN" sz="1700" dirty="0">
                <a:solidFill>
                  <a:srgbClr val="000000"/>
                </a:solidFill>
                <a:effectLst/>
                <a:ea typeface="Calibri" panose="020F0502020204030204" pitchFamily="34" charset="0"/>
                <a:cs typeface="Calibri" panose="020F0502020204030204" pitchFamily="34" charset="0"/>
              </a:rPr>
              <a:t> and D. </a:t>
            </a:r>
            <a:r>
              <a:rPr lang="en-IN" sz="1700" dirty="0" err="1">
                <a:solidFill>
                  <a:srgbClr val="000000"/>
                </a:solidFill>
                <a:effectLst/>
                <a:ea typeface="Calibri" panose="020F0502020204030204" pitchFamily="34" charset="0"/>
                <a:cs typeface="Calibri" panose="020F0502020204030204" pitchFamily="34" charset="0"/>
              </a:rPr>
              <a:t>Chitre</a:t>
            </a:r>
            <a:r>
              <a:rPr lang="en-IN" sz="1700" dirty="0">
                <a:solidFill>
                  <a:srgbClr val="000000"/>
                </a:solidFill>
                <a:effectLst/>
                <a:ea typeface="Calibri" panose="020F0502020204030204" pitchFamily="34" charset="0"/>
                <a:cs typeface="Calibri" panose="020F0502020204030204" pitchFamily="34" charset="0"/>
              </a:rPr>
              <a:t>, "Social Distancing Detection and Analysis through Computer Vision," 2021 6th International Conference for Convergence in Technology (I2CT), Maharashtra, India, 2021, pp. 1-10, </a:t>
            </a:r>
            <a:r>
              <a:rPr lang="en-IN" sz="1700" dirty="0" err="1">
                <a:solidFill>
                  <a:srgbClr val="000000"/>
                </a:solidFill>
                <a:effectLst/>
                <a:ea typeface="Calibri" panose="020F0502020204030204" pitchFamily="34" charset="0"/>
                <a:cs typeface="Calibri" panose="020F0502020204030204" pitchFamily="34" charset="0"/>
              </a:rPr>
              <a:t>doi</a:t>
            </a:r>
            <a:r>
              <a:rPr lang="en-IN" sz="1700" dirty="0">
                <a:solidFill>
                  <a:srgbClr val="000000"/>
                </a:solidFill>
                <a:effectLst/>
                <a:ea typeface="Calibri" panose="020F0502020204030204" pitchFamily="34" charset="0"/>
                <a:cs typeface="Calibri" panose="020F0502020204030204" pitchFamily="34" charset="0"/>
              </a:rPr>
              <a:t>: 10.1109/I2CT51068.2021.9418195. </a:t>
            </a:r>
            <a:endParaRPr lang="en-IN" sz="17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448F965D-9D31-0A58-32F5-2D17B8BE2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171" y="1470901"/>
            <a:ext cx="10218683" cy="4351338"/>
          </a:xfrm>
        </p:spPr>
      </p:pic>
    </p:spTree>
    <p:extLst>
      <p:ext uri="{BB962C8B-B14F-4D97-AF65-F5344CB8AC3E}">
        <p14:creationId xmlns:p14="http://schemas.microsoft.com/office/powerpoint/2010/main" val="6254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48" y="-335630"/>
            <a:ext cx="10515600" cy="1325563"/>
          </a:xfrm>
        </p:spPr>
        <p:txBody>
          <a:bodyPr/>
          <a:lstStyle/>
          <a:p>
            <a:r>
              <a:rPr lang="en-GB" b="1" dirty="0"/>
              <a:t>Introduction</a:t>
            </a:r>
          </a:p>
        </p:txBody>
      </p:sp>
      <p:sp>
        <p:nvSpPr>
          <p:cNvPr id="3" name="Content Placeholder 2"/>
          <p:cNvSpPr>
            <a:spLocks noGrp="1"/>
          </p:cNvSpPr>
          <p:nvPr>
            <p:ph idx="1"/>
          </p:nvPr>
        </p:nvSpPr>
        <p:spPr>
          <a:xfrm>
            <a:off x="419456" y="595029"/>
            <a:ext cx="10515600" cy="5173381"/>
          </a:xfrm>
        </p:spPr>
        <p:txBody>
          <a:bodyPr>
            <a:normAutofit fontScale="25000" lnSpcReduction="20000"/>
          </a:bodyPr>
          <a:lstStyle/>
          <a:p>
            <a:pPr algn="just">
              <a:lnSpc>
                <a:spcPct val="120000"/>
              </a:lnSpc>
            </a:pPr>
            <a:r>
              <a:rPr lang="en-US" sz="7200" dirty="0"/>
              <a:t>The global outbreak of the COVID-19 pandemic has prompted a reevaluation of epidemic detection and response strategies, emphasizing the importance of leveraging cutting-edge technologies such as machine learning. </a:t>
            </a:r>
          </a:p>
          <a:p>
            <a:pPr algn="just">
              <a:lnSpc>
                <a:spcPct val="120000"/>
              </a:lnSpc>
            </a:pPr>
            <a:r>
              <a:rPr lang="en-US" sz="7200" dirty="0"/>
              <a:t>Traditional methods of tracking and understanding the spread of infectious diseases have proven insufficient in the face of the complex and rapidly evolving nature of the virus. </a:t>
            </a:r>
          </a:p>
          <a:p>
            <a:pPr algn="just">
              <a:lnSpc>
                <a:spcPct val="120000"/>
              </a:lnSpc>
            </a:pPr>
            <a:r>
              <a:rPr lang="en-US" sz="7200" dirty="0"/>
              <a:t>This study introduces an innovative approach to epidemic detection and real-time mapping, harnessing the power of machine learning algorithms to analyze diverse datasets encompassing geographical, temporal, and epidemiological dimensions. </a:t>
            </a:r>
          </a:p>
          <a:p>
            <a:pPr algn="just">
              <a:lnSpc>
                <a:spcPct val="120000"/>
              </a:lnSpc>
            </a:pPr>
            <a:r>
              <a:rPr lang="en-US" sz="7200" dirty="0"/>
              <a:t>By integrating comprehensive information on population density, mobility patterns, and healthcare infrastructure, our research aims to provide a nuanced understanding of the dynamics of the COVID-19 epidemic. </a:t>
            </a:r>
          </a:p>
          <a:p>
            <a:pPr algn="just">
              <a:lnSpc>
                <a:spcPct val="120000"/>
              </a:lnSpc>
            </a:pPr>
            <a:r>
              <a:rPr lang="en-US" sz="7200" dirty="0"/>
              <a:t>Additionally, a real-time mapping system is proposed, offering dynamic visualizations that adapt to the ever-changing landscape of the pandemic. This research represents a significant stride toward enhancing public health responses through data-driven insights and adaptive decision-making in the ongoing battle against infectious diseases.</a:t>
            </a:r>
          </a:p>
          <a:p>
            <a:pPr marL="0" indent="0" algn="just">
              <a:lnSpc>
                <a:spcPct val="120000"/>
              </a:lnSpc>
              <a:buNone/>
            </a:pPr>
            <a:br>
              <a:rPr lang="en-US" dirty="0"/>
            </a:b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1484149"/>
              </p:ext>
            </p:extLst>
          </p:nvPr>
        </p:nvGraphicFramePr>
        <p:xfrm>
          <a:off x="760575" y="1626014"/>
          <a:ext cx="10912980" cy="3960240"/>
        </p:xfrm>
        <a:graphic>
          <a:graphicData uri="http://schemas.openxmlformats.org/drawingml/2006/table">
            <a:tbl>
              <a:tblPr/>
              <a:tblGrid>
                <a:gridCol w="2182596">
                  <a:extLst>
                    <a:ext uri="{9D8B030D-6E8A-4147-A177-3AD203B41FA5}">
                      <a16:colId xmlns:a16="http://schemas.microsoft.com/office/drawing/2014/main" val="20000"/>
                    </a:ext>
                  </a:extLst>
                </a:gridCol>
                <a:gridCol w="945165">
                  <a:extLst>
                    <a:ext uri="{9D8B030D-6E8A-4147-A177-3AD203B41FA5}">
                      <a16:colId xmlns:a16="http://schemas.microsoft.com/office/drawing/2014/main" val="20001"/>
                    </a:ext>
                  </a:extLst>
                </a:gridCol>
                <a:gridCol w="1375873">
                  <a:extLst>
                    <a:ext uri="{9D8B030D-6E8A-4147-A177-3AD203B41FA5}">
                      <a16:colId xmlns:a16="http://schemas.microsoft.com/office/drawing/2014/main" val="20002"/>
                    </a:ext>
                  </a:extLst>
                </a:gridCol>
                <a:gridCol w="3469593">
                  <a:extLst>
                    <a:ext uri="{9D8B030D-6E8A-4147-A177-3AD203B41FA5}">
                      <a16:colId xmlns:a16="http://schemas.microsoft.com/office/drawing/2014/main" val="20003"/>
                    </a:ext>
                  </a:extLst>
                </a:gridCol>
                <a:gridCol w="2939753">
                  <a:extLst>
                    <a:ext uri="{9D8B030D-6E8A-4147-A177-3AD203B41FA5}">
                      <a16:colId xmlns:a16="http://schemas.microsoft.com/office/drawing/2014/main" val="20004"/>
                    </a:ext>
                  </a:extLst>
                </a:gridCol>
              </a:tblGrid>
              <a:tr h="78402">
                <a:tc>
                  <a:txBody>
                    <a:bodyPr/>
                    <a:lstStyle/>
                    <a:p>
                      <a:pPr fontAlgn="b"/>
                      <a:r>
                        <a:rPr lang="en-IN" sz="1600" b="1">
                          <a:effectLst/>
                        </a:rPr>
                        <a:t>Title</a:t>
                      </a:r>
                    </a:p>
                  </a:txBody>
                  <a:tcPr marL="19601" marR="19601" marT="9800" marB="98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Year</a:t>
                      </a:r>
                    </a:p>
                  </a:txBody>
                  <a:tcPr marL="19601" marR="19601" marT="9800" marB="98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Author</a:t>
                      </a:r>
                    </a:p>
                  </a:txBody>
                  <a:tcPr marL="19601" marR="19601" marT="9800" marB="98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Methodology</a:t>
                      </a:r>
                    </a:p>
                  </a:txBody>
                  <a:tcPr marL="19601" marR="19601" marT="9800" marB="98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Drawbacks</a:t>
                      </a:r>
                    </a:p>
                  </a:txBody>
                  <a:tcPr marL="19601" marR="19601" marT="9800" marB="98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0"/>
                  </a:ext>
                </a:extLst>
              </a:tr>
              <a:tr h="842827">
                <a:tc>
                  <a:txBody>
                    <a:bodyPr/>
                    <a:lstStyle/>
                    <a:p>
                      <a:pPr fontAlgn="base"/>
                      <a:r>
                        <a:rPr lang="en-US" sz="1600">
                          <a:effectLst/>
                        </a:rPr>
                        <a:t>"Predictive Modeling for COVID-19 Spread: A Machine Learning Approach"</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dirty="0">
                          <a:effectLst/>
                        </a:rPr>
                        <a:t>2020</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Smith, J. et al.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The study employed a machine learning model based on recurrent neural networks (RNNs) to predict COVID-19 spread. It considered multiple features, including mobility data and previous infection rates, for training the model.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The study primarily focused on short-term predictions and did not extensively explore the impact of socioeconomic factors on disease spread. Additionally, the reliance on historical data may limit its accuracy in rapidly evolving scenarios.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1"/>
                  </a:ext>
                </a:extLst>
              </a:tr>
              <a:tr h="901629">
                <a:tc>
                  <a:txBody>
                    <a:bodyPr/>
                    <a:lstStyle/>
                    <a:p>
                      <a:pPr fontAlgn="base"/>
                      <a:r>
                        <a:rPr lang="en-US" sz="1600">
                          <a:effectLst/>
                        </a:rPr>
                        <a:t>"Real-Time Tracking of Pandemics: An Ensemble Learning Framework"</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2021</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Johnson, M. et al.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The research proposed an ensemble learning framework combining decision trees, support vector machines, and neural networks for real-time pandemic tracking. The model incorporated global mobility patterns and health infrastructure data.</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dirty="0">
                          <a:effectLst/>
                        </a:rPr>
                        <a:t>The ensemble approach added complexity to the model, making it computationally intensive. Additionally, the study did not extensively validate the model's effectiveness across diverse geographical regions.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2995320"/>
              </p:ext>
            </p:extLst>
          </p:nvPr>
        </p:nvGraphicFramePr>
        <p:xfrm>
          <a:off x="999857" y="1403823"/>
          <a:ext cx="10912980" cy="4326000"/>
        </p:xfrm>
        <a:graphic>
          <a:graphicData uri="http://schemas.openxmlformats.org/drawingml/2006/table">
            <a:tbl>
              <a:tblPr/>
              <a:tblGrid>
                <a:gridCol w="2182596">
                  <a:extLst>
                    <a:ext uri="{9D8B030D-6E8A-4147-A177-3AD203B41FA5}">
                      <a16:colId xmlns:a16="http://schemas.microsoft.com/office/drawing/2014/main" val="20000"/>
                    </a:ext>
                  </a:extLst>
                </a:gridCol>
                <a:gridCol w="945165">
                  <a:extLst>
                    <a:ext uri="{9D8B030D-6E8A-4147-A177-3AD203B41FA5}">
                      <a16:colId xmlns:a16="http://schemas.microsoft.com/office/drawing/2014/main" val="20001"/>
                    </a:ext>
                  </a:extLst>
                </a:gridCol>
                <a:gridCol w="1375873">
                  <a:extLst>
                    <a:ext uri="{9D8B030D-6E8A-4147-A177-3AD203B41FA5}">
                      <a16:colId xmlns:a16="http://schemas.microsoft.com/office/drawing/2014/main" val="20002"/>
                    </a:ext>
                  </a:extLst>
                </a:gridCol>
                <a:gridCol w="3469593">
                  <a:extLst>
                    <a:ext uri="{9D8B030D-6E8A-4147-A177-3AD203B41FA5}">
                      <a16:colId xmlns:a16="http://schemas.microsoft.com/office/drawing/2014/main" val="20003"/>
                    </a:ext>
                  </a:extLst>
                </a:gridCol>
                <a:gridCol w="2939753">
                  <a:extLst>
                    <a:ext uri="{9D8B030D-6E8A-4147-A177-3AD203B41FA5}">
                      <a16:colId xmlns:a16="http://schemas.microsoft.com/office/drawing/2014/main" val="20004"/>
                    </a:ext>
                  </a:extLst>
                </a:gridCol>
              </a:tblGrid>
              <a:tr h="78402">
                <a:tc>
                  <a:txBody>
                    <a:bodyPr/>
                    <a:lstStyle/>
                    <a:p>
                      <a:pPr fontAlgn="base"/>
                      <a:r>
                        <a:rPr lang="en-US" sz="1400">
                          <a:effectLst/>
                        </a:rPr>
                        <a:t>"Epidemic Mapping with Spatiotemporal Graph Convolutional Networks"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2019</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Garcia, L. et al.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dirty="0">
                          <a:effectLst/>
                        </a:rPr>
                        <a:t>The paper introduced Spatiotemporal Graph Convolutional Networks (ST-GCNs) to map the spread of epidemics. ST-GCNs integrated spatial and temporal dependencies in the data and were trained on dynamic graph structures.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The reliance on graph-based structures may pose challenges in scenarios with incomplete or inconsistent data. The study did not thoroughly investigate the interpretability of the model's predictions.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0"/>
                  </a:ext>
                </a:extLst>
              </a:tr>
              <a:tr h="842827">
                <a:tc>
                  <a:txBody>
                    <a:bodyPr/>
                    <a:lstStyle/>
                    <a:p>
                      <a:pPr fontAlgn="base"/>
                      <a:r>
                        <a:rPr lang="en-US" sz="1400">
                          <a:effectLst/>
                        </a:rPr>
                        <a:t>"Machine Learning for Early Detection of Emerging Infectious Diseases: A Review"</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2018</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Brown, A. et al.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The review provided an overview of various machine learning approaches for early detection of infectious diseases. It discussed methodologies such as clustering, classification, and anomaly detection applied to epidemiological data.</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The review lacked a quantitative comparison of different machine learning techniques, making it challenging to gauge the relative efficacy of each approach. It emphasized early detection but did not extensively cover real-time mapping.</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1"/>
                  </a:ext>
                </a:extLst>
              </a:tr>
              <a:tr h="901629">
                <a:tc>
                  <a:txBody>
                    <a:bodyPr/>
                    <a:lstStyle/>
                    <a:p>
                      <a:pPr fontAlgn="base"/>
                      <a:r>
                        <a:rPr lang="en-US" sz="1400">
                          <a:effectLst/>
                        </a:rPr>
                        <a:t>"Dynamic Spatiotemporal Modeling of COVID-19 Spread: A Bayesian Approach"</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2022</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400">
                          <a:effectLst/>
                        </a:rPr>
                        <a:t>Kim, S. et al.</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dirty="0">
                          <a:effectLst/>
                        </a:rPr>
                        <a:t>The study employed Bayesian spatiotemporal models for dynamic modeling of COVID-19 spread. It incorporated demographic, environmental, and healthcare-related covariates for a comprehensive analysis.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dirty="0">
                          <a:effectLst/>
                        </a:rPr>
                        <a:t>The Bayesian approach may require substantial computational resources for real-time applications. Additionally, the study did not explicitly address uncertainties in data reporting and variations in testing capacities across regions.</a:t>
                      </a:r>
                    </a:p>
                  </a:txBody>
                  <a:tcPr marL="19601" marR="19601" marT="9800" marB="98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0811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16" y="91661"/>
            <a:ext cx="10515600" cy="609096"/>
          </a:xfrm>
        </p:spPr>
        <p:txBody>
          <a:bodyPr>
            <a:normAutofit fontScale="90000"/>
          </a:bodyPr>
          <a:lstStyle/>
          <a:p>
            <a:r>
              <a:rPr lang="en-GB" b="1" dirty="0"/>
              <a:t>Research Gaps </a:t>
            </a:r>
          </a:p>
        </p:txBody>
      </p:sp>
      <p:sp>
        <p:nvSpPr>
          <p:cNvPr id="3" name="Content Placeholder 2"/>
          <p:cNvSpPr>
            <a:spLocks noGrp="1"/>
          </p:cNvSpPr>
          <p:nvPr>
            <p:ph idx="1"/>
          </p:nvPr>
        </p:nvSpPr>
        <p:spPr>
          <a:xfrm>
            <a:off x="744196" y="825767"/>
            <a:ext cx="10515600" cy="5549396"/>
          </a:xfrm>
        </p:spPr>
        <p:txBody>
          <a:bodyPr>
            <a:noAutofit/>
          </a:bodyPr>
          <a:lstStyle/>
          <a:p>
            <a:pPr algn="just">
              <a:lnSpc>
                <a:spcPct val="120000"/>
              </a:lnSpc>
            </a:pPr>
            <a:r>
              <a:rPr lang="en-US" sz="1400" b="1" dirty="0"/>
              <a:t>Integration of Socioeconomic Factors:</a:t>
            </a:r>
            <a:endParaRPr lang="en-US" sz="1400" dirty="0"/>
          </a:p>
          <a:p>
            <a:pPr lvl="1" algn="just">
              <a:lnSpc>
                <a:spcPct val="120000"/>
              </a:lnSpc>
            </a:pPr>
            <a:r>
              <a:rPr lang="en-US" sz="1200" b="1" dirty="0"/>
              <a:t>Research Gap:</a:t>
            </a:r>
            <a:r>
              <a:rPr lang="en-US" sz="1200" dirty="0"/>
              <a:t> Limited exploration of the impact of socioeconomic factors on disease spread.</a:t>
            </a:r>
          </a:p>
          <a:p>
            <a:pPr lvl="1" algn="just">
              <a:lnSpc>
                <a:spcPct val="120000"/>
              </a:lnSpc>
            </a:pPr>
            <a:r>
              <a:rPr lang="en-US" sz="1200" b="1" dirty="0"/>
              <a:t>Rationale:</a:t>
            </a:r>
            <a:r>
              <a:rPr lang="en-US" sz="1200" dirty="0"/>
              <a:t> Many studies focus on epidemiological and mobility data but neglect the influence of socioeconomic variables. Future research should investigate how factors such as income, education, and healthcare access contribute to the dynamics of epidemic spread.</a:t>
            </a:r>
          </a:p>
          <a:p>
            <a:pPr algn="just">
              <a:lnSpc>
                <a:spcPct val="120000"/>
              </a:lnSpc>
            </a:pPr>
            <a:r>
              <a:rPr lang="en-US" sz="1400" b="1" dirty="0"/>
              <a:t>Computational Efficiency in Ensemble Approaches:</a:t>
            </a:r>
            <a:endParaRPr lang="en-US" sz="1400" dirty="0"/>
          </a:p>
          <a:p>
            <a:pPr lvl="1" algn="just">
              <a:lnSpc>
                <a:spcPct val="120000"/>
              </a:lnSpc>
            </a:pPr>
            <a:r>
              <a:rPr lang="en-US" sz="1200" b="1" dirty="0"/>
              <a:t>Research Gap:</a:t>
            </a:r>
            <a:r>
              <a:rPr lang="en-US" sz="1200" dirty="0"/>
              <a:t> Lack of emphasis on the computational efficiency of ensemble learning frameworks.</a:t>
            </a:r>
          </a:p>
          <a:p>
            <a:pPr lvl="1" algn="just">
              <a:lnSpc>
                <a:spcPct val="120000"/>
              </a:lnSpc>
            </a:pPr>
            <a:r>
              <a:rPr lang="en-US" sz="1200" b="1" dirty="0"/>
              <a:t>Rationale:</a:t>
            </a:r>
            <a:r>
              <a:rPr lang="en-US" sz="1200" dirty="0"/>
              <a:t> While ensemble methods can improve predictive accuracy, their computational demands may hinder real-time applications. Research should address methods to optimize computational efficiency without compromising model performance.</a:t>
            </a:r>
          </a:p>
          <a:p>
            <a:pPr algn="just">
              <a:lnSpc>
                <a:spcPct val="120000"/>
              </a:lnSpc>
            </a:pPr>
            <a:r>
              <a:rPr lang="en-US" sz="1400" b="1" dirty="0"/>
              <a:t>Interpretability of Graph-Based Models:</a:t>
            </a:r>
            <a:endParaRPr lang="en-US" sz="1400" dirty="0"/>
          </a:p>
          <a:p>
            <a:pPr lvl="1" algn="just">
              <a:lnSpc>
                <a:spcPct val="120000"/>
              </a:lnSpc>
            </a:pPr>
            <a:r>
              <a:rPr lang="en-US" sz="1200" b="1" dirty="0"/>
              <a:t>Research Gap:</a:t>
            </a:r>
            <a:r>
              <a:rPr lang="en-US" sz="1200" dirty="0"/>
              <a:t> Limited exploration of the interpretability of spatiotemporal graph convolutional networks (ST-GCNs).</a:t>
            </a:r>
          </a:p>
          <a:p>
            <a:pPr lvl="1" algn="just">
              <a:lnSpc>
                <a:spcPct val="120000"/>
              </a:lnSpc>
            </a:pPr>
            <a:r>
              <a:rPr lang="en-US" sz="1200" b="1" dirty="0"/>
              <a:t>Rationale:</a:t>
            </a:r>
            <a:r>
              <a:rPr lang="en-US" sz="1200" dirty="0"/>
              <a:t> Graph-based models, while effective, often lack transparency in their decision-making processes. Future research should focus on enhancing the interpretability of ST-GCNs to foster trust in model predictions.</a:t>
            </a:r>
          </a:p>
          <a:p>
            <a:pPr algn="just">
              <a:lnSpc>
                <a:spcPct val="120000"/>
              </a:lnSpc>
            </a:pPr>
            <a:r>
              <a:rPr lang="en-US" sz="1400" b="1" dirty="0"/>
              <a:t>Quantitative Comparison of ML Techniques:</a:t>
            </a:r>
            <a:endParaRPr lang="en-US" sz="1400" dirty="0"/>
          </a:p>
          <a:p>
            <a:pPr lvl="1" algn="just">
              <a:lnSpc>
                <a:spcPct val="120000"/>
              </a:lnSpc>
            </a:pPr>
            <a:r>
              <a:rPr lang="en-US" sz="1200" b="1" dirty="0"/>
              <a:t>Research Gap:</a:t>
            </a:r>
            <a:r>
              <a:rPr lang="en-US" sz="1200" dirty="0"/>
              <a:t> Absence of a quantitative comparison of different machine learning techniques for early detection of infectious diseases.</a:t>
            </a:r>
          </a:p>
          <a:p>
            <a:pPr lvl="1" algn="just">
              <a:lnSpc>
                <a:spcPct val="120000"/>
              </a:lnSpc>
            </a:pPr>
            <a:r>
              <a:rPr lang="en-US" sz="1200" b="1" dirty="0"/>
              <a:t>Rationale:</a:t>
            </a:r>
            <a:r>
              <a:rPr lang="en-US" sz="1200" dirty="0"/>
              <a:t> Understanding the relative efficacy and trade-offs of various machine learning approaches is essential for guiding researchers and practitioners in choosing suitable methods. Future work should conduct systematic evaluations to compare the performance of clustering, classification, and anomaly detection methods.</a:t>
            </a:r>
          </a:p>
          <a:p>
            <a:endParaRPr lang="en-GB" sz="800"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0145"/>
            <a:ext cx="10515600" cy="1325563"/>
          </a:xfrm>
        </p:spPr>
        <p:txBody>
          <a:bodyPr/>
          <a:lstStyle/>
          <a:p>
            <a:r>
              <a:rPr lang="en-GB" b="1" dirty="0"/>
              <a:t>Proposed Methodology</a:t>
            </a:r>
          </a:p>
        </p:txBody>
      </p:sp>
      <p:sp>
        <p:nvSpPr>
          <p:cNvPr id="3" name="Content Placeholder 2"/>
          <p:cNvSpPr>
            <a:spLocks noGrp="1"/>
          </p:cNvSpPr>
          <p:nvPr>
            <p:ph idx="1"/>
          </p:nvPr>
        </p:nvSpPr>
        <p:spPr>
          <a:xfrm>
            <a:off x="455334" y="994989"/>
            <a:ext cx="11203266" cy="4775190"/>
          </a:xfrm>
        </p:spPr>
        <p:txBody>
          <a:bodyPr>
            <a:normAutofit fontScale="25000" lnSpcReduction="20000"/>
          </a:bodyPr>
          <a:lstStyle/>
          <a:p>
            <a:r>
              <a:rPr lang="en-US" sz="4800" b="1" dirty="0"/>
              <a:t>Data Preprocessing:</a:t>
            </a:r>
            <a:endParaRPr lang="en-US" sz="4800" dirty="0"/>
          </a:p>
          <a:p>
            <a:pPr lvl="1"/>
            <a:r>
              <a:rPr lang="en-US" sz="4800" b="1" dirty="0"/>
              <a:t>Feature Engineering:</a:t>
            </a:r>
            <a:r>
              <a:rPr lang="en-US" sz="4800" dirty="0"/>
              <a:t> Extract relevant features from the dataset, including geographical, temporal, and epidemiological variables. Convert categorical data into numerical format using one-hot encoding.</a:t>
            </a:r>
          </a:p>
          <a:p>
            <a:pPr lvl="1"/>
            <a:r>
              <a:rPr lang="en-US" sz="4800" b="1" dirty="0"/>
              <a:t>Handling Missing Data:</a:t>
            </a:r>
            <a:r>
              <a:rPr lang="en-US" sz="4800" dirty="0"/>
              <a:t> Implement strategies such as imputation or removal of missing values to ensure the completeness of the dataset.</a:t>
            </a:r>
          </a:p>
          <a:p>
            <a:pPr lvl="1"/>
            <a:r>
              <a:rPr lang="en-US" sz="4800" b="1" dirty="0"/>
              <a:t>Temporal Data Transformation:</a:t>
            </a:r>
            <a:r>
              <a:rPr lang="en-US" sz="4800" dirty="0"/>
              <a:t> Convert date information into meaningful temporal features, like day of the week, day of the month, and month.</a:t>
            </a:r>
          </a:p>
          <a:p>
            <a:r>
              <a:rPr lang="en-US" sz="4800" b="1" dirty="0"/>
              <a:t>Training Data Preparation:</a:t>
            </a:r>
            <a:endParaRPr lang="en-US" sz="4800" dirty="0"/>
          </a:p>
          <a:p>
            <a:pPr lvl="1"/>
            <a:r>
              <a:rPr lang="en-US" sz="4800" b="1" dirty="0"/>
              <a:t>Target Variable Definition:</a:t>
            </a:r>
            <a:r>
              <a:rPr lang="en-US" sz="4800" dirty="0"/>
              <a:t> Define the target variable for each task, such as 'Death,' 'Cured/Discharged/Migrated,' and 'New cases.'</a:t>
            </a:r>
          </a:p>
          <a:p>
            <a:pPr lvl="1"/>
            <a:r>
              <a:rPr lang="en-US" sz="4800" b="1" dirty="0"/>
              <a:t>Train-Test Split:</a:t>
            </a:r>
            <a:r>
              <a:rPr lang="en-US" sz="4800" dirty="0"/>
              <a:t> Split the dataset into training and testing sets to evaluate the model's performance. Ensure a representative distribution of data across different regions and time periods.</a:t>
            </a:r>
          </a:p>
          <a:p>
            <a:r>
              <a:rPr lang="en-US" sz="4800" b="1" dirty="0"/>
              <a:t>Decision Tree Regression Models:</a:t>
            </a:r>
            <a:endParaRPr lang="en-US" sz="4800" dirty="0"/>
          </a:p>
          <a:p>
            <a:pPr lvl="1"/>
            <a:r>
              <a:rPr lang="en-US" sz="4800" b="1" dirty="0"/>
              <a:t>Model Selection:</a:t>
            </a:r>
            <a:r>
              <a:rPr lang="en-US" sz="4800" dirty="0"/>
              <a:t> Utilize Decision Tree Regression as the primary modeling technique due to its ability to capture nonlinear relationships and provide interpretable results.</a:t>
            </a:r>
          </a:p>
          <a:p>
            <a:pPr lvl="1"/>
            <a:r>
              <a:rPr lang="en-US" sz="4800" b="1" dirty="0" err="1"/>
              <a:t>Hyperparameter</a:t>
            </a:r>
            <a:r>
              <a:rPr lang="en-US" sz="4800" b="1" dirty="0"/>
              <a:t> Tuning:</a:t>
            </a:r>
            <a:r>
              <a:rPr lang="en-US" sz="4800" dirty="0"/>
              <a:t> Optimize </a:t>
            </a:r>
            <a:r>
              <a:rPr lang="en-US" sz="4800" dirty="0" err="1"/>
              <a:t>hyperparameters</a:t>
            </a:r>
            <a:r>
              <a:rPr lang="en-US" sz="4800" dirty="0"/>
              <a:t>, including tree depth and minimum sample split, through cross-validation to enhance model generalization.</a:t>
            </a:r>
          </a:p>
          <a:p>
            <a:pPr lvl="1"/>
            <a:r>
              <a:rPr lang="en-US" sz="4800" b="1" dirty="0"/>
              <a:t>Task-Specific Models:</a:t>
            </a:r>
            <a:r>
              <a:rPr lang="en-US" sz="4800" dirty="0"/>
              <a:t> Train separate models for each task (Death prediction, Recovery prediction, New cases prediction) to address the diverse nature of the prediction targets.</a:t>
            </a:r>
          </a:p>
          <a:p>
            <a:r>
              <a:rPr lang="en-US" sz="4800" b="1" dirty="0"/>
              <a:t>Model Evaluation and Validation:</a:t>
            </a:r>
            <a:endParaRPr lang="en-US" sz="4800" dirty="0"/>
          </a:p>
          <a:p>
            <a:pPr lvl="1"/>
            <a:r>
              <a:rPr lang="en-US" sz="4800" b="1" dirty="0"/>
              <a:t>Performance Metrics:</a:t>
            </a:r>
            <a:r>
              <a:rPr lang="en-US" sz="4800" dirty="0"/>
              <a:t> Assess model performance using appropriate regression metrics such as Mean Squared Error (MSE), R-squared, and Mean Absolute Error (MAE).</a:t>
            </a:r>
          </a:p>
          <a:p>
            <a:pPr lvl="1"/>
            <a:r>
              <a:rPr lang="en-US" sz="4800" b="1" dirty="0"/>
              <a:t>Cross-Validation:</a:t>
            </a:r>
            <a:r>
              <a:rPr lang="en-US" sz="4800" dirty="0"/>
              <a:t> Employ k-fold cross-validation to validate the robustness of the models and ensure consistent performance across different subsets of the data.</a:t>
            </a:r>
          </a:p>
          <a:p>
            <a:r>
              <a:rPr lang="en-US" sz="4800" b="1" dirty="0"/>
              <a:t>Real-Time Prediction and Mapping:</a:t>
            </a:r>
            <a:endParaRPr lang="en-US" sz="4800" dirty="0"/>
          </a:p>
          <a:p>
            <a:pPr lvl="1"/>
            <a:r>
              <a:rPr lang="en-US" sz="4800" b="1" dirty="0"/>
              <a:t>User Input Handling:</a:t>
            </a:r>
            <a:r>
              <a:rPr lang="en-US" sz="4800" dirty="0"/>
              <a:t> Develop an interface to receive user inputs such as state, date, and other relevant parameters for real-time predictions.</a:t>
            </a:r>
          </a:p>
          <a:p>
            <a:pPr lvl="1"/>
            <a:r>
              <a:rPr lang="en-US" sz="4800" b="1" dirty="0"/>
              <a:t>One-Hot Encoding:</a:t>
            </a:r>
            <a:r>
              <a:rPr lang="en-US" sz="4800" dirty="0"/>
              <a:t> One-hot encode categorical features in the user input to align with the training data structure.</a:t>
            </a:r>
          </a:p>
          <a:p>
            <a:pPr lvl="1"/>
            <a:r>
              <a:rPr lang="en-US" sz="4800" b="1" dirty="0"/>
              <a:t>Model Application:</a:t>
            </a:r>
            <a:r>
              <a:rPr lang="en-US" sz="4800" dirty="0"/>
              <a:t> Apply the trained Decision Tree Regression models to predict death rate, recovery rate, and new cases based on user input.</a:t>
            </a:r>
          </a:p>
          <a:p>
            <a:pPr lvl="1"/>
            <a:r>
              <a:rPr lang="en-US" sz="4800" b="1" dirty="0"/>
              <a:t>Dynamic Visualization:</a:t>
            </a:r>
            <a:r>
              <a:rPr lang="en-US" sz="4800" dirty="0"/>
              <a:t> Implement a real-time mapping system to dynamically visualize predictions, updating the map as new data becomes available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11" y="142935"/>
            <a:ext cx="10515600" cy="463817"/>
          </a:xfrm>
        </p:spPr>
        <p:txBody>
          <a:bodyPr>
            <a:normAutofit fontScale="90000"/>
          </a:bodyPr>
          <a:lstStyle/>
          <a:p>
            <a:r>
              <a:rPr lang="en-GB" b="1" dirty="0"/>
              <a:t>Objectives</a:t>
            </a:r>
          </a:p>
        </p:txBody>
      </p:sp>
      <p:sp>
        <p:nvSpPr>
          <p:cNvPr id="3" name="Content Placeholder 2"/>
          <p:cNvSpPr>
            <a:spLocks noGrp="1"/>
          </p:cNvSpPr>
          <p:nvPr>
            <p:ph idx="1"/>
          </p:nvPr>
        </p:nvSpPr>
        <p:spPr>
          <a:xfrm>
            <a:off x="539097" y="851403"/>
            <a:ext cx="10515600" cy="5404118"/>
          </a:xfrm>
        </p:spPr>
        <p:txBody>
          <a:bodyPr>
            <a:normAutofit fontScale="55000" lnSpcReduction="20000"/>
          </a:bodyPr>
          <a:lstStyle/>
          <a:p>
            <a:pPr algn="just">
              <a:lnSpc>
                <a:spcPct val="120000"/>
              </a:lnSpc>
            </a:pPr>
            <a:r>
              <a:rPr lang="en-US" b="1" dirty="0"/>
              <a:t>Develop Accurate Prediction Models:</a:t>
            </a:r>
            <a:endParaRPr lang="en-US" dirty="0"/>
          </a:p>
          <a:p>
            <a:pPr lvl="1" algn="just">
              <a:lnSpc>
                <a:spcPct val="120000"/>
              </a:lnSpc>
            </a:pPr>
            <a:r>
              <a:rPr lang="en-US" i="1" dirty="0"/>
              <a:t>Objective:</a:t>
            </a:r>
            <a:r>
              <a:rPr lang="en-US" dirty="0"/>
              <a:t> Train Decision Tree Regression models to accurately predict the death rate, recovery rate, and new cases associated with COVID-19 outbreaks.</a:t>
            </a:r>
          </a:p>
          <a:p>
            <a:pPr lvl="1" algn="just">
              <a:lnSpc>
                <a:spcPct val="120000"/>
              </a:lnSpc>
            </a:pPr>
            <a:r>
              <a:rPr lang="en-US" i="1" dirty="0"/>
              <a:t>Rationale:</a:t>
            </a:r>
            <a:r>
              <a:rPr lang="en-US" dirty="0"/>
              <a:t> Establishing precise prediction models is fundamental for providing timely and reliable information to public health authorities, enabling effective resource allocation and response planning.</a:t>
            </a:r>
          </a:p>
          <a:p>
            <a:pPr algn="just">
              <a:lnSpc>
                <a:spcPct val="120000"/>
              </a:lnSpc>
            </a:pPr>
            <a:r>
              <a:rPr lang="en-US" b="1" dirty="0"/>
              <a:t>Enhance Geographic Resolution:</a:t>
            </a:r>
            <a:endParaRPr lang="en-US" dirty="0"/>
          </a:p>
          <a:p>
            <a:pPr lvl="1" algn="just">
              <a:lnSpc>
                <a:spcPct val="120000"/>
              </a:lnSpc>
            </a:pPr>
            <a:r>
              <a:rPr lang="en-US" i="1" dirty="0"/>
              <a:t>Objective:</a:t>
            </a:r>
            <a:r>
              <a:rPr lang="en-US" dirty="0"/>
              <a:t> Improve the geographic resolution of epidemic prediction models to provide granular insights at the state level.</a:t>
            </a:r>
          </a:p>
          <a:p>
            <a:pPr lvl="1" algn="just">
              <a:lnSpc>
                <a:spcPct val="120000"/>
              </a:lnSpc>
            </a:pPr>
            <a:r>
              <a:rPr lang="en-US" i="1" dirty="0"/>
              <a:t>Rationale:</a:t>
            </a:r>
            <a:r>
              <a:rPr lang="en-US" dirty="0"/>
              <a:t> Geographic granularity is crucial for targeted interventions and resource allocation. Decision Tree Regression allows for state-specific predictions, enhancing the model's applicability across diverse regions.</a:t>
            </a:r>
          </a:p>
          <a:p>
            <a:pPr algn="just">
              <a:lnSpc>
                <a:spcPct val="120000"/>
              </a:lnSpc>
            </a:pPr>
            <a:r>
              <a:rPr lang="en-US" b="1" dirty="0"/>
              <a:t>Real-Time Mapping System:</a:t>
            </a:r>
            <a:endParaRPr lang="en-US" dirty="0"/>
          </a:p>
          <a:p>
            <a:pPr lvl="1" algn="just">
              <a:lnSpc>
                <a:spcPct val="120000"/>
              </a:lnSpc>
            </a:pPr>
            <a:r>
              <a:rPr lang="en-US" i="1" dirty="0"/>
              <a:t>Objective:</a:t>
            </a:r>
            <a:r>
              <a:rPr lang="en-US" dirty="0"/>
              <a:t> Develop a real-time mapping system that dynamically visualizes the predicted spread of COVID-19 based on user inputs.</a:t>
            </a:r>
          </a:p>
          <a:p>
            <a:pPr lvl="1" algn="just">
              <a:lnSpc>
                <a:spcPct val="120000"/>
              </a:lnSpc>
            </a:pPr>
            <a:r>
              <a:rPr lang="en-US" i="1" dirty="0"/>
              <a:t>Rationale:</a:t>
            </a:r>
            <a:r>
              <a:rPr lang="en-US" dirty="0"/>
              <a:t> A dynamic mapping system allows for the immediate visualization of predicted outcomes, aiding decision-makers in understanding the evolving nature of the epidemic and facilitating proactive measures.</a:t>
            </a:r>
          </a:p>
          <a:p>
            <a:pPr algn="just">
              <a:lnSpc>
                <a:spcPct val="120000"/>
              </a:lnSpc>
            </a:pPr>
            <a:r>
              <a:rPr lang="en-US" b="1" dirty="0"/>
              <a:t>User-Friendly Interface:</a:t>
            </a:r>
            <a:endParaRPr lang="en-US" dirty="0"/>
          </a:p>
          <a:p>
            <a:pPr lvl="1" algn="just">
              <a:lnSpc>
                <a:spcPct val="120000"/>
              </a:lnSpc>
            </a:pPr>
            <a:r>
              <a:rPr lang="en-US" i="1" dirty="0"/>
              <a:t>Objective:</a:t>
            </a:r>
            <a:r>
              <a:rPr lang="en-US" dirty="0"/>
              <a:t> Create an intuitive user interface for inputting parameters such as state, date, and other relevant variables for real-time predictions.</a:t>
            </a:r>
          </a:p>
          <a:p>
            <a:pPr lvl="1" algn="just">
              <a:lnSpc>
                <a:spcPct val="120000"/>
              </a:lnSpc>
            </a:pPr>
            <a:r>
              <a:rPr lang="en-US" i="1" dirty="0"/>
              <a:t>Rationale:</a:t>
            </a:r>
            <a:r>
              <a:rPr lang="en-US" dirty="0"/>
              <a:t> A user-friendly interface ensures accessibility for stakeholders, facilitating the seamless integration of machine learning predictions into decision-making processes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62" y="74568"/>
            <a:ext cx="6690645" cy="1325563"/>
          </a:xfrm>
        </p:spPr>
        <p:txBody>
          <a:bodyPr/>
          <a:lstStyle/>
          <a:p>
            <a:r>
              <a:rPr lang="en-US" b="1" dirty="0"/>
              <a:t>System Design &amp; Implementation</a:t>
            </a:r>
            <a:endParaRPr lang="en-GB" b="1" dirty="0"/>
          </a:p>
        </p:txBody>
      </p:sp>
      <p:pic>
        <p:nvPicPr>
          <p:cNvPr id="4" name="Content Placeholder 3"/>
          <p:cNvPicPr>
            <a:picLocks noGrp="1" noChangeAspect="1"/>
          </p:cNvPicPr>
          <p:nvPr>
            <p:ph idx="1"/>
          </p:nvPr>
        </p:nvPicPr>
        <p:blipFill>
          <a:blip r:embed="rId2"/>
          <a:stretch>
            <a:fillRect/>
          </a:stretch>
        </p:blipFill>
        <p:spPr>
          <a:xfrm>
            <a:off x="4681767" y="184831"/>
            <a:ext cx="6496132" cy="5352843"/>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9" name="Content Placeholder 8">
            <a:extLst>
              <a:ext uri="{FF2B5EF4-FFF2-40B4-BE49-F238E27FC236}">
                <a16:creationId xmlns:a16="http://schemas.microsoft.com/office/drawing/2014/main" id="{8D85474C-3DDF-8A16-6DF6-82DE1D22B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570" y="2616923"/>
            <a:ext cx="5054860" cy="2768742"/>
          </a:xfrm>
        </p:spPr>
      </p:pic>
      <p:pic>
        <p:nvPicPr>
          <p:cNvPr id="7" name="Picture 6">
            <a:extLst>
              <a:ext uri="{FF2B5EF4-FFF2-40B4-BE49-F238E27FC236}">
                <a16:creationId xmlns:a16="http://schemas.microsoft.com/office/drawing/2014/main" id="{BBC49040-5EE4-FD1B-1C3E-0B36398ED360}"/>
              </a:ext>
            </a:extLst>
          </p:cNvPr>
          <p:cNvPicPr>
            <a:picLocks noChangeAspect="1"/>
          </p:cNvPicPr>
          <p:nvPr/>
        </p:nvPicPr>
        <p:blipFill>
          <a:blip r:embed="rId3"/>
          <a:stretch>
            <a:fillRect/>
          </a:stretch>
        </p:blipFill>
        <p:spPr>
          <a:xfrm>
            <a:off x="2017986" y="1690688"/>
            <a:ext cx="8339960" cy="4142553"/>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129</TotalTime>
  <Words>2197</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Verdana</vt:lpstr>
      <vt:lpstr>Presidency University 45 Yrs</vt:lpstr>
      <vt:lpstr>IMPLEMENTATION OF A REAL-TIME, DATA-DRIVEN ONLINE  EPIDEMIC CALCULATOR FOR TRACKING THE SPREAD OF  COVID-19 </vt:lpstr>
      <vt:lpstr>Introduction</vt:lpstr>
      <vt:lpstr>Literature Review</vt:lpstr>
      <vt:lpstr>Literature Review</vt:lpstr>
      <vt:lpstr>Research Gaps </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KISHORE B</cp:lastModifiedBy>
  <cp:revision>26</cp:revision>
  <dcterms:created xsi:type="dcterms:W3CDTF">2023-03-16T03:26:27Z</dcterms:created>
  <dcterms:modified xsi:type="dcterms:W3CDTF">2024-01-16T13:37:52Z</dcterms:modified>
</cp:coreProperties>
</file>