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277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>
      <p:cViewPr varScale="1">
        <p:scale>
          <a:sx n="93" d="100"/>
          <a:sy n="93" d="100"/>
        </p:scale>
        <p:origin x="72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002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87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7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3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3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74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56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39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96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76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09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93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56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5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 altLang="en-US" smtClean="0"/>
          </a:p>
        </p:txBody>
      </p:sp>
      <p:sp>
        <p:nvSpPr>
          <p:cNvPr id="297988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 eaLnBrk="1" hangingPunct="1"/>
            <a:fld id="{C626C444-CDC0-4824-9F14-0F757DCA290E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5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724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026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399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38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196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74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58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0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29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160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11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689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208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34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3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00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65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206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9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37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16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310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18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580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6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68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643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42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61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40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IN" sz="4000" b="1" dirty="0" smtClean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Software </a:t>
            </a:r>
            <a:r>
              <a:rPr lang="en-IN" sz="4000" b="1" dirty="0" smtClean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Design - I</a:t>
            </a:r>
            <a:endParaRPr lang="en-US" sz="3200" b="1" dirty="0" smtClean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sz="32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200" b="1" dirty="0"/>
              <a:t>High-level Design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38187"/>
            <a:ext cx="9067800" cy="365998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741"/>
              </a:spcBef>
              <a:spcAft>
                <a:spcPts val="600"/>
              </a:spcAft>
            </a:pPr>
            <a:r>
              <a:rPr lang="en-GB" altLang="en-US" sz="2800" dirty="0"/>
              <a:t>Several notations are available to represent high-level design:</a:t>
            </a:r>
          </a:p>
          <a:p>
            <a:pPr lvl="1">
              <a:lnSpc>
                <a:spcPct val="110000"/>
              </a:lnSpc>
              <a:spcBef>
                <a:spcPts val="535"/>
              </a:spcBef>
              <a:spcAft>
                <a:spcPts val="600"/>
              </a:spcAft>
            </a:pPr>
            <a:r>
              <a:rPr lang="en-GB" altLang="en-US" dirty="0"/>
              <a:t>Usually  a tree-like diagram called </a:t>
            </a:r>
            <a:r>
              <a:rPr lang="en-GB" altLang="en-US" b="1" dirty="0">
                <a:solidFill>
                  <a:srgbClr val="0000FF"/>
                </a:solidFill>
              </a:rPr>
              <a:t>structure chart</a:t>
            </a:r>
            <a:r>
              <a:rPr lang="en-GB" altLang="en-US" b="1" dirty="0"/>
              <a:t> </a:t>
            </a:r>
            <a:r>
              <a:rPr lang="en-GB" altLang="en-US" dirty="0"/>
              <a:t>is used. </a:t>
            </a:r>
          </a:p>
          <a:p>
            <a:pPr lvl="1">
              <a:lnSpc>
                <a:spcPct val="110000"/>
              </a:lnSpc>
              <a:spcBef>
                <a:spcPts val="535"/>
              </a:spcBef>
              <a:spcAft>
                <a:spcPts val="600"/>
              </a:spcAft>
            </a:pPr>
            <a:r>
              <a:rPr lang="en-GB" altLang="en-US" dirty="0"/>
              <a:t>Other notations:</a:t>
            </a:r>
          </a:p>
          <a:p>
            <a:pPr lvl="2">
              <a:lnSpc>
                <a:spcPct val="110000"/>
              </a:lnSpc>
              <a:spcBef>
                <a:spcPts val="460"/>
              </a:spcBef>
              <a:spcAft>
                <a:spcPts val="600"/>
              </a:spcAft>
            </a:pPr>
            <a:r>
              <a:rPr lang="en-GB" altLang="en-US" sz="2800" dirty="0"/>
              <a:t>Jackson diagram  or </a:t>
            </a:r>
            <a:r>
              <a:rPr lang="en-GB" altLang="en-US" sz="2800" dirty="0" err="1"/>
              <a:t>Warnier</a:t>
            </a:r>
            <a:r>
              <a:rPr lang="en-GB" altLang="en-US" sz="2800" dirty="0"/>
              <a:t>-Orr  </a:t>
            </a:r>
            <a:r>
              <a:rPr lang="en-GB" altLang="en-US" sz="2800" dirty="0" smtClean="0"/>
              <a:t>                                    diagram </a:t>
            </a:r>
            <a:r>
              <a:rPr lang="en-GB" altLang="en-US" sz="2800" dirty="0"/>
              <a:t>can also be used.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29959" y="2419350"/>
            <a:ext cx="2912269" cy="1597819"/>
            <a:chOff x="5545931" y="1583531"/>
            <a:chExt cx="2912269" cy="1597819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7031831" y="15835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51748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748903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517481" y="21550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7660481" y="21550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54593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917530" y="1869280"/>
              <a:ext cx="457200" cy="28575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374730" y="1869280"/>
              <a:ext cx="628650" cy="28575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5945980" y="2440781"/>
              <a:ext cx="971550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917530" y="2440781"/>
              <a:ext cx="1191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917530" y="2440781"/>
              <a:ext cx="971550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7260431" y="1640681"/>
              <a:ext cx="330994" cy="183356"/>
              <a:chOff x="2640" y="2064"/>
              <a:chExt cx="278" cy="154"/>
            </a:xfrm>
          </p:grpSpPr>
          <p:sp>
            <p:nvSpPr>
              <p:cNvPr id="37" name="Freeform 15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186" cy="154"/>
              </a:xfrm>
              <a:custGeom>
                <a:avLst/>
                <a:gdLst>
                  <a:gd name="T0" fmla="*/ 0 w 825"/>
                  <a:gd name="T1" fmla="*/ 0 h 684"/>
                  <a:gd name="T2" fmla="*/ 0 w 825"/>
                  <a:gd name="T3" fmla="*/ 0 h 684"/>
                  <a:gd name="T4" fmla="*/ 0 w 825"/>
                  <a:gd name="T5" fmla="*/ 0 h 684"/>
                  <a:gd name="T6" fmla="*/ 0 w 825"/>
                  <a:gd name="T7" fmla="*/ 0 h 684"/>
                  <a:gd name="T8" fmla="*/ 0 w 825"/>
                  <a:gd name="T9" fmla="*/ 0 h 684"/>
                  <a:gd name="T10" fmla="*/ 0 w 825"/>
                  <a:gd name="T11" fmla="*/ 0 h 684"/>
                  <a:gd name="T12" fmla="*/ 0 w 825"/>
                  <a:gd name="T13" fmla="*/ 0 h 684"/>
                  <a:gd name="T14" fmla="*/ 0 w 825"/>
                  <a:gd name="T15" fmla="*/ 0 h 684"/>
                  <a:gd name="T16" fmla="*/ 0 w 825"/>
                  <a:gd name="T17" fmla="*/ 0 h 684"/>
                  <a:gd name="T18" fmla="*/ 0 w 825"/>
                  <a:gd name="T19" fmla="*/ 0 h 684"/>
                  <a:gd name="T20" fmla="*/ 0 w 825"/>
                  <a:gd name="T21" fmla="*/ 0 h 684"/>
                  <a:gd name="T22" fmla="*/ 0 w 825"/>
                  <a:gd name="T23" fmla="*/ 0 h 684"/>
                  <a:gd name="T24" fmla="*/ 0 w 825"/>
                  <a:gd name="T25" fmla="*/ 0 h 684"/>
                  <a:gd name="T26" fmla="*/ 0 w 825"/>
                  <a:gd name="T27" fmla="*/ 0 h 684"/>
                  <a:gd name="T28" fmla="*/ 0 w 825"/>
                  <a:gd name="T29" fmla="*/ 0 h 684"/>
                  <a:gd name="T30" fmla="*/ 0 w 825"/>
                  <a:gd name="T31" fmla="*/ 0 h 684"/>
                  <a:gd name="T32" fmla="*/ 0 w 825"/>
                  <a:gd name="T33" fmla="*/ 0 h 684"/>
                  <a:gd name="T34" fmla="*/ 0 w 825"/>
                  <a:gd name="T35" fmla="*/ 0 h 684"/>
                  <a:gd name="T36" fmla="*/ 0 w 825"/>
                  <a:gd name="T37" fmla="*/ 0 h 684"/>
                  <a:gd name="T38" fmla="*/ 0 w 825"/>
                  <a:gd name="T39" fmla="*/ 0 h 684"/>
                  <a:gd name="T40" fmla="*/ 0 w 825"/>
                  <a:gd name="T41" fmla="*/ 0 h 684"/>
                  <a:gd name="T42" fmla="*/ 0 w 825"/>
                  <a:gd name="T43" fmla="*/ 0 h 684"/>
                  <a:gd name="T44" fmla="*/ 0 w 825"/>
                  <a:gd name="T45" fmla="*/ 0 h 684"/>
                  <a:gd name="T46" fmla="*/ 0 w 825"/>
                  <a:gd name="T47" fmla="*/ 0 h 684"/>
                  <a:gd name="T48" fmla="*/ 0 w 825"/>
                  <a:gd name="T49" fmla="*/ 0 h 684"/>
                  <a:gd name="T50" fmla="*/ 0 w 825"/>
                  <a:gd name="T51" fmla="*/ 0 h 684"/>
                  <a:gd name="T52" fmla="*/ 0 w 825"/>
                  <a:gd name="T53" fmla="*/ 0 h 684"/>
                  <a:gd name="T54" fmla="*/ 0 w 825"/>
                  <a:gd name="T55" fmla="*/ 0 h 684"/>
                  <a:gd name="T56" fmla="*/ 0 w 825"/>
                  <a:gd name="T57" fmla="*/ 0 h 684"/>
                  <a:gd name="T58" fmla="*/ 0 w 825"/>
                  <a:gd name="T59" fmla="*/ 0 h 684"/>
                  <a:gd name="T60" fmla="*/ 0 w 825"/>
                  <a:gd name="T61" fmla="*/ 0 h 684"/>
                  <a:gd name="T62" fmla="*/ 0 w 825"/>
                  <a:gd name="T63" fmla="*/ 0 h 684"/>
                  <a:gd name="T64" fmla="*/ 0 w 825"/>
                  <a:gd name="T65" fmla="*/ 0 h 684"/>
                  <a:gd name="T66" fmla="*/ 0 w 825"/>
                  <a:gd name="T67" fmla="*/ 0 h 684"/>
                  <a:gd name="T68" fmla="*/ 0 w 825"/>
                  <a:gd name="T69" fmla="*/ 0 h 684"/>
                  <a:gd name="T70" fmla="*/ 0 w 825"/>
                  <a:gd name="T71" fmla="*/ 0 h 684"/>
                  <a:gd name="T72" fmla="*/ 0 w 825"/>
                  <a:gd name="T73" fmla="*/ 0 h 684"/>
                  <a:gd name="T74" fmla="*/ 0 w 825"/>
                  <a:gd name="T75" fmla="*/ 0 h 684"/>
                  <a:gd name="T76" fmla="*/ 0 w 825"/>
                  <a:gd name="T77" fmla="*/ 0 h 684"/>
                  <a:gd name="T78" fmla="*/ 0 w 825"/>
                  <a:gd name="T79" fmla="*/ 0 h 684"/>
                  <a:gd name="T80" fmla="*/ 0 w 825"/>
                  <a:gd name="T81" fmla="*/ 0 h 684"/>
                  <a:gd name="T82" fmla="*/ 0 w 825"/>
                  <a:gd name="T83" fmla="*/ 0 h 684"/>
                  <a:gd name="T84" fmla="*/ 0 w 825"/>
                  <a:gd name="T85" fmla="*/ 0 h 684"/>
                  <a:gd name="T86" fmla="*/ 0 w 825"/>
                  <a:gd name="T87" fmla="*/ 0 h 684"/>
                  <a:gd name="T88" fmla="*/ 0 w 825"/>
                  <a:gd name="T89" fmla="*/ 0 h 684"/>
                  <a:gd name="T90" fmla="*/ 0 w 825"/>
                  <a:gd name="T91" fmla="*/ 0 h 684"/>
                  <a:gd name="T92" fmla="*/ 0 w 825"/>
                  <a:gd name="T93" fmla="*/ 0 h 684"/>
                  <a:gd name="T94" fmla="*/ 0 w 825"/>
                  <a:gd name="T95" fmla="*/ 0 h 684"/>
                  <a:gd name="T96" fmla="*/ 0 w 825"/>
                  <a:gd name="T97" fmla="*/ 0 h 684"/>
                  <a:gd name="T98" fmla="*/ 0 w 825"/>
                  <a:gd name="T99" fmla="*/ 0 h 684"/>
                  <a:gd name="T100" fmla="*/ 0 w 825"/>
                  <a:gd name="T101" fmla="*/ 0 h 684"/>
                  <a:gd name="T102" fmla="*/ 0 w 825"/>
                  <a:gd name="T103" fmla="*/ 0 h 684"/>
                  <a:gd name="T104" fmla="*/ 0 w 825"/>
                  <a:gd name="T105" fmla="*/ 0 h 684"/>
                  <a:gd name="T106" fmla="*/ 0 w 825"/>
                  <a:gd name="T107" fmla="*/ 0 h 684"/>
                  <a:gd name="T108" fmla="*/ 0 w 825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4"/>
                  <a:gd name="T167" fmla="*/ 825 w 825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4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69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7"/>
                    </a:lnTo>
                    <a:lnTo>
                      <a:pt x="312" y="317"/>
                    </a:lnTo>
                    <a:lnTo>
                      <a:pt x="319" y="324"/>
                    </a:lnTo>
                    <a:lnTo>
                      <a:pt x="319" y="399"/>
                    </a:lnTo>
                    <a:lnTo>
                      <a:pt x="352" y="399"/>
                    </a:lnTo>
                    <a:lnTo>
                      <a:pt x="358" y="404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4"/>
                    </a:lnTo>
                    <a:lnTo>
                      <a:pt x="399" y="555"/>
                    </a:lnTo>
                    <a:lnTo>
                      <a:pt x="427" y="555"/>
                    </a:lnTo>
                    <a:lnTo>
                      <a:pt x="427" y="484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5"/>
                    </a:lnTo>
                    <a:lnTo>
                      <a:pt x="473" y="359"/>
                    </a:lnTo>
                    <a:lnTo>
                      <a:pt x="506" y="359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69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7"/>
                    </a:lnTo>
                    <a:lnTo>
                      <a:pt x="819" y="637"/>
                    </a:lnTo>
                    <a:lnTo>
                      <a:pt x="824" y="645"/>
                    </a:lnTo>
                    <a:lnTo>
                      <a:pt x="824" y="678"/>
                    </a:lnTo>
                    <a:lnTo>
                      <a:pt x="819" y="683"/>
                    </a:lnTo>
                    <a:lnTo>
                      <a:pt x="592" y="683"/>
                    </a:lnTo>
                    <a:lnTo>
                      <a:pt x="587" y="678"/>
                    </a:lnTo>
                    <a:lnTo>
                      <a:pt x="587" y="645"/>
                    </a:lnTo>
                    <a:lnTo>
                      <a:pt x="592" y="637"/>
                    </a:lnTo>
                    <a:lnTo>
                      <a:pt x="664" y="637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69"/>
                    </a:lnTo>
                    <a:lnTo>
                      <a:pt x="592" y="169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59"/>
                    </a:lnTo>
                    <a:lnTo>
                      <a:pt x="546" y="365"/>
                    </a:lnTo>
                    <a:lnTo>
                      <a:pt x="512" y="365"/>
                    </a:lnTo>
                    <a:lnTo>
                      <a:pt x="512" y="480"/>
                    </a:lnTo>
                    <a:lnTo>
                      <a:pt x="506" y="484"/>
                    </a:lnTo>
                    <a:lnTo>
                      <a:pt x="473" y="484"/>
                    </a:lnTo>
                    <a:lnTo>
                      <a:pt x="473" y="555"/>
                    </a:lnTo>
                    <a:lnTo>
                      <a:pt x="466" y="563"/>
                    </a:lnTo>
                    <a:lnTo>
                      <a:pt x="433" y="563"/>
                    </a:lnTo>
                    <a:lnTo>
                      <a:pt x="433" y="678"/>
                    </a:lnTo>
                    <a:lnTo>
                      <a:pt x="427" y="683"/>
                    </a:lnTo>
                    <a:lnTo>
                      <a:pt x="399" y="683"/>
                    </a:lnTo>
                    <a:lnTo>
                      <a:pt x="392" y="678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7"/>
                    </a:lnTo>
                    <a:lnTo>
                      <a:pt x="352" y="563"/>
                    </a:lnTo>
                    <a:lnTo>
                      <a:pt x="319" y="563"/>
                    </a:lnTo>
                    <a:lnTo>
                      <a:pt x="312" y="555"/>
                    </a:lnTo>
                    <a:lnTo>
                      <a:pt x="312" y="484"/>
                    </a:lnTo>
                    <a:lnTo>
                      <a:pt x="278" y="484"/>
                    </a:lnTo>
                    <a:lnTo>
                      <a:pt x="273" y="480"/>
                    </a:lnTo>
                    <a:lnTo>
                      <a:pt x="273" y="404"/>
                    </a:lnTo>
                    <a:lnTo>
                      <a:pt x="239" y="404"/>
                    </a:lnTo>
                    <a:lnTo>
                      <a:pt x="234" y="399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7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69"/>
                    </a:lnTo>
                    <a:lnTo>
                      <a:pt x="119" y="169"/>
                    </a:lnTo>
                    <a:lnTo>
                      <a:pt x="119" y="637"/>
                    </a:lnTo>
                    <a:lnTo>
                      <a:pt x="192" y="637"/>
                    </a:lnTo>
                    <a:lnTo>
                      <a:pt x="198" y="645"/>
                    </a:lnTo>
                    <a:lnTo>
                      <a:pt x="198" y="678"/>
                    </a:lnTo>
                    <a:lnTo>
                      <a:pt x="192" y="683"/>
                    </a:lnTo>
                    <a:lnTo>
                      <a:pt x="5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5" y="637"/>
                    </a:lnTo>
                    <a:lnTo>
                      <a:pt x="79" y="637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8" name="Freeform 16"/>
              <p:cNvSpPr>
                <a:spLocks noChangeArrowheads="1"/>
              </p:cNvSpPr>
              <p:nvPr/>
            </p:nvSpPr>
            <p:spPr bwMode="auto">
              <a:xfrm>
                <a:off x="2848" y="2064"/>
                <a:ext cx="70" cy="154"/>
              </a:xfrm>
              <a:custGeom>
                <a:avLst/>
                <a:gdLst>
                  <a:gd name="T0" fmla="*/ 0 w 314"/>
                  <a:gd name="T1" fmla="*/ 0 h 684"/>
                  <a:gd name="T2" fmla="*/ 0 w 314"/>
                  <a:gd name="T3" fmla="*/ 0 h 684"/>
                  <a:gd name="T4" fmla="*/ 0 w 314"/>
                  <a:gd name="T5" fmla="*/ 0 h 684"/>
                  <a:gd name="T6" fmla="*/ 0 w 314"/>
                  <a:gd name="T7" fmla="*/ 0 h 684"/>
                  <a:gd name="T8" fmla="*/ 0 w 314"/>
                  <a:gd name="T9" fmla="*/ 0 h 684"/>
                  <a:gd name="T10" fmla="*/ 0 w 314"/>
                  <a:gd name="T11" fmla="*/ 0 h 684"/>
                  <a:gd name="T12" fmla="*/ 0 w 314"/>
                  <a:gd name="T13" fmla="*/ 0 h 684"/>
                  <a:gd name="T14" fmla="*/ 0 w 314"/>
                  <a:gd name="T15" fmla="*/ 0 h 684"/>
                  <a:gd name="T16" fmla="*/ 0 w 314"/>
                  <a:gd name="T17" fmla="*/ 0 h 684"/>
                  <a:gd name="T18" fmla="*/ 0 w 314"/>
                  <a:gd name="T19" fmla="*/ 0 h 684"/>
                  <a:gd name="T20" fmla="*/ 0 w 314"/>
                  <a:gd name="T21" fmla="*/ 0 h 684"/>
                  <a:gd name="T22" fmla="*/ 0 w 314"/>
                  <a:gd name="T23" fmla="*/ 0 h 684"/>
                  <a:gd name="T24" fmla="*/ 0 w 314"/>
                  <a:gd name="T25" fmla="*/ 0 h 684"/>
                  <a:gd name="T26" fmla="*/ 0 w 314"/>
                  <a:gd name="T27" fmla="*/ 0 h 684"/>
                  <a:gd name="T28" fmla="*/ 0 w 314"/>
                  <a:gd name="T29" fmla="*/ 0 h 684"/>
                  <a:gd name="T30" fmla="*/ 0 w 314"/>
                  <a:gd name="T31" fmla="*/ 0 h 684"/>
                  <a:gd name="T32" fmla="*/ 0 w 314"/>
                  <a:gd name="T33" fmla="*/ 0 h 684"/>
                  <a:gd name="T34" fmla="*/ 0 w 314"/>
                  <a:gd name="T35" fmla="*/ 0 h 684"/>
                  <a:gd name="T36" fmla="*/ 0 w 314"/>
                  <a:gd name="T37" fmla="*/ 0 h 684"/>
                  <a:gd name="T38" fmla="*/ 0 w 314"/>
                  <a:gd name="T39" fmla="*/ 0 h 684"/>
                  <a:gd name="T40" fmla="*/ 0 w 314"/>
                  <a:gd name="T41" fmla="*/ 0 h 684"/>
                  <a:gd name="T42" fmla="*/ 0 w 314"/>
                  <a:gd name="T43" fmla="*/ 0 h 684"/>
                  <a:gd name="T44" fmla="*/ 0 w 314"/>
                  <a:gd name="T45" fmla="*/ 0 h 684"/>
                  <a:gd name="T46" fmla="*/ 0 w 314"/>
                  <a:gd name="T47" fmla="*/ 0 h 68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4"/>
                  <a:gd name="T74" fmla="*/ 314 w 314"/>
                  <a:gd name="T75" fmla="*/ 684 h 68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4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7"/>
                    </a:lnTo>
                    <a:lnTo>
                      <a:pt x="307" y="637"/>
                    </a:lnTo>
                    <a:lnTo>
                      <a:pt x="313" y="645"/>
                    </a:lnTo>
                    <a:lnTo>
                      <a:pt x="313" y="678"/>
                    </a:lnTo>
                    <a:lnTo>
                      <a:pt x="307" y="683"/>
                    </a:lnTo>
                    <a:lnTo>
                      <a:pt x="7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7" y="637"/>
                    </a:lnTo>
                    <a:lnTo>
                      <a:pt x="113" y="637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6746081" y="2197893"/>
              <a:ext cx="330994" cy="183356"/>
              <a:chOff x="2208" y="2532"/>
              <a:chExt cx="278" cy="154"/>
            </a:xfrm>
          </p:grpSpPr>
          <p:sp>
            <p:nvSpPr>
              <p:cNvPr id="35" name="Freeform 18"/>
              <p:cNvSpPr>
                <a:spLocks noChangeArrowheads="1"/>
              </p:cNvSpPr>
              <p:nvPr/>
            </p:nvSpPr>
            <p:spPr bwMode="auto">
              <a:xfrm>
                <a:off x="2208" y="2532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0 w 799"/>
                  <a:gd name="T9" fmla="*/ 0 h 685"/>
                  <a:gd name="T10" fmla="*/ 0 w 799"/>
                  <a:gd name="T11" fmla="*/ 0 h 685"/>
                  <a:gd name="T12" fmla="*/ 0 w 799"/>
                  <a:gd name="T13" fmla="*/ 0 h 685"/>
                  <a:gd name="T14" fmla="*/ 0 w 799"/>
                  <a:gd name="T15" fmla="*/ 0 h 685"/>
                  <a:gd name="T16" fmla="*/ 0 w 799"/>
                  <a:gd name="T17" fmla="*/ 0 h 685"/>
                  <a:gd name="T18" fmla="*/ 0 w 799"/>
                  <a:gd name="T19" fmla="*/ 0 h 685"/>
                  <a:gd name="T20" fmla="*/ 0 w 799"/>
                  <a:gd name="T21" fmla="*/ 0 h 685"/>
                  <a:gd name="T22" fmla="*/ 0 w 799"/>
                  <a:gd name="T23" fmla="*/ 0 h 685"/>
                  <a:gd name="T24" fmla="*/ 0 w 799"/>
                  <a:gd name="T25" fmla="*/ 0 h 685"/>
                  <a:gd name="T26" fmla="*/ 0 w 799"/>
                  <a:gd name="T27" fmla="*/ 0 h 685"/>
                  <a:gd name="T28" fmla="*/ 0 w 799"/>
                  <a:gd name="T29" fmla="*/ 0 h 685"/>
                  <a:gd name="T30" fmla="*/ 0 w 799"/>
                  <a:gd name="T31" fmla="*/ 0 h 685"/>
                  <a:gd name="T32" fmla="*/ 0 w 799"/>
                  <a:gd name="T33" fmla="*/ 0 h 685"/>
                  <a:gd name="T34" fmla="*/ 0 w 799"/>
                  <a:gd name="T35" fmla="*/ 0 h 685"/>
                  <a:gd name="T36" fmla="*/ 0 w 799"/>
                  <a:gd name="T37" fmla="*/ 0 h 685"/>
                  <a:gd name="T38" fmla="*/ 0 w 799"/>
                  <a:gd name="T39" fmla="*/ 0 h 685"/>
                  <a:gd name="T40" fmla="*/ 0 w 799"/>
                  <a:gd name="T41" fmla="*/ 0 h 685"/>
                  <a:gd name="T42" fmla="*/ 0 w 799"/>
                  <a:gd name="T43" fmla="*/ 0 h 685"/>
                  <a:gd name="T44" fmla="*/ 0 w 799"/>
                  <a:gd name="T45" fmla="*/ 0 h 685"/>
                  <a:gd name="T46" fmla="*/ 0 w 799"/>
                  <a:gd name="T47" fmla="*/ 0 h 685"/>
                  <a:gd name="T48" fmla="*/ 0 w 799"/>
                  <a:gd name="T49" fmla="*/ 0 h 685"/>
                  <a:gd name="T50" fmla="*/ 0 w 799"/>
                  <a:gd name="T51" fmla="*/ 0 h 685"/>
                  <a:gd name="T52" fmla="*/ 0 w 799"/>
                  <a:gd name="T53" fmla="*/ 0 h 685"/>
                  <a:gd name="T54" fmla="*/ 0 w 799"/>
                  <a:gd name="T55" fmla="*/ 0 h 685"/>
                  <a:gd name="T56" fmla="*/ 0 w 799"/>
                  <a:gd name="T57" fmla="*/ 0 h 685"/>
                  <a:gd name="T58" fmla="*/ 0 w 799"/>
                  <a:gd name="T59" fmla="*/ 0 h 685"/>
                  <a:gd name="T60" fmla="*/ 0 w 799"/>
                  <a:gd name="T61" fmla="*/ 0 h 685"/>
                  <a:gd name="T62" fmla="*/ 0 w 799"/>
                  <a:gd name="T63" fmla="*/ 0 h 685"/>
                  <a:gd name="T64" fmla="*/ 0 w 799"/>
                  <a:gd name="T65" fmla="*/ 0 h 685"/>
                  <a:gd name="T66" fmla="*/ 0 w 799"/>
                  <a:gd name="T67" fmla="*/ 0 h 685"/>
                  <a:gd name="T68" fmla="*/ 0 w 799"/>
                  <a:gd name="T69" fmla="*/ 0 h 685"/>
                  <a:gd name="T70" fmla="*/ 0 w 799"/>
                  <a:gd name="T71" fmla="*/ 0 h 685"/>
                  <a:gd name="T72" fmla="*/ 0 w 799"/>
                  <a:gd name="T73" fmla="*/ 0 h 685"/>
                  <a:gd name="T74" fmla="*/ 0 w 799"/>
                  <a:gd name="T75" fmla="*/ 0 h 685"/>
                  <a:gd name="T76" fmla="*/ 0 w 799"/>
                  <a:gd name="T77" fmla="*/ 0 h 685"/>
                  <a:gd name="T78" fmla="*/ 0 w 799"/>
                  <a:gd name="T79" fmla="*/ 0 h 685"/>
                  <a:gd name="T80" fmla="*/ 0 w 799"/>
                  <a:gd name="T81" fmla="*/ 0 h 685"/>
                  <a:gd name="T82" fmla="*/ 0 w 799"/>
                  <a:gd name="T83" fmla="*/ 0 h 685"/>
                  <a:gd name="T84" fmla="*/ 0 w 799"/>
                  <a:gd name="T85" fmla="*/ 0 h 685"/>
                  <a:gd name="T86" fmla="*/ 0 w 799"/>
                  <a:gd name="T87" fmla="*/ 0 h 685"/>
                  <a:gd name="T88" fmla="*/ 0 w 799"/>
                  <a:gd name="T89" fmla="*/ 0 h 685"/>
                  <a:gd name="T90" fmla="*/ 0 w 799"/>
                  <a:gd name="T91" fmla="*/ 0 h 685"/>
                  <a:gd name="T92" fmla="*/ 0 w 799"/>
                  <a:gd name="T93" fmla="*/ 0 h 685"/>
                  <a:gd name="T94" fmla="*/ 0 w 799"/>
                  <a:gd name="T95" fmla="*/ 0 h 685"/>
                  <a:gd name="T96" fmla="*/ 0 w 799"/>
                  <a:gd name="T97" fmla="*/ 0 h 685"/>
                  <a:gd name="T98" fmla="*/ 0 w 799"/>
                  <a:gd name="T99" fmla="*/ 0 h 685"/>
                  <a:gd name="T100" fmla="*/ 0 w 799"/>
                  <a:gd name="T101" fmla="*/ 0 h 685"/>
                  <a:gd name="T102" fmla="*/ 0 w 799"/>
                  <a:gd name="T103" fmla="*/ 0 h 685"/>
                  <a:gd name="T104" fmla="*/ 0 w 799"/>
                  <a:gd name="T105" fmla="*/ 0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6" name="Freeform 19"/>
              <p:cNvSpPr>
                <a:spLocks noChangeArrowheads="1"/>
              </p:cNvSpPr>
              <p:nvPr/>
            </p:nvSpPr>
            <p:spPr bwMode="auto">
              <a:xfrm>
                <a:off x="2401" y="2532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7841456" y="2197893"/>
              <a:ext cx="330994" cy="183356"/>
              <a:chOff x="3128" y="2532"/>
              <a:chExt cx="278" cy="154"/>
            </a:xfrm>
          </p:grpSpPr>
          <p:sp>
            <p:nvSpPr>
              <p:cNvPr id="33" name="Freeform 21"/>
              <p:cNvSpPr>
                <a:spLocks noChangeArrowheads="1"/>
              </p:cNvSpPr>
              <p:nvPr/>
            </p:nvSpPr>
            <p:spPr bwMode="auto">
              <a:xfrm>
                <a:off x="3128" y="2532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0 w 825"/>
                  <a:gd name="T7" fmla="*/ 0 h 685"/>
                  <a:gd name="T8" fmla="*/ 0 w 825"/>
                  <a:gd name="T9" fmla="*/ 0 h 685"/>
                  <a:gd name="T10" fmla="*/ 0 w 825"/>
                  <a:gd name="T11" fmla="*/ 0 h 685"/>
                  <a:gd name="T12" fmla="*/ 0 w 825"/>
                  <a:gd name="T13" fmla="*/ 0 h 685"/>
                  <a:gd name="T14" fmla="*/ 0 w 825"/>
                  <a:gd name="T15" fmla="*/ 0 h 685"/>
                  <a:gd name="T16" fmla="*/ 0 w 825"/>
                  <a:gd name="T17" fmla="*/ 0 h 685"/>
                  <a:gd name="T18" fmla="*/ 0 w 825"/>
                  <a:gd name="T19" fmla="*/ 0 h 685"/>
                  <a:gd name="T20" fmla="*/ 0 w 825"/>
                  <a:gd name="T21" fmla="*/ 0 h 685"/>
                  <a:gd name="T22" fmla="*/ 0 w 825"/>
                  <a:gd name="T23" fmla="*/ 0 h 685"/>
                  <a:gd name="T24" fmla="*/ 0 w 825"/>
                  <a:gd name="T25" fmla="*/ 0 h 685"/>
                  <a:gd name="T26" fmla="*/ 0 w 825"/>
                  <a:gd name="T27" fmla="*/ 0 h 685"/>
                  <a:gd name="T28" fmla="*/ 0 w 825"/>
                  <a:gd name="T29" fmla="*/ 0 h 685"/>
                  <a:gd name="T30" fmla="*/ 0 w 825"/>
                  <a:gd name="T31" fmla="*/ 0 h 685"/>
                  <a:gd name="T32" fmla="*/ 0 w 825"/>
                  <a:gd name="T33" fmla="*/ 0 h 685"/>
                  <a:gd name="T34" fmla="*/ 0 w 825"/>
                  <a:gd name="T35" fmla="*/ 0 h 685"/>
                  <a:gd name="T36" fmla="*/ 0 w 825"/>
                  <a:gd name="T37" fmla="*/ 0 h 685"/>
                  <a:gd name="T38" fmla="*/ 0 w 825"/>
                  <a:gd name="T39" fmla="*/ 0 h 685"/>
                  <a:gd name="T40" fmla="*/ 0 w 825"/>
                  <a:gd name="T41" fmla="*/ 0 h 685"/>
                  <a:gd name="T42" fmla="*/ 0 w 825"/>
                  <a:gd name="T43" fmla="*/ 0 h 685"/>
                  <a:gd name="T44" fmla="*/ 0 w 825"/>
                  <a:gd name="T45" fmla="*/ 0 h 685"/>
                  <a:gd name="T46" fmla="*/ 0 w 825"/>
                  <a:gd name="T47" fmla="*/ 0 h 685"/>
                  <a:gd name="T48" fmla="*/ 0 w 825"/>
                  <a:gd name="T49" fmla="*/ 0 h 685"/>
                  <a:gd name="T50" fmla="*/ 0 w 825"/>
                  <a:gd name="T51" fmla="*/ 0 h 685"/>
                  <a:gd name="T52" fmla="*/ 0 w 825"/>
                  <a:gd name="T53" fmla="*/ 0 h 685"/>
                  <a:gd name="T54" fmla="*/ 0 w 825"/>
                  <a:gd name="T55" fmla="*/ 0 h 685"/>
                  <a:gd name="T56" fmla="*/ 0 w 825"/>
                  <a:gd name="T57" fmla="*/ 0 h 685"/>
                  <a:gd name="T58" fmla="*/ 0 w 825"/>
                  <a:gd name="T59" fmla="*/ 0 h 685"/>
                  <a:gd name="T60" fmla="*/ 0 w 825"/>
                  <a:gd name="T61" fmla="*/ 0 h 685"/>
                  <a:gd name="T62" fmla="*/ 0 w 825"/>
                  <a:gd name="T63" fmla="*/ 0 h 685"/>
                  <a:gd name="T64" fmla="*/ 0 w 825"/>
                  <a:gd name="T65" fmla="*/ 0 h 685"/>
                  <a:gd name="T66" fmla="*/ 0 w 825"/>
                  <a:gd name="T67" fmla="*/ 0 h 685"/>
                  <a:gd name="T68" fmla="*/ 0 w 825"/>
                  <a:gd name="T69" fmla="*/ 0 h 685"/>
                  <a:gd name="T70" fmla="*/ 0 w 825"/>
                  <a:gd name="T71" fmla="*/ 0 h 685"/>
                  <a:gd name="T72" fmla="*/ 0 w 825"/>
                  <a:gd name="T73" fmla="*/ 0 h 685"/>
                  <a:gd name="T74" fmla="*/ 0 w 825"/>
                  <a:gd name="T75" fmla="*/ 0 h 685"/>
                  <a:gd name="T76" fmla="*/ 0 w 825"/>
                  <a:gd name="T77" fmla="*/ 0 h 685"/>
                  <a:gd name="T78" fmla="*/ 0 w 825"/>
                  <a:gd name="T79" fmla="*/ 0 h 685"/>
                  <a:gd name="T80" fmla="*/ 0 w 825"/>
                  <a:gd name="T81" fmla="*/ 0 h 685"/>
                  <a:gd name="T82" fmla="*/ 0 w 825"/>
                  <a:gd name="T83" fmla="*/ 0 h 685"/>
                  <a:gd name="T84" fmla="*/ 0 w 825"/>
                  <a:gd name="T85" fmla="*/ 0 h 685"/>
                  <a:gd name="T86" fmla="*/ 0 w 825"/>
                  <a:gd name="T87" fmla="*/ 0 h 685"/>
                  <a:gd name="T88" fmla="*/ 0 w 825"/>
                  <a:gd name="T89" fmla="*/ 0 h 685"/>
                  <a:gd name="T90" fmla="*/ 0 w 825"/>
                  <a:gd name="T91" fmla="*/ 0 h 685"/>
                  <a:gd name="T92" fmla="*/ 0 w 825"/>
                  <a:gd name="T93" fmla="*/ 0 h 685"/>
                  <a:gd name="T94" fmla="*/ 0 w 825"/>
                  <a:gd name="T95" fmla="*/ 0 h 685"/>
                  <a:gd name="T96" fmla="*/ 0 w 825"/>
                  <a:gd name="T97" fmla="*/ 0 h 685"/>
                  <a:gd name="T98" fmla="*/ 0 w 825"/>
                  <a:gd name="T99" fmla="*/ 0 h 685"/>
                  <a:gd name="T100" fmla="*/ 0 w 825"/>
                  <a:gd name="T101" fmla="*/ 0 h 685"/>
                  <a:gd name="T102" fmla="*/ 0 w 825"/>
                  <a:gd name="T103" fmla="*/ 0 h 685"/>
                  <a:gd name="T104" fmla="*/ 0 w 825"/>
                  <a:gd name="T105" fmla="*/ 0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4" name="Freeform 22"/>
              <p:cNvSpPr>
                <a:spLocks noChangeArrowheads="1"/>
              </p:cNvSpPr>
              <p:nvPr/>
            </p:nvSpPr>
            <p:spPr bwMode="auto">
              <a:xfrm>
                <a:off x="3327" y="2532"/>
                <a:ext cx="79" cy="154"/>
              </a:xfrm>
              <a:custGeom>
                <a:avLst/>
                <a:gdLst>
                  <a:gd name="T0" fmla="*/ 0 w 354"/>
                  <a:gd name="T1" fmla="*/ 0 h 685"/>
                  <a:gd name="T2" fmla="*/ 0 w 354"/>
                  <a:gd name="T3" fmla="*/ 0 h 685"/>
                  <a:gd name="T4" fmla="*/ 0 w 354"/>
                  <a:gd name="T5" fmla="*/ 0 h 685"/>
                  <a:gd name="T6" fmla="*/ 0 w 354"/>
                  <a:gd name="T7" fmla="*/ 0 h 685"/>
                  <a:gd name="T8" fmla="*/ 0 w 354"/>
                  <a:gd name="T9" fmla="*/ 0 h 685"/>
                  <a:gd name="T10" fmla="*/ 0 w 354"/>
                  <a:gd name="T11" fmla="*/ 0 h 685"/>
                  <a:gd name="T12" fmla="*/ 0 w 354"/>
                  <a:gd name="T13" fmla="*/ 0 h 685"/>
                  <a:gd name="T14" fmla="*/ 0 w 354"/>
                  <a:gd name="T15" fmla="*/ 0 h 685"/>
                  <a:gd name="T16" fmla="*/ 0 w 354"/>
                  <a:gd name="T17" fmla="*/ 0 h 685"/>
                  <a:gd name="T18" fmla="*/ 0 w 354"/>
                  <a:gd name="T19" fmla="*/ 0 h 685"/>
                  <a:gd name="T20" fmla="*/ 0 w 354"/>
                  <a:gd name="T21" fmla="*/ 0 h 685"/>
                  <a:gd name="T22" fmla="*/ 0 w 354"/>
                  <a:gd name="T23" fmla="*/ 0 h 685"/>
                  <a:gd name="T24" fmla="*/ 0 w 354"/>
                  <a:gd name="T25" fmla="*/ 0 h 685"/>
                  <a:gd name="T26" fmla="*/ 0 w 354"/>
                  <a:gd name="T27" fmla="*/ 0 h 685"/>
                  <a:gd name="T28" fmla="*/ 0 w 354"/>
                  <a:gd name="T29" fmla="*/ 0 h 685"/>
                  <a:gd name="T30" fmla="*/ 0 w 354"/>
                  <a:gd name="T31" fmla="*/ 0 h 685"/>
                  <a:gd name="T32" fmla="*/ 0 w 354"/>
                  <a:gd name="T33" fmla="*/ 0 h 685"/>
                  <a:gd name="T34" fmla="*/ 0 w 354"/>
                  <a:gd name="T35" fmla="*/ 0 h 685"/>
                  <a:gd name="T36" fmla="*/ 0 w 354"/>
                  <a:gd name="T37" fmla="*/ 0 h 685"/>
                  <a:gd name="T38" fmla="*/ 0 w 354"/>
                  <a:gd name="T39" fmla="*/ 0 h 685"/>
                  <a:gd name="T40" fmla="*/ 0 w 354"/>
                  <a:gd name="T41" fmla="*/ 0 h 685"/>
                  <a:gd name="T42" fmla="*/ 0 w 354"/>
                  <a:gd name="T43" fmla="*/ 0 h 685"/>
                  <a:gd name="T44" fmla="*/ 0 w 354"/>
                  <a:gd name="T45" fmla="*/ 0 h 685"/>
                  <a:gd name="T46" fmla="*/ 0 w 354"/>
                  <a:gd name="T47" fmla="*/ 0 h 685"/>
                  <a:gd name="T48" fmla="*/ 0 w 354"/>
                  <a:gd name="T49" fmla="*/ 0 h 685"/>
                  <a:gd name="T50" fmla="*/ 0 w 354"/>
                  <a:gd name="T51" fmla="*/ 0 h 685"/>
                  <a:gd name="T52" fmla="*/ 0 w 354"/>
                  <a:gd name="T53" fmla="*/ 0 h 685"/>
                  <a:gd name="T54" fmla="*/ 0 w 354"/>
                  <a:gd name="T55" fmla="*/ 0 h 685"/>
                  <a:gd name="T56" fmla="*/ 0 w 354"/>
                  <a:gd name="T57" fmla="*/ 0 h 685"/>
                  <a:gd name="T58" fmla="*/ 0 w 354"/>
                  <a:gd name="T59" fmla="*/ 0 h 685"/>
                  <a:gd name="T60" fmla="*/ 0 w 354"/>
                  <a:gd name="T61" fmla="*/ 0 h 685"/>
                  <a:gd name="T62" fmla="*/ 0 w 354"/>
                  <a:gd name="T63" fmla="*/ 0 h 685"/>
                  <a:gd name="T64" fmla="*/ 0 w 354"/>
                  <a:gd name="T65" fmla="*/ 0 h 685"/>
                  <a:gd name="T66" fmla="*/ 0 w 354"/>
                  <a:gd name="T67" fmla="*/ 0 h 685"/>
                  <a:gd name="T68" fmla="*/ 0 w 354"/>
                  <a:gd name="T69" fmla="*/ 0 h 685"/>
                  <a:gd name="T70" fmla="*/ 0 w 354"/>
                  <a:gd name="T71" fmla="*/ 0 h 685"/>
                  <a:gd name="T72" fmla="*/ 0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5774531" y="2940843"/>
              <a:ext cx="330994" cy="183356"/>
              <a:chOff x="1392" y="3156"/>
              <a:chExt cx="278" cy="154"/>
            </a:xfrm>
          </p:grpSpPr>
          <p:sp>
            <p:nvSpPr>
              <p:cNvPr id="31" name="Freeform 24"/>
              <p:cNvSpPr>
                <a:spLocks noChangeArrowheads="1"/>
              </p:cNvSpPr>
              <p:nvPr/>
            </p:nvSpPr>
            <p:spPr bwMode="auto">
              <a:xfrm>
                <a:off x="1392" y="3156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2" name="Freeform 25"/>
              <p:cNvSpPr>
                <a:spLocks noChangeArrowheads="1"/>
              </p:cNvSpPr>
              <p:nvPr/>
            </p:nvSpPr>
            <p:spPr bwMode="auto">
              <a:xfrm>
                <a:off x="1585" y="3156"/>
                <a:ext cx="85" cy="154"/>
              </a:xfrm>
              <a:custGeom>
                <a:avLst/>
                <a:gdLst>
                  <a:gd name="T0" fmla="*/ 0 w 381"/>
                  <a:gd name="T1" fmla="*/ 0 h 685"/>
                  <a:gd name="T2" fmla="*/ 0 w 381"/>
                  <a:gd name="T3" fmla="*/ 0 h 685"/>
                  <a:gd name="T4" fmla="*/ 0 w 381"/>
                  <a:gd name="T5" fmla="*/ 0 h 685"/>
                  <a:gd name="T6" fmla="*/ 0 w 381"/>
                  <a:gd name="T7" fmla="*/ 0 h 685"/>
                  <a:gd name="T8" fmla="*/ 0 w 381"/>
                  <a:gd name="T9" fmla="*/ 0 h 685"/>
                  <a:gd name="T10" fmla="*/ 0 w 381"/>
                  <a:gd name="T11" fmla="*/ 0 h 685"/>
                  <a:gd name="T12" fmla="*/ 0 w 381"/>
                  <a:gd name="T13" fmla="*/ 0 h 685"/>
                  <a:gd name="T14" fmla="*/ 0 w 381"/>
                  <a:gd name="T15" fmla="*/ 0 h 685"/>
                  <a:gd name="T16" fmla="*/ 0 w 381"/>
                  <a:gd name="T17" fmla="*/ 0 h 685"/>
                  <a:gd name="T18" fmla="*/ 0 w 381"/>
                  <a:gd name="T19" fmla="*/ 0 h 685"/>
                  <a:gd name="T20" fmla="*/ 0 w 381"/>
                  <a:gd name="T21" fmla="*/ 0 h 685"/>
                  <a:gd name="T22" fmla="*/ 0 w 381"/>
                  <a:gd name="T23" fmla="*/ 0 h 685"/>
                  <a:gd name="T24" fmla="*/ 0 w 381"/>
                  <a:gd name="T25" fmla="*/ 0 h 685"/>
                  <a:gd name="T26" fmla="*/ 0 w 381"/>
                  <a:gd name="T27" fmla="*/ 0 h 685"/>
                  <a:gd name="T28" fmla="*/ 0 w 381"/>
                  <a:gd name="T29" fmla="*/ 0 h 685"/>
                  <a:gd name="T30" fmla="*/ 0 w 381"/>
                  <a:gd name="T31" fmla="*/ 0 h 685"/>
                  <a:gd name="T32" fmla="*/ 0 w 381"/>
                  <a:gd name="T33" fmla="*/ 0 h 685"/>
                  <a:gd name="T34" fmla="*/ 0 w 381"/>
                  <a:gd name="T35" fmla="*/ 0 h 685"/>
                  <a:gd name="T36" fmla="*/ 0 w 381"/>
                  <a:gd name="T37" fmla="*/ 0 h 685"/>
                  <a:gd name="T38" fmla="*/ 0 w 381"/>
                  <a:gd name="T39" fmla="*/ 0 h 685"/>
                  <a:gd name="T40" fmla="*/ 0 w 381"/>
                  <a:gd name="T41" fmla="*/ 0 h 685"/>
                  <a:gd name="T42" fmla="*/ 0 w 381"/>
                  <a:gd name="T43" fmla="*/ 0 h 685"/>
                  <a:gd name="T44" fmla="*/ 0 w 381"/>
                  <a:gd name="T45" fmla="*/ 0 h 685"/>
                  <a:gd name="T46" fmla="*/ 0 w 381"/>
                  <a:gd name="T47" fmla="*/ 0 h 685"/>
                  <a:gd name="T48" fmla="*/ 0 w 381"/>
                  <a:gd name="T49" fmla="*/ 0 h 685"/>
                  <a:gd name="T50" fmla="*/ 0 w 381"/>
                  <a:gd name="T51" fmla="*/ 0 h 685"/>
                  <a:gd name="T52" fmla="*/ 0 w 381"/>
                  <a:gd name="T53" fmla="*/ 0 h 685"/>
                  <a:gd name="T54" fmla="*/ 0 w 381"/>
                  <a:gd name="T55" fmla="*/ 0 h 685"/>
                  <a:gd name="T56" fmla="*/ 0 w 381"/>
                  <a:gd name="T57" fmla="*/ 0 h 685"/>
                  <a:gd name="T58" fmla="*/ 0 w 381"/>
                  <a:gd name="T59" fmla="*/ 0 h 685"/>
                  <a:gd name="T60" fmla="*/ 0 w 381"/>
                  <a:gd name="T61" fmla="*/ 0 h 685"/>
                  <a:gd name="T62" fmla="*/ 0 w 381"/>
                  <a:gd name="T63" fmla="*/ 0 h 685"/>
                  <a:gd name="T64" fmla="*/ 0 w 381"/>
                  <a:gd name="T65" fmla="*/ 0 h 685"/>
                  <a:gd name="T66" fmla="*/ 0 w 381"/>
                  <a:gd name="T67" fmla="*/ 0 h 685"/>
                  <a:gd name="T68" fmla="*/ 0 w 381"/>
                  <a:gd name="T69" fmla="*/ 0 h 685"/>
                  <a:gd name="T70" fmla="*/ 0 w 381"/>
                  <a:gd name="T71" fmla="*/ 0 h 685"/>
                  <a:gd name="T72" fmla="*/ 0 w 381"/>
                  <a:gd name="T73" fmla="*/ 0 h 685"/>
                  <a:gd name="T74" fmla="*/ 0 w 381"/>
                  <a:gd name="T75" fmla="*/ 0 h 685"/>
                  <a:gd name="T76" fmla="*/ 0 w 381"/>
                  <a:gd name="T77" fmla="*/ 0 h 685"/>
                  <a:gd name="T78" fmla="*/ 0 w 381"/>
                  <a:gd name="T79" fmla="*/ 0 h 685"/>
                  <a:gd name="T80" fmla="*/ 0 w 381"/>
                  <a:gd name="T81" fmla="*/ 0 h 685"/>
                  <a:gd name="T82" fmla="*/ 0 w 381"/>
                  <a:gd name="T83" fmla="*/ 0 h 685"/>
                  <a:gd name="T84" fmla="*/ 0 w 381"/>
                  <a:gd name="T85" fmla="*/ 0 h 685"/>
                  <a:gd name="T86" fmla="*/ 0 w 381"/>
                  <a:gd name="T87" fmla="*/ 0 h 685"/>
                  <a:gd name="T88" fmla="*/ 0 w 381"/>
                  <a:gd name="T89" fmla="*/ 0 h 685"/>
                  <a:gd name="T90" fmla="*/ 0 w 381"/>
                  <a:gd name="T91" fmla="*/ 0 h 685"/>
                  <a:gd name="T92" fmla="*/ 0 w 381"/>
                  <a:gd name="T93" fmla="*/ 0 h 685"/>
                  <a:gd name="T94" fmla="*/ 0 w 381"/>
                  <a:gd name="T95" fmla="*/ 0 h 685"/>
                  <a:gd name="T96" fmla="*/ 0 w 381"/>
                  <a:gd name="T97" fmla="*/ 0 h 685"/>
                  <a:gd name="T98" fmla="*/ 0 w 381"/>
                  <a:gd name="T99" fmla="*/ 0 h 68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5"/>
                  <a:gd name="T152" fmla="*/ 381 w 381"/>
                  <a:gd name="T153" fmla="*/ 685 h 68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5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6"/>
                    </a:lnTo>
                    <a:lnTo>
                      <a:pt x="109" y="366"/>
                    </a:lnTo>
                    <a:lnTo>
                      <a:pt x="114" y="360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4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2"/>
                    </a:lnTo>
                    <a:lnTo>
                      <a:pt x="375" y="527"/>
                    </a:lnTo>
                    <a:lnTo>
                      <a:pt x="303" y="527"/>
                    </a:lnTo>
                    <a:lnTo>
                      <a:pt x="303" y="679"/>
                    </a:lnTo>
                    <a:lnTo>
                      <a:pt x="298" y="684"/>
                    </a:lnTo>
                    <a:lnTo>
                      <a:pt x="227" y="684"/>
                    </a:lnTo>
                    <a:lnTo>
                      <a:pt x="222" y="679"/>
                    </a:lnTo>
                    <a:lnTo>
                      <a:pt x="222" y="527"/>
                    </a:lnTo>
                    <a:lnTo>
                      <a:pt x="4" y="527"/>
                    </a:lnTo>
                    <a:lnTo>
                      <a:pt x="0" y="522"/>
                    </a:lnTo>
                    <a:lnTo>
                      <a:pt x="0" y="405"/>
                    </a:lnTo>
                    <a:lnTo>
                      <a:pt x="4" y="400"/>
                    </a:lnTo>
                    <a:lnTo>
                      <a:pt x="37" y="400"/>
                    </a:lnTo>
                    <a:lnTo>
                      <a:pt x="37" y="324"/>
                    </a:lnTo>
                    <a:lnTo>
                      <a:pt x="42" y="318"/>
                    </a:lnTo>
                    <a:lnTo>
                      <a:pt x="75" y="318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70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6746081" y="2940843"/>
              <a:ext cx="330994" cy="183356"/>
              <a:chOff x="2208" y="3156"/>
              <a:chExt cx="278" cy="154"/>
            </a:xfrm>
          </p:grpSpPr>
          <p:sp>
            <p:nvSpPr>
              <p:cNvPr id="29" name="Freeform 27"/>
              <p:cNvSpPr>
                <a:spLocks noChangeArrowheads="1"/>
              </p:cNvSpPr>
              <p:nvPr/>
            </p:nvSpPr>
            <p:spPr bwMode="auto">
              <a:xfrm>
                <a:off x="2208" y="3156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0 w 799"/>
                  <a:gd name="T9" fmla="*/ 0 h 685"/>
                  <a:gd name="T10" fmla="*/ 0 w 799"/>
                  <a:gd name="T11" fmla="*/ 0 h 685"/>
                  <a:gd name="T12" fmla="*/ 0 w 799"/>
                  <a:gd name="T13" fmla="*/ 0 h 685"/>
                  <a:gd name="T14" fmla="*/ 0 w 799"/>
                  <a:gd name="T15" fmla="*/ 0 h 685"/>
                  <a:gd name="T16" fmla="*/ 0 w 799"/>
                  <a:gd name="T17" fmla="*/ 0 h 685"/>
                  <a:gd name="T18" fmla="*/ 0 w 799"/>
                  <a:gd name="T19" fmla="*/ 0 h 685"/>
                  <a:gd name="T20" fmla="*/ 0 w 799"/>
                  <a:gd name="T21" fmla="*/ 0 h 685"/>
                  <a:gd name="T22" fmla="*/ 0 w 799"/>
                  <a:gd name="T23" fmla="*/ 0 h 685"/>
                  <a:gd name="T24" fmla="*/ 0 w 799"/>
                  <a:gd name="T25" fmla="*/ 0 h 685"/>
                  <a:gd name="T26" fmla="*/ 0 w 799"/>
                  <a:gd name="T27" fmla="*/ 0 h 685"/>
                  <a:gd name="T28" fmla="*/ 0 w 799"/>
                  <a:gd name="T29" fmla="*/ 0 h 685"/>
                  <a:gd name="T30" fmla="*/ 0 w 799"/>
                  <a:gd name="T31" fmla="*/ 0 h 685"/>
                  <a:gd name="T32" fmla="*/ 0 w 799"/>
                  <a:gd name="T33" fmla="*/ 0 h 685"/>
                  <a:gd name="T34" fmla="*/ 0 w 799"/>
                  <a:gd name="T35" fmla="*/ 0 h 685"/>
                  <a:gd name="T36" fmla="*/ 0 w 799"/>
                  <a:gd name="T37" fmla="*/ 0 h 685"/>
                  <a:gd name="T38" fmla="*/ 0 w 799"/>
                  <a:gd name="T39" fmla="*/ 0 h 685"/>
                  <a:gd name="T40" fmla="*/ 0 w 799"/>
                  <a:gd name="T41" fmla="*/ 0 h 685"/>
                  <a:gd name="T42" fmla="*/ 0 w 799"/>
                  <a:gd name="T43" fmla="*/ 0 h 685"/>
                  <a:gd name="T44" fmla="*/ 0 w 799"/>
                  <a:gd name="T45" fmla="*/ 0 h 685"/>
                  <a:gd name="T46" fmla="*/ 0 w 799"/>
                  <a:gd name="T47" fmla="*/ 0 h 685"/>
                  <a:gd name="T48" fmla="*/ 0 w 799"/>
                  <a:gd name="T49" fmla="*/ 0 h 685"/>
                  <a:gd name="T50" fmla="*/ 0 w 799"/>
                  <a:gd name="T51" fmla="*/ 0 h 685"/>
                  <a:gd name="T52" fmla="*/ 0 w 799"/>
                  <a:gd name="T53" fmla="*/ 0 h 685"/>
                  <a:gd name="T54" fmla="*/ 0 w 799"/>
                  <a:gd name="T55" fmla="*/ 0 h 685"/>
                  <a:gd name="T56" fmla="*/ 0 w 799"/>
                  <a:gd name="T57" fmla="*/ 0 h 685"/>
                  <a:gd name="T58" fmla="*/ 0 w 799"/>
                  <a:gd name="T59" fmla="*/ 0 h 685"/>
                  <a:gd name="T60" fmla="*/ 0 w 799"/>
                  <a:gd name="T61" fmla="*/ 0 h 685"/>
                  <a:gd name="T62" fmla="*/ 0 w 799"/>
                  <a:gd name="T63" fmla="*/ 0 h 685"/>
                  <a:gd name="T64" fmla="*/ 0 w 799"/>
                  <a:gd name="T65" fmla="*/ 0 h 685"/>
                  <a:gd name="T66" fmla="*/ 0 w 799"/>
                  <a:gd name="T67" fmla="*/ 0 h 685"/>
                  <a:gd name="T68" fmla="*/ 0 w 799"/>
                  <a:gd name="T69" fmla="*/ 0 h 685"/>
                  <a:gd name="T70" fmla="*/ 0 w 799"/>
                  <a:gd name="T71" fmla="*/ 0 h 685"/>
                  <a:gd name="T72" fmla="*/ 0 w 799"/>
                  <a:gd name="T73" fmla="*/ 0 h 685"/>
                  <a:gd name="T74" fmla="*/ 0 w 799"/>
                  <a:gd name="T75" fmla="*/ 0 h 685"/>
                  <a:gd name="T76" fmla="*/ 0 w 799"/>
                  <a:gd name="T77" fmla="*/ 0 h 685"/>
                  <a:gd name="T78" fmla="*/ 0 w 799"/>
                  <a:gd name="T79" fmla="*/ 0 h 685"/>
                  <a:gd name="T80" fmla="*/ 0 w 799"/>
                  <a:gd name="T81" fmla="*/ 0 h 685"/>
                  <a:gd name="T82" fmla="*/ 0 w 799"/>
                  <a:gd name="T83" fmla="*/ 0 h 685"/>
                  <a:gd name="T84" fmla="*/ 0 w 799"/>
                  <a:gd name="T85" fmla="*/ 0 h 685"/>
                  <a:gd name="T86" fmla="*/ 0 w 799"/>
                  <a:gd name="T87" fmla="*/ 0 h 685"/>
                  <a:gd name="T88" fmla="*/ 0 w 799"/>
                  <a:gd name="T89" fmla="*/ 0 h 685"/>
                  <a:gd name="T90" fmla="*/ 0 w 799"/>
                  <a:gd name="T91" fmla="*/ 0 h 685"/>
                  <a:gd name="T92" fmla="*/ 0 w 799"/>
                  <a:gd name="T93" fmla="*/ 0 h 685"/>
                  <a:gd name="T94" fmla="*/ 0 w 799"/>
                  <a:gd name="T95" fmla="*/ 0 h 685"/>
                  <a:gd name="T96" fmla="*/ 0 w 799"/>
                  <a:gd name="T97" fmla="*/ 0 h 685"/>
                  <a:gd name="T98" fmla="*/ 0 w 799"/>
                  <a:gd name="T99" fmla="*/ 0 h 685"/>
                  <a:gd name="T100" fmla="*/ 0 w 799"/>
                  <a:gd name="T101" fmla="*/ 0 h 685"/>
                  <a:gd name="T102" fmla="*/ 0 w 799"/>
                  <a:gd name="T103" fmla="*/ 0 h 685"/>
                  <a:gd name="T104" fmla="*/ 0 w 799"/>
                  <a:gd name="T105" fmla="*/ 0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0" name="Freeform 28"/>
              <p:cNvSpPr>
                <a:spLocks noChangeArrowheads="1"/>
              </p:cNvSpPr>
              <p:nvPr/>
            </p:nvSpPr>
            <p:spPr bwMode="auto">
              <a:xfrm>
                <a:off x="2401" y="3156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5"/>
                  <a:gd name="T104" fmla="*/ 380 w 380"/>
                  <a:gd name="T105" fmla="*/ 685 h 68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5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4"/>
                    </a:lnTo>
                    <a:lnTo>
                      <a:pt x="185" y="204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60"/>
                    </a:lnTo>
                    <a:lnTo>
                      <a:pt x="374" y="360"/>
                    </a:lnTo>
                    <a:lnTo>
                      <a:pt x="379" y="366"/>
                    </a:lnTo>
                    <a:lnTo>
                      <a:pt x="379" y="556"/>
                    </a:lnTo>
                    <a:lnTo>
                      <a:pt x="374" y="564"/>
                    </a:lnTo>
                    <a:lnTo>
                      <a:pt x="340" y="564"/>
                    </a:lnTo>
                    <a:lnTo>
                      <a:pt x="340" y="638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9"/>
                    </a:lnTo>
                    <a:lnTo>
                      <a:pt x="260" y="684"/>
                    </a:lnTo>
                    <a:lnTo>
                      <a:pt x="45" y="684"/>
                    </a:lnTo>
                    <a:lnTo>
                      <a:pt x="37" y="679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5" y="556"/>
                    </a:lnTo>
                    <a:lnTo>
                      <a:pt x="77" y="556"/>
                    </a:lnTo>
                    <a:lnTo>
                      <a:pt x="82" y="564"/>
                    </a:lnTo>
                    <a:lnTo>
                      <a:pt x="82" y="598"/>
                    </a:lnTo>
                    <a:lnTo>
                      <a:pt x="109" y="598"/>
                    </a:lnTo>
                    <a:lnTo>
                      <a:pt x="114" y="604"/>
                    </a:lnTo>
                    <a:lnTo>
                      <a:pt x="114" y="638"/>
                    </a:lnTo>
                    <a:lnTo>
                      <a:pt x="222" y="638"/>
                    </a:lnTo>
                    <a:lnTo>
                      <a:pt x="222" y="604"/>
                    </a:lnTo>
                    <a:lnTo>
                      <a:pt x="227" y="598"/>
                    </a:lnTo>
                    <a:lnTo>
                      <a:pt x="260" y="598"/>
                    </a:lnTo>
                    <a:lnTo>
                      <a:pt x="260" y="564"/>
                    </a:lnTo>
                    <a:lnTo>
                      <a:pt x="265" y="556"/>
                    </a:lnTo>
                    <a:lnTo>
                      <a:pt x="297" y="556"/>
                    </a:lnTo>
                    <a:lnTo>
                      <a:pt x="297" y="405"/>
                    </a:lnTo>
                    <a:lnTo>
                      <a:pt x="265" y="405"/>
                    </a:lnTo>
                    <a:lnTo>
                      <a:pt x="260" y="400"/>
                    </a:lnTo>
                    <a:lnTo>
                      <a:pt x="260" y="366"/>
                    </a:lnTo>
                    <a:lnTo>
                      <a:pt x="227" y="366"/>
                    </a:lnTo>
                    <a:lnTo>
                      <a:pt x="222" y="360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8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70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21" name="Group 29"/>
            <p:cNvGrpSpPr>
              <a:grpSpLocks/>
            </p:cNvGrpSpPr>
            <p:nvPr/>
          </p:nvGrpSpPr>
          <p:grpSpPr bwMode="auto">
            <a:xfrm>
              <a:off x="7717631" y="2940843"/>
              <a:ext cx="330994" cy="183356"/>
              <a:chOff x="3024" y="3156"/>
              <a:chExt cx="278" cy="154"/>
            </a:xfrm>
          </p:grpSpPr>
          <p:sp>
            <p:nvSpPr>
              <p:cNvPr id="27" name="Freeform 30"/>
              <p:cNvSpPr>
                <a:spLocks noChangeArrowheads="1"/>
              </p:cNvSpPr>
              <p:nvPr/>
            </p:nvSpPr>
            <p:spPr bwMode="auto">
              <a:xfrm>
                <a:off x="3024" y="3156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Freeform 31"/>
              <p:cNvSpPr>
                <a:spLocks noChangeArrowheads="1"/>
              </p:cNvSpPr>
              <p:nvPr/>
            </p:nvSpPr>
            <p:spPr bwMode="auto">
              <a:xfrm>
                <a:off x="3217" y="3156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w 380"/>
                  <a:gd name="T81" fmla="*/ 0 h 685"/>
                  <a:gd name="T82" fmla="*/ 0 w 380"/>
                  <a:gd name="T83" fmla="*/ 0 h 685"/>
                  <a:gd name="T84" fmla="*/ 0 w 380"/>
                  <a:gd name="T85" fmla="*/ 0 h 68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5"/>
                  <a:gd name="T131" fmla="*/ 380 w 380"/>
                  <a:gd name="T132" fmla="*/ 685 h 68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5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8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60"/>
                    </a:lnTo>
                    <a:lnTo>
                      <a:pt x="264" y="366"/>
                    </a:lnTo>
                    <a:lnTo>
                      <a:pt x="297" y="366"/>
                    </a:lnTo>
                    <a:lnTo>
                      <a:pt x="297" y="556"/>
                    </a:lnTo>
                    <a:lnTo>
                      <a:pt x="264" y="556"/>
                    </a:lnTo>
                    <a:lnTo>
                      <a:pt x="259" y="564"/>
                    </a:lnTo>
                    <a:lnTo>
                      <a:pt x="259" y="598"/>
                    </a:lnTo>
                    <a:lnTo>
                      <a:pt x="227" y="598"/>
                    </a:lnTo>
                    <a:lnTo>
                      <a:pt x="222" y="604"/>
                    </a:lnTo>
                    <a:lnTo>
                      <a:pt x="222" y="638"/>
                    </a:lnTo>
                    <a:lnTo>
                      <a:pt x="188" y="638"/>
                    </a:lnTo>
                    <a:lnTo>
                      <a:pt x="188" y="604"/>
                    </a:lnTo>
                    <a:lnTo>
                      <a:pt x="184" y="598"/>
                    </a:lnTo>
                    <a:lnTo>
                      <a:pt x="114" y="598"/>
                    </a:lnTo>
                    <a:lnTo>
                      <a:pt x="114" y="527"/>
                    </a:lnTo>
                    <a:lnTo>
                      <a:pt x="109" y="522"/>
                    </a:lnTo>
                    <a:lnTo>
                      <a:pt x="82" y="522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8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4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60"/>
                    </a:lnTo>
                    <a:lnTo>
                      <a:pt x="374" y="360"/>
                    </a:lnTo>
                    <a:lnTo>
                      <a:pt x="379" y="366"/>
                    </a:lnTo>
                    <a:lnTo>
                      <a:pt x="379" y="556"/>
                    </a:lnTo>
                    <a:lnTo>
                      <a:pt x="374" y="564"/>
                    </a:lnTo>
                    <a:lnTo>
                      <a:pt x="340" y="564"/>
                    </a:lnTo>
                    <a:lnTo>
                      <a:pt x="340" y="638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9"/>
                    </a:lnTo>
                    <a:lnTo>
                      <a:pt x="259" y="684"/>
                    </a:lnTo>
                    <a:lnTo>
                      <a:pt x="114" y="684"/>
                    </a:lnTo>
                    <a:lnTo>
                      <a:pt x="109" y="679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8"/>
                    </a:lnTo>
                    <a:lnTo>
                      <a:pt x="37" y="564"/>
                    </a:lnTo>
                    <a:lnTo>
                      <a:pt x="4" y="564"/>
                    </a:lnTo>
                    <a:lnTo>
                      <a:pt x="0" y="556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70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6944916" y="1853803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d1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7630716" y="1831181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d2</a:t>
              </a: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6231730" y="2482453"/>
              <a:ext cx="296466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d3</a:t>
              </a: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6860380" y="2539603"/>
              <a:ext cx="296466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d1</a:t>
              </a: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7344966" y="2482453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0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600" b="1" dirty="0"/>
              <a:t>Detailed design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7924800" cy="2996804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4000"/>
              </a:lnSpc>
              <a:spcBef>
                <a:spcPts val="741"/>
              </a:spcBef>
              <a:spcAft>
                <a:spcPts val="600"/>
              </a:spcAft>
            </a:pPr>
            <a:r>
              <a:rPr lang="en-GB" altLang="en-US" dirty="0"/>
              <a:t>For each module, </a:t>
            </a:r>
            <a:r>
              <a:rPr lang="en-GB" altLang="en-US" dirty="0" smtClean="0"/>
              <a:t>design for it:</a:t>
            </a:r>
            <a:endParaRPr lang="en-GB" altLang="en-US" dirty="0"/>
          </a:p>
          <a:p>
            <a:pPr lvl="1">
              <a:lnSpc>
                <a:spcPct val="114000"/>
              </a:lnSpc>
              <a:spcBef>
                <a:spcPts val="535"/>
              </a:spcBef>
              <a:spcAft>
                <a:spcPts val="600"/>
              </a:spcAft>
            </a:pPr>
            <a:r>
              <a:rPr lang="en-GB" altLang="en-US" sz="3200" dirty="0"/>
              <a:t>data structure</a:t>
            </a:r>
          </a:p>
          <a:p>
            <a:pPr lvl="1">
              <a:lnSpc>
                <a:spcPct val="114000"/>
              </a:lnSpc>
              <a:spcBef>
                <a:spcPts val="535"/>
              </a:spcBef>
              <a:spcAft>
                <a:spcPts val="600"/>
              </a:spcAft>
            </a:pPr>
            <a:r>
              <a:rPr lang="en-GB" altLang="en-US" sz="3200" dirty="0"/>
              <a:t>algorithms</a:t>
            </a:r>
            <a:r>
              <a:rPr lang="en-GB" altLang="en-US" sz="3200" dirty="0">
                <a:solidFill>
                  <a:srgbClr val="800000"/>
                </a:solidFill>
              </a:rPr>
              <a:t> </a:t>
            </a:r>
          </a:p>
          <a:p>
            <a:pPr>
              <a:lnSpc>
                <a:spcPct val="114000"/>
              </a:lnSpc>
              <a:spcBef>
                <a:spcPts val="741"/>
              </a:spcBef>
              <a:spcAft>
                <a:spcPts val="600"/>
              </a:spcAft>
            </a:pPr>
            <a:r>
              <a:rPr lang="en-GB" altLang="en-US" dirty="0"/>
              <a:t>Outcome of detailed design:</a:t>
            </a:r>
          </a:p>
          <a:p>
            <a:pPr lvl="1">
              <a:lnSpc>
                <a:spcPct val="114000"/>
              </a:lnSpc>
              <a:spcBef>
                <a:spcPts val="535"/>
              </a:spcBef>
              <a:spcAft>
                <a:spcPts val="6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module specification</a:t>
            </a:r>
            <a:r>
              <a:rPr lang="en-GB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A fundamental question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1"/>
            <a:ext cx="8991600" cy="3419476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How to distinguish between good  and bad designs?</a:t>
            </a:r>
            <a:r>
              <a:rPr lang="en-GB" altLang="en-US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Unless we know what a good software design is:</a:t>
            </a:r>
            <a:r>
              <a:rPr lang="en-GB" altLang="en-US" sz="3200" dirty="0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we can not possibly design one.</a:t>
            </a:r>
          </a:p>
        </p:txBody>
      </p:sp>
    </p:spTree>
    <p:extLst>
      <p:ext uri="{BB962C8B-B14F-4D97-AF65-F5344CB8AC3E}">
        <p14:creationId xmlns:p14="http://schemas.microsoft.com/office/powerpoint/2010/main" val="2374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300" b="1" dirty="0"/>
              <a:t>Good and bad designs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91600" cy="3219450"/>
          </a:xfrm>
        </p:spPr>
        <p:txBody>
          <a:bodyPr vert="horz" lIns="13500" tIns="35100" rIns="13500" bIns="35100" rtlCol="0">
            <a:noAutofit/>
          </a:bodyPr>
          <a:lstStyle/>
          <a:p>
            <a:pPr marL="9144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FF"/>
                </a:solidFill>
              </a:rPr>
              <a:t>There is no unique way to design a software.</a:t>
            </a:r>
          </a:p>
          <a:p>
            <a:pPr marL="9144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Even while using the same design methodology: </a:t>
            </a:r>
          </a:p>
          <a:p>
            <a:pPr marL="91440"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FF"/>
                </a:solidFill>
              </a:rPr>
              <a:t>different engineers can arrive at very different </a:t>
            </a:r>
            <a:r>
              <a:rPr lang="en-GB" altLang="en-US" dirty="0" smtClean="0">
                <a:solidFill>
                  <a:srgbClr val="0000FF"/>
                </a:solidFill>
              </a:rPr>
              <a:t>designs</a:t>
            </a:r>
            <a:r>
              <a:rPr lang="en-GB" altLang="en-US" dirty="0"/>
              <a:t>.</a:t>
            </a:r>
          </a:p>
          <a:p>
            <a:pPr marL="9144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N</a:t>
            </a:r>
            <a:r>
              <a:rPr lang="en-GB" altLang="en-US" dirty="0" smtClean="0"/>
              <a:t>eed to determine which is a better design.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730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314450" y="136923"/>
            <a:ext cx="6457950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What Is a Good Software Design?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25" y="895350"/>
            <a:ext cx="8610600" cy="3411140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>
              <a:lnSpc>
                <a:spcPct val="115000"/>
              </a:lnSpc>
              <a:spcBef>
                <a:spcPts val="825"/>
              </a:spcBef>
              <a:spcAft>
                <a:spcPct val="20000"/>
              </a:spcAft>
            </a:pPr>
            <a:r>
              <a:rPr lang="en-GB" altLang="en-US" sz="2700" dirty="0"/>
              <a:t>Should implement all functionalities of the system correctly.</a:t>
            </a:r>
          </a:p>
          <a:p>
            <a:pPr>
              <a:lnSpc>
                <a:spcPct val="115000"/>
              </a:lnSpc>
              <a:spcBef>
                <a:spcPts val="825"/>
              </a:spcBef>
              <a:spcAft>
                <a:spcPct val="20000"/>
              </a:spcAft>
            </a:pPr>
            <a:r>
              <a:rPr lang="en-GB" altLang="en-US" sz="2700" b="1" dirty="0">
                <a:solidFill>
                  <a:srgbClr val="0000FF"/>
                </a:solidFill>
              </a:rPr>
              <a:t>Should be easily understandable.</a:t>
            </a:r>
          </a:p>
          <a:p>
            <a:pPr>
              <a:lnSpc>
                <a:spcPct val="115000"/>
              </a:lnSpc>
              <a:spcBef>
                <a:spcPts val="825"/>
              </a:spcBef>
              <a:spcAft>
                <a:spcPct val="20000"/>
              </a:spcAft>
            </a:pPr>
            <a:r>
              <a:rPr lang="en-GB" altLang="en-US" sz="2700" dirty="0"/>
              <a:t>Should be efficient.</a:t>
            </a:r>
          </a:p>
          <a:p>
            <a:pPr>
              <a:lnSpc>
                <a:spcPct val="115000"/>
              </a:lnSpc>
              <a:spcBef>
                <a:spcPts val="825"/>
              </a:spcBef>
              <a:spcAft>
                <a:spcPct val="20000"/>
              </a:spcAft>
            </a:pPr>
            <a:r>
              <a:rPr lang="en-GB" altLang="en-US" sz="2700" dirty="0"/>
              <a:t>Should be easily amenable to change, </a:t>
            </a:r>
          </a:p>
          <a:p>
            <a:pPr lvl="1">
              <a:lnSpc>
                <a:spcPct val="115000"/>
              </a:lnSpc>
              <a:spcBef>
                <a:spcPts val="825"/>
              </a:spcBef>
              <a:spcAft>
                <a:spcPct val="20000"/>
              </a:spcAft>
            </a:pPr>
            <a:r>
              <a:rPr lang="en-GB" altLang="en-US" sz="2700" dirty="0"/>
              <a:t>i.e. easily maintainable.</a:t>
            </a:r>
          </a:p>
        </p:txBody>
      </p:sp>
    </p:spTree>
    <p:extLst>
      <p:ext uri="{BB962C8B-B14F-4D97-AF65-F5344CB8AC3E}">
        <p14:creationId xmlns:p14="http://schemas.microsoft.com/office/powerpoint/2010/main" val="6971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106090" y="133350"/>
            <a:ext cx="68175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What Is Good Software Design?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15400" cy="3483769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3600" dirty="0" err="1"/>
              <a:t>Understandability</a:t>
            </a:r>
            <a:r>
              <a:rPr lang="en-GB" altLang="en-US" sz="3600" dirty="0"/>
              <a:t> of a design is a major issue: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3200" dirty="0"/>
              <a:t>Largely determines  goodness of  </a:t>
            </a:r>
            <a:r>
              <a:rPr lang="en-GB" altLang="en-US" sz="3200" dirty="0" smtClean="0"/>
              <a:t>a design</a:t>
            </a:r>
            <a:r>
              <a:rPr lang="en-GB" altLang="en-US" sz="3200" dirty="0"/>
              <a:t>: 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a design that is easy to understand: </a:t>
            </a:r>
          </a:p>
          <a:p>
            <a:pPr lvl="2">
              <a:lnSpc>
                <a:spcPct val="11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also easy to maintain and change. </a:t>
            </a:r>
          </a:p>
        </p:txBody>
      </p:sp>
    </p:spTree>
    <p:extLst>
      <p:ext uri="{BB962C8B-B14F-4D97-AF65-F5344CB8AC3E}">
        <p14:creationId xmlns:p14="http://schemas.microsoft.com/office/powerpoint/2010/main" val="13269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33350"/>
            <a:ext cx="70461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What Is a Good Software Design?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159" y="819150"/>
            <a:ext cx="8763000" cy="3968354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800" dirty="0"/>
              <a:t>Unless a design is easy to understand, 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dirty="0"/>
              <a:t>Tremendous effort needed to maintain it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dirty="0"/>
              <a:t>We already know that about 60% effort is spent in maintenance. 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6600FF"/>
                </a:solidFill>
              </a:rPr>
              <a:t>If the software is not easy to understand: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6600FF"/>
                </a:solidFill>
              </a:rPr>
              <a:t>maintenance effort would increase many times.</a:t>
            </a:r>
          </a:p>
        </p:txBody>
      </p:sp>
    </p:spTree>
    <p:extLst>
      <p:ext uri="{BB962C8B-B14F-4D97-AF65-F5344CB8AC3E}">
        <p14:creationId xmlns:p14="http://schemas.microsoft.com/office/powerpoint/2010/main" val="2157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600200" y="7492"/>
            <a:ext cx="6515100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2700" b="1" dirty="0"/>
              <a:t>How to Improve </a:t>
            </a:r>
            <a:r>
              <a:rPr lang="en-GB" altLang="en-US" sz="2700" b="1" dirty="0" err="1"/>
              <a:t>Understandability</a:t>
            </a:r>
            <a:r>
              <a:rPr lang="en-GB" altLang="en-US" sz="2700" b="1" dirty="0"/>
              <a:t>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590550"/>
            <a:ext cx="8915400" cy="3314700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Use consistent and meaningful names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for various design components,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Design solution should consist of: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A set of well decomposed modules</a:t>
            </a:r>
            <a:r>
              <a:rPr lang="en-GB" altLang="en-US" sz="2400" dirty="0">
                <a:solidFill>
                  <a:srgbClr val="0000FF"/>
                </a:solidFill>
              </a:rPr>
              <a:t> (</a:t>
            </a:r>
            <a:r>
              <a:rPr lang="en-GB" altLang="en-US" sz="2400" b="1" dirty="0">
                <a:solidFill>
                  <a:srgbClr val="0000FF"/>
                </a:solidFill>
              </a:rPr>
              <a:t>modularity</a:t>
            </a:r>
            <a:r>
              <a:rPr lang="en-GB" altLang="en-US" sz="2400" dirty="0">
                <a:solidFill>
                  <a:srgbClr val="0000FF"/>
                </a:solidFill>
              </a:rPr>
              <a:t>),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Different modules should be neatly arranged in a hierarchy: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A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tree-like diagram.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Called Layering</a:t>
            </a:r>
          </a:p>
        </p:txBody>
      </p:sp>
    </p:spTree>
    <p:extLst>
      <p:ext uri="{BB962C8B-B14F-4D97-AF65-F5344CB8AC3E}">
        <p14:creationId xmlns:p14="http://schemas.microsoft.com/office/powerpoint/2010/main" val="34444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5715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3200" b="1" dirty="0"/>
              <a:t>Modularity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8915400" cy="3350419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20000"/>
              </a:lnSpc>
              <a:spcBef>
                <a:spcPts val="825"/>
              </a:spcBef>
              <a:spcAft>
                <a:spcPct val="15000"/>
              </a:spcAft>
            </a:pPr>
            <a:r>
              <a:rPr lang="en-GB" altLang="en-US" sz="2800" dirty="0">
                <a:solidFill>
                  <a:srgbClr val="0000FF"/>
                </a:solidFill>
              </a:rPr>
              <a:t>Modularity is a fundamental attributes of any good design</a:t>
            </a:r>
            <a:r>
              <a:rPr lang="en-GB" altLang="en-US" sz="2800" dirty="0">
                <a:solidFill>
                  <a:srgbClr val="800000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825"/>
              </a:spcBef>
              <a:spcAft>
                <a:spcPct val="15000"/>
              </a:spcAft>
            </a:pPr>
            <a:r>
              <a:rPr lang="en-GB" altLang="en-US" dirty="0"/>
              <a:t>Decomposition of a problem into  a clean set of modules:</a:t>
            </a:r>
          </a:p>
          <a:p>
            <a:pPr lvl="1">
              <a:lnSpc>
                <a:spcPct val="120000"/>
              </a:lnSpc>
              <a:spcBef>
                <a:spcPts val="825"/>
              </a:spcBef>
              <a:spcAft>
                <a:spcPct val="15000"/>
              </a:spcAft>
            </a:pPr>
            <a:r>
              <a:rPr lang="en-GB" altLang="en-US" dirty="0"/>
              <a:t>Modules are almost independent of each other</a:t>
            </a:r>
          </a:p>
          <a:p>
            <a:pPr lvl="1">
              <a:lnSpc>
                <a:spcPct val="120000"/>
              </a:lnSpc>
              <a:spcBef>
                <a:spcPts val="825"/>
              </a:spcBef>
              <a:spcAft>
                <a:spcPct val="15000"/>
              </a:spcAft>
            </a:pPr>
            <a:r>
              <a:rPr lang="en-GB" altLang="en-US" dirty="0"/>
              <a:t> Based on </a:t>
            </a:r>
            <a:r>
              <a:rPr lang="en-GB" altLang="en-US" b="1" dirty="0">
                <a:solidFill>
                  <a:srgbClr val="0000FF"/>
                </a:solidFill>
              </a:rPr>
              <a:t>divide and conquer principle. </a:t>
            </a:r>
          </a:p>
        </p:txBody>
      </p:sp>
    </p:spTree>
    <p:extLst>
      <p:ext uri="{BB962C8B-B14F-4D97-AF65-F5344CB8AC3E}">
        <p14:creationId xmlns:p14="http://schemas.microsoft.com/office/powerpoint/2010/main" val="644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68708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3200" b="1" dirty="0"/>
              <a:t>Modularity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139" y="742950"/>
            <a:ext cx="8991600" cy="3245992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If modules  are independent: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/>
              <a:t>Each module </a:t>
            </a:r>
            <a:r>
              <a:rPr lang="en-GB" altLang="en-US" dirty="0"/>
              <a:t>can be understood separately,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reduces </a:t>
            </a:r>
            <a:r>
              <a:rPr lang="en-GB" altLang="en-US" sz="2800" dirty="0" smtClean="0"/>
              <a:t>complexity </a:t>
            </a:r>
            <a:r>
              <a:rPr lang="en-GB" altLang="en-US" sz="2800" dirty="0"/>
              <a:t>greatly.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To understand why this is so,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remember that it is very difficult to break a bunch of sticks but very easy to break the sticks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2302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50145" y="98822"/>
            <a:ext cx="7620000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300" b="1" dirty="0"/>
              <a:t>What </a:t>
            </a:r>
            <a:r>
              <a:rPr lang="en-GB" altLang="en-US" sz="3300" b="1" dirty="0" smtClean="0"/>
              <a:t>is Achieved during </a:t>
            </a:r>
            <a:r>
              <a:rPr lang="en-GB" altLang="en-US" sz="3300" b="1" dirty="0"/>
              <a:t>design phase?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1"/>
            <a:ext cx="8839200" cy="35421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3000" dirty="0" smtClean="0"/>
              <a:t>Transformation of  </a:t>
            </a:r>
            <a:r>
              <a:rPr lang="en-GB" altLang="en-US" sz="3000" dirty="0"/>
              <a:t>SRS document to Design document: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700" dirty="0"/>
              <a:t>A form easily implementable in some programming language.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14450" y="2762250"/>
            <a:ext cx="6572250" cy="1162050"/>
            <a:chOff x="1271588" y="4851400"/>
            <a:chExt cx="6791325" cy="1092200"/>
          </a:xfrm>
        </p:grpSpPr>
        <p:sp>
          <p:nvSpPr>
            <p:cNvPr id="4101" name="Freeform 8"/>
            <p:cNvSpPr>
              <a:spLocks noChangeArrowheads="1"/>
            </p:cNvSpPr>
            <p:nvPr/>
          </p:nvSpPr>
          <p:spPr bwMode="auto">
            <a:xfrm>
              <a:off x="5410200" y="4851400"/>
              <a:ext cx="2365375" cy="1092200"/>
            </a:xfrm>
            <a:custGeom>
              <a:avLst/>
              <a:gdLst>
                <a:gd name="T0" fmla="*/ 2147483647 w 6576"/>
                <a:gd name="T1" fmla="*/ 2147483647 h 3039"/>
                <a:gd name="T2" fmla="*/ 2147483647 w 6576"/>
                <a:gd name="T3" fmla="*/ 2147483647 h 3039"/>
                <a:gd name="T4" fmla="*/ 2147483647 w 6576"/>
                <a:gd name="T5" fmla="*/ 2147483647 h 3039"/>
                <a:gd name="T6" fmla="*/ 2147483647 w 6576"/>
                <a:gd name="T7" fmla="*/ 2147483647 h 3039"/>
                <a:gd name="T8" fmla="*/ 0 w 6576"/>
                <a:gd name="T9" fmla="*/ 2147483647 h 3039"/>
                <a:gd name="T10" fmla="*/ 2147483647 w 6576"/>
                <a:gd name="T11" fmla="*/ 2147483647 h 3039"/>
                <a:gd name="T12" fmla="*/ 2147483647 w 6576"/>
                <a:gd name="T13" fmla="*/ 2147483647 h 3039"/>
                <a:gd name="T14" fmla="*/ 2147483647 w 6576"/>
                <a:gd name="T15" fmla="*/ 2147483647 h 3039"/>
                <a:gd name="T16" fmla="*/ 2147483647 w 6576"/>
                <a:gd name="T17" fmla="*/ 2147483647 h 3039"/>
                <a:gd name="T18" fmla="*/ 2147483647 w 6576"/>
                <a:gd name="T19" fmla="*/ 2147483647 h 3039"/>
                <a:gd name="T20" fmla="*/ 2147483647 w 6576"/>
                <a:gd name="T21" fmla="*/ 2147483647 h 3039"/>
                <a:gd name="T22" fmla="*/ 2147483647 w 6576"/>
                <a:gd name="T23" fmla="*/ 2147483647 h 3039"/>
                <a:gd name="T24" fmla="*/ 2147483647 w 6576"/>
                <a:gd name="T25" fmla="*/ 2147483647 h 3039"/>
                <a:gd name="T26" fmla="*/ 2147483647 w 6576"/>
                <a:gd name="T27" fmla="*/ 2147483647 h 3039"/>
                <a:gd name="T28" fmla="*/ 2147483647 w 6576"/>
                <a:gd name="T29" fmla="*/ 2147483647 h 3039"/>
                <a:gd name="T30" fmla="*/ 2147483647 w 6576"/>
                <a:gd name="T31" fmla="*/ 2147483647 h 3039"/>
                <a:gd name="T32" fmla="*/ 2147483647 w 6576"/>
                <a:gd name="T33" fmla="*/ 2147483647 h 3039"/>
                <a:gd name="T34" fmla="*/ 2147483647 w 6576"/>
                <a:gd name="T35" fmla="*/ 2147483647 h 3039"/>
                <a:gd name="T36" fmla="*/ 2147483647 w 6576"/>
                <a:gd name="T37" fmla="*/ 2147483647 h 3039"/>
                <a:gd name="T38" fmla="*/ 2147483647 w 6576"/>
                <a:gd name="T39" fmla="*/ 2147483647 h 3039"/>
                <a:gd name="T40" fmla="*/ 2147483647 w 6576"/>
                <a:gd name="T41" fmla="*/ 2147483647 h 3039"/>
                <a:gd name="T42" fmla="*/ 2147483647 w 6576"/>
                <a:gd name="T43" fmla="*/ 2147483647 h 3039"/>
                <a:gd name="T44" fmla="*/ 2147483647 w 6576"/>
                <a:gd name="T45" fmla="*/ 2147483647 h 3039"/>
                <a:gd name="T46" fmla="*/ 2147483647 w 6576"/>
                <a:gd name="T47" fmla="*/ 2147483647 h 3039"/>
                <a:gd name="T48" fmla="*/ 2147483647 w 6576"/>
                <a:gd name="T49" fmla="*/ 2147483647 h 3039"/>
                <a:gd name="T50" fmla="*/ 2147483647 w 6576"/>
                <a:gd name="T51" fmla="*/ 2147483647 h 3039"/>
                <a:gd name="T52" fmla="*/ 2147483647 w 6576"/>
                <a:gd name="T53" fmla="*/ 2147483647 h 3039"/>
                <a:gd name="T54" fmla="*/ 2147483647 w 6576"/>
                <a:gd name="T55" fmla="*/ 2147483647 h 3039"/>
                <a:gd name="T56" fmla="*/ 2147483647 w 6576"/>
                <a:gd name="T57" fmla="*/ 2147483647 h 30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576"/>
                <a:gd name="T88" fmla="*/ 0 h 3039"/>
                <a:gd name="T89" fmla="*/ 6576 w 6576"/>
                <a:gd name="T90" fmla="*/ 3039 h 30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576" h="3039">
                  <a:moveTo>
                    <a:pt x="2117" y="131"/>
                  </a:moveTo>
                  <a:cubicBezTo>
                    <a:pt x="1854" y="162"/>
                    <a:pt x="1607" y="242"/>
                    <a:pt x="1353" y="299"/>
                  </a:cubicBezTo>
                  <a:cubicBezTo>
                    <a:pt x="1093" y="422"/>
                    <a:pt x="805" y="524"/>
                    <a:pt x="537" y="616"/>
                  </a:cubicBezTo>
                  <a:cubicBezTo>
                    <a:pt x="411" y="735"/>
                    <a:pt x="277" y="836"/>
                    <a:pt x="152" y="955"/>
                  </a:cubicBezTo>
                  <a:cubicBezTo>
                    <a:pt x="82" y="1017"/>
                    <a:pt x="50" y="1122"/>
                    <a:pt x="0" y="1197"/>
                  </a:cubicBezTo>
                  <a:cubicBezTo>
                    <a:pt x="9" y="1219"/>
                    <a:pt x="9" y="1250"/>
                    <a:pt x="26" y="1268"/>
                  </a:cubicBezTo>
                  <a:cubicBezTo>
                    <a:pt x="68" y="1308"/>
                    <a:pt x="179" y="1365"/>
                    <a:pt x="179" y="1365"/>
                  </a:cubicBezTo>
                  <a:cubicBezTo>
                    <a:pt x="199" y="1418"/>
                    <a:pt x="254" y="1457"/>
                    <a:pt x="258" y="1510"/>
                  </a:cubicBezTo>
                  <a:cubicBezTo>
                    <a:pt x="272" y="1699"/>
                    <a:pt x="170" y="1867"/>
                    <a:pt x="128" y="2043"/>
                  </a:cubicBezTo>
                  <a:cubicBezTo>
                    <a:pt x="170" y="2258"/>
                    <a:pt x="262" y="2236"/>
                    <a:pt x="462" y="2285"/>
                  </a:cubicBezTo>
                  <a:cubicBezTo>
                    <a:pt x="870" y="2386"/>
                    <a:pt x="1274" y="2483"/>
                    <a:pt x="1686" y="2554"/>
                  </a:cubicBezTo>
                  <a:cubicBezTo>
                    <a:pt x="1978" y="2659"/>
                    <a:pt x="2349" y="2690"/>
                    <a:pt x="2655" y="2748"/>
                  </a:cubicBezTo>
                  <a:cubicBezTo>
                    <a:pt x="3100" y="2831"/>
                    <a:pt x="3536" y="2958"/>
                    <a:pt x="3981" y="3038"/>
                  </a:cubicBezTo>
                  <a:cubicBezTo>
                    <a:pt x="4217" y="2998"/>
                    <a:pt x="4342" y="2853"/>
                    <a:pt x="4542" y="2748"/>
                  </a:cubicBezTo>
                  <a:cubicBezTo>
                    <a:pt x="4731" y="2646"/>
                    <a:pt x="4967" y="2615"/>
                    <a:pt x="5181" y="2580"/>
                  </a:cubicBezTo>
                  <a:cubicBezTo>
                    <a:pt x="5422" y="2496"/>
                    <a:pt x="5677" y="2457"/>
                    <a:pt x="5923" y="2386"/>
                  </a:cubicBezTo>
                  <a:cubicBezTo>
                    <a:pt x="6015" y="2324"/>
                    <a:pt x="6117" y="2293"/>
                    <a:pt x="6228" y="2263"/>
                  </a:cubicBezTo>
                  <a:cubicBezTo>
                    <a:pt x="6279" y="2232"/>
                    <a:pt x="6348" y="2214"/>
                    <a:pt x="6381" y="2166"/>
                  </a:cubicBezTo>
                  <a:cubicBezTo>
                    <a:pt x="6413" y="2118"/>
                    <a:pt x="6483" y="2021"/>
                    <a:pt x="6483" y="2021"/>
                  </a:cubicBezTo>
                  <a:cubicBezTo>
                    <a:pt x="6506" y="1946"/>
                    <a:pt x="6534" y="1876"/>
                    <a:pt x="6558" y="1801"/>
                  </a:cubicBezTo>
                  <a:cubicBezTo>
                    <a:pt x="6548" y="1695"/>
                    <a:pt x="6575" y="1571"/>
                    <a:pt x="6506" y="1487"/>
                  </a:cubicBezTo>
                  <a:cubicBezTo>
                    <a:pt x="6450" y="1426"/>
                    <a:pt x="6423" y="1449"/>
                    <a:pt x="6354" y="1413"/>
                  </a:cubicBezTo>
                  <a:cubicBezTo>
                    <a:pt x="6163" y="1312"/>
                    <a:pt x="5867" y="1021"/>
                    <a:pt x="5668" y="977"/>
                  </a:cubicBezTo>
                  <a:cubicBezTo>
                    <a:pt x="5334" y="902"/>
                    <a:pt x="4986" y="942"/>
                    <a:pt x="4644" y="928"/>
                  </a:cubicBezTo>
                  <a:cubicBezTo>
                    <a:pt x="4476" y="893"/>
                    <a:pt x="4453" y="809"/>
                    <a:pt x="4338" y="713"/>
                  </a:cubicBezTo>
                  <a:cubicBezTo>
                    <a:pt x="4235" y="630"/>
                    <a:pt x="4151" y="603"/>
                    <a:pt x="4030" y="568"/>
                  </a:cubicBezTo>
                  <a:cubicBezTo>
                    <a:pt x="3837" y="440"/>
                    <a:pt x="3731" y="440"/>
                    <a:pt x="3471" y="422"/>
                  </a:cubicBezTo>
                  <a:cubicBezTo>
                    <a:pt x="3081" y="321"/>
                    <a:pt x="2682" y="246"/>
                    <a:pt x="2297" y="131"/>
                  </a:cubicBezTo>
                  <a:cubicBezTo>
                    <a:pt x="2195" y="70"/>
                    <a:pt x="2168" y="0"/>
                    <a:pt x="2117" y="131"/>
                  </a:cubicBezTo>
                </a:path>
              </a:pathLst>
            </a:custGeom>
            <a:solidFill>
              <a:srgbClr val="CC66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02" name="Freeform 7"/>
            <p:cNvSpPr>
              <a:spLocks noChangeArrowheads="1"/>
            </p:cNvSpPr>
            <p:nvPr/>
          </p:nvSpPr>
          <p:spPr bwMode="auto">
            <a:xfrm>
              <a:off x="1271588" y="5056188"/>
              <a:ext cx="2009775" cy="862012"/>
            </a:xfrm>
            <a:custGeom>
              <a:avLst/>
              <a:gdLst>
                <a:gd name="T0" fmla="*/ 2147483647 w 5588"/>
                <a:gd name="T1" fmla="*/ 2147483647 h 2400"/>
                <a:gd name="T2" fmla="*/ 2147483647 w 5588"/>
                <a:gd name="T3" fmla="*/ 2147483647 h 2400"/>
                <a:gd name="T4" fmla="*/ 2147483647 w 5588"/>
                <a:gd name="T5" fmla="*/ 2147483647 h 2400"/>
                <a:gd name="T6" fmla="*/ 2147483647 w 5588"/>
                <a:gd name="T7" fmla="*/ 2147483647 h 2400"/>
                <a:gd name="T8" fmla="*/ 2147483647 w 5588"/>
                <a:gd name="T9" fmla="*/ 2147483647 h 2400"/>
                <a:gd name="T10" fmla="*/ 2147483647 w 5588"/>
                <a:gd name="T11" fmla="*/ 2147483647 h 2400"/>
                <a:gd name="T12" fmla="*/ 2147483647 w 5588"/>
                <a:gd name="T13" fmla="*/ 0 h 2400"/>
                <a:gd name="T14" fmla="*/ 2147483647 w 5588"/>
                <a:gd name="T15" fmla="*/ 2147483647 h 2400"/>
                <a:gd name="T16" fmla="*/ 2147483647 w 5588"/>
                <a:gd name="T17" fmla="*/ 2147483647 h 2400"/>
                <a:gd name="T18" fmla="*/ 2147483647 w 5588"/>
                <a:gd name="T19" fmla="*/ 2147483647 h 2400"/>
                <a:gd name="T20" fmla="*/ 2147483647 w 5588"/>
                <a:gd name="T21" fmla="*/ 2147483647 h 2400"/>
                <a:gd name="T22" fmla="*/ 2147483647 w 5588"/>
                <a:gd name="T23" fmla="*/ 2147483647 h 2400"/>
                <a:gd name="T24" fmla="*/ 2147483647 w 5588"/>
                <a:gd name="T25" fmla="*/ 2147483647 h 2400"/>
                <a:gd name="T26" fmla="*/ 2147483647 w 5588"/>
                <a:gd name="T27" fmla="*/ 2147483647 h 2400"/>
                <a:gd name="T28" fmla="*/ 2147483647 w 5588"/>
                <a:gd name="T29" fmla="*/ 2147483647 h 2400"/>
                <a:gd name="T30" fmla="*/ 2147483647 w 5588"/>
                <a:gd name="T31" fmla="*/ 2147483647 h 2400"/>
                <a:gd name="T32" fmla="*/ 2147483647 w 5588"/>
                <a:gd name="T33" fmla="*/ 2147483647 h 2400"/>
                <a:gd name="T34" fmla="*/ 2147483647 w 5588"/>
                <a:gd name="T35" fmla="*/ 2147483647 h 2400"/>
                <a:gd name="T36" fmla="*/ 2147483647 w 5588"/>
                <a:gd name="T37" fmla="*/ 2147483647 h 2400"/>
                <a:gd name="T38" fmla="*/ 2147483647 w 5588"/>
                <a:gd name="T39" fmla="*/ 2147483647 h 2400"/>
                <a:gd name="T40" fmla="*/ 2147483647 w 5588"/>
                <a:gd name="T41" fmla="*/ 2147483647 h 2400"/>
                <a:gd name="T42" fmla="*/ 2147483647 w 5588"/>
                <a:gd name="T43" fmla="*/ 2147483647 h 2400"/>
                <a:gd name="T44" fmla="*/ 2147483647 w 5588"/>
                <a:gd name="T45" fmla="*/ 2147483647 h 24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88"/>
                <a:gd name="T70" fmla="*/ 0 h 2400"/>
                <a:gd name="T71" fmla="*/ 5588 w 5588"/>
                <a:gd name="T72" fmla="*/ 2400 h 24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88" h="2400">
                  <a:moveTo>
                    <a:pt x="5573" y="920"/>
                  </a:moveTo>
                  <a:cubicBezTo>
                    <a:pt x="5534" y="783"/>
                    <a:pt x="5485" y="765"/>
                    <a:pt x="5357" y="726"/>
                  </a:cubicBezTo>
                  <a:cubicBezTo>
                    <a:pt x="5331" y="709"/>
                    <a:pt x="5304" y="699"/>
                    <a:pt x="5282" y="678"/>
                  </a:cubicBezTo>
                  <a:cubicBezTo>
                    <a:pt x="5260" y="656"/>
                    <a:pt x="5256" y="621"/>
                    <a:pt x="5234" y="603"/>
                  </a:cubicBezTo>
                  <a:cubicBezTo>
                    <a:pt x="5137" y="519"/>
                    <a:pt x="4997" y="427"/>
                    <a:pt x="4873" y="387"/>
                  </a:cubicBezTo>
                  <a:cubicBezTo>
                    <a:pt x="4767" y="317"/>
                    <a:pt x="4657" y="250"/>
                    <a:pt x="4534" y="215"/>
                  </a:cubicBezTo>
                  <a:cubicBezTo>
                    <a:pt x="4401" y="127"/>
                    <a:pt x="4260" y="70"/>
                    <a:pt x="4119" y="0"/>
                  </a:cubicBezTo>
                  <a:cubicBezTo>
                    <a:pt x="3691" y="31"/>
                    <a:pt x="3300" y="162"/>
                    <a:pt x="2881" y="215"/>
                  </a:cubicBezTo>
                  <a:cubicBezTo>
                    <a:pt x="2475" y="197"/>
                    <a:pt x="2114" y="136"/>
                    <a:pt x="1717" y="96"/>
                  </a:cubicBezTo>
                  <a:cubicBezTo>
                    <a:pt x="1242" y="118"/>
                    <a:pt x="827" y="180"/>
                    <a:pt x="382" y="339"/>
                  </a:cubicBezTo>
                  <a:cubicBezTo>
                    <a:pt x="236" y="546"/>
                    <a:pt x="435" y="277"/>
                    <a:pt x="263" y="458"/>
                  </a:cubicBezTo>
                  <a:cubicBezTo>
                    <a:pt x="170" y="555"/>
                    <a:pt x="117" y="687"/>
                    <a:pt x="43" y="796"/>
                  </a:cubicBezTo>
                  <a:cubicBezTo>
                    <a:pt x="0" y="951"/>
                    <a:pt x="201" y="1286"/>
                    <a:pt x="333" y="1377"/>
                  </a:cubicBezTo>
                  <a:cubicBezTo>
                    <a:pt x="501" y="1633"/>
                    <a:pt x="809" y="1712"/>
                    <a:pt x="1087" y="1792"/>
                  </a:cubicBezTo>
                  <a:cubicBezTo>
                    <a:pt x="1608" y="1942"/>
                    <a:pt x="2131" y="2130"/>
                    <a:pt x="2665" y="2227"/>
                  </a:cubicBezTo>
                  <a:cubicBezTo>
                    <a:pt x="2885" y="2311"/>
                    <a:pt x="3137" y="2346"/>
                    <a:pt x="3366" y="2399"/>
                  </a:cubicBezTo>
                  <a:cubicBezTo>
                    <a:pt x="3643" y="2324"/>
                    <a:pt x="3713" y="1951"/>
                    <a:pt x="3947" y="1792"/>
                  </a:cubicBezTo>
                  <a:cubicBezTo>
                    <a:pt x="4163" y="1814"/>
                    <a:pt x="4247" y="1840"/>
                    <a:pt x="4459" y="1818"/>
                  </a:cubicBezTo>
                  <a:cubicBezTo>
                    <a:pt x="4573" y="1743"/>
                    <a:pt x="4710" y="1734"/>
                    <a:pt x="4825" y="1668"/>
                  </a:cubicBezTo>
                  <a:cubicBezTo>
                    <a:pt x="4983" y="1580"/>
                    <a:pt x="5088" y="1487"/>
                    <a:pt x="5260" y="1426"/>
                  </a:cubicBezTo>
                  <a:cubicBezTo>
                    <a:pt x="5353" y="1334"/>
                    <a:pt x="5388" y="1317"/>
                    <a:pt x="5357" y="1184"/>
                  </a:cubicBezTo>
                  <a:cubicBezTo>
                    <a:pt x="5490" y="1145"/>
                    <a:pt x="5467" y="1237"/>
                    <a:pt x="5551" y="1114"/>
                  </a:cubicBezTo>
                  <a:cubicBezTo>
                    <a:pt x="5587" y="999"/>
                    <a:pt x="5573" y="1065"/>
                    <a:pt x="5573" y="920"/>
                  </a:cubicBezTo>
                </a:path>
              </a:pathLst>
            </a:custGeom>
            <a:solidFill>
              <a:schemeClr val="accent1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03" name="Text Box 3"/>
            <p:cNvSpPr txBox="1">
              <a:spLocks noChangeArrowheads="1"/>
            </p:cNvSpPr>
            <p:nvPr/>
          </p:nvSpPr>
          <p:spPr bwMode="auto">
            <a:xfrm>
              <a:off x="1679575" y="5184775"/>
              <a:ext cx="1825625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338"/>
                </a:spcBef>
              </a:pPr>
              <a:r>
                <a:rPr lang="en-GB" altLang="en-US" sz="2100" b="1">
                  <a:solidFill>
                    <a:srgbClr val="FFFF00"/>
                  </a:solidFill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4104" name="Text Box 4"/>
            <p:cNvSpPr txBox="1">
              <a:spLocks noChangeArrowheads="1"/>
            </p:cNvSpPr>
            <p:nvPr/>
          </p:nvSpPr>
          <p:spPr bwMode="auto">
            <a:xfrm>
              <a:off x="3505200" y="5446713"/>
              <a:ext cx="181292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300"/>
                </a:spcBef>
              </a:pPr>
              <a:r>
                <a:rPr lang="en-GB" altLang="en-US" sz="1800" b="1">
                  <a:solidFill>
                    <a:srgbClr val="800000"/>
                  </a:solidFill>
                  <a:latin typeface="Comic Sans MS" panose="030F0702030302020204" pitchFamily="66" charset="0"/>
                </a:rPr>
                <a:t>Design Activities</a:t>
              </a:r>
            </a:p>
          </p:txBody>
        </p:sp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5872163" y="5105400"/>
              <a:ext cx="2190750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052638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338"/>
                </a:spcBef>
              </a:pPr>
              <a:r>
                <a:rPr lang="en-GB" altLang="en-US" b="1">
                  <a:latin typeface="Comic Sans MS" panose="030F0702030302020204" pitchFamily="66" charset="0"/>
                </a:rPr>
                <a:t>Design Documents</a:t>
              </a: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V="1">
              <a:off x="3275013" y="5399088"/>
              <a:ext cx="2287587" cy="1111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4110" name="AutoShape 14" descr="19370"/>
          <p:cNvSpPr>
            <a:spLocks noChangeAspect="1" noChangeArrowheads="1"/>
          </p:cNvSpPr>
          <p:nvPr/>
        </p:nvSpPr>
        <p:spPr bwMode="auto">
          <a:xfrm>
            <a:off x="3143250" y="114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266950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3"/>
          <p:cNvSpPr>
            <a:spLocks noChangeArrowheads="1"/>
          </p:cNvSpPr>
          <p:nvPr/>
        </p:nvSpPr>
        <p:spPr bwMode="auto">
          <a:xfrm>
            <a:off x="1368029" y="2260997"/>
            <a:ext cx="725090" cy="395288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31" name="AutoShape 2"/>
          <p:cNvSpPr>
            <a:spLocks noChangeArrowheads="1"/>
          </p:cNvSpPr>
          <p:nvPr/>
        </p:nvSpPr>
        <p:spPr bwMode="auto">
          <a:xfrm>
            <a:off x="2002631" y="1334692"/>
            <a:ext cx="633413" cy="421481"/>
          </a:xfrm>
          <a:prstGeom prst="roundRect">
            <a:avLst>
              <a:gd name="adj" fmla="val 28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663429" y="2260997"/>
            <a:ext cx="725090" cy="395288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772842" y="3043237"/>
            <a:ext cx="725090" cy="395288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 b="1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2690813" y="3043237"/>
            <a:ext cx="725091" cy="395288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 b="1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662363" y="3043237"/>
            <a:ext cx="725091" cy="395288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 b="1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738312" y="1744266"/>
            <a:ext cx="595313" cy="5298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20529" y="1757363"/>
            <a:ext cx="714375" cy="503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121694" y="2670572"/>
            <a:ext cx="900113" cy="3702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48000" y="2670573"/>
            <a:ext cx="0" cy="3440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048000" y="2670572"/>
            <a:ext cx="978694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5561410" y="1334691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6668691" y="2063354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7154466" y="2874169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5993607" y="2874169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5103019" y="2874169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103019" y="2118123"/>
            <a:ext cx="645319" cy="407194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5416154" y="1757363"/>
            <a:ext cx="450056" cy="3440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442347" y="2525316"/>
            <a:ext cx="0" cy="3178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760244" y="2339579"/>
            <a:ext cx="9120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706666" y="2525316"/>
            <a:ext cx="476250" cy="3309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037660" y="1770460"/>
            <a:ext cx="885825" cy="2786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7109222" y="2499122"/>
            <a:ext cx="304800" cy="3702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6407944" y="2471738"/>
            <a:ext cx="556022" cy="3976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5257800" y="1744266"/>
            <a:ext cx="435769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H="1">
            <a:off x="5760244" y="2181225"/>
            <a:ext cx="9120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 flipV="1">
            <a:off x="6196013" y="1678782"/>
            <a:ext cx="913210" cy="3833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5297091" y="2512219"/>
            <a:ext cx="0" cy="3440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58" name="Freeform 30"/>
          <p:cNvSpPr>
            <a:spLocks noChangeArrowheads="1"/>
          </p:cNvSpPr>
          <p:nvPr/>
        </p:nvSpPr>
        <p:spPr bwMode="auto">
          <a:xfrm>
            <a:off x="4802982" y="1466850"/>
            <a:ext cx="756047" cy="1625204"/>
          </a:xfrm>
          <a:custGeom>
            <a:avLst/>
            <a:gdLst>
              <a:gd name="T0" fmla="*/ 2147483647 w 2806"/>
              <a:gd name="T1" fmla="*/ 2147483647 h 6024"/>
              <a:gd name="T2" fmla="*/ 2147483647 w 2806"/>
              <a:gd name="T3" fmla="*/ 2147483647 h 6024"/>
              <a:gd name="T4" fmla="*/ 2147483647 w 2806"/>
              <a:gd name="T5" fmla="*/ 2147483647 h 6024"/>
              <a:gd name="T6" fmla="*/ 2147483647 w 2806"/>
              <a:gd name="T7" fmla="*/ 2147483647 h 6024"/>
              <a:gd name="T8" fmla="*/ 2147483647 w 2806"/>
              <a:gd name="T9" fmla="*/ 2147483647 h 6024"/>
              <a:gd name="T10" fmla="*/ 2147483647 w 2806"/>
              <a:gd name="T11" fmla="*/ 2147483647 h 6024"/>
              <a:gd name="T12" fmla="*/ 2147483647 w 2806"/>
              <a:gd name="T13" fmla="*/ 0 h 6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06"/>
              <a:gd name="T22" fmla="*/ 0 h 6024"/>
              <a:gd name="T23" fmla="*/ 2806 w 2806"/>
              <a:gd name="T24" fmla="*/ 6024 h 6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06" h="6024">
                <a:moveTo>
                  <a:pt x="1044" y="6023"/>
                </a:moveTo>
                <a:cubicBezTo>
                  <a:pt x="542" y="5663"/>
                  <a:pt x="459" y="5070"/>
                  <a:pt x="212" y="4554"/>
                </a:cubicBezTo>
                <a:cubicBezTo>
                  <a:pt x="0" y="4108"/>
                  <a:pt x="48" y="3577"/>
                  <a:pt x="65" y="3084"/>
                </a:cubicBezTo>
                <a:cubicBezTo>
                  <a:pt x="82" y="2585"/>
                  <a:pt x="215" y="2102"/>
                  <a:pt x="310" y="1615"/>
                </a:cubicBezTo>
                <a:cubicBezTo>
                  <a:pt x="412" y="1097"/>
                  <a:pt x="660" y="510"/>
                  <a:pt x="1240" y="342"/>
                </a:cubicBezTo>
                <a:cubicBezTo>
                  <a:pt x="1719" y="204"/>
                  <a:pt x="2206" y="72"/>
                  <a:pt x="2707" y="48"/>
                </a:cubicBezTo>
                <a:lnTo>
                  <a:pt x="280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59" name="Freeform 31"/>
          <p:cNvSpPr>
            <a:spLocks noChangeArrowheads="1"/>
          </p:cNvSpPr>
          <p:nvPr/>
        </p:nvSpPr>
        <p:spPr bwMode="auto">
          <a:xfrm>
            <a:off x="6196013" y="1415654"/>
            <a:ext cx="1684735" cy="1702594"/>
          </a:xfrm>
          <a:custGeom>
            <a:avLst/>
            <a:gdLst>
              <a:gd name="T0" fmla="*/ 2147483647 w 6245"/>
              <a:gd name="T1" fmla="*/ 2147483647 h 6311"/>
              <a:gd name="T2" fmla="*/ 2147483647 w 6245"/>
              <a:gd name="T3" fmla="*/ 2147483647 h 6311"/>
              <a:gd name="T4" fmla="*/ 2147483647 w 6245"/>
              <a:gd name="T5" fmla="*/ 2147483647 h 6311"/>
              <a:gd name="T6" fmla="*/ 2147483647 w 6245"/>
              <a:gd name="T7" fmla="*/ 2147483647 h 6311"/>
              <a:gd name="T8" fmla="*/ 2147483647 w 6245"/>
              <a:gd name="T9" fmla="*/ 2147483647 h 6311"/>
              <a:gd name="T10" fmla="*/ 2147483647 w 6245"/>
              <a:gd name="T11" fmla="*/ 2147483647 h 6311"/>
              <a:gd name="T12" fmla="*/ 2147483647 w 6245"/>
              <a:gd name="T13" fmla="*/ 2147483647 h 6311"/>
              <a:gd name="T14" fmla="*/ 2147483647 w 6245"/>
              <a:gd name="T15" fmla="*/ 2147483647 h 6311"/>
              <a:gd name="T16" fmla="*/ 0 w 6245"/>
              <a:gd name="T17" fmla="*/ 2147483647 h 63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245"/>
              <a:gd name="T28" fmla="*/ 0 h 6311"/>
              <a:gd name="T29" fmla="*/ 6245 w 6245"/>
              <a:gd name="T30" fmla="*/ 6311 h 63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245" h="6311">
                <a:moveTo>
                  <a:pt x="5877" y="6310"/>
                </a:moveTo>
                <a:cubicBezTo>
                  <a:pt x="6244" y="5875"/>
                  <a:pt x="6026" y="5341"/>
                  <a:pt x="6122" y="4841"/>
                </a:cubicBezTo>
                <a:cubicBezTo>
                  <a:pt x="6220" y="4331"/>
                  <a:pt x="5988" y="3852"/>
                  <a:pt x="5828" y="3371"/>
                </a:cubicBezTo>
                <a:cubicBezTo>
                  <a:pt x="5651" y="2839"/>
                  <a:pt x="5567" y="2323"/>
                  <a:pt x="5094" y="1901"/>
                </a:cubicBezTo>
                <a:cubicBezTo>
                  <a:pt x="4630" y="1488"/>
                  <a:pt x="4326" y="852"/>
                  <a:pt x="3722" y="628"/>
                </a:cubicBezTo>
                <a:cubicBezTo>
                  <a:pt x="3238" y="448"/>
                  <a:pt x="2781" y="170"/>
                  <a:pt x="2253" y="138"/>
                </a:cubicBezTo>
                <a:cubicBezTo>
                  <a:pt x="1762" y="109"/>
                  <a:pt x="1276" y="0"/>
                  <a:pt x="783" y="41"/>
                </a:cubicBezTo>
                <a:lnTo>
                  <a:pt x="293" y="90"/>
                </a:lnTo>
                <a:lnTo>
                  <a:pt x="0" y="1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H="1" flipV="1">
            <a:off x="7254479" y="2471738"/>
            <a:ext cx="344090" cy="4107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5429250" y="1466850"/>
            <a:ext cx="132160" cy="26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H="1">
            <a:off x="6210300" y="1427560"/>
            <a:ext cx="132160" cy="130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3" name="Freeform 35"/>
          <p:cNvSpPr>
            <a:spLocks noChangeArrowheads="1"/>
          </p:cNvSpPr>
          <p:nvPr/>
        </p:nvSpPr>
        <p:spPr bwMode="auto">
          <a:xfrm>
            <a:off x="4492229" y="895350"/>
            <a:ext cx="1834753" cy="2911079"/>
          </a:xfrm>
          <a:custGeom>
            <a:avLst/>
            <a:gdLst>
              <a:gd name="T0" fmla="*/ 2147483647 w 6800"/>
              <a:gd name="T1" fmla="*/ 2147483647 h 10787"/>
              <a:gd name="T2" fmla="*/ 2147483647 w 6800"/>
              <a:gd name="T3" fmla="*/ 2147483647 h 10787"/>
              <a:gd name="T4" fmla="*/ 2147483647 w 6800"/>
              <a:gd name="T5" fmla="*/ 2147483647 h 10787"/>
              <a:gd name="T6" fmla="*/ 2147483647 w 6800"/>
              <a:gd name="T7" fmla="*/ 2147483647 h 10787"/>
              <a:gd name="T8" fmla="*/ 2147483647 w 6800"/>
              <a:gd name="T9" fmla="*/ 2147483647 h 10787"/>
              <a:gd name="T10" fmla="*/ 2147483647 w 6800"/>
              <a:gd name="T11" fmla="*/ 2147483647 h 10787"/>
              <a:gd name="T12" fmla="*/ 2147483647 w 6800"/>
              <a:gd name="T13" fmla="*/ 2147483647 h 10787"/>
              <a:gd name="T14" fmla="*/ 2147483647 w 6800"/>
              <a:gd name="T15" fmla="*/ 2147483647 h 10787"/>
              <a:gd name="T16" fmla="*/ 2147483647 w 6800"/>
              <a:gd name="T17" fmla="*/ 2147483647 h 10787"/>
              <a:gd name="T18" fmla="*/ 2147483647 w 6800"/>
              <a:gd name="T19" fmla="*/ 2147483647 h 10787"/>
              <a:gd name="T20" fmla="*/ 2147483647 w 6800"/>
              <a:gd name="T21" fmla="*/ 2147483647 h 10787"/>
              <a:gd name="T22" fmla="*/ 2147483647 w 6800"/>
              <a:gd name="T23" fmla="*/ 2147483647 h 10787"/>
              <a:gd name="T24" fmla="*/ 2147483647 w 6800"/>
              <a:gd name="T25" fmla="*/ 2147483647 h 10787"/>
              <a:gd name="T26" fmla="*/ 2147483647 w 6800"/>
              <a:gd name="T27" fmla="*/ 2147483647 h 10787"/>
              <a:gd name="T28" fmla="*/ 2147483647 w 6800"/>
              <a:gd name="T29" fmla="*/ 2147483647 h 10787"/>
              <a:gd name="T30" fmla="*/ 2147483647 w 6800"/>
              <a:gd name="T31" fmla="*/ 2147483647 h 107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800"/>
              <a:gd name="T49" fmla="*/ 0 h 10787"/>
              <a:gd name="T50" fmla="*/ 6800 w 6800"/>
              <a:gd name="T51" fmla="*/ 10787 h 1078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800" h="10787">
                <a:moveTo>
                  <a:pt x="6799" y="8876"/>
                </a:moveTo>
                <a:cubicBezTo>
                  <a:pt x="6659" y="9572"/>
                  <a:pt x="5915" y="9749"/>
                  <a:pt x="5526" y="10247"/>
                </a:cubicBezTo>
                <a:cubicBezTo>
                  <a:pt x="5175" y="10697"/>
                  <a:pt x="4560" y="10786"/>
                  <a:pt x="4057" y="10688"/>
                </a:cubicBezTo>
                <a:cubicBezTo>
                  <a:pt x="3492" y="10578"/>
                  <a:pt x="2913" y="10488"/>
                  <a:pt x="2391" y="10247"/>
                </a:cubicBezTo>
                <a:cubicBezTo>
                  <a:pt x="1856" y="10001"/>
                  <a:pt x="1233" y="9779"/>
                  <a:pt x="1020" y="9121"/>
                </a:cubicBezTo>
                <a:cubicBezTo>
                  <a:pt x="829" y="8531"/>
                  <a:pt x="202" y="8184"/>
                  <a:pt x="89" y="7553"/>
                </a:cubicBezTo>
                <a:cubicBezTo>
                  <a:pt x="0" y="7050"/>
                  <a:pt x="48" y="6541"/>
                  <a:pt x="41" y="6035"/>
                </a:cubicBezTo>
                <a:cubicBezTo>
                  <a:pt x="33" y="5545"/>
                  <a:pt x="4" y="5053"/>
                  <a:pt x="41" y="4565"/>
                </a:cubicBezTo>
                <a:cubicBezTo>
                  <a:pt x="80" y="4053"/>
                  <a:pt x="114" y="3543"/>
                  <a:pt x="285" y="3047"/>
                </a:cubicBezTo>
                <a:cubicBezTo>
                  <a:pt x="468" y="2517"/>
                  <a:pt x="623" y="1977"/>
                  <a:pt x="1020" y="1529"/>
                </a:cubicBezTo>
                <a:cubicBezTo>
                  <a:pt x="1419" y="1078"/>
                  <a:pt x="1840" y="642"/>
                  <a:pt x="2391" y="402"/>
                </a:cubicBezTo>
                <a:cubicBezTo>
                  <a:pt x="2853" y="201"/>
                  <a:pt x="3365" y="0"/>
                  <a:pt x="3861" y="109"/>
                </a:cubicBezTo>
                <a:cubicBezTo>
                  <a:pt x="4378" y="222"/>
                  <a:pt x="5008" y="138"/>
                  <a:pt x="5330" y="696"/>
                </a:cubicBezTo>
                <a:lnTo>
                  <a:pt x="5379" y="1186"/>
                </a:lnTo>
                <a:lnTo>
                  <a:pt x="5428" y="167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5957888" y="1176337"/>
            <a:ext cx="0" cy="1583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6659166" y="3067050"/>
            <a:ext cx="476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6672263" y="3173016"/>
            <a:ext cx="476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5734051" y="3053954"/>
            <a:ext cx="25122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 flipH="1">
            <a:off x="5747147" y="3159919"/>
            <a:ext cx="25122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9" name="Rectangle 1"/>
          <p:cNvSpPr>
            <a:spLocks noGrp="1" noChangeArrowheads="1"/>
          </p:cNvSpPr>
          <p:nvPr>
            <p:ph type="title"/>
          </p:nvPr>
        </p:nvSpPr>
        <p:spPr>
          <a:xfrm>
            <a:off x="1421607" y="40481"/>
            <a:ext cx="5826919" cy="854869"/>
          </a:xfr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4000" b="1" dirty="0"/>
              <a:t>Layering</a:t>
            </a:r>
          </a:p>
        </p:txBody>
      </p:sp>
      <p:sp>
        <p:nvSpPr>
          <p:cNvPr id="22570" name="TextBox 1"/>
          <p:cNvSpPr txBox="1">
            <a:spLocks noChangeArrowheads="1"/>
          </p:cNvSpPr>
          <p:nvPr/>
        </p:nvSpPr>
        <p:spPr bwMode="auto">
          <a:xfrm>
            <a:off x="5429251" y="3806429"/>
            <a:ext cx="19180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700" b="1">
                <a:solidFill>
                  <a:srgbClr val="660066"/>
                </a:solidFill>
                <a:latin typeface="Comic Sans MS" panose="030F0702030302020204" pitchFamily="66" charset="0"/>
              </a:rPr>
              <a:t>Inferior</a:t>
            </a:r>
          </a:p>
        </p:txBody>
      </p:sp>
      <p:sp>
        <p:nvSpPr>
          <p:cNvPr id="22571" name="TextBox 42"/>
          <p:cNvSpPr txBox="1">
            <a:spLocks noChangeArrowheads="1"/>
          </p:cNvSpPr>
          <p:nvPr/>
        </p:nvSpPr>
        <p:spPr bwMode="auto">
          <a:xfrm>
            <a:off x="1744266" y="3439717"/>
            <a:ext cx="19180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700" b="1">
                <a:solidFill>
                  <a:srgbClr val="660066"/>
                </a:solidFill>
                <a:latin typeface="Comic Sans MS" panose="030F0702030302020204" pitchFamily="66" charset="0"/>
              </a:rPr>
              <a:t>Superior</a:t>
            </a:r>
          </a:p>
        </p:txBody>
      </p:sp>
    </p:spTree>
    <p:extLst>
      <p:ext uri="{BB962C8B-B14F-4D97-AF65-F5344CB8AC3E}">
        <p14:creationId xmlns:p14="http://schemas.microsoft.com/office/powerpoint/2010/main" val="5715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239000" cy="525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762000" y="361950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dirty="0"/>
              <a:t>:Source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3409950"/>
            <a:ext cx="1295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Bad design may look like this…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01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4000" b="1" dirty="0"/>
              <a:t>Modularity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447" y="819150"/>
            <a:ext cx="9067800" cy="33897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GB" altLang="en-US" dirty="0"/>
              <a:t>In technical terms, modules should display:</a:t>
            </a:r>
          </a:p>
          <a:p>
            <a:pPr lvl="1">
              <a:lnSpc>
                <a:spcPct val="120000"/>
              </a:lnSpc>
              <a:spcBef>
                <a:spcPts val="450"/>
              </a:spcBef>
            </a:pPr>
            <a:r>
              <a:rPr lang="en-GB" altLang="en-US" b="1" dirty="0">
                <a:solidFill>
                  <a:srgbClr val="0000FF"/>
                </a:solidFill>
              </a:rPr>
              <a:t>high cohesion</a:t>
            </a:r>
          </a:p>
          <a:p>
            <a:pPr lvl="1">
              <a:lnSpc>
                <a:spcPct val="120000"/>
              </a:lnSpc>
              <a:spcBef>
                <a:spcPts val="450"/>
              </a:spcBef>
            </a:pPr>
            <a:r>
              <a:rPr lang="en-GB" altLang="en-US" b="1" dirty="0">
                <a:solidFill>
                  <a:srgbClr val="0000FF"/>
                </a:solidFill>
              </a:rPr>
              <a:t>low coupling.</a:t>
            </a:r>
            <a:r>
              <a:rPr lang="en-GB" altLang="en-US" dirty="0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GB" altLang="en-US" dirty="0"/>
              <a:t>We </a:t>
            </a:r>
            <a:r>
              <a:rPr lang="en-GB" altLang="en-US" dirty="0" smtClean="0"/>
              <a:t>next </a:t>
            </a:r>
            <a:r>
              <a:rPr lang="en-GB" altLang="en-US" dirty="0"/>
              <a:t>discuss:</a:t>
            </a:r>
          </a:p>
          <a:p>
            <a:pPr lvl="1">
              <a:lnSpc>
                <a:spcPct val="120000"/>
              </a:lnSpc>
              <a:spcBef>
                <a:spcPts val="450"/>
              </a:spcBef>
            </a:pPr>
            <a:r>
              <a:rPr lang="en-GB" altLang="en-US" dirty="0"/>
              <a:t>cohesion and coupling.</a:t>
            </a:r>
          </a:p>
        </p:txBody>
      </p:sp>
    </p:spTree>
    <p:extLst>
      <p:ext uri="{BB962C8B-B14F-4D97-AF65-F5344CB8AC3E}">
        <p14:creationId xmlns:p14="http://schemas.microsoft.com/office/powerpoint/2010/main" val="8367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4000" b="1" dirty="0"/>
              <a:t>Modularity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1792"/>
            <a:ext cx="8610600" cy="3349227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600" dirty="0"/>
              <a:t>Arrangement of modules in a hierarchy </a:t>
            </a:r>
            <a:r>
              <a:rPr lang="en-GB" altLang="en-US" sz="3600" dirty="0" smtClean="0"/>
              <a:t>ensures</a:t>
            </a:r>
            <a:r>
              <a:rPr lang="en-GB" altLang="en-US" sz="3600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solidFill>
                  <a:srgbClr val="0000FF"/>
                </a:solidFill>
              </a:rPr>
              <a:t>L</a:t>
            </a:r>
            <a:r>
              <a:rPr lang="en-GB" altLang="en-US" sz="3200" b="1" dirty="0" smtClean="0">
                <a:solidFill>
                  <a:srgbClr val="0000FF"/>
                </a:solidFill>
              </a:rPr>
              <a:t>ow </a:t>
            </a:r>
            <a:r>
              <a:rPr lang="en-GB" altLang="en-US" sz="3200" b="1" dirty="0">
                <a:solidFill>
                  <a:srgbClr val="0000FF"/>
                </a:solidFill>
              </a:rPr>
              <a:t>fan-out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solidFill>
                  <a:srgbClr val="0000FF"/>
                </a:solidFill>
              </a:rPr>
              <a:t>A</a:t>
            </a:r>
            <a:r>
              <a:rPr lang="en-GB" altLang="en-US" sz="3200" b="1" dirty="0" smtClean="0">
                <a:solidFill>
                  <a:srgbClr val="0000FF"/>
                </a:solidFill>
              </a:rPr>
              <a:t>bstraction</a:t>
            </a:r>
            <a:endParaRPr lang="en-GB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64316"/>
            <a:ext cx="8229600" cy="857250"/>
          </a:xfrm>
        </p:spPr>
        <p:txBody>
          <a:bodyPr/>
          <a:lstStyle/>
          <a:p>
            <a:pPr algn="l" eaLnBrk="1" hangingPunct="1"/>
            <a:r>
              <a:rPr lang="en-US" altLang="en-US" sz="2700" b="1" dirty="0"/>
              <a:t>Coupling: Degree of dependence among components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469106" y="10477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69106" y="15621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1212056" y="15621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212056" y="10477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68" name="Rectangle 12"/>
          <p:cNvSpPr>
            <a:spLocks noChangeArrowheads="1"/>
          </p:cNvSpPr>
          <p:nvPr/>
        </p:nvSpPr>
        <p:spPr bwMode="auto">
          <a:xfrm>
            <a:off x="3067049" y="9715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69" name="Rectangle 13"/>
          <p:cNvSpPr>
            <a:spLocks noChangeArrowheads="1"/>
          </p:cNvSpPr>
          <p:nvPr/>
        </p:nvSpPr>
        <p:spPr bwMode="auto">
          <a:xfrm>
            <a:off x="3067049" y="14859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0" name="Rectangle 14"/>
          <p:cNvSpPr>
            <a:spLocks noChangeArrowheads="1"/>
          </p:cNvSpPr>
          <p:nvPr/>
        </p:nvSpPr>
        <p:spPr bwMode="auto">
          <a:xfrm>
            <a:off x="3809999" y="14859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1" name="Rectangle 15"/>
          <p:cNvSpPr>
            <a:spLocks noChangeArrowheads="1"/>
          </p:cNvSpPr>
          <p:nvPr/>
        </p:nvSpPr>
        <p:spPr bwMode="auto">
          <a:xfrm>
            <a:off x="3809999" y="9715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2" name="Rectangle 16"/>
          <p:cNvSpPr>
            <a:spLocks noChangeArrowheads="1"/>
          </p:cNvSpPr>
          <p:nvPr/>
        </p:nvSpPr>
        <p:spPr bwMode="auto">
          <a:xfrm>
            <a:off x="419100" y="28575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3" name="Rectangle 17"/>
          <p:cNvSpPr>
            <a:spLocks noChangeArrowheads="1"/>
          </p:cNvSpPr>
          <p:nvPr/>
        </p:nvSpPr>
        <p:spPr bwMode="auto">
          <a:xfrm>
            <a:off x="419100" y="33718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4" name="Rectangle 18"/>
          <p:cNvSpPr>
            <a:spLocks noChangeArrowheads="1"/>
          </p:cNvSpPr>
          <p:nvPr/>
        </p:nvSpPr>
        <p:spPr bwMode="auto">
          <a:xfrm>
            <a:off x="1162050" y="33718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5" name="Rectangle 19"/>
          <p:cNvSpPr>
            <a:spLocks noChangeArrowheads="1"/>
          </p:cNvSpPr>
          <p:nvPr/>
        </p:nvSpPr>
        <p:spPr bwMode="auto">
          <a:xfrm>
            <a:off x="1162050" y="28575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6976" name="Text Box 20"/>
          <p:cNvSpPr txBox="1">
            <a:spLocks noChangeArrowheads="1"/>
          </p:cNvSpPr>
          <p:nvPr/>
        </p:nvSpPr>
        <p:spPr bwMode="auto">
          <a:xfrm>
            <a:off x="457200" y="1875235"/>
            <a:ext cx="15760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Comic Sans MS" panose="030F0702030302020204" pitchFamily="66" charset="0"/>
              </a:rPr>
              <a:t>No dependencies</a:t>
            </a:r>
          </a:p>
        </p:txBody>
      </p:sp>
      <p:sp>
        <p:nvSpPr>
          <p:cNvPr id="296977" name="Text Box 21"/>
          <p:cNvSpPr txBox="1">
            <a:spLocks noChangeArrowheads="1"/>
          </p:cNvSpPr>
          <p:nvPr/>
        </p:nvSpPr>
        <p:spPr bwMode="auto">
          <a:xfrm>
            <a:off x="2438400" y="1799035"/>
            <a:ext cx="31422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Comic Sans MS" panose="030F0702030302020204" pitchFamily="66" charset="0"/>
              </a:rPr>
              <a:t>Loosely coupled-some dependencies</a:t>
            </a:r>
          </a:p>
        </p:txBody>
      </p:sp>
      <p:sp>
        <p:nvSpPr>
          <p:cNvPr id="296978" name="Line 22"/>
          <p:cNvSpPr>
            <a:spLocks noChangeShapeType="1"/>
          </p:cNvSpPr>
          <p:nvPr/>
        </p:nvSpPr>
        <p:spPr bwMode="auto">
          <a:xfrm>
            <a:off x="3581399" y="10858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79" name="Line 23"/>
          <p:cNvSpPr>
            <a:spLocks noChangeShapeType="1"/>
          </p:cNvSpPr>
          <p:nvPr/>
        </p:nvSpPr>
        <p:spPr bwMode="auto">
          <a:xfrm>
            <a:off x="3181349" y="1257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0" name="Line 24"/>
          <p:cNvSpPr>
            <a:spLocks noChangeShapeType="1"/>
          </p:cNvSpPr>
          <p:nvPr/>
        </p:nvSpPr>
        <p:spPr bwMode="auto">
          <a:xfrm>
            <a:off x="4038599" y="1257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1" name="Line 25"/>
          <p:cNvSpPr>
            <a:spLocks noChangeShapeType="1"/>
          </p:cNvSpPr>
          <p:nvPr/>
        </p:nvSpPr>
        <p:spPr bwMode="auto">
          <a:xfrm flipV="1">
            <a:off x="3352799" y="1257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2" name="Line 26"/>
          <p:cNvSpPr>
            <a:spLocks noChangeShapeType="1"/>
          </p:cNvSpPr>
          <p:nvPr/>
        </p:nvSpPr>
        <p:spPr bwMode="auto">
          <a:xfrm flipV="1">
            <a:off x="4210049" y="1257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3" name="Line 27"/>
          <p:cNvSpPr>
            <a:spLocks noChangeShapeType="1"/>
          </p:cNvSpPr>
          <p:nvPr/>
        </p:nvSpPr>
        <p:spPr bwMode="auto">
          <a:xfrm flipH="1">
            <a:off x="3581399" y="1657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4" name="Line 28"/>
          <p:cNvSpPr>
            <a:spLocks noChangeShapeType="1"/>
          </p:cNvSpPr>
          <p:nvPr/>
        </p:nvSpPr>
        <p:spPr bwMode="auto">
          <a:xfrm flipV="1">
            <a:off x="533400" y="3143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5" name="Line 29"/>
          <p:cNvSpPr>
            <a:spLocks noChangeShapeType="1"/>
          </p:cNvSpPr>
          <p:nvPr/>
        </p:nvSpPr>
        <p:spPr bwMode="auto">
          <a:xfrm flipV="1">
            <a:off x="647700" y="3143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6" name="Line 30"/>
          <p:cNvSpPr>
            <a:spLocks noChangeShapeType="1"/>
          </p:cNvSpPr>
          <p:nvPr/>
        </p:nvSpPr>
        <p:spPr bwMode="auto">
          <a:xfrm flipV="1">
            <a:off x="762000" y="3143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7" name="Line 31"/>
          <p:cNvSpPr>
            <a:spLocks noChangeShapeType="1"/>
          </p:cNvSpPr>
          <p:nvPr/>
        </p:nvSpPr>
        <p:spPr bwMode="auto">
          <a:xfrm flipV="1">
            <a:off x="1219200" y="3143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8" name="Line 32"/>
          <p:cNvSpPr>
            <a:spLocks noChangeShapeType="1"/>
          </p:cNvSpPr>
          <p:nvPr/>
        </p:nvSpPr>
        <p:spPr bwMode="auto">
          <a:xfrm flipV="1">
            <a:off x="1333500" y="3143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89" name="Line 34"/>
          <p:cNvSpPr>
            <a:spLocks noChangeShapeType="1"/>
          </p:cNvSpPr>
          <p:nvPr/>
        </p:nvSpPr>
        <p:spPr bwMode="auto">
          <a:xfrm>
            <a:off x="933450" y="2914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0" name="Line 35"/>
          <p:cNvSpPr>
            <a:spLocks noChangeShapeType="1"/>
          </p:cNvSpPr>
          <p:nvPr/>
        </p:nvSpPr>
        <p:spPr bwMode="auto">
          <a:xfrm>
            <a:off x="933450" y="30861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1" name="Line 36"/>
          <p:cNvSpPr>
            <a:spLocks noChangeShapeType="1"/>
          </p:cNvSpPr>
          <p:nvPr/>
        </p:nvSpPr>
        <p:spPr bwMode="auto">
          <a:xfrm>
            <a:off x="933450" y="3486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2" name="Line 37"/>
          <p:cNvSpPr>
            <a:spLocks noChangeShapeType="1"/>
          </p:cNvSpPr>
          <p:nvPr/>
        </p:nvSpPr>
        <p:spPr bwMode="auto">
          <a:xfrm flipH="1">
            <a:off x="93345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3" name="Line 38"/>
          <p:cNvSpPr>
            <a:spLocks noChangeShapeType="1"/>
          </p:cNvSpPr>
          <p:nvPr/>
        </p:nvSpPr>
        <p:spPr bwMode="auto">
          <a:xfrm>
            <a:off x="933450" y="3028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4" name="Line 39"/>
          <p:cNvSpPr>
            <a:spLocks noChangeShapeType="1"/>
          </p:cNvSpPr>
          <p:nvPr/>
        </p:nvSpPr>
        <p:spPr bwMode="auto">
          <a:xfrm flipH="1">
            <a:off x="933450" y="3543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5" name="Line 40"/>
          <p:cNvSpPr>
            <a:spLocks noChangeShapeType="1"/>
          </p:cNvSpPr>
          <p:nvPr/>
        </p:nvSpPr>
        <p:spPr bwMode="auto">
          <a:xfrm flipH="1">
            <a:off x="933450" y="3600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6" name="Line 41"/>
          <p:cNvSpPr>
            <a:spLocks noChangeShapeType="1"/>
          </p:cNvSpPr>
          <p:nvPr/>
        </p:nvSpPr>
        <p:spPr bwMode="auto">
          <a:xfrm flipV="1">
            <a:off x="876300" y="314325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7" name="Line 42"/>
          <p:cNvSpPr>
            <a:spLocks noChangeShapeType="1"/>
          </p:cNvSpPr>
          <p:nvPr/>
        </p:nvSpPr>
        <p:spPr bwMode="auto">
          <a:xfrm flipV="1">
            <a:off x="876300" y="32004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6998" name="Text Box 43"/>
          <p:cNvSpPr txBox="1">
            <a:spLocks noChangeArrowheads="1"/>
          </p:cNvSpPr>
          <p:nvPr/>
        </p:nvSpPr>
        <p:spPr bwMode="auto">
          <a:xfrm>
            <a:off x="76200" y="3742135"/>
            <a:ext cx="30668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Comic Sans MS" panose="030F0702030302020204" pitchFamily="66" charset="0"/>
              </a:rPr>
              <a:t>Highly coupled-many dependencies</a:t>
            </a:r>
          </a:p>
        </p:txBody>
      </p:sp>
      <p:sp>
        <p:nvSpPr>
          <p:cNvPr id="296999" name="Rectangle 44"/>
          <p:cNvSpPr>
            <a:spLocks noChangeArrowheads="1"/>
          </p:cNvSpPr>
          <p:nvPr/>
        </p:nvSpPr>
        <p:spPr bwMode="auto">
          <a:xfrm>
            <a:off x="5816056" y="921566"/>
            <a:ext cx="3200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b="1" dirty="0">
                <a:solidFill>
                  <a:srgbClr val="000066"/>
                </a:solidFill>
                <a:latin typeface="Comic Sans MS" panose="030F0702030302020204" pitchFamily="66" charset="0"/>
              </a:rPr>
              <a:t>High coupling makes modifying parts of the system difficult, e.g., modifying a component affects all the components to which the component is connected.</a:t>
            </a:r>
            <a:r>
              <a:rPr lang="en-US" alt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97000" name="Rectangle 3"/>
          <p:cNvSpPr>
            <a:spLocks noChangeArrowheads="1"/>
          </p:cNvSpPr>
          <p:nvPr/>
        </p:nvSpPr>
        <p:spPr bwMode="auto">
          <a:xfrm>
            <a:off x="4210049" y="3257550"/>
            <a:ext cx="3486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100000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sz="1350" dirty="0"/>
              <a:t>Source:</a:t>
            </a:r>
          </a:p>
          <a:p>
            <a:pPr algn="r" eaLnBrk="1" hangingPunct="1"/>
            <a:r>
              <a:rPr lang="en-US" altLang="en-US" sz="1350" dirty="0" err="1"/>
              <a:t>Pfleeger</a:t>
            </a:r>
            <a:r>
              <a:rPr lang="en-US" altLang="en-US" sz="1350" dirty="0"/>
              <a:t>, S., </a:t>
            </a:r>
            <a:r>
              <a:rPr lang="en-US" altLang="en-US" sz="1350" i="1" dirty="0"/>
              <a:t>Software Engineering Theory and Practice. Prentice Hall, 2001.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25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/>
              <a:t>Cohesion and Coupling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686800" cy="3237308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Cohesion is a measure of: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functional strength of a module.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FF"/>
                </a:solidFill>
              </a:rPr>
              <a:t>A cohesive module performs a single task or function.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Coupling between two modules: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FF"/>
                </a:solidFill>
              </a:rPr>
              <a:t>A measure of the degree of  interdependence or interaction between the two modules.</a:t>
            </a:r>
          </a:p>
        </p:txBody>
      </p:sp>
    </p:spTree>
    <p:extLst>
      <p:ext uri="{BB962C8B-B14F-4D97-AF65-F5344CB8AC3E}">
        <p14:creationId xmlns:p14="http://schemas.microsoft.com/office/powerpoint/2010/main" val="12685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300" b="1" dirty="0"/>
              <a:t>Cohesion and Coupling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1"/>
            <a:ext cx="8686800" cy="31801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3000" dirty="0"/>
              <a:t>A module having </a:t>
            </a:r>
            <a:r>
              <a:rPr lang="en-GB" altLang="en-US" sz="3000" b="1" dirty="0">
                <a:solidFill>
                  <a:srgbClr val="C00000"/>
                </a:solidFill>
              </a:rPr>
              <a:t>high cohesion and low coupling</a:t>
            </a:r>
            <a:r>
              <a:rPr lang="en-GB" altLang="en-US" sz="3000" dirty="0"/>
              <a:t>:</a:t>
            </a:r>
          </a:p>
          <a:p>
            <a:pPr lvl="1"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700" b="1" dirty="0">
                <a:solidFill>
                  <a:srgbClr val="0000FF"/>
                </a:solidFill>
              </a:rPr>
              <a:t>Called functionally independent </a:t>
            </a:r>
            <a:r>
              <a:rPr lang="en-GB" altLang="en-US" sz="2700" dirty="0">
                <a:solidFill>
                  <a:srgbClr val="0000FF"/>
                </a:solidFill>
              </a:rPr>
              <a:t>of other modules:</a:t>
            </a:r>
            <a:r>
              <a:rPr lang="en-GB" altLang="en-US" sz="2700" dirty="0">
                <a:solidFill>
                  <a:srgbClr val="800000"/>
                </a:solidFill>
              </a:rPr>
              <a:t> </a:t>
            </a:r>
          </a:p>
          <a:p>
            <a:pPr lvl="2"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dirty="0"/>
              <a:t>A functionally independent module needs very little help from other modules and therefore has minimal interaction with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24406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382000" cy="870347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591"/>
              </a:spcBef>
            </a:pPr>
            <a:r>
              <a:rPr lang="en-GB" altLang="en-US" sz="3200" b="1" dirty="0" smtClean="0"/>
              <a:t>Advantages of Functional Independence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1"/>
            <a:ext cx="8686800" cy="33897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3000" dirty="0"/>
              <a:t>Better </a:t>
            </a:r>
            <a:r>
              <a:rPr lang="en-GB" altLang="en-US" sz="3000" dirty="0" err="1" smtClean="0"/>
              <a:t>understandability</a:t>
            </a:r>
            <a:r>
              <a:rPr lang="en-GB" altLang="en-US" sz="3000" dirty="0"/>
              <a:t>	</a:t>
            </a:r>
          </a:p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Complexity of design is reduced,</a:t>
            </a:r>
          </a:p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3000" dirty="0"/>
              <a:t>Different modules easily understood in isolation: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r>
              <a:rPr lang="en-GB" altLang="en-US" sz="2700" dirty="0"/>
              <a:t>M</a:t>
            </a:r>
            <a:r>
              <a:rPr lang="en-GB" altLang="en-US" sz="2700" dirty="0" smtClean="0"/>
              <a:t>odules </a:t>
            </a:r>
            <a:r>
              <a:rPr lang="en-GB" altLang="en-US" sz="2700" dirty="0"/>
              <a:t>are independent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27434" y="12763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27434" y="17907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70384" y="17907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170384" y="12763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353300" y="29527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353300" y="34671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8096250" y="34671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096250" y="29527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415528" y="2103835"/>
            <a:ext cx="15760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Comic Sans MS" panose="030F0702030302020204" pitchFamily="66" charset="0"/>
              </a:rPr>
              <a:t>No dependencies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7467600" y="3238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V="1">
            <a:off x="7581900" y="3238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V="1">
            <a:off x="7696200" y="3238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V="1">
            <a:off x="8153400" y="3238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8267700" y="3238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>
            <a:off x="7867650" y="3009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7867650" y="318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86765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 flipH="1">
            <a:off x="7867650" y="30670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786765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7867650" y="3638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H="1">
            <a:off x="7867650" y="3695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flipV="1">
            <a:off x="7810500" y="32385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V="1">
            <a:off x="7810500" y="329565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6077042" y="3798073"/>
            <a:ext cx="30668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 dirty="0">
                <a:latin typeface="Comic Sans MS" panose="030F0702030302020204" pitchFamily="66" charset="0"/>
              </a:rPr>
              <a:t>Highly coupled-many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645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"/>
            <a:ext cx="6515100" cy="870347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GB" altLang="en-US" sz="2400" b="1" dirty="0"/>
              <a:t>Why Functional Independence is </a:t>
            </a:r>
            <a:r>
              <a:rPr lang="en-GB" altLang="en-US" sz="2400" b="1" dirty="0" smtClean="0"/>
              <a:t>Advantageous?</a:t>
            </a:r>
            <a:endParaRPr lang="en-GB" altLang="en-US" sz="2400" b="1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534400" cy="3484960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000" dirty="0"/>
              <a:t>Functional independence </a:t>
            </a:r>
            <a:r>
              <a:rPr lang="en-GB" altLang="en-US" sz="3000" b="1" dirty="0">
                <a:solidFill>
                  <a:srgbClr val="0000CC"/>
                </a:solidFill>
              </a:rPr>
              <a:t>reduces error propagation</a:t>
            </a:r>
            <a:r>
              <a:rPr lang="en-GB" altLang="en-US" sz="3000" dirty="0"/>
              <a:t>.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degree of interaction between modules is low.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an error existing in one module does not directly affect other modules.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000" b="1" dirty="0" smtClean="0">
                <a:solidFill>
                  <a:srgbClr val="0000FF"/>
                </a:solidFill>
              </a:rPr>
              <a:t>Also: Reuse </a:t>
            </a:r>
            <a:r>
              <a:rPr lang="en-GB" altLang="en-US" sz="3000" b="1" dirty="0">
                <a:solidFill>
                  <a:srgbClr val="0000FF"/>
                </a:solidFill>
              </a:rPr>
              <a:t>of modules is </a:t>
            </a:r>
            <a:r>
              <a:rPr lang="en-GB" altLang="en-US" sz="3000" b="1" dirty="0" smtClean="0">
                <a:solidFill>
                  <a:srgbClr val="0000FF"/>
                </a:solidFill>
              </a:rPr>
              <a:t>                                         possible</a:t>
            </a:r>
            <a:r>
              <a:rPr lang="en-GB" altLang="en-US" sz="30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0" y="30289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0" y="35433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76950" y="35433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76950" y="30289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322094" y="3856435"/>
            <a:ext cx="15760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Comic Sans MS" panose="030F0702030302020204" pitchFamily="66" charset="0"/>
              </a:rPr>
              <a:t>No dependencies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315200" y="29908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315200" y="35052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8058150" y="350520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058150" y="2990850"/>
            <a:ext cx="5143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V="1">
            <a:off x="74295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75438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V="1">
            <a:off x="76581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V="1">
            <a:off x="81153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82296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782955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7829550" y="3219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829550" y="3619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 flipH="1">
            <a:off x="7829550" y="3105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7829550" y="3162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H="1">
            <a:off x="7829550" y="3676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 flipH="1">
            <a:off x="782955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7772400" y="32766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V="1">
            <a:off x="7772400" y="333375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52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1"/>
            <a:ext cx="6572250" cy="870347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GB" altLang="en-US" sz="2700" b="1" dirty="0" smtClean="0"/>
              <a:t>Reuse: An Advantage </a:t>
            </a:r>
            <a:r>
              <a:rPr lang="en-GB" altLang="en-US" sz="2700" b="1" dirty="0"/>
              <a:t>of Functional Independence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686800" cy="341471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000" dirty="0"/>
              <a:t>A functionally independent module: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can be easily taken out and reused in a different program.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each module does some well-defined and precise function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the interfaces of a module with other modules is simple and minimal. </a:t>
            </a:r>
          </a:p>
        </p:txBody>
      </p:sp>
    </p:spTree>
    <p:extLst>
      <p:ext uri="{BB962C8B-B14F-4D97-AF65-F5344CB8AC3E}">
        <p14:creationId xmlns:p14="http://schemas.microsoft.com/office/powerpoint/2010/main" val="21185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0608"/>
            <a:ext cx="8534400" cy="95488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200" b="1" dirty="0" smtClean="0"/>
              <a:t>Items Designed During Design Phase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66750"/>
            <a:ext cx="8839200" cy="3471862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800" dirty="0" smtClean="0">
                <a:solidFill>
                  <a:srgbClr val="000099"/>
                </a:solidFill>
              </a:rPr>
              <a:t>Module structure,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800" dirty="0" smtClean="0">
                <a:solidFill>
                  <a:srgbClr val="000099"/>
                </a:solidFill>
              </a:rPr>
              <a:t>Control relationship among the modules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400" dirty="0" smtClean="0">
                <a:solidFill>
                  <a:srgbClr val="000099"/>
                </a:solidFill>
              </a:rPr>
              <a:t>call relationship or invocation relationship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800" dirty="0" smtClean="0">
                <a:solidFill>
                  <a:srgbClr val="000099"/>
                </a:solidFill>
              </a:rPr>
              <a:t>Interface among different modules,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400" dirty="0" smtClean="0">
                <a:solidFill>
                  <a:srgbClr val="000099"/>
                </a:solidFill>
              </a:rPr>
              <a:t>data items exchanged among different modules,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800" dirty="0" smtClean="0">
                <a:solidFill>
                  <a:srgbClr val="000099"/>
                </a:solidFill>
              </a:rPr>
              <a:t>Data structures of individual modules,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GB" altLang="en-US" sz="2800" dirty="0" smtClean="0">
                <a:solidFill>
                  <a:srgbClr val="000099"/>
                </a:solidFill>
              </a:rPr>
              <a:t>algorithms for individual modules.</a:t>
            </a:r>
          </a:p>
        </p:txBody>
      </p:sp>
    </p:spTree>
    <p:extLst>
      <p:ext uri="{BB962C8B-B14F-4D97-AF65-F5344CB8AC3E}">
        <p14:creationId xmlns:p14="http://schemas.microsoft.com/office/powerpoint/2010/main" val="21070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Measuring Functional Independence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839200" cy="3293268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2800" dirty="0"/>
              <a:t>Unfortunately, there are no ways: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dirty="0"/>
              <a:t>to quantitatively measure  the degree of cohesion and coupling</a:t>
            </a:r>
            <a:r>
              <a:rPr lang="en-GB" altLang="en-US" sz="2400" dirty="0"/>
              <a:t>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sz="2400" dirty="0">
                <a:solidFill>
                  <a:srgbClr val="0000FF"/>
                </a:solidFill>
              </a:rPr>
              <a:t>At least classification of different  kinds of cohesion and coupling: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</a:pPr>
            <a:r>
              <a:rPr lang="en-GB" altLang="en-US" dirty="0">
                <a:solidFill>
                  <a:srgbClr val="0000FF"/>
                </a:solidFill>
              </a:rPr>
              <a:t>will give us some idea regarding the degree of cohesiveness of a module.</a:t>
            </a:r>
          </a:p>
        </p:txBody>
      </p:sp>
    </p:spTree>
    <p:extLst>
      <p:ext uri="{BB962C8B-B14F-4D97-AF65-F5344CB8AC3E}">
        <p14:creationId xmlns:p14="http://schemas.microsoft.com/office/powerpoint/2010/main" val="13502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33350"/>
            <a:ext cx="71223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600" b="1" dirty="0" smtClean="0"/>
              <a:t>Classification of Cohesiveness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1"/>
            <a:ext cx="8763000" cy="35230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Classification can have scope for ambiguity: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yet gives us some idea about cohesiveness of a module.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By examining the type of cohesion exhibited by a module: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we can roughly tell whether it displays high cohesion or low cohesion.</a:t>
            </a:r>
          </a:p>
        </p:txBody>
      </p:sp>
    </p:spTree>
    <p:extLst>
      <p:ext uri="{BB962C8B-B14F-4D97-AF65-F5344CB8AC3E}">
        <p14:creationId xmlns:p14="http://schemas.microsoft.com/office/powerpoint/2010/main" val="27773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365231" y="1381709"/>
            <a:ext cx="2719387" cy="854869"/>
          </a:xfrm>
          <a:solidFill>
            <a:srgbClr val="FFFF00"/>
          </a:solidFill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741"/>
              </a:spcBef>
            </a:pPr>
            <a:r>
              <a:rPr lang="en-GB" altLang="en-US" sz="2800" b="1" dirty="0" smtClean="0"/>
              <a:t>Classification of Cohesiveness</a:t>
            </a:r>
          </a:p>
        </p:txBody>
      </p:sp>
      <p:grpSp>
        <p:nvGrpSpPr>
          <p:cNvPr id="33795" name="Group 19"/>
          <p:cNvGrpSpPr>
            <a:grpSpLocks/>
          </p:cNvGrpSpPr>
          <p:nvPr/>
        </p:nvGrpSpPr>
        <p:grpSpPr bwMode="auto">
          <a:xfrm>
            <a:off x="3886200" y="590550"/>
            <a:ext cx="4057650" cy="3657600"/>
            <a:chOff x="1392" y="1056"/>
            <a:chExt cx="2352" cy="2014"/>
          </a:xfrm>
        </p:grpSpPr>
        <p:sp>
          <p:nvSpPr>
            <p:cNvPr id="33797" name="AutoShape 2"/>
            <p:cNvSpPr>
              <a:spLocks noChangeArrowheads="1"/>
            </p:cNvSpPr>
            <p:nvPr/>
          </p:nvSpPr>
          <p:spPr bwMode="auto">
            <a:xfrm>
              <a:off x="1392" y="105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798" name="AutoShape 3"/>
            <p:cNvSpPr>
              <a:spLocks noChangeArrowheads="1"/>
            </p:cNvSpPr>
            <p:nvPr/>
          </p:nvSpPr>
          <p:spPr bwMode="auto">
            <a:xfrm>
              <a:off x="1392" y="134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799" name="AutoShape 4"/>
            <p:cNvSpPr>
              <a:spLocks noChangeArrowheads="1"/>
            </p:cNvSpPr>
            <p:nvPr/>
          </p:nvSpPr>
          <p:spPr bwMode="auto">
            <a:xfrm>
              <a:off x="1392" y="1632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800" name="AutoShape 5"/>
            <p:cNvSpPr>
              <a:spLocks noChangeArrowheads="1"/>
            </p:cNvSpPr>
            <p:nvPr/>
          </p:nvSpPr>
          <p:spPr bwMode="auto">
            <a:xfrm>
              <a:off x="1392" y="1920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801" name="AutoShape 6"/>
            <p:cNvSpPr>
              <a:spLocks noChangeArrowheads="1"/>
            </p:cNvSpPr>
            <p:nvPr/>
          </p:nvSpPr>
          <p:spPr bwMode="auto">
            <a:xfrm>
              <a:off x="1392" y="2208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802" name="AutoShape 7"/>
            <p:cNvSpPr>
              <a:spLocks noChangeArrowheads="1"/>
            </p:cNvSpPr>
            <p:nvPr/>
          </p:nvSpPr>
          <p:spPr bwMode="auto">
            <a:xfrm>
              <a:off x="1392" y="249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803" name="AutoShape 8"/>
            <p:cNvSpPr>
              <a:spLocks noChangeArrowheads="1"/>
            </p:cNvSpPr>
            <p:nvPr/>
          </p:nvSpPr>
          <p:spPr bwMode="auto">
            <a:xfrm>
              <a:off x="1392" y="278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1776" y="2736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coincidental</a:t>
              </a:r>
            </a:p>
          </p:txBody>
        </p:sp>
        <p:sp>
          <p:nvSpPr>
            <p:cNvPr id="33805" name="Text Box 10"/>
            <p:cNvSpPr txBox="1">
              <a:spLocks noChangeArrowheads="1"/>
            </p:cNvSpPr>
            <p:nvPr/>
          </p:nvSpPr>
          <p:spPr bwMode="auto">
            <a:xfrm>
              <a:off x="1776" y="2496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logical</a:t>
              </a:r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1776" y="2160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temporal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1776" y="1872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procedural</a:t>
              </a:r>
            </a:p>
          </p:txBody>
        </p:sp>
        <p:sp>
          <p:nvSpPr>
            <p:cNvPr id="33808" name="Text Box 13"/>
            <p:cNvSpPr txBox="1">
              <a:spLocks noChangeArrowheads="1"/>
            </p:cNvSpPr>
            <p:nvPr/>
          </p:nvSpPr>
          <p:spPr bwMode="auto">
            <a:xfrm>
              <a:off x="1776" y="1296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sequential</a:t>
              </a:r>
            </a:p>
          </p:txBody>
        </p:sp>
        <p:sp>
          <p:nvSpPr>
            <p:cNvPr id="33809" name="Text Box 14"/>
            <p:cNvSpPr txBox="1">
              <a:spLocks noChangeArrowheads="1"/>
            </p:cNvSpPr>
            <p:nvPr/>
          </p:nvSpPr>
          <p:spPr bwMode="auto">
            <a:xfrm>
              <a:off x="1776" y="1584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communicational</a:t>
              </a:r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1776" y="1056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ct val="5000"/>
                </a:spcAft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functional</a:t>
              </a:r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 flipV="1">
              <a:off x="3744" y="1056"/>
              <a:ext cx="0" cy="1968"/>
            </a:xfrm>
            <a:prstGeom prst="line">
              <a:avLst/>
            </a:prstGeom>
            <a:noFill/>
            <a:ln w="57240">
              <a:solidFill>
                <a:srgbClr val="FF66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3796" name="Text Box 17"/>
          <p:cNvSpPr txBox="1">
            <a:spLocks noChangeArrowheads="1"/>
          </p:cNvSpPr>
          <p:nvPr/>
        </p:nvSpPr>
        <p:spPr bwMode="auto">
          <a:xfrm>
            <a:off x="7486650" y="1952625"/>
            <a:ext cx="19978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854"/>
              </a:spcBef>
            </a:pPr>
            <a:r>
              <a:rPr lang="en-GB" altLang="en-US" b="1">
                <a:latin typeface="Comic Sans MS" panose="030F0702030302020204" pitchFamily="66" charset="0"/>
              </a:rPr>
              <a:t>Degree of </a:t>
            </a:r>
            <a:br>
              <a:rPr lang="en-GB" altLang="en-US" b="1">
                <a:latin typeface="Comic Sans MS" panose="030F0702030302020204" pitchFamily="66" charset="0"/>
              </a:rPr>
            </a:br>
            <a:r>
              <a:rPr lang="en-GB" altLang="en-US" b="1">
                <a:latin typeface="Comic Sans MS" panose="030F0702030302020204" pitchFamily="66" charset="0"/>
              </a:rPr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12864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Coincidental cohesion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2" y="742950"/>
            <a:ext cx="8989888" cy="3477816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The module performs a set of tasks: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which relate to each other very loosely, if at all.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That is, the module contains a random collection of  functions.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b="1" dirty="0">
                <a:solidFill>
                  <a:srgbClr val="0000FF"/>
                </a:solidFill>
              </a:rPr>
              <a:t>functions have been put in the module out of pure coincidence without any thought or design.</a:t>
            </a:r>
          </a:p>
        </p:txBody>
      </p:sp>
    </p:spTree>
    <p:extLst>
      <p:ext uri="{BB962C8B-B14F-4D97-AF65-F5344CB8AC3E}">
        <p14:creationId xmlns:p14="http://schemas.microsoft.com/office/powerpoint/2010/main" val="4253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1"/>
          <p:cNvSpPr txBox="1">
            <a:spLocks noChangeArrowheads="1"/>
          </p:cNvSpPr>
          <p:nvPr/>
        </p:nvSpPr>
        <p:spPr bwMode="auto">
          <a:xfrm>
            <a:off x="1646635" y="1429942"/>
            <a:ext cx="5855494" cy="32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209" tIns="31105" rIns="62209" bIns="31105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301059" name="Text Box 2"/>
          <p:cNvSpPr txBox="1">
            <a:spLocks noChangeArrowheads="1"/>
          </p:cNvSpPr>
          <p:nvPr/>
        </p:nvSpPr>
        <p:spPr bwMode="auto">
          <a:xfrm>
            <a:off x="1464496" y="971550"/>
            <a:ext cx="3564704" cy="341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Module AAA{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GB" altLang="en-US" sz="21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Print-inventory</a:t>
            </a: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GB" altLang="en-US" sz="21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Register-Student</a:t>
            </a: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GB" altLang="en-US" sz="21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Issue-Book</a:t>
            </a: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pPr eaLnBrk="1" hangingPunct="1">
              <a:lnSpc>
                <a:spcPct val="97000"/>
              </a:lnSpc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r>
              <a:rPr lang="en-US" altLang="en-US" sz="3000" b="1">
                <a:solidFill>
                  <a:schemeClr val="tx2"/>
                </a:solidFill>
                <a:latin typeface="Comic Sans MS" panose="030F0702030302020204" pitchFamily="66" charset="0"/>
              </a:rPr>
              <a:t>Coincidental Cohesion - example </a:t>
            </a:r>
          </a:p>
        </p:txBody>
      </p:sp>
    </p:spTree>
    <p:extLst>
      <p:ext uri="{BB962C8B-B14F-4D97-AF65-F5344CB8AC3E}">
        <p14:creationId xmlns:p14="http://schemas.microsoft.com/office/powerpoint/2010/main" val="1003692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Logical cohesion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1"/>
            <a:ext cx="8458200" cy="3408760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b="1" dirty="0">
                <a:solidFill>
                  <a:srgbClr val="0000FF"/>
                </a:solidFill>
              </a:rPr>
              <a:t>All elements of the module perform similar operations: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e.g. error handling, data input, data output, etc.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An example of logical cohesion: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a set of print functions to generate an  output report arranged into  a single module. </a:t>
            </a:r>
          </a:p>
        </p:txBody>
      </p:sp>
    </p:spTree>
    <p:extLst>
      <p:ext uri="{BB962C8B-B14F-4D97-AF65-F5344CB8AC3E}">
        <p14:creationId xmlns:p14="http://schemas.microsoft.com/office/powerpoint/2010/main" val="25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1"/>
          <p:cNvSpPr txBox="1">
            <a:spLocks noChangeArrowheads="1"/>
          </p:cNvSpPr>
          <p:nvPr/>
        </p:nvSpPr>
        <p:spPr bwMode="auto">
          <a:xfrm>
            <a:off x="1513298" y="895350"/>
            <a:ext cx="702110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m</a:t>
            </a:r>
            <a:r>
              <a:rPr lang="en-GB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odule </a:t>
            </a: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print{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r>
              <a:rPr lang="en-GB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print-grades(student-file){ 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endParaRPr lang="en-GB" alt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r>
              <a:rPr lang="en-GB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print-certificates(student-file){…}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endParaRPr lang="en-GB" alt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r>
              <a:rPr lang="en-GB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print-salary(teacher-file){…}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r>
              <a:rPr lang="en-US" altLang="en-US" sz="3300" b="1">
                <a:solidFill>
                  <a:schemeClr val="tx2"/>
                </a:solidFill>
                <a:latin typeface="Comic Sans MS" panose="030F0702030302020204" pitchFamily="66" charset="0"/>
              </a:rPr>
              <a:t>Logical Cohesion</a:t>
            </a:r>
          </a:p>
        </p:txBody>
      </p:sp>
    </p:spTree>
    <p:extLst>
      <p:ext uri="{BB962C8B-B14F-4D97-AF65-F5344CB8AC3E}">
        <p14:creationId xmlns:p14="http://schemas.microsoft.com/office/powerpoint/2010/main" val="2973504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Temporal cohesion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459" y="895350"/>
            <a:ext cx="8229600" cy="3461146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700" dirty="0"/>
              <a:t>The module contains </a:t>
            </a:r>
            <a:r>
              <a:rPr lang="en-GB" altLang="en-US" sz="2700" dirty="0" smtClean="0"/>
              <a:t>functions so </a:t>
            </a:r>
            <a:r>
              <a:rPr lang="en-GB" altLang="en-US" sz="2700" dirty="0"/>
              <a:t>that: 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400" b="1" dirty="0">
                <a:solidFill>
                  <a:srgbClr val="0000FF"/>
                </a:solidFill>
              </a:rPr>
              <a:t>all the </a:t>
            </a:r>
            <a:r>
              <a:rPr lang="en-GB" altLang="en-US" sz="2400" b="1" dirty="0" smtClean="0">
                <a:solidFill>
                  <a:srgbClr val="0000FF"/>
                </a:solidFill>
              </a:rPr>
              <a:t>functions must </a:t>
            </a:r>
            <a:r>
              <a:rPr lang="en-GB" altLang="en-US" sz="2400" b="1" dirty="0">
                <a:solidFill>
                  <a:srgbClr val="0000FF"/>
                </a:solidFill>
              </a:rPr>
              <a:t>be executed in the same time span. </a:t>
            </a:r>
            <a:r>
              <a:rPr lang="en-GB" altLang="en-US" sz="2400" b="1" dirty="0"/>
              <a:t> </a:t>
            </a:r>
          </a:p>
          <a:p>
            <a:pPr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700" u="sng" dirty="0">
                <a:solidFill>
                  <a:srgbClr val="0000FF"/>
                </a:solidFill>
              </a:rPr>
              <a:t>Example: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400" dirty="0"/>
              <a:t>The set of functions responsible for 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dirty="0"/>
              <a:t>initialization, 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dirty="0"/>
              <a:t>start-up, shut-down of some process, etc. </a:t>
            </a:r>
          </a:p>
        </p:txBody>
      </p:sp>
    </p:spTree>
    <p:extLst>
      <p:ext uri="{BB962C8B-B14F-4D97-AF65-F5344CB8AC3E}">
        <p14:creationId xmlns:p14="http://schemas.microsoft.com/office/powerpoint/2010/main" val="16768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1"/>
          <p:cNvSpPr txBox="1">
            <a:spLocks noChangeArrowheads="1"/>
          </p:cNvSpPr>
          <p:nvPr/>
        </p:nvSpPr>
        <p:spPr bwMode="auto">
          <a:xfrm>
            <a:off x="914400" y="-95250"/>
            <a:ext cx="4592241" cy="550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init</a:t>
            </a: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() {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	Check-memory();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	Check-Hard-disk();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	Initialize-Ports();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	Display-Login-Screen();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24600" y="1123950"/>
            <a:ext cx="2324100" cy="1752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r>
              <a:rPr lang="en-US" altLang="en-US" sz="3000" b="1" dirty="0">
                <a:solidFill>
                  <a:schemeClr val="tx2"/>
                </a:solidFill>
                <a:latin typeface="Comic Sans MS" panose="030F0702030302020204" pitchFamily="66" charset="0"/>
              </a:rPr>
              <a:t>Temporal Cohesion – Example </a:t>
            </a:r>
          </a:p>
        </p:txBody>
      </p:sp>
    </p:spTree>
    <p:extLst>
      <p:ext uri="{BB962C8B-B14F-4D97-AF65-F5344CB8AC3E}">
        <p14:creationId xmlns:p14="http://schemas.microsoft.com/office/powerpoint/2010/main" val="2186090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600" b="1" dirty="0" smtClean="0"/>
              <a:t>Procedural  cohesion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8991600" cy="4073129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600" dirty="0"/>
              <a:t>The set of functions of the module: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/>
              <a:t>all part of a procedure (algorithm)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/>
              <a:t>certain sequence of steps have to be carried out in a certain order for achieving an objective,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e.g. the algorithm for decoding a message.</a:t>
            </a:r>
          </a:p>
        </p:txBody>
      </p:sp>
    </p:spTree>
    <p:extLst>
      <p:ext uri="{BB962C8B-B14F-4D97-AF65-F5344CB8AC3E}">
        <p14:creationId xmlns:p14="http://schemas.microsoft.com/office/powerpoint/2010/main" val="42248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4050" b="1" dirty="0"/>
              <a:t>Module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9422" y="939189"/>
            <a:ext cx="6572250" cy="31420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GB" altLang="en-US" sz="3000" dirty="0"/>
              <a:t>A module consists of: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r>
              <a:rPr lang="en-GB" altLang="en-US" sz="2700" dirty="0"/>
              <a:t>several functions  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r>
              <a:rPr lang="en-GB" altLang="en-US" sz="2700" dirty="0"/>
              <a:t>associated data structures.</a:t>
            </a:r>
          </a:p>
        </p:txBody>
      </p: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5218247" y="1885950"/>
            <a:ext cx="3314700" cy="1940719"/>
            <a:chOff x="1728" y="2498"/>
            <a:chExt cx="1822" cy="1486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1728" y="2498"/>
              <a:ext cx="1822" cy="478"/>
            </a:xfrm>
            <a:prstGeom prst="roundRect">
              <a:avLst>
                <a:gd name="adj" fmla="val 208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6149" name="AutoShape 4"/>
            <p:cNvSpPr>
              <a:spLocks noChangeArrowheads="1"/>
            </p:cNvSpPr>
            <p:nvPr/>
          </p:nvSpPr>
          <p:spPr bwMode="auto">
            <a:xfrm>
              <a:off x="1728" y="2978"/>
              <a:ext cx="1822" cy="1006"/>
            </a:xfrm>
            <a:prstGeom prst="roundRect">
              <a:avLst>
                <a:gd name="adj" fmla="val 97"/>
              </a:avLst>
            </a:prstGeom>
            <a:solidFill>
              <a:srgbClr val="9DBAF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>
                <a:latin typeface="Comic Sans MS" panose="030F0702030302020204" pitchFamily="66" charset="0"/>
              </a:endParaRPr>
            </a:p>
          </p:txBody>
        </p:sp>
        <p:grpSp>
          <p:nvGrpSpPr>
            <p:cNvPr id="6150" name="Group 5"/>
            <p:cNvGrpSpPr>
              <a:grpSpLocks/>
            </p:cNvGrpSpPr>
            <p:nvPr/>
          </p:nvGrpSpPr>
          <p:grpSpPr bwMode="auto">
            <a:xfrm>
              <a:off x="2256" y="3506"/>
              <a:ext cx="910" cy="406"/>
              <a:chOff x="2256" y="3121"/>
              <a:chExt cx="910" cy="406"/>
            </a:xfrm>
          </p:grpSpPr>
          <p:sp>
            <p:nvSpPr>
              <p:cNvPr id="6161" name="Freeform 6"/>
              <p:cNvSpPr>
                <a:spLocks noChangeArrowheads="1"/>
              </p:cNvSpPr>
              <p:nvPr/>
            </p:nvSpPr>
            <p:spPr bwMode="auto">
              <a:xfrm>
                <a:off x="2256" y="3121"/>
                <a:ext cx="251" cy="406"/>
              </a:xfrm>
              <a:custGeom>
                <a:avLst/>
                <a:gdLst>
                  <a:gd name="T0" fmla="*/ 0 w 1113"/>
                  <a:gd name="T1" fmla="*/ 0 h 1796"/>
                  <a:gd name="T2" fmla="*/ 0 w 1113"/>
                  <a:gd name="T3" fmla="*/ 0 h 1796"/>
                  <a:gd name="T4" fmla="*/ 0 w 1113"/>
                  <a:gd name="T5" fmla="*/ 0 h 1796"/>
                  <a:gd name="T6" fmla="*/ 0 w 1113"/>
                  <a:gd name="T7" fmla="*/ 0 h 1796"/>
                  <a:gd name="T8" fmla="*/ 0 w 1113"/>
                  <a:gd name="T9" fmla="*/ 0 h 1796"/>
                  <a:gd name="T10" fmla="*/ 0 w 1113"/>
                  <a:gd name="T11" fmla="*/ 0 h 1796"/>
                  <a:gd name="T12" fmla="*/ 0 w 1113"/>
                  <a:gd name="T13" fmla="*/ 0 h 1796"/>
                  <a:gd name="T14" fmla="*/ 0 w 1113"/>
                  <a:gd name="T15" fmla="*/ 0 h 1796"/>
                  <a:gd name="T16" fmla="*/ 0 w 1113"/>
                  <a:gd name="T17" fmla="*/ 0 h 1796"/>
                  <a:gd name="T18" fmla="*/ 0 w 1113"/>
                  <a:gd name="T19" fmla="*/ 0 h 1796"/>
                  <a:gd name="T20" fmla="*/ 0 w 1113"/>
                  <a:gd name="T21" fmla="*/ 0 h 1796"/>
                  <a:gd name="T22" fmla="*/ 0 w 1113"/>
                  <a:gd name="T23" fmla="*/ 0 h 1796"/>
                  <a:gd name="T24" fmla="*/ 0 w 1113"/>
                  <a:gd name="T25" fmla="*/ 0 h 1796"/>
                  <a:gd name="T26" fmla="*/ 0 w 1113"/>
                  <a:gd name="T27" fmla="*/ 0 h 1796"/>
                  <a:gd name="T28" fmla="*/ 0 w 1113"/>
                  <a:gd name="T29" fmla="*/ 0 h 1796"/>
                  <a:gd name="T30" fmla="*/ 0 w 1113"/>
                  <a:gd name="T31" fmla="*/ 0 h 1796"/>
                  <a:gd name="T32" fmla="*/ 0 w 1113"/>
                  <a:gd name="T33" fmla="*/ 0 h 1796"/>
                  <a:gd name="T34" fmla="*/ 0 w 1113"/>
                  <a:gd name="T35" fmla="*/ 0 h 1796"/>
                  <a:gd name="T36" fmla="*/ 0 w 1113"/>
                  <a:gd name="T37" fmla="*/ 0 h 1796"/>
                  <a:gd name="T38" fmla="*/ 0 w 1113"/>
                  <a:gd name="T39" fmla="*/ 0 h 1796"/>
                  <a:gd name="T40" fmla="*/ 0 w 1113"/>
                  <a:gd name="T41" fmla="*/ 0 h 1796"/>
                  <a:gd name="T42" fmla="*/ 0 w 1113"/>
                  <a:gd name="T43" fmla="*/ 0 h 1796"/>
                  <a:gd name="T44" fmla="*/ 0 w 1113"/>
                  <a:gd name="T45" fmla="*/ 0 h 1796"/>
                  <a:gd name="T46" fmla="*/ 0 w 1113"/>
                  <a:gd name="T47" fmla="*/ 0 h 1796"/>
                  <a:gd name="T48" fmla="*/ 0 w 1113"/>
                  <a:gd name="T49" fmla="*/ 0 h 1796"/>
                  <a:gd name="T50" fmla="*/ 0 w 1113"/>
                  <a:gd name="T51" fmla="*/ 0 h 1796"/>
                  <a:gd name="T52" fmla="*/ 0 w 1113"/>
                  <a:gd name="T53" fmla="*/ 0 h 1796"/>
                  <a:gd name="T54" fmla="*/ 0 w 1113"/>
                  <a:gd name="T55" fmla="*/ 0 h 1796"/>
                  <a:gd name="T56" fmla="*/ 0 w 1113"/>
                  <a:gd name="T57" fmla="*/ 0 h 1796"/>
                  <a:gd name="T58" fmla="*/ 0 w 1113"/>
                  <a:gd name="T59" fmla="*/ 0 h 1796"/>
                  <a:gd name="T60" fmla="*/ 0 w 1113"/>
                  <a:gd name="T61" fmla="*/ 0 h 1796"/>
                  <a:gd name="T62" fmla="*/ 0 w 1113"/>
                  <a:gd name="T63" fmla="*/ 0 h 1796"/>
                  <a:gd name="T64" fmla="*/ 0 w 1113"/>
                  <a:gd name="T65" fmla="*/ 0 h 1796"/>
                  <a:gd name="T66" fmla="*/ 0 w 1113"/>
                  <a:gd name="T67" fmla="*/ 0 h 1796"/>
                  <a:gd name="T68" fmla="*/ 0 w 1113"/>
                  <a:gd name="T69" fmla="*/ 0 h 1796"/>
                  <a:gd name="T70" fmla="*/ 0 w 1113"/>
                  <a:gd name="T71" fmla="*/ 0 h 1796"/>
                  <a:gd name="T72" fmla="*/ 0 w 1113"/>
                  <a:gd name="T73" fmla="*/ 0 h 1796"/>
                  <a:gd name="T74" fmla="*/ 0 w 1113"/>
                  <a:gd name="T75" fmla="*/ 0 h 1796"/>
                  <a:gd name="T76" fmla="*/ 0 w 1113"/>
                  <a:gd name="T77" fmla="*/ 0 h 1796"/>
                  <a:gd name="T78" fmla="*/ 0 w 1113"/>
                  <a:gd name="T79" fmla="*/ 0 h 1796"/>
                  <a:gd name="T80" fmla="*/ 0 w 1113"/>
                  <a:gd name="T81" fmla="*/ 0 h 1796"/>
                  <a:gd name="T82" fmla="*/ 0 w 1113"/>
                  <a:gd name="T83" fmla="*/ 0 h 1796"/>
                  <a:gd name="T84" fmla="*/ 0 w 1113"/>
                  <a:gd name="T85" fmla="*/ 0 h 1796"/>
                  <a:gd name="T86" fmla="*/ 0 w 1113"/>
                  <a:gd name="T87" fmla="*/ 0 h 1796"/>
                  <a:gd name="T88" fmla="*/ 0 w 1113"/>
                  <a:gd name="T89" fmla="*/ 0 h 1796"/>
                  <a:gd name="T90" fmla="*/ 0 w 1113"/>
                  <a:gd name="T91" fmla="*/ 0 h 1796"/>
                  <a:gd name="T92" fmla="*/ 0 w 1113"/>
                  <a:gd name="T93" fmla="*/ 0 h 1796"/>
                  <a:gd name="T94" fmla="*/ 0 w 1113"/>
                  <a:gd name="T95" fmla="*/ 0 h 1796"/>
                  <a:gd name="T96" fmla="*/ 0 w 1113"/>
                  <a:gd name="T97" fmla="*/ 0 h 1796"/>
                  <a:gd name="T98" fmla="*/ 0 w 1113"/>
                  <a:gd name="T99" fmla="*/ 0 h 1796"/>
                  <a:gd name="T100" fmla="*/ 0 w 1113"/>
                  <a:gd name="T101" fmla="*/ 0 h 1796"/>
                  <a:gd name="T102" fmla="*/ 0 w 1113"/>
                  <a:gd name="T103" fmla="*/ 0 h 1796"/>
                  <a:gd name="T104" fmla="*/ 0 w 1113"/>
                  <a:gd name="T105" fmla="*/ 0 h 1796"/>
                  <a:gd name="T106" fmla="*/ 0 w 1113"/>
                  <a:gd name="T107" fmla="*/ 0 h 1796"/>
                  <a:gd name="T108" fmla="*/ 0 w 1113"/>
                  <a:gd name="T109" fmla="*/ 0 h 17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113"/>
                  <a:gd name="T166" fmla="*/ 0 h 1796"/>
                  <a:gd name="T167" fmla="*/ 1113 w 1113"/>
                  <a:gd name="T168" fmla="*/ 1796 h 17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113" h="1796">
                    <a:moveTo>
                      <a:pt x="7" y="0"/>
                    </a:moveTo>
                    <a:lnTo>
                      <a:pt x="207" y="0"/>
                    </a:lnTo>
                    <a:lnTo>
                      <a:pt x="214" y="14"/>
                    </a:lnTo>
                    <a:lnTo>
                      <a:pt x="214" y="211"/>
                    </a:lnTo>
                    <a:lnTo>
                      <a:pt x="260" y="211"/>
                    </a:lnTo>
                    <a:lnTo>
                      <a:pt x="268" y="227"/>
                    </a:lnTo>
                    <a:lnTo>
                      <a:pt x="268" y="426"/>
                    </a:lnTo>
                    <a:lnTo>
                      <a:pt x="315" y="426"/>
                    </a:lnTo>
                    <a:lnTo>
                      <a:pt x="321" y="441"/>
                    </a:lnTo>
                    <a:lnTo>
                      <a:pt x="321" y="622"/>
                    </a:lnTo>
                    <a:lnTo>
                      <a:pt x="368" y="622"/>
                    </a:lnTo>
                    <a:lnTo>
                      <a:pt x="376" y="637"/>
                    </a:lnTo>
                    <a:lnTo>
                      <a:pt x="376" y="836"/>
                    </a:lnTo>
                    <a:lnTo>
                      <a:pt x="422" y="836"/>
                    </a:lnTo>
                    <a:lnTo>
                      <a:pt x="430" y="852"/>
                    </a:lnTo>
                    <a:lnTo>
                      <a:pt x="430" y="1049"/>
                    </a:lnTo>
                    <a:lnTo>
                      <a:pt x="477" y="1049"/>
                    </a:lnTo>
                    <a:lnTo>
                      <a:pt x="484" y="1064"/>
                    </a:lnTo>
                    <a:lnTo>
                      <a:pt x="484" y="1262"/>
                    </a:lnTo>
                    <a:lnTo>
                      <a:pt x="528" y="1262"/>
                    </a:lnTo>
                    <a:lnTo>
                      <a:pt x="537" y="1277"/>
                    </a:lnTo>
                    <a:lnTo>
                      <a:pt x="537" y="1463"/>
                    </a:lnTo>
                    <a:lnTo>
                      <a:pt x="574" y="1463"/>
                    </a:lnTo>
                    <a:lnTo>
                      <a:pt x="574" y="1277"/>
                    </a:lnTo>
                    <a:lnTo>
                      <a:pt x="582" y="1262"/>
                    </a:lnTo>
                    <a:lnTo>
                      <a:pt x="629" y="1262"/>
                    </a:lnTo>
                    <a:lnTo>
                      <a:pt x="629" y="959"/>
                    </a:lnTo>
                    <a:lnTo>
                      <a:pt x="637" y="943"/>
                    </a:lnTo>
                    <a:lnTo>
                      <a:pt x="682" y="943"/>
                    </a:lnTo>
                    <a:lnTo>
                      <a:pt x="682" y="746"/>
                    </a:lnTo>
                    <a:lnTo>
                      <a:pt x="690" y="731"/>
                    </a:lnTo>
                    <a:lnTo>
                      <a:pt x="736" y="731"/>
                    </a:lnTo>
                    <a:lnTo>
                      <a:pt x="736" y="441"/>
                    </a:lnTo>
                    <a:lnTo>
                      <a:pt x="744" y="426"/>
                    </a:lnTo>
                    <a:lnTo>
                      <a:pt x="791" y="426"/>
                    </a:lnTo>
                    <a:lnTo>
                      <a:pt x="791" y="227"/>
                    </a:lnTo>
                    <a:lnTo>
                      <a:pt x="798" y="211"/>
                    </a:lnTo>
                    <a:lnTo>
                      <a:pt x="843" y="211"/>
                    </a:lnTo>
                    <a:lnTo>
                      <a:pt x="843" y="14"/>
                    </a:lnTo>
                    <a:lnTo>
                      <a:pt x="852" y="0"/>
                    </a:lnTo>
                    <a:lnTo>
                      <a:pt x="1105" y="0"/>
                    </a:lnTo>
                    <a:lnTo>
                      <a:pt x="1112" y="14"/>
                    </a:lnTo>
                    <a:lnTo>
                      <a:pt x="1112" y="102"/>
                    </a:lnTo>
                    <a:lnTo>
                      <a:pt x="1105" y="120"/>
                    </a:lnTo>
                    <a:lnTo>
                      <a:pt x="1005" y="120"/>
                    </a:lnTo>
                    <a:lnTo>
                      <a:pt x="1005" y="1675"/>
                    </a:lnTo>
                    <a:lnTo>
                      <a:pt x="1105" y="1675"/>
                    </a:lnTo>
                    <a:lnTo>
                      <a:pt x="1112" y="1690"/>
                    </a:lnTo>
                    <a:lnTo>
                      <a:pt x="1112" y="1780"/>
                    </a:lnTo>
                    <a:lnTo>
                      <a:pt x="1105" y="1795"/>
                    </a:lnTo>
                    <a:lnTo>
                      <a:pt x="798" y="1795"/>
                    </a:lnTo>
                    <a:lnTo>
                      <a:pt x="791" y="1780"/>
                    </a:lnTo>
                    <a:lnTo>
                      <a:pt x="791" y="1690"/>
                    </a:lnTo>
                    <a:lnTo>
                      <a:pt x="798" y="1675"/>
                    </a:lnTo>
                    <a:lnTo>
                      <a:pt x="897" y="1675"/>
                    </a:lnTo>
                    <a:lnTo>
                      <a:pt x="897" y="227"/>
                    </a:lnTo>
                    <a:lnTo>
                      <a:pt x="852" y="227"/>
                    </a:lnTo>
                    <a:lnTo>
                      <a:pt x="852" y="426"/>
                    </a:lnTo>
                    <a:lnTo>
                      <a:pt x="843" y="441"/>
                    </a:lnTo>
                    <a:lnTo>
                      <a:pt x="798" y="441"/>
                    </a:lnTo>
                    <a:lnTo>
                      <a:pt x="798" y="731"/>
                    </a:lnTo>
                    <a:lnTo>
                      <a:pt x="791" y="746"/>
                    </a:lnTo>
                    <a:lnTo>
                      <a:pt x="744" y="746"/>
                    </a:lnTo>
                    <a:lnTo>
                      <a:pt x="744" y="943"/>
                    </a:lnTo>
                    <a:lnTo>
                      <a:pt x="736" y="959"/>
                    </a:lnTo>
                    <a:lnTo>
                      <a:pt x="690" y="959"/>
                    </a:lnTo>
                    <a:lnTo>
                      <a:pt x="690" y="1262"/>
                    </a:lnTo>
                    <a:lnTo>
                      <a:pt x="682" y="1277"/>
                    </a:lnTo>
                    <a:lnTo>
                      <a:pt x="637" y="1277"/>
                    </a:lnTo>
                    <a:lnTo>
                      <a:pt x="637" y="1463"/>
                    </a:lnTo>
                    <a:lnTo>
                      <a:pt x="629" y="1478"/>
                    </a:lnTo>
                    <a:lnTo>
                      <a:pt x="582" y="1478"/>
                    </a:lnTo>
                    <a:lnTo>
                      <a:pt x="582" y="1780"/>
                    </a:lnTo>
                    <a:lnTo>
                      <a:pt x="574" y="1795"/>
                    </a:lnTo>
                    <a:lnTo>
                      <a:pt x="537" y="1795"/>
                    </a:lnTo>
                    <a:lnTo>
                      <a:pt x="528" y="1780"/>
                    </a:lnTo>
                    <a:lnTo>
                      <a:pt x="528" y="1690"/>
                    </a:lnTo>
                    <a:lnTo>
                      <a:pt x="484" y="1690"/>
                    </a:lnTo>
                    <a:lnTo>
                      <a:pt x="477" y="1675"/>
                    </a:lnTo>
                    <a:lnTo>
                      <a:pt x="477" y="1478"/>
                    </a:lnTo>
                    <a:lnTo>
                      <a:pt x="430" y="1478"/>
                    </a:lnTo>
                    <a:lnTo>
                      <a:pt x="422" y="1463"/>
                    </a:lnTo>
                    <a:lnTo>
                      <a:pt x="422" y="1277"/>
                    </a:lnTo>
                    <a:lnTo>
                      <a:pt x="376" y="1277"/>
                    </a:lnTo>
                    <a:lnTo>
                      <a:pt x="368" y="1262"/>
                    </a:lnTo>
                    <a:lnTo>
                      <a:pt x="368" y="1064"/>
                    </a:lnTo>
                    <a:lnTo>
                      <a:pt x="321" y="1064"/>
                    </a:lnTo>
                    <a:lnTo>
                      <a:pt x="315" y="1049"/>
                    </a:lnTo>
                    <a:lnTo>
                      <a:pt x="315" y="852"/>
                    </a:lnTo>
                    <a:lnTo>
                      <a:pt x="268" y="852"/>
                    </a:lnTo>
                    <a:lnTo>
                      <a:pt x="260" y="836"/>
                    </a:lnTo>
                    <a:lnTo>
                      <a:pt x="260" y="637"/>
                    </a:lnTo>
                    <a:lnTo>
                      <a:pt x="214" y="637"/>
                    </a:lnTo>
                    <a:lnTo>
                      <a:pt x="207" y="622"/>
                    </a:lnTo>
                    <a:lnTo>
                      <a:pt x="207" y="441"/>
                    </a:lnTo>
                    <a:lnTo>
                      <a:pt x="161" y="441"/>
                    </a:lnTo>
                    <a:lnTo>
                      <a:pt x="161" y="1675"/>
                    </a:lnTo>
                    <a:lnTo>
                      <a:pt x="260" y="1675"/>
                    </a:lnTo>
                    <a:lnTo>
                      <a:pt x="268" y="1690"/>
                    </a:lnTo>
                    <a:lnTo>
                      <a:pt x="268" y="1780"/>
                    </a:lnTo>
                    <a:lnTo>
                      <a:pt x="260" y="1795"/>
                    </a:lnTo>
                    <a:lnTo>
                      <a:pt x="7" y="1795"/>
                    </a:lnTo>
                    <a:lnTo>
                      <a:pt x="0" y="1780"/>
                    </a:lnTo>
                    <a:lnTo>
                      <a:pt x="0" y="1690"/>
                    </a:lnTo>
                    <a:lnTo>
                      <a:pt x="7" y="1675"/>
                    </a:lnTo>
                    <a:lnTo>
                      <a:pt x="107" y="1675"/>
                    </a:lnTo>
                    <a:lnTo>
                      <a:pt x="107" y="120"/>
                    </a:lnTo>
                    <a:lnTo>
                      <a:pt x="7" y="120"/>
                    </a:lnTo>
                    <a:lnTo>
                      <a:pt x="0" y="102"/>
                    </a:lnTo>
                    <a:lnTo>
                      <a:pt x="0" y="14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62" name="Freeform 7"/>
              <p:cNvSpPr>
                <a:spLocks noChangeArrowheads="1"/>
              </p:cNvSpPr>
              <p:nvPr/>
            </p:nvSpPr>
            <p:spPr bwMode="auto">
              <a:xfrm>
                <a:off x="2524" y="3242"/>
                <a:ext cx="119" cy="285"/>
              </a:xfrm>
              <a:custGeom>
                <a:avLst/>
                <a:gdLst>
                  <a:gd name="T0" fmla="*/ 0 w 530"/>
                  <a:gd name="T1" fmla="*/ 0 h 1262"/>
                  <a:gd name="T2" fmla="*/ 0 w 530"/>
                  <a:gd name="T3" fmla="*/ 0 h 1262"/>
                  <a:gd name="T4" fmla="*/ 0 w 530"/>
                  <a:gd name="T5" fmla="*/ 0 h 1262"/>
                  <a:gd name="T6" fmla="*/ 0 w 530"/>
                  <a:gd name="T7" fmla="*/ 0 h 1262"/>
                  <a:gd name="T8" fmla="*/ 0 w 530"/>
                  <a:gd name="T9" fmla="*/ 0 h 1262"/>
                  <a:gd name="T10" fmla="*/ 0 w 530"/>
                  <a:gd name="T11" fmla="*/ 0 h 1262"/>
                  <a:gd name="T12" fmla="*/ 0 w 530"/>
                  <a:gd name="T13" fmla="*/ 0 h 1262"/>
                  <a:gd name="T14" fmla="*/ 0 w 530"/>
                  <a:gd name="T15" fmla="*/ 0 h 1262"/>
                  <a:gd name="T16" fmla="*/ 0 w 530"/>
                  <a:gd name="T17" fmla="*/ 0 h 1262"/>
                  <a:gd name="T18" fmla="*/ 0 w 530"/>
                  <a:gd name="T19" fmla="*/ 0 h 1262"/>
                  <a:gd name="T20" fmla="*/ 0 w 530"/>
                  <a:gd name="T21" fmla="*/ 0 h 1262"/>
                  <a:gd name="T22" fmla="*/ 0 w 530"/>
                  <a:gd name="T23" fmla="*/ 0 h 1262"/>
                  <a:gd name="T24" fmla="*/ 0 w 530"/>
                  <a:gd name="T25" fmla="*/ 0 h 1262"/>
                  <a:gd name="T26" fmla="*/ 0 w 530"/>
                  <a:gd name="T27" fmla="*/ 0 h 1262"/>
                  <a:gd name="T28" fmla="*/ 0 w 530"/>
                  <a:gd name="T29" fmla="*/ 0 h 1262"/>
                  <a:gd name="T30" fmla="*/ 0 w 530"/>
                  <a:gd name="T31" fmla="*/ 0 h 1262"/>
                  <a:gd name="T32" fmla="*/ 0 w 530"/>
                  <a:gd name="T33" fmla="*/ 0 h 1262"/>
                  <a:gd name="T34" fmla="*/ 0 w 530"/>
                  <a:gd name="T35" fmla="*/ 0 h 1262"/>
                  <a:gd name="T36" fmla="*/ 0 w 530"/>
                  <a:gd name="T37" fmla="*/ 0 h 1262"/>
                  <a:gd name="T38" fmla="*/ 0 w 530"/>
                  <a:gd name="T39" fmla="*/ 0 h 1262"/>
                  <a:gd name="T40" fmla="*/ 0 w 530"/>
                  <a:gd name="T41" fmla="*/ 0 h 1262"/>
                  <a:gd name="T42" fmla="*/ 0 w 530"/>
                  <a:gd name="T43" fmla="*/ 0 h 1262"/>
                  <a:gd name="T44" fmla="*/ 0 w 530"/>
                  <a:gd name="T45" fmla="*/ 0 h 1262"/>
                  <a:gd name="T46" fmla="*/ 0 w 530"/>
                  <a:gd name="T47" fmla="*/ 0 h 1262"/>
                  <a:gd name="T48" fmla="*/ 0 w 530"/>
                  <a:gd name="T49" fmla="*/ 0 h 1262"/>
                  <a:gd name="T50" fmla="*/ 0 w 530"/>
                  <a:gd name="T51" fmla="*/ 0 h 1262"/>
                  <a:gd name="T52" fmla="*/ 0 w 530"/>
                  <a:gd name="T53" fmla="*/ 0 h 1262"/>
                  <a:gd name="T54" fmla="*/ 0 w 530"/>
                  <a:gd name="T55" fmla="*/ 0 h 1262"/>
                  <a:gd name="T56" fmla="*/ 0 w 530"/>
                  <a:gd name="T57" fmla="*/ 0 h 1262"/>
                  <a:gd name="T58" fmla="*/ 0 w 530"/>
                  <a:gd name="T59" fmla="*/ 0 h 1262"/>
                  <a:gd name="T60" fmla="*/ 0 w 530"/>
                  <a:gd name="T61" fmla="*/ 0 h 1262"/>
                  <a:gd name="T62" fmla="*/ 0 w 530"/>
                  <a:gd name="T63" fmla="*/ 0 h 1262"/>
                  <a:gd name="T64" fmla="*/ 0 w 530"/>
                  <a:gd name="T65" fmla="*/ 0 h 1262"/>
                  <a:gd name="T66" fmla="*/ 0 w 530"/>
                  <a:gd name="T67" fmla="*/ 0 h 1262"/>
                  <a:gd name="T68" fmla="*/ 0 w 530"/>
                  <a:gd name="T69" fmla="*/ 0 h 1262"/>
                  <a:gd name="T70" fmla="*/ 0 w 530"/>
                  <a:gd name="T71" fmla="*/ 0 h 1262"/>
                  <a:gd name="T72" fmla="*/ 0 w 530"/>
                  <a:gd name="T73" fmla="*/ 0 h 1262"/>
                  <a:gd name="T74" fmla="*/ 0 w 530"/>
                  <a:gd name="T75" fmla="*/ 0 h 1262"/>
                  <a:gd name="T76" fmla="*/ 0 w 530"/>
                  <a:gd name="T77" fmla="*/ 0 h 1262"/>
                  <a:gd name="T78" fmla="*/ 0 w 530"/>
                  <a:gd name="T79" fmla="*/ 0 h 1262"/>
                  <a:gd name="T80" fmla="*/ 0 w 530"/>
                  <a:gd name="T81" fmla="*/ 0 h 1262"/>
                  <a:gd name="T82" fmla="*/ 0 w 530"/>
                  <a:gd name="T83" fmla="*/ 0 h 1262"/>
                  <a:gd name="T84" fmla="*/ 0 w 530"/>
                  <a:gd name="T85" fmla="*/ 0 h 1262"/>
                  <a:gd name="T86" fmla="*/ 0 w 530"/>
                  <a:gd name="T87" fmla="*/ 0 h 1262"/>
                  <a:gd name="T88" fmla="*/ 0 w 530"/>
                  <a:gd name="T89" fmla="*/ 0 h 1262"/>
                  <a:gd name="T90" fmla="*/ 0 w 530"/>
                  <a:gd name="T91" fmla="*/ 0 h 1262"/>
                  <a:gd name="T92" fmla="*/ 0 w 530"/>
                  <a:gd name="T93" fmla="*/ 0 h 1262"/>
                  <a:gd name="T94" fmla="*/ 0 w 530"/>
                  <a:gd name="T95" fmla="*/ 0 h 1262"/>
                  <a:gd name="T96" fmla="*/ 0 w 530"/>
                  <a:gd name="T97" fmla="*/ 0 h 1262"/>
                  <a:gd name="T98" fmla="*/ 0 w 530"/>
                  <a:gd name="T99" fmla="*/ 0 h 1262"/>
                  <a:gd name="T100" fmla="*/ 0 w 530"/>
                  <a:gd name="T101" fmla="*/ 0 h 1262"/>
                  <a:gd name="T102" fmla="*/ 0 w 530"/>
                  <a:gd name="T103" fmla="*/ 0 h 1262"/>
                  <a:gd name="T104" fmla="*/ 0 w 530"/>
                  <a:gd name="T105" fmla="*/ 0 h 1262"/>
                  <a:gd name="T106" fmla="*/ 0 w 530"/>
                  <a:gd name="T107" fmla="*/ 0 h 1262"/>
                  <a:gd name="T108" fmla="*/ 0 w 530"/>
                  <a:gd name="T109" fmla="*/ 0 h 1262"/>
                  <a:gd name="T110" fmla="*/ 0 w 530"/>
                  <a:gd name="T111" fmla="*/ 0 h 1262"/>
                  <a:gd name="T112" fmla="*/ 0 w 530"/>
                  <a:gd name="T113" fmla="*/ 0 h 1262"/>
                  <a:gd name="T114" fmla="*/ 0 w 530"/>
                  <a:gd name="T115" fmla="*/ 0 h 1262"/>
                  <a:gd name="T116" fmla="*/ 0 w 530"/>
                  <a:gd name="T117" fmla="*/ 0 h 1262"/>
                  <a:gd name="T118" fmla="*/ 0 w 530"/>
                  <a:gd name="T119" fmla="*/ 0 h 1262"/>
                  <a:gd name="T120" fmla="*/ 0 w 530"/>
                  <a:gd name="T121" fmla="*/ 0 h 1262"/>
                  <a:gd name="T122" fmla="*/ 0 w 530"/>
                  <a:gd name="T123" fmla="*/ 0 h 126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30"/>
                  <a:gd name="T187" fmla="*/ 0 h 1262"/>
                  <a:gd name="T188" fmla="*/ 530 w 530"/>
                  <a:gd name="T189" fmla="*/ 1262 h 126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30" h="1262">
                    <a:moveTo>
                      <a:pt x="212" y="104"/>
                    </a:moveTo>
                    <a:lnTo>
                      <a:pt x="311" y="104"/>
                    </a:lnTo>
                    <a:lnTo>
                      <a:pt x="311" y="198"/>
                    </a:lnTo>
                    <a:lnTo>
                      <a:pt x="317" y="213"/>
                    </a:lnTo>
                    <a:lnTo>
                      <a:pt x="362" y="213"/>
                    </a:lnTo>
                    <a:lnTo>
                      <a:pt x="362" y="303"/>
                    </a:lnTo>
                    <a:lnTo>
                      <a:pt x="369" y="319"/>
                    </a:lnTo>
                    <a:lnTo>
                      <a:pt x="415" y="319"/>
                    </a:lnTo>
                    <a:lnTo>
                      <a:pt x="415" y="929"/>
                    </a:lnTo>
                    <a:lnTo>
                      <a:pt x="369" y="929"/>
                    </a:lnTo>
                    <a:lnTo>
                      <a:pt x="362" y="944"/>
                    </a:lnTo>
                    <a:lnTo>
                      <a:pt x="362" y="1034"/>
                    </a:lnTo>
                    <a:lnTo>
                      <a:pt x="317" y="1034"/>
                    </a:lnTo>
                    <a:lnTo>
                      <a:pt x="311" y="1050"/>
                    </a:lnTo>
                    <a:lnTo>
                      <a:pt x="311" y="1141"/>
                    </a:lnTo>
                    <a:lnTo>
                      <a:pt x="212" y="1141"/>
                    </a:lnTo>
                    <a:lnTo>
                      <a:pt x="212" y="1050"/>
                    </a:lnTo>
                    <a:lnTo>
                      <a:pt x="205" y="1034"/>
                    </a:lnTo>
                    <a:lnTo>
                      <a:pt x="160" y="1034"/>
                    </a:lnTo>
                    <a:lnTo>
                      <a:pt x="160" y="944"/>
                    </a:lnTo>
                    <a:lnTo>
                      <a:pt x="151" y="929"/>
                    </a:lnTo>
                    <a:lnTo>
                      <a:pt x="114" y="929"/>
                    </a:lnTo>
                    <a:lnTo>
                      <a:pt x="114" y="319"/>
                    </a:lnTo>
                    <a:lnTo>
                      <a:pt x="151" y="319"/>
                    </a:lnTo>
                    <a:lnTo>
                      <a:pt x="160" y="303"/>
                    </a:lnTo>
                    <a:lnTo>
                      <a:pt x="160" y="213"/>
                    </a:lnTo>
                    <a:lnTo>
                      <a:pt x="205" y="213"/>
                    </a:lnTo>
                    <a:lnTo>
                      <a:pt x="212" y="198"/>
                    </a:lnTo>
                    <a:lnTo>
                      <a:pt x="212" y="104"/>
                    </a:lnTo>
                    <a:close/>
                    <a:moveTo>
                      <a:pt x="160" y="0"/>
                    </a:moveTo>
                    <a:lnTo>
                      <a:pt x="362" y="0"/>
                    </a:lnTo>
                    <a:lnTo>
                      <a:pt x="369" y="14"/>
                    </a:lnTo>
                    <a:lnTo>
                      <a:pt x="369" y="89"/>
                    </a:lnTo>
                    <a:lnTo>
                      <a:pt x="469" y="89"/>
                    </a:lnTo>
                    <a:lnTo>
                      <a:pt x="476" y="104"/>
                    </a:lnTo>
                    <a:lnTo>
                      <a:pt x="476" y="303"/>
                    </a:lnTo>
                    <a:lnTo>
                      <a:pt x="521" y="303"/>
                    </a:lnTo>
                    <a:lnTo>
                      <a:pt x="529" y="319"/>
                    </a:lnTo>
                    <a:lnTo>
                      <a:pt x="529" y="929"/>
                    </a:lnTo>
                    <a:lnTo>
                      <a:pt x="521" y="944"/>
                    </a:lnTo>
                    <a:lnTo>
                      <a:pt x="476" y="944"/>
                    </a:lnTo>
                    <a:lnTo>
                      <a:pt x="476" y="1141"/>
                    </a:lnTo>
                    <a:lnTo>
                      <a:pt x="469" y="1157"/>
                    </a:lnTo>
                    <a:lnTo>
                      <a:pt x="369" y="1157"/>
                    </a:lnTo>
                    <a:lnTo>
                      <a:pt x="369" y="1246"/>
                    </a:lnTo>
                    <a:lnTo>
                      <a:pt x="362" y="1261"/>
                    </a:lnTo>
                    <a:lnTo>
                      <a:pt x="160" y="1261"/>
                    </a:lnTo>
                    <a:lnTo>
                      <a:pt x="151" y="1246"/>
                    </a:lnTo>
                    <a:lnTo>
                      <a:pt x="151" y="1157"/>
                    </a:lnTo>
                    <a:lnTo>
                      <a:pt x="61" y="1157"/>
                    </a:lnTo>
                    <a:lnTo>
                      <a:pt x="53" y="1141"/>
                    </a:lnTo>
                    <a:lnTo>
                      <a:pt x="53" y="944"/>
                    </a:lnTo>
                    <a:lnTo>
                      <a:pt x="7" y="944"/>
                    </a:lnTo>
                    <a:lnTo>
                      <a:pt x="0" y="929"/>
                    </a:lnTo>
                    <a:lnTo>
                      <a:pt x="0" y="319"/>
                    </a:lnTo>
                    <a:lnTo>
                      <a:pt x="7" y="303"/>
                    </a:lnTo>
                    <a:lnTo>
                      <a:pt x="53" y="303"/>
                    </a:lnTo>
                    <a:lnTo>
                      <a:pt x="53" y="104"/>
                    </a:lnTo>
                    <a:lnTo>
                      <a:pt x="61" y="89"/>
                    </a:lnTo>
                    <a:lnTo>
                      <a:pt x="151" y="89"/>
                    </a:lnTo>
                    <a:lnTo>
                      <a:pt x="151" y="14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63" name="Freeform 8"/>
              <p:cNvSpPr>
                <a:spLocks noChangeArrowheads="1"/>
              </p:cNvSpPr>
              <p:nvPr/>
            </p:nvSpPr>
            <p:spPr bwMode="auto">
              <a:xfrm>
                <a:off x="2674" y="3121"/>
                <a:ext cx="119" cy="406"/>
              </a:xfrm>
              <a:custGeom>
                <a:avLst/>
                <a:gdLst>
                  <a:gd name="T0" fmla="*/ 0 w 530"/>
                  <a:gd name="T1" fmla="*/ 0 h 1796"/>
                  <a:gd name="T2" fmla="*/ 0 w 530"/>
                  <a:gd name="T3" fmla="*/ 0 h 1796"/>
                  <a:gd name="T4" fmla="*/ 0 w 530"/>
                  <a:gd name="T5" fmla="*/ 0 h 1796"/>
                  <a:gd name="T6" fmla="*/ 0 w 530"/>
                  <a:gd name="T7" fmla="*/ 0 h 1796"/>
                  <a:gd name="T8" fmla="*/ 0 w 530"/>
                  <a:gd name="T9" fmla="*/ 0 h 1796"/>
                  <a:gd name="T10" fmla="*/ 0 w 530"/>
                  <a:gd name="T11" fmla="*/ 0 h 1796"/>
                  <a:gd name="T12" fmla="*/ 0 w 530"/>
                  <a:gd name="T13" fmla="*/ 0 h 1796"/>
                  <a:gd name="T14" fmla="*/ 0 w 530"/>
                  <a:gd name="T15" fmla="*/ 0 h 1796"/>
                  <a:gd name="T16" fmla="*/ 0 w 530"/>
                  <a:gd name="T17" fmla="*/ 0 h 1796"/>
                  <a:gd name="T18" fmla="*/ 0 w 530"/>
                  <a:gd name="T19" fmla="*/ 0 h 1796"/>
                  <a:gd name="T20" fmla="*/ 0 w 530"/>
                  <a:gd name="T21" fmla="*/ 0 h 1796"/>
                  <a:gd name="T22" fmla="*/ 0 w 530"/>
                  <a:gd name="T23" fmla="*/ 0 h 1796"/>
                  <a:gd name="T24" fmla="*/ 0 w 530"/>
                  <a:gd name="T25" fmla="*/ 0 h 1796"/>
                  <a:gd name="T26" fmla="*/ 0 w 530"/>
                  <a:gd name="T27" fmla="*/ 0 h 1796"/>
                  <a:gd name="T28" fmla="*/ 0 w 530"/>
                  <a:gd name="T29" fmla="*/ 0 h 1796"/>
                  <a:gd name="T30" fmla="*/ 0 w 530"/>
                  <a:gd name="T31" fmla="*/ 0 h 1796"/>
                  <a:gd name="T32" fmla="*/ 0 w 530"/>
                  <a:gd name="T33" fmla="*/ 0 h 1796"/>
                  <a:gd name="T34" fmla="*/ 0 w 530"/>
                  <a:gd name="T35" fmla="*/ 0 h 1796"/>
                  <a:gd name="T36" fmla="*/ 0 w 530"/>
                  <a:gd name="T37" fmla="*/ 0 h 1796"/>
                  <a:gd name="T38" fmla="*/ 0 w 530"/>
                  <a:gd name="T39" fmla="*/ 0 h 1796"/>
                  <a:gd name="T40" fmla="*/ 0 w 530"/>
                  <a:gd name="T41" fmla="*/ 0 h 1796"/>
                  <a:gd name="T42" fmla="*/ 0 w 530"/>
                  <a:gd name="T43" fmla="*/ 0 h 1796"/>
                  <a:gd name="T44" fmla="*/ 0 w 530"/>
                  <a:gd name="T45" fmla="*/ 0 h 1796"/>
                  <a:gd name="T46" fmla="*/ 0 w 530"/>
                  <a:gd name="T47" fmla="*/ 0 h 1796"/>
                  <a:gd name="T48" fmla="*/ 0 w 530"/>
                  <a:gd name="T49" fmla="*/ 0 h 1796"/>
                  <a:gd name="T50" fmla="*/ 0 w 530"/>
                  <a:gd name="T51" fmla="*/ 0 h 1796"/>
                  <a:gd name="T52" fmla="*/ 0 w 530"/>
                  <a:gd name="T53" fmla="*/ 0 h 1796"/>
                  <a:gd name="T54" fmla="*/ 0 w 530"/>
                  <a:gd name="T55" fmla="*/ 0 h 1796"/>
                  <a:gd name="T56" fmla="*/ 0 w 530"/>
                  <a:gd name="T57" fmla="*/ 0 h 1796"/>
                  <a:gd name="T58" fmla="*/ 0 w 530"/>
                  <a:gd name="T59" fmla="*/ 0 h 1796"/>
                  <a:gd name="T60" fmla="*/ 0 w 530"/>
                  <a:gd name="T61" fmla="*/ 0 h 1796"/>
                  <a:gd name="T62" fmla="*/ 0 w 530"/>
                  <a:gd name="T63" fmla="*/ 0 h 1796"/>
                  <a:gd name="T64" fmla="*/ 0 w 530"/>
                  <a:gd name="T65" fmla="*/ 0 h 1796"/>
                  <a:gd name="T66" fmla="*/ 0 w 530"/>
                  <a:gd name="T67" fmla="*/ 0 h 1796"/>
                  <a:gd name="T68" fmla="*/ 0 w 530"/>
                  <a:gd name="T69" fmla="*/ 0 h 1796"/>
                  <a:gd name="T70" fmla="*/ 0 w 530"/>
                  <a:gd name="T71" fmla="*/ 0 h 1796"/>
                  <a:gd name="T72" fmla="*/ 0 w 530"/>
                  <a:gd name="T73" fmla="*/ 0 h 1796"/>
                  <a:gd name="T74" fmla="*/ 0 w 530"/>
                  <a:gd name="T75" fmla="*/ 0 h 1796"/>
                  <a:gd name="T76" fmla="*/ 0 w 530"/>
                  <a:gd name="T77" fmla="*/ 0 h 1796"/>
                  <a:gd name="T78" fmla="*/ 0 w 530"/>
                  <a:gd name="T79" fmla="*/ 0 h 1796"/>
                  <a:gd name="T80" fmla="*/ 0 w 530"/>
                  <a:gd name="T81" fmla="*/ 0 h 1796"/>
                  <a:gd name="T82" fmla="*/ 0 w 530"/>
                  <a:gd name="T83" fmla="*/ 0 h 1796"/>
                  <a:gd name="T84" fmla="*/ 0 w 530"/>
                  <a:gd name="T85" fmla="*/ 0 h 1796"/>
                  <a:gd name="T86" fmla="*/ 0 w 530"/>
                  <a:gd name="T87" fmla="*/ 0 h 1796"/>
                  <a:gd name="T88" fmla="*/ 0 w 530"/>
                  <a:gd name="T89" fmla="*/ 0 h 1796"/>
                  <a:gd name="T90" fmla="*/ 0 w 530"/>
                  <a:gd name="T91" fmla="*/ 0 h 1796"/>
                  <a:gd name="T92" fmla="*/ 0 w 530"/>
                  <a:gd name="T93" fmla="*/ 0 h 1796"/>
                  <a:gd name="T94" fmla="*/ 0 w 530"/>
                  <a:gd name="T95" fmla="*/ 0 h 1796"/>
                  <a:gd name="T96" fmla="*/ 0 w 530"/>
                  <a:gd name="T97" fmla="*/ 0 h 1796"/>
                  <a:gd name="T98" fmla="*/ 0 w 530"/>
                  <a:gd name="T99" fmla="*/ 0 h 1796"/>
                  <a:gd name="T100" fmla="*/ 0 w 530"/>
                  <a:gd name="T101" fmla="*/ 0 h 1796"/>
                  <a:gd name="T102" fmla="*/ 0 w 530"/>
                  <a:gd name="T103" fmla="*/ 0 h 1796"/>
                  <a:gd name="T104" fmla="*/ 0 w 530"/>
                  <a:gd name="T105" fmla="*/ 0 h 1796"/>
                  <a:gd name="T106" fmla="*/ 0 w 530"/>
                  <a:gd name="T107" fmla="*/ 0 h 1796"/>
                  <a:gd name="T108" fmla="*/ 0 w 530"/>
                  <a:gd name="T109" fmla="*/ 0 h 1796"/>
                  <a:gd name="T110" fmla="*/ 0 w 530"/>
                  <a:gd name="T111" fmla="*/ 0 h 1796"/>
                  <a:gd name="T112" fmla="*/ 0 w 530"/>
                  <a:gd name="T113" fmla="*/ 0 h 1796"/>
                  <a:gd name="T114" fmla="*/ 0 w 530"/>
                  <a:gd name="T115" fmla="*/ 0 h 1796"/>
                  <a:gd name="T116" fmla="*/ 0 w 530"/>
                  <a:gd name="T117" fmla="*/ 0 h 1796"/>
                  <a:gd name="T118" fmla="*/ 0 w 530"/>
                  <a:gd name="T119" fmla="*/ 0 h 1796"/>
                  <a:gd name="T120" fmla="*/ 0 w 530"/>
                  <a:gd name="T121" fmla="*/ 0 h 1796"/>
                  <a:gd name="T122" fmla="*/ 0 w 530"/>
                  <a:gd name="T123" fmla="*/ 0 h 179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30"/>
                  <a:gd name="T187" fmla="*/ 0 h 1796"/>
                  <a:gd name="T188" fmla="*/ 530 w 530"/>
                  <a:gd name="T189" fmla="*/ 1796 h 179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30" h="1796">
                    <a:moveTo>
                      <a:pt x="212" y="637"/>
                    </a:moveTo>
                    <a:lnTo>
                      <a:pt x="309" y="637"/>
                    </a:lnTo>
                    <a:lnTo>
                      <a:pt x="309" y="731"/>
                    </a:lnTo>
                    <a:lnTo>
                      <a:pt x="316" y="746"/>
                    </a:lnTo>
                    <a:lnTo>
                      <a:pt x="362" y="746"/>
                    </a:lnTo>
                    <a:lnTo>
                      <a:pt x="362" y="1568"/>
                    </a:lnTo>
                    <a:lnTo>
                      <a:pt x="316" y="1568"/>
                    </a:lnTo>
                    <a:lnTo>
                      <a:pt x="309" y="1584"/>
                    </a:lnTo>
                    <a:lnTo>
                      <a:pt x="309" y="1675"/>
                    </a:lnTo>
                    <a:lnTo>
                      <a:pt x="212" y="1675"/>
                    </a:lnTo>
                    <a:lnTo>
                      <a:pt x="212" y="1584"/>
                    </a:lnTo>
                    <a:lnTo>
                      <a:pt x="204" y="1568"/>
                    </a:lnTo>
                    <a:lnTo>
                      <a:pt x="159" y="1568"/>
                    </a:lnTo>
                    <a:lnTo>
                      <a:pt x="159" y="1478"/>
                    </a:lnTo>
                    <a:lnTo>
                      <a:pt x="151" y="1463"/>
                    </a:lnTo>
                    <a:lnTo>
                      <a:pt x="114" y="1463"/>
                    </a:lnTo>
                    <a:lnTo>
                      <a:pt x="114" y="852"/>
                    </a:lnTo>
                    <a:lnTo>
                      <a:pt x="151" y="852"/>
                    </a:lnTo>
                    <a:lnTo>
                      <a:pt x="159" y="836"/>
                    </a:lnTo>
                    <a:lnTo>
                      <a:pt x="159" y="746"/>
                    </a:lnTo>
                    <a:lnTo>
                      <a:pt x="204" y="746"/>
                    </a:lnTo>
                    <a:lnTo>
                      <a:pt x="212" y="731"/>
                    </a:lnTo>
                    <a:lnTo>
                      <a:pt x="212" y="637"/>
                    </a:lnTo>
                    <a:close/>
                    <a:moveTo>
                      <a:pt x="316" y="0"/>
                    </a:moveTo>
                    <a:lnTo>
                      <a:pt x="468" y="0"/>
                    </a:lnTo>
                    <a:lnTo>
                      <a:pt x="476" y="14"/>
                    </a:lnTo>
                    <a:lnTo>
                      <a:pt x="476" y="1675"/>
                    </a:lnTo>
                    <a:lnTo>
                      <a:pt x="520" y="1675"/>
                    </a:lnTo>
                    <a:lnTo>
                      <a:pt x="529" y="1690"/>
                    </a:lnTo>
                    <a:lnTo>
                      <a:pt x="529" y="1780"/>
                    </a:lnTo>
                    <a:lnTo>
                      <a:pt x="520" y="1795"/>
                    </a:lnTo>
                    <a:lnTo>
                      <a:pt x="423" y="1795"/>
                    </a:lnTo>
                    <a:lnTo>
                      <a:pt x="415" y="1780"/>
                    </a:lnTo>
                    <a:lnTo>
                      <a:pt x="415" y="1690"/>
                    </a:lnTo>
                    <a:lnTo>
                      <a:pt x="369" y="1690"/>
                    </a:lnTo>
                    <a:lnTo>
                      <a:pt x="369" y="1780"/>
                    </a:lnTo>
                    <a:lnTo>
                      <a:pt x="362" y="1795"/>
                    </a:lnTo>
                    <a:lnTo>
                      <a:pt x="159" y="1795"/>
                    </a:lnTo>
                    <a:lnTo>
                      <a:pt x="151" y="1780"/>
                    </a:lnTo>
                    <a:lnTo>
                      <a:pt x="151" y="1690"/>
                    </a:lnTo>
                    <a:lnTo>
                      <a:pt x="60" y="1690"/>
                    </a:lnTo>
                    <a:lnTo>
                      <a:pt x="53" y="1675"/>
                    </a:lnTo>
                    <a:lnTo>
                      <a:pt x="53" y="1478"/>
                    </a:lnTo>
                    <a:lnTo>
                      <a:pt x="7" y="1478"/>
                    </a:lnTo>
                    <a:lnTo>
                      <a:pt x="0" y="1463"/>
                    </a:lnTo>
                    <a:lnTo>
                      <a:pt x="0" y="852"/>
                    </a:lnTo>
                    <a:lnTo>
                      <a:pt x="7" y="836"/>
                    </a:lnTo>
                    <a:lnTo>
                      <a:pt x="53" y="836"/>
                    </a:lnTo>
                    <a:lnTo>
                      <a:pt x="53" y="637"/>
                    </a:lnTo>
                    <a:lnTo>
                      <a:pt x="60" y="622"/>
                    </a:lnTo>
                    <a:lnTo>
                      <a:pt x="151" y="622"/>
                    </a:lnTo>
                    <a:lnTo>
                      <a:pt x="151" y="548"/>
                    </a:lnTo>
                    <a:lnTo>
                      <a:pt x="159" y="533"/>
                    </a:lnTo>
                    <a:lnTo>
                      <a:pt x="309" y="533"/>
                    </a:lnTo>
                    <a:lnTo>
                      <a:pt x="316" y="548"/>
                    </a:lnTo>
                    <a:lnTo>
                      <a:pt x="316" y="622"/>
                    </a:lnTo>
                    <a:lnTo>
                      <a:pt x="362" y="622"/>
                    </a:lnTo>
                    <a:lnTo>
                      <a:pt x="362" y="120"/>
                    </a:lnTo>
                    <a:lnTo>
                      <a:pt x="316" y="120"/>
                    </a:lnTo>
                    <a:lnTo>
                      <a:pt x="309" y="102"/>
                    </a:lnTo>
                    <a:lnTo>
                      <a:pt x="309" y="14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64" name="Freeform 9"/>
              <p:cNvSpPr>
                <a:spLocks noChangeArrowheads="1"/>
              </p:cNvSpPr>
              <p:nvPr/>
            </p:nvSpPr>
            <p:spPr bwMode="auto">
              <a:xfrm>
                <a:off x="2824" y="3242"/>
                <a:ext cx="135" cy="285"/>
              </a:xfrm>
              <a:custGeom>
                <a:avLst/>
                <a:gdLst>
                  <a:gd name="T0" fmla="*/ 0 w 601"/>
                  <a:gd name="T1" fmla="*/ 0 h 1262"/>
                  <a:gd name="T2" fmla="*/ 0 w 601"/>
                  <a:gd name="T3" fmla="*/ 0 h 1262"/>
                  <a:gd name="T4" fmla="*/ 0 w 601"/>
                  <a:gd name="T5" fmla="*/ 0 h 1262"/>
                  <a:gd name="T6" fmla="*/ 0 w 601"/>
                  <a:gd name="T7" fmla="*/ 0 h 1262"/>
                  <a:gd name="T8" fmla="*/ 0 w 601"/>
                  <a:gd name="T9" fmla="*/ 0 h 1262"/>
                  <a:gd name="T10" fmla="*/ 0 w 601"/>
                  <a:gd name="T11" fmla="*/ 0 h 1262"/>
                  <a:gd name="T12" fmla="*/ 0 w 601"/>
                  <a:gd name="T13" fmla="*/ 0 h 1262"/>
                  <a:gd name="T14" fmla="*/ 0 w 601"/>
                  <a:gd name="T15" fmla="*/ 0 h 1262"/>
                  <a:gd name="T16" fmla="*/ 0 w 601"/>
                  <a:gd name="T17" fmla="*/ 0 h 1262"/>
                  <a:gd name="T18" fmla="*/ 0 w 601"/>
                  <a:gd name="T19" fmla="*/ 0 h 1262"/>
                  <a:gd name="T20" fmla="*/ 0 w 601"/>
                  <a:gd name="T21" fmla="*/ 0 h 1262"/>
                  <a:gd name="T22" fmla="*/ 0 w 601"/>
                  <a:gd name="T23" fmla="*/ 0 h 1262"/>
                  <a:gd name="T24" fmla="*/ 0 w 601"/>
                  <a:gd name="T25" fmla="*/ 0 h 1262"/>
                  <a:gd name="T26" fmla="*/ 0 w 601"/>
                  <a:gd name="T27" fmla="*/ 0 h 1262"/>
                  <a:gd name="T28" fmla="*/ 0 w 601"/>
                  <a:gd name="T29" fmla="*/ 0 h 1262"/>
                  <a:gd name="T30" fmla="*/ 0 w 601"/>
                  <a:gd name="T31" fmla="*/ 0 h 1262"/>
                  <a:gd name="T32" fmla="*/ 0 w 601"/>
                  <a:gd name="T33" fmla="*/ 0 h 1262"/>
                  <a:gd name="T34" fmla="*/ 0 w 601"/>
                  <a:gd name="T35" fmla="*/ 0 h 1262"/>
                  <a:gd name="T36" fmla="*/ 0 w 601"/>
                  <a:gd name="T37" fmla="*/ 0 h 1262"/>
                  <a:gd name="T38" fmla="*/ 0 w 601"/>
                  <a:gd name="T39" fmla="*/ 0 h 1262"/>
                  <a:gd name="T40" fmla="*/ 0 w 601"/>
                  <a:gd name="T41" fmla="*/ 0 h 1262"/>
                  <a:gd name="T42" fmla="*/ 0 w 601"/>
                  <a:gd name="T43" fmla="*/ 0 h 1262"/>
                  <a:gd name="T44" fmla="*/ 0 w 601"/>
                  <a:gd name="T45" fmla="*/ 0 h 1262"/>
                  <a:gd name="T46" fmla="*/ 0 w 601"/>
                  <a:gd name="T47" fmla="*/ 0 h 1262"/>
                  <a:gd name="T48" fmla="*/ 0 w 601"/>
                  <a:gd name="T49" fmla="*/ 0 h 1262"/>
                  <a:gd name="T50" fmla="*/ 0 w 601"/>
                  <a:gd name="T51" fmla="*/ 0 h 1262"/>
                  <a:gd name="T52" fmla="*/ 0 w 601"/>
                  <a:gd name="T53" fmla="*/ 0 h 1262"/>
                  <a:gd name="T54" fmla="*/ 0 w 601"/>
                  <a:gd name="T55" fmla="*/ 0 h 1262"/>
                  <a:gd name="T56" fmla="*/ 0 w 601"/>
                  <a:gd name="T57" fmla="*/ 0 h 1262"/>
                  <a:gd name="T58" fmla="*/ 0 w 601"/>
                  <a:gd name="T59" fmla="*/ 0 h 1262"/>
                  <a:gd name="T60" fmla="*/ 0 w 601"/>
                  <a:gd name="T61" fmla="*/ 0 h 1262"/>
                  <a:gd name="T62" fmla="*/ 0 w 601"/>
                  <a:gd name="T63" fmla="*/ 0 h 1262"/>
                  <a:gd name="T64" fmla="*/ 0 w 601"/>
                  <a:gd name="T65" fmla="*/ 0 h 1262"/>
                  <a:gd name="T66" fmla="*/ 0 w 601"/>
                  <a:gd name="T67" fmla="*/ 0 h 1262"/>
                  <a:gd name="T68" fmla="*/ 0 w 601"/>
                  <a:gd name="T69" fmla="*/ 0 h 1262"/>
                  <a:gd name="T70" fmla="*/ 0 w 601"/>
                  <a:gd name="T71" fmla="*/ 0 h 1262"/>
                  <a:gd name="T72" fmla="*/ 0 w 601"/>
                  <a:gd name="T73" fmla="*/ 0 h 1262"/>
                  <a:gd name="T74" fmla="*/ 0 w 601"/>
                  <a:gd name="T75" fmla="*/ 0 h 1262"/>
                  <a:gd name="T76" fmla="*/ 0 w 601"/>
                  <a:gd name="T77" fmla="*/ 0 h 1262"/>
                  <a:gd name="T78" fmla="*/ 0 w 601"/>
                  <a:gd name="T79" fmla="*/ 0 h 1262"/>
                  <a:gd name="T80" fmla="*/ 0 w 601"/>
                  <a:gd name="T81" fmla="*/ 0 h 1262"/>
                  <a:gd name="T82" fmla="*/ 0 w 601"/>
                  <a:gd name="T83" fmla="*/ 0 h 1262"/>
                  <a:gd name="T84" fmla="*/ 0 w 601"/>
                  <a:gd name="T85" fmla="*/ 0 h 1262"/>
                  <a:gd name="T86" fmla="*/ 0 w 601"/>
                  <a:gd name="T87" fmla="*/ 0 h 1262"/>
                  <a:gd name="T88" fmla="*/ 0 w 601"/>
                  <a:gd name="T89" fmla="*/ 0 h 1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01"/>
                  <a:gd name="T136" fmla="*/ 0 h 1262"/>
                  <a:gd name="T137" fmla="*/ 601 w 601"/>
                  <a:gd name="T138" fmla="*/ 1262 h 126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01" h="1262">
                    <a:moveTo>
                      <a:pt x="7" y="0"/>
                    </a:moveTo>
                    <a:lnTo>
                      <a:pt x="157" y="0"/>
                    </a:lnTo>
                    <a:lnTo>
                      <a:pt x="165" y="14"/>
                    </a:lnTo>
                    <a:lnTo>
                      <a:pt x="165" y="929"/>
                    </a:lnTo>
                    <a:lnTo>
                      <a:pt x="214" y="929"/>
                    </a:lnTo>
                    <a:lnTo>
                      <a:pt x="221" y="944"/>
                    </a:lnTo>
                    <a:lnTo>
                      <a:pt x="221" y="1034"/>
                    </a:lnTo>
                    <a:lnTo>
                      <a:pt x="379" y="1034"/>
                    </a:lnTo>
                    <a:lnTo>
                      <a:pt x="379" y="944"/>
                    </a:lnTo>
                    <a:lnTo>
                      <a:pt x="388" y="929"/>
                    </a:lnTo>
                    <a:lnTo>
                      <a:pt x="434" y="929"/>
                    </a:lnTo>
                    <a:lnTo>
                      <a:pt x="434" y="104"/>
                    </a:lnTo>
                    <a:lnTo>
                      <a:pt x="388" y="104"/>
                    </a:lnTo>
                    <a:lnTo>
                      <a:pt x="379" y="89"/>
                    </a:lnTo>
                    <a:lnTo>
                      <a:pt x="379" y="14"/>
                    </a:lnTo>
                    <a:lnTo>
                      <a:pt x="388" y="0"/>
                    </a:lnTo>
                    <a:lnTo>
                      <a:pt x="545" y="0"/>
                    </a:lnTo>
                    <a:lnTo>
                      <a:pt x="553" y="14"/>
                    </a:lnTo>
                    <a:lnTo>
                      <a:pt x="553" y="1141"/>
                    </a:lnTo>
                    <a:lnTo>
                      <a:pt x="592" y="1141"/>
                    </a:lnTo>
                    <a:lnTo>
                      <a:pt x="600" y="1157"/>
                    </a:lnTo>
                    <a:lnTo>
                      <a:pt x="600" y="1246"/>
                    </a:lnTo>
                    <a:lnTo>
                      <a:pt x="592" y="1261"/>
                    </a:lnTo>
                    <a:lnTo>
                      <a:pt x="443" y="1261"/>
                    </a:lnTo>
                    <a:lnTo>
                      <a:pt x="434" y="1246"/>
                    </a:lnTo>
                    <a:lnTo>
                      <a:pt x="434" y="1050"/>
                    </a:lnTo>
                    <a:lnTo>
                      <a:pt x="388" y="1050"/>
                    </a:lnTo>
                    <a:lnTo>
                      <a:pt x="388" y="1141"/>
                    </a:lnTo>
                    <a:lnTo>
                      <a:pt x="379" y="1157"/>
                    </a:lnTo>
                    <a:lnTo>
                      <a:pt x="333" y="1157"/>
                    </a:lnTo>
                    <a:lnTo>
                      <a:pt x="333" y="1246"/>
                    </a:lnTo>
                    <a:lnTo>
                      <a:pt x="326" y="1261"/>
                    </a:lnTo>
                    <a:lnTo>
                      <a:pt x="165" y="1261"/>
                    </a:lnTo>
                    <a:lnTo>
                      <a:pt x="157" y="1246"/>
                    </a:lnTo>
                    <a:lnTo>
                      <a:pt x="157" y="1157"/>
                    </a:lnTo>
                    <a:lnTo>
                      <a:pt x="118" y="1157"/>
                    </a:lnTo>
                    <a:lnTo>
                      <a:pt x="110" y="1141"/>
                    </a:lnTo>
                    <a:lnTo>
                      <a:pt x="110" y="1050"/>
                    </a:lnTo>
                    <a:lnTo>
                      <a:pt x="63" y="1050"/>
                    </a:lnTo>
                    <a:lnTo>
                      <a:pt x="56" y="1034"/>
                    </a:lnTo>
                    <a:lnTo>
                      <a:pt x="56" y="104"/>
                    </a:lnTo>
                    <a:lnTo>
                      <a:pt x="7" y="104"/>
                    </a:lnTo>
                    <a:lnTo>
                      <a:pt x="0" y="89"/>
                    </a:lnTo>
                    <a:lnTo>
                      <a:pt x="0" y="14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65" name="Freeform 10"/>
              <p:cNvSpPr>
                <a:spLocks noChangeArrowheads="1"/>
              </p:cNvSpPr>
              <p:nvPr/>
            </p:nvSpPr>
            <p:spPr bwMode="auto">
              <a:xfrm>
                <a:off x="2975" y="3121"/>
                <a:ext cx="50" cy="406"/>
              </a:xfrm>
              <a:custGeom>
                <a:avLst/>
                <a:gdLst>
                  <a:gd name="T0" fmla="*/ 0 w 226"/>
                  <a:gd name="T1" fmla="*/ 0 h 1796"/>
                  <a:gd name="T2" fmla="*/ 0 w 226"/>
                  <a:gd name="T3" fmla="*/ 0 h 1796"/>
                  <a:gd name="T4" fmla="*/ 0 w 226"/>
                  <a:gd name="T5" fmla="*/ 0 h 1796"/>
                  <a:gd name="T6" fmla="*/ 0 w 226"/>
                  <a:gd name="T7" fmla="*/ 0 h 1796"/>
                  <a:gd name="T8" fmla="*/ 0 w 226"/>
                  <a:gd name="T9" fmla="*/ 0 h 1796"/>
                  <a:gd name="T10" fmla="*/ 0 w 226"/>
                  <a:gd name="T11" fmla="*/ 0 h 1796"/>
                  <a:gd name="T12" fmla="*/ 0 w 226"/>
                  <a:gd name="T13" fmla="*/ 0 h 1796"/>
                  <a:gd name="T14" fmla="*/ 0 w 226"/>
                  <a:gd name="T15" fmla="*/ 0 h 1796"/>
                  <a:gd name="T16" fmla="*/ 0 w 226"/>
                  <a:gd name="T17" fmla="*/ 0 h 1796"/>
                  <a:gd name="T18" fmla="*/ 0 w 226"/>
                  <a:gd name="T19" fmla="*/ 0 h 1796"/>
                  <a:gd name="T20" fmla="*/ 0 w 226"/>
                  <a:gd name="T21" fmla="*/ 0 h 1796"/>
                  <a:gd name="T22" fmla="*/ 0 w 226"/>
                  <a:gd name="T23" fmla="*/ 0 h 1796"/>
                  <a:gd name="T24" fmla="*/ 0 w 226"/>
                  <a:gd name="T25" fmla="*/ 0 h 1796"/>
                  <a:gd name="T26" fmla="*/ 0 w 226"/>
                  <a:gd name="T27" fmla="*/ 0 h 1796"/>
                  <a:gd name="T28" fmla="*/ 0 w 226"/>
                  <a:gd name="T29" fmla="*/ 0 h 1796"/>
                  <a:gd name="T30" fmla="*/ 0 w 226"/>
                  <a:gd name="T31" fmla="*/ 0 h 1796"/>
                  <a:gd name="T32" fmla="*/ 0 w 226"/>
                  <a:gd name="T33" fmla="*/ 0 h 1796"/>
                  <a:gd name="T34" fmla="*/ 0 w 226"/>
                  <a:gd name="T35" fmla="*/ 0 h 179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6"/>
                  <a:gd name="T55" fmla="*/ 0 h 1796"/>
                  <a:gd name="T56" fmla="*/ 226 w 226"/>
                  <a:gd name="T57" fmla="*/ 1796 h 179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6" h="1796">
                    <a:moveTo>
                      <a:pt x="7" y="0"/>
                    </a:moveTo>
                    <a:lnTo>
                      <a:pt x="161" y="0"/>
                    </a:lnTo>
                    <a:lnTo>
                      <a:pt x="168" y="14"/>
                    </a:lnTo>
                    <a:lnTo>
                      <a:pt x="168" y="1675"/>
                    </a:lnTo>
                    <a:lnTo>
                      <a:pt x="216" y="1675"/>
                    </a:lnTo>
                    <a:lnTo>
                      <a:pt x="225" y="1690"/>
                    </a:lnTo>
                    <a:lnTo>
                      <a:pt x="225" y="1780"/>
                    </a:lnTo>
                    <a:lnTo>
                      <a:pt x="216" y="1795"/>
                    </a:lnTo>
                    <a:lnTo>
                      <a:pt x="7" y="1795"/>
                    </a:lnTo>
                    <a:lnTo>
                      <a:pt x="0" y="1780"/>
                    </a:lnTo>
                    <a:lnTo>
                      <a:pt x="0" y="1690"/>
                    </a:lnTo>
                    <a:lnTo>
                      <a:pt x="7" y="1675"/>
                    </a:lnTo>
                    <a:lnTo>
                      <a:pt x="55" y="1675"/>
                    </a:lnTo>
                    <a:lnTo>
                      <a:pt x="55" y="120"/>
                    </a:lnTo>
                    <a:lnTo>
                      <a:pt x="7" y="120"/>
                    </a:lnTo>
                    <a:lnTo>
                      <a:pt x="0" y="102"/>
                    </a:lnTo>
                    <a:lnTo>
                      <a:pt x="0" y="14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66" name="Freeform 11"/>
              <p:cNvSpPr>
                <a:spLocks noChangeArrowheads="1"/>
              </p:cNvSpPr>
              <p:nvPr/>
            </p:nvSpPr>
            <p:spPr bwMode="auto">
              <a:xfrm>
                <a:off x="3059" y="3242"/>
                <a:ext cx="107" cy="285"/>
              </a:xfrm>
              <a:custGeom>
                <a:avLst/>
                <a:gdLst>
                  <a:gd name="T0" fmla="*/ 0 w 478"/>
                  <a:gd name="T1" fmla="*/ 0 h 1262"/>
                  <a:gd name="T2" fmla="*/ 0 w 478"/>
                  <a:gd name="T3" fmla="*/ 0 h 1262"/>
                  <a:gd name="T4" fmla="*/ 0 w 478"/>
                  <a:gd name="T5" fmla="*/ 0 h 1262"/>
                  <a:gd name="T6" fmla="*/ 0 w 478"/>
                  <a:gd name="T7" fmla="*/ 0 h 1262"/>
                  <a:gd name="T8" fmla="*/ 0 w 478"/>
                  <a:gd name="T9" fmla="*/ 0 h 1262"/>
                  <a:gd name="T10" fmla="*/ 0 w 478"/>
                  <a:gd name="T11" fmla="*/ 0 h 1262"/>
                  <a:gd name="T12" fmla="*/ 0 w 478"/>
                  <a:gd name="T13" fmla="*/ 0 h 1262"/>
                  <a:gd name="T14" fmla="*/ 0 w 478"/>
                  <a:gd name="T15" fmla="*/ 0 h 1262"/>
                  <a:gd name="T16" fmla="*/ 0 w 478"/>
                  <a:gd name="T17" fmla="*/ 0 h 1262"/>
                  <a:gd name="T18" fmla="*/ 0 w 478"/>
                  <a:gd name="T19" fmla="*/ 0 h 1262"/>
                  <a:gd name="T20" fmla="*/ 0 w 478"/>
                  <a:gd name="T21" fmla="*/ 0 h 1262"/>
                  <a:gd name="T22" fmla="*/ 0 w 478"/>
                  <a:gd name="T23" fmla="*/ 0 h 1262"/>
                  <a:gd name="T24" fmla="*/ 0 w 478"/>
                  <a:gd name="T25" fmla="*/ 0 h 1262"/>
                  <a:gd name="T26" fmla="*/ 0 w 478"/>
                  <a:gd name="T27" fmla="*/ 0 h 1262"/>
                  <a:gd name="T28" fmla="*/ 0 w 478"/>
                  <a:gd name="T29" fmla="*/ 0 h 1262"/>
                  <a:gd name="T30" fmla="*/ 0 w 478"/>
                  <a:gd name="T31" fmla="*/ 0 h 1262"/>
                  <a:gd name="T32" fmla="*/ 0 w 478"/>
                  <a:gd name="T33" fmla="*/ 0 h 1262"/>
                  <a:gd name="T34" fmla="*/ 0 w 478"/>
                  <a:gd name="T35" fmla="*/ 0 h 1262"/>
                  <a:gd name="T36" fmla="*/ 0 w 478"/>
                  <a:gd name="T37" fmla="*/ 0 h 1262"/>
                  <a:gd name="T38" fmla="*/ 0 w 478"/>
                  <a:gd name="T39" fmla="*/ 0 h 1262"/>
                  <a:gd name="T40" fmla="*/ 0 w 478"/>
                  <a:gd name="T41" fmla="*/ 0 h 1262"/>
                  <a:gd name="T42" fmla="*/ 0 w 478"/>
                  <a:gd name="T43" fmla="*/ 0 h 1262"/>
                  <a:gd name="T44" fmla="*/ 0 w 478"/>
                  <a:gd name="T45" fmla="*/ 0 h 1262"/>
                  <a:gd name="T46" fmla="*/ 0 w 478"/>
                  <a:gd name="T47" fmla="*/ 0 h 1262"/>
                  <a:gd name="T48" fmla="*/ 0 w 478"/>
                  <a:gd name="T49" fmla="*/ 0 h 1262"/>
                  <a:gd name="T50" fmla="*/ 0 w 478"/>
                  <a:gd name="T51" fmla="*/ 0 h 1262"/>
                  <a:gd name="T52" fmla="*/ 0 w 478"/>
                  <a:gd name="T53" fmla="*/ 0 h 1262"/>
                  <a:gd name="T54" fmla="*/ 0 w 478"/>
                  <a:gd name="T55" fmla="*/ 0 h 1262"/>
                  <a:gd name="T56" fmla="*/ 0 w 478"/>
                  <a:gd name="T57" fmla="*/ 0 h 1262"/>
                  <a:gd name="T58" fmla="*/ 0 w 478"/>
                  <a:gd name="T59" fmla="*/ 0 h 1262"/>
                  <a:gd name="T60" fmla="*/ 0 w 478"/>
                  <a:gd name="T61" fmla="*/ 0 h 1262"/>
                  <a:gd name="T62" fmla="*/ 0 w 478"/>
                  <a:gd name="T63" fmla="*/ 0 h 1262"/>
                  <a:gd name="T64" fmla="*/ 0 w 478"/>
                  <a:gd name="T65" fmla="*/ 0 h 1262"/>
                  <a:gd name="T66" fmla="*/ 0 w 478"/>
                  <a:gd name="T67" fmla="*/ 0 h 1262"/>
                  <a:gd name="T68" fmla="*/ 0 w 478"/>
                  <a:gd name="T69" fmla="*/ 0 h 1262"/>
                  <a:gd name="T70" fmla="*/ 0 w 478"/>
                  <a:gd name="T71" fmla="*/ 0 h 1262"/>
                  <a:gd name="T72" fmla="*/ 0 w 478"/>
                  <a:gd name="T73" fmla="*/ 0 h 1262"/>
                  <a:gd name="T74" fmla="*/ 0 w 478"/>
                  <a:gd name="T75" fmla="*/ 0 h 1262"/>
                  <a:gd name="T76" fmla="*/ 0 w 478"/>
                  <a:gd name="T77" fmla="*/ 0 h 1262"/>
                  <a:gd name="T78" fmla="*/ 0 w 478"/>
                  <a:gd name="T79" fmla="*/ 0 h 1262"/>
                  <a:gd name="T80" fmla="*/ 0 w 478"/>
                  <a:gd name="T81" fmla="*/ 0 h 1262"/>
                  <a:gd name="T82" fmla="*/ 0 w 478"/>
                  <a:gd name="T83" fmla="*/ 0 h 1262"/>
                  <a:gd name="T84" fmla="*/ 0 w 478"/>
                  <a:gd name="T85" fmla="*/ 0 h 1262"/>
                  <a:gd name="T86" fmla="*/ 0 w 478"/>
                  <a:gd name="T87" fmla="*/ 0 h 1262"/>
                  <a:gd name="T88" fmla="*/ 0 w 478"/>
                  <a:gd name="T89" fmla="*/ 0 h 1262"/>
                  <a:gd name="T90" fmla="*/ 0 w 478"/>
                  <a:gd name="T91" fmla="*/ 0 h 1262"/>
                  <a:gd name="T92" fmla="*/ 0 w 478"/>
                  <a:gd name="T93" fmla="*/ 0 h 1262"/>
                  <a:gd name="T94" fmla="*/ 0 w 478"/>
                  <a:gd name="T95" fmla="*/ 0 h 1262"/>
                  <a:gd name="T96" fmla="*/ 0 w 478"/>
                  <a:gd name="T97" fmla="*/ 0 h 1262"/>
                  <a:gd name="T98" fmla="*/ 0 w 478"/>
                  <a:gd name="T99" fmla="*/ 0 h 1262"/>
                  <a:gd name="T100" fmla="*/ 0 w 478"/>
                  <a:gd name="T101" fmla="*/ 0 h 1262"/>
                  <a:gd name="T102" fmla="*/ 0 w 478"/>
                  <a:gd name="T103" fmla="*/ 0 h 1262"/>
                  <a:gd name="T104" fmla="*/ 0 w 478"/>
                  <a:gd name="T105" fmla="*/ 0 h 1262"/>
                  <a:gd name="T106" fmla="*/ 0 w 478"/>
                  <a:gd name="T107" fmla="*/ 0 h 1262"/>
                  <a:gd name="T108" fmla="*/ 0 w 478"/>
                  <a:gd name="T109" fmla="*/ 0 h 1262"/>
                  <a:gd name="T110" fmla="*/ 0 w 478"/>
                  <a:gd name="T111" fmla="*/ 0 h 1262"/>
                  <a:gd name="T112" fmla="*/ 0 w 478"/>
                  <a:gd name="T113" fmla="*/ 0 h 1262"/>
                  <a:gd name="T114" fmla="*/ 0 w 478"/>
                  <a:gd name="T115" fmla="*/ 0 h 1262"/>
                  <a:gd name="T116" fmla="*/ 0 w 478"/>
                  <a:gd name="T117" fmla="*/ 0 h 126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78"/>
                  <a:gd name="T178" fmla="*/ 0 h 1262"/>
                  <a:gd name="T179" fmla="*/ 478 w 478"/>
                  <a:gd name="T180" fmla="*/ 1262 h 126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78" h="1262">
                    <a:moveTo>
                      <a:pt x="159" y="104"/>
                    </a:moveTo>
                    <a:lnTo>
                      <a:pt x="311" y="104"/>
                    </a:lnTo>
                    <a:lnTo>
                      <a:pt x="311" y="198"/>
                    </a:lnTo>
                    <a:lnTo>
                      <a:pt x="318" y="213"/>
                    </a:lnTo>
                    <a:lnTo>
                      <a:pt x="363" y="213"/>
                    </a:lnTo>
                    <a:lnTo>
                      <a:pt x="363" y="409"/>
                    </a:lnTo>
                    <a:lnTo>
                      <a:pt x="114" y="409"/>
                    </a:lnTo>
                    <a:lnTo>
                      <a:pt x="114" y="213"/>
                    </a:lnTo>
                    <a:lnTo>
                      <a:pt x="152" y="213"/>
                    </a:lnTo>
                    <a:lnTo>
                      <a:pt x="159" y="198"/>
                    </a:lnTo>
                    <a:lnTo>
                      <a:pt x="159" y="104"/>
                    </a:lnTo>
                    <a:close/>
                    <a:moveTo>
                      <a:pt x="159" y="0"/>
                    </a:moveTo>
                    <a:lnTo>
                      <a:pt x="363" y="0"/>
                    </a:lnTo>
                    <a:lnTo>
                      <a:pt x="371" y="14"/>
                    </a:lnTo>
                    <a:lnTo>
                      <a:pt x="371" y="89"/>
                    </a:lnTo>
                    <a:lnTo>
                      <a:pt x="417" y="89"/>
                    </a:lnTo>
                    <a:lnTo>
                      <a:pt x="424" y="104"/>
                    </a:lnTo>
                    <a:lnTo>
                      <a:pt x="424" y="198"/>
                    </a:lnTo>
                    <a:lnTo>
                      <a:pt x="469" y="198"/>
                    </a:lnTo>
                    <a:lnTo>
                      <a:pt x="477" y="213"/>
                    </a:lnTo>
                    <a:lnTo>
                      <a:pt x="477" y="515"/>
                    </a:lnTo>
                    <a:lnTo>
                      <a:pt x="469" y="530"/>
                    </a:lnTo>
                    <a:lnTo>
                      <a:pt x="114" y="530"/>
                    </a:lnTo>
                    <a:lnTo>
                      <a:pt x="114" y="835"/>
                    </a:lnTo>
                    <a:lnTo>
                      <a:pt x="152" y="835"/>
                    </a:lnTo>
                    <a:lnTo>
                      <a:pt x="159" y="851"/>
                    </a:lnTo>
                    <a:lnTo>
                      <a:pt x="159" y="929"/>
                    </a:lnTo>
                    <a:lnTo>
                      <a:pt x="205" y="929"/>
                    </a:lnTo>
                    <a:lnTo>
                      <a:pt x="212" y="944"/>
                    </a:lnTo>
                    <a:lnTo>
                      <a:pt x="212" y="1034"/>
                    </a:lnTo>
                    <a:lnTo>
                      <a:pt x="417" y="1034"/>
                    </a:lnTo>
                    <a:lnTo>
                      <a:pt x="417" y="944"/>
                    </a:lnTo>
                    <a:lnTo>
                      <a:pt x="424" y="929"/>
                    </a:lnTo>
                    <a:lnTo>
                      <a:pt x="469" y="929"/>
                    </a:lnTo>
                    <a:lnTo>
                      <a:pt x="477" y="944"/>
                    </a:lnTo>
                    <a:lnTo>
                      <a:pt x="477" y="1034"/>
                    </a:lnTo>
                    <a:lnTo>
                      <a:pt x="469" y="1050"/>
                    </a:lnTo>
                    <a:lnTo>
                      <a:pt x="424" y="1050"/>
                    </a:lnTo>
                    <a:lnTo>
                      <a:pt x="424" y="1141"/>
                    </a:lnTo>
                    <a:lnTo>
                      <a:pt x="417" y="1157"/>
                    </a:lnTo>
                    <a:lnTo>
                      <a:pt x="371" y="1157"/>
                    </a:lnTo>
                    <a:lnTo>
                      <a:pt x="371" y="1246"/>
                    </a:lnTo>
                    <a:lnTo>
                      <a:pt x="363" y="1261"/>
                    </a:lnTo>
                    <a:lnTo>
                      <a:pt x="159" y="1261"/>
                    </a:lnTo>
                    <a:lnTo>
                      <a:pt x="152" y="1246"/>
                    </a:lnTo>
                    <a:lnTo>
                      <a:pt x="152" y="1157"/>
                    </a:lnTo>
                    <a:lnTo>
                      <a:pt x="60" y="1157"/>
                    </a:lnTo>
                    <a:lnTo>
                      <a:pt x="53" y="1141"/>
                    </a:lnTo>
                    <a:lnTo>
                      <a:pt x="53" y="944"/>
                    </a:lnTo>
                    <a:lnTo>
                      <a:pt x="7" y="944"/>
                    </a:lnTo>
                    <a:lnTo>
                      <a:pt x="0" y="929"/>
                    </a:lnTo>
                    <a:lnTo>
                      <a:pt x="0" y="319"/>
                    </a:lnTo>
                    <a:lnTo>
                      <a:pt x="7" y="303"/>
                    </a:lnTo>
                    <a:lnTo>
                      <a:pt x="53" y="303"/>
                    </a:lnTo>
                    <a:lnTo>
                      <a:pt x="53" y="104"/>
                    </a:lnTo>
                    <a:lnTo>
                      <a:pt x="60" y="89"/>
                    </a:lnTo>
                    <a:lnTo>
                      <a:pt x="152" y="89"/>
                    </a:lnTo>
                    <a:lnTo>
                      <a:pt x="152" y="1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6151" name="Text Box 12"/>
            <p:cNvSpPr txBox="1">
              <a:spLocks noChangeArrowheads="1"/>
            </p:cNvSpPr>
            <p:nvPr/>
          </p:nvSpPr>
          <p:spPr bwMode="auto">
            <a:xfrm>
              <a:off x="2256" y="2592"/>
              <a:ext cx="11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FFFF00"/>
                  </a:solidFill>
                  <a:latin typeface="Comic Sans MS" panose="030F0702030302020204" pitchFamily="66" charset="0"/>
                </a:rPr>
                <a:t>Data</a:t>
              </a:r>
            </a:p>
          </p:txBody>
        </p:sp>
        <p:sp>
          <p:nvSpPr>
            <p:cNvPr id="6152" name="Text Box 13"/>
            <p:cNvSpPr txBox="1">
              <a:spLocks noChangeArrowheads="1"/>
            </p:cNvSpPr>
            <p:nvPr/>
          </p:nvSpPr>
          <p:spPr bwMode="auto">
            <a:xfrm>
              <a:off x="2112" y="3024"/>
              <a:ext cx="129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17287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2"/>
                </a:spcBef>
              </a:pPr>
              <a:r>
                <a:rPr lang="en-GB" altLang="en-US" b="1">
                  <a:solidFill>
                    <a:srgbClr val="FFFF00"/>
                  </a:solidFill>
                  <a:latin typeface="Comic Sans MS" panose="030F0702030302020204" pitchFamily="66" charset="0"/>
                </a:rPr>
                <a:t>Functions</a:t>
              </a:r>
            </a:p>
          </p:txBody>
        </p:sp>
        <p:sp>
          <p:nvSpPr>
            <p:cNvPr id="6153" name="Text Box 14"/>
            <p:cNvSpPr txBox="1">
              <a:spLocks noChangeArrowheads="1"/>
            </p:cNvSpPr>
            <p:nvPr/>
          </p:nvSpPr>
          <p:spPr bwMode="auto">
            <a:xfrm>
              <a:off x="1776" y="2498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D1 ..</a:t>
              </a:r>
            </a:p>
          </p:txBody>
        </p:sp>
        <p:sp>
          <p:nvSpPr>
            <p:cNvPr id="6154" name="Text Box 15"/>
            <p:cNvSpPr txBox="1">
              <a:spLocks noChangeArrowheads="1"/>
            </p:cNvSpPr>
            <p:nvPr/>
          </p:nvSpPr>
          <p:spPr bwMode="auto">
            <a:xfrm>
              <a:off x="1776" y="2642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D2 ..</a:t>
              </a:r>
            </a:p>
          </p:txBody>
        </p:sp>
        <p:sp>
          <p:nvSpPr>
            <p:cNvPr id="6155" name="Text Box 16"/>
            <p:cNvSpPr txBox="1">
              <a:spLocks noChangeArrowheads="1"/>
            </p:cNvSpPr>
            <p:nvPr/>
          </p:nvSpPr>
          <p:spPr bwMode="auto">
            <a:xfrm>
              <a:off x="1776" y="2766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D3 ..</a:t>
              </a:r>
            </a:p>
          </p:txBody>
        </p:sp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1776" y="2978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F1 ..</a:t>
              </a:r>
            </a:p>
          </p:txBody>
        </p:sp>
        <p:sp>
          <p:nvSpPr>
            <p:cNvPr id="6157" name="Text Box 18"/>
            <p:cNvSpPr txBox="1">
              <a:spLocks noChangeArrowheads="1"/>
            </p:cNvSpPr>
            <p:nvPr/>
          </p:nvSpPr>
          <p:spPr bwMode="auto">
            <a:xfrm>
              <a:off x="1776" y="3150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F2 ..</a:t>
              </a:r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1776" y="3294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F3 ..</a:t>
              </a:r>
            </a:p>
          </p:txBody>
        </p:sp>
        <p:sp>
          <p:nvSpPr>
            <p:cNvPr id="6159" name="Text Box 20"/>
            <p:cNvSpPr txBox="1">
              <a:spLocks noChangeArrowheads="1"/>
            </p:cNvSpPr>
            <p:nvPr/>
          </p:nvSpPr>
          <p:spPr bwMode="auto">
            <a:xfrm>
              <a:off x="1776" y="3438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F4 ..</a:t>
              </a:r>
            </a:p>
          </p:txBody>
        </p:sp>
        <p:sp>
          <p:nvSpPr>
            <p:cNvPr id="6160" name="Text Box 21"/>
            <p:cNvSpPr txBox="1">
              <a:spLocks noChangeArrowheads="1"/>
            </p:cNvSpPr>
            <p:nvPr/>
          </p:nvSpPr>
          <p:spPr bwMode="auto">
            <a:xfrm>
              <a:off x="1776" y="3582"/>
              <a:ext cx="3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685"/>
                </a:spcBef>
              </a:pPr>
              <a:r>
                <a:rPr lang="en-GB" altLang="en-US" sz="1500" b="1">
                  <a:latin typeface="Comic Sans MS" panose="030F0702030302020204" pitchFamily="66" charset="0"/>
                </a:rPr>
                <a:t>F5 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4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Communicational cohesion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1"/>
            <a:ext cx="8915400" cy="36183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All functions of the module: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R</a:t>
            </a:r>
            <a:r>
              <a:rPr lang="en-GB" altLang="en-US" dirty="0" smtClean="0"/>
              <a:t>eference </a:t>
            </a:r>
            <a:r>
              <a:rPr lang="en-GB" altLang="en-US" dirty="0"/>
              <a:t>or update the same data structure,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b="1" dirty="0"/>
              <a:t>Example: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T</a:t>
            </a:r>
            <a:r>
              <a:rPr lang="en-GB" altLang="en-US" dirty="0" smtClean="0"/>
              <a:t>he </a:t>
            </a:r>
            <a:r>
              <a:rPr lang="en-GB" altLang="en-US" dirty="0"/>
              <a:t>set of functions  defined on an array or a stack.</a:t>
            </a:r>
          </a:p>
        </p:txBody>
      </p:sp>
    </p:spTree>
    <p:extLst>
      <p:ext uri="{BB962C8B-B14F-4D97-AF65-F5344CB8AC3E}">
        <p14:creationId xmlns:p14="http://schemas.microsoft.com/office/powerpoint/2010/main" val="42896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1"/>
          <p:cNvSpPr txBox="1">
            <a:spLocks noChangeArrowheads="1"/>
          </p:cNvSpPr>
          <p:nvPr/>
        </p:nvSpPr>
        <p:spPr bwMode="auto">
          <a:xfrm>
            <a:off x="627880" y="565514"/>
            <a:ext cx="5748912" cy="437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handle-Student- Data() {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	Static </a:t>
            </a:r>
            <a:r>
              <a:rPr lang="en-GB" altLang="en-US" sz="21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Struct</a:t>
            </a: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 Student-data[10000];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	Store-student-data();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	Search-Student-data();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	Print-all-students();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r>
              <a:rPr lang="en-GB" altLang="en-US" sz="2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</a:pPr>
            <a:endParaRPr lang="en-GB" altLang="en-US" sz="2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r>
              <a:rPr lang="en-US" altLang="en-US" sz="3300" b="1">
                <a:solidFill>
                  <a:schemeClr val="tx2"/>
                </a:solidFill>
                <a:latin typeface="Comic Sans MS" panose="030F0702030302020204" pitchFamily="66" charset="0"/>
              </a:rPr>
              <a:t>Communicational Cohesion</a:t>
            </a:r>
          </a:p>
        </p:txBody>
      </p:sp>
      <p:grpSp>
        <p:nvGrpSpPr>
          <p:cNvPr id="305165" name="Group 13"/>
          <p:cNvGrpSpPr>
            <a:grpSpLocks/>
          </p:cNvGrpSpPr>
          <p:nvPr/>
        </p:nvGrpSpPr>
        <p:grpSpPr bwMode="auto">
          <a:xfrm>
            <a:off x="6400800" y="1581150"/>
            <a:ext cx="2400300" cy="2429216"/>
            <a:chOff x="432" y="672"/>
            <a:chExt cx="1633" cy="1831"/>
          </a:xfrm>
        </p:grpSpPr>
        <p:sp>
          <p:nvSpPr>
            <p:cNvPr id="305156" name="Rectangle 8"/>
            <p:cNvSpPr>
              <a:spLocks noChangeArrowheads="1"/>
            </p:cNvSpPr>
            <p:nvPr/>
          </p:nvSpPr>
          <p:spPr bwMode="auto">
            <a:xfrm>
              <a:off x="816" y="1233"/>
              <a:ext cx="124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305157" name="Line 9"/>
            <p:cNvSpPr>
              <a:spLocks noChangeShapeType="1"/>
            </p:cNvSpPr>
            <p:nvPr/>
          </p:nvSpPr>
          <p:spPr bwMode="auto">
            <a:xfrm>
              <a:off x="816" y="1473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5158" name="Line 10"/>
            <p:cNvSpPr>
              <a:spLocks noChangeShapeType="1"/>
            </p:cNvSpPr>
            <p:nvPr/>
          </p:nvSpPr>
          <p:spPr bwMode="auto">
            <a:xfrm>
              <a:off x="816" y="176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5159" name="Text Box 11"/>
            <p:cNvSpPr txBox="1">
              <a:spLocks noChangeArrowheads="1"/>
            </p:cNvSpPr>
            <p:nvPr/>
          </p:nvSpPr>
          <p:spPr bwMode="auto">
            <a:xfrm>
              <a:off x="1056" y="1200"/>
              <a:ext cx="731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mic Sans MS" panose="030F0702030302020204" pitchFamily="66" charset="0"/>
                </a:rPr>
                <a:t>Function A</a:t>
              </a:r>
            </a:p>
            <a:p>
              <a:pPr eaLnBrk="1" hangingPunct="1"/>
              <a:endParaRPr lang="en-US" altLang="en-US" sz="1350" b="1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350" b="1">
                  <a:latin typeface="Comic Sans MS" panose="030F0702030302020204" pitchFamily="66" charset="0"/>
                </a:rPr>
                <a:t>Function B</a:t>
              </a:r>
            </a:p>
            <a:p>
              <a:pPr eaLnBrk="1" hangingPunct="1"/>
              <a:endParaRPr lang="en-US" altLang="en-US" sz="1350" b="1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350" b="1">
                  <a:latin typeface="Comic Sans MS" panose="030F0702030302020204" pitchFamily="66" charset="0"/>
                </a:rPr>
                <a:t>Function C</a:t>
              </a:r>
            </a:p>
          </p:txBody>
        </p:sp>
        <p:sp>
          <p:nvSpPr>
            <p:cNvPr id="305160" name="Text Box 12"/>
            <p:cNvSpPr txBox="1">
              <a:spLocks noChangeArrowheads="1"/>
            </p:cNvSpPr>
            <p:nvPr/>
          </p:nvSpPr>
          <p:spPr bwMode="auto">
            <a:xfrm>
              <a:off x="755" y="2120"/>
              <a:ext cx="131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omic Sans MS" panose="030F0702030302020204" pitchFamily="66" charset="0"/>
                </a:rPr>
                <a:t>Communicational</a:t>
              </a:r>
            </a:p>
            <a:p>
              <a:pPr algn="ctr" eaLnBrk="1" hangingPunct="1"/>
              <a:r>
                <a:rPr lang="en-US" altLang="en-US" sz="1350">
                  <a:latin typeface="Comic Sans MS" panose="030F0702030302020204" pitchFamily="66" charset="0"/>
                </a:rPr>
                <a:t>Access same data</a:t>
              </a:r>
            </a:p>
          </p:txBody>
        </p:sp>
        <p:sp>
          <p:nvSpPr>
            <p:cNvPr id="305161" name="AutoShape 18"/>
            <p:cNvSpPr>
              <a:spLocks noChangeArrowheads="1"/>
            </p:cNvSpPr>
            <p:nvPr/>
          </p:nvSpPr>
          <p:spPr bwMode="auto">
            <a:xfrm>
              <a:off x="432" y="672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Arial" panose="020B0604020202020204" pitchFamily="34" charset="0"/>
              </a:endParaRPr>
            </a:p>
          </p:txBody>
        </p:sp>
        <p:cxnSp>
          <p:nvCxnSpPr>
            <p:cNvPr id="305162" name="AutoShape 19"/>
            <p:cNvCxnSpPr>
              <a:cxnSpLocks noChangeShapeType="1"/>
              <a:stCxn id="305161" idx="3"/>
              <a:endCxn id="305156" idx="1"/>
            </p:cNvCxnSpPr>
            <p:nvPr/>
          </p:nvCxnSpPr>
          <p:spPr bwMode="auto">
            <a:xfrm>
              <a:off x="624" y="1056"/>
              <a:ext cx="192" cy="5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5163" name="Line 20"/>
            <p:cNvSpPr>
              <a:spLocks noChangeShapeType="1"/>
            </p:cNvSpPr>
            <p:nvPr/>
          </p:nvSpPr>
          <p:spPr bwMode="auto">
            <a:xfrm>
              <a:off x="768" y="100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5164" name="Line 21"/>
            <p:cNvSpPr>
              <a:spLocks noChangeShapeType="1"/>
            </p:cNvSpPr>
            <p:nvPr/>
          </p:nvSpPr>
          <p:spPr bwMode="auto">
            <a:xfrm>
              <a:off x="480" y="1056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555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600" b="1" dirty="0" smtClean="0"/>
              <a:t>Sequential  cohesion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686800" cy="340756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ts val="750"/>
              </a:spcBef>
            </a:pPr>
            <a:r>
              <a:rPr lang="en-GB" altLang="en-US" dirty="0"/>
              <a:t>Elements of a module form different parts of a sequence, </a:t>
            </a:r>
          </a:p>
          <a:p>
            <a:pPr lvl="1">
              <a:lnSpc>
                <a:spcPct val="115000"/>
              </a:lnSpc>
              <a:spcBef>
                <a:spcPts val="750"/>
              </a:spcBef>
            </a:pPr>
            <a:r>
              <a:rPr lang="en-GB" altLang="en-US" dirty="0"/>
              <a:t>output from one element of the </a:t>
            </a:r>
            <a:r>
              <a:rPr lang="en-GB" altLang="en-US" dirty="0" smtClean="0"/>
              <a:t>                                     sequence </a:t>
            </a:r>
            <a:r>
              <a:rPr lang="en-GB" altLang="en-US" dirty="0"/>
              <a:t>is input to the next. </a:t>
            </a:r>
          </a:p>
          <a:p>
            <a:pPr lvl="1">
              <a:lnSpc>
                <a:spcPct val="115000"/>
              </a:lnSpc>
              <a:spcBef>
                <a:spcPts val="750"/>
              </a:spcBef>
            </a:pPr>
            <a:r>
              <a:rPr lang="en-GB" altLang="en-US" dirty="0"/>
              <a:t>Example: </a:t>
            </a:r>
          </a:p>
        </p:txBody>
      </p:sp>
      <p:grpSp>
        <p:nvGrpSpPr>
          <p:cNvPr id="39940" name="Group 1"/>
          <p:cNvGrpSpPr>
            <a:grpSpLocks/>
          </p:cNvGrpSpPr>
          <p:nvPr/>
        </p:nvGrpSpPr>
        <p:grpSpPr bwMode="auto">
          <a:xfrm>
            <a:off x="6554390" y="2266950"/>
            <a:ext cx="1370410" cy="1545431"/>
            <a:chOff x="3659188" y="3959225"/>
            <a:chExt cx="1368425" cy="1663700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3659188" y="3959225"/>
              <a:ext cx="1368425" cy="44476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500" tIns="35100" rIns="13500" bIns="35100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04"/>
                </a:spcBef>
                <a:defRPr/>
              </a:pPr>
              <a:r>
                <a:rPr lang="en-GB" b="1">
                  <a:solidFill>
                    <a:srgbClr val="FFFF00"/>
                  </a:solidFill>
                  <a:latin typeface="+mn-lt"/>
                </a:rPr>
                <a:t>sort</a:t>
              </a:r>
            </a:p>
          </p:txBody>
        </p:sp>
        <p:sp>
          <p:nvSpPr>
            <p:cNvPr id="40965" name="Text Box 4"/>
            <p:cNvSpPr txBox="1">
              <a:spLocks noChangeArrowheads="1"/>
            </p:cNvSpPr>
            <p:nvPr/>
          </p:nvSpPr>
          <p:spPr bwMode="auto">
            <a:xfrm>
              <a:off x="3659188" y="4569334"/>
              <a:ext cx="1368425" cy="4434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500" tIns="35100" rIns="13500" bIns="35100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04"/>
                </a:spcBef>
                <a:defRPr/>
              </a:pPr>
              <a:r>
                <a:rPr lang="en-GB" b="1">
                  <a:solidFill>
                    <a:srgbClr val="FFFF00"/>
                  </a:solidFill>
                  <a:latin typeface="+mn-lt"/>
                </a:rPr>
                <a:t>search</a:t>
              </a:r>
            </a:p>
          </p:txBody>
        </p:sp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3659188" y="5178161"/>
              <a:ext cx="1368425" cy="44476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3500" tIns="35100" rIns="13500" bIns="35100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04"/>
                </a:spcBef>
                <a:defRPr/>
              </a:pPr>
              <a:r>
                <a:rPr lang="en-GB" b="1">
                  <a:solidFill>
                    <a:srgbClr val="FFFF00"/>
                  </a:solidFill>
                  <a:latin typeface="+mn-lt"/>
                </a:rPr>
                <a:t>display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4345184" y="4420652"/>
              <a:ext cx="0" cy="22943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4345184" y="5030761"/>
              <a:ext cx="0" cy="22815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32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36923"/>
            <a:ext cx="7696200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600" b="1" dirty="0"/>
              <a:t>Functional cohesion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610600" cy="381476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000" dirty="0"/>
              <a:t>Different elements of a module cooperate: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to achieve a single function,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e.g. managing an employee's pay-roll.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000" dirty="0"/>
              <a:t>When a module displays functional cohesion,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b="1" dirty="0">
                <a:solidFill>
                  <a:srgbClr val="0000FF"/>
                </a:solidFill>
              </a:rPr>
              <a:t>we can  describe the function  using a single sentence.</a:t>
            </a:r>
          </a:p>
        </p:txBody>
      </p:sp>
    </p:spTree>
    <p:extLst>
      <p:ext uri="{BB962C8B-B14F-4D97-AF65-F5344CB8AC3E}">
        <p14:creationId xmlns:p14="http://schemas.microsoft.com/office/powerpoint/2010/main" val="29056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5794009" y="1123950"/>
            <a:ext cx="3312319" cy="854869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Determining Cohesiveness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34541" y="539007"/>
            <a:ext cx="8991600" cy="4489846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700"/>
              <a:t>Write down a sentence to describe the function of the module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>
                <a:solidFill>
                  <a:srgbClr val="0000FF"/>
                </a:solidFill>
              </a:rPr>
              <a:t>If the sentence is compound</a:t>
            </a:r>
            <a:r>
              <a:rPr lang="en-GB" altLang="en-US" sz="2400"/>
              <a:t>, 	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altLang="en-US" sz="2100"/>
              <a:t>it has a sequential or communicational cohesion.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>
                <a:solidFill>
                  <a:srgbClr val="0000FF"/>
                </a:solidFill>
              </a:rPr>
              <a:t>If it has words like “first”, “next”, “after”, “then”, etc.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altLang="en-US" sz="2100"/>
              <a:t>it has sequential  or temporal cohesion.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>
                <a:solidFill>
                  <a:srgbClr val="0000FF"/>
                </a:solidFill>
              </a:rPr>
              <a:t>If it has words like initialize</a:t>
            </a:r>
            <a:r>
              <a:rPr lang="en-GB" altLang="en-US" sz="2400"/>
              <a:t>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altLang="en-US" sz="2100"/>
              <a:t>it probably has temporal cohesion.</a:t>
            </a:r>
          </a:p>
        </p:txBody>
      </p:sp>
    </p:spTree>
    <p:extLst>
      <p:ext uri="{BB962C8B-B14F-4D97-AF65-F5344CB8AC3E}">
        <p14:creationId xmlns:p14="http://schemas.microsoft.com/office/powerpoint/2010/main" val="36128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428750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3"/>
                </a:solidFill>
              </a:rPr>
              <a:t>Thank You!!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396789" y="136454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Module Structure</a:t>
            </a:r>
          </a:p>
        </p:txBody>
      </p:sp>
      <p:grpSp>
        <p:nvGrpSpPr>
          <p:cNvPr id="7171" name="Group 32"/>
          <p:cNvGrpSpPr>
            <a:grpSpLocks/>
          </p:cNvGrpSpPr>
          <p:nvPr/>
        </p:nvGrpSpPr>
        <p:grpSpPr bwMode="auto">
          <a:xfrm>
            <a:off x="2895600" y="742950"/>
            <a:ext cx="5353050" cy="3143250"/>
            <a:chOff x="1056" y="1393"/>
            <a:chExt cx="2446" cy="1342"/>
          </a:xfrm>
        </p:grpSpPr>
        <p:sp>
          <p:nvSpPr>
            <p:cNvPr id="7172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173" name="AutoShape 3"/>
            <p:cNvSpPr>
              <a:spLocks noChangeArrowheads="1"/>
            </p:cNvSpPr>
            <p:nvPr/>
          </p:nvSpPr>
          <p:spPr bwMode="auto">
            <a:xfrm>
              <a:off x="1872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174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175" name="AutoShape 5"/>
            <p:cNvSpPr>
              <a:spLocks noChangeArrowheads="1"/>
            </p:cNvSpPr>
            <p:nvPr/>
          </p:nvSpPr>
          <p:spPr bwMode="auto">
            <a:xfrm>
              <a:off x="187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176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177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>
                <a:solidFill>
                  <a:srgbClr val="FFFF00"/>
                </a:solidFill>
              </a:endParaRP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>
              <a:off x="2208" y="1633"/>
              <a:ext cx="384" cy="24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>
              <a:off x="2592" y="1633"/>
              <a:ext cx="528" cy="24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6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208" y="2113"/>
              <a:ext cx="1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2208" y="2113"/>
              <a:ext cx="816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7183" name="Group 13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7199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7200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7184" name="Group 16"/>
            <p:cNvGrpSpPr>
              <a:grpSpLocks/>
            </p:cNvGrpSpPr>
            <p:nvPr/>
          </p:nvGrpSpPr>
          <p:grpSpPr bwMode="auto">
            <a:xfrm>
              <a:off x="2064" y="1909"/>
              <a:ext cx="278" cy="154"/>
              <a:chOff x="2064" y="1909"/>
              <a:chExt cx="278" cy="154"/>
            </a:xfrm>
          </p:grpSpPr>
          <p:sp>
            <p:nvSpPr>
              <p:cNvPr id="7197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7198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7185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7195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7196" name="Freeform 21"/>
              <p:cNvSpPr>
                <a:spLocks noChangeArrowheads="1"/>
              </p:cNvSpPr>
              <p:nvPr/>
            </p:nvSpPr>
            <p:spPr bwMode="auto">
              <a:xfrm>
                <a:off x="3183" y="1909"/>
                <a:ext cx="79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7186" name="Group 22"/>
            <p:cNvGrpSpPr>
              <a:grpSpLocks/>
            </p:cNvGrpSpPr>
            <p:nvPr/>
          </p:nvGrpSpPr>
          <p:grpSpPr bwMode="auto">
            <a:xfrm>
              <a:off x="1248" y="2533"/>
              <a:ext cx="278" cy="154"/>
              <a:chOff x="1248" y="2533"/>
              <a:chExt cx="278" cy="154"/>
            </a:xfrm>
          </p:grpSpPr>
          <p:sp>
            <p:nvSpPr>
              <p:cNvPr id="7193" name="Freeform 23"/>
              <p:cNvSpPr>
                <a:spLocks noChangeArrowheads="1"/>
              </p:cNvSpPr>
              <p:nvPr/>
            </p:nvSpPr>
            <p:spPr bwMode="auto">
              <a:xfrm>
                <a:off x="1248" y="2533"/>
                <a:ext cx="181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7194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5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7187" name="Group 25"/>
            <p:cNvGrpSpPr>
              <a:grpSpLocks/>
            </p:cNvGrpSpPr>
            <p:nvPr/>
          </p:nvGrpSpPr>
          <p:grpSpPr bwMode="auto">
            <a:xfrm>
              <a:off x="2064" y="2533"/>
              <a:ext cx="278" cy="154"/>
              <a:chOff x="2064" y="2533"/>
              <a:chExt cx="278" cy="154"/>
            </a:xfrm>
          </p:grpSpPr>
          <p:sp>
            <p:nvSpPr>
              <p:cNvPr id="7191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7192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85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7188" name="Group 28"/>
            <p:cNvGrpSpPr>
              <a:grpSpLocks/>
            </p:cNvGrpSpPr>
            <p:nvPr/>
          </p:nvGrpSpPr>
          <p:grpSpPr bwMode="auto">
            <a:xfrm>
              <a:off x="2880" y="2533"/>
              <a:ext cx="278" cy="154"/>
              <a:chOff x="2880" y="2533"/>
              <a:chExt cx="278" cy="154"/>
            </a:xfrm>
          </p:grpSpPr>
          <p:sp>
            <p:nvSpPr>
              <p:cNvPr id="7189" name="Freeform 29"/>
              <p:cNvSpPr>
                <a:spLocks noChangeArrowheads="1"/>
              </p:cNvSpPr>
              <p:nvPr/>
            </p:nvSpPr>
            <p:spPr bwMode="auto">
              <a:xfrm>
                <a:off x="2880" y="2533"/>
                <a:ext cx="181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7190" name="Freeform 30"/>
              <p:cNvSpPr>
                <a:spLocks noChangeArrowheads="1"/>
              </p:cNvSpPr>
              <p:nvPr/>
            </p:nvSpPr>
            <p:spPr bwMode="auto">
              <a:xfrm>
                <a:off x="3073" y="2533"/>
                <a:ext cx="85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5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3300" b="1" dirty="0"/>
              <a:t>Iterative Nature of Design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07539"/>
            <a:ext cx="8839200" cy="340756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dirty="0">
                <a:solidFill>
                  <a:srgbClr val="000099"/>
                </a:solidFill>
              </a:rPr>
              <a:t>Good software designs: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S</a:t>
            </a:r>
            <a:r>
              <a:rPr lang="en-GB" altLang="en-US" sz="3200" dirty="0" smtClean="0">
                <a:solidFill>
                  <a:srgbClr val="000099"/>
                </a:solidFill>
              </a:rPr>
              <a:t>eldom </a:t>
            </a:r>
            <a:r>
              <a:rPr lang="en-GB" altLang="en-US" sz="3200" dirty="0">
                <a:solidFill>
                  <a:srgbClr val="000099"/>
                </a:solidFill>
              </a:rPr>
              <a:t>arrived through a single step procedure: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800000"/>
                </a:solidFill>
              </a:rPr>
              <a:t>B</a:t>
            </a:r>
            <a:r>
              <a:rPr lang="en-GB" altLang="en-US" sz="3200" dirty="0" smtClean="0">
                <a:solidFill>
                  <a:srgbClr val="800000"/>
                </a:solidFill>
              </a:rPr>
              <a:t>ut </a:t>
            </a:r>
            <a:r>
              <a:rPr lang="en-GB" altLang="en-US" sz="3200" dirty="0">
                <a:solidFill>
                  <a:srgbClr val="800000"/>
                </a:solidFill>
              </a:rPr>
              <a:t>through a series of steps and iterations.</a:t>
            </a:r>
          </a:p>
        </p:txBody>
      </p:sp>
    </p:spTree>
    <p:extLst>
      <p:ext uri="{BB962C8B-B14F-4D97-AF65-F5344CB8AC3E}">
        <p14:creationId xmlns:p14="http://schemas.microsoft.com/office/powerpoint/2010/main" val="19762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600" b="1" dirty="0"/>
              <a:t>Stages in Design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15400" cy="335041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700" dirty="0"/>
              <a:t>Design activities are usually classified into two stages: </a:t>
            </a:r>
          </a:p>
          <a:p>
            <a:pPr lvl="1"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400" b="1" dirty="0">
                <a:solidFill>
                  <a:srgbClr val="0000FF"/>
                </a:solidFill>
              </a:rPr>
              <a:t>P</a:t>
            </a:r>
            <a:r>
              <a:rPr lang="en-GB" altLang="en-US" sz="2400" b="1" dirty="0" smtClean="0">
                <a:solidFill>
                  <a:srgbClr val="0000FF"/>
                </a:solidFill>
              </a:rPr>
              <a:t>reliminary </a:t>
            </a:r>
            <a:r>
              <a:rPr lang="en-GB" altLang="en-US" sz="2400" b="1" dirty="0">
                <a:solidFill>
                  <a:srgbClr val="0000FF"/>
                </a:solidFill>
              </a:rPr>
              <a:t>(or  high-level) design  </a:t>
            </a:r>
          </a:p>
          <a:p>
            <a:pPr lvl="1"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400" b="1" dirty="0">
                <a:solidFill>
                  <a:srgbClr val="0000FF"/>
                </a:solidFill>
              </a:rPr>
              <a:t>D</a:t>
            </a:r>
            <a:r>
              <a:rPr lang="en-GB" altLang="en-US" sz="2400" b="1" dirty="0" smtClean="0">
                <a:solidFill>
                  <a:srgbClr val="0000FF"/>
                </a:solidFill>
              </a:rPr>
              <a:t>etailed </a:t>
            </a:r>
            <a:r>
              <a:rPr lang="en-GB" altLang="en-US" sz="2400" b="1" dirty="0">
                <a:solidFill>
                  <a:srgbClr val="0000FF"/>
                </a:solidFill>
              </a:rPr>
              <a:t>design.</a:t>
            </a:r>
          </a:p>
          <a:p>
            <a:pPr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700" dirty="0"/>
              <a:t>Meaning and scope of the two stages: </a:t>
            </a:r>
          </a:p>
          <a:p>
            <a:pPr lvl="1">
              <a:lnSpc>
                <a:spcPct val="115000"/>
              </a:lnSpc>
              <a:spcBef>
                <a:spcPts val="750"/>
              </a:spcBef>
              <a:spcAft>
                <a:spcPct val="15000"/>
              </a:spcAft>
            </a:pPr>
            <a:r>
              <a:rPr lang="en-GB" altLang="en-US" sz="2400" dirty="0"/>
              <a:t>vary considerably from one methodology to another. </a:t>
            </a:r>
          </a:p>
        </p:txBody>
      </p:sp>
    </p:spTree>
    <p:extLst>
      <p:ext uri="{BB962C8B-B14F-4D97-AF65-F5344CB8AC3E}">
        <p14:creationId xmlns:p14="http://schemas.microsoft.com/office/powerpoint/2010/main" val="39644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High-level design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193" y="1144632"/>
            <a:ext cx="9067800" cy="3251596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 Identify: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modules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control relationships among modules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interfaces among  modules.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742950"/>
            <a:ext cx="2912269" cy="1597819"/>
            <a:chOff x="5545931" y="1583531"/>
            <a:chExt cx="2912269" cy="1597819"/>
          </a:xfrm>
        </p:grpSpPr>
        <p:sp>
          <p:nvSpPr>
            <p:cNvPr id="10244" name="AutoShape 3"/>
            <p:cNvSpPr>
              <a:spLocks noChangeArrowheads="1"/>
            </p:cNvSpPr>
            <p:nvPr/>
          </p:nvSpPr>
          <p:spPr bwMode="auto">
            <a:xfrm>
              <a:off x="7031831" y="15835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45" name="AutoShape 4"/>
            <p:cNvSpPr>
              <a:spLocks noChangeArrowheads="1"/>
            </p:cNvSpPr>
            <p:nvPr/>
          </p:nvSpPr>
          <p:spPr bwMode="auto">
            <a:xfrm>
              <a:off x="651748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46" name="AutoShape 5"/>
            <p:cNvSpPr>
              <a:spLocks noChangeArrowheads="1"/>
            </p:cNvSpPr>
            <p:nvPr/>
          </p:nvSpPr>
          <p:spPr bwMode="auto">
            <a:xfrm>
              <a:off x="748903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47" name="AutoShape 6"/>
            <p:cNvSpPr>
              <a:spLocks noChangeArrowheads="1"/>
            </p:cNvSpPr>
            <p:nvPr/>
          </p:nvSpPr>
          <p:spPr bwMode="auto">
            <a:xfrm>
              <a:off x="6517481" y="21550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48" name="AutoShape 7"/>
            <p:cNvSpPr>
              <a:spLocks noChangeArrowheads="1"/>
            </p:cNvSpPr>
            <p:nvPr/>
          </p:nvSpPr>
          <p:spPr bwMode="auto">
            <a:xfrm>
              <a:off x="7660481" y="215503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49" name="AutoShape 8"/>
            <p:cNvSpPr>
              <a:spLocks noChangeArrowheads="1"/>
            </p:cNvSpPr>
            <p:nvPr/>
          </p:nvSpPr>
          <p:spPr bwMode="auto">
            <a:xfrm>
              <a:off x="5545931" y="2897981"/>
              <a:ext cx="797719" cy="283369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 flipH="1">
              <a:off x="6917530" y="1869280"/>
              <a:ext cx="457200" cy="28575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7374730" y="1869280"/>
              <a:ext cx="628650" cy="28575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H="1">
              <a:off x="5945980" y="2440781"/>
              <a:ext cx="971550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6917530" y="2440781"/>
              <a:ext cx="1191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6917530" y="2440781"/>
              <a:ext cx="971550" cy="45601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0255" name="Group 14"/>
            <p:cNvGrpSpPr>
              <a:grpSpLocks/>
            </p:cNvGrpSpPr>
            <p:nvPr/>
          </p:nvGrpSpPr>
          <p:grpSpPr bwMode="auto">
            <a:xfrm>
              <a:off x="7260431" y="1640681"/>
              <a:ext cx="330994" cy="183356"/>
              <a:chOff x="2640" y="2064"/>
              <a:chExt cx="278" cy="154"/>
            </a:xfrm>
          </p:grpSpPr>
          <p:sp>
            <p:nvSpPr>
              <p:cNvPr id="10276" name="Freeform 15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186" cy="154"/>
              </a:xfrm>
              <a:custGeom>
                <a:avLst/>
                <a:gdLst>
                  <a:gd name="T0" fmla="*/ 0 w 825"/>
                  <a:gd name="T1" fmla="*/ 0 h 684"/>
                  <a:gd name="T2" fmla="*/ 0 w 825"/>
                  <a:gd name="T3" fmla="*/ 0 h 684"/>
                  <a:gd name="T4" fmla="*/ 0 w 825"/>
                  <a:gd name="T5" fmla="*/ 0 h 684"/>
                  <a:gd name="T6" fmla="*/ 0 w 825"/>
                  <a:gd name="T7" fmla="*/ 0 h 684"/>
                  <a:gd name="T8" fmla="*/ 0 w 825"/>
                  <a:gd name="T9" fmla="*/ 0 h 684"/>
                  <a:gd name="T10" fmla="*/ 0 w 825"/>
                  <a:gd name="T11" fmla="*/ 0 h 684"/>
                  <a:gd name="T12" fmla="*/ 0 w 825"/>
                  <a:gd name="T13" fmla="*/ 0 h 684"/>
                  <a:gd name="T14" fmla="*/ 0 w 825"/>
                  <a:gd name="T15" fmla="*/ 0 h 684"/>
                  <a:gd name="T16" fmla="*/ 0 w 825"/>
                  <a:gd name="T17" fmla="*/ 0 h 684"/>
                  <a:gd name="T18" fmla="*/ 0 w 825"/>
                  <a:gd name="T19" fmla="*/ 0 h 684"/>
                  <a:gd name="T20" fmla="*/ 0 w 825"/>
                  <a:gd name="T21" fmla="*/ 0 h 684"/>
                  <a:gd name="T22" fmla="*/ 0 w 825"/>
                  <a:gd name="T23" fmla="*/ 0 h 684"/>
                  <a:gd name="T24" fmla="*/ 0 w 825"/>
                  <a:gd name="T25" fmla="*/ 0 h 684"/>
                  <a:gd name="T26" fmla="*/ 0 w 825"/>
                  <a:gd name="T27" fmla="*/ 0 h 684"/>
                  <a:gd name="T28" fmla="*/ 0 w 825"/>
                  <a:gd name="T29" fmla="*/ 0 h 684"/>
                  <a:gd name="T30" fmla="*/ 0 w 825"/>
                  <a:gd name="T31" fmla="*/ 0 h 684"/>
                  <a:gd name="T32" fmla="*/ 0 w 825"/>
                  <a:gd name="T33" fmla="*/ 0 h 684"/>
                  <a:gd name="T34" fmla="*/ 0 w 825"/>
                  <a:gd name="T35" fmla="*/ 0 h 684"/>
                  <a:gd name="T36" fmla="*/ 0 w 825"/>
                  <a:gd name="T37" fmla="*/ 0 h 684"/>
                  <a:gd name="T38" fmla="*/ 0 w 825"/>
                  <a:gd name="T39" fmla="*/ 0 h 684"/>
                  <a:gd name="T40" fmla="*/ 0 w 825"/>
                  <a:gd name="T41" fmla="*/ 0 h 684"/>
                  <a:gd name="T42" fmla="*/ 0 w 825"/>
                  <a:gd name="T43" fmla="*/ 0 h 684"/>
                  <a:gd name="T44" fmla="*/ 0 w 825"/>
                  <a:gd name="T45" fmla="*/ 0 h 684"/>
                  <a:gd name="T46" fmla="*/ 0 w 825"/>
                  <a:gd name="T47" fmla="*/ 0 h 684"/>
                  <a:gd name="T48" fmla="*/ 0 w 825"/>
                  <a:gd name="T49" fmla="*/ 0 h 684"/>
                  <a:gd name="T50" fmla="*/ 0 w 825"/>
                  <a:gd name="T51" fmla="*/ 0 h 684"/>
                  <a:gd name="T52" fmla="*/ 0 w 825"/>
                  <a:gd name="T53" fmla="*/ 0 h 684"/>
                  <a:gd name="T54" fmla="*/ 0 w 825"/>
                  <a:gd name="T55" fmla="*/ 0 h 684"/>
                  <a:gd name="T56" fmla="*/ 0 w 825"/>
                  <a:gd name="T57" fmla="*/ 0 h 684"/>
                  <a:gd name="T58" fmla="*/ 0 w 825"/>
                  <a:gd name="T59" fmla="*/ 0 h 684"/>
                  <a:gd name="T60" fmla="*/ 0 w 825"/>
                  <a:gd name="T61" fmla="*/ 0 h 684"/>
                  <a:gd name="T62" fmla="*/ 0 w 825"/>
                  <a:gd name="T63" fmla="*/ 0 h 684"/>
                  <a:gd name="T64" fmla="*/ 0 w 825"/>
                  <a:gd name="T65" fmla="*/ 0 h 684"/>
                  <a:gd name="T66" fmla="*/ 0 w 825"/>
                  <a:gd name="T67" fmla="*/ 0 h 684"/>
                  <a:gd name="T68" fmla="*/ 0 w 825"/>
                  <a:gd name="T69" fmla="*/ 0 h 684"/>
                  <a:gd name="T70" fmla="*/ 0 w 825"/>
                  <a:gd name="T71" fmla="*/ 0 h 684"/>
                  <a:gd name="T72" fmla="*/ 0 w 825"/>
                  <a:gd name="T73" fmla="*/ 0 h 684"/>
                  <a:gd name="T74" fmla="*/ 0 w 825"/>
                  <a:gd name="T75" fmla="*/ 0 h 684"/>
                  <a:gd name="T76" fmla="*/ 0 w 825"/>
                  <a:gd name="T77" fmla="*/ 0 h 684"/>
                  <a:gd name="T78" fmla="*/ 0 w 825"/>
                  <a:gd name="T79" fmla="*/ 0 h 684"/>
                  <a:gd name="T80" fmla="*/ 0 w 825"/>
                  <a:gd name="T81" fmla="*/ 0 h 684"/>
                  <a:gd name="T82" fmla="*/ 0 w 825"/>
                  <a:gd name="T83" fmla="*/ 0 h 684"/>
                  <a:gd name="T84" fmla="*/ 0 w 825"/>
                  <a:gd name="T85" fmla="*/ 0 h 684"/>
                  <a:gd name="T86" fmla="*/ 0 w 825"/>
                  <a:gd name="T87" fmla="*/ 0 h 684"/>
                  <a:gd name="T88" fmla="*/ 0 w 825"/>
                  <a:gd name="T89" fmla="*/ 0 h 684"/>
                  <a:gd name="T90" fmla="*/ 0 w 825"/>
                  <a:gd name="T91" fmla="*/ 0 h 684"/>
                  <a:gd name="T92" fmla="*/ 0 w 825"/>
                  <a:gd name="T93" fmla="*/ 0 h 684"/>
                  <a:gd name="T94" fmla="*/ 0 w 825"/>
                  <a:gd name="T95" fmla="*/ 0 h 684"/>
                  <a:gd name="T96" fmla="*/ 0 w 825"/>
                  <a:gd name="T97" fmla="*/ 0 h 684"/>
                  <a:gd name="T98" fmla="*/ 0 w 825"/>
                  <a:gd name="T99" fmla="*/ 0 h 684"/>
                  <a:gd name="T100" fmla="*/ 0 w 825"/>
                  <a:gd name="T101" fmla="*/ 0 h 684"/>
                  <a:gd name="T102" fmla="*/ 0 w 825"/>
                  <a:gd name="T103" fmla="*/ 0 h 684"/>
                  <a:gd name="T104" fmla="*/ 0 w 825"/>
                  <a:gd name="T105" fmla="*/ 0 h 684"/>
                  <a:gd name="T106" fmla="*/ 0 w 825"/>
                  <a:gd name="T107" fmla="*/ 0 h 684"/>
                  <a:gd name="T108" fmla="*/ 0 w 825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4"/>
                  <a:gd name="T167" fmla="*/ 825 w 825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4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69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7"/>
                    </a:lnTo>
                    <a:lnTo>
                      <a:pt x="312" y="317"/>
                    </a:lnTo>
                    <a:lnTo>
                      <a:pt x="319" y="324"/>
                    </a:lnTo>
                    <a:lnTo>
                      <a:pt x="319" y="399"/>
                    </a:lnTo>
                    <a:lnTo>
                      <a:pt x="352" y="399"/>
                    </a:lnTo>
                    <a:lnTo>
                      <a:pt x="358" y="404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4"/>
                    </a:lnTo>
                    <a:lnTo>
                      <a:pt x="399" y="555"/>
                    </a:lnTo>
                    <a:lnTo>
                      <a:pt x="427" y="555"/>
                    </a:lnTo>
                    <a:lnTo>
                      <a:pt x="427" y="484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5"/>
                    </a:lnTo>
                    <a:lnTo>
                      <a:pt x="473" y="359"/>
                    </a:lnTo>
                    <a:lnTo>
                      <a:pt x="506" y="359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69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7"/>
                    </a:lnTo>
                    <a:lnTo>
                      <a:pt x="819" y="637"/>
                    </a:lnTo>
                    <a:lnTo>
                      <a:pt x="824" y="645"/>
                    </a:lnTo>
                    <a:lnTo>
                      <a:pt x="824" y="678"/>
                    </a:lnTo>
                    <a:lnTo>
                      <a:pt x="819" y="683"/>
                    </a:lnTo>
                    <a:lnTo>
                      <a:pt x="592" y="683"/>
                    </a:lnTo>
                    <a:lnTo>
                      <a:pt x="587" y="678"/>
                    </a:lnTo>
                    <a:lnTo>
                      <a:pt x="587" y="645"/>
                    </a:lnTo>
                    <a:lnTo>
                      <a:pt x="592" y="637"/>
                    </a:lnTo>
                    <a:lnTo>
                      <a:pt x="664" y="637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69"/>
                    </a:lnTo>
                    <a:lnTo>
                      <a:pt x="592" y="169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59"/>
                    </a:lnTo>
                    <a:lnTo>
                      <a:pt x="546" y="365"/>
                    </a:lnTo>
                    <a:lnTo>
                      <a:pt x="512" y="365"/>
                    </a:lnTo>
                    <a:lnTo>
                      <a:pt x="512" y="480"/>
                    </a:lnTo>
                    <a:lnTo>
                      <a:pt x="506" y="484"/>
                    </a:lnTo>
                    <a:lnTo>
                      <a:pt x="473" y="484"/>
                    </a:lnTo>
                    <a:lnTo>
                      <a:pt x="473" y="555"/>
                    </a:lnTo>
                    <a:lnTo>
                      <a:pt x="466" y="563"/>
                    </a:lnTo>
                    <a:lnTo>
                      <a:pt x="433" y="563"/>
                    </a:lnTo>
                    <a:lnTo>
                      <a:pt x="433" y="678"/>
                    </a:lnTo>
                    <a:lnTo>
                      <a:pt x="427" y="683"/>
                    </a:lnTo>
                    <a:lnTo>
                      <a:pt x="399" y="683"/>
                    </a:lnTo>
                    <a:lnTo>
                      <a:pt x="392" y="678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7"/>
                    </a:lnTo>
                    <a:lnTo>
                      <a:pt x="352" y="563"/>
                    </a:lnTo>
                    <a:lnTo>
                      <a:pt x="319" y="563"/>
                    </a:lnTo>
                    <a:lnTo>
                      <a:pt x="312" y="555"/>
                    </a:lnTo>
                    <a:lnTo>
                      <a:pt x="312" y="484"/>
                    </a:lnTo>
                    <a:lnTo>
                      <a:pt x="278" y="484"/>
                    </a:lnTo>
                    <a:lnTo>
                      <a:pt x="273" y="480"/>
                    </a:lnTo>
                    <a:lnTo>
                      <a:pt x="273" y="404"/>
                    </a:lnTo>
                    <a:lnTo>
                      <a:pt x="239" y="404"/>
                    </a:lnTo>
                    <a:lnTo>
                      <a:pt x="234" y="399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7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69"/>
                    </a:lnTo>
                    <a:lnTo>
                      <a:pt x="119" y="169"/>
                    </a:lnTo>
                    <a:lnTo>
                      <a:pt x="119" y="637"/>
                    </a:lnTo>
                    <a:lnTo>
                      <a:pt x="192" y="637"/>
                    </a:lnTo>
                    <a:lnTo>
                      <a:pt x="198" y="645"/>
                    </a:lnTo>
                    <a:lnTo>
                      <a:pt x="198" y="678"/>
                    </a:lnTo>
                    <a:lnTo>
                      <a:pt x="192" y="683"/>
                    </a:lnTo>
                    <a:lnTo>
                      <a:pt x="5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5" y="637"/>
                    </a:lnTo>
                    <a:lnTo>
                      <a:pt x="79" y="637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77" name="Freeform 16"/>
              <p:cNvSpPr>
                <a:spLocks noChangeArrowheads="1"/>
              </p:cNvSpPr>
              <p:nvPr/>
            </p:nvSpPr>
            <p:spPr bwMode="auto">
              <a:xfrm>
                <a:off x="2848" y="2064"/>
                <a:ext cx="70" cy="154"/>
              </a:xfrm>
              <a:custGeom>
                <a:avLst/>
                <a:gdLst>
                  <a:gd name="T0" fmla="*/ 0 w 314"/>
                  <a:gd name="T1" fmla="*/ 0 h 684"/>
                  <a:gd name="T2" fmla="*/ 0 w 314"/>
                  <a:gd name="T3" fmla="*/ 0 h 684"/>
                  <a:gd name="T4" fmla="*/ 0 w 314"/>
                  <a:gd name="T5" fmla="*/ 0 h 684"/>
                  <a:gd name="T6" fmla="*/ 0 w 314"/>
                  <a:gd name="T7" fmla="*/ 0 h 684"/>
                  <a:gd name="T8" fmla="*/ 0 w 314"/>
                  <a:gd name="T9" fmla="*/ 0 h 684"/>
                  <a:gd name="T10" fmla="*/ 0 w 314"/>
                  <a:gd name="T11" fmla="*/ 0 h 684"/>
                  <a:gd name="T12" fmla="*/ 0 w 314"/>
                  <a:gd name="T13" fmla="*/ 0 h 684"/>
                  <a:gd name="T14" fmla="*/ 0 w 314"/>
                  <a:gd name="T15" fmla="*/ 0 h 684"/>
                  <a:gd name="T16" fmla="*/ 0 w 314"/>
                  <a:gd name="T17" fmla="*/ 0 h 684"/>
                  <a:gd name="T18" fmla="*/ 0 w 314"/>
                  <a:gd name="T19" fmla="*/ 0 h 684"/>
                  <a:gd name="T20" fmla="*/ 0 w 314"/>
                  <a:gd name="T21" fmla="*/ 0 h 684"/>
                  <a:gd name="T22" fmla="*/ 0 w 314"/>
                  <a:gd name="T23" fmla="*/ 0 h 684"/>
                  <a:gd name="T24" fmla="*/ 0 w 314"/>
                  <a:gd name="T25" fmla="*/ 0 h 684"/>
                  <a:gd name="T26" fmla="*/ 0 w 314"/>
                  <a:gd name="T27" fmla="*/ 0 h 684"/>
                  <a:gd name="T28" fmla="*/ 0 w 314"/>
                  <a:gd name="T29" fmla="*/ 0 h 684"/>
                  <a:gd name="T30" fmla="*/ 0 w 314"/>
                  <a:gd name="T31" fmla="*/ 0 h 684"/>
                  <a:gd name="T32" fmla="*/ 0 w 314"/>
                  <a:gd name="T33" fmla="*/ 0 h 684"/>
                  <a:gd name="T34" fmla="*/ 0 w 314"/>
                  <a:gd name="T35" fmla="*/ 0 h 684"/>
                  <a:gd name="T36" fmla="*/ 0 w 314"/>
                  <a:gd name="T37" fmla="*/ 0 h 684"/>
                  <a:gd name="T38" fmla="*/ 0 w 314"/>
                  <a:gd name="T39" fmla="*/ 0 h 684"/>
                  <a:gd name="T40" fmla="*/ 0 w 314"/>
                  <a:gd name="T41" fmla="*/ 0 h 684"/>
                  <a:gd name="T42" fmla="*/ 0 w 314"/>
                  <a:gd name="T43" fmla="*/ 0 h 684"/>
                  <a:gd name="T44" fmla="*/ 0 w 314"/>
                  <a:gd name="T45" fmla="*/ 0 h 684"/>
                  <a:gd name="T46" fmla="*/ 0 w 314"/>
                  <a:gd name="T47" fmla="*/ 0 h 68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4"/>
                  <a:gd name="T74" fmla="*/ 314 w 314"/>
                  <a:gd name="T75" fmla="*/ 684 h 68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4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7"/>
                    </a:lnTo>
                    <a:lnTo>
                      <a:pt x="307" y="637"/>
                    </a:lnTo>
                    <a:lnTo>
                      <a:pt x="313" y="645"/>
                    </a:lnTo>
                    <a:lnTo>
                      <a:pt x="313" y="678"/>
                    </a:lnTo>
                    <a:lnTo>
                      <a:pt x="307" y="683"/>
                    </a:lnTo>
                    <a:lnTo>
                      <a:pt x="7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7" y="637"/>
                    </a:lnTo>
                    <a:lnTo>
                      <a:pt x="113" y="637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0256" name="Group 17"/>
            <p:cNvGrpSpPr>
              <a:grpSpLocks/>
            </p:cNvGrpSpPr>
            <p:nvPr/>
          </p:nvGrpSpPr>
          <p:grpSpPr bwMode="auto">
            <a:xfrm>
              <a:off x="6746081" y="2197893"/>
              <a:ext cx="330994" cy="183356"/>
              <a:chOff x="2208" y="2532"/>
              <a:chExt cx="278" cy="154"/>
            </a:xfrm>
          </p:grpSpPr>
          <p:sp>
            <p:nvSpPr>
              <p:cNvPr id="10274" name="Freeform 18"/>
              <p:cNvSpPr>
                <a:spLocks noChangeArrowheads="1"/>
              </p:cNvSpPr>
              <p:nvPr/>
            </p:nvSpPr>
            <p:spPr bwMode="auto">
              <a:xfrm>
                <a:off x="2208" y="2532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0 w 799"/>
                  <a:gd name="T9" fmla="*/ 0 h 685"/>
                  <a:gd name="T10" fmla="*/ 0 w 799"/>
                  <a:gd name="T11" fmla="*/ 0 h 685"/>
                  <a:gd name="T12" fmla="*/ 0 w 799"/>
                  <a:gd name="T13" fmla="*/ 0 h 685"/>
                  <a:gd name="T14" fmla="*/ 0 w 799"/>
                  <a:gd name="T15" fmla="*/ 0 h 685"/>
                  <a:gd name="T16" fmla="*/ 0 w 799"/>
                  <a:gd name="T17" fmla="*/ 0 h 685"/>
                  <a:gd name="T18" fmla="*/ 0 w 799"/>
                  <a:gd name="T19" fmla="*/ 0 h 685"/>
                  <a:gd name="T20" fmla="*/ 0 w 799"/>
                  <a:gd name="T21" fmla="*/ 0 h 685"/>
                  <a:gd name="T22" fmla="*/ 0 w 799"/>
                  <a:gd name="T23" fmla="*/ 0 h 685"/>
                  <a:gd name="T24" fmla="*/ 0 w 799"/>
                  <a:gd name="T25" fmla="*/ 0 h 685"/>
                  <a:gd name="T26" fmla="*/ 0 w 799"/>
                  <a:gd name="T27" fmla="*/ 0 h 685"/>
                  <a:gd name="T28" fmla="*/ 0 w 799"/>
                  <a:gd name="T29" fmla="*/ 0 h 685"/>
                  <a:gd name="T30" fmla="*/ 0 w 799"/>
                  <a:gd name="T31" fmla="*/ 0 h 685"/>
                  <a:gd name="T32" fmla="*/ 0 w 799"/>
                  <a:gd name="T33" fmla="*/ 0 h 685"/>
                  <a:gd name="T34" fmla="*/ 0 w 799"/>
                  <a:gd name="T35" fmla="*/ 0 h 685"/>
                  <a:gd name="T36" fmla="*/ 0 w 799"/>
                  <a:gd name="T37" fmla="*/ 0 h 685"/>
                  <a:gd name="T38" fmla="*/ 0 w 799"/>
                  <a:gd name="T39" fmla="*/ 0 h 685"/>
                  <a:gd name="T40" fmla="*/ 0 w 799"/>
                  <a:gd name="T41" fmla="*/ 0 h 685"/>
                  <a:gd name="T42" fmla="*/ 0 w 799"/>
                  <a:gd name="T43" fmla="*/ 0 h 685"/>
                  <a:gd name="T44" fmla="*/ 0 w 799"/>
                  <a:gd name="T45" fmla="*/ 0 h 685"/>
                  <a:gd name="T46" fmla="*/ 0 w 799"/>
                  <a:gd name="T47" fmla="*/ 0 h 685"/>
                  <a:gd name="T48" fmla="*/ 0 w 799"/>
                  <a:gd name="T49" fmla="*/ 0 h 685"/>
                  <a:gd name="T50" fmla="*/ 0 w 799"/>
                  <a:gd name="T51" fmla="*/ 0 h 685"/>
                  <a:gd name="T52" fmla="*/ 0 w 799"/>
                  <a:gd name="T53" fmla="*/ 0 h 685"/>
                  <a:gd name="T54" fmla="*/ 0 w 799"/>
                  <a:gd name="T55" fmla="*/ 0 h 685"/>
                  <a:gd name="T56" fmla="*/ 0 w 799"/>
                  <a:gd name="T57" fmla="*/ 0 h 685"/>
                  <a:gd name="T58" fmla="*/ 0 w 799"/>
                  <a:gd name="T59" fmla="*/ 0 h 685"/>
                  <a:gd name="T60" fmla="*/ 0 w 799"/>
                  <a:gd name="T61" fmla="*/ 0 h 685"/>
                  <a:gd name="T62" fmla="*/ 0 w 799"/>
                  <a:gd name="T63" fmla="*/ 0 h 685"/>
                  <a:gd name="T64" fmla="*/ 0 w 799"/>
                  <a:gd name="T65" fmla="*/ 0 h 685"/>
                  <a:gd name="T66" fmla="*/ 0 w 799"/>
                  <a:gd name="T67" fmla="*/ 0 h 685"/>
                  <a:gd name="T68" fmla="*/ 0 w 799"/>
                  <a:gd name="T69" fmla="*/ 0 h 685"/>
                  <a:gd name="T70" fmla="*/ 0 w 799"/>
                  <a:gd name="T71" fmla="*/ 0 h 685"/>
                  <a:gd name="T72" fmla="*/ 0 w 799"/>
                  <a:gd name="T73" fmla="*/ 0 h 685"/>
                  <a:gd name="T74" fmla="*/ 0 w 799"/>
                  <a:gd name="T75" fmla="*/ 0 h 685"/>
                  <a:gd name="T76" fmla="*/ 0 w 799"/>
                  <a:gd name="T77" fmla="*/ 0 h 685"/>
                  <a:gd name="T78" fmla="*/ 0 w 799"/>
                  <a:gd name="T79" fmla="*/ 0 h 685"/>
                  <a:gd name="T80" fmla="*/ 0 w 799"/>
                  <a:gd name="T81" fmla="*/ 0 h 685"/>
                  <a:gd name="T82" fmla="*/ 0 w 799"/>
                  <a:gd name="T83" fmla="*/ 0 h 685"/>
                  <a:gd name="T84" fmla="*/ 0 w 799"/>
                  <a:gd name="T85" fmla="*/ 0 h 685"/>
                  <a:gd name="T86" fmla="*/ 0 w 799"/>
                  <a:gd name="T87" fmla="*/ 0 h 685"/>
                  <a:gd name="T88" fmla="*/ 0 w 799"/>
                  <a:gd name="T89" fmla="*/ 0 h 685"/>
                  <a:gd name="T90" fmla="*/ 0 w 799"/>
                  <a:gd name="T91" fmla="*/ 0 h 685"/>
                  <a:gd name="T92" fmla="*/ 0 w 799"/>
                  <a:gd name="T93" fmla="*/ 0 h 685"/>
                  <a:gd name="T94" fmla="*/ 0 w 799"/>
                  <a:gd name="T95" fmla="*/ 0 h 685"/>
                  <a:gd name="T96" fmla="*/ 0 w 799"/>
                  <a:gd name="T97" fmla="*/ 0 h 685"/>
                  <a:gd name="T98" fmla="*/ 0 w 799"/>
                  <a:gd name="T99" fmla="*/ 0 h 685"/>
                  <a:gd name="T100" fmla="*/ 0 w 799"/>
                  <a:gd name="T101" fmla="*/ 0 h 685"/>
                  <a:gd name="T102" fmla="*/ 0 w 799"/>
                  <a:gd name="T103" fmla="*/ 0 h 685"/>
                  <a:gd name="T104" fmla="*/ 0 w 799"/>
                  <a:gd name="T105" fmla="*/ 0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75" name="Freeform 19"/>
              <p:cNvSpPr>
                <a:spLocks noChangeArrowheads="1"/>
              </p:cNvSpPr>
              <p:nvPr/>
            </p:nvSpPr>
            <p:spPr bwMode="auto">
              <a:xfrm>
                <a:off x="2401" y="2532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0257" name="Group 20"/>
            <p:cNvGrpSpPr>
              <a:grpSpLocks/>
            </p:cNvGrpSpPr>
            <p:nvPr/>
          </p:nvGrpSpPr>
          <p:grpSpPr bwMode="auto">
            <a:xfrm>
              <a:off x="7841456" y="2197893"/>
              <a:ext cx="330994" cy="183356"/>
              <a:chOff x="3128" y="2532"/>
              <a:chExt cx="278" cy="154"/>
            </a:xfrm>
          </p:grpSpPr>
          <p:sp>
            <p:nvSpPr>
              <p:cNvPr id="10272" name="Freeform 21"/>
              <p:cNvSpPr>
                <a:spLocks noChangeArrowheads="1"/>
              </p:cNvSpPr>
              <p:nvPr/>
            </p:nvSpPr>
            <p:spPr bwMode="auto">
              <a:xfrm>
                <a:off x="3128" y="2532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0 w 825"/>
                  <a:gd name="T7" fmla="*/ 0 h 685"/>
                  <a:gd name="T8" fmla="*/ 0 w 825"/>
                  <a:gd name="T9" fmla="*/ 0 h 685"/>
                  <a:gd name="T10" fmla="*/ 0 w 825"/>
                  <a:gd name="T11" fmla="*/ 0 h 685"/>
                  <a:gd name="T12" fmla="*/ 0 w 825"/>
                  <a:gd name="T13" fmla="*/ 0 h 685"/>
                  <a:gd name="T14" fmla="*/ 0 w 825"/>
                  <a:gd name="T15" fmla="*/ 0 h 685"/>
                  <a:gd name="T16" fmla="*/ 0 w 825"/>
                  <a:gd name="T17" fmla="*/ 0 h 685"/>
                  <a:gd name="T18" fmla="*/ 0 w 825"/>
                  <a:gd name="T19" fmla="*/ 0 h 685"/>
                  <a:gd name="T20" fmla="*/ 0 w 825"/>
                  <a:gd name="T21" fmla="*/ 0 h 685"/>
                  <a:gd name="T22" fmla="*/ 0 w 825"/>
                  <a:gd name="T23" fmla="*/ 0 h 685"/>
                  <a:gd name="T24" fmla="*/ 0 w 825"/>
                  <a:gd name="T25" fmla="*/ 0 h 685"/>
                  <a:gd name="T26" fmla="*/ 0 w 825"/>
                  <a:gd name="T27" fmla="*/ 0 h 685"/>
                  <a:gd name="T28" fmla="*/ 0 w 825"/>
                  <a:gd name="T29" fmla="*/ 0 h 685"/>
                  <a:gd name="T30" fmla="*/ 0 w 825"/>
                  <a:gd name="T31" fmla="*/ 0 h 685"/>
                  <a:gd name="T32" fmla="*/ 0 w 825"/>
                  <a:gd name="T33" fmla="*/ 0 h 685"/>
                  <a:gd name="T34" fmla="*/ 0 w 825"/>
                  <a:gd name="T35" fmla="*/ 0 h 685"/>
                  <a:gd name="T36" fmla="*/ 0 w 825"/>
                  <a:gd name="T37" fmla="*/ 0 h 685"/>
                  <a:gd name="T38" fmla="*/ 0 w 825"/>
                  <a:gd name="T39" fmla="*/ 0 h 685"/>
                  <a:gd name="T40" fmla="*/ 0 w 825"/>
                  <a:gd name="T41" fmla="*/ 0 h 685"/>
                  <a:gd name="T42" fmla="*/ 0 w 825"/>
                  <a:gd name="T43" fmla="*/ 0 h 685"/>
                  <a:gd name="T44" fmla="*/ 0 w 825"/>
                  <a:gd name="T45" fmla="*/ 0 h 685"/>
                  <a:gd name="T46" fmla="*/ 0 w 825"/>
                  <a:gd name="T47" fmla="*/ 0 h 685"/>
                  <a:gd name="T48" fmla="*/ 0 w 825"/>
                  <a:gd name="T49" fmla="*/ 0 h 685"/>
                  <a:gd name="T50" fmla="*/ 0 w 825"/>
                  <a:gd name="T51" fmla="*/ 0 h 685"/>
                  <a:gd name="T52" fmla="*/ 0 w 825"/>
                  <a:gd name="T53" fmla="*/ 0 h 685"/>
                  <a:gd name="T54" fmla="*/ 0 w 825"/>
                  <a:gd name="T55" fmla="*/ 0 h 685"/>
                  <a:gd name="T56" fmla="*/ 0 w 825"/>
                  <a:gd name="T57" fmla="*/ 0 h 685"/>
                  <a:gd name="T58" fmla="*/ 0 w 825"/>
                  <a:gd name="T59" fmla="*/ 0 h 685"/>
                  <a:gd name="T60" fmla="*/ 0 w 825"/>
                  <a:gd name="T61" fmla="*/ 0 h 685"/>
                  <a:gd name="T62" fmla="*/ 0 w 825"/>
                  <a:gd name="T63" fmla="*/ 0 h 685"/>
                  <a:gd name="T64" fmla="*/ 0 w 825"/>
                  <a:gd name="T65" fmla="*/ 0 h 685"/>
                  <a:gd name="T66" fmla="*/ 0 w 825"/>
                  <a:gd name="T67" fmla="*/ 0 h 685"/>
                  <a:gd name="T68" fmla="*/ 0 w 825"/>
                  <a:gd name="T69" fmla="*/ 0 h 685"/>
                  <a:gd name="T70" fmla="*/ 0 w 825"/>
                  <a:gd name="T71" fmla="*/ 0 h 685"/>
                  <a:gd name="T72" fmla="*/ 0 w 825"/>
                  <a:gd name="T73" fmla="*/ 0 h 685"/>
                  <a:gd name="T74" fmla="*/ 0 w 825"/>
                  <a:gd name="T75" fmla="*/ 0 h 685"/>
                  <a:gd name="T76" fmla="*/ 0 w 825"/>
                  <a:gd name="T77" fmla="*/ 0 h 685"/>
                  <a:gd name="T78" fmla="*/ 0 w 825"/>
                  <a:gd name="T79" fmla="*/ 0 h 685"/>
                  <a:gd name="T80" fmla="*/ 0 w 825"/>
                  <a:gd name="T81" fmla="*/ 0 h 685"/>
                  <a:gd name="T82" fmla="*/ 0 w 825"/>
                  <a:gd name="T83" fmla="*/ 0 h 685"/>
                  <a:gd name="T84" fmla="*/ 0 w 825"/>
                  <a:gd name="T85" fmla="*/ 0 h 685"/>
                  <a:gd name="T86" fmla="*/ 0 w 825"/>
                  <a:gd name="T87" fmla="*/ 0 h 685"/>
                  <a:gd name="T88" fmla="*/ 0 w 825"/>
                  <a:gd name="T89" fmla="*/ 0 h 685"/>
                  <a:gd name="T90" fmla="*/ 0 w 825"/>
                  <a:gd name="T91" fmla="*/ 0 h 685"/>
                  <a:gd name="T92" fmla="*/ 0 w 825"/>
                  <a:gd name="T93" fmla="*/ 0 h 685"/>
                  <a:gd name="T94" fmla="*/ 0 w 825"/>
                  <a:gd name="T95" fmla="*/ 0 h 685"/>
                  <a:gd name="T96" fmla="*/ 0 w 825"/>
                  <a:gd name="T97" fmla="*/ 0 h 685"/>
                  <a:gd name="T98" fmla="*/ 0 w 825"/>
                  <a:gd name="T99" fmla="*/ 0 h 685"/>
                  <a:gd name="T100" fmla="*/ 0 w 825"/>
                  <a:gd name="T101" fmla="*/ 0 h 685"/>
                  <a:gd name="T102" fmla="*/ 0 w 825"/>
                  <a:gd name="T103" fmla="*/ 0 h 685"/>
                  <a:gd name="T104" fmla="*/ 0 w 825"/>
                  <a:gd name="T105" fmla="*/ 0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73" name="Freeform 22"/>
              <p:cNvSpPr>
                <a:spLocks noChangeArrowheads="1"/>
              </p:cNvSpPr>
              <p:nvPr/>
            </p:nvSpPr>
            <p:spPr bwMode="auto">
              <a:xfrm>
                <a:off x="3327" y="2532"/>
                <a:ext cx="79" cy="154"/>
              </a:xfrm>
              <a:custGeom>
                <a:avLst/>
                <a:gdLst>
                  <a:gd name="T0" fmla="*/ 0 w 354"/>
                  <a:gd name="T1" fmla="*/ 0 h 685"/>
                  <a:gd name="T2" fmla="*/ 0 w 354"/>
                  <a:gd name="T3" fmla="*/ 0 h 685"/>
                  <a:gd name="T4" fmla="*/ 0 w 354"/>
                  <a:gd name="T5" fmla="*/ 0 h 685"/>
                  <a:gd name="T6" fmla="*/ 0 w 354"/>
                  <a:gd name="T7" fmla="*/ 0 h 685"/>
                  <a:gd name="T8" fmla="*/ 0 w 354"/>
                  <a:gd name="T9" fmla="*/ 0 h 685"/>
                  <a:gd name="T10" fmla="*/ 0 w 354"/>
                  <a:gd name="T11" fmla="*/ 0 h 685"/>
                  <a:gd name="T12" fmla="*/ 0 w 354"/>
                  <a:gd name="T13" fmla="*/ 0 h 685"/>
                  <a:gd name="T14" fmla="*/ 0 w 354"/>
                  <a:gd name="T15" fmla="*/ 0 h 685"/>
                  <a:gd name="T16" fmla="*/ 0 w 354"/>
                  <a:gd name="T17" fmla="*/ 0 h 685"/>
                  <a:gd name="T18" fmla="*/ 0 w 354"/>
                  <a:gd name="T19" fmla="*/ 0 h 685"/>
                  <a:gd name="T20" fmla="*/ 0 w 354"/>
                  <a:gd name="T21" fmla="*/ 0 h 685"/>
                  <a:gd name="T22" fmla="*/ 0 w 354"/>
                  <a:gd name="T23" fmla="*/ 0 h 685"/>
                  <a:gd name="T24" fmla="*/ 0 w 354"/>
                  <a:gd name="T25" fmla="*/ 0 h 685"/>
                  <a:gd name="T26" fmla="*/ 0 w 354"/>
                  <a:gd name="T27" fmla="*/ 0 h 685"/>
                  <a:gd name="T28" fmla="*/ 0 w 354"/>
                  <a:gd name="T29" fmla="*/ 0 h 685"/>
                  <a:gd name="T30" fmla="*/ 0 w 354"/>
                  <a:gd name="T31" fmla="*/ 0 h 685"/>
                  <a:gd name="T32" fmla="*/ 0 w 354"/>
                  <a:gd name="T33" fmla="*/ 0 h 685"/>
                  <a:gd name="T34" fmla="*/ 0 w 354"/>
                  <a:gd name="T35" fmla="*/ 0 h 685"/>
                  <a:gd name="T36" fmla="*/ 0 w 354"/>
                  <a:gd name="T37" fmla="*/ 0 h 685"/>
                  <a:gd name="T38" fmla="*/ 0 w 354"/>
                  <a:gd name="T39" fmla="*/ 0 h 685"/>
                  <a:gd name="T40" fmla="*/ 0 w 354"/>
                  <a:gd name="T41" fmla="*/ 0 h 685"/>
                  <a:gd name="T42" fmla="*/ 0 w 354"/>
                  <a:gd name="T43" fmla="*/ 0 h 685"/>
                  <a:gd name="T44" fmla="*/ 0 w 354"/>
                  <a:gd name="T45" fmla="*/ 0 h 685"/>
                  <a:gd name="T46" fmla="*/ 0 w 354"/>
                  <a:gd name="T47" fmla="*/ 0 h 685"/>
                  <a:gd name="T48" fmla="*/ 0 w 354"/>
                  <a:gd name="T49" fmla="*/ 0 h 685"/>
                  <a:gd name="T50" fmla="*/ 0 w 354"/>
                  <a:gd name="T51" fmla="*/ 0 h 685"/>
                  <a:gd name="T52" fmla="*/ 0 w 354"/>
                  <a:gd name="T53" fmla="*/ 0 h 685"/>
                  <a:gd name="T54" fmla="*/ 0 w 354"/>
                  <a:gd name="T55" fmla="*/ 0 h 685"/>
                  <a:gd name="T56" fmla="*/ 0 w 354"/>
                  <a:gd name="T57" fmla="*/ 0 h 685"/>
                  <a:gd name="T58" fmla="*/ 0 w 354"/>
                  <a:gd name="T59" fmla="*/ 0 h 685"/>
                  <a:gd name="T60" fmla="*/ 0 w 354"/>
                  <a:gd name="T61" fmla="*/ 0 h 685"/>
                  <a:gd name="T62" fmla="*/ 0 w 354"/>
                  <a:gd name="T63" fmla="*/ 0 h 685"/>
                  <a:gd name="T64" fmla="*/ 0 w 354"/>
                  <a:gd name="T65" fmla="*/ 0 h 685"/>
                  <a:gd name="T66" fmla="*/ 0 w 354"/>
                  <a:gd name="T67" fmla="*/ 0 h 685"/>
                  <a:gd name="T68" fmla="*/ 0 w 354"/>
                  <a:gd name="T69" fmla="*/ 0 h 685"/>
                  <a:gd name="T70" fmla="*/ 0 w 354"/>
                  <a:gd name="T71" fmla="*/ 0 h 685"/>
                  <a:gd name="T72" fmla="*/ 0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0258" name="Group 23"/>
            <p:cNvGrpSpPr>
              <a:grpSpLocks/>
            </p:cNvGrpSpPr>
            <p:nvPr/>
          </p:nvGrpSpPr>
          <p:grpSpPr bwMode="auto">
            <a:xfrm>
              <a:off x="5774531" y="2940843"/>
              <a:ext cx="330994" cy="183356"/>
              <a:chOff x="1392" y="3156"/>
              <a:chExt cx="278" cy="154"/>
            </a:xfrm>
          </p:grpSpPr>
          <p:sp>
            <p:nvSpPr>
              <p:cNvPr id="10270" name="Freeform 24"/>
              <p:cNvSpPr>
                <a:spLocks noChangeArrowheads="1"/>
              </p:cNvSpPr>
              <p:nvPr/>
            </p:nvSpPr>
            <p:spPr bwMode="auto">
              <a:xfrm>
                <a:off x="1392" y="3156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71" name="Freeform 25"/>
              <p:cNvSpPr>
                <a:spLocks noChangeArrowheads="1"/>
              </p:cNvSpPr>
              <p:nvPr/>
            </p:nvSpPr>
            <p:spPr bwMode="auto">
              <a:xfrm>
                <a:off x="1585" y="3156"/>
                <a:ext cx="85" cy="154"/>
              </a:xfrm>
              <a:custGeom>
                <a:avLst/>
                <a:gdLst>
                  <a:gd name="T0" fmla="*/ 0 w 381"/>
                  <a:gd name="T1" fmla="*/ 0 h 685"/>
                  <a:gd name="T2" fmla="*/ 0 w 381"/>
                  <a:gd name="T3" fmla="*/ 0 h 685"/>
                  <a:gd name="T4" fmla="*/ 0 w 381"/>
                  <a:gd name="T5" fmla="*/ 0 h 685"/>
                  <a:gd name="T6" fmla="*/ 0 w 381"/>
                  <a:gd name="T7" fmla="*/ 0 h 685"/>
                  <a:gd name="T8" fmla="*/ 0 w 381"/>
                  <a:gd name="T9" fmla="*/ 0 h 685"/>
                  <a:gd name="T10" fmla="*/ 0 w 381"/>
                  <a:gd name="T11" fmla="*/ 0 h 685"/>
                  <a:gd name="T12" fmla="*/ 0 w 381"/>
                  <a:gd name="T13" fmla="*/ 0 h 685"/>
                  <a:gd name="T14" fmla="*/ 0 w 381"/>
                  <a:gd name="T15" fmla="*/ 0 h 685"/>
                  <a:gd name="T16" fmla="*/ 0 w 381"/>
                  <a:gd name="T17" fmla="*/ 0 h 685"/>
                  <a:gd name="T18" fmla="*/ 0 w 381"/>
                  <a:gd name="T19" fmla="*/ 0 h 685"/>
                  <a:gd name="T20" fmla="*/ 0 w 381"/>
                  <a:gd name="T21" fmla="*/ 0 h 685"/>
                  <a:gd name="T22" fmla="*/ 0 w 381"/>
                  <a:gd name="T23" fmla="*/ 0 h 685"/>
                  <a:gd name="T24" fmla="*/ 0 w 381"/>
                  <a:gd name="T25" fmla="*/ 0 h 685"/>
                  <a:gd name="T26" fmla="*/ 0 w 381"/>
                  <a:gd name="T27" fmla="*/ 0 h 685"/>
                  <a:gd name="T28" fmla="*/ 0 w 381"/>
                  <a:gd name="T29" fmla="*/ 0 h 685"/>
                  <a:gd name="T30" fmla="*/ 0 w 381"/>
                  <a:gd name="T31" fmla="*/ 0 h 685"/>
                  <a:gd name="T32" fmla="*/ 0 w 381"/>
                  <a:gd name="T33" fmla="*/ 0 h 685"/>
                  <a:gd name="T34" fmla="*/ 0 w 381"/>
                  <a:gd name="T35" fmla="*/ 0 h 685"/>
                  <a:gd name="T36" fmla="*/ 0 w 381"/>
                  <a:gd name="T37" fmla="*/ 0 h 685"/>
                  <a:gd name="T38" fmla="*/ 0 w 381"/>
                  <a:gd name="T39" fmla="*/ 0 h 685"/>
                  <a:gd name="T40" fmla="*/ 0 w 381"/>
                  <a:gd name="T41" fmla="*/ 0 h 685"/>
                  <a:gd name="T42" fmla="*/ 0 w 381"/>
                  <a:gd name="T43" fmla="*/ 0 h 685"/>
                  <a:gd name="T44" fmla="*/ 0 w 381"/>
                  <a:gd name="T45" fmla="*/ 0 h 685"/>
                  <a:gd name="T46" fmla="*/ 0 w 381"/>
                  <a:gd name="T47" fmla="*/ 0 h 685"/>
                  <a:gd name="T48" fmla="*/ 0 w 381"/>
                  <a:gd name="T49" fmla="*/ 0 h 685"/>
                  <a:gd name="T50" fmla="*/ 0 w 381"/>
                  <a:gd name="T51" fmla="*/ 0 h 685"/>
                  <a:gd name="T52" fmla="*/ 0 w 381"/>
                  <a:gd name="T53" fmla="*/ 0 h 685"/>
                  <a:gd name="T54" fmla="*/ 0 w 381"/>
                  <a:gd name="T55" fmla="*/ 0 h 685"/>
                  <a:gd name="T56" fmla="*/ 0 w 381"/>
                  <a:gd name="T57" fmla="*/ 0 h 685"/>
                  <a:gd name="T58" fmla="*/ 0 w 381"/>
                  <a:gd name="T59" fmla="*/ 0 h 685"/>
                  <a:gd name="T60" fmla="*/ 0 w 381"/>
                  <a:gd name="T61" fmla="*/ 0 h 685"/>
                  <a:gd name="T62" fmla="*/ 0 w 381"/>
                  <a:gd name="T63" fmla="*/ 0 h 685"/>
                  <a:gd name="T64" fmla="*/ 0 w 381"/>
                  <a:gd name="T65" fmla="*/ 0 h 685"/>
                  <a:gd name="T66" fmla="*/ 0 w 381"/>
                  <a:gd name="T67" fmla="*/ 0 h 685"/>
                  <a:gd name="T68" fmla="*/ 0 w 381"/>
                  <a:gd name="T69" fmla="*/ 0 h 685"/>
                  <a:gd name="T70" fmla="*/ 0 w 381"/>
                  <a:gd name="T71" fmla="*/ 0 h 685"/>
                  <a:gd name="T72" fmla="*/ 0 w 381"/>
                  <a:gd name="T73" fmla="*/ 0 h 685"/>
                  <a:gd name="T74" fmla="*/ 0 w 381"/>
                  <a:gd name="T75" fmla="*/ 0 h 685"/>
                  <a:gd name="T76" fmla="*/ 0 w 381"/>
                  <a:gd name="T77" fmla="*/ 0 h 685"/>
                  <a:gd name="T78" fmla="*/ 0 w 381"/>
                  <a:gd name="T79" fmla="*/ 0 h 685"/>
                  <a:gd name="T80" fmla="*/ 0 w 381"/>
                  <a:gd name="T81" fmla="*/ 0 h 685"/>
                  <a:gd name="T82" fmla="*/ 0 w 381"/>
                  <a:gd name="T83" fmla="*/ 0 h 685"/>
                  <a:gd name="T84" fmla="*/ 0 w 381"/>
                  <a:gd name="T85" fmla="*/ 0 h 685"/>
                  <a:gd name="T86" fmla="*/ 0 w 381"/>
                  <a:gd name="T87" fmla="*/ 0 h 685"/>
                  <a:gd name="T88" fmla="*/ 0 w 381"/>
                  <a:gd name="T89" fmla="*/ 0 h 685"/>
                  <a:gd name="T90" fmla="*/ 0 w 381"/>
                  <a:gd name="T91" fmla="*/ 0 h 685"/>
                  <a:gd name="T92" fmla="*/ 0 w 381"/>
                  <a:gd name="T93" fmla="*/ 0 h 685"/>
                  <a:gd name="T94" fmla="*/ 0 w 381"/>
                  <a:gd name="T95" fmla="*/ 0 h 685"/>
                  <a:gd name="T96" fmla="*/ 0 w 381"/>
                  <a:gd name="T97" fmla="*/ 0 h 685"/>
                  <a:gd name="T98" fmla="*/ 0 w 381"/>
                  <a:gd name="T99" fmla="*/ 0 h 68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5"/>
                  <a:gd name="T152" fmla="*/ 381 w 381"/>
                  <a:gd name="T153" fmla="*/ 685 h 68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5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6"/>
                    </a:lnTo>
                    <a:lnTo>
                      <a:pt x="109" y="366"/>
                    </a:lnTo>
                    <a:lnTo>
                      <a:pt x="114" y="360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4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2"/>
                    </a:lnTo>
                    <a:lnTo>
                      <a:pt x="375" y="527"/>
                    </a:lnTo>
                    <a:lnTo>
                      <a:pt x="303" y="527"/>
                    </a:lnTo>
                    <a:lnTo>
                      <a:pt x="303" y="679"/>
                    </a:lnTo>
                    <a:lnTo>
                      <a:pt x="298" y="684"/>
                    </a:lnTo>
                    <a:lnTo>
                      <a:pt x="227" y="684"/>
                    </a:lnTo>
                    <a:lnTo>
                      <a:pt x="222" y="679"/>
                    </a:lnTo>
                    <a:lnTo>
                      <a:pt x="222" y="527"/>
                    </a:lnTo>
                    <a:lnTo>
                      <a:pt x="4" y="527"/>
                    </a:lnTo>
                    <a:lnTo>
                      <a:pt x="0" y="522"/>
                    </a:lnTo>
                    <a:lnTo>
                      <a:pt x="0" y="405"/>
                    </a:lnTo>
                    <a:lnTo>
                      <a:pt x="4" y="400"/>
                    </a:lnTo>
                    <a:lnTo>
                      <a:pt x="37" y="400"/>
                    </a:lnTo>
                    <a:lnTo>
                      <a:pt x="37" y="324"/>
                    </a:lnTo>
                    <a:lnTo>
                      <a:pt x="42" y="318"/>
                    </a:lnTo>
                    <a:lnTo>
                      <a:pt x="75" y="318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70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0259" name="Group 26"/>
            <p:cNvGrpSpPr>
              <a:grpSpLocks/>
            </p:cNvGrpSpPr>
            <p:nvPr/>
          </p:nvGrpSpPr>
          <p:grpSpPr bwMode="auto">
            <a:xfrm>
              <a:off x="6746081" y="2940843"/>
              <a:ext cx="330994" cy="183356"/>
              <a:chOff x="2208" y="3156"/>
              <a:chExt cx="278" cy="154"/>
            </a:xfrm>
          </p:grpSpPr>
          <p:sp>
            <p:nvSpPr>
              <p:cNvPr id="10268" name="Freeform 27"/>
              <p:cNvSpPr>
                <a:spLocks noChangeArrowheads="1"/>
              </p:cNvSpPr>
              <p:nvPr/>
            </p:nvSpPr>
            <p:spPr bwMode="auto">
              <a:xfrm>
                <a:off x="2208" y="3156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0 w 799"/>
                  <a:gd name="T9" fmla="*/ 0 h 685"/>
                  <a:gd name="T10" fmla="*/ 0 w 799"/>
                  <a:gd name="T11" fmla="*/ 0 h 685"/>
                  <a:gd name="T12" fmla="*/ 0 w 799"/>
                  <a:gd name="T13" fmla="*/ 0 h 685"/>
                  <a:gd name="T14" fmla="*/ 0 w 799"/>
                  <a:gd name="T15" fmla="*/ 0 h 685"/>
                  <a:gd name="T16" fmla="*/ 0 w 799"/>
                  <a:gd name="T17" fmla="*/ 0 h 685"/>
                  <a:gd name="T18" fmla="*/ 0 w 799"/>
                  <a:gd name="T19" fmla="*/ 0 h 685"/>
                  <a:gd name="T20" fmla="*/ 0 w 799"/>
                  <a:gd name="T21" fmla="*/ 0 h 685"/>
                  <a:gd name="T22" fmla="*/ 0 w 799"/>
                  <a:gd name="T23" fmla="*/ 0 h 685"/>
                  <a:gd name="T24" fmla="*/ 0 w 799"/>
                  <a:gd name="T25" fmla="*/ 0 h 685"/>
                  <a:gd name="T26" fmla="*/ 0 w 799"/>
                  <a:gd name="T27" fmla="*/ 0 h 685"/>
                  <a:gd name="T28" fmla="*/ 0 w 799"/>
                  <a:gd name="T29" fmla="*/ 0 h 685"/>
                  <a:gd name="T30" fmla="*/ 0 w 799"/>
                  <a:gd name="T31" fmla="*/ 0 h 685"/>
                  <a:gd name="T32" fmla="*/ 0 w 799"/>
                  <a:gd name="T33" fmla="*/ 0 h 685"/>
                  <a:gd name="T34" fmla="*/ 0 w 799"/>
                  <a:gd name="T35" fmla="*/ 0 h 685"/>
                  <a:gd name="T36" fmla="*/ 0 w 799"/>
                  <a:gd name="T37" fmla="*/ 0 h 685"/>
                  <a:gd name="T38" fmla="*/ 0 w 799"/>
                  <a:gd name="T39" fmla="*/ 0 h 685"/>
                  <a:gd name="T40" fmla="*/ 0 w 799"/>
                  <a:gd name="T41" fmla="*/ 0 h 685"/>
                  <a:gd name="T42" fmla="*/ 0 w 799"/>
                  <a:gd name="T43" fmla="*/ 0 h 685"/>
                  <a:gd name="T44" fmla="*/ 0 w 799"/>
                  <a:gd name="T45" fmla="*/ 0 h 685"/>
                  <a:gd name="T46" fmla="*/ 0 w 799"/>
                  <a:gd name="T47" fmla="*/ 0 h 685"/>
                  <a:gd name="T48" fmla="*/ 0 w 799"/>
                  <a:gd name="T49" fmla="*/ 0 h 685"/>
                  <a:gd name="T50" fmla="*/ 0 w 799"/>
                  <a:gd name="T51" fmla="*/ 0 h 685"/>
                  <a:gd name="T52" fmla="*/ 0 w 799"/>
                  <a:gd name="T53" fmla="*/ 0 h 685"/>
                  <a:gd name="T54" fmla="*/ 0 w 799"/>
                  <a:gd name="T55" fmla="*/ 0 h 685"/>
                  <a:gd name="T56" fmla="*/ 0 w 799"/>
                  <a:gd name="T57" fmla="*/ 0 h 685"/>
                  <a:gd name="T58" fmla="*/ 0 w 799"/>
                  <a:gd name="T59" fmla="*/ 0 h 685"/>
                  <a:gd name="T60" fmla="*/ 0 w 799"/>
                  <a:gd name="T61" fmla="*/ 0 h 685"/>
                  <a:gd name="T62" fmla="*/ 0 w 799"/>
                  <a:gd name="T63" fmla="*/ 0 h 685"/>
                  <a:gd name="T64" fmla="*/ 0 w 799"/>
                  <a:gd name="T65" fmla="*/ 0 h 685"/>
                  <a:gd name="T66" fmla="*/ 0 w 799"/>
                  <a:gd name="T67" fmla="*/ 0 h 685"/>
                  <a:gd name="T68" fmla="*/ 0 w 799"/>
                  <a:gd name="T69" fmla="*/ 0 h 685"/>
                  <a:gd name="T70" fmla="*/ 0 w 799"/>
                  <a:gd name="T71" fmla="*/ 0 h 685"/>
                  <a:gd name="T72" fmla="*/ 0 w 799"/>
                  <a:gd name="T73" fmla="*/ 0 h 685"/>
                  <a:gd name="T74" fmla="*/ 0 w 799"/>
                  <a:gd name="T75" fmla="*/ 0 h 685"/>
                  <a:gd name="T76" fmla="*/ 0 w 799"/>
                  <a:gd name="T77" fmla="*/ 0 h 685"/>
                  <a:gd name="T78" fmla="*/ 0 w 799"/>
                  <a:gd name="T79" fmla="*/ 0 h 685"/>
                  <a:gd name="T80" fmla="*/ 0 w 799"/>
                  <a:gd name="T81" fmla="*/ 0 h 685"/>
                  <a:gd name="T82" fmla="*/ 0 w 799"/>
                  <a:gd name="T83" fmla="*/ 0 h 685"/>
                  <a:gd name="T84" fmla="*/ 0 w 799"/>
                  <a:gd name="T85" fmla="*/ 0 h 685"/>
                  <a:gd name="T86" fmla="*/ 0 w 799"/>
                  <a:gd name="T87" fmla="*/ 0 h 685"/>
                  <a:gd name="T88" fmla="*/ 0 w 799"/>
                  <a:gd name="T89" fmla="*/ 0 h 685"/>
                  <a:gd name="T90" fmla="*/ 0 w 799"/>
                  <a:gd name="T91" fmla="*/ 0 h 685"/>
                  <a:gd name="T92" fmla="*/ 0 w 799"/>
                  <a:gd name="T93" fmla="*/ 0 h 685"/>
                  <a:gd name="T94" fmla="*/ 0 w 799"/>
                  <a:gd name="T95" fmla="*/ 0 h 685"/>
                  <a:gd name="T96" fmla="*/ 0 w 799"/>
                  <a:gd name="T97" fmla="*/ 0 h 685"/>
                  <a:gd name="T98" fmla="*/ 0 w 799"/>
                  <a:gd name="T99" fmla="*/ 0 h 685"/>
                  <a:gd name="T100" fmla="*/ 0 w 799"/>
                  <a:gd name="T101" fmla="*/ 0 h 685"/>
                  <a:gd name="T102" fmla="*/ 0 w 799"/>
                  <a:gd name="T103" fmla="*/ 0 h 685"/>
                  <a:gd name="T104" fmla="*/ 0 w 799"/>
                  <a:gd name="T105" fmla="*/ 0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69" name="Freeform 28"/>
              <p:cNvSpPr>
                <a:spLocks noChangeArrowheads="1"/>
              </p:cNvSpPr>
              <p:nvPr/>
            </p:nvSpPr>
            <p:spPr bwMode="auto">
              <a:xfrm>
                <a:off x="2401" y="3156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5"/>
                  <a:gd name="T104" fmla="*/ 380 w 380"/>
                  <a:gd name="T105" fmla="*/ 685 h 68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5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4"/>
                    </a:lnTo>
                    <a:lnTo>
                      <a:pt x="185" y="204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60"/>
                    </a:lnTo>
                    <a:lnTo>
                      <a:pt x="374" y="360"/>
                    </a:lnTo>
                    <a:lnTo>
                      <a:pt x="379" y="366"/>
                    </a:lnTo>
                    <a:lnTo>
                      <a:pt x="379" y="556"/>
                    </a:lnTo>
                    <a:lnTo>
                      <a:pt x="374" y="564"/>
                    </a:lnTo>
                    <a:lnTo>
                      <a:pt x="340" y="564"/>
                    </a:lnTo>
                    <a:lnTo>
                      <a:pt x="340" y="638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9"/>
                    </a:lnTo>
                    <a:lnTo>
                      <a:pt x="260" y="684"/>
                    </a:lnTo>
                    <a:lnTo>
                      <a:pt x="45" y="684"/>
                    </a:lnTo>
                    <a:lnTo>
                      <a:pt x="37" y="679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5" y="556"/>
                    </a:lnTo>
                    <a:lnTo>
                      <a:pt x="77" y="556"/>
                    </a:lnTo>
                    <a:lnTo>
                      <a:pt x="82" y="564"/>
                    </a:lnTo>
                    <a:lnTo>
                      <a:pt x="82" y="598"/>
                    </a:lnTo>
                    <a:lnTo>
                      <a:pt x="109" y="598"/>
                    </a:lnTo>
                    <a:lnTo>
                      <a:pt x="114" y="604"/>
                    </a:lnTo>
                    <a:lnTo>
                      <a:pt x="114" y="638"/>
                    </a:lnTo>
                    <a:lnTo>
                      <a:pt x="222" y="638"/>
                    </a:lnTo>
                    <a:lnTo>
                      <a:pt x="222" y="604"/>
                    </a:lnTo>
                    <a:lnTo>
                      <a:pt x="227" y="598"/>
                    </a:lnTo>
                    <a:lnTo>
                      <a:pt x="260" y="598"/>
                    </a:lnTo>
                    <a:lnTo>
                      <a:pt x="260" y="564"/>
                    </a:lnTo>
                    <a:lnTo>
                      <a:pt x="265" y="556"/>
                    </a:lnTo>
                    <a:lnTo>
                      <a:pt x="297" y="556"/>
                    </a:lnTo>
                    <a:lnTo>
                      <a:pt x="297" y="405"/>
                    </a:lnTo>
                    <a:lnTo>
                      <a:pt x="265" y="405"/>
                    </a:lnTo>
                    <a:lnTo>
                      <a:pt x="260" y="400"/>
                    </a:lnTo>
                    <a:lnTo>
                      <a:pt x="260" y="366"/>
                    </a:lnTo>
                    <a:lnTo>
                      <a:pt x="227" y="366"/>
                    </a:lnTo>
                    <a:lnTo>
                      <a:pt x="222" y="360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8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70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10260" name="Group 29"/>
            <p:cNvGrpSpPr>
              <a:grpSpLocks/>
            </p:cNvGrpSpPr>
            <p:nvPr/>
          </p:nvGrpSpPr>
          <p:grpSpPr bwMode="auto">
            <a:xfrm>
              <a:off x="7717631" y="2940843"/>
              <a:ext cx="330994" cy="183356"/>
              <a:chOff x="3024" y="3156"/>
              <a:chExt cx="278" cy="154"/>
            </a:xfrm>
          </p:grpSpPr>
          <p:sp>
            <p:nvSpPr>
              <p:cNvPr id="10266" name="Freeform 30"/>
              <p:cNvSpPr>
                <a:spLocks noChangeArrowheads="1"/>
              </p:cNvSpPr>
              <p:nvPr/>
            </p:nvSpPr>
            <p:spPr bwMode="auto">
              <a:xfrm>
                <a:off x="3024" y="3156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267" name="Freeform 31"/>
              <p:cNvSpPr>
                <a:spLocks noChangeArrowheads="1"/>
              </p:cNvSpPr>
              <p:nvPr/>
            </p:nvSpPr>
            <p:spPr bwMode="auto">
              <a:xfrm>
                <a:off x="3217" y="3156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w 380"/>
                  <a:gd name="T81" fmla="*/ 0 h 685"/>
                  <a:gd name="T82" fmla="*/ 0 w 380"/>
                  <a:gd name="T83" fmla="*/ 0 h 685"/>
                  <a:gd name="T84" fmla="*/ 0 w 380"/>
                  <a:gd name="T85" fmla="*/ 0 h 68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5"/>
                  <a:gd name="T131" fmla="*/ 380 w 380"/>
                  <a:gd name="T132" fmla="*/ 685 h 68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5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8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60"/>
                    </a:lnTo>
                    <a:lnTo>
                      <a:pt x="264" y="366"/>
                    </a:lnTo>
                    <a:lnTo>
                      <a:pt x="297" y="366"/>
                    </a:lnTo>
                    <a:lnTo>
                      <a:pt x="297" y="556"/>
                    </a:lnTo>
                    <a:lnTo>
                      <a:pt x="264" y="556"/>
                    </a:lnTo>
                    <a:lnTo>
                      <a:pt x="259" y="564"/>
                    </a:lnTo>
                    <a:lnTo>
                      <a:pt x="259" y="598"/>
                    </a:lnTo>
                    <a:lnTo>
                      <a:pt x="227" y="598"/>
                    </a:lnTo>
                    <a:lnTo>
                      <a:pt x="222" y="604"/>
                    </a:lnTo>
                    <a:lnTo>
                      <a:pt x="222" y="638"/>
                    </a:lnTo>
                    <a:lnTo>
                      <a:pt x="188" y="638"/>
                    </a:lnTo>
                    <a:lnTo>
                      <a:pt x="188" y="604"/>
                    </a:lnTo>
                    <a:lnTo>
                      <a:pt x="184" y="598"/>
                    </a:lnTo>
                    <a:lnTo>
                      <a:pt x="114" y="598"/>
                    </a:lnTo>
                    <a:lnTo>
                      <a:pt x="114" y="527"/>
                    </a:lnTo>
                    <a:lnTo>
                      <a:pt x="109" y="522"/>
                    </a:lnTo>
                    <a:lnTo>
                      <a:pt x="82" y="522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8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4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60"/>
                    </a:lnTo>
                    <a:lnTo>
                      <a:pt x="374" y="360"/>
                    </a:lnTo>
                    <a:lnTo>
                      <a:pt x="379" y="366"/>
                    </a:lnTo>
                    <a:lnTo>
                      <a:pt x="379" y="556"/>
                    </a:lnTo>
                    <a:lnTo>
                      <a:pt x="374" y="564"/>
                    </a:lnTo>
                    <a:lnTo>
                      <a:pt x="340" y="564"/>
                    </a:lnTo>
                    <a:lnTo>
                      <a:pt x="340" y="638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9"/>
                    </a:lnTo>
                    <a:lnTo>
                      <a:pt x="259" y="684"/>
                    </a:lnTo>
                    <a:lnTo>
                      <a:pt x="114" y="684"/>
                    </a:lnTo>
                    <a:lnTo>
                      <a:pt x="109" y="679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8"/>
                    </a:lnTo>
                    <a:lnTo>
                      <a:pt x="37" y="564"/>
                    </a:lnTo>
                    <a:lnTo>
                      <a:pt x="4" y="564"/>
                    </a:lnTo>
                    <a:lnTo>
                      <a:pt x="0" y="556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70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10261" name="Text Box 32"/>
            <p:cNvSpPr txBox="1">
              <a:spLocks noChangeArrowheads="1"/>
            </p:cNvSpPr>
            <p:nvPr/>
          </p:nvSpPr>
          <p:spPr bwMode="auto">
            <a:xfrm>
              <a:off x="6944916" y="1853803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d1</a:t>
              </a:r>
            </a:p>
          </p:txBody>
        </p:sp>
        <p:sp>
          <p:nvSpPr>
            <p:cNvPr id="10262" name="Text Box 33"/>
            <p:cNvSpPr txBox="1">
              <a:spLocks noChangeArrowheads="1"/>
            </p:cNvSpPr>
            <p:nvPr/>
          </p:nvSpPr>
          <p:spPr bwMode="auto">
            <a:xfrm>
              <a:off x="7630716" y="1831181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d2</a:t>
              </a:r>
            </a:p>
          </p:txBody>
        </p:sp>
        <p:sp>
          <p:nvSpPr>
            <p:cNvPr id="10263" name="Text Box 34"/>
            <p:cNvSpPr txBox="1">
              <a:spLocks noChangeArrowheads="1"/>
            </p:cNvSpPr>
            <p:nvPr/>
          </p:nvSpPr>
          <p:spPr bwMode="auto">
            <a:xfrm>
              <a:off x="6231730" y="2482453"/>
              <a:ext cx="296466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d3</a:t>
              </a:r>
            </a:p>
          </p:txBody>
        </p:sp>
        <p:sp>
          <p:nvSpPr>
            <p:cNvPr id="10264" name="Text Box 35"/>
            <p:cNvSpPr txBox="1">
              <a:spLocks noChangeArrowheads="1"/>
            </p:cNvSpPr>
            <p:nvPr/>
          </p:nvSpPr>
          <p:spPr bwMode="auto">
            <a:xfrm>
              <a:off x="6860380" y="2539603"/>
              <a:ext cx="296466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d1</a:t>
              </a:r>
            </a:p>
          </p:txBody>
        </p:sp>
        <p:sp>
          <p:nvSpPr>
            <p:cNvPr id="10265" name="Text Box 36"/>
            <p:cNvSpPr txBox="1">
              <a:spLocks noChangeArrowheads="1"/>
            </p:cNvSpPr>
            <p:nvPr/>
          </p:nvSpPr>
          <p:spPr bwMode="auto">
            <a:xfrm>
              <a:off x="7344966" y="2482453"/>
              <a:ext cx="296465" cy="25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3"/>
                </a:spcBef>
              </a:pPr>
              <a:r>
                <a:rPr lang="en-GB" altLang="en-US" sz="1200" b="1">
                  <a:latin typeface="Times" panose="02020603050405020304" pitchFamily="18" charset="0"/>
                </a:rPr>
                <a:t>d4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/>
              <a:t>High-level design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23950"/>
            <a:ext cx="8915400" cy="347067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600" dirty="0"/>
              <a:t>The outcome of high-level design: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600" dirty="0">
                <a:solidFill>
                  <a:srgbClr val="0000FF"/>
                </a:solidFill>
              </a:rPr>
              <a:t>program structure, also called software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8675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1314</Words>
  <Application>Microsoft Office PowerPoint</Application>
  <PresentationFormat>On-screen Show (16:9)</PresentationFormat>
  <Paragraphs>274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Century Gothic</vt:lpstr>
      <vt:lpstr>Comic Sans MS</vt:lpstr>
      <vt:lpstr>Times</vt:lpstr>
      <vt:lpstr>Times New Roman</vt:lpstr>
      <vt:lpstr>Office Theme</vt:lpstr>
      <vt:lpstr>Custom Design</vt:lpstr>
      <vt:lpstr>PowerPoint Presentation</vt:lpstr>
      <vt:lpstr>What is Achieved during design phase?</vt:lpstr>
      <vt:lpstr>Items Designed During Design Phase</vt:lpstr>
      <vt:lpstr>Module</vt:lpstr>
      <vt:lpstr>Module Structure</vt:lpstr>
      <vt:lpstr>Iterative Nature of Design</vt:lpstr>
      <vt:lpstr>Stages in Design</vt:lpstr>
      <vt:lpstr>High-level design</vt:lpstr>
      <vt:lpstr>High-level design</vt:lpstr>
      <vt:lpstr>High-level Design</vt:lpstr>
      <vt:lpstr>Detailed design</vt:lpstr>
      <vt:lpstr>A fundamental question</vt:lpstr>
      <vt:lpstr>Good and bad designs</vt:lpstr>
      <vt:lpstr>What Is a Good Software Design?</vt:lpstr>
      <vt:lpstr>What Is Good Software Design?</vt:lpstr>
      <vt:lpstr>What Is a Good Software Design?</vt:lpstr>
      <vt:lpstr>How to Improve Understandability?</vt:lpstr>
      <vt:lpstr>Modularity</vt:lpstr>
      <vt:lpstr>Modularity</vt:lpstr>
      <vt:lpstr>Layering</vt:lpstr>
      <vt:lpstr>PowerPoint Presentation</vt:lpstr>
      <vt:lpstr>Modularity</vt:lpstr>
      <vt:lpstr>Modularity</vt:lpstr>
      <vt:lpstr>Coupling: Degree of dependence among components</vt:lpstr>
      <vt:lpstr>Cohesion and Coupling</vt:lpstr>
      <vt:lpstr>Cohesion and Coupling</vt:lpstr>
      <vt:lpstr>Advantages of Functional Independence</vt:lpstr>
      <vt:lpstr>Why Functional Independence is Advantageous?</vt:lpstr>
      <vt:lpstr>Reuse: An Advantage of Functional Independence</vt:lpstr>
      <vt:lpstr>Measuring Functional Independence</vt:lpstr>
      <vt:lpstr>Classification of Cohesiveness</vt:lpstr>
      <vt:lpstr>Classification of Cohesiveness</vt:lpstr>
      <vt:lpstr>Coincidental cohesion</vt:lpstr>
      <vt:lpstr>PowerPoint Presentation</vt:lpstr>
      <vt:lpstr>Logical cohesion</vt:lpstr>
      <vt:lpstr>PowerPoint Presentation</vt:lpstr>
      <vt:lpstr>Temporal cohesion</vt:lpstr>
      <vt:lpstr>PowerPoint Presentation</vt:lpstr>
      <vt:lpstr>Procedural  cohesion</vt:lpstr>
      <vt:lpstr>Communicational cohesion</vt:lpstr>
      <vt:lpstr>PowerPoint Presentation</vt:lpstr>
      <vt:lpstr>Sequential  cohesion</vt:lpstr>
      <vt:lpstr>Functional cohesion</vt:lpstr>
      <vt:lpstr>Determining Cohesiveness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82</cp:revision>
  <dcterms:created xsi:type="dcterms:W3CDTF">2016-12-13T07:50:37Z</dcterms:created>
  <dcterms:modified xsi:type="dcterms:W3CDTF">2018-06-28T15:36:47Z</dcterms:modified>
</cp:coreProperties>
</file>