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20" r:id="rId37"/>
    <p:sldId id="412" r:id="rId38"/>
    <p:sldId id="413" r:id="rId39"/>
    <p:sldId id="414" r:id="rId40"/>
    <p:sldId id="415" r:id="rId41"/>
    <p:sldId id="417" r:id="rId42"/>
    <p:sldId id="419" r:id="rId43"/>
    <p:sldId id="277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500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55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38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30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16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59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26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45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66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0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3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006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89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79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352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44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87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678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55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20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47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49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292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617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8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114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092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00025" y="307975"/>
            <a:ext cx="6607175" cy="37179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28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9318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9318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9318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9318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9318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9318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9318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9318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400" b="0" i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913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936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2590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722244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69848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542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677027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27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7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27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5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C6-D875-4F1F-86FC-5EAD4FD08937}" type="datetime1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6A8-11E6-40D8-A81C-C686F40F9008}" type="datetime1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8BF-D6E9-474E-A2B4-3BB0369E8953}" type="datetime1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275B-69FD-44A3-9A62-A0FE58EAA0F5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BDC6-94F7-466E-930C-D3EAC560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03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275B-69FD-44A3-9A62-A0FE58EAA0F5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BDC6-94F7-466E-930C-D3EAC560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6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275B-69FD-44A3-9A62-A0FE58EAA0F5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BDC6-94F7-466E-930C-D3EAC560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50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275B-69FD-44A3-9A62-A0FE58EAA0F5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BDC6-94F7-466E-930C-D3EAC560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9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275B-69FD-44A3-9A62-A0FE58EAA0F5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BDC6-94F7-466E-930C-D3EAC560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58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275B-69FD-44A3-9A62-A0FE58EAA0F5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BDC6-94F7-466E-930C-D3EAC560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2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275B-69FD-44A3-9A62-A0FE58EAA0F5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BDC6-94F7-466E-930C-D3EAC560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7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275B-69FD-44A3-9A62-A0FE58EAA0F5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BDC6-94F7-466E-930C-D3EAC560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6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BD18-1B82-4DDC-B3F7-6C230F5D450D}" type="datetime1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275B-69FD-44A3-9A62-A0FE58EAA0F5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BDC6-94F7-466E-930C-D3EAC560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24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275B-69FD-44A3-9A62-A0FE58EAA0F5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BDC6-94F7-466E-930C-D3EAC560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02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275B-69FD-44A3-9A62-A0FE58EAA0F5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BDC6-94F7-466E-930C-D3EAC560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0760-1FB0-4515-A135-66301A77C3CA}" type="datetime1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200B-F567-4DEF-9199-7E2B7D7F5190}" type="datetime1">
              <a:rPr lang="en-US" smtClean="0"/>
              <a:pPr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F88-C00F-456D-8418-C22CF1B44A8F}" type="datetime1">
              <a:rPr lang="en-US" smtClean="0"/>
              <a:pPr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BEC1-A4C6-4ECF-97F9-8EEAF88F409C}" type="datetime1">
              <a:rPr lang="en-US" smtClean="0"/>
              <a:pPr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1DD-A58B-4006-9F4B-52471FDB0474}" type="datetime1">
              <a:rPr lang="en-US" smtClean="0"/>
              <a:pPr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94B-FA0F-4042-A096-273FF1F567C9}" type="datetime1">
              <a:rPr lang="en-US" smtClean="0"/>
              <a:pPr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A92-4EAD-4334-9A36-A06C640F52AD}" type="datetime1">
              <a:rPr lang="en-US" smtClean="0"/>
              <a:pPr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9CC8-A701-4FE6-BF44-6BB88A97CFF6}" type="datetime1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275B-69FD-44A3-9A62-A0FE58EAA0F5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DBDC6-94F7-466E-930C-D3EAC560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4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962150"/>
            <a:ext cx="9144000" cy="88750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altLang="en-US" sz="4700" b="1" dirty="0">
                <a:solidFill>
                  <a:schemeClr val="hlink"/>
                </a:solidFill>
              </a:rPr>
              <a:t>Structured Analysis and </a:t>
            </a:r>
            <a:r>
              <a:rPr lang="en-GB" altLang="en-US" sz="4700" b="1" dirty="0" smtClean="0">
                <a:solidFill>
                  <a:schemeClr val="hlink"/>
                </a:solidFill>
              </a:rPr>
              <a:t>Design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2400" b="1" dirty="0" smtClean="0">
                <a:solidFill>
                  <a:schemeClr val="hlink"/>
                </a:solidFill>
                <a:latin typeface="Century Gothic" pitchFamily="34" charset="0"/>
                <a:cs typeface="Times New Roman" pitchFamily="18" charset="0"/>
              </a:rPr>
              <a:t>                                                     </a:t>
            </a:r>
            <a:r>
              <a:rPr lang="en-GB" sz="2400" b="1" dirty="0" err="1" smtClean="0">
                <a:solidFill>
                  <a:schemeClr val="hlink"/>
                </a:solidFill>
                <a:latin typeface="Century Gothic" pitchFamily="34" charset="0"/>
                <a:cs typeface="Times New Roman" pitchFamily="18" charset="0"/>
              </a:rPr>
              <a:t>Cont</a:t>
            </a:r>
            <a:r>
              <a:rPr lang="en-GB" sz="2400" b="1" dirty="0" smtClean="0">
                <a:solidFill>
                  <a:schemeClr val="hlink"/>
                </a:solidFill>
                <a:latin typeface="Century Gothic" pitchFamily="34" charset="0"/>
                <a:cs typeface="Times New Roman" pitchFamily="18" charset="0"/>
              </a:rPr>
              <a:t>…</a:t>
            </a:r>
            <a:endParaRPr lang="en-US" sz="2400" b="1" dirty="0" smtClean="0">
              <a:solidFill>
                <a:srgbClr val="353C5F"/>
              </a:solidFill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19200" y="2849656"/>
            <a:ext cx="6781800" cy="1120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IN" sz="2400" b="1" dirty="0" err="1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Rajib</a:t>
            </a:r>
            <a:r>
              <a:rPr lang="en-IN" sz="2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 Mall</a:t>
            </a:r>
            <a:endParaRPr lang="en-US" sz="2400" b="1" dirty="0">
              <a:solidFill>
                <a:srgbClr val="353C5F"/>
              </a:solidFill>
              <a:latin typeface="Century Gothic" pitchFamily="34" charset="0"/>
              <a:cs typeface="Arial" pitchFamily="34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IN" sz="2000" b="1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CSE Department</a:t>
            </a:r>
            <a:endParaRPr lang="en-US" sz="2000" b="1" dirty="0">
              <a:solidFill>
                <a:schemeClr val="accent2"/>
              </a:solidFill>
              <a:latin typeface="Century Gothic" pitchFamily="34" charset="0"/>
              <a:cs typeface="Arial" pitchFamily="34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 IIT KHARAGPUR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69279" y="413548"/>
            <a:ext cx="2747704" cy="481802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842"/>
              </a:spcBef>
            </a:pPr>
            <a:r>
              <a:rPr lang="en-GB" altLang="en-US" sz="3674" b="1" dirty="0"/>
              <a:t>Structure Chart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783" y="330859"/>
            <a:ext cx="8839200" cy="3536291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05000"/>
              </a:lnSpc>
              <a:spcBef>
                <a:spcPts val="434"/>
              </a:spcBef>
            </a:pPr>
            <a:r>
              <a:rPr lang="en-GB" altLang="en-US" sz="2800" dirty="0"/>
              <a:t>There is only one module at the top:</a:t>
            </a:r>
          </a:p>
          <a:p>
            <a:pPr marL="505503" lvl="1" defTabSz="622158">
              <a:lnSpc>
                <a:spcPct val="105000"/>
              </a:lnSpc>
              <a:spcBef>
                <a:spcPts val="374"/>
              </a:spcBef>
            </a:pPr>
            <a:r>
              <a:rPr lang="en-GB" altLang="en-US" sz="2400" dirty="0"/>
              <a:t>the </a:t>
            </a:r>
            <a:r>
              <a:rPr lang="en-GB" altLang="en-US" sz="2400" b="1" dirty="0">
                <a:solidFill>
                  <a:srgbClr val="0000CC"/>
                </a:solidFill>
              </a:rPr>
              <a:t>root module. </a:t>
            </a:r>
          </a:p>
          <a:p>
            <a:pPr marL="233309" indent="-233309" defTabSz="622158">
              <a:lnSpc>
                <a:spcPct val="105000"/>
              </a:lnSpc>
              <a:spcBef>
                <a:spcPts val="434"/>
              </a:spcBef>
            </a:pPr>
            <a:r>
              <a:rPr lang="en-GB" altLang="en-US" sz="2800" dirty="0"/>
              <a:t>There is at most one control relationship between any two modules: </a:t>
            </a:r>
          </a:p>
          <a:p>
            <a:pPr marL="505503" lvl="1" defTabSz="622158">
              <a:lnSpc>
                <a:spcPct val="105000"/>
              </a:lnSpc>
              <a:spcBef>
                <a:spcPts val="374"/>
              </a:spcBef>
            </a:pPr>
            <a:r>
              <a:rPr lang="en-GB" altLang="en-US" sz="2400" dirty="0"/>
              <a:t>if module A invokes module B, </a:t>
            </a:r>
          </a:p>
          <a:p>
            <a:pPr marL="505503" lvl="1" defTabSz="622158">
              <a:lnSpc>
                <a:spcPct val="105000"/>
              </a:lnSpc>
              <a:spcBef>
                <a:spcPts val="374"/>
              </a:spcBef>
            </a:pPr>
            <a:r>
              <a:rPr lang="en-GB" altLang="en-US" sz="2400" dirty="0"/>
              <a:t>Module B cannot invoke module A. </a:t>
            </a:r>
          </a:p>
          <a:p>
            <a:pPr marL="233309" indent="-233309" defTabSz="622158">
              <a:lnSpc>
                <a:spcPct val="105000"/>
              </a:lnSpc>
              <a:spcBef>
                <a:spcPts val="434"/>
              </a:spcBef>
            </a:pPr>
            <a:r>
              <a:rPr lang="en-GB" altLang="en-US" sz="2800" dirty="0"/>
              <a:t>The main reason behind this restriction:</a:t>
            </a:r>
          </a:p>
          <a:p>
            <a:pPr marL="505503" lvl="1" defTabSz="622158">
              <a:lnSpc>
                <a:spcPct val="105000"/>
              </a:lnSpc>
              <a:spcBef>
                <a:spcPts val="374"/>
              </a:spcBef>
            </a:pPr>
            <a:r>
              <a:rPr lang="en-GB" altLang="en-US" sz="2400" b="1" dirty="0">
                <a:solidFill>
                  <a:srgbClr val="0000CC"/>
                </a:solidFill>
              </a:rPr>
              <a:t>Modules in a structure chart should be arranged in layers or levels.</a:t>
            </a:r>
          </a:p>
        </p:txBody>
      </p:sp>
      <p:sp>
        <p:nvSpPr>
          <p:cNvPr id="112644" name="AutoShape 4"/>
          <p:cNvSpPr>
            <a:spLocks noChangeArrowheads="1"/>
          </p:cNvSpPr>
          <p:nvPr/>
        </p:nvSpPr>
        <p:spPr bwMode="auto">
          <a:xfrm>
            <a:off x="6403873" y="3515770"/>
            <a:ext cx="136094" cy="274349"/>
          </a:xfrm>
          <a:prstGeom prst="roundRect">
            <a:avLst>
              <a:gd name="adj" fmla="val 86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</p:spTree>
    <p:extLst>
      <p:ext uri="{BB962C8B-B14F-4D97-AF65-F5344CB8AC3E}">
        <p14:creationId xmlns:p14="http://schemas.microsoft.com/office/powerpoint/2010/main" val="8434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5973" y="46446"/>
            <a:ext cx="5850975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842"/>
              </a:spcBef>
            </a:pPr>
            <a:r>
              <a:rPr lang="en-GB" altLang="en-US" sz="3600" b="1" dirty="0"/>
              <a:t>Structure Chart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836434"/>
            <a:ext cx="8915399" cy="3267343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GB" altLang="en-US" sz="3266" dirty="0" smtClean="0"/>
              <a:t>Makes use of </a:t>
            </a:r>
            <a:r>
              <a:rPr lang="en-GB" altLang="en-US" sz="3266" dirty="0"/>
              <a:t>principle of abstraction: </a:t>
            </a:r>
          </a:p>
          <a:p>
            <a:pPr marL="505503" lvl="1" defTabSz="622158">
              <a:lnSpc>
                <a:spcPct val="12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GB" altLang="en-US" sz="2994" dirty="0"/>
              <a:t>does not allow lower-level modules to invoke higher-level modules:</a:t>
            </a:r>
          </a:p>
          <a:p>
            <a:pPr marL="505503" lvl="1" defTabSz="622158">
              <a:lnSpc>
                <a:spcPct val="12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GB" altLang="en-US" sz="2994" dirty="0"/>
              <a:t>But, two higher-level modules can invoke the same lower-level module.  </a:t>
            </a:r>
          </a:p>
        </p:txBody>
      </p:sp>
    </p:spTree>
    <p:extLst>
      <p:ext uri="{BB962C8B-B14F-4D97-AF65-F5344CB8AC3E}">
        <p14:creationId xmlns:p14="http://schemas.microsoft.com/office/powerpoint/2010/main" val="38813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69357" y="351904"/>
            <a:ext cx="1992617" cy="1468551"/>
          </a:xfrm>
          <a:solidFill>
            <a:srgbClr val="FFC0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lnSpc>
                <a:spcPct val="80000"/>
              </a:lnSpc>
              <a:spcBef>
                <a:spcPts val="0"/>
              </a:spcBef>
            </a:pPr>
            <a:r>
              <a:rPr lang="en-GB" altLang="en-US" sz="3674" b="1" dirty="0" smtClean="0"/>
              <a:t>Example:</a:t>
            </a:r>
            <a:br>
              <a:rPr lang="en-GB" altLang="en-US" sz="3674" b="1" dirty="0" smtClean="0"/>
            </a:br>
            <a:r>
              <a:rPr lang="en-GB" altLang="en-US" sz="3674" b="1" dirty="0" smtClean="0"/>
              <a:t>Good Design</a:t>
            </a:r>
            <a:r>
              <a:rPr lang="en-GB" altLang="en-US" sz="4491" b="1" dirty="0" smtClean="0"/>
              <a:t> </a:t>
            </a:r>
            <a:endParaRPr lang="en-GB" altLang="en-US" sz="4491" b="1" dirty="0"/>
          </a:p>
        </p:txBody>
      </p:sp>
      <p:grpSp>
        <p:nvGrpSpPr>
          <p:cNvPr id="114691" name="Group 29"/>
          <p:cNvGrpSpPr>
            <a:grpSpLocks/>
          </p:cNvGrpSpPr>
          <p:nvPr/>
        </p:nvGrpSpPr>
        <p:grpSpPr bwMode="auto">
          <a:xfrm>
            <a:off x="609600" y="361950"/>
            <a:ext cx="6400800" cy="3772481"/>
            <a:chOff x="755650" y="1847850"/>
            <a:chExt cx="7810500" cy="3713933"/>
          </a:xfrm>
        </p:grpSpPr>
        <p:sp>
          <p:nvSpPr>
            <p:cNvPr id="1635342" name="AutoShape 14"/>
            <p:cNvSpPr>
              <a:spLocks noChangeArrowheads="1"/>
            </p:cNvSpPr>
            <p:nvPr/>
          </p:nvSpPr>
          <p:spPr bwMode="auto">
            <a:xfrm>
              <a:off x="2603915" y="4787472"/>
              <a:ext cx="1426707" cy="670763"/>
            </a:xfrm>
            <a:prstGeom prst="roundRect">
              <a:avLst>
                <a:gd name="adj" fmla="val 259"/>
              </a:avLst>
            </a:prstGeom>
            <a:solidFill>
              <a:srgbClr val="FFFF00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/>
            </a:p>
          </p:txBody>
        </p:sp>
        <p:grpSp>
          <p:nvGrpSpPr>
            <p:cNvPr id="114693" name="Group 28"/>
            <p:cNvGrpSpPr>
              <a:grpSpLocks/>
            </p:cNvGrpSpPr>
            <p:nvPr/>
          </p:nvGrpSpPr>
          <p:grpSpPr bwMode="auto">
            <a:xfrm>
              <a:off x="839413" y="1847850"/>
              <a:ext cx="7642975" cy="3713933"/>
              <a:chOff x="839413" y="1847850"/>
              <a:chExt cx="7642975" cy="3713933"/>
            </a:xfrm>
          </p:grpSpPr>
          <p:sp>
            <p:nvSpPr>
              <p:cNvPr id="1635336" name="Text Box 8"/>
              <p:cNvSpPr txBox="1">
                <a:spLocks noChangeArrowheads="1"/>
              </p:cNvSpPr>
              <p:nvPr/>
            </p:nvSpPr>
            <p:spPr bwMode="auto">
              <a:xfrm>
                <a:off x="2520153" y="4789773"/>
                <a:ext cx="1679367" cy="772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3500" tIns="35100" rIns="13500" bIns="35100"/>
              <a:lstStyle/>
              <a:p>
                <a:pPr algn="ctr" defTabSz="685886">
                  <a:lnSpc>
                    <a:spcPct val="85000"/>
                  </a:lnSpc>
                  <a:spcBef>
                    <a:spcPts val="859"/>
                  </a:spcBef>
                  <a:tabLst>
                    <a:tab pos="648081" algn="l"/>
                    <a:tab pos="1085536" algn="l"/>
                  </a:tabLst>
                  <a:defRPr/>
                </a:pPr>
                <a:r>
                  <a:rPr lang="en-GB" b="1" dirty="0"/>
                  <a:t>Validate-</a:t>
                </a:r>
              </a:p>
              <a:p>
                <a:pPr algn="ctr" defTabSz="685886">
                  <a:lnSpc>
                    <a:spcPct val="85000"/>
                  </a:lnSpc>
                  <a:spcBef>
                    <a:spcPts val="859"/>
                  </a:spcBef>
                  <a:tabLst>
                    <a:tab pos="648081" algn="l"/>
                    <a:tab pos="1085536" algn="l"/>
                  </a:tabLst>
                  <a:defRPr/>
                </a:pPr>
                <a:r>
                  <a:rPr lang="en-GB" b="1" dirty="0"/>
                  <a:t>data</a:t>
                </a:r>
              </a:p>
            </p:txBody>
          </p:sp>
          <p:sp>
            <p:nvSpPr>
              <p:cNvPr id="1635337" name="AutoShape 9"/>
              <p:cNvSpPr>
                <a:spLocks noChangeArrowheads="1"/>
              </p:cNvSpPr>
              <p:nvPr/>
            </p:nvSpPr>
            <p:spPr bwMode="auto">
              <a:xfrm>
                <a:off x="4453554" y="1847850"/>
                <a:ext cx="921386" cy="585624"/>
              </a:xfrm>
              <a:prstGeom prst="roundRect">
                <a:avLst>
                  <a:gd name="adj" fmla="val 296"/>
                </a:avLst>
              </a:prstGeom>
              <a:solidFill>
                <a:srgbClr val="FFFF00"/>
              </a:solidFill>
              <a:ln w="381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600"/>
              </a:p>
            </p:txBody>
          </p:sp>
          <p:sp>
            <p:nvSpPr>
              <p:cNvPr id="1635338" name="AutoShape 10"/>
              <p:cNvSpPr>
                <a:spLocks noChangeArrowheads="1"/>
              </p:cNvSpPr>
              <p:nvPr/>
            </p:nvSpPr>
            <p:spPr bwMode="auto">
              <a:xfrm>
                <a:off x="3763540" y="3359655"/>
                <a:ext cx="2214904" cy="586774"/>
              </a:xfrm>
              <a:prstGeom prst="roundRect">
                <a:avLst>
                  <a:gd name="adj" fmla="val 296"/>
                </a:avLst>
              </a:prstGeom>
              <a:solidFill>
                <a:srgbClr val="FFFF00"/>
              </a:solidFill>
              <a:ln w="381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635339" name="AutoShape 11"/>
              <p:cNvSpPr>
                <a:spLocks noChangeArrowheads="1"/>
              </p:cNvSpPr>
              <p:nvPr/>
            </p:nvSpPr>
            <p:spPr bwMode="auto">
              <a:xfrm>
                <a:off x="6216684" y="3359655"/>
                <a:ext cx="2265704" cy="586774"/>
              </a:xfrm>
              <a:prstGeom prst="roundRect">
                <a:avLst>
                  <a:gd name="adj" fmla="val 296"/>
                </a:avLst>
              </a:prstGeom>
              <a:solidFill>
                <a:srgbClr val="FFFF00"/>
              </a:solidFill>
              <a:ln w="381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600"/>
              </a:p>
            </p:txBody>
          </p:sp>
          <p:sp>
            <p:nvSpPr>
              <p:cNvPr id="1635340" name="AutoShape 12"/>
              <p:cNvSpPr>
                <a:spLocks noChangeArrowheads="1"/>
              </p:cNvSpPr>
              <p:nvPr/>
            </p:nvSpPr>
            <p:spPr bwMode="auto">
              <a:xfrm>
                <a:off x="1259598" y="3359655"/>
                <a:ext cx="2265704" cy="586774"/>
              </a:xfrm>
              <a:prstGeom prst="roundRect">
                <a:avLst>
                  <a:gd name="adj" fmla="val 296"/>
                </a:avLst>
              </a:prstGeom>
              <a:solidFill>
                <a:srgbClr val="FFFF00"/>
              </a:solidFill>
              <a:ln w="381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600"/>
              </a:p>
            </p:txBody>
          </p:sp>
          <p:sp>
            <p:nvSpPr>
              <p:cNvPr id="1635341" name="AutoShape 13"/>
              <p:cNvSpPr>
                <a:spLocks noChangeArrowheads="1"/>
              </p:cNvSpPr>
              <p:nvPr/>
            </p:nvSpPr>
            <p:spPr bwMode="auto">
              <a:xfrm>
                <a:off x="839413" y="4787472"/>
                <a:ext cx="1426707" cy="670763"/>
              </a:xfrm>
              <a:prstGeom prst="roundRect">
                <a:avLst>
                  <a:gd name="adj" fmla="val 259"/>
                </a:avLst>
              </a:prstGeom>
              <a:solidFill>
                <a:srgbClr val="FFFF00"/>
              </a:solidFill>
              <a:ln w="381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600"/>
              </a:p>
            </p:txBody>
          </p:sp>
        </p:grpSp>
        <p:sp>
          <p:nvSpPr>
            <p:cNvPr id="1635331" name="Text Box 3"/>
            <p:cNvSpPr txBox="1">
              <a:spLocks noChangeArrowheads="1"/>
            </p:cNvSpPr>
            <p:nvPr/>
          </p:nvSpPr>
          <p:spPr bwMode="auto">
            <a:xfrm>
              <a:off x="4537316" y="1847850"/>
              <a:ext cx="2096807" cy="501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102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sz="2000" b="1"/>
                <a:t>root</a:t>
              </a:r>
            </a:p>
          </p:txBody>
        </p:sp>
        <p:sp>
          <p:nvSpPr>
            <p:cNvPr id="1635332" name="Text Box 4"/>
            <p:cNvSpPr txBox="1">
              <a:spLocks noChangeArrowheads="1"/>
            </p:cNvSpPr>
            <p:nvPr/>
          </p:nvSpPr>
          <p:spPr bwMode="auto">
            <a:xfrm>
              <a:off x="1428495" y="3443645"/>
              <a:ext cx="2096807" cy="436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b="1"/>
                <a:t>Get-good-data</a:t>
              </a:r>
            </a:p>
          </p:txBody>
        </p:sp>
        <p:sp>
          <p:nvSpPr>
            <p:cNvPr id="1635333" name="Text Box 5"/>
            <p:cNvSpPr txBox="1">
              <a:spLocks noChangeArrowheads="1"/>
            </p:cNvSpPr>
            <p:nvPr/>
          </p:nvSpPr>
          <p:spPr bwMode="auto">
            <a:xfrm>
              <a:off x="3785961" y="3443644"/>
              <a:ext cx="2758667" cy="701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b="1" dirty="0"/>
                <a:t>Compute-solution</a:t>
              </a:r>
            </a:p>
          </p:txBody>
        </p:sp>
        <p:sp>
          <p:nvSpPr>
            <p:cNvPr id="1635334" name="Text Box 6"/>
            <p:cNvSpPr txBox="1">
              <a:spLocks noChangeArrowheads="1"/>
            </p:cNvSpPr>
            <p:nvPr/>
          </p:nvSpPr>
          <p:spPr bwMode="auto">
            <a:xfrm>
              <a:off x="6300446" y="3443645"/>
              <a:ext cx="2265704" cy="436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b="1"/>
                <a:t>Display-solution</a:t>
              </a:r>
            </a:p>
          </p:txBody>
        </p:sp>
        <p:sp>
          <p:nvSpPr>
            <p:cNvPr id="1635335" name="Text Box 7"/>
            <p:cNvSpPr txBox="1">
              <a:spLocks noChangeArrowheads="1"/>
            </p:cNvSpPr>
            <p:nvPr/>
          </p:nvSpPr>
          <p:spPr bwMode="auto">
            <a:xfrm>
              <a:off x="755650" y="4872612"/>
              <a:ext cx="1677994" cy="434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algn="ctr"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085536" algn="l"/>
                </a:tabLst>
                <a:defRPr/>
              </a:pPr>
              <a:r>
                <a:rPr lang="en-GB" b="1"/>
                <a:t>Get-data</a:t>
              </a:r>
            </a:p>
          </p:txBody>
        </p:sp>
        <p:sp>
          <p:nvSpPr>
            <p:cNvPr id="1635343" name="Line 15"/>
            <p:cNvSpPr>
              <a:spLocks noChangeShapeType="1"/>
            </p:cNvSpPr>
            <p:nvPr/>
          </p:nvSpPr>
          <p:spPr bwMode="auto">
            <a:xfrm flipH="1">
              <a:off x="2352629" y="2435775"/>
              <a:ext cx="2184688" cy="923881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635344" name="Line 16"/>
            <p:cNvSpPr>
              <a:spLocks noChangeShapeType="1"/>
            </p:cNvSpPr>
            <p:nvPr/>
          </p:nvSpPr>
          <p:spPr bwMode="auto">
            <a:xfrm flipH="1">
              <a:off x="1512258" y="3947580"/>
              <a:ext cx="840370" cy="839892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635345" name="Line 17"/>
            <p:cNvSpPr>
              <a:spLocks noChangeShapeType="1"/>
            </p:cNvSpPr>
            <p:nvPr/>
          </p:nvSpPr>
          <p:spPr bwMode="auto">
            <a:xfrm>
              <a:off x="4872366" y="2435775"/>
              <a:ext cx="0" cy="923881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635346" name="Line 18"/>
            <p:cNvSpPr>
              <a:spLocks noChangeShapeType="1"/>
            </p:cNvSpPr>
            <p:nvPr/>
          </p:nvSpPr>
          <p:spPr bwMode="auto">
            <a:xfrm>
              <a:off x="5292551" y="2435775"/>
              <a:ext cx="2015790" cy="923881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635347" name="Line 19"/>
            <p:cNvSpPr>
              <a:spLocks noChangeShapeType="1"/>
            </p:cNvSpPr>
            <p:nvPr/>
          </p:nvSpPr>
          <p:spPr bwMode="auto">
            <a:xfrm>
              <a:off x="2603915" y="3947580"/>
              <a:ext cx="672845" cy="839892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635348" name="Text Box 20"/>
            <p:cNvSpPr txBox="1">
              <a:spLocks noChangeArrowheads="1"/>
            </p:cNvSpPr>
            <p:nvPr/>
          </p:nvSpPr>
          <p:spPr bwMode="auto">
            <a:xfrm>
              <a:off x="4288776" y="2846516"/>
              <a:ext cx="2098179" cy="437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sz="1600" b="1" dirty="0"/>
                <a:t>Valid-numbers</a:t>
              </a:r>
            </a:p>
          </p:txBody>
        </p:sp>
        <p:sp>
          <p:nvSpPr>
            <p:cNvPr id="1635349" name="Line 21"/>
            <p:cNvSpPr>
              <a:spLocks noChangeShapeType="1"/>
            </p:cNvSpPr>
            <p:nvPr/>
          </p:nvSpPr>
          <p:spPr bwMode="auto">
            <a:xfrm flipV="1">
              <a:off x="3133953" y="2938559"/>
              <a:ext cx="502574" cy="167978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635350" name="Text Box 22"/>
            <p:cNvSpPr txBox="1">
              <a:spLocks noChangeArrowheads="1"/>
            </p:cNvSpPr>
            <p:nvPr/>
          </p:nvSpPr>
          <p:spPr bwMode="auto">
            <a:xfrm>
              <a:off x="2877173" y="3100785"/>
              <a:ext cx="2098179" cy="369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697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sz="1600" b="1" dirty="0"/>
                <a:t>Valid-numbers</a:t>
              </a:r>
            </a:p>
          </p:txBody>
        </p:sp>
        <p:sp>
          <p:nvSpPr>
            <p:cNvPr id="1635351" name="Line 23"/>
            <p:cNvSpPr>
              <a:spLocks noChangeShapeType="1"/>
            </p:cNvSpPr>
            <p:nvPr/>
          </p:nvSpPr>
          <p:spPr bwMode="auto">
            <a:xfrm>
              <a:off x="4787230" y="2519764"/>
              <a:ext cx="0" cy="419946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635352" name="Line 24"/>
            <p:cNvSpPr>
              <a:spLocks noChangeShapeType="1"/>
            </p:cNvSpPr>
            <p:nvPr/>
          </p:nvSpPr>
          <p:spPr bwMode="auto">
            <a:xfrm>
              <a:off x="4956129" y="2519764"/>
              <a:ext cx="0" cy="419946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635353" name="Text Box 25"/>
            <p:cNvSpPr txBox="1">
              <a:spLocks noChangeArrowheads="1"/>
            </p:cNvSpPr>
            <p:nvPr/>
          </p:nvSpPr>
          <p:spPr bwMode="auto">
            <a:xfrm>
              <a:off x="4956129" y="2435775"/>
              <a:ext cx="2098179" cy="436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b="1"/>
                <a:t>rms</a:t>
              </a:r>
            </a:p>
          </p:txBody>
        </p:sp>
        <p:sp>
          <p:nvSpPr>
            <p:cNvPr id="1635354" name="Text Box 26"/>
            <p:cNvSpPr txBox="1">
              <a:spLocks noChangeArrowheads="1"/>
            </p:cNvSpPr>
            <p:nvPr/>
          </p:nvSpPr>
          <p:spPr bwMode="auto">
            <a:xfrm>
              <a:off x="6469344" y="2603753"/>
              <a:ext cx="2096806" cy="436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b="1"/>
                <a:t>rms</a:t>
              </a:r>
            </a:p>
          </p:txBody>
        </p:sp>
        <p:sp>
          <p:nvSpPr>
            <p:cNvPr id="1635355" name="Line 27"/>
            <p:cNvSpPr>
              <a:spLocks noChangeShapeType="1"/>
            </p:cNvSpPr>
            <p:nvPr/>
          </p:nvSpPr>
          <p:spPr bwMode="auto">
            <a:xfrm>
              <a:off x="6047786" y="2603753"/>
              <a:ext cx="505321" cy="251967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635356" name="Line 28"/>
            <p:cNvSpPr>
              <a:spLocks noChangeShapeType="1"/>
            </p:cNvSpPr>
            <p:nvPr/>
          </p:nvSpPr>
          <p:spPr bwMode="auto">
            <a:xfrm flipH="1">
              <a:off x="3444286" y="3947580"/>
              <a:ext cx="1259183" cy="839892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639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97675" y="395434"/>
            <a:ext cx="2341339" cy="804716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748"/>
              </a:spcBef>
            </a:pPr>
            <a:r>
              <a:rPr lang="en-GB" altLang="en-US" sz="3200" b="1" dirty="0" smtClean="0"/>
              <a:t>Example:</a:t>
            </a:r>
            <a:br>
              <a:rPr lang="en-GB" altLang="en-US" sz="3200" b="1" dirty="0" smtClean="0"/>
            </a:br>
            <a:r>
              <a:rPr lang="en-GB" altLang="en-US" sz="3200" b="1" dirty="0" smtClean="0"/>
              <a:t>Bad </a:t>
            </a:r>
            <a:r>
              <a:rPr lang="en-GB" altLang="en-US" sz="3200" b="1" dirty="0"/>
              <a:t>Design</a:t>
            </a:r>
          </a:p>
        </p:txBody>
      </p:sp>
      <p:grpSp>
        <p:nvGrpSpPr>
          <p:cNvPr id="115715" name="Group 36"/>
          <p:cNvGrpSpPr>
            <a:grpSpLocks/>
          </p:cNvGrpSpPr>
          <p:nvPr/>
        </p:nvGrpSpPr>
        <p:grpSpPr bwMode="auto">
          <a:xfrm>
            <a:off x="609600" y="395434"/>
            <a:ext cx="6331625" cy="4256727"/>
            <a:chOff x="697" y="1217"/>
            <a:chExt cx="3906" cy="2406"/>
          </a:xfrm>
        </p:grpSpPr>
        <p:sp>
          <p:nvSpPr>
            <p:cNvPr id="115716" name="AutoShape 3"/>
            <p:cNvSpPr>
              <a:spLocks noChangeArrowheads="1"/>
            </p:cNvSpPr>
            <p:nvPr/>
          </p:nvSpPr>
          <p:spPr bwMode="auto">
            <a:xfrm>
              <a:off x="2549" y="1217"/>
              <a:ext cx="740" cy="263"/>
            </a:xfrm>
            <a:prstGeom prst="roundRect">
              <a:avLst>
                <a:gd name="adj" fmla="val 417"/>
              </a:avLst>
            </a:prstGeom>
            <a:solidFill>
              <a:srgbClr val="CCFF66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115717" name="AutoShape 4"/>
            <p:cNvSpPr>
              <a:spLocks noChangeArrowheads="1"/>
            </p:cNvSpPr>
            <p:nvPr/>
          </p:nvSpPr>
          <p:spPr bwMode="auto">
            <a:xfrm>
              <a:off x="2073" y="2434"/>
              <a:ext cx="739" cy="263"/>
            </a:xfrm>
            <a:prstGeom prst="roundRect">
              <a:avLst>
                <a:gd name="adj" fmla="val 417"/>
              </a:avLst>
            </a:prstGeom>
            <a:solidFill>
              <a:srgbClr val="CCFF66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115718" name="AutoShape 5"/>
            <p:cNvSpPr>
              <a:spLocks noChangeArrowheads="1"/>
            </p:cNvSpPr>
            <p:nvPr/>
          </p:nvSpPr>
          <p:spPr bwMode="auto">
            <a:xfrm>
              <a:off x="2972" y="2434"/>
              <a:ext cx="740" cy="263"/>
            </a:xfrm>
            <a:prstGeom prst="roundRect">
              <a:avLst>
                <a:gd name="adj" fmla="val 417"/>
              </a:avLst>
            </a:prstGeom>
            <a:solidFill>
              <a:srgbClr val="CCFF66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115719" name="AutoShape 6"/>
            <p:cNvSpPr>
              <a:spLocks noChangeArrowheads="1"/>
            </p:cNvSpPr>
            <p:nvPr/>
          </p:nvSpPr>
          <p:spPr bwMode="auto">
            <a:xfrm>
              <a:off x="2073" y="1746"/>
              <a:ext cx="739" cy="264"/>
            </a:xfrm>
            <a:prstGeom prst="roundRect">
              <a:avLst>
                <a:gd name="adj" fmla="val 417"/>
              </a:avLst>
            </a:prstGeom>
            <a:solidFill>
              <a:srgbClr val="CCFF66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115720" name="AutoShape 7"/>
            <p:cNvSpPr>
              <a:spLocks noChangeArrowheads="1"/>
            </p:cNvSpPr>
            <p:nvPr/>
          </p:nvSpPr>
          <p:spPr bwMode="auto">
            <a:xfrm>
              <a:off x="3131" y="1746"/>
              <a:ext cx="740" cy="264"/>
            </a:xfrm>
            <a:prstGeom prst="roundRect">
              <a:avLst>
                <a:gd name="adj" fmla="val 417"/>
              </a:avLst>
            </a:prstGeom>
            <a:solidFill>
              <a:srgbClr val="CCFF66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115721" name="AutoShape 8"/>
            <p:cNvSpPr>
              <a:spLocks noChangeArrowheads="1"/>
            </p:cNvSpPr>
            <p:nvPr/>
          </p:nvSpPr>
          <p:spPr bwMode="auto">
            <a:xfrm>
              <a:off x="1173" y="2434"/>
              <a:ext cx="740" cy="263"/>
            </a:xfrm>
            <a:prstGeom prst="roundRect">
              <a:avLst>
                <a:gd name="adj" fmla="val 417"/>
              </a:avLst>
            </a:prstGeom>
            <a:solidFill>
              <a:srgbClr val="CCFF66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115722" name="Line 9"/>
            <p:cNvSpPr>
              <a:spLocks noChangeShapeType="1"/>
            </p:cNvSpPr>
            <p:nvPr/>
          </p:nvSpPr>
          <p:spPr bwMode="auto">
            <a:xfrm flipH="1">
              <a:off x="2443" y="1482"/>
              <a:ext cx="423" cy="264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15723" name="Line 10"/>
            <p:cNvSpPr>
              <a:spLocks noChangeShapeType="1"/>
            </p:cNvSpPr>
            <p:nvPr/>
          </p:nvSpPr>
          <p:spPr bwMode="auto">
            <a:xfrm>
              <a:off x="2866" y="1482"/>
              <a:ext cx="582" cy="264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15724" name="Line 11"/>
            <p:cNvSpPr>
              <a:spLocks noChangeShapeType="1"/>
            </p:cNvSpPr>
            <p:nvPr/>
          </p:nvSpPr>
          <p:spPr bwMode="auto">
            <a:xfrm flipH="1">
              <a:off x="1543" y="2011"/>
              <a:ext cx="900" cy="423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15725" name="Line 12"/>
            <p:cNvSpPr>
              <a:spLocks noChangeShapeType="1"/>
            </p:cNvSpPr>
            <p:nvPr/>
          </p:nvSpPr>
          <p:spPr bwMode="auto">
            <a:xfrm>
              <a:off x="2443" y="2011"/>
              <a:ext cx="0" cy="423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15726" name="Line 13"/>
            <p:cNvSpPr>
              <a:spLocks noChangeShapeType="1"/>
            </p:cNvSpPr>
            <p:nvPr/>
          </p:nvSpPr>
          <p:spPr bwMode="auto">
            <a:xfrm>
              <a:off x="2443" y="2011"/>
              <a:ext cx="900" cy="423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grpSp>
          <p:nvGrpSpPr>
            <p:cNvPr id="115727" name="Group 14"/>
            <p:cNvGrpSpPr>
              <a:grpSpLocks/>
            </p:cNvGrpSpPr>
            <p:nvPr/>
          </p:nvGrpSpPr>
          <p:grpSpPr bwMode="auto">
            <a:xfrm>
              <a:off x="2760" y="1270"/>
              <a:ext cx="308" cy="171"/>
              <a:chOff x="2504" y="1152"/>
              <a:chExt cx="279" cy="155"/>
            </a:xfrm>
          </p:grpSpPr>
          <p:sp>
            <p:nvSpPr>
              <p:cNvPr id="115746" name="Freeform 15"/>
              <p:cNvSpPr>
                <a:spLocks noChangeArrowheads="1"/>
              </p:cNvSpPr>
              <p:nvPr/>
            </p:nvSpPr>
            <p:spPr bwMode="auto">
              <a:xfrm>
                <a:off x="2504" y="1152"/>
                <a:ext cx="188" cy="155"/>
              </a:xfrm>
              <a:custGeom>
                <a:avLst/>
                <a:gdLst>
                  <a:gd name="T0" fmla="*/ 35 w 832"/>
                  <a:gd name="T1" fmla="*/ 0 h 689"/>
                  <a:gd name="T2" fmla="*/ 36 w 832"/>
                  <a:gd name="T3" fmla="*/ 18 h 689"/>
                  <a:gd name="T4" fmla="*/ 46 w 832"/>
                  <a:gd name="T5" fmla="*/ 20 h 689"/>
                  <a:gd name="T6" fmla="*/ 53 w 832"/>
                  <a:gd name="T7" fmla="*/ 37 h 689"/>
                  <a:gd name="T8" fmla="*/ 54 w 832"/>
                  <a:gd name="T9" fmla="*/ 54 h 689"/>
                  <a:gd name="T10" fmla="*/ 64 w 832"/>
                  <a:gd name="T11" fmla="*/ 55 h 689"/>
                  <a:gd name="T12" fmla="*/ 71 w 832"/>
                  <a:gd name="T13" fmla="*/ 72 h 689"/>
                  <a:gd name="T14" fmla="*/ 73 w 832"/>
                  <a:gd name="T15" fmla="*/ 90 h 689"/>
                  <a:gd name="T16" fmla="*/ 82 w 832"/>
                  <a:gd name="T17" fmla="*/ 92 h 689"/>
                  <a:gd name="T18" fmla="*/ 89 w 832"/>
                  <a:gd name="T19" fmla="*/ 109 h 689"/>
                  <a:gd name="T20" fmla="*/ 91 w 832"/>
                  <a:gd name="T21" fmla="*/ 126 h 689"/>
                  <a:gd name="T22" fmla="*/ 97 w 832"/>
                  <a:gd name="T23" fmla="*/ 110 h 689"/>
                  <a:gd name="T24" fmla="*/ 106 w 832"/>
                  <a:gd name="T25" fmla="*/ 109 h 689"/>
                  <a:gd name="T26" fmla="*/ 108 w 832"/>
                  <a:gd name="T27" fmla="*/ 81 h 689"/>
                  <a:gd name="T28" fmla="*/ 115 w 832"/>
                  <a:gd name="T29" fmla="*/ 64 h 689"/>
                  <a:gd name="T30" fmla="*/ 124 w 832"/>
                  <a:gd name="T31" fmla="*/ 63 h 689"/>
                  <a:gd name="T32" fmla="*/ 125 w 832"/>
                  <a:gd name="T33" fmla="*/ 37 h 689"/>
                  <a:gd name="T34" fmla="*/ 133 w 832"/>
                  <a:gd name="T35" fmla="*/ 20 h 689"/>
                  <a:gd name="T36" fmla="*/ 142 w 832"/>
                  <a:gd name="T37" fmla="*/ 18 h 689"/>
                  <a:gd name="T38" fmla="*/ 143 w 832"/>
                  <a:gd name="T39" fmla="*/ 0 h 689"/>
                  <a:gd name="T40" fmla="*/ 188 w 832"/>
                  <a:gd name="T41" fmla="*/ 2 h 689"/>
                  <a:gd name="T42" fmla="*/ 187 w 832"/>
                  <a:gd name="T43" fmla="*/ 11 h 689"/>
                  <a:gd name="T44" fmla="*/ 170 w 832"/>
                  <a:gd name="T45" fmla="*/ 144 h 689"/>
                  <a:gd name="T46" fmla="*/ 188 w 832"/>
                  <a:gd name="T47" fmla="*/ 146 h 689"/>
                  <a:gd name="T48" fmla="*/ 187 w 832"/>
                  <a:gd name="T49" fmla="*/ 155 h 689"/>
                  <a:gd name="T50" fmla="*/ 133 w 832"/>
                  <a:gd name="T51" fmla="*/ 154 h 689"/>
                  <a:gd name="T52" fmla="*/ 135 w 832"/>
                  <a:gd name="T53" fmla="*/ 144 h 689"/>
                  <a:gd name="T54" fmla="*/ 152 w 832"/>
                  <a:gd name="T55" fmla="*/ 20 h 689"/>
                  <a:gd name="T56" fmla="*/ 143 w 832"/>
                  <a:gd name="T57" fmla="*/ 37 h 689"/>
                  <a:gd name="T58" fmla="*/ 135 w 832"/>
                  <a:gd name="T59" fmla="*/ 38 h 689"/>
                  <a:gd name="T60" fmla="*/ 133 w 832"/>
                  <a:gd name="T61" fmla="*/ 64 h 689"/>
                  <a:gd name="T62" fmla="*/ 125 w 832"/>
                  <a:gd name="T63" fmla="*/ 81 h 689"/>
                  <a:gd name="T64" fmla="*/ 117 w 832"/>
                  <a:gd name="T65" fmla="*/ 83 h 689"/>
                  <a:gd name="T66" fmla="*/ 115 w 832"/>
                  <a:gd name="T67" fmla="*/ 110 h 689"/>
                  <a:gd name="T68" fmla="*/ 108 w 832"/>
                  <a:gd name="T69" fmla="*/ 126 h 689"/>
                  <a:gd name="T70" fmla="*/ 98 w 832"/>
                  <a:gd name="T71" fmla="*/ 128 h 689"/>
                  <a:gd name="T72" fmla="*/ 97 w 832"/>
                  <a:gd name="T73" fmla="*/ 155 h 689"/>
                  <a:gd name="T74" fmla="*/ 89 w 832"/>
                  <a:gd name="T75" fmla="*/ 154 h 689"/>
                  <a:gd name="T76" fmla="*/ 82 w 832"/>
                  <a:gd name="T77" fmla="*/ 146 h 689"/>
                  <a:gd name="T78" fmla="*/ 81 w 832"/>
                  <a:gd name="T79" fmla="*/ 128 h 689"/>
                  <a:gd name="T80" fmla="*/ 71 w 832"/>
                  <a:gd name="T81" fmla="*/ 126 h 689"/>
                  <a:gd name="T82" fmla="*/ 64 w 832"/>
                  <a:gd name="T83" fmla="*/ 110 h 689"/>
                  <a:gd name="T84" fmla="*/ 62 w 832"/>
                  <a:gd name="T85" fmla="*/ 92 h 689"/>
                  <a:gd name="T86" fmla="*/ 53 w 832"/>
                  <a:gd name="T87" fmla="*/ 90 h 689"/>
                  <a:gd name="T88" fmla="*/ 46 w 832"/>
                  <a:gd name="T89" fmla="*/ 73 h 689"/>
                  <a:gd name="T90" fmla="*/ 44 w 832"/>
                  <a:gd name="T91" fmla="*/ 55 h 689"/>
                  <a:gd name="T92" fmla="*/ 35 w 832"/>
                  <a:gd name="T93" fmla="*/ 54 h 689"/>
                  <a:gd name="T94" fmla="*/ 27 w 832"/>
                  <a:gd name="T95" fmla="*/ 38 h 689"/>
                  <a:gd name="T96" fmla="*/ 44 w 832"/>
                  <a:gd name="T97" fmla="*/ 144 h 689"/>
                  <a:gd name="T98" fmla="*/ 46 w 832"/>
                  <a:gd name="T99" fmla="*/ 154 h 689"/>
                  <a:gd name="T100" fmla="*/ 1 w 832"/>
                  <a:gd name="T101" fmla="*/ 155 h 689"/>
                  <a:gd name="T102" fmla="*/ 0 w 832"/>
                  <a:gd name="T103" fmla="*/ 146 h 689"/>
                  <a:gd name="T104" fmla="*/ 18 w 832"/>
                  <a:gd name="T105" fmla="*/ 144 h 689"/>
                  <a:gd name="T106" fmla="*/ 1 w 832"/>
                  <a:gd name="T107" fmla="*/ 11 h 689"/>
                  <a:gd name="T108" fmla="*/ 0 w 832"/>
                  <a:gd name="T109" fmla="*/ 2 h 68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32"/>
                  <a:gd name="T166" fmla="*/ 0 h 689"/>
                  <a:gd name="T167" fmla="*/ 832 w 832"/>
                  <a:gd name="T168" fmla="*/ 689 h 68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32" h="689">
                    <a:moveTo>
                      <a:pt x="6" y="0"/>
                    </a:moveTo>
                    <a:lnTo>
                      <a:pt x="155" y="0"/>
                    </a:lnTo>
                    <a:lnTo>
                      <a:pt x="161" y="8"/>
                    </a:lnTo>
                    <a:lnTo>
                      <a:pt x="161" y="81"/>
                    </a:lnTo>
                    <a:lnTo>
                      <a:pt x="194" y="81"/>
                    </a:lnTo>
                    <a:lnTo>
                      <a:pt x="202" y="89"/>
                    </a:lnTo>
                    <a:lnTo>
                      <a:pt x="202" y="163"/>
                    </a:lnTo>
                    <a:lnTo>
                      <a:pt x="235" y="163"/>
                    </a:lnTo>
                    <a:lnTo>
                      <a:pt x="241" y="171"/>
                    </a:lnTo>
                    <a:lnTo>
                      <a:pt x="241" y="239"/>
                    </a:lnTo>
                    <a:lnTo>
                      <a:pt x="275" y="239"/>
                    </a:lnTo>
                    <a:lnTo>
                      <a:pt x="282" y="244"/>
                    </a:lnTo>
                    <a:lnTo>
                      <a:pt x="282" y="320"/>
                    </a:lnTo>
                    <a:lnTo>
                      <a:pt x="316" y="320"/>
                    </a:lnTo>
                    <a:lnTo>
                      <a:pt x="321" y="326"/>
                    </a:lnTo>
                    <a:lnTo>
                      <a:pt x="321" y="402"/>
                    </a:lnTo>
                    <a:lnTo>
                      <a:pt x="357" y="402"/>
                    </a:lnTo>
                    <a:lnTo>
                      <a:pt x="362" y="407"/>
                    </a:lnTo>
                    <a:lnTo>
                      <a:pt x="362" y="483"/>
                    </a:lnTo>
                    <a:lnTo>
                      <a:pt x="396" y="483"/>
                    </a:lnTo>
                    <a:lnTo>
                      <a:pt x="402" y="488"/>
                    </a:lnTo>
                    <a:lnTo>
                      <a:pt x="402" y="559"/>
                    </a:lnTo>
                    <a:lnTo>
                      <a:pt x="430" y="559"/>
                    </a:lnTo>
                    <a:lnTo>
                      <a:pt x="430" y="488"/>
                    </a:lnTo>
                    <a:lnTo>
                      <a:pt x="435" y="483"/>
                    </a:lnTo>
                    <a:lnTo>
                      <a:pt x="471" y="483"/>
                    </a:lnTo>
                    <a:lnTo>
                      <a:pt x="471" y="368"/>
                    </a:lnTo>
                    <a:lnTo>
                      <a:pt x="476" y="362"/>
                    </a:lnTo>
                    <a:lnTo>
                      <a:pt x="510" y="362"/>
                    </a:lnTo>
                    <a:lnTo>
                      <a:pt x="510" y="286"/>
                    </a:lnTo>
                    <a:lnTo>
                      <a:pt x="516" y="281"/>
                    </a:lnTo>
                    <a:lnTo>
                      <a:pt x="549" y="281"/>
                    </a:lnTo>
                    <a:lnTo>
                      <a:pt x="549" y="171"/>
                    </a:lnTo>
                    <a:lnTo>
                      <a:pt x="555" y="163"/>
                    </a:lnTo>
                    <a:lnTo>
                      <a:pt x="590" y="163"/>
                    </a:lnTo>
                    <a:lnTo>
                      <a:pt x="590" y="89"/>
                    </a:lnTo>
                    <a:lnTo>
                      <a:pt x="596" y="81"/>
                    </a:lnTo>
                    <a:lnTo>
                      <a:pt x="630" y="81"/>
                    </a:lnTo>
                    <a:lnTo>
                      <a:pt x="630" y="8"/>
                    </a:lnTo>
                    <a:lnTo>
                      <a:pt x="635" y="0"/>
                    </a:lnTo>
                    <a:lnTo>
                      <a:pt x="826" y="0"/>
                    </a:lnTo>
                    <a:lnTo>
                      <a:pt x="831" y="8"/>
                    </a:lnTo>
                    <a:lnTo>
                      <a:pt x="831" y="42"/>
                    </a:lnTo>
                    <a:lnTo>
                      <a:pt x="826" y="47"/>
                    </a:lnTo>
                    <a:lnTo>
                      <a:pt x="751" y="47"/>
                    </a:lnTo>
                    <a:lnTo>
                      <a:pt x="751" y="641"/>
                    </a:lnTo>
                    <a:lnTo>
                      <a:pt x="826" y="641"/>
                    </a:lnTo>
                    <a:lnTo>
                      <a:pt x="831" y="649"/>
                    </a:lnTo>
                    <a:lnTo>
                      <a:pt x="831" y="683"/>
                    </a:lnTo>
                    <a:lnTo>
                      <a:pt x="826" y="688"/>
                    </a:lnTo>
                    <a:lnTo>
                      <a:pt x="596" y="688"/>
                    </a:lnTo>
                    <a:lnTo>
                      <a:pt x="590" y="683"/>
                    </a:lnTo>
                    <a:lnTo>
                      <a:pt x="590" y="649"/>
                    </a:lnTo>
                    <a:lnTo>
                      <a:pt x="596" y="641"/>
                    </a:lnTo>
                    <a:lnTo>
                      <a:pt x="671" y="641"/>
                    </a:lnTo>
                    <a:lnTo>
                      <a:pt x="671" y="89"/>
                    </a:lnTo>
                    <a:lnTo>
                      <a:pt x="635" y="89"/>
                    </a:lnTo>
                    <a:lnTo>
                      <a:pt x="635" y="163"/>
                    </a:lnTo>
                    <a:lnTo>
                      <a:pt x="630" y="171"/>
                    </a:lnTo>
                    <a:lnTo>
                      <a:pt x="596" y="171"/>
                    </a:lnTo>
                    <a:lnTo>
                      <a:pt x="596" y="281"/>
                    </a:lnTo>
                    <a:lnTo>
                      <a:pt x="590" y="286"/>
                    </a:lnTo>
                    <a:lnTo>
                      <a:pt x="555" y="286"/>
                    </a:lnTo>
                    <a:lnTo>
                      <a:pt x="555" y="362"/>
                    </a:lnTo>
                    <a:lnTo>
                      <a:pt x="549" y="368"/>
                    </a:lnTo>
                    <a:lnTo>
                      <a:pt x="516" y="368"/>
                    </a:lnTo>
                    <a:lnTo>
                      <a:pt x="516" y="483"/>
                    </a:lnTo>
                    <a:lnTo>
                      <a:pt x="510" y="488"/>
                    </a:lnTo>
                    <a:lnTo>
                      <a:pt x="476" y="488"/>
                    </a:lnTo>
                    <a:lnTo>
                      <a:pt x="476" y="559"/>
                    </a:lnTo>
                    <a:lnTo>
                      <a:pt x="471" y="567"/>
                    </a:lnTo>
                    <a:lnTo>
                      <a:pt x="435" y="567"/>
                    </a:lnTo>
                    <a:lnTo>
                      <a:pt x="435" y="683"/>
                    </a:lnTo>
                    <a:lnTo>
                      <a:pt x="430" y="688"/>
                    </a:lnTo>
                    <a:lnTo>
                      <a:pt x="402" y="688"/>
                    </a:lnTo>
                    <a:lnTo>
                      <a:pt x="396" y="683"/>
                    </a:lnTo>
                    <a:lnTo>
                      <a:pt x="396" y="649"/>
                    </a:lnTo>
                    <a:lnTo>
                      <a:pt x="362" y="649"/>
                    </a:lnTo>
                    <a:lnTo>
                      <a:pt x="357" y="641"/>
                    </a:lnTo>
                    <a:lnTo>
                      <a:pt x="357" y="567"/>
                    </a:lnTo>
                    <a:lnTo>
                      <a:pt x="321" y="567"/>
                    </a:lnTo>
                    <a:lnTo>
                      <a:pt x="316" y="559"/>
                    </a:lnTo>
                    <a:lnTo>
                      <a:pt x="316" y="488"/>
                    </a:lnTo>
                    <a:lnTo>
                      <a:pt x="282" y="488"/>
                    </a:lnTo>
                    <a:lnTo>
                      <a:pt x="275" y="483"/>
                    </a:lnTo>
                    <a:lnTo>
                      <a:pt x="275" y="407"/>
                    </a:lnTo>
                    <a:lnTo>
                      <a:pt x="241" y="407"/>
                    </a:lnTo>
                    <a:lnTo>
                      <a:pt x="235" y="402"/>
                    </a:lnTo>
                    <a:lnTo>
                      <a:pt x="235" y="326"/>
                    </a:lnTo>
                    <a:lnTo>
                      <a:pt x="202" y="326"/>
                    </a:lnTo>
                    <a:lnTo>
                      <a:pt x="194" y="320"/>
                    </a:lnTo>
                    <a:lnTo>
                      <a:pt x="194" y="244"/>
                    </a:lnTo>
                    <a:lnTo>
                      <a:pt x="161" y="244"/>
                    </a:lnTo>
                    <a:lnTo>
                      <a:pt x="155" y="239"/>
                    </a:lnTo>
                    <a:lnTo>
                      <a:pt x="155" y="171"/>
                    </a:lnTo>
                    <a:lnTo>
                      <a:pt x="120" y="171"/>
                    </a:lnTo>
                    <a:lnTo>
                      <a:pt x="120" y="641"/>
                    </a:lnTo>
                    <a:lnTo>
                      <a:pt x="194" y="641"/>
                    </a:lnTo>
                    <a:lnTo>
                      <a:pt x="202" y="649"/>
                    </a:lnTo>
                    <a:lnTo>
                      <a:pt x="202" y="683"/>
                    </a:lnTo>
                    <a:lnTo>
                      <a:pt x="194" y="688"/>
                    </a:lnTo>
                    <a:lnTo>
                      <a:pt x="6" y="688"/>
                    </a:lnTo>
                    <a:lnTo>
                      <a:pt x="0" y="683"/>
                    </a:lnTo>
                    <a:lnTo>
                      <a:pt x="0" y="649"/>
                    </a:lnTo>
                    <a:lnTo>
                      <a:pt x="6" y="641"/>
                    </a:lnTo>
                    <a:lnTo>
                      <a:pt x="80" y="641"/>
                    </a:lnTo>
                    <a:lnTo>
                      <a:pt x="80" y="47"/>
                    </a:lnTo>
                    <a:lnTo>
                      <a:pt x="6" y="47"/>
                    </a:lnTo>
                    <a:lnTo>
                      <a:pt x="0" y="42"/>
                    </a:lnTo>
                    <a:lnTo>
                      <a:pt x="0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CC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361"/>
              </a:p>
            </p:txBody>
          </p:sp>
          <p:sp>
            <p:nvSpPr>
              <p:cNvPr id="115747" name="Freeform 16"/>
              <p:cNvSpPr>
                <a:spLocks noChangeArrowheads="1"/>
              </p:cNvSpPr>
              <p:nvPr/>
            </p:nvSpPr>
            <p:spPr bwMode="auto">
              <a:xfrm>
                <a:off x="2712" y="1152"/>
                <a:ext cx="71" cy="155"/>
              </a:xfrm>
              <a:custGeom>
                <a:avLst/>
                <a:gdLst>
                  <a:gd name="T0" fmla="*/ 35 w 317"/>
                  <a:gd name="T1" fmla="*/ 0 h 689"/>
                  <a:gd name="T2" fmla="*/ 43 w 317"/>
                  <a:gd name="T3" fmla="*/ 0 h 689"/>
                  <a:gd name="T4" fmla="*/ 44 w 317"/>
                  <a:gd name="T5" fmla="*/ 2 h 689"/>
                  <a:gd name="T6" fmla="*/ 44 w 317"/>
                  <a:gd name="T7" fmla="*/ 144 h 689"/>
                  <a:gd name="T8" fmla="*/ 69 w 317"/>
                  <a:gd name="T9" fmla="*/ 144 h 689"/>
                  <a:gd name="T10" fmla="*/ 71 w 317"/>
                  <a:gd name="T11" fmla="*/ 146 h 689"/>
                  <a:gd name="T12" fmla="*/ 71 w 317"/>
                  <a:gd name="T13" fmla="*/ 154 h 689"/>
                  <a:gd name="T14" fmla="*/ 69 w 317"/>
                  <a:gd name="T15" fmla="*/ 155 h 689"/>
                  <a:gd name="T16" fmla="*/ 1 w 317"/>
                  <a:gd name="T17" fmla="*/ 155 h 689"/>
                  <a:gd name="T18" fmla="*/ 0 w 317"/>
                  <a:gd name="T19" fmla="*/ 154 h 689"/>
                  <a:gd name="T20" fmla="*/ 0 w 317"/>
                  <a:gd name="T21" fmla="*/ 146 h 689"/>
                  <a:gd name="T22" fmla="*/ 1 w 317"/>
                  <a:gd name="T23" fmla="*/ 144 h 689"/>
                  <a:gd name="T24" fmla="*/ 26 w 317"/>
                  <a:gd name="T25" fmla="*/ 144 h 689"/>
                  <a:gd name="T26" fmla="*/ 26 w 317"/>
                  <a:gd name="T27" fmla="*/ 29 h 689"/>
                  <a:gd name="T28" fmla="*/ 11 w 317"/>
                  <a:gd name="T29" fmla="*/ 29 h 689"/>
                  <a:gd name="T30" fmla="*/ 9 w 317"/>
                  <a:gd name="T31" fmla="*/ 28 h 689"/>
                  <a:gd name="T32" fmla="*/ 9 w 317"/>
                  <a:gd name="T33" fmla="*/ 20 h 689"/>
                  <a:gd name="T34" fmla="*/ 11 w 317"/>
                  <a:gd name="T35" fmla="*/ 18 h 689"/>
                  <a:gd name="T36" fmla="*/ 26 w 317"/>
                  <a:gd name="T37" fmla="*/ 18 h 689"/>
                  <a:gd name="T38" fmla="*/ 26 w 317"/>
                  <a:gd name="T39" fmla="*/ 11 h 689"/>
                  <a:gd name="T40" fmla="*/ 27 w 317"/>
                  <a:gd name="T41" fmla="*/ 9 h 689"/>
                  <a:gd name="T42" fmla="*/ 34 w 317"/>
                  <a:gd name="T43" fmla="*/ 9 h 689"/>
                  <a:gd name="T44" fmla="*/ 34 w 317"/>
                  <a:gd name="T45" fmla="*/ 2 h 689"/>
                  <a:gd name="T46" fmla="*/ 35 w 317"/>
                  <a:gd name="T47" fmla="*/ 0 h 68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7"/>
                  <a:gd name="T73" fmla="*/ 0 h 689"/>
                  <a:gd name="T74" fmla="*/ 317 w 317"/>
                  <a:gd name="T75" fmla="*/ 689 h 68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7" h="689">
                    <a:moveTo>
                      <a:pt x="157" y="0"/>
                    </a:moveTo>
                    <a:lnTo>
                      <a:pt x="193" y="0"/>
                    </a:lnTo>
                    <a:lnTo>
                      <a:pt x="198" y="8"/>
                    </a:lnTo>
                    <a:lnTo>
                      <a:pt x="198" y="641"/>
                    </a:lnTo>
                    <a:lnTo>
                      <a:pt x="310" y="641"/>
                    </a:lnTo>
                    <a:lnTo>
                      <a:pt x="316" y="649"/>
                    </a:lnTo>
                    <a:lnTo>
                      <a:pt x="316" y="683"/>
                    </a:lnTo>
                    <a:lnTo>
                      <a:pt x="310" y="688"/>
                    </a:lnTo>
                    <a:lnTo>
                      <a:pt x="6" y="688"/>
                    </a:lnTo>
                    <a:lnTo>
                      <a:pt x="0" y="683"/>
                    </a:lnTo>
                    <a:lnTo>
                      <a:pt x="0" y="649"/>
                    </a:lnTo>
                    <a:lnTo>
                      <a:pt x="6" y="641"/>
                    </a:lnTo>
                    <a:lnTo>
                      <a:pt x="114" y="641"/>
                    </a:lnTo>
                    <a:lnTo>
                      <a:pt x="114" y="129"/>
                    </a:lnTo>
                    <a:lnTo>
                      <a:pt x="47" y="129"/>
                    </a:lnTo>
                    <a:lnTo>
                      <a:pt x="39" y="123"/>
                    </a:lnTo>
                    <a:lnTo>
                      <a:pt x="39" y="89"/>
                    </a:lnTo>
                    <a:lnTo>
                      <a:pt x="47" y="81"/>
                    </a:lnTo>
                    <a:lnTo>
                      <a:pt x="114" y="81"/>
                    </a:lnTo>
                    <a:lnTo>
                      <a:pt x="114" y="47"/>
                    </a:lnTo>
                    <a:lnTo>
                      <a:pt x="120" y="42"/>
                    </a:lnTo>
                    <a:lnTo>
                      <a:pt x="153" y="42"/>
                    </a:lnTo>
                    <a:lnTo>
                      <a:pt x="153" y="8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CC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361"/>
              </a:p>
            </p:txBody>
          </p:sp>
        </p:grpSp>
        <p:grpSp>
          <p:nvGrpSpPr>
            <p:cNvPr id="115728" name="Group 17"/>
            <p:cNvGrpSpPr>
              <a:grpSpLocks/>
            </p:cNvGrpSpPr>
            <p:nvPr/>
          </p:nvGrpSpPr>
          <p:grpSpPr bwMode="auto">
            <a:xfrm>
              <a:off x="2284" y="1786"/>
              <a:ext cx="308" cy="171"/>
              <a:chOff x="2072" y="1620"/>
              <a:chExt cx="279" cy="155"/>
            </a:xfrm>
          </p:grpSpPr>
          <p:sp>
            <p:nvSpPr>
              <p:cNvPr id="115744" name="Freeform 18"/>
              <p:cNvSpPr>
                <a:spLocks noChangeArrowheads="1"/>
              </p:cNvSpPr>
              <p:nvPr/>
            </p:nvSpPr>
            <p:spPr bwMode="auto">
              <a:xfrm>
                <a:off x="2072" y="1620"/>
                <a:ext cx="182" cy="155"/>
              </a:xfrm>
              <a:custGeom>
                <a:avLst/>
                <a:gdLst>
                  <a:gd name="T0" fmla="*/ 34 w 806"/>
                  <a:gd name="T1" fmla="*/ 0 h 689"/>
                  <a:gd name="T2" fmla="*/ 35 w 806"/>
                  <a:gd name="T3" fmla="*/ 18 h 689"/>
                  <a:gd name="T4" fmla="*/ 44 w 806"/>
                  <a:gd name="T5" fmla="*/ 20 h 689"/>
                  <a:gd name="T6" fmla="*/ 51 w 806"/>
                  <a:gd name="T7" fmla="*/ 37 h 689"/>
                  <a:gd name="T8" fmla="*/ 53 w 806"/>
                  <a:gd name="T9" fmla="*/ 54 h 689"/>
                  <a:gd name="T10" fmla="*/ 62 w 806"/>
                  <a:gd name="T11" fmla="*/ 55 h 689"/>
                  <a:gd name="T12" fmla="*/ 69 w 806"/>
                  <a:gd name="T13" fmla="*/ 72 h 689"/>
                  <a:gd name="T14" fmla="*/ 70 w 806"/>
                  <a:gd name="T15" fmla="*/ 90 h 689"/>
                  <a:gd name="T16" fmla="*/ 79 w 806"/>
                  <a:gd name="T17" fmla="*/ 92 h 689"/>
                  <a:gd name="T18" fmla="*/ 86 w 806"/>
                  <a:gd name="T19" fmla="*/ 109 h 689"/>
                  <a:gd name="T20" fmla="*/ 88 w 806"/>
                  <a:gd name="T21" fmla="*/ 126 h 689"/>
                  <a:gd name="T22" fmla="*/ 94 w 806"/>
                  <a:gd name="T23" fmla="*/ 110 h 689"/>
                  <a:gd name="T24" fmla="*/ 103 w 806"/>
                  <a:gd name="T25" fmla="*/ 109 h 689"/>
                  <a:gd name="T26" fmla="*/ 104 w 806"/>
                  <a:gd name="T27" fmla="*/ 81 h 689"/>
                  <a:gd name="T28" fmla="*/ 112 w 806"/>
                  <a:gd name="T29" fmla="*/ 64 h 689"/>
                  <a:gd name="T30" fmla="*/ 120 w 806"/>
                  <a:gd name="T31" fmla="*/ 63 h 689"/>
                  <a:gd name="T32" fmla="*/ 121 w 806"/>
                  <a:gd name="T33" fmla="*/ 37 h 689"/>
                  <a:gd name="T34" fmla="*/ 129 w 806"/>
                  <a:gd name="T35" fmla="*/ 20 h 689"/>
                  <a:gd name="T36" fmla="*/ 138 w 806"/>
                  <a:gd name="T37" fmla="*/ 18 h 689"/>
                  <a:gd name="T38" fmla="*/ 139 w 806"/>
                  <a:gd name="T39" fmla="*/ 0 h 689"/>
                  <a:gd name="T40" fmla="*/ 182 w 806"/>
                  <a:gd name="T41" fmla="*/ 2 h 689"/>
                  <a:gd name="T42" fmla="*/ 180 w 806"/>
                  <a:gd name="T43" fmla="*/ 11 h 689"/>
                  <a:gd name="T44" fmla="*/ 164 w 806"/>
                  <a:gd name="T45" fmla="*/ 144 h 689"/>
                  <a:gd name="T46" fmla="*/ 182 w 806"/>
                  <a:gd name="T47" fmla="*/ 146 h 689"/>
                  <a:gd name="T48" fmla="*/ 180 w 806"/>
                  <a:gd name="T49" fmla="*/ 155 h 689"/>
                  <a:gd name="T50" fmla="*/ 129 w 806"/>
                  <a:gd name="T51" fmla="*/ 154 h 689"/>
                  <a:gd name="T52" fmla="*/ 130 w 806"/>
                  <a:gd name="T53" fmla="*/ 144 h 689"/>
                  <a:gd name="T54" fmla="*/ 147 w 806"/>
                  <a:gd name="T55" fmla="*/ 20 h 689"/>
                  <a:gd name="T56" fmla="*/ 139 w 806"/>
                  <a:gd name="T57" fmla="*/ 37 h 689"/>
                  <a:gd name="T58" fmla="*/ 130 w 806"/>
                  <a:gd name="T59" fmla="*/ 38 h 689"/>
                  <a:gd name="T60" fmla="*/ 129 w 806"/>
                  <a:gd name="T61" fmla="*/ 64 h 689"/>
                  <a:gd name="T62" fmla="*/ 121 w 806"/>
                  <a:gd name="T63" fmla="*/ 81 h 689"/>
                  <a:gd name="T64" fmla="*/ 113 w 806"/>
                  <a:gd name="T65" fmla="*/ 83 h 689"/>
                  <a:gd name="T66" fmla="*/ 112 w 806"/>
                  <a:gd name="T67" fmla="*/ 110 h 689"/>
                  <a:gd name="T68" fmla="*/ 104 w 806"/>
                  <a:gd name="T69" fmla="*/ 126 h 689"/>
                  <a:gd name="T70" fmla="*/ 95 w 806"/>
                  <a:gd name="T71" fmla="*/ 128 h 689"/>
                  <a:gd name="T72" fmla="*/ 94 w 806"/>
                  <a:gd name="T73" fmla="*/ 155 h 689"/>
                  <a:gd name="T74" fmla="*/ 86 w 806"/>
                  <a:gd name="T75" fmla="*/ 154 h 689"/>
                  <a:gd name="T76" fmla="*/ 79 w 806"/>
                  <a:gd name="T77" fmla="*/ 146 h 689"/>
                  <a:gd name="T78" fmla="*/ 78 w 806"/>
                  <a:gd name="T79" fmla="*/ 128 h 689"/>
                  <a:gd name="T80" fmla="*/ 69 w 806"/>
                  <a:gd name="T81" fmla="*/ 126 h 689"/>
                  <a:gd name="T82" fmla="*/ 62 w 806"/>
                  <a:gd name="T83" fmla="*/ 110 h 689"/>
                  <a:gd name="T84" fmla="*/ 60 w 806"/>
                  <a:gd name="T85" fmla="*/ 92 h 689"/>
                  <a:gd name="T86" fmla="*/ 51 w 806"/>
                  <a:gd name="T87" fmla="*/ 90 h 689"/>
                  <a:gd name="T88" fmla="*/ 44 w 806"/>
                  <a:gd name="T89" fmla="*/ 73 h 689"/>
                  <a:gd name="T90" fmla="*/ 42 w 806"/>
                  <a:gd name="T91" fmla="*/ 55 h 689"/>
                  <a:gd name="T92" fmla="*/ 34 w 806"/>
                  <a:gd name="T93" fmla="*/ 54 h 689"/>
                  <a:gd name="T94" fmla="*/ 26 w 806"/>
                  <a:gd name="T95" fmla="*/ 38 h 689"/>
                  <a:gd name="T96" fmla="*/ 42 w 806"/>
                  <a:gd name="T97" fmla="*/ 144 h 689"/>
                  <a:gd name="T98" fmla="*/ 44 w 806"/>
                  <a:gd name="T99" fmla="*/ 154 h 689"/>
                  <a:gd name="T100" fmla="*/ 1 w 806"/>
                  <a:gd name="T101" fmla="*/ 155 h 689"/>
                  <a:gd name="T102" fmla="*/ 0 w 806"/>
                  <a:gd name="T103" fmla="*/ 146 h 689"/>
                  <a:gd name="T104" fmla="*/ 18 w 806"/>
                  <a:gd name="T105" fmla="*/ 144 h 689"/>
                  <a:gd name="T106" fmla="*/ 1 w 806"/>
                  <a:gd name="T107" fmla="*/ 11 h 689"/>
                  <a:gd name="T108" fmla="*/ 0 w 806"/>
                  <a:gd name="T109" fmla="*/ 2 h 68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6"/>
                  <a:gd name="T166" fmla="*/ 0 h 689"/>
                  <a:gd name="T167" fmla="*/ 806 w 806"/>
                  <a:gd name="T168" fmla="*/ 689 h 68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6" h="689">
                    <a:moveTo>
                      <a:pt x="5" y="0"/>
                    </a:moveTo>
                    <a:lnTo>
                      <a:pt x="150" y="0"/>
                    </a:lnTo>
                    <a:lnTo>
                      <a:pt x="156" y="8"/>
                    </a:lnTo>
                    <a:lnTo>
                      <a:pt x="156" y="81"/>
                    </a:lnTo>
                    <a:lnTo>
                      <a:pt x="188" y="81"/>
                    </a:lnTo>
                    <a:lnTo>
                      <a:pt x="195" y="89"/>
                    </a:lnTo>
                    <a:lnTo>
                      <a:pt x="195" y="163"/>
                    </a:lnTo>
                    <a:lnTo>
                      <a:pt x="228" y="163"/>
                    </a:lnTo>
                    <a:lnTo>
                      <a:pt x="233" y="171"/>
                    </a:lnTo>
                    <a:lnTo>
                      <a:pt x="233" y="239"/>
                    </a:lnTo>
                    <a:lnTo>
                      <a:pt x="266" y="239"/>
                    </a:lnTo>
                    <a:lnTo>
                      <a:pt x="273" y="244"/>
                    </a:lnTo>
                    <a:lnTo>
                      <a:pt x="273" y="320"/>
                    </a:lnTo>
                    <a:lnTo>
                      <a:pt x="306" y="320"/>
                    </a:lnTo>
                    <a:lnTo>
                      <a:pt x="311" y="326"/>
                    </a:lnTo>
                    <a:lnTo>
                      <a:pt x="311" y="402"/>
                    </a:lnTo>
                    <a:lnTo>
                      <a:pt x="345" y="402"/>
                    </a:lnTo>
                    <a:lnTo>
                      <a:pt x="351" y="407"/>
                    </a:lnTo>
                    <a:lnTo>
                      <a:pt x="351" y="483"/>
                    </a:lnTo>
                    <a:lnTo>
                      <a:pt x="383" y="483"/>
                    </a:lnTo>
                    <a:lnTo>
                      <a:pt x="389" y="488"/>
                    </a:lnTo>
                    <a:lnTo>
                      <a:pt x="389" y="559"/>
                    </a:lnTo>
                    <a:lnTo>
                      <a:pt x="416" y="559"/>
                    </a:lnTo>
                    <a:lnTo>
                      <a:pt x="416" y="488"/>
                    </a:lnTo>
                    <a:lnTo>
                      <a:pt x="421" y="483"/>
                    </a:lnTo>
                    <a:lnTo>
                      <a:pt x="456" y="483"/>
                    </a:lnTo>
                    <a:lnTo>
                      <a:pt x="456" y="368"/>
                    </a:lnTo>
                    <a:lnTo>
                      <a:pt x="461" y="362"/>
                    </a:lnTo>
                    <a:lnTo>
                      <a:pt x="494" y="362"/>
                    </a:lnTo>
                    <a:lnTo>
                      <a:pt x="494" y="286"/>
                    </a:lnTo>
                    <a:lnTo>
                      <a:pt x="499" y="281"/>
                    </a:lnTo>
                    <a:lnTo>
                      <a:pt x="532" y="281"/>
                    </a:lnTo>
                    <a:lnTo>
                      <a:pt x="532" y="171"/>
                    </a:lnTo>
                    <a:lnTo>
                      <a:pt x="537" y="163"/>
                    </a:lnTo>
                    <a:lnTo>
                      <a:pt x="571" y="163"/>
                    </a:lnTo>
                    <a:lnTo>
                      <a:pt x="571" y="89"/>
                    </a:lnTo>
                    <a:lnTo>
                      <a:pt x="577" y="81"/>
                    </a:lnTo>
                    <a:lnTo>
                      <a:pt x="609" y="81"/>
                    </a:lnTo>
                    <a:lnTo>
                      <a:pt x="609" y="8"/>
                    </a:lnTo>
                    <a:lnTo>
                      <a:pt x="615" y="0"/>
                    </a:lnTo>
                    <a:lnTo>
                      <a:pt x="799" y="0"/>
                    </a:lnTo>
                    <a:lnTo>
                      <a:pt x="805" y="8"/>
                    </a:lnTo>
                    <a:lnTo>
                      <a:pt x="805" y="42"/>
                    </a:lnTo>
                    <a:lnTo>
                      <a:pt x="799" y="47"/>
                    </a:lnTo>
                    <a:lnTo>
                      <a:pt x="727" y="47"/>
                    </a:lnTo>
                    <a:lnTo>
                      <a:pt x="727" y="641"/>
                    </a:lnTo>
                    <a:lnTo>
                      <a:pt x="799" y="641"/>
                    </a:lnTo>
                    <a:lnTo>
                      <a:pt x="805" y="649"/>
                    </a:lnTo>
                    <a:lnTo>
                      <a:pt x="805" y="683"/>
                    </a:lnTo>
                    <a:lnTo>
                      <a:pt x="799" y="688"/>
                    </a:lnTo>
                    <a:lnTo>
                      <a:pt x="577" y="688"/>
                    </a:lnTo>
                    <a:lnTo>
                      <a:pt x="571" y="683"/>
                    </a:lnTo>
                    <a:lnTo>
                      <a:pt x="571" y="649"/>
                    </a:lnTo>
                    <a:lnTo>
                      <a:pt x="577" y="641"/>
                    </a:lnTo>
                    <a:lnTo>
                      <a:pt x="649" y="641"/>
                    </a:lnTo>
                    <a:lnTo>
                      <a:pt x="649" y="89"/>
                    </a:lnTo>
                    <a:lnTo>
                      <a:pt x="615" y="89"/>
                    </a:lnTo>
                    <a:lnTo>
                      <a:pt x="615" y="163"/>
                    </a:lnTo>
                    <a:lnTo>
                      <a:pt x="609" y="171"/>
                    </a:lnTo>
                    <a:lnTo>
                      <a:pt x="577" y="171"/>
                    </a:lnTo>
                    <a:lnTo>
                      <a:pt x="577" y="281"/>
                    </a:lnTo>
                    <a:lnTo>
                      <a:pt x="571" y="286"/>
                    </a:lnTo>
                    <a:lnTo>
                      <a:pt x="537" y="286"/>
                    </a:lnTo>
                    <a:lnTo>
                      <a:pt x="537" y="362"/>
                    </a:lnTo>
                    <a:lnTo>
                      <a:pt x="532" y="368"/>
                    </a:lnTo>
                    <a:lnTo>
                      <a:pt x="499" y="368"/>
                    </a:lnTo>
                    <a:lnTo>
                      <a:pt x="499" y="483"/>
                    </a:lnTo>
                    <a:lnTo>
                      <a:pt x="494" y="488"/>
                    </a:lnTo>
                    <a:lnTo>
                      <a:pt x="461" y="488"/>
                    </a:lnTo>
                    <a:lnTo>
                      <a:pt x="461" y="559"/>
                    </a:lnTo>
                    <a:lnTo>
                      <a:pt x="456" y="567"/>
                    </a:lnTo>
                    <a:lnTo>
                      <a:pt x="421" y="567"/>
                    </a:lnTo>
                    <a:lnTo>
                      <a:pt x="421" y="683"/>
                    </a:lnTo>
                    <a:lnTo>
                      <a:pt x="416" y="688"/>
                    </a:lnTo>
                    <a:lnTo>
                      <a:pt x="389" y="688"/>
                    </a:lnTo>
                    <a:lnTo>
                      <a:pt x="383" y="683"/>
                    </a:lnTo>
                    <a:lnTo>
                      <a:pt x="383" y="649"/>
                    </a:lnTo>
                    <a:lnTo>
                      <a:pt x="351" y="649"/>
                    </a:lnTo>
                    <a:lnTo>
                      <a:pt x="345" y="641"/>
                    </a:lnTo>
                    <a:lnTo>
                      <a:pt x="345" y="567"/>
                    </a:lnTo>
                    <a:lnTo>
                      <a:pt x="311" y="567"/>
                    </a:lnTo>
                    <a:lnTo>
                      <a:pt x="306" y="559"/>
                    </a:lnTo>
                    <a:lnTo>
                      <a:pt x="306" y="488"/>
                    </a:lnTo>
                    <a:lnTo>
                      <a:pt x="273" y="488"/>
                    </a:lnTo>
                    <a:lnTo>
                      <a:pt x="266" y="483"/>
                    </a:lnTo>
                    <a:lnTo>
                      <a:pt x="266" y="407"/>
                    </a:lnTo>
                    <a:lnTo>
                      <a:pt x="233" y="407"/>
                    </a:lnTo>
                    <a:lnTo>
                      <a:pt x="228" y="402"/>
                    </a:lnTo>
                    <a:lnTo>
                      <a:pt x="228" y="326"/>
                    </a:lnTo>
                    <a:lnTo>
                      <a:pt x="195" y="326"/>
                    </a:lnTo>
                    <a:lnTo>
                      <a:pt x="188" y="320"/>
                    </a:lnTo>
                    <a:lnTo>
                      <a:pt x="188" y="244"/>
                    </a:lnTo>
                    <a:lnTo>
                      <a:pt x="156" y="244"/>
                    </a:lnTo>
                    <a:lnTo>
                      <a:pt x="150" y="239"/>
                    </a:lnTo>
                    <a:lnTo>
                      <a:pt x="150" y="171"/>
                    </a:lnTo>
                    <a:lnTo>
                      <a:pt x="116" y="171"/>
                    </a:lnTo>
                    <a:lnTo>
                      <a:pt x="116" y="641"/>
                    </a:lnTo>
                    <a:lnTo>
                      <a:pt x="188" y="641"/>
                    </a:lnTo>
                    <a:lnTo>
                      <a:pt x="195" y="649"/>
                    </a:lnTo>
                    <a:lnTo>
                      <a:pt x="195" y="683"/>
                    </a:lnTo>
                    <a:lnTo>
                      <a:pt x="188" y="688"/>
                    </a:lnTo>
                    <a:lnTo>
                      <a:pt x="5" y="688"/>
                    </a:lnTo>
                    <a:lnTo>
                      <a:pt x="0" y="683"/>
                    </a:lnTo>
                    <a:lnTo>
                      <a:pt x="0" y="649"/>
                    </a:lnTo>
                    <a:lnTo>
                      <a:pt x="5" y="641"/>
                    </a:lnTo>
                    <a:lnTo>
                      <a:pt x="78" y="641"/>
                    </a:lnTo>
                    <a:lnTo>
                      <a:pt x="78" y="47"/>
                    </a:lnTo>
                    <a:lnTo>
                      <a:pt x="5" y="47"/>
                    </a:lnTo>
                    <a:lnTo>
                      <a:pt x="0" y="42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CC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361"/>
              </a:p>
            </p:txBody>
          </p:sp>
          <p:sp>
            <p:nvSpPr>
              <p:cNvPr id="115745" name="Freeform 19"/>
              <p:cNvSpPr>
                <a:spLocks noChangeArrowheads="1"/>
              </p:cNvSpPr>
              <p:nvPr/>
            </p:nvSpPr>
            <p:spPr bwMode="auto">
              <a:xfrm>
                <a:off x="2265" y="1620"/>
                <a:ext cx="86" cy="155"/>
              </a:xfrm>
              <a:custGeom>
                <a:avLst/>
                <a:gdLst>
                  <a:gd name="T0" fmla="*/ 50 w 384"/>
                  <a:gd name="T1" fmla="*/ 0 h 689"/>
                  <a:gd name="T2" fmla="*/ 51 w 384"/>
                  <a:gd name="T3" fmla="*/ 9 h 689"/>
                  <a:gd name="T4" fmla="*/ 68 w 384"/>
                  <a:gd name="T5" fmla="*/ 11 h 689"/>
                  <a:gd name="T6" fmla="*/ 76 w 384"/>
                  <a:gd name="T7" fmla="*/ 18 h 689"/>
                  <a:gd name="T8" fmla="*/ 77 w 384"/>
                  <a:gd name="T9" fmla="*/ 63 h 689"/>
                  <a:gd name="T10" fmla="*/ 68 w 384"/>
                  <a:gd name="T11" fmla="*/ 64 h 689"/>
                  <a:gd name="T12" fmla="*/ 67 w 384"/>
                  <a:gd name="T13" fmla="*/ 83 h 689"/>
                  <a:gd name="T14" fmla="*/ 60 w 384"/>
                  <a:gd name="T15" fmla="*/ 90 h 689"/>
                  <a:gd name="T16" fmla="*/ 51 w 384"/>
                  <a:gd name="T17" fmla="*/ 92 h 689"/>
                  <a:gd name="T18" fmla="*/ 50 w 384"/>
                  <a:gd name="T19" fmla="*/ 110 h 689"/>
                  <a:gd name="T20" fmla="*/ 43 w 384"/>
                  <a:gd name="T21" fmla="*/ 118 h 689"/>
                  <a:gd name="T22" fmla="*/ 34 w 384"/>
                  <a:gd name="T23" fmla="*/ 119 h 689"/>
                  <a:gd name="T24" fmla="*/ 33 w 384"/>
                  <a:gd name="T25" fmla="*/ 128 h 689"/>
                  <a:gd name="T26" fmla="*/ 26 w 384"/>
                  <a:gd name="T27" fmla="*/ 135 h 689"/>
                  <a:gd name="T28" fmla="*/ 76 w 384"/>
                  <a:gd name="T29" fmla="*/ 128 h 689"/>
                  <a:gd name="T30" fmla="*/ 85 w 384"/>
                  <a:gd name="T31" fmla="*/ 126 h 689"/>
                  <a:gd name="T32" fmla="*/ 86 w 384"/>
                  <a:gd name="T33" fmla="*/ 144 h 689"/>
                  <a:gd name="T34" fmla="*/ 77 w 384"/>
                  <a:gd name="T35" fmla="*/ 146 h 689"/>
                  <a:gd name="T36" fmla="*/ 76 w 384"/>
                  <a:gd name="T37" fmla="*/ 155 h 689"/>
                  <a:gd name="T38" fmla="*/ 0 w 384"/>
                  <a:gd name="T39" fmla="*/ 154 h 689"/>
                  <a:gd name="T40" fmla="*/ 1 w 384"/>
                  <a:gd name="T41" fmla="*/ 135 h 689"/>
                  <a:gd name="T42" fmla="*/ 9 w 384"/>
                  <a:gd name="T43" fmla="*/ 128 h 689"/>
                  <a:gd name="T44" fmla="*/ 17 w 384"/>
                  <a:gd name="T45" fmla="*/ 126 h 689"/>
                  <a:gd name="T46" fmla="*/ 19 w 384"/>
                  <a:gd name="T47" fmla="*/ 118 h 689"/>
                  <a:gd name="T48" fmla="*/ 25 w 384"/>
                  <a:gd name="T49" fmla="*/ 110 h 689"/>
                  <a:gd name="T50" fmla="*/ 33 w 384"/>
                  <a:gd name="T51" fmla="*/ 109 h 689"/>
                  <a:gd name="T52" fmla="*/ 34 w 384"/>
                  <a:gd name="T53" fmla="*/ 100 h 689"/>
                  <a:gd name="T54" fmla="*/ 42 w 384"/>
                  <a:gd name="T55" fmla="*/ 83 h 689"/>
                  <a:gd name="T56" fmla="*/ 50 w 384"/>
                  <a:gd name="T57" fmla="*/ 81 h 689"/>
                  <a:gd name="T58" fmla="*/ 51 w 384"/>
                  <a:gd name="T59" fmla="*/ 63 h 689"/>
                  <a:gd name="T60" fmla="*/ 59 w 384"/>
                  <a:gd name="T61" fmla="*/ 29 h 689"/>
                  <a:gd name="T62" fmla="*/ 50 w 384"/>
                  <a:gd name="T63" fmla="*/ 28 h 689"/>
                  <a:gd name="T64" fmla="*/ 19 w 384"/>
                  <a:gd name="T65" fmla="*/ 20 h 689"/>
                  <a:gd name="T66" fmla="*/ 17 w 384"/>
                  <a:gd name="T67" fmla="*/ 29 h 689"/>
                  <a:gd name="T68" fmla="*/ 10 w 384"/>
                  <a:gd name="T69" fmla="*/ 46 h 689"/>
                  <a:gd name="T70" fmla="*/ 1 w 384"/>
                  <a:gd name="T71" fmla="*/ 47 h 689"/>
                  <a:gd name="T72" fmla="*/ 0 w 384"/>
                  <a:gd name="T73" fmla="*/ 29 h 689"/>
                  <a:gd name="T74" fmla="*/ 9 w 384"/>
                  <a:gd name="T75" fmla="*/ 28 h 689"/>
                  <a:gd name="T76" fmla="*/ 10 w 384"/>
                  <a:gd name="T77" fmla="*/ 9 h 689"/>
                  <a:gd name="T78" fmla="*/ 25 w 384"/>
                  <a:gd name="T79" fmla="*/ 2 h 68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84"/>
                  <a:gd name="T121" fmla="*/ 0 h 689"/>
                  <a:gd name="T122" fmla="*/ 384 w 384"/>
                  <a:gd name="T123" fmla="*/ 689 h 68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84" h="689">
                    <a:moveTo>
                      <a:pt x="115" y="0"/>
                    </a:moveTo>
                    <a:lnTo>
                      <a:pt x="224" y="0"/>
                    </a:lnTo>
                    <a:lnTo>
                      <a:pt x="229" y="8"/>
                    </a:lnTo>
                    <a:lnTo>
                      <a:pt x="229" y="42"/>
                    </a:lnTo>
                    <a:lnTo>
                      <a:pt x="300" y="42"/>
                    </a:lnTo>
                    <a:lnTo>
                      <a:pt x="305" y="47"/>
                    </a:lnTo>
                    <a:lnTo>
                      <a:pt x="305" y="81"/>
                    </a:lnTo>
                    <a:lnTo>
                      <a:pt x="338" y="81"/>
                    </a:lnTo>
                    <a:lnTo>
                      <a:pt x="343" y="89"/>
                    </a:lnTo>
                    <a:lnTo>
                      <a:pt x="343" y="281"/>
                    </a:lnTo>
                    <a:lnTo>
                      <a:pt x="338" y="286"/>
                    </a:lnTo>
                    <a:lnTo>
                      <a:pt x="305" y="286"/>
                    </a:lnTo>
                    <a:lnTo>
                      <a:pt x="305" y="362"/>
                    </a:lnTo>
                    <a:lnTo>
                      <a:pt x="300" y="368"/>
                    </a:lnTo>
                    <a:lnTo>
                      <a:pt x="267" y="368"/>
                    </a:lnTo>
                    <a:lnTo>
                      <a:pt x="267" y="402"/>
                    </a:lnTo>
                    <a:lnTo>
                      <a:pt x="262" y="407"/>
                    </a:lnTo>
                    <a:lnTo>
                      <a:pt x="229" y="407"/>
                    </a:lnTo>
                    <a:lnTo>
                      <a:pt x="229" y="483"/>
                    </a:lnTo>
                    <a:lnTo>
                      <a:pt x="224" y="488"/>
                    </a:lnTo>
                    <a:lnTo>
                      <a:pt x="190" y="488"/>
                    </a:lnTo>
                    <a:lnTo>
                      <a:pt x="190" y="525"/>
                    </a:lnTo>
                    <a:lnTo>
                      <a:pt x="186" y="530"/>
                    </a:lnTo>
                    <a:lnTo>
                      <a:pt x="153" y="530"/>
                    </a:lnTo>
                    <a:lnTo>
                      <a:pt x="153" y="559"/>
                    </a:lnTo>
                    <a:lnTo>
                      <a:pt x="148" y="567"/>
                    </a:lnTo>
                    <a:lnTo>
                      <a:pt x="115" y="567"/>
                    </a:lnTo>
                    <a:lnTo>
                      <a:pt x="115" y="601"/>
                    </a:lnTo>
                    <a:lnTo>
                      <a:pt x="338" y="601"/>
                    </a:lnTo>
                    <a:lnTo>
                      <a:pt x="338" y="567"/>
                    </a:lnTo>
                    <a:lnTo>
                      <a:pt x="343" y="559"/>
                    </a:lnTo>
                    <a:lnTo>
                      <a:pt x="378" y="559"/>
                    </a:lnTo>
                    <a:lnTo>
                      <a:pt x="383" y="567"/>
                    </a:lnTo>
                    <a:lnTo>
                      <a:pt x="383" y="641"/>
                    </a:lnTo>
                    <a:lnTo>
                      <a:pt x="378" y="649"/>
                    </a:lnTo>
                    <a:lnTo>
                      <a:pt x="343" y="649"/>
                    </a:lnTo>
                    <a:lnTo>
                      <a:pt x="343" y="683"/>
                    </a:lnTo>
                    <a:lnTo>
                      <a:pt x="338" y="688"/>
                    </a:lnTo>
                    <a:lnTo>
                      <a:pt x="5" y="688"/>
                    </a:lnTo>
                    <a:lnTo>
                      <a:pt x="0" y="683"/>
                    </a:lnTo>
                    <a:lnTo>
                      <a:pt x="0" y="607"/>
                    </a:lnTo>
                    <a:lnTo>
                      <a:pt x="5" y="601"/>
                    </a:lnTo>
                    <a:lnTo>
                      <a:pt x="38" y="601"/>
                    </a:lnTo>
                    <a:lnTo>
                      <a:pt x="38" y="567"/>
                    </a:lnTo>
                    <a:lnTo>
                      <a:pt x="43" y="559"/>
                    </a:lnTo>
                    <a:lnTo>
                      <a:pt x="76" y="559"/>
                    </a:lnTo>
                    <a:lnTo>
                      <a:pt x="76" y="530"/>
                    </a:lnTo>
                    <a:lnTo>
                      <a:pt x="83" y="525"/>
                    </a:lnTo>
                    <a:lnTo>
                      <a:pt x="110" y="525"/>
                    </a:lnTo>
                    <a:lnTo>
                      <a:pt x="110" y="488"/>
                    </a:lnTo>
                    <a:lnTo>
                      <a:pt x="115" y="483"/>
                    </a:lnTo>
                    <a:lnTo>
                      <a:pt x="148" y="483"/>
                    </a:lnTo>
                    <a:lnTo>
                      <a:pt x="148" y="449"/>
                    </a:lnTo>
                    <a:lnTo>
                      <a:pt x="153" y="444"/>
                    </a:lnTo>
                    <a:lnTo>
                      <a:pt x="186" y="444"/>
                    </a:lnTo>
                    <a:lnTo>
                      <a:pt x="186" y="368"/>
                    </a:lnTo>
                    <a:lnTo>
                      <a:pt x="190" y="362"/>
                    </a:lnTo>
                    <a:lnTo>
                      <a:pt x="224" y="362"/>
                    </a:lnTo>
                    <a:lnTo>
                      <a:pt x="224" y="286"/>
                    </a:lnTo>
                    <a:lnTo>
                      <a:pt x="229" y="281"/>
                    </a:lnTo>
                    <a:lnTo>
                      <a:pt x="262" y="281"/>
                    </a:lnTo>
                    <a:lnTo>
                      <a:pt x="262" y="129"/>
                    </a:lnTo>
                    <a:lnTo>
                      <a:pt x="229" y="129"/>
                    </a:lnTo>
                    <a:lnTo>
                      <a:pt x="224" y="123"/>
                    </a:lnTo>
                    <a:lnTo>
                      <a:pt x="224" y="89"/>
                    </a:lnTo>
                    <a:lnTo>
                      <a:pt x="83" y="89"/>
                    </a:lnTo>
                    <a:lnTo>
                      <a:pt x="83" y="123"/>
                    </a:lnTo>
                    <a:lnTo>
                      <a:pt x="76" y="129"/>
                    </a:lnTo>
                    <a:lnTo>
                      <a:pt x="43" y="129"/>
                    </a:lnTo>
                    <a:lnTo>
                      <a:pt x="43" y="205"/>
                    </a:lnTo>
                    <a:lnTo>
                      <a:pt x="38" y="210"/>
                    </a:lnTo>
                    <a:lnTo>
                      <a:pt x="5" y="210"/>
                    </a:lnTo>
                    <a:lnTo>
                      <a:pt x="0" y="205"/>
                    </a:lnTo>
                    <a:lnTo>
                      <a:pt x="0" y="129"/>
                    </a:lnTo>
                    <a:lnTo>
                      <a:pt x="5" y="123"/>
                    </a:lnTo>
                    <a:lnTo>
                      <a:pt x="38" y="123"/>
                    </a:lnTo>
                    <a:lnTo>
                      <a:pt x="38" y="47"/>
                    </a:lnTo>
                    <a:lnTo>
                      <a:pt x="43" y="42"/>
                    </a:lnTo>
                    <a:lnTo>
                      <a:pt x="110" y="42"/>
                    </a:lnTo>
                    <a:lnTo>
                      <a:pt x="110" y="8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CC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361"/>
              </a:p>
            </p:txBody>
          </p:sp>
        </p:grpSp>
        <p:grpSp>
          <p:nvGrpSpPr>
            <p:cNvPr id="115729" name="Group 20"/>
            <p:cNvGrpSpPr>
              <a:grpSpLocks/>
            </p:cNvGrpSpPr>
            <p:nvPr/>
          </p:nvGrpSpPr>
          <p:grpSpPr bwMode="auto">
            <a:xfrm>
              <a:off x="3298" y="1786"/>
              <a:ext cx="308" cy="171"/>
              <a:chOff x="2992" y="1620"/>
              <a:chExt cx="279" cy="155"/>
            </a:xfrm>
          </p:grpSpPr>
          <p:sp>
            <p:nvSpPr>
              <p:cNvPr id="115742" name="Freeform 21"/>
              <p:cNvSpPr>
                <a:spLocks noChangeArrowheads="1"/>
              </p:cNvSpPr>
              <p:nvPr/>
            </p:nvSpPr>
            <p:spPr bwMode="auto">
              <a:xfrm>
                <a:off x="2992" y="1620"/>
                <a:ext cx="188" cy="155"/>
              </a:xfrm>
              <a:custGeom>
                <a:avLst/>
                <a:gdLst>
                  <a:gd name="T0" fmla="*/ 35 w 832"/>
                  <a:gd name="T1" fmla="*/ 0 h 689"/>
                  <a:gd name="T2" fmla="*/ 36 w 832"/>
                  <a:gd name="T3" fmla="*/ 18 h 689"/>
                  <a:gd name="T4" fmla="*/ 46 w 832"/>
                  <a:gd name="T5" fmla="*/ 20 h 689"/>
                  <a:gd name="T6" fmla="*/ 53 w 832"/>
                  <a:gd name="T7" fmla="*/ 37 h 689"/>
                  <a:gd name="T8" fmla="*/ 54 w 832"/>
                  <a:gd name="T9" fmla="*/ 54 h 689"/>
                  <a:gd name="T10" fmla="*/ 64 w 832"/>
                  <a:gd name="T11" fmla="*/ 55 h 689"/>
                  <a:gd name="T12" fmla="*/ 71 w 832"/>
                  <a:gd name="T13" fmla="*/ 72 h 689"/>
                  <a:gd name="T14" fmla="*/ 73 w 832"/>
                  <a:gd name="T15" fmla="*/ 90 h 689"/>
                  <a:gd name="T16" fmla="*/ 82 w 832"/>
                  <a:gd name="T17" fmla="*/ 92 h 689"/>
                  <a:gd name="T18" fmla="*/ 89 w 832"/>
                  <a:gd name="T19" fmla="*/ 109 h 689"/>
                  <a:gd name="T20" fmla="*/ 91 w 832"/>
                  <a:gd name="T21" fmla="*/ 126 h 689"/>
                  <a:gd name="T22" fmla="*/ 97 w 832"/>
                  <a:gd name="T23" fmla="*/ 110 h 689"/>
                  <a:gd name="T24" fmla="*/ 106 w 832"/>
                  <a:gd name="T25" fmla="*/ 109 h 689"/>
                  <a:gd name="T26" fmla="*/ 108 w 832"/>
                  <a:gd name="T27" fmla="*/ 81 h 689"/>
                  <a:gd name="T28" fmla="*/ 115 w 832"/>
                  <a:gd name="T29" fmla="*/ 64 h 689"/>
                  <a:gd name="T30" fmla="*/ 124 w 832"/>
                  <a:gd name="T31" fmla="*/ 63 h 689"/>
                  <a:gd name="T32" fmla="*/ 125 w 832"/>
                  <a:gd name="T33" fmla="*/ 37 h 689"/>
                  <a:gd name="T34" fmla="*/ 133 w 832"/>
                  <a:gd name="T35" fmla="*/ 20 h 689"/>
                  <a:gd name="T36" fmla="*/ 142 w 832"/>
                  <a:gd name="T37" fmla="*/ 18 h 689"/>
                  <a:gd name="T38" fmla="*/ 143 w 832"/>
                  <a:gd name="T39" fmla="*/ 0 h 689"/>
                  <a:gd name="T40" fmla="*/ 188 w 832"/>
                  <a:gd name="T41" fmla="*/ 2 h 689"/>
                  <a:gd name="T42" fmla="*/ 187 w 832"/>
                  <a:gd name="T43" fmla="*/ 11 h 689"/>
                  <a:gd name="T44" fmla="*/ 170 w 832"/>
                  <a:gd name="T45" fmla="*/ 144 h 689"/>
                  <a:gd name="T46" fmla="*/ 188 w 832"/>
                  <a:gd name="T47" fmla="*/ 146 h 689"/>
                  <a:gd name="T48" fmla="*/ 187 w 832"/>
                  <a:gd name="T49" fmla="*/ 155 h 689"/>
                  <a:gd name="T50" fmla="*/ 133 w 832"/>
                  <a:gd name="T51" fmla="*/ 154 h 689"/>
                  <a:gd name="T52" fmla="*/ 135 w 832"/>
                  <a:gd name="T53" fmla="*/ 144 h 689"/>
                  <a:gd name="T54" fmla="*/ 152 w 832"/>
                  <a:gd name="T55" fmla="*/ 20 h 689"/>
                  <a:gd name="T56" fmla="*/ 143 w 832"/>
                  <a:gd name="T57" fmla="*/ 37 h 689"/>
                  <a:gd name="T58" fmla="*/ 135 w 832"/>
                  <a:gd name="T59" fmla="*/ 38 h 689"/>
                  <a:gd name="T60" fmla="*/ 133 w 832"/>
                  <a:gd name="T61" fmla="*/ 64 h 689"/>
                  <a:gd name="T62" fmla="*/ 125 w 832"/>
                  <a:gd name="T63" fmla="*/ 81 h 689"/>
                  <a:gd name="T64" fmla="*/ 117 w 832"/>
                  <a:gd name="T65" fmla="*/ 83 h 689"/>
                  <a:gd name="T66" fmla="*/ 115 w 832"/>
                  <a:gd name="T67" fmla="*/ 110 h 689"/>
                  <a:gd name="T68" fmla="*/ 108 w 832"/>
                  <a:gd name="T69" fmla="*/ 126 h 689"/>
                  <a:gd name="T70" fmla="*/ 98 w 832"/>
                  <a:gd name="T71" fmla="*/ 128 h 689"/>
                  <a:gd name="T72" fmla="*/ 97 w 832"/>
                  <a:gd name="T73" fmla="*/ 155 h 689"/>
                  <a:gd name="T74" fmla="*/ 89 w 832"/>
                  <a:gd name="T75" fmla="*/ 154 h 689"/>
                  <a:gd name="T76" fmla="*/ 82 w 832"/>
                  <a:gd name="T77" fmla="*/ 146 h 689"/>
                  <a:gd name="T78" fmla="*/ 81 w 832"/>
                  <a:gd name="T79" fmla="*/ 128 h 689"/>
                  <a:gd name="T80" fmla="*/ 71 w 832"/>
                  <a:gd name="T81" fmla="*/ 126 h 689"/>
                  <a:gd name="T82" fmla="*/ 64 w 832"/>
                  <a:gd name="T83" fmla="*/ 110 h 689"/>
                  <a:gd name="T84" fmla="*/ 62 w 832"/>
                  <a:gd name="T85" fmla="*/ 92 h 689"/>
                  <a:gd name="T86" fmla="*/ 53 w 832"/>
                  <a:gd name="T87" fmla="*/ 90 h 689"/>
                  <a:gd name="T88" fmla="*/ 46 w 832"/>
                  <a:gd name="T89" fmla="*/ 73 h 689"/>
                  <a:gd name="T90" fmla="*/ 44 w 832"/>
                  <a:gd name="T91" fmla="*/ 55 h 689"/>
                  <a:gd name="T92" fmla="*/ 35 w 832"/>
                  <a:gd name="T93" fmla="*/ 54 h 689"/>
                  <a:gd name="T94" fmla="*/ 27 w 832"/>
                  <a:gd name="T95" fmla="*/ 38 h 689"/>
                  <a:gd name="T96" fmla="*/ 44 w 832"/>
                  <a:gd name="T97" fmla="*/ 144 h 689"/>
                  <a:gd name="T98" fmla="*/ 46 w 832"/>
                  <a:gd name="T99" fmla="*/ 154 h 689"/>
                  <a:gd name="T100" fmla="*/ 1 w 832"/>
                  <a:gd name="T101" fmla="*/ 155 h 689"/>
                  <a:gd name="T102" fmla="*/ 0 w 832"/>
                  <a:gd name="T103" fmla="*/ 146 h 689"/>
                  <a:gd name="T104" fmla="*/ 18 w 832"/>
                  <a:gd name="T105" fmla="*/ 144 h 689"/>
                  <a:gd name="T106" fmla="*/ 1 w 832"/>
                  <a:gd name="T107" fmla="*/ 11 h 689"/>
                  <a:gd name="T108" fmla="*/ 0 w 832"/>
                  <a:gd name="T109" fmla="*/ 2 h 68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32"/>
                  <a:gd name="T166" fmla="*/ 0 h 689"/>
                  <a:gd name="T167" fmla="*/ 832 w 832"/>
                  <a:gd name="T168" fmla="*/ 689 h 68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32" h="689">
                    <a:moveTo>
                      <a:pt x="6" y="0"/>
                    </a:moveTo>
                    <a:lnTo>
                      <a:pt x="155" y="0"/>
                    </a:lnTo>
                    <a:lnTo>
                      <a:pt x="161" y="8"/>
                    </a:lnTo>
                    <a:lnTo>
                      <a:pt x="161" y="81"/>
                    </a:lnTo>
                    <a:lnTo>
                      <a:pt x="194" y="81"/>
                    </a:lnTo>
                    <a:lnTo>
                      <a:pt x="202" y="89"/>
                    </a:lnTo>
                    <a:lnTo>
                      <a:pt x="202" y="163"/>
                    </a:lnTo>
                    <a:lnTo>
                      <a:pt x="235" y="163"/>
                    </a:lnTo>
                    <a:lnTo>
                      <a:pt x="241" y="171"/>
                    </a:lnTo>
                    <a:lnTo>
                      <a:pt x="241" y="239"/>
                    </a:lnTo>
                    <a:lnTo>
                      <a:pt x="275" y="239"/>
                    </a:lnTo>
                    <a:lnTo>
                      <a:pt x="282" y="244"/>
                    </a:lnTo>
                    <a:lnTo>
                      <a:pt x="282" y="320"/>
                    </a:lnTo>
                    <a:lnTo>
                      <a:pt x="316" y="320"/>
                    </a:lnTo>
                    <a:lnTo>
                      <a:pt x="321" y="326"/>
                    </a:lnTo>
                    <a:lnTo>
                      <a:pt x="321" y="402"/>
                    </a:lnTo>
                    <a:lnTo>
                      <a:pt x="357" y="402"/>
                    </a:lnTo>
                    <a:lnTo>
                      <a:pt x="362" y="407"/>
                    </a:lnTo>
                    <a:lnTo>
                      <a:pt x="362" y="483"/>
                    </a:lnTo>
                    <a:lnTo>
                      <a:pt x="396" y="483"/>
                    </a:lnTo>
                    <a:lnTo>
                      <a:pt x="402" y="488"/>
                    </a:lnTo>
                    <a:lnTo>
                      <a:pt x="402" y="559"/>
                    </a:lnTo>
                    <a:lnTo>
                      <a:pt x="430" y="559"/>
                    </a:lnTo>
                    <a:lnTo>
                      <a:pt x="430" y="488"/>
                    </a:lnTo>
                    <a:lnTo>
                      <a:pt x="435" y="483"/>
                    </a:lnTo>
                    <a:lnTo>
                      <a:pt x="471" y="483"/>
                    </a:lnTo>
                    <a:lnTo>
                      <a:pt x="471" y="368"/>
                    </a:lnTo>
                    <a:lnTo>
                      <a:pt x="476" y="362"/>
                    </a:lnTo>
                    <a:lnTo>
                      <a:pt x="510" y="362"/>
                    </a:lnTo>
                    <a:lnTo>
                      <a:pt x="510" y="286"/>
                    </a:lnTo>
                    <a:lnTo>
                      <a:pt x="516" y="281"/>
                    </a:lnTo>
                    <a:lnTo>
                      <a:pt x="549" y="281"/>
                    </a:lnTo>
                    <a:lnTo>
                      <a:pt x="549" y="171"/>
                    </a:lnTo>
                    <a:lnTo>
                      <a:pt x="555" y="163"/>
                    </a:lnTo>
                    <a:lnTo>
                      <a:pt x="590" y="163"/>
                    </a:lnTo>
                    <a:lnTo>
                      <a:pt x="590" y="89"/>
                    </a:lnTo>
                    <a:lnTo>
                      <a:pt x="596" y="81"/>
                    </a:lnTo>
                    <a:lnTo>
                      <a:pt x="630" y="81"/>
                    </a:lnTo>
                    <a:lnTo>
                      <a:pt x="630" y="8"/>
                    </a:lnTo>
                    <a:lnTo>
                      <a:pt x="635" y="0"/>
                    </a:lnTo>
                    <a:lnTo>
                      <a:pt x="826" y="0"/>
                    </a:lnTo>
                    <a:lnTo>
                      <a:pt x="831" y="8"/>
                    </a:lnTo>
                    <a:lnTo>
                      <a:pt x="831" y="42"/>
                    </a:lnTo>
                    <a:lnTo>
                      <a:pt x="826" y="47"/>
                    </a:lnTo>
                    <a:lnTo>
                      <a:pt x="751" y="47"/>
                    </a:lnTo>
                    <a:lnTo>
                      <a:pt x="751" y="641"/>
                    </a:lnTo>
                    <a:lnTo>
                      <a:pt x="826" y="641"/>
                    </a:lnTo>
                    <a:lnTo>
                      <a:pt x="831" y="649"/>
                    </a:lnTo>
                    <a:lnTo>
                      <a:pt x="831" y="683"/>
                    </a:lnTo>
                    <a:lnTo>
                      <a:pt x="826" y="688"/>
                    </a:lnTo>
                    <a:lnTo>
                      <a:pt x="596" y="688"/>
                    </a:lnTo>
                    <a:lnTo>
                      <a:pt x="590" y="683"/>
                    </a:lnTo>
                    <a:lnTo>
                      <a:pt x="590" y="649"/>
                    </a:lnTo>
                    <a:lnTo>
                      <a:pt x="596" y="641"/>
                    </a:lnTo>
                    <a:lnTo>
                      <a:pt x="671" y="641"/>
                    </a:lnTo>
                    <a:lnTo>
                      <a:pt x="671" y="89"/>
                    </a:lnTo>
                    <a:lnTo>
                      <a:pt x="635" y="89"/>
                    </a:lnTo>
                    <a:lnTo>
                      <a:pt x="635" y="163"/>
                    </a:lnTo>
                    <a:lnTo>
                      <a:pt x="630" y="171"/>
                    </a:lnTo>
                    <a:lnTo>
                      <a:pt x="596" y="171"/>
                    </a:lnTo>
                    <a:lnTo>
                      <a:pt x="596" y="281"/>
                    </a:lnTo>
                    <a:lnTo>
                      <a:pt x="590" y="286"/>
                    </a:lnTo>
                    <a:lnTo>
                      <a:pt x="555" y="286"/>
                    </a:lnTo>
                    <a:lnTo>
                      <a:pt x="555" y="362"/>
                    </a:lnTo>
                    <a:lnTo>
                      <a:pt x="549" y="368"/>
                    </a:lnTo>
                    <a:lnTo>
                      <a:pt x="516" y="368"/>
                    </a:lnTo>
                    <a:lnTo>
                      <a:pt x="516" y="483"/>
                    </a:lnTo>
                    <a:lnTo>
                      <a:pt x="510" y="488"/>
                    </a:lnTo>
                    <a:lnTo>
                      <a:pt x="476" y="488"/>
                    </a:lnTo>
                    <a:lnTo>
                      <a:pt x="476" y="559"/>
                    </a:lnTo>
                    <a:lnTo>
                      <a:pt x="471" y="567"/>
                    </a:lnTo>
                    <a:lnTo>
                      <a:pt x="435" y="567"/>
                    </a:lnTo>
                    <a:lnTo>
                      <a:pt x="435" y="683"/>
                    </a:lnTo>
                    <a:lnTo>
                      <a:pt x="430" y="688"/>
                    </a:lnTo>
                    <a:lnTo>
                      <a:pt x="402" y="688"/>
                    </a:lnTo>
                    <a:lnTo>
                      <a:pt x="396" y="683"/>
                    </a:lnTo>
                    <a:lnTo>
                      <a:pt x="396" y="649"/>
                    </a:lnTo>
                    <a:lnTo>
                      <a:pt x="362" y="649"/>
                    </a:lnTo>
                    <a:lnTo>
                      <a:pt x="357" y="641"/>
                    </a:lnTo>
                    <a:lnTo>
                      <a:pt x="357" y="567"/>
                    </a:lnTo>
                    <a:lnTo>
                      <a:pt x="321" y="567"/>
                    </a:lnTo>
                    <a:lnTo>
                      <a:pt x="316" y="559"/>
                    </a:lnTo>
                    <a:lnTo>
                      <a:pt x="316" y="488"/>
                    </a:lnTo>
                    <a:lnTo>
                      <a:pt x="282" y="488"/>
                    </a:lnTo>
                    <a:lnTo>
                      <a:pt x="275" y="483"/>
                    </a:lnTo>
                    <a:lnTo>
                      <a:pt x="275" y="407"/>
                    </a:lnTo>
                    <a:lnTo>
                      <a:pt x="241" y="407"/>
                    </a:lnTo>
                    <a:lnTo>
                      <a:pt x="235" y="402"/>
                    </a:lnTo>
                    <a:lnTo>
                      <a:pt x="235" y="326"/>
                    </a:lnTo>
                    <a:lnTo>
                      <a:pt x="202" y="326"/>
                    </a:lnTo>
                    <a:lnTo>
                      <a:pt x="194" y="320"/>
                    </a:lnTo>
                    <a:lnTo>
                      <a:pt x="194" y="244"/>
                    </a:lnTo>
                    <a:lnTo>
                      <a:pt x="161" y="244"/>
                    </a:lnTo>
                    <a:lnTo>
                      <a:pt x="155" y="239"/>
                    </a:lnTo>
                    <a:lnTo>
                      <a:pt x="155" y="171"/>
                    </a:lnTo>
                    <a:lnTo>
                      <a:pt x="120" y="171"/>
                    </a:lnTo>
                    <a:lnTo>
                      <a:pt x="120" y="641"/>
                    </a:lnTo>
                    <a:lnTo>
                      <a:pt x="194" y="641"/>
                    </a:lnTo>
                    <a:lnTo>
                      <a:pt x="202" y="649"/>
                    </a:lnTo>
                    <a:lnTo>
                      <a:pt x="202" y="683"/>
                    </a:lnTo>
                    <a:lnTo>
                      <a:pt x="194" y="688"/>
                    </a:lnTo>
                    <a:lnTo>
                      <a:pt x="6" y="688"/>
                    </a:lnTo>
                    <a:lnTo>
                      <a:pt x="0" y="683"/>
                    </a:lnTo>
                    <a:lnTo>
                      <a:pt x="0" y="649"/>
                    </a:lnTo>
                    <a:lnTo>
                      <a:pt x="6" y="641"/>
                    </a:lnTo>
                    <a:lnTo>
                      <a:pt x="80" y="641"/>
                    </a:lnTo>
                    <a:lnTo>
                      <a:pt x="80" y="47"/>
                    </a:lnTo>
                    <a:lnTo>
                      <a:pt x="6" y="47"/>
                    </a:lnTo>
                    <a:lnTo>
                      <a:pt x="0" y="42"/>
                    </a:lnTo>
                    <a:lnTo>
                      <a:pt x="0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CC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361"/>
              </a:p>
            </p:txBody>
          </p:sp>
          <p:sp>
            <p:nvSpPr>
              <p:cNvPr id="115743" name="Freeform 22"/>
              <p:cNvSpPr>
                <a:spLocks noChangeArrowheads="1"/>
              </p:cNvSpPr>
              <p:nvPr/>
            </p:nvSpPr>
            <p:spPr bwMode="auto">
              <a:xfrm>
                <a:off x="3192" y="1620"/>
                <a:ext cx="80" cy="155"/>
              </a:xfrm>
              <a:custGeom>
                <a:avLst/>
                <a:gdLst>
                  <a:gd name="T0" fmla="*/ 52 w 356"/>
                  <a:gd name="T1" fmla="*/ 0 h 689"/>
                  <a:gd name="T2" fmla="*/ 53 w 356"/>
                  <a:gd name="T3" fmla="*/ 9 h 689"/>
                  <a:gd name="T4" fmla="*/ 62 w 356"/>
                  <a:gd name="T5" fmla="*/ 11 h 689"/>
                  <a:gd name="T6" fmla="*/ 70 w 356"/>
                  <a:gd name="T7" fmla="*/ 18 h 689"/>
                  <a:gd name="T8" fmla="*/ 71 w 356"/>
                  <a:gd name="T9" fmla="*/ 46 h 689"/>
                  <a:gd name="T10" fmla="*/ 62 w 356"/>
                  <a:gd name="T11" fmla="*/ 47 h 689"/>
                  <a:gd name="T12" fmla="*/ 61 w 356"/>
                  <a:gd name="T13" fmla="*/ 55 h 689"/>
                  <a:gd name="T14" fmla="*/ 53 w 356"/>
                  <a:gd name="T15" fmla="*/ 63 h 689"/>
                  <a:gd name="T16" fmla="*/ 62 w 356"/>
                  <a:gd name="T17" fmla="*/ 64 h 689"/>
                  <a:gd name="T18" fmla="*/ 70 w 356"/>
                  <a:gd name="T19" fmla="*/ 72 h 689"/>
                  <a:gd name="T20" fmla="*/ 71 w 356"/>
                  <a:gd name="T21" fmla="*/ 81 h 689"/>
                  <a:gd name="T22" fmla="*/ 80 w 356"/>
                  <a:gd name="T23" fmla="*/ 83 h 689"/>
                  <a:gd name="T24" fmla="*/ 78 w 356"/>
                  <a:gd name="T25" fmla="*/ 119 h 689"/>
                  <a:gd name="T26" fmla="*/ 71 w 356"/>
                  <a:gd name="T27" fmla="*/ 135 h 689"/>
                  <a:gd name="T28" fmla="*/ 62 w 356"/>
                  <a:gd name="T29" fmla="*/ 137 h 689"/>
                  <a:gd name="T30" fmla="*/ 61 w 356"/>
                  <a:gd name="T31" fmla="*/ 146 h 689"/>
                  <a:gd name="T32" fmla="*/ 44 w 356"/>
                  <a:gd name="T33" fmla="*/ 154 h 689"/>
                  <a:gd name="T34" fmla="*/ 10 w 356"/>
                  <a:gd name="T35" fmla="*/ 155 h 689"/>
                  <a:gd name="T36" fmla="*/ 9 w 356"/>
                  <a:gd name="T37" fmla="*/ 146 h 689"/>
                  <a:gd name="T38" fmla="*/ 0 w 356"/>
                  <a:gd name="T39" fmla="*/ 144 h 689"/>
                  <a:gd name="T40" fmla="*/ 1 w 356"/>
                  <a:gd name="T41" fmla="*/ 126 h 689"/>
                  <a:gd name="T42" fmla="*/ 19 w 356"/>
                  <a:gd name="T43" fmla="*/ 128 h 689"/>
                  <a:gd name="T44" fmla="*/ 26 w 356"/>
                  <a:gd name="T45" fmla="*/ 135 h 689"/>
                  <a:gd name="T46" fmla="*/ 27 w 356"/>
                  <a:gd name="T47" fmla="*/ 144 h 689"/>
                  <a:gd name="T48" fmla="*/ 43 w 356"/>
                  <a:gd name="T49" fmla="*/ 137 h 689"/>
                  <a:gd name="T50" fmla="*/ 52 w 356"/>
                  <a:gd name="T51" fmla="*/ 135 h 689"/>
                  <a:gd name="T52" fmla="*/ 53 w 356"/>
                  <a:gd name="T53" fmla="*/ 126 h 689"/>
                  <a:gd name="T54" fmla="*/ 61 w 356"/>
                  <a:gd name="T55" fmla="*/ 92 h 689"/>
                  <a:gd name="T56" fmla="*/ 52 w 356"/>
                  <a:gd name="T57" fmla="*/ 90 h 689"/>
                  <a:gd name="T58" fmla="*/ 44 w 356"/>
                  <a:gd name="T59" fmla="*/ 83 h 689"/>
                  <a:gd name="T60" fmla="*/ 43 w 356"/>
                  <a:gd name="T61" fmla="*/ 73 h 689"/>
                  <a:gd name="T62" fmla="*/ 26 w 356"/>
                  <a:gd name="T63" fmla="*/ 72 h 689"/>
                  <a:gd name="T64" fmla="*/ 27 w 356"/>
                  <a:gd name="T65" fmla="*/ 63 h 689"/>
                  <a:gd name="T66" fmla="*/ 34 w 356"/>
                  <a:gd name="T67" fmla="*/ 55 h 689"/>
                  <a:gd name="T68" fmla="*/ 43 w 356"/>
                  <a:gd name="T69" fmla="*/ 54 h 689"/>
                  <a:gd name="T70" fmla="*/ 44 w 356"/>
                  <a:gd name="T71" fmla="*/ 46 h 689"/>
                  <a:gd name="T72" fmla="*/ 52 w 356"/>
                  <a:gd name="T73" fmla="*/ 29 h 689"/>
                  <a:gd name="T74" fmla="*/ 43 w 356"/>
                  <a:gd name="T75" fmla="*/ 28 h 689"/>
                  <a:gd name="T76" fmla="*/ 19 w 356"/>
                  <a:gd name="T77" fmla="*/ 20 h 689"/>
                  <a:gd name="T78" fmla="*/ 18 w 356"/>
                  <a:gd name="T79" fmla="*/ 29 h 689"/>
                  <a:gd name="T80" fmla="*/ 10 w 356"/>
                  <a:gd name="T81" fmla="*/ 46 h 689"/>
                  <a:gd name="T82" fmla="*/ 1 w 356"/>
                  <a:gd name="T83" fmla="*/ 47 h 689"/>
                  <a:gd name="T84" fmla="*/ 0 w 356"/>
                  <a:gd name="T85" fmla="*/ 29 h 689"/>
                  <a:gd name="T86" fmla="*/ 9 w 356"/>
                  <a:gd name="T87" fmla="*/ 28 h 689"/>
                  <a:gd name="T88" fmla="*/ 10 w 356"/>
                  <a:gd name="T89" fmla="*/ 9 h 689"/>
                  <a:gd name="T90" fmla="*/ 26 w 356"/>
                  <a:gd name="T91" fmla="*/ 2 h 68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56"/>
                  <a:gd name="T139" fmla="*/ 0 h 689"/>
                  <a:gd name="T140" fmla="*/ 356 w 356"/>
                  <a:gd name="T141" fmla="*/ 689 h 68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56" h="689">
                    <a:moveTo>
                      <a:pt x="120" y="0"/>
                    </a:moveTo>
                    <a:lnTo>
                      <a:pt x="232" y="0"/>
                    </a:lnTo>
                    <a:lnTo>
                      <a:pt x="237" y="8"/>
                    </a:lnTo>
                    <a:lnTo>
                      <a:pt x="237" y="42"/>
                    </a:lnTo>
                    <a:lnTo>
                      <a:pt x="271" y="42"/>
                    </a:lnTo>
                    <a:lnTo>
                      <a:pt x="277" y="47"/>
                    </a:lnTo>
                    <a:lnTo>
                      <a:pt x="277" y="81"/>
                    </a:lnTo>
                    <a:lnTo>
                      <a:pt x="310" y="81"/>
                    </a:lnTo>
                    <a:lnTo>
                      <a:pt x="316" y="89"/>
                    </a:lnTo>
                    <a:lnTo>
                      <a:pt x="316" y="205"/>
                    </a:lnTo>
                    <a:lnTo>
                      <a:pt x="310" y="210"/>
                    </a:lnTo>
                    <a:lnTo>
                      <a:pt x="277" y="210"/>
                    </a:lnTo>
                    <a:lnTo>
                      <a:pt x="277" y="239"/>
                    </a:lnTo>
                    <a:lnTo>
                      <a:pt x="271" y="244"/>
                    </a:lnTo>
                    <a:lnTo>
                      <a:pt x="237" y="244"/>
                    </a:lnTo>
                    <a:lnTo>
                      <a:pt x="237" y="281"/>
                    </a:lnTo>
                    <a:lnTo>
                      <a:pt x="271" y="281"/>
                    </a:lnTo>
                    <a:lnTo>
                      <a:pt x="277" y="286"/>
                    </a:lnTo>
                    <a:lnTo>
                      <a:pt x="277" y="320"/>
                    </a:lnTo>
                    <a:lnTo>
                      <a:pt x="310" y="320"/>
                    </a:lnTo>
                    <a:lnTo>
                      <a:pt x="316" y="326"/>
                    </a:lnTo>
                    <a:lnTo>
                      <a:pt x="316" y="362"/>
                    </a:lnTo>
                    <a:lnTo>
                      <a:pt x="349" y="362"/>
                    </a:lnTo>
                    <a:lnTo>
                      <a:pt x="355" y="368"/>
                    </a:lnTo>
                    <a:lnTo>
                      <a:pt x="355" y="525"/>
                    </a:lnTo>
                    <a:lnTo>
                      <a:pt x="349" y="530"/>
                    </a:lnTo>
                    <a:lnTo>
                      <a:pt x="316" y="530"/>
                    </a:lnTo>
                    <a:lnTo>
                      <a:pt x="316" y="601"/>
                    </a:lnTo>
                    <a:lnTo>
                      <a:pt x="310" y="607"/>
                    </a:lnTo>
                    <a:lnTo>
                      <a:pt x="277" y="607"/>
                    </a:lnTo>
                    <a:lnTo>
                      <a:pt x="277" y="641"/>
                    </a:lnTo>
                    <a:lnTo>
                      <a:pt x="271" y="649"/>
                    </a:lnTo>
                    <a:lnTo>
                      <a:pt x="196" y="649"/>
                    </a:lnTo>
                    <a:lnTo>
                      <a:pt x="196" y="683"/>
                    </a:lnTo>
                    <a:lnTo>
                      <a:pt x="192" y="688"/>
                    </a:lnTo>
                    <a:lnTo>
                      <a:pt x="45" y="688"/>
                    </a:lnTo>
                    <a:lnTo>
                      <a:pt x="39" y="683"/>
                    </a:lnTo>
                    <a:lnTo>
                      <a:pt x="39" y="649"/>
                    </a:lnTo>
                    <a:lnTo>
                      <a:pt x="6" y="649"/>
                    </a:lnTo>
                    <a:lnTo>
                      <a:pt x="0" y="641"/>
                    </a:lnTo>
                    <a:lnTo>
                      <a:pt x="0" y="567"/>
                    </a:lnTo>
                    <a:lnTo>
                      <a:pt x="6" y="559"/>
                    </a:lnTo>
                    <a:lnTo>
                      <a:pt x="78" y="559"/>
                    </a:lnTo>
                    <a:lnTo>
                      <a:pt x="86" y="567"/>
                    </a:lnTo>
                    <a:lnTo>
                      <a:pt x="86" y="601"/>
                    </a:lnTo>
                    <a:lnTo>
                      <a:pt x="114" y="601"/>
                    </a:lnTo>
                    <a:lnTo>
                      <a:pt x="120" y="607"/>
                    </a:lnTo>
                    <a:lnTo>
                      <a:pt x="120" y="641"/>
                    </a:lnTo>
                    <a:lnTo>
                      <a:pt x="192" y="641"/>
                    </a:lnTo>
                    <a:lnTo>
                      <a:pt x="192" y="607"/>
                    </a:lnTo>
                    <a:lnTo>
                      <a:pt x="196" y="601"/>
                    </a:lnTo>
                    <a:lnTo>
                      <a:pt x="232" y="601"/>
                    </a:lnTo>
                    <a:lnTo>
                      <a:pt x="232" y="567"/>
                    </a:lnTo>
                    <a:lnTo>
                      <a:pt x="237" y="559"/>
                    </a:lnTo>
                    <a:lnTo>
                      <a:pt x="271" y="559"/>
                    </a:lnTo>
                    <a:lnTo>
                      <a:pt x="271" y="407"/>
                    </a:lnTo>
                    <a:lnTo>
                      <a:pt x="237" y="407"/>
                    </a:lnTo>
                    <a:lnTo>
                      <a:pt x="232" y="402"/>
                    </a:lnTo>
                    <a:lnTo>
                      <a:pt x="232" y="368"/>
                    </a:lnTo>
                    <a:lnTo>
                      <a:pt x="196" y="368"/>
                    </a:lnTo>
                    <a:lnTo>
                      <a:pt x="192" y="362"/>
                    </a:lnTo>
                    <a:lnTo>
                      <a:pt x="192" y="326"/>
                    </a:lnTo>
                    <a:lnTo>
                      <a:pt x="120" y="326"/>
                    </a:lnTo>
                    <a:lnTo>
                      <a:pt x="114" y="320"/>
                    </a:lnTo>
                    <a:lnTo>
                      <a:pt x="114" y="286"/>
                    </a:lnTo>
                    <a:lnTo>
                      <a:pt x="120" y="281"/>
                    </a:lnTo>
                    <a:lnTo>
                      <a:pt x="153" y="281"/>
                    </a:lnTo>
                    <a:lnTo>
                      <a:pt x="153" y="244"/>
                    </a:lnTo>
                    <a:lnTo>
                      <a:pt x="159" y="239"/>
                    </a:lnTo>
                    <a:lnTo>
                      <a:pt x="192" y="239"/>
                    </a:lnTo>
                    <a:lnTo>
                      <a:pt x="192" y="210"/>
                    </a:lnTo>
                    <a:lnTo>
                      <a:pt x="196" y="205"/>
                    </a:lnTo>
                    <a:lnTo>
                      <a:pt x="232" y="205"/>
                    </a:lnTo>
                    <a:lnTo>
                      <a:pt x="232" y="129"/>
                    </a:lnTo>
                    <a:lnTo>
                      <a:pt x="196" y="129"/>
                    </a:lnTo>
                    <a:lnTo>
                      <a:pt x="192" y="123"/>
                    </a:lnTo>
                    <a:lnTo>
                      <a:pt x="192" y="89"/>
                    </a:lnTo>
                    <a:lnTo>
                      <a:pt x="86" y="89"/>
                    </a:lnTo>
                    <a:lnTo>
                      <a:pt x="86" y="123"/>
                    </a:lnTo>
                    <a:lnTo>
                      <a:pt x="78" y="129"/>
                    </a:lnTo>
                    <a:lnTo>
                      <a:pt x="45" y="129"/>
                    </a:lnTo>
                    <a:lnTo>
                      <a:pt x="45" y="205"/>
                    </a:lnTo>
                    <a:lnTo>
                      <a:pt x="39" y="210"/>
                    </a:lnTo>
                    <a:lnTo>
                      <a:pt x="6" y="210"/>
                    </a:lnTo>
                    <a:lnTo>
                      <a:pt x="0" y="205"/>
                    </a:lnTo>
                    <a:lnTo>
                      <a:pt x="0" y="129"/>
                    </a:lnTo>
                    <a:lnTo>
                      <a:pt x="6" y="123"/>
                    </a:lnTo>
                    <a:lnTo>
                      <a:pt x="39" y="123"/>
                    </a:lnTo>
                    <a:lnTo>
                      <a:pt x="39" y="47"/>
                    </a:lnTo>
                    <a:lnTo>
                      <a:pt x="45" y="42"/>
                    </a:lnTo>
                    <a:lnTo>
                      <a:pt x="114" y="42"/>
                    </a:lnTo>
                    <a:lnTo>
                      <a:pt x="114" y="8"/>
                    </a:lnTo>
                    <a:lnTo>
                      <a:pt x="120" y="0"/>
                    </a:lnTo>
                  </a:path>
                </a:pathLst>
              </a:custGeom>
              <a:solidFill>
                <a:srgbClr val="CC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361"/>
              </a:p>
            </p:txBody>
          </p:sp>
        </p:grpSp>
        <p:grpSp>
          <p:nvGrpSpPr>
            <p:cNvPr id="115730" name="Group 23"/>
            <p:cNvGrpSpPr>
              <a:grpSpLocks/>
            </p:cNvGrpSpPr>
            <p:nvPr/>
          </p:nvGrpSpPr>
          <p:grpSpPr bwMode="auto">
            <a:xfrm>
              <a:off x="1385" y="2474"/>
              <a:ext cx="307" cy="170"/>
              <a:chOff x="1256" y="2244"/>
              <a:chExt cx="279" cy="155"/>
            </a:xfrm>
          </p:grpSpPr>
          <p:sp>
            <p:nvSpPr>
              <p:cNvPr id="115740" name="Freeform 24"/>
              <p:cNvSpPr>
                <a:spLocks noChangeArrowheads="1"/>
              </p:cNvSpPr>
              <p:nvPr/>
            </p:nvSpPr>
            <p:spPr bwMode="auto">
              <a:xfrm>
                <a:off x="1256" y="2244"/>
                <a:ext cx="181" cy="155"/>
              </a:xfrm>
              <a:custGeom>
                <a:avLst/>
                <a:gdLst>
                  <a:gd name="T0" fmla="*/ 34 w 804"/>
                  <a:gd name="T1" fmla="*/ 0 h 689"/>
                  <a:gd name="T2" fmla="*/ 35 w 804"/>
                  <a:gd name="T3" fmla="*/ 18 h 689"/>
                  <a:gd name="T4" fmla="*/ 44 w 804"/>
                  <a:gd name="T5" fmla="*/ 20 h 689"/>
                  <a:gd name="T6" fmla="*/ 51 w 804"/>
                  <a:gd name="T7" fmla="*/ 37 h 689"/>
                  <a:gd name="T8" fmla="*/ 52 w 804"/>
                  <a:gd name="T9" fmla="*/ 54 h 689"/>
                  <a:gd name="T10" fmla="*/ 61 w 804"/>
                  <a:gd name="T11" fmla="*/ 55 h 689"/>
                  <a:gd name="T12" fmla="*/ 68 w 804"/>
                  <a:gd name="T13" fmla="*/ 72 h 689"/>
                  <a:gd name="T14" fmla="*/ 70 w 804"/>
                  <a:gd name="T15" fmla="*/ 90 h 689"/>
                  <a:gd name="T16" fmla="*/ 79 w 804"/>
                  <a:gd name="T17" fmla="*/ 92 h 689"/>
                  <a:gd name="T18" fmla="*/ 86 w 804"/>
                  <a:gd name="T19" fmla="*/ 109 h 689"/>
                  <a:gd name="T20" fmla="*/ 88 w 804"/>
                  <a:gd name="T21" fmla="*/ 126 h 689"/>
                  <a:gd name="T22" fmla="*/ 94 w 804"/>
                  <a:gd name="T23" fmla="*/ 110 h 689"/>
                  <a:gd name="T24" fmla="*/ 102 w 804"/>
                  <a:gd name="T25" fmla="*/ 109 h 689"/>
                  <a:gd name="T26" fmla="*/ 104 w 804"/>
                  <a:gd name="T27" fmla="*/ 81 h 689"/>
                  <a:gd name="T28" fmla="*/ 111 w 804"/>
                  <a:gd name="T29" fmla="*/ 64 h 689"/>
                  <a:gd name="T30" fmla="*/ 120 w 804"/>
                  <a:gd name="T31" fmla="*/ 63 h 689"/>
                  <a:gd name="T32" fmla="*/ 121 w 804"/>
                  <a:gd name="T33" fmla="*/ 37 h 689"/>
                  <a:gd name="T34" fmla="*/ 129 w 804"/>
                  <a:gd name="T35" fmla="*/ 20 h 689"/>
                  <a:gd name="T36" fmla="*/ 137 w 804"/>
                  <a:gd name="T37" fmla="*/ 18 h 689"/>
                  <a:gd name="T38" fmla="*/ 138 w 804"/>
                  <a:gd name="T39" fmla="*/ 0 h 689"/>
                  <a:gd name="T40" fmla="*/ 181 w 804"/>
                  <a:gd name="T41" fmla="*/ 2 h 689"/>
                  <a:gd name="T42" fmla="*/ 180 w 804"/>
                  <a:gd name="T43" fmla="*/ 11 h 689"/>
                  <a:gd name="T44" fmla="*/ 163 w 804"/>
                  <a:gd name="T45" fmla="*/ 144 h 689"/>
                  <a:gd name="T46" fmla="*/ 181 w 804"/>
                  <a:gd name="T47" fmla="*/ 146 h 689"/>
                  <a:gd name="T48" fmla="*/ 180 w 804"/>
                  <a:gd name="T49" fmla="*/ 155 h 689"/>
                  <a:gd name="T50" fmla="*/ 129 w 804"/>
                  <a:gd name="T51" fmla="*/ 154 h 689"/>
                  <a:gd name="T52" fmla="*/ 130 w 804"/>
                  <a:gd name="T53" fmla="*/ 144 h 689"/>
                  <a:gd name="T54" fmla="*/ 146 w 804"/>
                  <a:gd name="T55" fmla="*/ 20 h 689"/>
                  <a:gd name="T56" fmla="*/ 138 w 804"/>
                  <a:gd name="T57" fmla="*/ 37 h 689"/>
                  <a:gd name="T58" fmla="*/ 130 w 804"/>
                  <a:gd name="T59" fmla="*/ 38 h 689"/>
                  <a:gd name="T60" fmla="*/ 129 w 804"/>
                  <a:gd name="T61" fmla="*/ 64 h 689"/>
                  <a:gd name="T62" fmla="*/ 121 w 804"/>
                  <a:gd name="T63" fmla="*/ 81 h 689"/>
                  <a:gd name="T64" fmla="*/ 112 w 804"/>
                  <a:gd name="T65" fmla="*/ 83 h 689"/>
                  <a:gd name="T66" fmla="*/ 111 w 804"/>
                  <a:gd name="T67" fmla="*/ 110 h 689"/>
                  <a:gd name="T68" fmla="*/ 104 w 804"/>
                  <a:gd name="T69" fmla="*/ 126 h 689"/>
                  <a:gd name="T70" fmla="*/ 95 w 804"/>
                  <a:gd name="T71" fmla="*/ 128 h 689"/>
                  <a:gd name="T72" fmla="*/ 94 w 804"/>
                  <a:gd name="T73" fmla="*/ 155 h 689"/>
                  <a:gd name="T74" fmla="*/ 86 w 804"/>
                  <a:gd name="T75" fmla="*/ 154 h 689"/>
                  <a:gd name="T76" fmla="*/ 79 w 804"/>
                  <a:gd name="T77" fmla="*/ 146 h 689"/>
                  <a:gd name="T78" fmla="*/ 77 w 804"/>
                  <a:gd name="T79" fmla="*/ 128 h 689"/>
                  <a:gd name="T80" fmla="*/ 68 w 804"/>
                  <a:gd name="T81" fmla="*/ 126 h 689"/>
                  <a:gd name="T82" fmla="*/ 61 w 804"/>
                  <a:gd name="T83" fmla="*/ 110 h 689"/>
                  <a:gd name="T84" fmla="*/ 60 w 804"/>
                  <a:gd name="T85" fmla="*/ 92 h 689"/>
                  <a:gd name="T86" fmla="*/ 51 w 804"/>
                  <a:gd name="T87" fmla="*/ 90 h 689"/>
                  <a:gd name="T88" fmla="*/ 44 w 804"/>
                  <a:gd name="T89" fmla="*/ 73 h 689"/>
                  <a:gd name="T90" fmla="*/ 42 w 804"/>
                  <a:gd name="T91" fmla="*/ 55 h 689"/>
                  <a:gd name="T92" fmla="*/ 34 w 804"/>
                  <a:gd name="T93" fmla="*/ 54 h 689"/>
                  <a:gd name="T94" fmla="*/ 26 w 804"/>
                  <a:gd name="T95" fmla="*/ 38 h 689"/>
                  <a:gd name="T96" fmla="*/ 42 w 804"/>
                  <a:gd name="T97" fmla="*/ 144 h 689"/>
                  <a:gd name="T98" fmla="*/ 44 w 804"/>
                  <a:gd name="T99" fmla="*/ 154 h 689"/>
                  <a:gd name="T100" fmla="*/ 1 w 804"/>
                  <a:gd name="T101" fmla="*/ 155 h 689"/>
                  <a:gd name="T102" fmla="*/ 0 w 804"/>
                  <a:gd name="T103" fmla="*/ 146 h 689"/>
                  <a:gd name="T104" fmla="*/ 18 w 804"/>
                  <a:gd name="T105" fmla="*/ 144 h 689"/>
                  <a:gd name="T106" fmla="*/ 1 w 804"/>
                  <a:gd name="T107" fmla="*/ 11 h 689"/>
                  <a:gd name="T108" fmla="*/ 0 w 804"/>
                  <a:gd name="T109" fmla="*/ 2 h 68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9"/>
                  <a:gd name="T167" fmla="*/ 804 w 804"/>
                  <a:gd name="T168" fmla="*/ 689 h 68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9">
                    <a:moveTo>
                      <a:pt x="5" y="0"/>
                    </a:moveTo>
                    <a:lnTo>
                      <a:pt x="150" y="0"/>
                    </a:lnTo>
                    <a:lnTo>
                      <a:pt x="156" y="8"/>
                    </a:lnTo>
                    <a:lnTo>
                      <a:pt x="156" y="81"/>
                    </a:lnTo>
                    <a:lnTo>
                      <a:pt x="188" y="81"/>
                    </a:lnTo>
                    <a:lnTo>
                      <a:pt x="194" y="89"/>
                    </a:lnTo>
                    <a:lnTo>
                      <a:pt x="194" y="163"/>
                    </a:lnTo>
                    <a:lnTo>
                      <a:pt x="228" y="163"/>
                    </a:lnTo>
                    <a:lnTo>
                      <a:pt x="233" y="171"/>
                    </a:lnTo>
                    <a:lnTo>
                      <a:pt x="233" y="239"/>
                    </a:lnTo>
                    <a:lnTo>
                      <a:pt x="266" y="239"/>
                    </a:lnTo>
                    <a:lnTo>
                      <a:pt x="271" y="244"/>
                    </a:lnTo>
                    <a:lnTo>
                      <a:pt x="271" y="320"/>
                    </a:lnTo>
                    <a:lnTo>
                      <a:pt x="304" y="320"/>
                    </a:lnTo>
                    <a:lnTo>
                      <a:pt x="311" y="326"/>
                    </a:lnTo>
                    <a:lnTo>
                      <a:pt x="311" y="402"/>
                    </a:lnTo>
                    <a:lnTo>
                      <a:pt x="344" y="402"/>
                    </a:lnTo>
                    <a:lnTo>
                      <a:pt x="349" y="407"/>
                    </a:lnTo>
                    <a:lnTo>
                      <a:pt x="349" y="483"/>
                    </a:lnTo>
                    <a:lnTo>
                      <a:pt x="382" y="483"/>
                    </a:lnTo>
                    <a:lnTo>
                      <a:pt x="389" y="488"/>
                    </a:lnTo>
                    <a:lnTo>
                      <a:pt x="389" y="559"/>
                    </a:lnTo>
                    <a:lnTo>
                      <a:pt x="416" y="559"/>
                    </a:lnTo>
                    <a:lnTo>
                      <a:pt x="416" y="488"/>
                    </a:lnTo>
                    <a:lnTo>
                      <a:pt x="422" y="483"/>
                    </a:lnTo>
                    <a:lnTo>
                      <a:pt x="454" y="483"/>
                    </a:lnTo>
                    <a:lnTo>
                      <a:pt x="454" y="368"/>
                    </a:lnTo>
                    <a:lnTo>
                      <a:pt x="461" y="362"/>
                    </a:lnTo>
                    <a:lnTo>
                      <a:pt x="494" y="362"/>
                    </a:lnTo>
                    <a:lnTo>
                      <a:pt x="494" y="286"/>
                    </a:lnTo>
                    <a:lnTo>
                      <a:pt x="499" y="281"/>
                    </a:lnTo>
                    <a:lnTo>
                      <a:pt x="532" y="281"/>
                    </a:lnTo>
                    <a:lnTo>
                      <a:pt x="532" y="171"/>
                    </a:lnTo>
                    <a:lnTo>
                      <a:pt x="537" y="163"/>
                    </a:lnTo>
                    <a:lnTo>
                      <a:pt x="572" y="163"/>
                    </a:lnTo>
                    <a:lnTo>
                      <a:pt x="572" y="89"/>
                    </a:lnTo>
                    <a:lnTo>
                      <a:pt x="577" y="81"/>
                    </a:lnTo>
                    <a:lnTo>
                      <a:pt x="610" y="81"/>
                    </a:lnTo>
                    <a:lnTo>
                      <a:pt x="610" y="8"/>
                    </a:lnTo>
                    <a:lnTo>
                      <a:pt x="615" y="0"/>
                    </a:lnTo>
                    <a:lnTo>
                      <a:pt x="798" y="0"/>
                    </a:lnTo>
                    <a:lnTo>
                      <a:pt x="803" y="8"/>
                    </a:lnTo>
                    <a:lnTo>
                      <a:pt x="803" y="42"/>
                    </a:lnTo>
                    <a:lnTo>
                      <a:pt x="798" y="47"/>
                    </a:lnTo>
                    <a:lnTo>
                      <a:pt x="726" y="47"/>
                    </a:lnTo>
                    <a:lnTo>
                      <a:pt x="726" y="641"/>
                    </a:lnTo>
                    <a:lnTo>
                      <a:pt x="798" y="641"/>
                    </a:lnTo>
                    <a:lnTo>
                      <a:pt x="803" y="649"/>
                    </a:lnTo>
                    <a:lnTo>
                      <a:pt x="803" y="683"/>
                    </a:lnTo>
                    <a:lnTo>
                      <a:pt x="798" y="688"/>
                    </a:lnTo>
                    <a:lnTo>
                      <a:pt x="577" y="688"/>
                    </a:lnTo>
                    <a:lnTo>
                      <a:pt x="572" y="683"/>
                    </a:lnTo>
                    <a:lnTo>
                      <a:pt x="572" y="649"/>
                    </a:lnTo>
                    <a:lnTo>
                      <a:pt x="577" y="641"/>
                    </a:lnTo>
                    <a:lnTo>
                      <a:pt x="648" y="641"/>
                    </a:lnTo>
                    <a:lnTo>
                      <a:pt x="648" y="89"/>
                    </a:lnTo>
                    <a:lnTo>
                      <a:pt x="615" y="89"/>
                    </a:lnTo>
                    <a:lnTo>
                      <a:pt x="615" y="163"/>
                    </a:lnTo>
                    <a:lnTo>
                      <a:pt x="610" y="171"/>
                    </a:lnTo>
                    <a:lnTo>
                      <a:pt x="577" y="171"/>
                    </a:lnTo>
                    <a:lnTo>
                      <a:pt x="577" y="281"/>
                    </a:lnTo>
                    <a:lnTo>
                      <a:pt x="572" y="286"/>
                    </a:lnTo>
                    <a:lnTo>
                      <a:pt x="537" y="286"/>
                    </a:lnTo>
                    <a:lnTo>
                      <a:pt x="537" y="362"/>
                    </a:lnTo>
                    <a:lnTo>
                      <a:pt x="532" y="368"/>
                    </a:lnTo>
                    <a:lnTo>
                      <a:pt x="499" y="368"/>
                    </a:lnTo>
                    <a:lnTo>
                      <a:pt x="499" y="483"/>
                    </a:lnTo>
                    <a:lnTo>
                      <a:pt x="494" y="488"/>
                    </a:lnTo>
                    <a:lnTo>
                      <a:pt x="461" y="488"/>
                    </a:lnTo>
                    <a:lnTo>
                      <a:pt x="461" y="559"/>
                    </a:lnTo>
                    <a:lnTo>
                      <a:pt x="454" y="567"/>
                    </a:lnTo>
                    <a:lnTo>
                      <a:pt x="422" y="567"/>
                    </a:lnTo>
                    <a:lnTo>
                      <a:pt x="422" y="683"/>
                    </a:lnTo>
                    <a:lnTo>
                      <a:pt x="416" y="688"/>
                    </a:lnTo>
                    <a:lnTo>
                      <a:pt x="389" y="688"/>
                    </a:lnTo>
                    <a:lnTo>
                      <a:pt x="382" y="683"/>
                    </a:lnTo>
                    <a:lnTo>
                      <a:pt x="382" y="649"/>
                    </a:lnTo>
                    <a:lnTo>
                      <a:pt x="349" y="649"/>
                    </a:lnTo>
                    <a:lnTo>
                      <a:pt x="344" y="641"/>
                    </a:lnTo>
                    <a:lnTo>
                      <a:pt x="344" y="567"/>
                    </a:lnTo>
                    <a:lnTo>
                      <a:pt x="311" y="567"/>
                    </a:lnTo>
                    <a:lnTo>
                      <a:pt x="304" y="559"/>
                    </a:lnTo>
                    <a:lnTo>
                      <a:pt x="304" y="488"/>
                    </a:lnTo>
                    <a:lnTo>
                      <a:pt x="271" y="488"/>
                    </a:lnTo>
                    <a:lnTo>
                      <a:pt x="266" y="483"/>
                    </a:lnTo>
                    <a:lnTo>
                      <a:pt x="266" y="407"/>
                    </a:lnTo>
                    <a:lnTo>
                      <a:pt x="233" y="407"/>
                    </a:lnTo>
                    <a:lnTo>
                      <a:pt x="228" y="402"/>
                    </a:lnTo>
                    <a:lnTo>
                      <a:pt x="228" y="326"/>
                    </a:lnTo>
                    <a:lnTo>
                      <a:pt x="194" y="326"/>
                    </a:lnTo>
                    <a:lnTo>
                      <a:pt x="188" y="320"/>
                    </a:lnTo>
                    <a:lnTo>
                      <a:pt x="188" y="244"/>
                    </a:lnTo>
                    <a:lnTo>
                      <a:pt x="156" y="244"/>
                    </a:lnTo>
                    <a:lnTo>
                      <a:pt x="150" y="239"/>
                    </a:lnTo>
                    <a:lnTo>
                      <a:pt x="150" y="171"/>
                    </a:lnTo>
                    <a:lnTo>
                      <a:pt x="116" y="171"/>
                    </a:lnTo>
                    <a:lnTo>
                      <a:pt x="116" y="641"/>
                    </a:lnTo>
                    <a:lnTo>
                      <a:pt x="188" y="641"/>
                    </a:lnTo>
                    <a:lnTo>
                      <a:pt x="194" y="649"/>
                    </a:lnTo>
                    <a:lnTo>
                      <a:pt x="194" y="683"/>
                    </a:lnTo>
                    <a:lnTo>
                      <a:pt x="188" y="688"/>
                    </a:lnTo>
                    <a:lnTo>
                      <a:pt x="5" y="688"/>
                    </a:lnTo>
                    <a:lnTo>
                      <a:pt x="0" y="683"/>
                    </a:lnTo>
                    <a:lnTo>
                      <a:pt x="0" y="649"/>
                    </a:lnTo>
                    <a:lnTo>
                      <a:pt x="5" y="641"/>
                    </a:lnTo>
                    <a:lnTo>
                      <a:pt x="78" y="641"/>
                    </a:lnTo>
                    <a:lnTo>
                      <a:pt x="78" y="47"/>
                    </a:lnTo>
                    <a:lnTo>
                      <a:pt x="5" y="47"/>
                    </a:lnTo>
                    <a:lnTo>
                      <a:pt x="0" y="42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CC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361"/>
              </a:p>
            </p:txBody>
          </p:sp>
          <p:sp>
            <p:nvSpPr>
              <p:cNvPr id="115741" name="Freeform 25"/>
              <p:cNvSpPr>
                <a:spLocks noChangeArrowheads="1"/>
              </p:cNvSpPr>
              <p:nvPr/>
            </p:nvSpPr>
            <p:spPr bwMode="auto">
              <a:xfrm>
                <a:off x="1449" y="2244"/>
                <a:ext cx="86" cy="155"/>
              </a:xfrm>
              <a:custGeom>
                <a:avLst/>
                <a:gdLst>
                  <a:gd name="T0" fmla="*/ 43 w 385"/>
                  <a:gd name="T1" fmla="*/ 29 h 689"/>
                  <a:gd name="T2" fmla="*/ 50 w 385"/>
                  <a:gd name="T3" fmla="*/ 29 h 689"/>
                  <a:gd name="T4" fmla="*/ 50 w 385"/>
                  <a:gd name="T5" fmla="*/ 100 h 689"/>
                  <a:gd name="T6" fmla="*/ 19 w 385"/>
                  <a:gd name="T7" fmla="*/ 100 h 689"/>
                  <a:gd name="T8" fmla="*/ 19 w 385"/>
                  <a:gd name="T9" fmla="*/ 83 h 689"/>
                  <a:gd name="T10" fmla="*/ 25 w 385"/>
                  <a:gd name="T11" fmla="*/ 83 h 689"/>
                  <a:gd name="T12" fmla="*/ 26 w 385"/>
                  <a:gd name="T13" fmla="*/ 81 h 689"/>
                  <a:gd name="T14" fmla="*/ 26 w 385"/>
                  <a:gd name="T15" fmla="*/ 64 h 689"/>
                  <a:gd name="T16" fmla="*/ 33 w 385"/>
                  <a:gd name="T17" fmla="*/ 64 h 689"/>
                  <a:gd name="T18" fmla="*/ 34 w 385"/>
                  <a:gd name="T19" fmla="*/ 63 h 689"/>
                  <a:gd name="T20" fmla="*/ 34 w 385"/>
                  <a:gd name="T21" fmla="*/ 47 h 689"/>
                  <a:gd name="T22" fmla="*/ 42 w 385"/>
                  <a:gd name="T23" fmla="*/ 47 h 689"/>
                  <a:gd name="T24" fmla="*/ 43 w 385"/>
                  <a:gd name="T25" fmla="*/ 46 h 689"/>
                  <a:gd name="T26" fmla="*/ 43 w 385"/>
                  <a:gd name="T27" fmla="*/ 29 h 689"/>
                  <a:gd name="T28" fmla="*/ 51 w 385"/>
                  <a:gd name="T29" fmla="*/ 0 h 689"/>
                  <a:gd name="T30" fmla="*/ 67 w 385"/>
                  <a:gd name="T31" fmla="*/ 0 h 689"/>
                  <a:gd name="T32" fmla="*/ 68 w 385"/>
                  <a:gd name="T33" fmla="*/ 2 h 689"/>
                  <a:gd name="T34" fmla="*/ 68 w 385"/>
                  <a:gd name="T35" fmla="*/ 100 h 689"/>
                  <a:gd name="T36" fmla="*/ 85 w 385"/>
                  <a:gd name="T37" fmla="*/ 100 h 689"/>
                  <a:gd name="T38" fmla="*/ 86 w 385"/>
                  <a:gd name="T39" fmla="*/ 101 h 689"/>
                  <a:gd name="T40" fmla="*/ 86 w 385"/>
                  <a:gd name="T41" fmla="*/ 118 h 689"/>
                  <a:gd name="T42" fmla="*/ 85 w 385"/>
                  <a:gd name="T43" fmla="*/ 119 h 689"/>
                  <a:gd name="T44" fmla="*/ 68 w 385"/>
                  <a:gd name="T45" fmla="*/ 119 h 689"/>
                  <a:gd name="T46" fmla="*/ 68 w 385"/>
                  <a:gd name="T47" fmla="*/ 154 h 689"/>
                  <a:gd name="T48" fmla="*/ 67 w 385"/>
                  <a:gd name="T49" fmla="*/ 155 h 689"/>
                  <a:gd name="T50" fmla="*/ 51 w 385"/>
                  <a:gd name="T51" fmla="*/ 155 h 689"/>
                  <a:gd name="T52" fmla="*/ 50 w 385"/>
                  <a:gd name="T53" fmla="*/ 154 h 689"/>
                  <a:gd name="T54" fmla="*/ 50 w 385"/>
                  <a:gd name="T55" fmla="*/ 119 h 689"/>
                  <a:gd name="T56" fmla="*/ 1 w 385"/>
                  <a:gd name="T57" fmla="*/ 119 h 689"/>
                  <a:gd name="T58" fmla="*/ 0 w 385"/>
                  <a:gd name="T59" fmla="*/ 118 h 689"/>
                  <a:gd name="T60" fmla="*/ 0 w 385"/>
                  <a:gd name="T61" fmla="*/ 92 h 689"/>
                  <a:gd name="T62" fmla="*/ 1 w 385"/>
                  <a:gd name="T63" fmla="*/ 90 h 689"/>
                  <a:gd name="T64" fmla="*/ 8 w 385"/>
                  <a:gd name="T65" fmla="*/ 90 h 689"/>
                  <a:gd name="T66" fmla="*/ 8 w 385"/>
                  <a:gd name="T67" fmla="*/ 73 h 689"/>
                  <a:gd name="T68" fmla="*/ 10 w 385"/>
                  <a:gd name="T69" fmla="*/ 72 h 689"/>
                  <a:gd name="T70" fmla="*/ 17 w 385"/>
                  <a:gd name="T71" fmla="*/ 72 h 689"/>
                  <a:gd name="T72" fmla="*/ 17 w 385"/>
                  <a:gd name="T73" fmla="*/ 55 h 689"/>
                  <a:gd name="T74" fmla="*/ 19 w 385"/>
                  <a:gd name="T75" fmla="*/ 54 h 689"/>
                  <a:gd name="T76" fmla="*/ 25 w 385"/>
                  <a:gd name="T77" fmla="*/ 54 h 689"/>
                  <a:gd name="T78" fmla="*/ 25 w 385"/>
                  <a:gd name="T79" fmla="*/ 38 h 689"/>
                  <a:gd name="T80" fmla="*/ 26 w 385"/>
                  <a:gd name="T81" fmla="*/ 37 h 689"/>
                  <a:gd name="T82" fmla="*/ 33 w 385"/>
                  <a:gd name="T83" fmla="*/ 37 h 689"/>
                  <a:gd name="T84" fmla="*/ 33 w 385"/>
                  <a:gd name="T85" fmla="*/ 29 h 689"/>
                  <a:gd name="T86" fmla="*/ 34 w 385"/>
                  <a:gd name="T87" fmla="*/ 28 h 689"/>
                  <a:gd name="T88" fmla="*/ 42 w 385"/>
                  <a:gd name="T89" fmla="*/ 28 h 689"/>
                  <a:gd name="T90" fmla="*/ 42 w 385"/>
                  <a:gd name="T91" fmla="*/ 11 h 689"/>
                  <a:gd name="T92" fmla="*/ 43 w 385"/>
                  <a:gd name="T93" fmla="*/ 9 h 689"/>
                  <a:gd name="T94" fmla="*/ 50 w 385"/>
                  <a:gd name="T95" fmla="*/ 9 h 689"/>
                  <a:gd name="T96" fmla="*/ 50 w 385"/>
                  <a:gd name="T97" fmla="*/ 2 h 689"/>
                  <a:gd name="T98" fmla="*/ 51 w 385"/>
                  <a:gd name="T99" fmla="*/ 0 h 68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5"/>
                  <a:gd name="T151" fmla="*/ 0 h 689"/>
                  <a:gd name="T152" fmla="*/ 385 w 385"/>
                  <a:gd name="T153" fmla="*/ 689 h 68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5" h="689">
                    <a:moveTo>
                      <a:pt x="192" y="129"/>
                    </a:moveTo>
                    <a:lnTo>
                      <a:pt x="225" y="129"/>
                    </a:lnTo>
                    <a:lnTo>
                      <a:pt x="225" y="444"/>
                    </a:lnTo>
                    <a:lnTo>
                      <a:pt x="84" y="444"/>
                    </a:lnTo>
                    <a:lnTo>
                      <a:pt x="84" y="368"/>
                    </a:lnTo>
                    <a:lnTo>
                      <a:pt x="111" y="368"/>
                    </a:lnTo>
                    <a:lnTo>
                      <a:pt x="116" y="362"/>
                    </a:lnTo>
                    <a:lnTo>
                      <a:pt x="116" y="286"/>
                    </a:lnTo>
                    <a:lnTo>
                      <a:pt x="149" y="286"/>
                    </a:lnTo>
                    <a:lnTo>
                      <a:pt x="154" y="281"/>
                    </a:lnTo>
                    <a:lnTo>
                      <a:pt x="154" y="210"/>
                    </a:lnTo>
                    <a:lnTo>
                      <a:pt x="187" y="210"/>
                    </a:lnTo>
                    <a:lnTo>
                      <a:pt x="192" y="205"/>
                    </a:lnTo>
                    <a:lnTo>
                      <a:pt x="192" y="129"/>
                    </a:lnTo>
                    <a:close/>
                    <a:moveTo>
                      <a:pt x="230" y="0"/>
                    </a:moveTo>
                    <a:lnTo>
                      <a:pt x="301" y="0"/>
                    </a:lnTo>
                    <a:lnTo>
                      <a:pt x="306" y="8"/>
                    </a:lnTo>
                    <a:lnTo>
                      <a:pt x="306" y="444"/>
                    </a:lnTo>
                    <a:lnTo>
                      <a:pt x="379" y="444"/>
                    </a:lnTo>
                    <a:lnTo>
                      <a:pt x="384" y="449"/>
                    </a:lnTo>
                    <a:lnTo>
                      <a:pt x="384" y="525"/>
                    </a:lnTo>
                    <a:lnTo>
                      <a:pt x="379" y="530"/>
                    </a:lnTo>
                    <a:lnTo>
                      <a:pt x="306" y="530"/>
                    </a:lnTo>
                    <a:lnTo>
                      <a:pt x="306" y="683"/>
                    </a:lnTo>
                    <a:lnTo>
                      <a:pt x="301" y="688"/>
                    </a:lnTo>
                    <a:lnTo>
                      <a:pt x="230" y="688"/>
                    </a:lnTo>
                    <a:lnTo>
                      <a:pt x="225" y="683"/>
                    </a:lnTo>
                    <a:lnTo>
                      <a:pt x="225" y="530"/>
                    </a:lnTo>
                    <a:lnTo>
                      <a:pt x="6" y="530"/>
                    </a:lnTo>
                    <a:lnTo>
                      <a:pt x="0" y="525"/>
                    </a:lnTo>
                    <a:lnTo>
                      <a:pt x="0" y="407"/>
                    </a:lnTo>
                    <a:lnTo>
                      <a:pt x="6" y="402"/>
                    </a:lnTo>
                    <a:lnTo>
                      <a:pt x="38" y="402"/>
                    </a:lnTo>
                    <a:lnTo>
                      <a:pt x="38" y="326"/>
                    </a:lnTo>
                    <a:lnTo>
                      <a:pt x="46" y="320"/>
                    </a:lnTo>
                    <a:lnTo>
                      <a:pt x="78" y="320"/>
                    </a:lnTo>
                    <a:lnTo>
                      <a:pt x="78" y="244"/>
                    </a:lnTo>
                    <a:lnTo>
                      <a:pt x="84" y="239"/>
                    </a:lnTo>
                    <a:lnTo>
                      <a:pt x="111" y="239"/>
                    </a:lnTo>
                    <a:lnTo>
                      <a:pt x="111" y="171"/>
                    </a:lnTo>
                    <a:lnTo>
                      <a:pt x="116" y="163"/>
                    </a:lnTo>
                    <a:lnTo>
                      <a:pt x="149" y="163"/>
                    </a:lnTo>
                    <a:lnTo>
                      <a:pt x="149" y="129"/>
                    </a:lnTo>
                    <a:lnTo>
                      <a:pt x="154" y="123"/>
                    </a:lnTo>
                    <a:lnTo>
                      <a:pt x="187" y="123"/>
                    </a:lnTo>
                    <a:lnTo>
                      <a:pt x="187" y="47"/>
                    </a:lnTo>
                    <a:lnTo>
                      <a:pt x="192" y="42"/>
                    </a:lnTo>
                    <a:lnTo>
                      <a:pt x="225" y="42"/>
                    </a:lnTo>
                    <a:lnTo>
                      <a:pt x="225" y="8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CC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361"/>
              </a:p>
            </p:txBody>
          </p:sp>
        </p:grpSp>
        <p:grpSp>
          <p:nvGrpSpPr>
            <p:cNvPr id="115731" name="Group 26"/>
            <p:cNvGrpSpPr>
              <a:grpSpLocks/>
            </p:cNvGrpSpPr>
            <p:nvPr/>
          </p:nvGrpSpPr>
          <p:grpSpPr bwMode="auto">
            <a:xfrm>
              <a:off x="2284" y="2474"/>
              <a:ext cx="308" cy="170"/>
              <a:chOff x="2072" y="2244"/>
              <a:chExt cx="279" cy="155"/>
            </a:xfrm>
          </p:grpSpPr>
          <p:sp>
            <p:nvSpPr>
              <p:cNvPr id="115738" name="Freeform 27"/>
              <p:cNvSpPr>
                <a:spLocks noChangeArrowheads="1"/>
              </p:cNvSpPr>
              <p:nvPr/>
            </p:nvSpPr>
            <p:spPr bwMode="auto">
              <a:xfrm>
                <a:off x="2072" y="2244"/>
                <a:ext cx="182" cy="155"/>
              </a:xfrm>
              <a:custGeom>
                <a:avLst/>
                <a:gdLst>
                  <a:gd name="T0" fmla="*/ 34 w 806"/>
                  <a:gd name="T1" fmla="*/ 0 h 689"/>
                  <a:gd name="T2" fmla="*/ 35 w 806"/>
                  <a:gd name="T3" fmla="*/ 18 h 689"/>
                  <a:gd name="T4" fmla="*/ 44 w 806"/>
                  <a:gd name="T5" fmla="*/ 20 h 689"/>
                  <a:gd name="T6" fmla="*/ 51 w 806"/>
                  <a:gd name="T7" fmla="*/ 37 h 689"/>
                  <a:gd name="T8" fmla="*/ 53 w 806"/>
                  <a:gd name="T9" fmla="*/ 54 h 689"/>
                  <a:gd name="T10" fmla="*/ 62 w 806"/>
                  <a:gd name="T11" fmla="*/ 55 h 689"/>
                  <a:gd name="T12" fmla="*/ 69 w 806"/>
                  <a:gd name="T13" fmla="*/ 72 h 689"/>
                  <a:gd name="T14" fmla="*/ 70 w 806"/>
                  <a:gd name="T15" fmla="*/ 90 h 689"/>
                  <a:gd name="T16" fmla="*/ 79 w 806"/>
                  <a:gd name="T17" fmla="*/ 92 h 689"/>
                  <a:gd name="T18" fmla="*/ 86 w 806"/>
                  <a:gd name="T19" fmla="*/ 109 h 689"/>
                  <a:gd name="T20" fmla="*/ 88 w 806"/>
                  <a:gd name="T21" fmla="*/ 126 h 689"/>
                  <a:gd name="T22" fmla="*/ 94 w 806"/>
                  <a:gd name="T23" fmla="*/ 110 h 689"/>
                  <a:gd name="T24" fmla="*/ 103 w 806"/>
                  <a:gd name="T25" fmla="*/ 109 h 689"/>
                  <a:gd name="T26" fmla="*/ 104 w 806"/>
                  <a:gd name="T27" fmla="*/ 81 h 689"/>
                  <a:gd name="T28" fmla="*/ 112 w 806"/>
                  <a:gd name="T29" fmla="*/ 64 h 689"/>
                  <a:gd name="T30" fmla="*/ 120 w 806"/>
                  <a:gd name="T31" fmla="*/ 63 h 689"/>
                  <a:gd name="T32" fmla="*/ 121 w 806"/>
                  <a:gd name="T33" fmla="*/ 37 h 689"/>
                  <a:gd name="T34" fmla="*/ 129 w 806"/>
                  <a:gd name="T35" fmla="*/ 20 h 689"/>
                  <a:gd name="T36" fmla="*/ 138 w 806"/>
                  <a:gd name="T37" fmla="*/ 18 h 689"/>
                  <a:gd name="T38" fmla="*/ 139 w 806"/>
                  <a:gd name="T39" fmla="*/ 0 h 689"/>
                  <a:gd name="T40" fmla="*/ 182 w 806"/>
                  <a:gd name="T41" fmla="*/ 2 h 689"/>
                  <a:gd name="T42" fmla="*/ 180 w 806"/>
                  <a:gd name="T43" fmla="*/ 11 h 689"/>
                  <a:gd name="T44" fmla="*/ 164 w 806"/>
                  <a:gd name="T45" fmla="*/ 144 h 689"/>
                  <a:gd name="T46" fmla="*/ 182 w 806"/>
                  <a:gd name="T47" fmla="*/ 146 h 689"/>
                  <a:gd name="T48" fmla="*/ 180 w 806"/>
                  <a:gd name="T49" fmla="*/ 155 h 689"/>
                  <a:gd name="T50" fmla="*/ 129 w 806"/>
                  <a:gd name="T51" fmla="*/ 154 h 689"/>
                  <a:gd name="T52" fmla="*/ 130 w 806"/>
                  <a:gd name="T53" fmla="*/ 144 h 689"/>
                  <a:gd name="T54" fmla="*/ 147 w 806"/>
                  <a:gd name="T55" fmla="*/ 20 h 689"/>
                  <a:gd name="T56" fmla="*/ 139 w 806"/>
                  <a:gd name="T57" fmla="*/ 37 h 689"/>
                  <a:gd name="T58" fmla="*/ 130 w 806"/>
                  <a:gd name="T59" fmla="*/ 38 h 689"/>
                  <a:gd name="T60" fmla="*/ 129 w 806"/>
                  <a:gd name="T61" fmla="*/ 64 h 689"/>
                  <a:gd name="T62" fmla="*/ 121 w 806"/>
                  <a:gd name="T63" fmla="*/ 81 h 689"/>
                  <a:gd name="T64" fmla="*/ 113 w 806"/>
                  <a:gd name="T65" fmla="*/ 83 h 689"/>
                  <a:gd name="T66" fmla="*/ 112 w 806"/>
                  <a:gd name="T67" fmla="*/ 110 h 689"/>
                  <a:gd name="T68" fmla="*/ 104 w 806"/>
                  <a:gd name="T69" fmla="*/ 126 h 689"/>
                  <a:gd name="T70" fmla="*/ 95 w 806"/>
                  <a:gd name="T71" fmla="*/ 128 h 689"/>
                  <a:gd name="T72" fmla="*/ 94 w 806"/>
                  <a:gd name="T73" fmla="*/ 155 h 689"/>
                  <a:gd name="T74" fmla="*/ 86 w 806"/>
                  <a:gd name="T75" fmla="*/ 154 h 689"/>
                  <a:gd name="T76" fmla="*/ 79 w 806"/>
                  <a:gd name="T77" fmla="*/ 146 h 689"/>
                  <a:gd name="T78" fmla="*/ 78 w 806"/>
                  <a:gd name="T79" fmla="*/ 128 h 689"/>
                  <a:gd name="T80" fmla="*/ 69 w 806"/>
                  <a:gd name="T81" fmla="*/ 126 h 689"/>
                  <a:gd name="T82" fmla="*/ 62 w 806"/>
                  <a:gd name="T83" fmla="*/ 110 h 689"/>
                  <a:gd name="T84" fmla="*/ 60 w 806"/>
                  <a:gd name="T85" fmla="*/ 92 h 689"/>
                  <a:gd name="T86" fmla="*/ 51 w 806"/>
                  <a:gd name="T87" fmla="*/ 90 h 689"/>
                  <a:gd name="T88" fmla="*/ 44 w 806"/>
                  <a:gd name="T89" fmla="*/ 73 h 689"/>
                  <a:gd name="T90" fmla="*/ 42 w 806"/>
                  <a:gd name="T91" fmla="*/ 55 h 689"/>
                  <a:gd name="T92" fmla="*/ 34 w 806"/>
                  <a:gd name="T93" fmla="*/ 54 h 689"/>
                  <a:gd name="T94" fmla="*/ 26 w 806"/>
                  <a:gd name="T95" fmla="*/ 38 h 689"/>
                  <a:gd name="T96" fmla="*/ 42 w 806"/>
                  <a:gd name="T97" fmla="*/ 144 h 689"/>
                  <a:gd name="T98" fmla="*/ 44 w 806"/>
                  <a:gd name="T99" fmla="*/ 154 h 689"/>
                  <a:gd name="T100" fmla="*/ 1 w 806"/>
                  <a:gd name="T101" fmla="*/ 155 h 689"/>
                  <a:gd name="T102" fmla="*/ 0 w 806"/>
                  <a:gd name="T103" fmla="*/ 146 h 689"/>
                  <a:gd name="T104" fmla="*/ 18 w 806"/>
                  <a:gd name="T105" fmla="*/ 144 h 689"/>
                  <a:gd name="T106" fmla="*/ 1 w 806"/>
                  <a:gd name="T107" fmla="*/ 11 h 689"/>
                  <a:gd name="T108" fmla="*/ 0 w 806"/>
                  <a:gd name="T109" fmla="*/ 2 h 68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6"/>
                  <a:gd name="T166" fmla="*/ 0 h 689"/>
                  <a:gd name="T167" fmla="*/ 806 w 806"/>
                  <a:gd name="T168" fmla="*/ 689 h 68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6" h="689">
                    <a:moveTo>
                      <a:pt x="5" y="0"/>
                    </a:moveTo>
                    <a:lnTo>
                      <a:pt x="150" y="0"/>
                    </a:lnTo>
                    <a:lnTo>
                      <a:pt x="156" y="8"/>
                    </a:lnTo>
                    <a:lnTo>
                      <a:pt x="156" y="81"/>
                    </a:lnTo>
                    <a:lnTo>
                      <a:pt x="188" y="81"/>
                    </a:lnTo>
                    <a:lnTo>
                      <a:pt x="195" y="89"/>
                    </a:lnTo>
                    <a:lnTo>
                      <a:pt x="195" y="163"/>
                    </a:lnTo>
                    <a:lnTo>
                      <a:pt x="228" y="163"/>
                    </a:lnTo>
                    <a:lnTo>
                      <a:pt x="233" y="171"/>
                    </a:lnTo>
                    <a:lnTo>
                      <a:pt x="233" y="239"/>
                    </a:lnTo>
                    <a:lnTo>
                      <a:pt x="266" y="239"/>
                    </a:lnTo>
                    <a:lnTo>
                      <a:pt x="273" y="244"/>
                    </a:lnTo>
                    <a:lnTo>
                      <a:pt x="273" y="320"/>
                    </a:lnTo>
                    <a:lnTo>
                      <a:pt x="306" y="320"/>
                    </a:lnTo>
                    <a:lnTo>
                      <a:pt x="311" y="326"/>
                    </a:lnTo>
                    <a:lnTo>
                      <a:pt x="311" y="402"/>
                    </a:lnTo>
                    <a:lnTo>
                      <a:pt x="345" y="402"/>
                    </a:lnTo>
                    <a:lnTo>
                      <a:pt x="351" y="407"/>
                    </a:lnTo>
                    <a:lnTo>
                      <a:pt x="351" y="483"/>
                    </a:lnTo>
                    <a:lnTo>
                      <a:pt x="383" y="483"/>
                    </a:lnTo>
                    <a:lnTo>
                      <a:pt x="389" y="488"/>
                    </a:lnTo>
                    <a:lnTo>
                      <a:pt x="389" y="559"/>
                    </a:lnTo>
                    <a:lnTo>
                      <a:pt x="416" y="559"/>
                    </a:lnTo>
                    <a:lnTo>
                      <a:pt x="416" y="488"/>
                    </a:lnTo>
                    <a:lnTo>
                      <a:pt x="421" y="483"/>
                    </a:lnTo>
                    <a:lnTo>
                      <a:pt x="456" y="483"/>
                    </a:lnTo>
                    <a:lnTo>
                      <a:pt x="456" y="368"/>
                    </a:lnTo>
                    <a:lnTo>
                      <a:pt x="461" y="362"/>
                    </a:lnTo>
                    <a:lnTo>
                      <a:pt x="494" y="362"/>
                    </a:lnTo>
                    <a:lnTo>
                      <a:pt x="494" y="286"/>
                    </a:lnTo>
                    <a:lnTo>
                      <a:pt x="499" y="281"/>
                    </a:lnTo>
                    <a:lnTo>
                      <a:pt x="532" y="281"/>
                    </a:lnTo>
                    <a:lnTo>
                      <a:pt x="532" y="171"/>
                    </a:lnTo>
                    <a:lnTo>
                      <a:pt x="537" y="163"/>
                    </a:lnTo>
                    <a:lnTo>
                      <a:pt x="571" y="163"/>
                    </a:lnTo>
                    <a:lnTo>
                      <a:pt x="571" y="89"/>
                    </a:lnTo>
                    <a:lnTo>
                      <a:pt x="577" y="81"/>
                    </a:lnTo>
                    <a:lnTo>
                      <a:pt x="609" y="81"/>
                    </a:lnTo>
                    <a:lnTo>
                      <a:pt x="609" y="8"/>
                    </a:lnTo>
                    <a:lnTo>
                      <a:pt x="615" y="0"/>
                    </a:lnTo>
                    <a:lnTo>
                      <a:pt x="799" y="0"/>
                    </a:lnTo>
                    <a:lnTo>
                      <a:pt x="805" y="8"/>
                    </a:lnTo>
                    <a:lnTo>
                      <a:pt x="805" y="42"/>
                    </a:lnTo>
                    <a:lnTo>
                      <a:pt x="799" y="47"/>
                    </a:lnTo>
                    <a:lnTo>
                      <a:pt x="727" y="47"/>
                    </a:lnTo>
                    <a:lnTo>
                      <a:pt x="727" y="641"/>
                    </a:lnTo>
                    <a:lnTo>
                      <a:pt x="799" y="641"/>
                    </a:lnTo>
                    <a:lnTo>
                      <a:pt x="805" y="649"/>
                    </a:lnTo>
                    <a:lnTo>
                      <a:pt x="805" y="683"/>
                    </a:lnTo>
                    <a:lnTo>
                      <a:pt x="799" y="688"/>
                    </a:lnTo>
                    <a:lnTo>
                      <a:pt x="577" y="688"/>
                    </a:lnTo>
                    <a:lnTo>
                      <a:pt x="571" y="683"/>
                    </a:lnTo>
                    <a:lnTo>
                      <a:pt x="571" y="649"/>
                    </a:lnTo>
                    <a:lnTo>
                      <a:pt x="577" y="641"/>
                    </a:lnTo>
                    <a:lnTo>
                      <a:pt x="649" y="641"/>
                    </a:lnTo>
                    <a:lnTo>
                      <a:pt x="649" y="89"/>
                    </a:lnTo>
                    <a:lnTo>
                      <a:pt x="615" y="89"/>
                    </a:lnTo>
                    <a:lnTo>
                      <a:pt x="615" y="163"/>
                    </a:lnTo>
                    <a:lnTo>
                      <a:pt x="609" y="171"/>
                    </a:lnTo>
                    <a:lnTo>
                      <a:pt x="577" y="171"/>
                    </a:lnTo>
                    <a:lnTo>
                      <a:pt x="577" y="281"/>
                    </a:lnTo>
                    <a:lnTo>
                      <a:pt x="571" y="286"/>
                    </a:lnTo>
                    <a:lnTo>
                      <a:pt x="537" y="286"/>
                    </a:lnTo>
                    <a:lnTo>
                      <a:pt x="537" y="362"/>
                    </a:lnTo>
                    <a:lnTo>
                      <a:pt x="532" y="368"/>
                    </a:lnTo>
                    <a:lnTo>
                      <a:pt x="499" y="368"/>
                    </a:lnTo>
                    <a:lnTo>
                      <a:pt x="499" y="483"/>
                    </a:lnTo>
                    <a:lnTo>
                      <a:pt x="494" y="488"/>
                    </a:lnTo>
                    <a:lnTo>
                      <a:pt x="461" y="488"/>
                    </a:lnTo>
                    <a:lnTo>
                      <a:pt x="461" y="559"/>
                    </a:lnTo>
                    <a:lnTo>
                      <a:pt x="456" y="567"/>
                    </a:lnTo>
                    <a:lnTo>
                      <a:pt x="421" y="567"/>
                    </a:lnTo>
                    <a:lnTo>
                      <a:pt x="421" y="683"/>
                    </a:lnTo>
                    <a:lnTo>
                      <a:pt x="416" y="688"/>
                    </a:lnTo>
                    <a:lnTo>
                      <a:pt x="389" y="688"/>
                    </a:lnTo>
                    <a:lnTo>
                      <a:pt x="383" y="683"/>
                    </a:lnTo>
                    <a:lnTo>
                      <a:pt x="383" y="649"/>
                    </a:lnTo>
                    <a:lnTo>
                      <a:pt x="351" y="649"/>
                    </a:lnTo>
                    <a:lnTo>
                      <a:pt x="345" y="641"/>
                    </a:lnTo>
                    <a:lnTo>
                      <a:pt x="345" y="567"/>
                    </a:lnTo>
                    <a:lnTo>
                      <a:pt x="311" y="567"/>
                    </a:lnTo>
                    <a:lnTo>
                      <a:pt x="306" y="559"/>
                    </a:lnTo>
                    <a:lnTo>
                      <a:pt x="306" y="488"/>
                    </a:lnTo>
                    <a:lnTo>
                      <a:pt x="273" y="488"/>
                    </a:lnTo>
                    <a:lnTo>
                      <a:pt x="266" y="483"/>
                    </a:lnTo>
                    <a:lnTo>
                      <a:pt x="266" y="407"/>
                    </a:lnTo>
                    <a:lnTo>
                      <a:pt x="233" y="407"/>
                    </a:lnTo>
                    <a:lnTo>
                      <a:pt x="228" y="402"/>
                    </a:lnTo>
                    <a:lnTo>
                      <a:pt x="228" y="326"/>
                    </a:lnTo>
                    <a:lnTo>
                      <a:pt x="195" y="326"/>
                    </a:lnTo>
                    <a:lnTo>
                      <a:pt x="188" y="320"/>
                    </a:lnTo>
                    <a:lnTo>
                      <a:pt x="188" y="244"/>
                    </a:lnTo>
                    <a:lnTo>
                      <a:pt x="156" y="244"/>
                    </a:lnTo>
                    <a:lnTo>
                      <a:pt x="150" y="239"/>
                    </a:lnTo>
                    <a:lnTo>
                      <a:pt x="150" y="171"/>
                    </a:lnTo>
                    <a:lnTo>
                      <a:pt x="116" y="171"/>
                    </a:lnTo>
                    <a:lnTo>
                      <a:pt x="116" y="641"/>
                    </a:lnTo>
                    <a:lnTo>
                      <a:pt x="188" y="641"/>
                    </a:lnTo>
                    <a:lnTo>
                      <a:pt x="195" y="649"/>
                    </a:lnTo>
                    <a:lnTo>
                      <a:pt x="195" y="683"/>
                    </a:lnTo>
                    <a:lnTo>
                      <a:pt x="188" y="688"/>
                    </a:lnTo>
                    <a:lnTo>
                      <a:pt x="5" y="688"/>
                    </a:lnTo>
                    <a:lnTo>
                      <a:pt x="0" y="683"/>
                    </a:lnTo>
                    <a:lnTo>
                      <a:pt x="0" y="649"/>
                    </a:lnTo>
                    <a:lnTo>
                      <a:pt x="5" y="641"/>
                    </a:lnTo>
                    <a:lnTo>
                      <a:pt x="78" y="641"/>
                    </a:lnTo>
                    <a:lnTo>
                      <a:pt x="78" y="47"/>
                    </a:lnTo>
                    <a:lnTo>
                      <a:pt x="5" y="47"/>
                    </a:lnTo>
                    <a:lnTo>
                      <a:pt x="0" y="42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CC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361"/>
              </a:p>
            </p:txBody>
          </p:sp>
          <p:sp>
            <p:nvSpPr>
              <p:cNvPr id="115739" name="Freeform 28"/>
              <p:cNvSpPr>
                <a:spLocks noChangeArrowheads="1"/>
              </p:cNvSpPr>
              <p:nvPr/>
            </p:nvSpPr>
            <p:spPr bwMode="auto">
              <a:xfrm>
                <a:off x="2265" y="2244"/>
                <a:ext cx="86" cy="155"/>
              </a:xfrm>
              <a:custGeom>
                <a:avLst/>
                <a:gdLst>
                  <a:gd name="T0" fmla="*/ 85 w 384"/>
                  <a:gd name="T1" fmla="*/ 0 h 689"/>
                  <a:gd name="T2" fmla="*/ 86 w 384"/>
                  <a:gd name="T3" fmla="*/ 9 h 689"/>
                  <a:gd name="T4" fmla="*/ 77 w 384"/>
                  <a:gd name="T5" fmla="*/ 11 h 689"/>
                  <a:gd name="T6" fmla="*/ 76 w 384"/>
                  <a:gd name="T7" fmla="*/ 20 h 689"/>
                  <a:gd name="T8" fmla="*/ 26 w 384"/>
                  <a:gd name="T9" fmla="*/ 46 h 689"/>
                  <a:gd name="T10" fmla="*/ 43 w 384"/>
                  <a:gd name="T11" fmla="*/ 47 h 689"/>
                  <a:gd name="T12" fmla="*/ 59 w 384"/>
                  <a:gd name="T13" fmla="*/ 54 h 689"/>
                  <a:gd name="T14" fmla="*/ 60 w 384"/>
                  <a:gd name="T15" fmla="*/ 63 h 689"/>
                  <a:gd name="T16" fmla="*/ 77 w 384"/>
                  <a:gd name="T17" fmla="*/ 64 h 689"/>
                  <a:gd name="T18" fmla="*/ 85 w 384"/>
                  <a:gd name="T19" fmla="*/ 81 h 689"/>
                  <a:gd name="T20" fmla="*/ 86 w 384"/>
                  <a:gd name="T21" fmla="*/ 126 h 689"/>
                  <a:gd name="T22" fmla="*/ 77 w 384"/>
                  <a:gd name="T23" fmla="*/ 128 h 689"/>
                  <a:gd name="T24" fmla="*/ 76 w 384"/>
                  <a:gd name="T25" fmla="*/ 146 h 689"/>
                  <a:gd name="T26" fmla="*/ 60 w 384"/>
                  <a:gd name="T27" fmla="*/ 154 h 689"/>
                  <a:gd name="T28" fmla="*/ 10 w 384"/>
                  <a:gd name="T29" fmla="*/ 155 h 689"/>
                  <a:gd name="T30" fmla="*/ 9 w 384"/>
                  <a:gd name="T31" fmla="*/ 146 h 689"/>
                  <a:gd name="T32" fmla="*/ 0 w 384"/>
                  <a:gd name="T33" fmla="*/ 144 h 689"/>
                  <a:gd name="T34" fmla="*/ 1 w 384"/>
                  <a:gd name="T35" fmla="*/ 126 h 689"/>
                  <a:gd name="T36" fmla="*/ 19 w 384"/>
                  <a:gd name="T37" fmla="*/ 128 h 689"/>
                  <a:gd name="T38" fmla="*/ 25 w 384"/>
                  <a:gd name="T39" fmla="*/ 135 h 689"/>
                  <a:gd name="T40" fmla="*/ 26 w 384"/>
                  <a:gd name="T41" fmla="*/ 144 h 689"/>
                  <a:gd name="T42" fmla="*/ 50 w 384"/>
                  <a:gd name="T43" fmla="*/ 137 h 689"/>
                  <a:gd name="T44" fmla="*/ 59 w 384"/>
                  <a:gd name="T45" fmla="*/ 135 h 689"/>
                  <a:gd name="T46" fmla="*/ 60 w 384"/>
                  <a:gd name="T47" fmla="*/ 126 h 689"/>
                  <a:gd name="T48" fmla="*/ 67 w 384"/>
                  <a:gd name="T49" fmla="*/ 92 h 689"/>
                  <a:gd name="T50" fmla="*/ 59 w 384"/>
                  <a:gd name="T51" fmla="*/ 90 h 689"/>
                  <a:gd name="T52" fmla="*/ 51 w 384"/>
                  <a:gd name="T53" fmla="*/ 83 h 689"/>
                  <a:gd name="T54" fmla="*/ 50 w 384"/>
                  <a:gd name="T55" fmla="*/ 73 h 689"/>
                  <a:gd name="T56" fmla="*/ 33 w 384"/>
                  <a:gd name="T57" fmla="*/ 72 h 689"/>
                  <a:gd name="T58" fmla="*/ 10 w 384"/>
                  <a:gd name="T59" fmla="*/ 64 h 689"/>
                  <a:gd name="T60" fmla="*/ 9 w 384"/>
                  <a:gd name="T61" fmla="*/ 38 h 689"/>
                  <a:gd name="T62" fmla="*/ 17 w 384"/>
                  <a:gd name="T63" fmla="*/ 37 h 689"/>
                  <a:gd name="T64" fmla="*/ 19 w 384"/>
                  <a:gd name="T65" fmla="*/ 18 h 689"/>
                  <a:gd name="T66" fmla="*/ 25 w 384"/>
                  <a:gd name="T67" fmla="*/ 2 h 68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4"/>
                  <a:gd name="T103" fmla="*/ 0 h 689"/>
                  <a:gd name="T104" fmla="*/ 384 w 384"/>
                  <a:gd name="T105" fmla="*/ 689 h 68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4" h="689">
                    <a:moveTo>
                      <a:pt x="115" y="0"/>
                    </a:moveTo>
                    <a:lnTo>
                      <a:pt x="378" y="0"/>
                    </a:lnTo>
                    <a:lnTo>
                      <a:pt x="383" y="8"/>
                    </a:lnTo>
                    <a:lnTo>
                      <a:pt x="383" y="42"/>
                    </a:lnTo>
                    <a:lnTo>
                      <a:pt x="378" y="47"/>
                    </a:lnTo>
                    <a:lnTo>
                      <a:pt x="343" y="47"/>
                    </a:lnTo>
                    <a:lnTo>
                      <a:pt x="343" y="81"/>
                    </a:lnTo>
                    <a:lnTo>
                      <a:pt x="338" y="89"/>
                    </a:lnTo>
                    <a:lnTo>
                      <a:pt x="115" y="89"/>
                    </a:lnTo>
                    <a:lnTo>
                      <a:pt x="115" y="205"/>
                    </a:lnTo>
                    <a:lnTo>
                      <a:pt x="186" y="205"/>
                    </a:lnTo>
                    <a:lnTo>
                      <a:pt x="190" y="210"/>
                    </a:lnTo>
                    <a:lnTo>
                      <a:pt x="190" y="239"/>
                    </a:lnTo>
                    <a:lnTo>
                      <a:pt x="262" y="239"/>
                    </a:lnTo>
                    <a:lnTo>
                      <a:pt x="267" y="244"/>
                    </a:lnTo>
                    <a:lnTo>
                      <a:pt x="267" y="281"/>
                    </a:lnTo>
                    <a:lnTo>
                      <a:pt x="338" y="281"/>
                    </a:lnTo>
                    <a:lnTo>
                      <a:pt x="343" y="286"/>
                    </a:lnTo>
                    <a:lnTo>
                      <a:pt x="343" y="362"/>
                    </a:lnTo>
                    <a:lnTo>
                      <a:pt x="378" y="362"/>
                    </a:lnTo>
                    <a:lnTo>
                      <a:pt x="383" y="368"/>
                    </a:lnTo>
                    <a:lnTo>
                      <a:pt x="383" y="559"/>
                    </a:lnTo>
                    <a:lnTo>
                      <a:pt x="378" y="567"/>
                    </a:lnTo>
                    <a:lnTo>
                      <a:pt x="343" y="567"/>
                    </a:lnTo>
                    <a:lnTo>
                      <a:pt x="343" y="641"/>
                    </a:lnTo>
                    <a:lnTo>
                      <a:pt x="338" y="649"/>
                    </a:lnTo>
                    <a:lnTo>
                      <a:pt x="267" y="649"/>
                    </a:lnTo>
                    <a:lnTo>
                      <a:pt x="267" y="683"/>
                    </a:lnTo>
                    <a:lnTo>
                      <a:pt x="262" y="688"/>
                    </a:lnTo>
                    <a:lnTo>
                      <a:pt x="43" y="688"/>
                    </a:lnTo>
                    <a:lnTo>
                      <a:pt x="38" y="683"/>
                    </a:lnTo>
                    <a:lnTo>
                      <a:pt x="38" y="649"/>
                    </a:lnTo>
                    <a:lnTo>
                      <a:pt x="5" y="649"/>
                    </a:lnTo>
                    <a:lnTo>
                      <a:pt x="0" y="641"/>
                    </a:lnTo>
                    <a:lnTo>
                      <a:pt x="0" y="567"/>
                    </a:lnTo>
                    <a:lnTo>
                      <a:pt x="5" y="559"/>
                    </a:lnTo>
                    <a:lnTo>
                      <a:pt x="76" y="559"/>
                    </a:lnTo>
                    <a:lnTo>
                      <a:pt x="83" y="567"/>
                    </a:lnTo>
                    <a:lnTo>
                      <a:pt x="83" y="601"/>
                    </a:lnTo>
                    <a:lnTo>
                      <a:pt x="110" y="601"/>
                    </a:lnTo>
                    <a:lnTo>
                      <a:pt x="115" y="607"/>
                    </a:lnTo>
                    <a:lnTo>
                      <a:pt x="115" y="641"/>
                    </a:lnTo>
                    <a:lnTo>
                      <a:pt x="224" y="641"/>
                    </a:lnTo>
                    <a:lnTo>
                      <a:pt x="224" y="607"/>
                    </a:lnTo>
                    <a:lnTo>
                      <a:pt x="229" y="601"/>
                    </a:lnTo>
                    <a:lnTo>
                      <a:pt x="262" y="601"/>
                    </a:lnTo>
                    <a:lnTo>
                      <a:pt x="262" y="567"/>
                    </a:lnTo>
                    <a:lnTo>
                      <a:pt x="267" y="559"/>
                    </a:lnTo>
                    <a:lnTo>
                      <a:pt x="300" y="559"/>
                    </a:lnTo>
                    <a:lnTo>
                      <a:pt x="300" y="407"/>
                    </a:lnTo>
                    <a:lnTo>
                      <a:pt x="267" y="407"/>
                    </a:lnTo>
                    <a:lnTo>
                      <a:pt x="262" y="402"/>
                    </a:lnTo>
                    <a:lnTo>
                      <a:pt x="262" y="368"/>
                    </a:lnTo>
                    <a:lnTo>
                      <a:pt x="229" y="368"/>
                    </a:lnTo>
                    <a:lnTo>
                      <a:pt x="224" y="362"/>
                    </a:lnTo>
                    <a:lnTo>
                      <a:pt x="224" y="326"/>
                    </a:lnTo>
                    <a:lnTo>
                      <a:pt x="153" y="326"/>
                    </a:lnTo>
                    <a:lnTo>
                      <a:pt x="148" y="320"/>
                    </a:lnTo>
                    <a:lnTo>
                      <a:pt x="148" y="286"/>
                    </a:lnTo>
                    <a:lnTo>
                      <a:pt x="43" y="286"/>
                    </a:lnTo>
                    <a:lnTo>
                      <a:pt x="38" y="281"/>
                    </a:lnTo>
                    <a:lnTo>
                      <a:pt x="38" y="171"/>
                    </a:lnTo>
                    <a:lnTo>
                      <a:pt x="43" y="163"/>
                    </a:lnTo>
                    <a:lnTo>
                      <a:pt x="76" y="163"/>
                    </a:lnTo>
                    <a:lnTo>
                      <a:pt x="76" y="89"/>
                    </a:lnTo>
                    <a:lnTo>
                      <a:pt x="83" y="81"/>
                    </a:lnTo>
                    <a:lnTo>
                      <a:pt x="110" y="81"/>
                    </a:lnTo>
                    <a:lnTo>
                      <a:pt x="110" y="8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CC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361"/>
              </a:p>
            </p:txBody>
          </p:sp>
        </p:grpSp>
        <p:grpSp>
          <p:nvGrpSpPr>
            <p:cNvPr id="115732" name="Group 29"/>
            <p:cNvGrpSpPr>
              <a:grpSpLocks/>
            </p:cNvGrpSpPr>
            <p:nvPr/>
          </p:nvGrpSpPr>
          <p:grpSpPr bwMode="auto">
            <a:xfrm>
              <a:off x="3184" y="2474"/>
              <a:ext cx="307" cy="170"/>
              <a:chOff x="2888" y="2244"/>
              <a:chExt cx="279" cy="155"/>
            </a:xfrm>
          </p:grpSpPr>
          <p:sp>
            <p:nvSpPr>
              <p:cNvPr id="115736" name="Freeform 30"/>
              <p:cNvSpPr>
                <a:spLocks noChangeArrowheads="1"/>
              </p:cNvSpPr>
              <p:nvPr/>
            </p:nvSpPr>
            <p:spPr bwMode="auto">
              <a:xfrm>
                <a:off x="2888" y="2244"/>
                <a:ext cx="182" cy="155"/>
              </a:xfrm>
              <a:custGeom>
                <a:avLst/>
                <a:gdLst>
                  <a:gd name="T0" fmla="*/ 34 w 806"/>
                  <a:gd name="T1" fmla="*/ 0 h 689"/>
                  <a:gd name="T2" fmla="*/ 35 w 806"/>
                  <a:gd name="T3" fmla="*/ 18 h 689"/>
                  <a:gd name="T4" fmla="*/ 44 w 806"/>
                  <a:gd name="T5" fmla="*/ 20 h 689"/>
                  <a:gd name="T6" fmla="*/ 51 w 806"/>
                  <a:gd name="T7" fmla="*/ 37 h 689"/>
                  <a:gd name="T8" fmla="*/ 53 w 806"/>
                  <a:gd name="T9" fmla="*/ 54 h 689"/>
                  <a:gd name="T10" fmla="*/ 62 w 806"/>
                  <a:gd name="T11" fmla="*/ 55 h 689"/>
                  <a:gd name="T12" fmla="*/ 69 w 806"/>
                  <a:gd name="T13" fmla="*/ 72 h 689"/>
                  <a:gd name="T14" fmla="*/ 70 w 806"/>
                  <a:gd name="T15" fmla="*/ 90 h 689"/>
                  <a:gd name="T16" fmla="*/ 79 w 806"/>
                  <a:gd name="T17" fmla="*/ 92 h 689"/>
                  <a:gd name="T18" fmla="*/ 86 w 806"/>
                  <a:gd name="T19" fmla="*/ 109 h 689"/>
                  <a:gd name="T20" fmla="*/ 88 w 806"/>
                  <a:gd name="T21" fmla="*/ 126 h 689"/>
                  <a:gd name="T22" fmla="*/ 94 w 806"/>
                  <a:gd name="T23" fmla="*/ 110 h 689"/>
                  <a:gd name="T24" fmla="*/ 103 w 806"/>
                  <a:gd name="T25" fmla="*/ 109 h 689"/>
                  <a:gd name="T26" fmla="*/ 104 w 806"/>
                  <a:gd name="T27" fmla="*/ 81 h 689"/>
                  <a:gd name="T28" fmla="*/ 112 w 806"/>
                  <a:gd name="T29" fmla="*/ 64 h 689"/>
                  <a:gd name="T30" fmla="*/ 120 w 806"/>
                  <a:gd name="T31" fmla="*/ 63 h 689"/>
                  <a:gd name="T32" fmla="*/ 121 w 806"/>
                  <a:gd name="T33" fmla="*/ 37 h 689"/>
                  <a:gd name="T34" fmla="*/ 129 w 806"/>
                  <a:gd name="T35" fmla="*/ 20 h 689"/>
                  <a:gd name="T36" fmla="*/ 138 w 806"/>
                  <a:gd name="T37" fmla="*/ 18 h 689"/>
                  <a:gd name="T38" fmla="*/ 139 w 806"/>
                  <a:gd name="T39" fmla="*/ 0 h 689"/>
                  <a:gd name="T40" fmla="*/ 182 w 806"/>
                  <a:gd name="T41" fmla="*/ 2 h 689"/>
                  <a:gd name="T42" fmla="*/ 180 w 806"/>
                  <a:gd name="T43" fmla="*/ 11 h 689"/>
                  <a:gd name="T44" fmla="*/ 164 w 806"/>
                  <a:gd name="T45" fmla="*/ 144 h 689"/>
                  <a:gd name="T46" fmla="*/ 182 w 806"/>
                  <a:gd name="T47" fmla="*/ 146 h 689"/>
                  <a:gd name="T48" fmla="*/ 180 w 806"/>
                  <a:gd name="T49" fmla="*/ 155 h 689"/>
                  <a:gd name="T50" fmla="*/ 129 w 806"/>
                  <a:gd name="T51" fmla="*/ 154 h 689"/>
                  <a:gd name="T52" fmla="*/ 130 w 806"/>
                  <a:gd name="T53" fmla="*/ 144 h 689"/>
                  <a:gd name="T54" fmla="*/ 147 w 806"/>
                  <a:gd name="T55" fmla="*/ 20 h 689"/>
                  <a:gd name="T56" fmla="*/ 139 w 806"/>
                  <a:gd name="T57" fmla="*/ 37 h 689"/>
                  <a:gd name="T58" fmla="*/ 130 w 806"/>
                  <a:gd name="T59" fmla="*/ 38 h 689"/>
                  <a:gd name="T60" fmla="*/ 129 w 806"/>
                  <a:gd name="T61" fmla="*/ 64 h 689"/>
                  <a:gd name="T62" fmla="*/ 121 w 806"/>
                  <a:gd name="T63" fmla="*/ 81 h 689"/>
                  <a:gd name="T64" fmla="*/ 113 w 806"/>
                  <a:gd name="T65" fmla="*/ 83 h 689"/>
                  <a:gd name="T66" fmla="*/ 112 w 806"/>
                  <a:gd name="T67" fmla="*/ 110 h 689"/>
                  <a:gd name="T68" fmla="*/ 104 w 806"/>
                  <a:gd name="T69" fmla="*/ 126 h 689"/>
                  <a:gd name="T70" fmla="*/ 95 w 806"/>
                  <a:gd name="T71" fmla="*/ 128 h 689"/>
                  <a:gd name="T72" fmla="*/ 94 w 806"/>
                  <a:gd name="T73" fmla="*/ 155 h 689"/>
                  <a:gd name="T74" fmla="*/ 86 w 806"/>
                  <a:gd name="T75" fmla="*/ 154 h 689"/>
                  <a:gd name="T76" fmla="*/ 79 w 806"/>
                  <a:gd name="T77" fmla="*/ 146 h 689"/>
                  <a:gd name="T78" fmla="*/ 78 w 806"/>
                  <a:gd name="T79" fmla="*/ 128 h 689"/>
                  <a:gd name="T80" fmla="*/ 69 w 806"/>
                  <a:gd name="T81" fmla="*/ 126 h 689"/>
                  <a:gd name="T82" fmla="*/ 62 w 806"/>
                  <a:gd name="T83" fmla="*/ 110 h 689"/>
                  <a:gd name="T84" fmla="*/ 60 w 806"/>
                  <a:gd name="T85" fmla="*/ 92 h 689"/>
                  <a:gd name="T86" fmla="*/ 51 w 806"/>
                  <a:gd name="T87" fmla="*/ 90 h 689"/>
                  <a:gd name="T88" fmla="*/ 44 w 806"/>
                  <a:gd name="T89" fmla="*/ 73 h 689"/>
                  <a:gd name="T90" fmla="*/ 42 w 806"/>
                  <a:gd name="T91" fmla="*/ 55 h 689"/>
                  <a:gd name="T92" fmla="*/ 34 w 806"/>
                  <a:gd name="T93" fmla="*/ 54 h 689"/>
                  <a:gd name="T94" fmla="*/ 26 w 806"/>
                  <a:gd name="T95" fmla="*/ 38 h 689"/>
                  <a:gd name="T96" fmla="*/ 42 w 806"/>
                  <a:gd name="T97" fmla="*/ 144 h 689"/>
                  <a:gd name="T98" fmla="*/ 44 w 806"/>
                  <a:gd name="T99" fmla="*/ 154 h 689"/>
                  <a:gd name="T100" fmla="*/ 1 w 806"/>
                  <a:gd name="T101" fmla="*/ 155 h 689"/>
                  <a:gd name="T102" fmla="*/ 0 w 806"/>
                  <a:gd name="T103" fmla="*/ 146 h 689"/>
                  <a:gd name="T104" fmla="*/ 18 w 806"/>
                  <a:gd name="T105" fmla="*/ 144 h 689"/>
                  <a:gd name="T106" fmla="*/ 1 w 806"/>
                  <a:gd name="T107" fmla="*/ 11 h 689"/>
                  <a:gd name="T108" fmla="*/ 0 w 806"/>
                  <a:gd name="T109" fmla="*/ 2 h 68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6"/>
                  <a:gd name="T166" fmla="*/ 0 h 689"/>
                  <a:gd name="T167" fmla="*/ 806 w 806"/>
                  <a:gd name="T168" fmla="*/ 689 h 68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6" h="689">
                    <a:moveTo>
                      <a:pt x="5" y="0"/>
                    </a:moveTo>
                    <a:lnTo>
                      <a:pt x="150" y="0"/>
                    </a:lnTo>
                    <a:lnTo>
                      <a:pt x="156" y="8"/>
                    </a:lnTo>
                    <a:lnTo>
                      <a:pt x="156" y="81"/>
                    </a:lnTo>
                    <a:lnTo>
                      <a:pt x="188" y="81"/>
                    </a:lnTo>
                    <a:lnTo>
                      <a:pt x="195" y="89"/>
                    </a:lnTo>
                    <a:lnTo>
                      <a:pt x="195" y="163"/>
                    </a:lnTo>
                    <a:lnTo>
                      <a:pt x="228" y="163"/>
                    </a:lnTo>
                    <a:lnTo>
                      <a:pt x="233" y="171"/>
                    </a:lnTo>
                    <a:lnTo>
                      <a:pt x="233" y="239"/>
                    </a:lnTo>
                    <a:lnTo>
                      <a:pt x="266" y="239"/>
                    </a:lnTo>
                    <a:lnTo>
                      <a:pt x="273" y="244"/>
                    </a:lnTo>
                    <a:lnTo>
                      <a:pt x="273" y="320"/>
                    </a:lnTo>
                    <a:lnTo>
                      <a:pt x="306" y="320"/>
                    </a:lnTo>
                    <a:lnTo>
                      <a:pt x="311" y="326"/>
                    </a:lnTo>
                    <a:lnTo>
                      <a:pt x="311" y="402"/>
                    </a:lnTo>
                    <a:lnTo>
                      <a:pt x="345" y="402"/>
                    </a:lnTo>
                    <a:lnTo>
                      <a:pt x="351" y="407"/>
                    </a:lnTo>
                    <a:lnTo>
                      <a:pt x="351" y="483"/>
                    </a:lnTo>
                    <a:lnTo>
                      <a:pt x="383" y="483"/>
                    </a:lnTo>
                    <a:lnTo>
                      <a:pt x="389" y="488"/>
                    </a:lnTo>
                    <a:lnTo>
                      <a:pt x="389" y="559"/>
                    </a:lnTo>
                    <a:lnTo>
                      <a:pt x="416" y="559"/>
                    </a:lnTo>
                    <a:lnTo>
                      <a:pt x="416" y="488"/>
                    </a:lnTo>
                    <a:lnTo>
                      <a:pt x="421" y="483"/>
                    </a:lnTo>
                    <a:lnTo>
                      <a:pt x="456" y="483"/>
                    </a:lnTo>
                    <a:lnTo>
                      <a:pt x="456" y="368"/>
                    </a:lnTo>
                    <a:lnTo>
                      <a:pt x="461" y="362"/>
                    </a:lnTo>
                    <a:lnTo>
                      <a:pt x="494" y="362"/>
                    </a:lnTo>
                    <a:lnTo>
                      <a:pt x="494" y="286"/>
                    </a:lnTo>
                    <a:lnTo>
                      <a:pt x="499" y="281"/>
                    </a:lnTo>
                    <a:lnTo>
                      <a:pt x="532" y="281"/>
                    </a:lnTo>
                    <a:lnTo>
                      <a:pt x="532" y="171"/>
                    </a:lnTo>
                    <a:lnTo>
                      <a:pt x="537" y="163"/>
                    </a:lnTo>
                    <a:lnTo>
                      <a:pt x="571" y="163"/>
                    </a:lnTo>
                    <a:lnTo>
                      <a:pt x="571" y="89"/>
                    </a:lnTo>
                    <a:lnTo>
                      <a:pt x="577" y="81"/>
                    </a:lnTo>
                    <a:lnTo>
                      <a:pt x="609" y="81"/>
                    </a:lnTo>
                    <a:lnTo>
                      <a:pt x="609" y="8"/>
                    </a:lnTo>
                    <a:lnTo>
                      <a:pt x="615" y="0"/>
                    </a:lnTo>
                    <a:lnTo>
                      <a:pt x="799" y="0"/>
                    </a:lnTo>
                    <a:lnTo>
                      <a:pt x="805" y="8"/>
                    </a:lnTo>
                    <a:lnTo>
                      <a:pt x="805" y="42"/>
                    </a:lnTo>
                    <a:lnTo>
                      <a:pt x="799" y="47"/>
                    </a:lnTo>
                    <a:lnTo>
                      <a:pt x="727" y="47"/>
                    </a:lnTo>
                    <a:lnTo>
                      <a:pt x="727" y="641"/>
                    </a:lnTo>
                    <a:lnTo>
                      <a:pt x="799" y="641"/>
                    </a:lnTo>
                    <a:lnTo>
                      <a:pt x="805" y="649"/>
                    </a:lnTo>
                    <a:lnTo>
                      <a:pt x="805" y="683"/>
                    </a:lnTo>
                    <a:lnTo>
                      <a:pt x="799" y="688"/>
                    </a:lnTo>
                    <a:lnTo>
                      <a:pt x="577" y="688"/>
                    </a:lnTo>
                    <a:lnTo>
                      <a:pt x="571" y="683"/>
                    </a:lnTo>
                    <a:lnTo>
                      <a:pt x="571" y="649"/>
                    </a:lnTo>
                    <a:lnTo>
                      <a:pt x="577" y="641"/>
                    </a:lnTo>
                    <a:lnTo>
                      <a:pt x="649" y="641"/>
                    </a:lnTo>
                    <a:lnTo>
                      <a:pt x="649" y="89"/>
                    </a:lnTo>
                    <a:lnTo>
                      <a:pt x="615" y="89"/>
                    </a:lnTo>
                    <a:lnTo>
                      <a:pt x="615" y="163"/>
                    </a:lnTo>
                    <a:lnTo>
                      <a:pt x="609" y="171"/>
                    </a:lnTo>
                    <a:lnTo>
                      <a:pt x="577" y="171"/>
                    </a:lnTo>
                    <a:lnTo>
                      <a:pt x="577" y="281"/>
                    </a:lnTo>
                    <a:lnTo>
                      <a:pt x="571" y="286"/>
                    </a:lnTo>
                    <a:lnTo>
                      <a:pt x="537" y="286"/>
                    </a:lnTo>
                    <a:lnTo>
                      <a:pt x="537" y="362"/>
                    </a:lnTo>
                    <a:lnTo>
                      <a:pt x="532" y="368"/>
                    </a:lnTo>
                    <a:lnTo>
                      <a:pt x="499" y="368"/>
                    </a:lnTo>
                    <a:lnTo>
                      <a:pt x="499" y="483"/>
                    </a:lnTo>
                    <a:lnTo>
                      <a:pt x="494" y="488"/>
                    </a:lnTo>
                    <a:lnTo>
                      <a:pt x="461" y="488"/>
                    </a:lnTo>
                    <a:lnTo>
                      <a:pt x="461" y="559"/>
                    </a:lnTo>
                    <a:lnTo>
                      <a:pt x="456" y="567"/>
                    </a:lnTo>
                    <a:lnTo>
                      <a:pt x="421" y="567"/>
                    </a:lnTo>
                    <a:lnTo>
                      <a:pt x="421" y="683"/>
                    </a:lnTo>
                    <a:lnTo>
                      <a:pt x="416" y="688"/>
                    </a:lnTo>
                    <a:lnTo>
                      <a:pt x="389" y="688"/>
                    </a:lnTo>
                    <a:lnTo>
                      <a:pt x="383" y="683"/>
                    </a:lnTo>
                    <a:lnTo>
                      <a:pt x="383" y="649"/>
                    </a:lnTo>
                    <a:lnTo>
                      <a:pt x="351" y="649"/>
                    </a:lnTo>
                    <a:lnTo>
                      <a:pt x="345" y="641"/>
                    </a:lnTo>
                    <a:lnTo>
                      <a:pt x="345" y="567"/>
                    </a:lnTo>
                    <a:lnTo>
                      <a:pt x="311" y="567"/>
                    </a:lnTo>
                    <a:lnTo>
                      <a:pt x="306" y="559"/>
                    </a:lnTo>
                    <a:lnTo>
                      <a:pt x="306" y="488"/>
                    </a:lnTo>
                    <a:lnTo>
                      <a:pt x="273" y="488"/>
                    </a:lnTo>
                    <a:lnTo>
                      <a:pt x="266" y="483"/>
                    </a:lnTo>
                    <a:lnTo>
                      <a:pt x="266" y="407"/>
                    </a:lnTo>
                    <a:lnTo>
                      <a:pt x="233" y="407"/>
                    </a:lnTo>
                    <a:lnTo>
                      <a:pt x="228" y="402"/>
                    </a:lnTo>
                    <a:lnTo>
                      <a:pt x="228" y="326"/>
                    </a:lnTo>
                    <a:lnTo>
                      <a:pt x="195" y="326"/>
                    </a:lnTo>
                    <a:lnTo>
                      <a:pt x="188" y="320"/>
                    </a:lnTo>
                    <a:lnTo>
                      <a:pt x="188" y="244"/>
                    </a:lnTo>
                    <a:lnTo>
                      <a:pt x="156" y="244"/>
                    </a:lnTo>
                    <a:lnTo>
                      <a:pt x="150" y="239"/>
                    </a:lnTo>
                    <a:lnTo>
                      <a:pt x="150" y="171"/>
                    </a:lnTo>
                    <a:lnTo>
                      <a:pt x="116" y="171"/>
                    </a:lnTo>
                    <a:lnTo>
                      <a:pt x="116" y="641"/>
                    </a:lnTo>
                    <a:lnTo>
                      <a:pt x="188" y="641"/>
                    </a:lnTo>
                    <a:lnTo>
                      <a:pt x="195" y="649"/>
                    </a:lnTo>
                    <a:lnTo>
                      <a:pt x="195" y="683"/>
                    </a:lnTo>
                    <a:lnTo>
                      <a:pt x="188" y="688"/>
                    </a:lnTo>
                    <a:lnTo>
                      <a:pt x="5" y="688"/>
                    </a:lnTo>
                    <a:lnTo>
                      <a:pt x="0" y="683"/>
                    </a:lnTo>
                    <a:lnTo>
                      <a:pt x="0" y="649"/>
                    </a:lnTo>
                    <a:lnTo>
                      <a:pt x="5" y="641"/>
                    </a:lnTo>
                    <a:lnTo>
                      <a:pt x="78" y="641"/>
                    </a:lnTo>
                    <a:lnTo>
                      <a:pt x="78" y="47"/>
                    </a:lnTo>
                    <a:lnTo>
                      <a:pt x="5" y="47"/>
                    </a:lnTo>
                    <a:lnTo>
                      <a:pt x="0" y="42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CC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361"/>
              </a:p>
            </p:txBody>
          </p:sp>
          <p:sp>
            <p:nvSpPr>
              <p:cNvPr id="115737" name="Freeform 31"/>
              <p:cNvSpPr>
                <a:spLocks noChangeArrowheads="1"/>
              </p:cNvSpPr>
              <p:nvPr/>
            </p:nvSpPr>
            <p:spPr bwMode="auto">
              <a:xfrm>
                <a:off x="3081" y="2244"/>
                <a:ext cx="86" cy="155"/>
              </a:xfrm>
              <a:custGeom>
                <a:avLst/>
                <a:gdLst>
                  <a:gd name="T0" fmla="*/ 50 w 384"/>
                  <a:gd name="T1" fmla="*/ 64 h 689"/>
                  <a:gd name="T2" fmla="*/ 51 w 384"/>
                  <a:gd name="T3" fmla="*/ 73 h 689"/>
                  <a:gd name="T4" fmla="*/ 59 w 384"/>
                  <a:gd name="T5" fmla="*/ 81 h 689"/>
                  <a:gd name="T6" fmla="*/ 67 w 384"/>
                  <a:gd name="T7" fmla="*/ 83 h 689"/>
                  <a:gd name="T8" fmla="*/ 60 w 384"/>
                  <a:gd name="T9" fmla="*/ 126 h 689"/>
                  <a:gd name="T10" fmla="*/ 59 w 384"/>
                  <a:gd name="T11" fmla="*/ 135 h 689"/>
                  <a:gd name="T12" fmla="*/ 50 w 384"/>
                  <a:gd name="T13" fmla="*/ 137 h 689"/>
                  <a:gd name="T14" fmla="*/ 43 w 384"/>
                  <a:gd name="T15" fmla="*/ 144 h 689"/>
                  <a:gd name="T16" fmla="*/ 42 w 384"/>
                  <a:gd name="T17" fmla="*/ 135 h 689"/>
                  <a:gd name="T18" fmla="*/ 26 w 384"/>
                  <a:gd name="T19" fmla="*/ 119 h 689"/>
                  <a:gd name="T20" fmla="*/ 19 w 384"/>
                  <a:gd name="T21" fmla="*/ 118 h 689"/>
                  <a:gd name="T22" fmla="*/ 33 w 384"/>
                  <a:gd name="T23" fmla="*/ 73 h 689"/>
                  <a:gd name="T24" fmla="*/ 34 w 384"/>
                  <a:gd name="T25" fmla="*/ 64 h 689"/>
                  <a:gd name="T26" fmla="*/ 85 w 384"/>
                  <a:gd name="T27" fmla="*/ 0 h 689"/>
                  <a:gd name="T28" fmla="*/ 86 w 384"/>
                  <a:gd name="T29" fmla="*/ 9 h 689"/>
                  <a:gd name="T30" fmla="*/ 60 w 384"/>
                  <a:gd name="T31" fmla="*/ 11 h 689"/>
                  <a:gd name="T32" fmla="*/ 59 w 384"/>
                  <a:gd name="T33" fmla="*/ 20 h 689"/>
                  <a:gd name="T34" fmla="*/ 43 w 384"/>
                  <a:gd name="T35" fmla="*/ 28 h 689"/>
                  <a:gd name="T36" fmla="*/ 34 w 384"/>
                  <a:gd name="T37" fmla="*/ 29 h 689"/>
                  <a:gd name="T38" fmla="*/ 33 w 384"/>
                  <a:gd name="T39" fmla="*/ 47 h 689"/>
                  <a:gd name="T40" fmla="*/ 26 w 384"/>
                  <a:gd name="T41" fmla="*/ 63 h 689"/>
                  <a:gd name="T42" fmla="*/ 33 w 384"/>
                  <a:gd name="T43" fmla="*/ 55 h 689"/>
                  <a:gd name="T44" fmla="*/ 59 w 384"/>
                  <a:gd name="T45" fmla="*/ 54 h 689"/>
                  <a:gd name="T46" fmla="*/ 60 w 384"/>
                  <a:gd name="T47" fmla="*/ 63 h 689"/>
                  <a:gd name="T48" fmla="*/ 77 w 384"/>
                  <a:gd name="T49" fmla="*/ 64 h 689"/>
                  <a:gd name="T50" fmla="*/ 85 w 384"/>
                  <a:gd name="T51" fmla="*/ 81 h 689"/>
                  <a:gd name="T52" fmla="*/ 86 w 384"/>
                  <a:gd name="T53" fmla="*/ 126 h 689"/>
                  <a:gd name="T54" fmla="*/ 77 w 384"/>
                  <a:gd name="T55" fmla="*/ 128 h 689"/>
                  <a:gd name="T56" fmla="*/ 76 w 384"/>
                  <a:gd name="T57" fmla="*/ 146 h 689"/>
                  <a:gd name="T58" fmla="*/ 60 w 384"/>
                  <a:gd name="T59" fmla="*/ 154 h 689"/>
                  <a:gd name="T60" fmla="*/ 26 w 384"/>
                  <a:gd name="T61" fmla="*/ 155 h 689"/>
                  <a:gd name="T62" fmla="*/ 25 w 384"/>
                  <a:gd name="T63" fmla="*/ 146 h 689"/>
                  <a:gd name="T64" fmla="*/ 9 w 384"/>
                  <a:gd name="T65" fmla="*/ 144 h 689"/>
                  <a:gd name="T66" fmla="*/ 1 w 384"/>
                  <a:gd name="T67" fmla="*/ 128 h 689"/>
                  <a:gd name="T68" fmla="*/ 0 w 384"/>
                  <a:gd name="T69" fmla="*/ 55 h 689"/>
                  <a:gd name="T70" fmla="*/ 9 w 384"/>
                  <a:gd name="T71" fmla="*/ 54 h 689"/>
                  <a:gd name="T72" fmla="*/ 10 w 384"/>
                  <a:gd name="T73" fmla="*/ 37 h 689"/>
                  <a:gd name="T74" fmla="*/ 17 w 384"/>
                  <a:gd name="T75" fmla="*/ 29 h 689"/>
                  <a:gd name="T76" fmla="*/ 25 w 384"/>
                  <a:gd name="T77" fmla="*/ 28 h 689"/>
                  <a:gd name="T78" fmla="*/ 26 w 384"/>
                  <a:gd name="T79" fmla="*/ 18 h 689"/>
                  <a:gd name="T80" fmla="*/ 33 w 384"/>
                  <a:gd name="T81" fmla="*/ 11 h 689"/>
                  <a:gd name="T82" fmla="*/ 50 w 384"/>
                  <a:gd name="T83" fmla="*/ 9 h 689"/>
                  <a:gd name="T84" fmla="*/ 51 w 384"/>
                  <a:gd name="T85" fmla="*/ 0 h 68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84"/>
                  <a:gd name="T130" fmla="*/ 0 h 689"/>
                  <a:gd name="T131" fmla="*/ 384 w 384"/>
                  <a:gd name="T132" fmla="*/ 689 h 68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84" h="689">
                    <a:moveTo>
                      <a:pt x="153" y="286"/>
                    </a:moveTo>
                    <a:lnTo>
                      <a:pt x="224" y="286"/>
                    </a:lnTo>
                    <a:lnTo>
                      <a:pt x="224" y="320"/>
                    </a:lnTo>
                    <a:lnTo>
                      <a:pt x="229" y="326"/>
                    </a:lnTo>
                    <a:lnTo>
                      <a:pt x="262" y="326"/>
                    </a:lnTo>
                    <a:lnTo>
                      <a:pt x="262" y="362"/>
                    </a:lnTo>
                    <a:lnTo>
                      <a:pt x="267" y="368"/>
                    </a:lnTo>
                    <a:lnTo>
                      <a:pt x="300" y="368"/>
                    </a:lnTo>
                    <a:lnTo>
                      <a:pt x="300" y="559"/>
                    </a:lnTo>
                    <a:lnTo>
                      <a:pt x="267" y="559"/>
                    </a:lnTo>
                    <a:lnTo>
                      <a:pt x="262" y="567"/>
                    </a:lnTo>
                    <a:lnTo>
                      <a:pt x="262" y="601"/>
                    </a:lnTo>
                    <a:lnTo>
                      <a:pt x="229" y="601"/>
                    </a:lnTo>
                    <a:lnTo>
                      <a:pt x="224" y="607"/>
                    </a:lnTo>
                    <a:lnTo>
                      <a:pt x="224" y="641"/>
                    </a:lnTo>
                    <a:lnTo>
                      <a:pt x="190" y="641"/>
                    </a:lnTo>
                    <a:lnTo>
                      <a:pt x="190" y="607"/>
                    </a:lnTo>
                    <a:lnTo>
                      <a:pt x="186" y="601"/>
                    </a:lnTo>
                    <a:lnTo>
                      <a:pt x="115" y="601"/>
                    </a:lnTo>
                    <a:lnTo>
                      <a:pt x="115" y="530"/>
                    </a:lnTo>
                    <a:lnTo>
                      <a:pt x="110" y="525"/>
                    </a:lnTo>
                    <a:lnTo>
                      <a:pt x="83" y="525"/>
                    </a:lnTo>
                    <a:lnTo>
                      <a:pt x="83" y="326"/>
                    </a:lnTo>
                    <a:lnTo>
                      <a:pt x="148" y="326"/>
                    </a:lnTo>
                    <a:lnTo>
                      <a:pt x="153" y="320"/>
                    </a:lnTo>
                    <a:lnTo>
                      <a:pt x="153" y="286"/>
                    </a:lnTo>
                    <a:close/>
                    <a:moveTo>
                      <a:pt x="229" y="0"/>
                    </a:moveTo>
                    <a:lnTo>
                      <a:pt x="378" y="0"/>
                    </a:lnTo>
                    <a:lnTo>
                      <a:pt x="383" y="8"/>
                    </a:lnTo>
                    <a:lnTo>
                      <a:pt x="383" y="42"/>
                    </a:lnTo>
                    <a:lnTo>
                      <a:pt x="378" y="47"/>
                    </a:lnTo>
                    <a:lnTo>
                      <a:pt x="267" y="47"/>
                    </a:lnTo>
                    <a:lnTo>
                      <a:pt x="267" y="81"/>
                    </a:lnTo>
                    <a:lnTo>
                      <a:pt x="262" y="89"/>
                    </a:lnTo>
                    <a:lnTo>
                      <a:pt x="190" y="89"/>
                    </a:lnTo>
                    <a:lnTo>
                      <a:pt x="190" y="123"/>
                    </a:lnTo>
                    <a:lnTo>
                      <a:pt x="186" y="129"/>
                    </a:lnTo>
                    <a:lnTo>
                      <a:pt x="153" y="129"/>
                    </a:lnTo>
                    <a:lnTo>
                      <a:pt x="153" y="205"/>
                    </a:lnTo>
                    <a:lnTo>
                      <a:pt x="148" y="210"/>
                    </a:lnTo>
                    <a:lnTo>
                      <a:pt x="115" y="210"/>
                    </a:lnTo>
                    <a:lnTo>
                      <a:pt x="115" y="281"/>
                    </a:lnTo>
                    <a:lnTo>
                      <a:pt x="148" y="281"/>
                    </a:lnTo>
                    <a:lnTo>
                      <a:pt x="148" y="244"/>
                    </a:lnTo>
                    <a:lnTo>
                      <a:pt x="153" y="239"/>
                    </a:lnTo>
                    <a:lnTo>
                      <a:pt x="262" y="239"/>
                    </a:lnTo>
                    <a:lnTo>
                      <a:pt x="267" y="244"/>
                    </a:lnTo>
                    <a:lnTo>
                      <a:pt x="267" y="281"/>
                    </a:lnTo>
                    <a:lnTo>
                      <a:pt x="338" y="281"/>
                    </a:lnTo>
                    <a:lnTo>
                      <a:pt x="343" y="286"/>
                    </a:lnTo>
                    <a:lnTo>
                      <a:pt x="343" y="362"/>
                    </a:lnTo>
                    <a:lnTo>
                      <a:pt x="378" y="362"/>
                    </a:lnTo>
                    <a:lnTo>
                      <a:pt x="383" y="368"/>
                    </a:lnTo>
                    <a:lnTo>
                      <a:pt x="383" y="559"/>
                    </a:lnTo>
                    <a:lnTo>
                      <a:pt x="378" y="567"/>
                    </a:lnTo>
                    <a:lnTo>
                      <a:pt x="343" y="567"/>
                    </a:lnTo>
                    <a:lnTo>
                      <a:pt x="343" y="641"/>
                    </a:lnTo>
                    <a:lnTo>
                      <a:pt x="338" y="649"/>
                    </a:lnTo>
                    <a:lnTo>
                      <a:pt x="267" y="649"/>
                    </a:lnTo>
                    <a:lnTo>
                      <a:pt x="267" y="683"/>
                    </a:lnTo>
                    <a:lnTo>
                      <a:pt x="262" y="688"/>
                    </a:lnTo>
                    <a:lnTo>
                      <a:pt x="115" y="688"/>
                    </a:lnTo>
                    <a:lnTo>
                      <a:pt x="110" y="683"/>
                    </a:lnTo>
                    <a:lnTo>
                      <a:pt x="110" y="649"/>
                    </a:lnTo>
                    <a:lnTo>
                      <a:pt x="43" y="649"/>
                    </a:lnTo>
                    <a:lnTo>
                      <a:pt x="38" y="641"/>
                    </a:lnTo>
                    <a:lnTo>
                      <a:pt x="38" y="567"/>
                    </a:lnTo>
                    <a:lnTo>
                      <a:pt x="5" y="567"/>
                    </a:lnTo>
                    <a:lnTo>
                      <a:pt x="0" y="559"/>
                    </a:lnTo>
                    <a:lnTo>
                      <a:pt x="0" y="244"/>
                    </a:lnTo>
                    <a:lnTo>
                      <a:pt x="5" y="239"/>
                    </a:lnTo>
                    <a:lnTo>
                      <a:pt x="38" y="239"/>
                    </a:lnTo>
                    <a:lnTo>
                      <a:pt x="38" y="171"/>
                    </a:lnTo>
                    <a:lnTo>
                      <a:pt x="43" y="163"/>
                    </a:lnTo>
                    <a:lnTo>
                      <a:pt x="76" y="163"/>
                    </a:lnTo>
                    <a:lnTo>
                      <a:pt x="76" y="129"/>
                    </a:lnTo>
                    <a:lnTo>
                      <a:pt x="83" y="123"/>
                    </a:lnTo>
                    <a:lnTo>
                      <a:pt x="110" y="123"/>
                    </a:lnTo>
                    <a:lnTo>
                      <a:pt x="110" y="89"/>
                    </a:lnTo>
                    <a:lnTo>
                      <a:pt x="115" y="81"/>
                    </a:lnTo>
                    <a:lnTo>
                      <a:pt x="148" y="81"/>
                    </a:lnTo>
                    <a:lnTo>
                      <a:pt x="148" y="47"/>
                    </a:lnTo>
                    <a:lnTo>
                      <a:pt x="153" y="42"/>
                    </a:lnTo>
                    <a:lnTo>
                      <a:pt x="224" y="42"/>
                    </a:lnTo>
                    <a:lnTo>
                      <a:pt x="224" y="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CC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361"/>
              </a:p>
            </p:txBody>
          </p:sp>
        </p:grpSp>
        <p:sp>
          <p:nvSpPr>
            <p:cNvPr id="115733" name="Freeform 32"/>
            <p:cNvSpPr>
              <a:spLocks/>
            </p:cNvSpPr>
            <p:nvPr/>
          </p:nvSpPr>
          <p:spPr bwMode="auto">
            <a:xfrm>
              <a:off x="3343" y="2011"/>
              <a:ext cx="730" cy="942"/>
            </a:xfrm>
            <a:custGeom>
              <a:avLst/>
              <a:gdLst>
                <a:gd name="T0" fmla="*/ 0 w 2929"/>
                <a:gd name="T1" fmla="*/ 687 h 3776"/>
                <a:gd name="T2" fmla="*/ 475 w 2929"/>
                <a:gd name="T3" fmla="*/ 898 h 3776"/>
                <a:gd name="T4" fmla="*/ 686 w 2929"/>
                <a:gd name="T5" fmla="*/ 422 h 3776"/>
                <a:gd name="T6" fmla="*/ 211 w 2929"/>
                <a:gd name="T7" fmla="*/ 0 h 37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29"/>
                <a:gd name="T13" fmla="*/ 0 h 3776"/>
                <a:gd name="T14" fmla="*/ 2929 w 2929"/>
                <a:gd name="T15" fmla="*/ 3776 h 37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29" h="3776">
                  <a:moveTo>
                    <a:pt x="0" y="2752"/>
                  </a:moveTo>
                  <a:cubicBezTo>
                    <a:pt x="723" y="3263"/>
                    <a:pt x="1446" y="3775"/>
                    <a:pt x="1905" y="3598"/>
                  </a:cubicBezTo>
                  <a:cubicBezTo>
                    <a:pt x="2364" y="3422"/>
                    <a:pt x="2928" y="2293"/>
                    <a:pt x="2752" y="1693"/>
                  </a:cubicBezTo>
                  <a:cubicBezTo>
                    <a:pt x="2575" y="1094"/>
                    <a:pt x="1711" y="547"/>
                    <a:pt x="847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115734" name="Freeform 33"/>
            <p:cNvSpPr>
              <a:spLocks/>
            </p:cNvSpPr>
            <p:nvPr/>
          </p:nvSpPr>
          <p:spPr bwMode="auto">
            <a:xfrm>
              <a:off x="697" y="2011"/>
              <a:ext cx="1427" cy="1057"/>
            </a:xfrm>
            <a:custGeom>
              <a:avLst/>
              <a:gdLst>
                <a:gd name="T0" fmla="*/ 898 w 5716"/>
                <a:gd name="T1" fmla="*/ 687 h 4234"/>
                <a:gd name="T2" fmla="*/ 106 w 5716"/>
                <a:gd name="T3" fmla="*/ 1004 h 4234"/>
                <a:gd name="T4" fmla="*/ 264 w 5716"/>
                <a:gd name="T5" fmla="*/ 370 h 4234"/>
                <a:gd name="T6" fmla="*/ 1427 w 5716"/>
                <a:gd name="T7" fmla="*/ 0 h 42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16"/>
                <a:gd name="T13" fmla="*/ 0 h 4234"/>
                <a:gd name="T14" fmla="*/ 5716 w 5716"/>
                <a:gd name="T15" fmla="*/ 4234 h 42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16" h="4234">
                  <a:moveTo>
                    <a:pt x="3598" y="2752"/>
                  </a:moveTo>
                  <a:cubicBezTo>
                    <a:pt x="2223" y="3493"/>
                    <a:pt x="847" y="4233"/>
                    <a:pt x="423" y="4022"/>
                  </a:cubicBezTo>
                  <a:cubicBezTo>
                    <a:pt x="0" y="3810"/>
                    <a:pt x="176" y="2152"/>
                    <a:pt x="1058" y="1482"/>
                  </a:cubicBezTo>
                  <a:cubicBezTo>
                    <a:pt x="1940" y="811"/>
                    <a:pt x="3828" y="406"/>
                    <a:pt x="5715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115735" name="Freeform 34"/>
            <p:cNvSpPr>
              <a:spLocks/>
            </p:cNvSpPr>
            <p:nvPr/>
          </p:nvSpPr>
          <p:spPr bwMode="auto">
            <a:xfrm>
              <a:off x="2443" y="1482"/>
              <a:ext cx="2160" cy="2141"/>
            </a:xfrm>
            <a:custGeom>
              <a:avLst/>
              <a:gdLst>
                <a:gd name="T0" fmla="*/ 0 w 8644"/>
                <a:gd name="T1" fmla="*/ 1215 h 8573"/>
                <a:gd name="T2" fmla="*/ 1269 w 8644"/>
                <a:gd name="T3" fmla="*/ 2008 h 8573"/>
                <a:gd name="T4" fmla="*/ 2063 w 8644"/>
                <a:gd name="T5" fmla="*/ 423 h 8573"/>
                <a:gd name="T6" fmla="*/ 688 w 8644"/>
                <a:gd name="T7" fmla="*/ 0 h 85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4"/>
                <a:gd name="T13" fmla="*/ 0 h 8573"/>
                <a:gd name="T14" fmla="*/ 8644 w 8644"/>
                <a:gd name="T15" fmla="*/ 8573 h 85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4" h="8573">
                  <a:moveTo>
                    <a:pt x="0" y="4867"/>
                  </a:moveTo>
                  <a:cubicBezTo>
                    <a:pt x="1852" y="6719"/>
                    <a:pt x="3704" y="8572"/>
                    <a:pt x="5080" y="8042"/>
                  </a:cubicBezTo>
                  <a:cubicBezTo>
                    <a:pt x="6456" y="7513"/>
                    <a:pt x="8643" y="3033"/>
                    <a:pt x="8255" y="1692"/>
                  </a:cubicBezTo>
                  <a:cubicBezTo>
                    <a:pt x="7867" y="352"/>
                    <a:pt x="5309" y="175"/>
                    <a:pt x="2752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</p:grpSp>
    </p:spTree>
    <p:extLst>
      <p:ext uri="{BB962C8B-B14F-4D97-AF65-F5344CB8AC3E}">
        <p14:creationId xmlns:p14="http://schemas.microsoft.com/office/powerpoint/2010/main" val="18137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641" y="133350"/>
            <a:ext cx="6858720" cy="704234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200" b="1" dirty="0" smtClean="0"/>
              <a:t>Shortcomings of Structure Chart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66750"/>
            <a:ext cx="8001361" cy="3737192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994" dirty="0"/>
              <a:t>By </a:t>
            </a:r>
            <a:r>
              <a:rPr lang="en-GB" altLang="en-US" sz="2994" dirty="0" smtClean="0"/>
              <a:t>examining  </a:t>
            </a:r>
            <a:r>
              <a:rPr lang="en-GB" altLang="en-US" sz="2994" dirty="0"/>
              <a:t>a structure chart: </a:t>
            </a:r>
          </a:p>
          <a:p>
            <a:pPr marL="505503" lvl="1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722" dirty="0"/>
              <a:t>we can not say whether a module calls another module just once or many times. </a:t>
            </a:r>
          </a:p>
          <a:p>
            <a:pPr marL="233309" indent="-233309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994" dirty="0"/>
              <a:t>Also, by looking at a structure chart:</a:t>
            </a:r>
          </a:p>
          <a:p>
            <a:pPr marL="505503" lvl="1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722" dirty="0"/>
              <a:t>we can not tell the order in which the different modules are invoked.</a:t>
            </a:r>
          </a:p>
        </p:txBody>
      </p:sp>
    </p:spTree>
    <p:extLst>
      <p:ext uri="{BB962C8B-B14F-4D97-AF65-F5344CB8AC3E}">
        <p14:creationId xmlns:p14="http://schemas.microsoft.com/office/powerpoint/2010/main" val="15795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87861"/>
            <a:ext cx="5850975" cy="746443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748"/>
              </a:spcBef>
            </a:pPr>
            <a:r>
              <a:rPr lang="en-GB" altLang="en-US" sz="3600" b="1" dirty="0" smtClean="0"/>
              <a:t>Flow Chart  (Aside)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63105"/>
            <a:ext cx="8763000" cy="4045025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800" dirty="0" smtClean="0"/>
              <a:t>We are all familiar with the flow chart representations: </a:t>
            </a:r>
          </a:p>
          <a:p>
            <a:pPr marL="505503" lvl="1" defTabSz="622158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400" dirty="0" smtClean="0"/>
              <a:t>Flow chart is a convenient technique to represent the flow of control in a system. </a:t>
            </a:r>
          </a:p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1800" b="1" dirty="0">
                <a:solidFill>
                  <a:srgbClr val="0000CC"/>
                </a:solidFill>
              </a:rPr>
              <a:t>A=B</a:t>
            </a:r>
          </a:p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1800" b="1" dirty="0">
                <a:solidFill>
                  <a:srgbClr val="0000CC"/>
                </a:solidFill>
              </a:rPr>
              <a:t>if(c == 100)</a:t>
            </a:r>
          </a:p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1800" b="1" dirty="0">
                <a:solidFill>
                  <a:srgbClr val="0000CC"/>
                </a:solidFill>
              </a:rPr>
              <a:t>      P=20</a:t>
            </a:r>
          </a:p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1800" b="1" dirty="0">
                <a:solidFill>
                  <a:srgbClr val="0000CC"/>
                </a:solidFill>
              </a:rPr>
              <a:t>else  p= 80</a:t>
            </a:r>
          </a:p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1800" b="1" dirty="0">
                <a:solidFill>
                  <a:srgbClr val="0000CC"/>
                </a:solidFill>
              </a:rPr>
              <a:t>while(p&gt;20)</a:t>
            </a:r>
          </a:p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1800" b="1" dirty="0">
                <a:solidFill>
                  <a:srgbClr val="0000CC"/>
                </a:solidFill>
              </a:rPr>
              <a:t>       print(student mark)</a:t>
            </a: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>
            <a:off x="1656775" y="2000370"/>
            <a:ext cx="583045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4809626" y="1657350"/>
            <a:ext cx="0" cy="2628996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225" b="1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5667236" y="1771842"/>
            <a:ext cx="912695" cy="226824"/>
          </a:xfrm>
          <a:prstGeom prst="roundRect">
            <a:avLst>
              <a:gd name="adj" fmla="val 519"/>
            </a:avLst>
          </a:prstGeom>
          <a:solidFill>
            <a:srgbClr val="8BAE6C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3500" tIns="35100" rIns="13500" bIns="35100" anchor="ctr" anchorCtr="1"/>
          <a:lstStyle/>
          <a:p>
            <a:pPr algn="ctr" defTabSz="685886">
              <a:lnSpc>
                <a:spcPct val="85000"/>
              </a:lnSpc>
              <a:spcBef>
                <a:spcPts val="306"/>
              </a:spcBef>
              <a:tabLst>
                <a:tab pos="648081" algn="l"/>
              </a:tabLst>
              <a:defRPr/>
            </a:pPr>
            <a:r>
              <a:rPr lang="en-GB" sz="1225" b="1">
                <a:solidFill>
                  <a:srgbClr val="FFFF00"/>
                </a:solidFill>
              </a:rPr>
              <a:t>A=B</a:t>
            </a:r>
          </a:p>
        </p:txBody>
      </p:sp>
      <p:sp>
        <p:nvSpPr>
          <p:cNvPr id="30" name="Freeform 7"/>
          <p:cNvSpPr>
            <a:spLocks noChangeArrowheads="1"/>
          </p:cNvSpPr>
          <p:nvPr/>
        </p:nvSpPr>
        <p:spPr bwMode="auto">
          <a:xfrm>
            <a:off x="5723402" y="2171484"/>
            <a:ext cx="799284" cy="455808"/>
          </a:xfrm>
          <a:custGeom>
            <a:avLst/>
            <a:gdLst/>
            <a:ahLst/>
            <a:cxnLst>
              <a:cxn ang="0">
                <a:pos x="1482" y="0"/>
              </a:cxn>
              <a:cxn ang="0">
                <a:pos x="2963" y="847"/>
              </a:cxn>
              <a:cxn ang="0">
                <a:pos x="1482" y="1694"/>
              </a:cxn>
              <a:cxn ang="0">
                <a:pos x="0" y="847"/>
              </a:cxn>
              <a:cxn ang="0">
                <a:pos x="1482" y="0"/>
              </a:cxn>
            </a:cxnLst>
            <a:rect l="0" t="0" r="r" b="b"/>
            <a:pathLst>
              <a:path w="2964" h="1695">
                <a:moveTo>
                  <a:pt x="1482" y="0"/>
                </a:moveTo>
                <a:lnTo>
                  <a:pt x="2963" y="847"/>
                </a:lnTo>
                <a:lnTo>
                  <a:pt x="1482" y="1694"/>
                </a:lnTo>
                <a:lnTo>
                  <a:pt x="0" y="847"/>
                </a:lnTo>
                <a:lnTo>
                  <a:pt x="1482" y="0"/>
                </a:lnTo>
              </a:path>
            </a:pathLst>
          </a:custGeom>
          <a:solidFill>
            <a:srgbClr val="8BAE6C"/>
          </a:solidFill>
          <a:ln w="144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225" b="1"/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6124123" y="1999746"/>
            <a:ext cx="0" cy="171738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defRPr/>
            </a:pPr>
            <a:endParaRPr lang="en-US" sz="1225" b="1"/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4866871" y="2685618"/>
            <a:ext cx="912696" cy="227904"/>
          </a:xfrm>
          <a:prstGeom prst="roundRect">
            <a:avLst>
              <a:gd name="adj" fmla="val 519"/>
            </a:avLst>
          </a:prstGeom>
          <a:solidFill>
            <a:srgbClr val="8BAE6C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3500" tIns="35100" rIns="13500" bIns="35100" anchor="ctr" anchorCtr="1"/>
          <a:lstStyle/>
          <a:p>
            <a:pPr algn="ctr" defTabSz="685886">
              <a:lnSpc>
                <a:spcPct val="85000"/>
              </a:lnSpc>
              <a:spcBef>
                <a:spcPts val="306"/>
              </a:spcBef>
              <a:tabLst>
                <a:tab pos="648081" algn="l"/>
              </a:tabLst>
              <a:defRPr/>
            </a:pPr>
            <a:r>
              <a:rPr lang="en-GB" sz="1225" b="1">
                <a:solidFill>
                  <a:srgbClr val="FFFF00"/>
                </a:solidFill>
              </a:rPr>
              <a:t>P=20</a:t>
            </a:r>
          </a:p>
        </p:txBody>
      </p:sp>
      <p:sp>
        <p:nvSpPr>
          <p:cNvPr id="33" name="AutoShape 10"/>
          <p:cNvSpPr>
            <a:spLocks noChangeArrowheads="1"/>
          </p:cNvSpPr>
          <p:nvPr/>
        </p:nvSpPr>
        <p:spPr bwMode="auto">
          <a:xfrm>
            <a:off x="6581012" y="2685618"/>
            <a:ext cx="913776" cy="227904"/>
          </a:xfrm>
          <a:prstGeom prst="roundRect">
            <a:avLst>
              <a:gd name="adj" fmla="val 519"/>
            </a:avLst>
          </a:prstGeom>
          <a:solidFill>
            <a:srgbClr val="8BAE6C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3500" tIns="35100" rIns="13500" bIns="35100" anchor="ctr" anchorCtr="1"/>
          <a:lstStyle/>
          <a:p>
            <a:pPr algn="ctr" defTabSz="685886">
              <a:lnSpc>
                <a:spcPct val="85000"/>
              </a:lnSpc>
              <a:spcBef>
                <a:spcPts val="306"/>
              </a:spcBef>
              <a:tabLst>
                <a:tab pos="648081" algn="l"/>
              </a:tabLst>
              <a:defRPr/>
            </a:pPr>
            <a:r>
              <a:rPr lang="en-GB" sz="1225" b="1">
                <a:solidFill>
                  <a:srgbClr val="FFFF00"/>
                </a:solidFill>
              </a:rPr>
              <a:t>P=80</a:t>
            </a:r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auto">
          <a:xfrm>
            <a:off x="4981363" y="4000116"/>
            <a:ext cx="912696" cy="227904"/>
          </a:xfrm>
          <a:prstGeom prst="roundRect">
            <a:avLst>
              <a:gd name="adj" fmla="val 519"/>
            </a:avLst>
          </a:prstGeom>
          <a:solidFill>
            <a:srgbClr val="8BAE6C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3500" tIns="35100" rIns="13500" bIns="35100" anchor="ctr" anchorCtr="1"/>
          <a:lstStyle/>
          <a:p>
            <a:pPr algn="ctr" defTabSz="685886">
              <a:lnSpc>
                <a:spcPct val="85000"/>
              </a:lnSpc>
              <a:spcBef>
                <a:spcPts val="306"/>
              </a:spcBef>
              <a:tabLst>
                <a:tab pos="648081" algn="l"/>
              </a:tabLst>
              <a:defRPr/>
            </a:pPr>
            <a:r>
              <a:rPr lang="en-GB" sz="1225" b="1">
                <a:solidFill>
                  <a:srgbClr val="FFFF00"/>
                </a:solidFill>
              </a:rPr>
              <a:t>Print</a:t>
            </a:r>
          </a:p>
        </p:txBody>
      </p:sp>
      <p:sp>
        <p:nvSpPr>
          <p:cNvPr id="35" name="Freeform 12"/>
          <p:cNvSpPr>
            <a:spLocks noChangeArrowheads="1"/>
          </p:cNvSpPr>
          <p:nvPr/>
        </p:nvSpPr>
        <p:spPr bwMode="auto">
          <a:xfrm>
            <a:off x="5780647" y="3428736"/>
            <a:ext cx="799284" cy="455808"/>
          </a:xfrm>
          <a:custGeom>
            <a:avLst/>
            <a:gdLst/>
            <a:ahLst/>
            <a:cxnLst>
              <a:cxn ang="0">
                <a:pos x="1482" y="0"/>
              </a:cxn>
              <a:cxn ang="0">
                <a:pos x="2964" y="846"/>
              </a:cxn>
              <a:cxn ang="0">
                <a:pos x="1482" y="1693"/>
              </a:cxn>
              <a:cxn ang="0">
                <a:pos x="0" y="846"/>
              </a:cxn>
              <a:cxn ang="0">
                <a:pos x="1482" y="0"/>
              </a:cxn>
            </a:cxnLst>
            <a:rect l="0" t="0" r="r" b="b"/>
            <a:pathLst>
              <a:path w="2965" h="1694">
                <a:moveTo>
                  <a:pt x="1482" y="0"/>
                </a:moveTo>
                <a:lnTo>
                  <a:pt x="2964" y="846"/>
                </a:lnTo>
                <a:lnTo>
                  <a:pt x="1482" y="1693"/>
                </a:lnTo>
                <a:lnTo>
                  <a:pt x="0" y="846"/>
                </a:lnTo>
                <a:lnTo>
                  <a:pt x="1482" y="0"/>
                </a:lnTo>
              </a:path>
            </a:pathLst>
          </a:custGeom>
          <a:solidFill>
            <a:srgbClr val="8BAE6C"/>
          </a:solidFill>
          <a:ln w="144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225" b="1"/>
          </a:p>
        </p:txBody>
      </p:sp>
      <p:cxnSp>
        <p:nvCxnSpPr>
          <p:cNvPr id="117773" name="AutoShape 13"/>
          <p:cNvCxnSpPr>
            <a:cxnSpLocks noChangeShapeType="1"/>
          </p:cNvCxnSpPr>
          <p:nvPr/>
        </p:nvCxnSpPr>
        <p:spPr bwMode="auto">
          <a:xfrm flipH="1">
            <a:off x="5368044" y="2413429"/>
            <a:ext cx="362918" cy="259227"/>
          </a:xfrm>
          <a:prstGeom prst="bentConnector3">
            <a:avLst>
              <a:gd name="adj1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74" name="AutoShape 14"/>
          <p:cNvCxnSpPr>
            <a:cxnSpLocks noChangeShapeType="1"/>
          </p:cNvCxnSpPr>
          <p:nvPr/>
        </p:nvCxnSpPr>
        <p:spPr bwMode="auto">
          <a:xfrm>
            <a:off x="6543207" y="2396147"/>
            <a:ext cx="466609" cy="259227"/>
          </a:xfrm>
          <a:prstGeom prst="bentConnector3">
            <a:avLst>
              <a:gd name="adj1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5323760" y="3256998"/>
            <a:ext cx="0" cy="743118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225" b="1"/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>
            <a:off x="5323760" y="3256998"/>
            <a:ext cx="399642" cy="0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defRPr/>
            </a:pPr>
            <a:endParaRPr lang="en-US" sz="1225" b="1"/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>
            <a:off x="5323759" y="2914602"/>
            <a:ext cx="685872" cy="2289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defRPr/>
            </a:pPr>
            <a:endParaRPr lang="en-US" sz="1225" b="1"/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 flipH="1">
            <a:off x="6409274" y="2914602"/>
            <a:ext cx="629706" cy="2289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defRPr/>
            </a:pPr>
            <a:endParaRPr lang="en-US" sz="1225" b="1"/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6181370" y="3314244"/>
            <a:ext cx="0" cy="114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defRPr/>
            </a:pPr>
            <a:endParaRPr lang="en-US" sz="1225" b="1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311878" y="2182285"/>
            <a:ext cx="391001" cy="29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500" tIns="35100" rIns="13500" bIns="35100"/>
          <a:lstStyle/>
          <a:p>
            <a:pPr defTabSz="685886">
              <a:lnSpc>
                <a:spcPct val="85000"/>
              </a:lnSpc>
              <a:spcBef>
                <a:spcPts val="349"/>
              </a:spcBef>
              <a:defRPr/>
            </a:pPr>
            <a:r>
              <a:rPr lang="en-GB" sz="1497" b="1">
                <a:solidFill>
                  <a:srgbClr val="003399"/>
                </a:solidFill>
              </a:rPr>
              <a:t>yes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557250" y="2154202"/>
            <a:ext cx="338075" cy="29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500" tIns="35100" rIns="13500" bIns="35100"/>
          <a:lstStyle/>
          <a:p>
            <a:pPr defTabSz="685886">
              <a:lnSpc>
                <a:spcPct val="85000"/>
              </a:lnSpc>
              <a:spcBef>
                <a:spcPts val="349"/>
              </a:spcBef>
              <a:defRPr/>
            </a:pPr>
            <a:r>
              <a:rPr lang="en-GB" sz="1497" b="1">
                <a:solidFill>
                  <a:srgbClr val="003399"/>
                </a:solidFill>
              </a:rPr>
              <a:t>no</a:t>
            </a:r>
          </a:p>
        </p:txBody>
      </p:sp>
      <p:sp>
        <p:nvSpPr>
          <p:cNvPr id="45" name="AutoShape 22"/>
          <p:cNvSpPr>
            <a:spLocks noChangeArrowheads="1"/>
          </p:cNvSpPr>
          <p:nvPr/>
        </p:nvSpPr>
        <p:spPr bwMode="auto">
          <a:xfrm>
            <a:off x="5723402" y="3143586"/>
            <a:ext cx="913776" cy="226824"/>
          </a:xfrm>
          <a:prstGeom prst="roundRect">
            <a:avLst>
              <a:gd name="adj" fmla="val 519"/>
            </a:avLst>
          </a:prstGeom>
          <a:solidFill>
            <a:srgbClr val="8BAE6C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lIns="13500" tIns="35100" rIns="13500" bIns="35100" anchor="ctr" anchorCtr="1"/>
          <a:lstStyle/>
          <a:p>
            <a:pPr algn="ctr" defTabSz="685886">
              <a:lnSpc>
                <a:spcPct val="85000"/>
              </a:lnSpc>
              <a:spcBef>
                <a:spcPts val="306"/>
              </a:spcBef>
              <a:tabLst>
                <a:tab pos="648081" algn="l"/>
              </a:tabLst>
              <a:defRPr/>
            </a:pPr>
            <a:r>
              <a:rPr lang="en-GB" sz="1225" b="1">
                <a:solidFill>
                  <a:srgbClr val="FFFF00"/>
                </a:solidFill>
              </a:rPr>
              <a:t>dummy</a:t>
            </a:r>
          </a:p>
        </p:txBody>
      </p:sp>
      <p:cxnSp>
        <p:nvCxnSpPr>
          <p:cNvPr id="117783" name="AutoShape 23"/>
          <p:cNvCxnSpPr>
            <a:cxnSpLocks noChangeShapeType="1"/>
          </p:cNvCxnSpPr>
          <p:nvPr/>
        </p:nvCxnSpPr>
        <p:spPr bwMode="auto">
          <a:xfrm flipH="1">
            <a:off x="5480376" y="3649078"/>
            <a:ext cx="311073" cy="311073"/>
          </a:xfrm>
          <a:prstGeom prst="bentConnector3">
            <a:avLst>
              <a:gd name="adj1" fmla="val 9722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Line 24"/>
          <p:cNvSpPr>
            <a:spLocks noChangeShapeType="1"/>
          </p:cNvSpPr>
          <p:nvPr/>
        </p:nvSpPr>
        <p:spPr bwMode="auto">
          <a:xfrm>
            <a:off x="6581012" y="3657719"/>
            <a:ext cx="2289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225" b="1"/>
          </a:p>
        </p:txBody>
      </p:sp>
      <p:sp>
        <p:nvSpPr>
          <p:cNvPr id="48" name="Line 25"/>
          <p:cNvSpPr>
            <a:spLocks noChangeShapeType="1"/>
          </p:cNvSpPr>
          <p:nvPr/>
        </p:nvSpPr>
        <p:spPr bwMode="auto">
          <a:xfrm>
            <a:off x="6809996" y="3657720"/>
            <a:ext cx="0" cy="45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defRPr/>
            </a:pPr>
            <a:endParaRPr lang="en-US" sz="1225" b="1"/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5426370" y="3411454"/>
            <a:ext cx="389921" cy="29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500" tIns="35100" rIns="13500" bIns="35100"/>
          <a:lstStyle/>
          <a:p>
            <a:pPr defTabSz="685886">
              <a:lnSpc>
                <a:spcPct val="85000"/>
              </a:lnSpc>
              <a:spcBef>
                <a:spcPts val="349"/>
              </a:spcBef>
              <a:defRPr/>
            </a:pPr>
            <a:r>
              <a:rPr lang="en-GB" sz="1497" b="1">
                <a:solidFill>
                  <a:srgbClr val="003399"/>
                </a:solidFill>
              </a:rPr>
              <a:t>yes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6523765" y="3422255"/>
            <a:ext cx="338076" cy="29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500" tIns="35100" rIns="13500" bIns="35100"/>
          <a:lstStyle/>
          <a:p>
            <a:pPr defTabSz="685886">
              <a:lnSpc>
                <a:spcPct val="85000"/>
              </a:lnSpc>
              <a:spcBef>
                <a:spcPts val="349"/>
              </a:spcBef>
              <a:defRPr/>
            </a:pPr>
            <a:r>
              <a:rPr lang="en-GB" sz="1497" b="1">
                <a:solidFill>
                  <a:srgbClr val="003399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666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6858720" cy="1068232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lnSpc>
                <a:spcPct val="75000"/>
              </a:lnSpc>
              <a:spcBef>
                <a:spcPts val="680"/>
              </a:spcBef>
            </a:pPr>
            <a:r>
              <a:rPr lang="en-GB" altLang="en-US" sz="3200" b="1" dirty="0"/>
              <a:t>Flow Chart versus Structure Chart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42950"/>
            <a:ext cx="9041860" cy="3987779"/>
          </a:xfrm>
        </p:spPr>
        <p:txBody>
          <a:bodyPr vert="horz" lIns="13500" tIns="35100" rIns="13500" bIns="35100" rtlCol="0">
            <a:normAutofit/>
          </a:bodyPr>
          <a:lstStyle/>
          <a:p>
            <a:pPr marL="674004" lvl="1" indent="-362925" defTabSz="622158">
              <a:lnSpc>
                <a:spcPct val="114000"/>
              </a:lnSpc>
              <a:spcBef>
                <a:spcPct val="10000"/>
              </a:spcBef>
              <a:spcAft>
                <a:spcPts val="600"/>
              </a:spcAft>
              <a:buFont typeface="StarSymbol" charset="0"/>
              <a:buAutoNum type="arabicPeriod"/>
            </a:pPr>
            <a:r>
              <a:rPr lang="en-GB" altLang="en-US" sz="3200" dirty="0" smtClean="0"/>
              <a:t>It </a:t>
            </a:r>
            <a:r>
              <a:rPr lang="en-GB" altLang="en-US" sz="3200" dirty="0"/>
              <a:t>is difficult to identify modules of a software from its flow chart representation.</a:t>
            </a:r>
          </a:p>
          <a:p>
            <a:pPr marL="674004" lvl="1" indent="-362925" defTabSz="622158">
              <a:lnSpc>
                <a:spcPct val="114000"/>
              </a:lnSpc>
              <a:spcBef>
                <a:spcPct val="10000"/>
              </a:spcBef>
              <a:spcAft>
                <a:spcPts val="600"/>
              </a:spcAft>
              <a:buFont typeface="StarSymbol" charset="0"/>
              <a:buAutoNum type="arabicPeriod"/>
            </a:pPr>
            <a:r>
              <a:rPr lang="en-GB" altLang="en-US" sz="3200" dirty="0"/>
              <a:t>Data interchange among the modules is not represented in a flow chart.</a:t>
            </a:r>
          </a:p>
          <a:p>
            <a:pPr marL="674004" lvl="1" indent="-362925" defTabSz="622158">
              <a:lnSpc>
                <a:spcPct val="114000"/>
              </a:lnSpc>
              <a:spcBef>
                <a:spcPct val="10000"/>
              </a:spcBef>
              <a:spcAft>
                <a:spcPts val="600"/>
              </a:spcAft>
              <a:buFont typeface="StarSymbol" charset="0"/>
              <a:buAutoNum type="arabicPeriod"/>
            </a:pPr>
            <a:r>
              <a:rPr lang="en-GB" altLang="en-US" sz="3200" b="1" dirty="0">
                <a:solidFill>
                  <a:srgbClr val="0000CC"/>
                </a:solidFill>
              </a:rPr>
              <a:t>Sequential ordering of tasks inherent in a flow chart is suppressed in a structure chart.</a:t>
            </a:r>
          </a:p>
        </p:txBody>
      </p:sp>
    </p:spTree>
    <p:extLst>
      <p:ext uri="{BB962C8B-B14F-4D97-AF65-F5344CB8AC3E}">
        <p14:creationId xmlns:p14="http://schemas.microsoft.com/office/powerpoint/2010/main" val="24119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33350"/>
            <a:ext cx="7848600" cy="853290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493"/>
              </a:spcBef>
            </a:pPr>
            <a:r>
              <a:rPr lang="en-GB" altLang="en-US" sz="2994" b="1" dirty="0"/>
              <a:t>Transformation of a DFD Model into Structure Chart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477" y="819150"/>
            <a:ext cx="8915399" cy="3084804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3600" dirty="0"/>
              <a:t>Two strategies exist to guide transformation of a DFD into a structure chart: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3200" b="1" dirty="0">
                <a:solidFill>
                  <a:srgbClr val="0000CC"/>
                </a:solidFill>
              </a:rPr>
              <a:t>Transform Analysis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3200" b="1" dirty="0">
                <a:solidFill>
                  <a:srgbClr val="0000CC"/>
                </a:solidFill>
              </a:rPr>
              <a:t>Transaction Analysis</a:t>
            </a:r>
          </a:p>
        </p:txBody>
      </p:sp>
    </p:spTree>
    <p:extLst>
      <p:ext uri="{BB962C8B-B14F-4D97-AF65-F5344CB8AC3E}">
        <p14:creationId xmlns:p14="http://schemas.microsoft.com/office/powerpoint/2010/main" val="4039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5973" y="0"/>
            <a:ext cx="5850975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lnSpc>
                <a:spcPct val="115000"/>
              </a:lnSpc>
              <a:spcBef>
                <a:spcPts val="680"/>
              </a:spcBef>
              <a:spcAft>
                <a:spcPct val="15000"/>
              </a:spcAft>
            </a:pPr>
            <a:r>
              <a:rPr lang="en-GB" altLang="en-US" sz="3674" b="1" dirty="0"/>
              <a:t>Transform Analysis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960" y="590550"/>
            <a:ext cx="8763000" cy="3292186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0000"/>
              </a:lnSpc>
            </a:pPr>
            <a:r>
              <a:rPr lang="en-GB" altLang="en-US" sz="4000" dirty="0"/>
              <a:t>The first step in transform analysis: </a:t>
            </a:r>
          </a:p>
          <a:p>
            <a:pPr marL="505503" lvl="1" defTabSz="622158">
              <a:lnSpc>
                <a:spcPct val="120000"/>
              </a:lnSpc>
            </a:pPr>
            <a:r>
              <a:rPr lang="en-GB" altLang="en-US" sz="3600" dirty="0"/>
              <a:t>Divide the DFD into 3 parts: </a:t>
            </a:r>
          </a:p>
          <a:p>
            <a:pPr marL="777697" lvl="2" indent="-155539" defTabSz="622158">
              <a:lnSpc>
                <a:spcPct val="120000"/>
              </a:lnSpc>
            </a:pPr>
            <a:r>
              <a:rPr lang="en-GB" altLang="en-US" sz="3200" b="1" dirty="0">
                <a:solidFill>
                  <a:srgbClr val="003399"/>
                </a:solidFill>
              </a:rPr>
              <a:t>input, </a:t>
            </a:r>
          </a:p>
          <a:p>
            <a:pPr marL="777697" lvl="2" indent="-155539" defTabSz="622158">
              <a:lnSpc>
                <a:spcPct val="120000"/>
              </a:lnSpc>
            </a:pPr>
            <a:r>
              <a:rPr lang="en-GB" altLang="en-US" sz="3200" b="1" dirty="0">
                <a:solidFill>
                  <a:srgbClr val="003399"/>
                </a:solidFill>
              </a:rPr>
              <a:t>logical processing, </a:t>
            </a:r>
          </a:p>
          <a:p>
            <a:pPr marL="777697" lvl="2" indent="-155539" defTabSz="622158">
              <a:lnSpc>
                <a:spcPct val="120000"/>
              </a:lnSpc>
            </a:pPr>
            <a:r>
              <a:rPr lang="en-GB" altLang="en-US" sz="3200" b="1" dirty="0">
                <a:solidFill>
                  <a:srgbClr val="003399"/>
                </a:solidFill>
              </a:rPr>
              <a:t>output</a:t>
            </a:r>
            <a:r>
              <a:rPr lang="en-GB" altLang="en-US" sz="3200" dirty="0">
                <a:solidFill>
                  <a:srgbClr val="0033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2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6078" y="13170"/>
            <a:ext cx="5850975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674" b="1" dirty="0"/>
              <a:t>Transform Analysis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18" y="395183"/>
            <a:ext cx="8839200" cy="3516849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14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GB" altLang="en-US" sz="2800" dirty="0"/>
              <a:t>Input portion in the DFD:</a:t>
            </a:r>
          </a:p>
          <a:p>
            <a:pPr marL="505503" lvl="1" defTabSz="622158">
              <a:lnSpc>
                <a:spcPct val="114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GB" altLang="en-US" sz="2400" dirty="0">
                <a:solidFill>
                  <a:srgbClr val="0000CC"/>
                </a:solidFill>
              </a:rPr>
              <a:t>processes which convert input data from physical to logical form.</a:t>
            </a:r>
          </a:p>
          <a:p>
            <a:pPr marL="505503" lvl="1" defTabSz="622158">
              <a:lnSpc>
                <a:spcPct val="114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GB" altLang="en-US" sz="2400" dirty="0"/>
              <a:t>e.g. read characters from the terminal                                                                     and store in internal tables or lists.</a:t>
            </a:r>
          </a:p>
          <a:p>
            <a:pPr marL="233309" indent="-233309" defTabSz="622158">
              <a:lnSpc>
                <a:spcPct val="114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GB" altLang="en-US" sz="2800" dirty="0"/>
              <a:t>Each input portion: </a:t>
            </a:r>
          </a:p>
          <a:p>
            <a:pPr marL="505503" lvl="1" defTabSz="622158">
              <a:lnSpc>
                <a:spcPct val="114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GB" altLang="en-US" sz="2400" dirty="0"/>
              <a:t>called an </a:t>
            </a:r>
            <a:r>
              <a:rPr lang="en-GB" altLang="en-US" sz="2400" b="1" dirty="0">
                <a:solidFill>
                  <a:srgbClr val="0000CC"/>
                </a:solidFill>
              </a:rPr>
              <a:t>afferent branch.</a:t>
            </a:r>
          </a:p>
          <a:p>
            <a:pPr marL="505503" lvl="1" defTabSz="622158">
              <a:lnSpc>
                <a:spcPct val="114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GB" altLang="en-US" sz="2400" dirty="0"/>
              <a:t>Possible to have more than  one afferent </a:t>
            </a:r>
            <a:r>
              <a:rPr lang="en-GB" altLang="en-US" sz="2400" dirty="0" smtClean="0"/>
              <a:t>                                                      branch </a:t>
            </a:r>
            <a:r>
              <a:rPr lang="en-GB" altLang="en-US" sz="2400" dirty="0"/>
              <a:t>in a DFD.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953000" y="1657349"/>
            <a:ext cx="4227816" cy="2636695"/>
            <a:chOff x="670" y="996"/>
            <a:chExt cx="4303" cy="2971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2381" y="1111"/>
              <a:ext cx="1005" cy="846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434" y="3122"/>
              <a:ext cx="1004" cy="845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164" y="2011"/>
              <a:ext cx="1004" cy="845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651" y="2064"/>
              <a:ext cx="1005" cy="845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553" y="2450"/>
              <a:ext cx="68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board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487" y="2698"/>
              <a:ext cx="741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487" y="2434"/>
              <a:ext cx="741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805" y="1958"/>
              <a:ext cx="0" cy="475"/>
            </a:xfrm>
            <a:custGeom>
              <a:avLst/>
              <a:gdLst>
                <a:gd name="T0" fmla="*/ 0 w 1"/>
                <a:gd name="T1" fmla="*/ 475 h 1906"/>
                <a:gd name="T2" fmla="*/ 0 w 1"/>
                <a:gd name="T3" fmla="*/ 0 h 1906"/>
                <a:gd name="T4" fmla="*/ 0 60000 65536"/>
                <a:gd name="T5" fmla="*/ 0 60000 65536"/>
                <a:gd name="T6" fmla="*/ 0 w 1"/>
                <a:gd name="T7" fmla="*/ 0 h 1906"/>
                <a:gd name="T8" fmla="*/ 0 w 1"/>
                <a:gd name="T9" fmla="*/ 1906 h 19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06">
                  <a:moveTo>
                    <a:pt x="0" y="1905"/>
                  </a:moveTo>
                  <a:cubicBezTo>
                    <a:pt x="0" y="1111"/>
                    <a:pt x="0" y="318"/>
                    <a:pt x="0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858" y="2698"/>
              <a:ext cx="0" cy="424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069" y="2698"/>
              <a:ext cx="846" cy="396"/>
            </a:xfrm>
            <a:custGeom>
              <a:avLst/>
              <a:gdLst>
                <a:gd name="T0" fmla="*/ 0 w 3387"/>
                <a:gd name="T1" fmla="*/ 0 h 1589"/>
                <a:gd name="T2" fmla="*/ 370 w 3387"/>
                <a:gd name="T3" fmla="*/ 369 h 1589"/>
                <a:gd name="T4" fmla="*/ 846 w 3387"/>
                <a:gd name="T5" fmla="*/ 158 h 1589"/>
                <a:gd name="T6" fmla="*/ 0 60000 65536"/>
                <a:gd name="T7" fmla="*/ 0 60000 65536"/>
                <a:gd name="T8" fmla="*/ 0 60000 65536"/>
                <a:gd name="T9" fmla="*/ 0 w 3387"/>
                <a:gd name="T10" fmla="*/ 0 h 1589"/>
                <a:gd name="T11" fmla="*/ 3387 w 3387"/>
                <a:gd name="T12" fmla="*/ 1589 h 1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7" h="1589">
                  <a:moveTo>
                    <a:pt x="0" y="0"/>
                  </a:moveTo>
                  <a:cubicBezTo>
                    <a:pt x="458" y="688"/>
                    <a:pt x="916" y="1376"/>
                    <a:pt x="1481" y="1482"/>
                  </a:cubicBezTo>
                  <a:cubicBezTo>
                    <a:pt x="2045" y="1588"/>
                    <a:pt x="3068" y="776"/>
                    <a:pt x="3386" y="635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905" y="2002"/>
              <a:ext cx="634" cy="431"/>
            </a:xfrm>
            <a:custGeom>
              <a:avLst/>
              <a:gdLst>
                <a:gd name="T0" fmla="*/ 0 w 2540"/>
                <a:gd name="T1" fmla="*/ 62 h 1730"/>
                <a:gd name="T2" fmla="*/ 403 w 2540"/>
                <a:gd name="T3" fmla="*/ 62 h 1730"/>
                <a:gd name="T4" fmla="*/ 634 w 2540"/>
                <a:gd name="T5" fmla="*/ 431 h 1730"/>
                <a:gd name="T6" fmla="*/ 0 60000 65536"/>
                <a:gd name="T7" fmla="*/ 0 60000 65536"/>
                <a:gd name="T8" fmla="*/ 0 60000 65536"/>
                <a:gd name="T9" fmla="*/ 0 w 2540"/>
                <a:gd name="T10" fmla="*/ 0 h 1730"/>
                <a:gd name="T11" fmla="*/ 2540 w 2540"/>
                <a:gd name="T12" fmla="*/ 1730 h 17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0" h="1730">
                  <a:moveTo>
                    <a:pt x="0" y="247"/>
                  </a:moveTo>
                  <a:cubicBezTo>
                    <a:pt x="596" y="123"/>
                    <a:pt x="1193" y="0"/>
                    <a:pt x="1616" y="247"/>
                  </a:cubicBezTo>
                  <a:cubicBezTo>
                    <a:pt x="2040" y="494"/>
                    <a:pt x="2386" y="1482"/>
                    <a:pt x="2539" y="1729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847" y="1640"/>
              <a:ext cx="528" cy="422"/>
            </a:xfrm>
            <a:custGeom>
              <a:avLst/>
              <a:gdLst>
                <a:gd name="T0" fmla="*/ 0 w 2117"/>
                <a:gd name="T1" fmla="*/ 0 h 1694"/>
                <a:gd name="T2" fmla="*/ 369 w 2117"/>
                <a:gd name="T3" fmla="*/ 158 h 1694"/>
                <a:gd name="T4" fmla="*/ 528 w 2117"/>
                <a:gd name="T5" fmla="*/ 422 h 1694"/>
                <a:gd name="T6" fmla="*/ 0 60000 65536"/>
                <a:gd name="T7" fmla="*/ 0 60000 65536"/>
                <a:gd name="T8" fmla="*/ 0 60000 65536"/>
                <a:gd name="T9" fmla="*/ 0 w 2117"/>
                <a:gd name="T10" fmla="*/ 0 h 1694"/>
                <a:gd name="T11" fmla="*/ 2117 w 2117"/>
                <a:gd name="T12" fmla="*/ 1694 h 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" h="1694">
                  <a:moveTo>
                    <a:pt x="0" y="0"/>
                  </a:moveTo>
                  <a:cubicBezTo>
                    <a:pt x="563" y="176"/>
                    <a:pt x="1128" y="353"/>
                    <a:pt x="1481" y="635"/>
                  </a:cubicBezTo>
                  <a:cubicBezTo>
                    <a:pt x="1833" y="917"/>
                    <a:pt x="1975" y="1305"/>
                    <a:pt x="2116" y="1693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128" y="1534"/>
              <a:ext cx="580" cy="528"/>
            </a:xfrm>
            <a:custGeom>
              <a:avLst/>
              <a:gdLst>
                <a:gd name="T0" fmla="*/ 0 w 2329"/>
                <a:gd name="T1" fmla="*/ 528 h 2118"/>
                <a:gd name="T2" fmla="*/ 105 w 2329"/>
                <a:gd name="T3" fmla="*/ 211 h 2118"/>
                <a:gd name="T4" fmla="*/ 580 w 2329"/>
                <a:gd name="T5" fmla="*/ 0 h 2118"/>
                <a:gd name="T6" fmla="*/ 0 60000 65536"/>
                <a:gd name="T7" fmla="*/ 0 60000 65536"/>
                <a:gd name="T8" fmla="*/ 0 60000 65536"/>
                <a:gd name="T9" fmla="*/ 0 w 2329"/>
                <a:gd name="T10" fmla="*/ 0 h 2118"/>
                <a:gd name="T11" fmla="*/ 2329 w 2329"/>
                <a:gd name="T12" fmla="*/ 2118 h 2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9" h="2118">
                  <a:moveTo>
                    <a:pt x="0" y="2117"/>
                  </a:moveTo>
                  <a:cubicBezTo>
                    <a:pt x="18" y="1658"/>
                    <a:pt x="35" y="1199"/>
                    <a:pt x="423" y="847"/>
                  </a:cubicBezTo>
                  <a:cubicBezTo>
                    <a:pt x="811" y="494"/>
                    <a:pt x="2011" y="141"/>
                    <a:pt x="2328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334" y="1252"/>
              <a:ext cx="845" cy="123"/>
            </a:xfrm>
            <a:custGeom>
              <a:avLst/>
              <a:gdLst>
                <a:gd name="T0" fmla="*/ 0 w 3388"/>
                <a:gd name="T1" fmla="*/ 123 h 495"/>
                <a:gd name="T2" fmla="*/ 370 w 3388"/>
                <a:gd name="T3" fmla="*/ 18 h 495"/>
                <a:gd name="T4" fmla="*/ 845 w 3388"/>
                <a:gd name="T5" fmla="*/ 18 h 495"/>
                <a:gd name="T6" fmla="*/ 0 60000 65536"/>
                <a:gd name="T7" fmla="*/ 0 60000 65536"/>
                <a:gd name="T8" fmla="*/ 0 60000 65536"/>
                <a:gd name="T9" fmla="*/ 0 w 3388"/>
                <a:gd name="T10" fmla="*/ 0 h 495"/>
                <a:gd name="T11" fmla="*/ 3388 w 3388"/>
                <a:gd name="T12" fmla="*/ 495 h 4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8" h="495">
                  <a:moveTo>
                    <a:pt x="0" y="494"/>
                  </a:moveTo>
                  <a:cubicBezTo>
                    <a:pt x="459" y="318"/>
                    <a:pt x="917" y="141"/>
                    <a:pt x="1482" y="71"/>
                  </a:cubicBezTo>
                  <a:cubicBezTo>
                    <a:pt x="2046" y="0"/>
                    <a:pt x="2716" y="35"/>
                    <a:pt x="3387" y="71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483" y="1302"/>
              <a:ext cx="84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Display-board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818" y="2281"/>
              <a:ext cx="84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Check-winner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192" y="2245"/>
              <a:ext cx="95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 Validate-move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528" y="3331"/>
              <a:ext cx="846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Play-move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005" y="1482"/>
              <a:ext cx="74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move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233" y="1587"/>
              <a:ext cx="74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result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572" y="1033"/>
              <a:ext cx="95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game</a:t>
              </a: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670" y="1773"/>
              <a:ext cx="1754" cy="1515"/>
            </a:xfrm>
            <a:custGeom>
              <a:avLst/>
              <a:gdLst>
                <a:gd name="T0" fmla="*/ 123 w 7021"/>
                <a:gd name="T1" fmla="*/ 185 h 6069"/>
                <a:gd name="T2" fmla="*/ 811 w 7021"/>
                <a:gd name="T3" fmla="*/ 26 h 6069"/>
                <a:gd name="T4" fmla="*/ 1604 w 7021"/>
                <a:gd name="T5" fmla="*/ 343 h 6069"/>
                <a:gd name="T6" fmla="*/ 1657 w 7021"/>
                <a:gd name="T7" fmla="*/ 1136 h 6069"/>
                <a:gd name="T8" fmla="*/ 1022 w 7021"/>
                <a:gd name="T9" fmla="*/ 1506 h 6069"/>
                <a:gd name="T10" fmla="*/ 335 w 7021"/>
                <a:gd name="T11" fmla="*/ 1083 h 6069"/>
                <a:gd name="T12" fmla="*/ 70 w 7021"/>
                <a:gd name="T13" fmla="*/ 502 h 6069"/>
                <a:gd name="T14" fmla="*/ 123 w 7021"/>
                <a:gd name="T15" fmla="*/ 185 h 60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21"/>
                <a:gd name="T25" fmla="*/ 0 h 6069"/>
                <a:gd name="T26" fmla="*/ 7021 w 7021"/>
                <a:gd name="T27" fmla="*/ 6069 h 60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21" h="6069">
                  <a:moveTo>
                    <a:pt x="494" y="741"/>
                  </a:moveTo>
                  <a:cubicBezTo>
                    <a:pt x="988" y="423"/>
                    <a:pt x="2258" y="0"/>
                    <a:pt x="3246" y="106"/>
                  </a:cubicBezTo>
                  <a:cubicBezTo>
                    <a:pt x="4233" y="212"/>
                    <a:pt x="5856" y="635"/>
                    <a:pt x="6421" y="1376"/>
                  </a:cubicBezTo>
                  <a:cubicBezTo>
                    <a:pt x="6985" y="2117"/>
                    <a:pt x="7020" y="3775"/>
                    <a:pt x="6632" y="4551"/>
                  </a:cubicBezTo>
                  <a:cubicBezTo>
                    <a:pt x="6244" y="5327"/>
                    <a:pt x="4974" y="6068"/>
                    <a:pt x="4092" y="6033"/>
                  </a:cubicBezTo>
                  <a:cubicBezTo>
                    <a:pt x="3210" y="5997"/>
                    <a:pt x="1976" y="5009"/>
                    <a:pt x="1341" y="4339"/>
                  </a:cubicBezTo>
                  <a:cubicBezTo>
                    <a:pt x="706" y="3669"/>
                    <a:pt x="423" y="2611"/>
                    <a:pt x="282" y="2011"/>
                  </a:cubicBezTo>
                  <a:cubicBezTo>
                    <a:pt x="141" y="1411"/>
                    <a:pt x="0" y="1058"/>
                    <a:pt x="494" y="741"/>
                  </a:cubicBezTo>
                </a:path>
              </a:pathLst>
            </a:custGeom>
            <a:noFill/>
            <a:ln w="38160">
              <a:solidFill>
                <a:srgbClr val="0033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2134" y="996"/>
              <a:ext cx="1525" cy="1322"/>
            </a:xfrm>
            <a:custGeom>
              <a:avLst/>
              <a:gdLst>
                <a:gd name="T0" fmla="*/ 353 w 6104"/>
                <a:gd name="T1" fmla="*/ 1013 h 5293"/>
                <a:gd name="T2" fmla="*/ 35 w 6104"/>
                <a:gd name="T3" fmla="*/ 696 h 5293"/>
                <a:gd name="T4" fmla="*/ 141 w 6104"/>
                <a:gd name="T5" fmla="*/ 273 h 5293"/>
                <a:gd name="T6" fmla="*/ 564 w 6104"/>
                <a:gd name="T7" fmla="*/ 62 h 5293"/>
                <a:gd name="T8" fmla="*/ 1251 w 6104"/>
                <a:gd name="T9" fmla="*/ 115 h 5293"/>
                <a:gd name="T10" fmla="*/ 1463 w 6104"/>
                <a:gd name="T11" fmla="*/ 749 h 5293"/>
                <a:gd name="T12" fmla="*/ 881 w 6104"/>
                <a:gd name="T13" fmla="*/ 1278 h 5293"/>
                <a:gd name="T14" fmla="*/ 353 w 6104"/>
                <a:gd name="T15" fmla="*/ 1013 h 52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04"/>
                <a:gd name="T25" fmla="*/ 0 h 5293"/>
                <a:gd name="T26" fmla="*/ 6104 w 6104"/>
                <a:gd name="T27" fmla="*/ 5293 h 52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04" h="5293">
                  <a:moveTo>
                    <a:pt x="1411" y="4057"/>
                  </a:moveTo>
                  <a:cubicBezTo>
                    <a:pt x="847" y="3669"/>
                    <a:pt x="282" y="3281"/>
                    <a:pt x="141" y="2787"/>
                  </a:cubicBezTo>
                  <a:cubicBezTo>
                    <a:pt x="0" y="2293"/>
                    <a:pt x="212" y="1517"/>
                    <a:pt x="564" y="1094"/>
                  </a:cubicBezTo>
                  <a:cubicBezTo>
                    <a:pt x="917" y="670"/>
                    <a:pt x="1517" y="353"/>
                    <a:pt x="2258" y="247"/>
                  </a:cubicBezTo>
                  <a:cubicBezTo>
                    <a:pt x="2999" y="141"/>
                    <a:pt x="4410" y="0"/>
                    <a:pt x="5009" y="459"/>
                  </a:cubicBezTo>
                  <a:cubicBezTo>
                    <a:pt x="5609" y="917"/>
                    <a:pt x="6103" y="2223"/>
                    <a:pt x="5856" y="2999"/>
                  </a:cubicBezTo>
                  <a:cubicBezTo>
                    <a:pt x="5609" y="3775"/>
                    <a:pt x="4269" y="4939"/>
                    <a:pt x="3528" y="5115"/>
                  </a:cubicBezTo>
                  <a:cubicBezTo>
                    <a:pt x="2787" y="5292"/>
                    <a:pt x="1976" y="4445"/>
                    <a:pt x="1411" y="4057"/>
                  </a:cubicBezTo>
                </a:path>
              </a:pathLst>
            </a:custGeom>
            <a:noFill/>
            <a:ln w="38160">
              <a:solidFill>
                <a:srgbClr val="0033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3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95052" y="209550"/>
            <a:ext cx="4448948" cy="533400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748"/>
              </a:spcBef>
            </a:pPr>
            <a:r>
              <a:rPr lang="en-GB" altLang="en-US" sz="4000" b="1" dirty="0" smtClean="0"/>
              <a:t>Structured Design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60" y="395322"/>
            <a:ext cx="9067800" cy="4119552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>
                <a:solidFill>
                  <a:srgbClr val="4C38E2"/>
                </a:solidFill>
              </a:rPr>
              <a:t>The aim of structured design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dirty="0">
                <a:solidFill>
                  <a:srgbClr val="0000CC"/>
                </a:solidFill>
              </a:rPr>
              <a:t>Transform the results of structured analysis </a:t>
            </a:r>
            <a:r>
              <a:rPr lang="en-GB" altLang="en-US" sz="2400" b="1" dirty="0" smtClean="0">
                <a:solidFill>
                  <a:srgbClr val="0000CC"/>
                </a:solidFill>
              </a:rPr>
              <a:t>                                                 (</a:t>
            </a:r>
            <a:r>
              <a:rPr lang="en-GB" altLang="en-US" sz="2400" b="1" dirty="0">
                <a:solidFill>
                  <a:srgbClr val="0000CC"/>
                </a:solidFill>
              </a:rPr>
              <a:t>DFD representation) into a structure chart. </a:t>
            </a:r>
          </a:p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A structure chart represents the software architecture: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Various modules making up the system,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Module dependency (i.e. which module calls which other modules),  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Parameters  passed among different modules. 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076680" y="928722"/>
            <a:ext cx="3048000" cy="1186336"/>
            <a:chOff x="1111" y="3174"/>
            <a:chExt cx="4550" cy="931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122" y="3174"/>
              <a:ext cx="581" cy="190"/>
            </a:xfrm>
            <a:prstGeom prst="roundRect">
              <a:avLst>
                <a:gd name="adj" fmla="val 296"/>
              </a:avLst>
            </a:prstGeom>
            <a:solidFill>
              <a:srgbClr val="FFC0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699" y="3736"/>
              <a:ext cx="1427" cy="369"/>
            </a:xfrm>
            <a:prstGeom prst="roundRect">
              <a:avLst>
                <a:gd name="adj" fmla="val 296"/>
              </a:avLst>
            </a:prstGeom>
            <a:solidFill>
              <a:srgbClr val="FFC0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1111" y="3736"/>
              <a:ext cx="1428" cy="369"/>
            </a:xfrm>
            <a:prstGeom prst="roundRect">
              <a:avLst>
                <a:gd name="adj" fmla="val 296"/>
              </a:avLst>
            </a:prstGeom>
            <a:solidFill>
              <a:srgbClr val="FFC0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4233" y="3736"/>
              <a:ext cx="1428" cy="369"/>
            </a:xfrm>
            <a:prstGeom prst="roundRect">
              <a:avLst>
                <a:gd name="adj" fmla="val 296"/>
              </a:avLst>
            </a:prstGeom>
            <a:solidFill>
              <a:srgbClr val="FFC0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1217" y="3789"/>
              <a:ext cx="132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050" b="1">
                  <a:solidFill>
                    <a:schemeClr val="tx1"/>
                  </a:solidFill>
                  <a:latin typeface="Comic Sans MS" panose="030F0702030302020204" pitchFamily="66" charset="0"/>
                </a:rPr>
                <a:t>Process-order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752" y="3789"/>
              <a:ext cx="148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050" b="1">
                  <a:solidFill>
                    <a:schemeClr val="tx1"/>
                  </a:solidFill>
                  <a:latin typeface="Comic Sans MS" panose="030F0702030302020204" pitchFamily="66" charset="0"/>
                </a:rPr>
                <a:t>Handle-indent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1746" y="3366"/>
              <a:ext cx="1429" cy="37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387" y="3366"/>
              <a:ext cx="0" cy="37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160" y="3179"/>
              <a:ext cx="79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200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root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339" y="3789"/>
              <a:ext cx="132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050" b="1">
                  <a:solidFill>
                    <a:schemeClr val="tx1"/>
                  </a:solidFill>
                  <a:latin typeface="Comic Sans MS" panose="030F0702030302020204" pitchFamily="66" charset="0"/>
                </a:rPr>
                <a:t>Handle-query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387" y="3366"/>
              <a:ext cx="0" cy="37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666" y="3364"/>
              <a:ext cx="1270" cy="37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10257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1568"/>
            <a:ext cx="5850975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674" b="1" dirty="0"/>
              <a:t>Transform Analysis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4543"/>
            <a:ext cx="9144000" cy="3887328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Output portion of a DFD: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transforms output data from logical form to physical form. </a:t>
            </a:r>
          </a:p>
          <a:p>
            <a:pPr marL="777697" lvl="2" indent="-15553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e.g., from list or array into output characters.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Each output portion: </a:t>
            </a:r>
          </a:p>
          <a:p>
            <a:pPr marL="777697" lvl="2" indent="-15553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called an</a:t>
            </a:r>
            <a:r>
              <a:rPr lang="en-GB" altLang="en-US" dirty="0">
                <a:solidFill>
                  <a:srgbClr val="003399"/>
                </a:solidFill>
              </a:rPr>
              <a:t> </a:t>
            </a:r>
            <a:r>
              <a:rPr lang="en-GB" altLang="en-US" b="1" dirty="0">
                <a:solidFill>
                  <a:srgbClr val="003399"/>
                </a:solidFill>
              </a:rPr>
              <a:t>efferent </a:t>
            </a:r>
            <a:r>
              <a:rPr lang="en-GB" altLang="en-US" b="1" dirty="0">
                <a:solidFill>
                  <a:srgbClr val="4C38E2"/>
                </a:solidFill>
              </a:rPr>
              <a:t>branch.</a:t>
            </a:r>
          </a:p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The remaining portions of a DFD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called</a:t>
            </a:r>
            <a:r>
              <a:rPr lang="en-GB" altLang="en-US" sz="2400" dirty="0">
                <a:solidFill>
                  <a:srgbClr val="FFFF00"/>
                </a:solidFill>
              </a:rPr>
              <a:t> </a:t>
            </a:r>
            <a:r>
              <a:rPr lang="en-GB" altLang="en-US" sz="2400" b="1" dirty="0">
                <a:solidFill>
                  <a:srgbClr val="4C38E2"/>
                </a:solidFill>
              </a:rPr>
              <a:t>central transform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4876800" y="1733550"/>
            <a:ext cx="4267200" cy="2743200"/>
            <a:chOff x="670" y="996"/>
            <a:chExt cx="4303" cy="2971"/>
          </a:xfrm>
        </p:grpSpPr>
        <p:sp>
          <p:nvSpPr>
            <p:cNvPr id="29" name="Oval 3"/>
            <p:cNvSpPr>
              <a:spLocks noChangeArrowheads="1"/>
            </p:cNvSpPr>
            <p:nvPr/>
          </p:nvSpPr>
          <p:spPr bwMode="auto">
            <a:xfrm>
              <a:off x="2381" y="1111"/>
              <a:ext cx="1005" cy="846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2434" y="3122"/>
              <a:ext cx="1004" cy="845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1164" y="2011"/>
              <a:ext cx="1004" cy="845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3651" y="2064"/>
              <a:ext cx="1005" cy="845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2553" y="2450"/>
              <a:ext cx="68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board</a:t>
              </a:r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2487" y="2698"/>
              <a:ext cx="741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2487" y="2434"/>
              <a:ext cx="741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2805" y="1958"/>
              <a:ext cx="0" cy="475"/>
            </a:xfrm>
            <a:custGeom>
              <a:avLst/>
              <a:gdLst>
                <a:gd name="T0" fmla="*/ 0 w 1"/>
                <a:gd name="T1" fmla="*/ 475 h 1906"/>
                <a:gd name="T2" fmla="*/ 0 w 1"/>
                <a:gd name="T3" fmla="*/ 0 h 1906"/>
                <a:gd name="T4" fmla="*/ 0 60000 65536"/>
                <a:gd name="T5" fmla="*/ 0 60000 65536"/>
                <a:gd name="T6" fmla="*/ 0 w 1"/>
                <a:gd name="T7" fmla="*/ 0 h 1906"/>
                <a:gd name="T8" fmla="*/ 0 w 1"/>
                <a:gd name="T9" fmla="*/ 1906 h 19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06">
                  <a:moveTo>
                    <a:pt x="0" y="1905"/>
                  </a:moveTo>
                  <a:cubicBezTo>
                    <a:pt x="0" y="1111"/>
                    <a:pt x="0" y="318"/>
                    <a:pt x="0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858" y="2698"/>
              <a:ext cx="0" cy="424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3069" y="2698"/>
              <a:ext cx="846" cy="396"/>
            </a:xfrm>
            <a:custGeom>
              <a:avLst/>
              <a:gdLst>
                <a:gd name="T0" fmla="*/ 0 w 3387"/>
                <a:gd name="T1" fmla="*/ 0 h 1589"/>
                <a:gd name="T2" fmla="*/ 370 w 3387"/>
                <a:gd name="T3" fmla="*/ 369 h 1589"/>
                <a:gd name="T4" fmla="*/ 846 w 3387"/>
                <a:gd name="T5" fmla="*/ 158 h 1589"/>
                <a:gd name="T6" fmla="*/ 0 60000 65536"/>
                <a:gd name="T7" fmla="*/ 0 60000 65536"/>
                <a:gd name="T8" fmla="*/ 0 60000 65536"/>
                <a:gd name="T9" fmla="*/ 0 w 3387"/>
                <a:gd name="T10" fmla="*/ 0 h 1589"/>
                <a:gd name="T11" fmla="*/ 3387 w 3387"/>
                <a:gd name="T12" fmla="*/ 1589 h 1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7" h="1589">
                  <a:moveTo>
                    <a:pt x="0" y="0"/>
                  </a:moveTo>
                  <a:cubicBezTo>
                    <a:pt x="458" y="688"/>
                    <a:pt x="916" y="1376"/>
                    <a:pt x="1481" y="1482"/>
                  </a:cubicBezTo>
                  <a:cubicBezTo>
                    <a:pt x="2045" y="1588"/>
                    <a:pt x="3068" y="776"/>
                    <a:pt x="3386" y="635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905" y="2002"/>
              <a:ext cx="634" cy="431"/>
            </a:xfrm>
            <a:custGeom>
              <a:avLst/>
              <a:gdLst>
                <a:gd name="T0" fmla="*/ 0 w 2540"/>
                <a:gd name="T1" fmla="*/ 62 h 1730"/>
                <a:gd name="T2" fmla="*/ 403 w 2540"/>
                <a:gd name="T3" fmla="*/ 62 h 1730"/>
                <a:gd name="T4" fmla="*/ 634 w 2540"/>
                <a:gd name="T5" fmla="*/ 431 h 1730"/>
                <a:gd name="T6" fmla="*/ 0 60000 65536"/>
                <a:gd name="T7" fmla="*/ 0 60000 65536"/>
                <a:gd name="T8" fmla="*/ 0 60000 65536"/>
                <a:gd name="T9" fmla="*/ 0 w 2540"/>
                <a:gd name="T10" fmla="*/ 0 h 1730"/>
                <a:gd name="T11" fmla="*/ 2540 w 2540"/>
                <a:gd name="T12" fmla="*/ 1730 h 17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0" h="1730">
                  <a:moveTo>
                    <a:pt x="0" y="247"/>
                  </a:moveTo>
                  <a:cubicBezTo>
                    <a:pt x="596" y="123"/>
                    <a:pt x="1193" y="0"/>
                    <a:pt x="1616" y="247"/>
                  </a:cubicBezTo>
                  <a:cubicBezTo>
                    <a:pt x="2040" y="494"/>
                    <a:pt x="2386" y="1482"/>
                    <a:pt x="2539" y="1729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847" y="1640"/>
              <a:ext cx="528" cy="422"/>
            </a:xfrm>
            <a:custGeom>
              <a:avLst/>
              <a:gdLst>
                <a:gd name="T0" fmla="*/ 0 w 2117"/>
                <a:gd name="T1" fmla="*/ 0 h 1694"/>
                <a:gd name="T2" fmla="*/ 369 w 2117"/>
                <a:gd name="T3" fmla="*/ 158 h 1694"/>
                <a:gd name="T4" fmla="*/ 528 w 2117"/>
                <a:gd name="T5" fmla="*/ 422 h 1694"/>
                <a:gd name="T6" fmla="*/ 0 60000 65536"/>
                <a:gd name="T7" fmla="*/ 0 60000 65536"/>
                <a:gd name="T8" fmla="*/ 0 60000 65536"/>
                <a:gd name="T9" fmla="*/ 0 w 2117"/>
                <a:gd name="T10" fmla="*/ 0 h 1694"/>
                <a:gd name="T11" fmla="*/ 2117 w 2117"/>
                <a:gd name="T12" fmla="*/ 1694 h 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" h="1694">
                  <a:moveTo>
                    <a:pt x="0" y="0"/>
                  </a:moveTo>
                  <a:cubicBezTo>
                    <a:pt x="563" y="176"/>
                    <a:pt x="1128" y="353"/>
                    <a:pt x="1481" y="635"/>
                  </a:cubicBezTo>
                  <a:cubicBezTo>
                    <a:pt x="1833" y="917"/>
                    <a:pt x="1975" y="1305"/>
                    <a:pt x="2116" y="1693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4128" y="1534"/>
              <a:ext cx="580" cy="528"/>
            </a:xfrm>
            <a:custGeom>
              <a:avLst/>
              <a:gdLst>
                <a:gd name="T0" fmla="*/ 0 w 2329"/>
                <a:gd name="T1" fmla="*/ 528 h 2118"/>
                <a:gd name="T2" fmla="*/ 105 w 2329"/>
                <a:gd name="T3" fmla="*/ 211 h 2118"/>
                <a:gd name="T4" fmla="*/ 580 w 2329"/>
                <a:gd name="T5" fmla="*/ 0 h 2118"/>
                <a:gd name="T6" fmla="*/ 0 60000 65536"/>
                <a:gd name="T7" fmla="*/ 0 60000 65536"/>
                <a:gd name="T8" fmla="*/ 0 60000 65536"/>
                <a:gd name="T9" fmla="*/ 0 w 2329"/>
                <a:gd name="T10" fmla="*/ 0 h 2118"/>
                <a:gd name="T11" fmla="*/ 2329 w 2329"/>
                <a:gd name="T12" fmla="*/ 2118 h 2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9" h="2118">
                  <a:moveTo>
                    <a:pt x="0" y="2117"/>
                  </a:moveTo>
                  <a:cubicBezTo>
                    <a:pt x="18" y="1658"/>
                    <a:pt x="35" y="1199"/>
                    <a:pt x="423" y="847"/>
                  </a:cubicBezTo>
                  <a:cubicBezTo>
                    <a:pt x="811" y="494"/>
                    <a:pt x="2011" y="141"/>
                    <a:pt x="2328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3334" y="1252"/>
              <a:ext cx="845" cy="123"/>
            </a:xfrm>
            <a:custGeom>
              <a:avLst/>
              <a:gdLst>
                <a:gd name="T0" fmla="*/ 0 w 3388"/>
                <a:gd name="T1" fmla="*/ 123 h 495"/>
                <a:gd name="T2" fmla="*/ 370 w 3388"/>
                <a:gd name="T3" fmla="*/ 18 h 495"/>
                <a:gd name="T4" fmla="*/ 845 w 3388"/>
                <a:gd name="T5" fmla="*/ 18 h 495"/>
                <a:gd name="T6" fmla="*/ 0 60000 65536"/>
                <a:gd name="T7" fmla="*/ 0 60000 65536"/>
                <a:gd name="T8" fmla="*/ 0 60000 65536"/>
                <a:gd name="T9" fmla="*/ 0 w 3388"/>
                <a:gd name="T10" fmla="*/ 0 h 495"/>
                <a:gd name="T11" fmla="*/ 3388 w 3388"/>
                <a:gd name="T12" fmla="*/ 495 h 4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8" h="495">
                  <a:moveTo>
                    <a:pt x="0" y="494"/>
                  </a:moveTo>
                  <a:cubicBezTo>
                    <a:pt x="459" y="318"/>
                    <a:pt x="917" y="141"/>
                    <a:pt x="1482" y="71"/>
                  </a:cubicBezTo>
                  <a:cubicBezTo>
                    <a:pt x="2046" y="0"/>
                    <a:pt x="2716" y="35"/>
                    <a:pt x="3387" y="71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2483" y="1302"/>
              <a:ext cx="84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Display-board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3818" y="2281"/>
              <a:ext cx="84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Check-winner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1192" y="2245"/>
              <a:ext cx="95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 Validate-move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528" y="3331"/>
              <a:ext cx="846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Play-move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1005" y="1482"/>
              <a:ext cx="74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move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4233" y="1587"/>
              <a:ext cx="74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result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3572" y="1033"/>
              <a:ext cx="95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game</a:t>
              </a:r>
            </a:p>
          </p:txBody>
        </p:sp>
        <p:sp>
          <p:nvSpPr>
            <p:cNvPr id="50" name="Freeform 24"/>
            <p:cNvSpPr>
              <a:spLocks noChangeArrowheads="1"/>
            </p:cNvSpPr>
            <p:nvPr/>
          </p:nvSpPr>
          <p:spPr bwMode="auto">
            <a:xfrm>
              <a:off x="670" y="1773"/>
              <a:ext cx="1754" cy="1515"/>
            </a:xfrm>
            <a:custGeom>
              <a:avLst/>
              <a:gdLst>
                <a:gd name="T0" fmla="*/ 123 w 7021"/>
                <a:gd name="T1" fmla="*/ 185 h 6069"/>
                <a:gd name="T2" fmla="*/ 811 w 7021"/>
                <a:gd name="T3" fmla="*/ 26 h 6069"/>
                <a:gd name="T4" fmla="*/ 1604 w 7021"/>
                <a:gd name="T5" fmla="*/ 343 h 6069"/>
                <a:gd name="T6" fmla="*/ 1657 w 7021"/>
                <a:gd name="T7" fmla="*/ 1136 h 6069"/>
                <a:gd name="T8" fmla="*/ 1022 w 7021"/>
                <a:gd name="T9" fmla="*/ 1506 h 6069"/>
                <a:gd name="T10" fmla="*/ 335 w 7021"/>
                <a:gd name="T11" fmla="*/ 1083 h 6069"/>
                <a:gd name="T12" fmla="*/ 70 w 7021"/>
                <a:gd name="T13" fmla="*/ 502 h 6069"/>
                <a:gd name="T14" fmla="*/ 123 w 7021"/>
                <a:gd name="T15" fmla="*/ 185 h 60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21"/>
                <a:gd name="T25" fmla="*/ 0 h 6069"/>
                <a:gd name="T26" fmla="*/ 7021 w 7021"/>
                <a:gd name="T27" fmla="*/ 6069 h 60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21" h="6069">
                  <a:moveTo>
                    <a:pt x="494" y="741"/>
                  </a:moveTo>
                  <a:cubicBezTo>
                    <a:pt x="988" y="423"/>
                    <a:pt x="2258" y="0"/>
                    <a:pt x="3246" y="106"/>
                  </a:cubicBezTo>
                  <a:cubicBezTo>
                    <a:pt x="4233" y="212"/>
                    <a:pt x="5856" y="635"/>
                    <a:pt x="6421" y="1376"/>
                  </a:cubicBezTo>
                  <a:cubicBezTo>
                    <a:pt x="6985" y="2117"/>
                    <a:pt x="7020" y="3775"/>
                    <a:pt x="6632" y="4551"/>
                  </a:cubicBezTo>
                  <a:cubicBezTo>
                    <a:pt x="6244" y="5327"/>
                    <a:pt x="4974" y="6068"/>
                    <a:pt x="4092" y="6033"/>
                  </a:cubicBezTo>
                  <a:cubicBezTo>
                    <a:pt x="3210" y="5997"/>
                    <a:pt x="1976" y="5009"/>
                    <a:pt x="1341" y="4339"/>
                  </a:cubicBezTo>
                  <a:cubicBezTo>
                    <a:pt x="706" y="3669"/>
                    <a:pt x="423" y="2611"/>
                    <a:pt x="282" y="2011"/>
                  </a:cubicBezTo>
                  <a:cubicBezTo>
                    <a:pt x="141" y="1411"/>
                    <a:pt x="0" y="1058"/>
                    <a:pt x="494" y="741"/>
                  </a:cubicBezTo>
                </a:path>
              </a:pathLst>
            </a:custGeom>
            <a:noFill/>
            <a:ln w="38160">
              <a:solidFill>
                <a:srgbClr val="0033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51" name="Freeform 25"/>
            <p:cNvSpPr>
              <a:spLocks noChangeArrowheads="1"/>
            </p:cNvSpPr>
            <p:nvPr/>
          </p:nvSpPr>
          <p:spPr bwMode="auto">
            <a:xfrm>
              <a:off x="2134" y="996"/>
              <a:ext cx="1525" cy="1322"/>
            </a:xfrm>
            <a:custGeom>
              <a:avLst/>
              <a:gdLst>
                <a:gd name="T0" fmla="*/ 353 w 6104"/>
                <a:gd name="T1" fmla="*/ 1013 h 5293"/>
                <a:gd name="T2" fmla="*/ 35 w 6104"/>
                <a:gd name="T3" fmla="*/ 696 h 5293"/>
                <a:gd name="T4" fmla="*/ 141 w 6104"/>
                <a:gd name="T5" fmla="*/ 273 h 5293"/>
                <a:gd name="T6" fmla="*/ 564 w 6104"/>
                <a:gd name="T7" fmla="*/ 62 h 5293"/>
                <a:gd name="T8" fmla="*/ 1251 w 6104"/>
                <a:gd name="T9" fmla="*/ 115 h 5293"/>
                <a:gd name="T10" fmla="*/ 1463 w 6104"/>
                <a:gd name="T11" fmla="*/ 749 h 5293"/>
                <a:gd name="T12" fmla="*/ 881 w 6104"/>
                <a:gd name="T13" fmla="*/ 1278 h 5293"/>
                <a:gd name="T14" fmla="*/ 353 w 6104"/>
                <a:gd name="T15" fmla="*/ 1013 h 52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04"/>
                <a:gd name="T25" fmla="*/ 0 h 5293"/>
                <a:gd name="T26" fmla="*/ 6104 w 6104"/>
                <a:gd name="T27" fmla="*/ 5293 h 52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04" h="5293">
                  <a:moveTo>
                    <a:pt x="1411" y="4057"/>
                  </a:moveTo>
                  <a:cubicBezTo>
                    <a:pt x="847" y="3669"/>
                    <a:pt x="282" y="3281"/>
                    <a:pt x="141" y="2787"/>
                  </a:cubicBezTo>
                  <a:cubicBezTo>
                    <a:pt x="0" y="2293"/>
                    <a:pt x="212" y="1517"/>
                    <a:pt x="564" y="1094"/>
                  </a:cubicBezTo>
                  <a:cubicBezTo>
                    <a:pt x="917" y="670"/>
                    <a:pt x="1517" y="353"/>
                    <a:pt x="2258" y="247"/>
                  </a:cubicBezTo>
                  <a:cubicBezTo>
                    <a:pt x="2999" y="141"/>
                    <a:pt x="4410" y="0"/>
                    <a:pt x="5009" y="459"/>
                  </a:cubicBezTo>
                  <a:cubicBezTo>
                    <a:pt x="5609" y="917"/>
                    <a:pt x="6103" y="2223"/>
                    <a:pt x="5856" y="2999"/>
                  </a:cubicBezTo>
                  <a:cubicBezTo>
                    <a:pt x="5609" y="3775"/>
                    <a:pt x="4269" y="4939"/>
                    <a:pt x="3528" y="5115"/>
                  </a:cubicBezTo>
                  <a:cubicBezTo>
                    <a:pt x="2787" y="5292"/>
                    <a:pt x="1976" y="4445"/>
                    <a:pt x="1411" y="4057"/>
                  </a:cubicBezTo>
                </a:path>
              </a:pathLst>
            </a:custGeom>
            <a:noFill/>
            <a:ln w="38160">
              <a:solidFill>
                <a:srgbClr val="0033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2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5972" y="0"/>
            <a:ext cx="5850975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674" b="1" dirty="0"/>
              <a:t>Transform Analysis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860" y="666431"/>
            <a:ext cx="8839200" cy="3590297"/>
          </a:xfrm>
        </p:spPr>
        <p:txBody>
          <a:bodyPr vert="horz" lIns="13500" tIns="35100" rIns="13500" bIns="35100" rtlCol="0">
            <a:normAutofit fontScale="92500" lnSpcReduction="10000"/>
          </a:bodyPr>
          <a:lstStyle/>
          <a:p>
            <a:pPr marL="233309" indent="-233309" defTabSz="622158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sz="3674" dirty="0"/>
              <a:t>Derive structure chart by drawing one functional component </a:t>
            </a:r>
            <a:r>
              <a:rPr lang="en-GB" altLang="en-US" sz="3674" dirty="0" smtClean="0"/>
              <a:t>for: </a:t>
            </a:r>
            <a:endParaRPr lang="en-GB" altLang="en-US" sz="3674" dirty="0"/>
          </a:p>
          <a:p>
            <a:pPr marL="505503" lvl="1" defTabSz="622158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sz="3266" b="1" dirty="0" smtClean="0">
                <a:solidFill>
                  <a:schemeClr val="hlink"/>
                </a:solidFill>
              </a:rPr>
              <a:t>afferent  </a:t>
            </a:r>
            <a:r>
              <a:rPr lang="en-GB" altLang="en-US" sz="3266" b="1" dirty="0">
                <a:solidFill>
                  <a:schemeClr val="hlink"/>
                </a:solidFill>
              </a:rPr>
              <a:t>branch,</a:t>
            </a:r>
          </a:p>
          <a:p>
            <a:pPr marL="505503" lvl="1" defTabSz="622158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sz="3266" b="1" dirty="0" smtClean="0">
                <a:solidFill>
                  <a:schemeClr val="hlink"/>
                </a:solidFill>
              </a:rPr>
              <a:t>central </a:t>
            </a:r>
            <a:r>
              <a:rPr lang="en-GB" altLang="en-US" sz="3266" b="1" dirty="0">
                <a:solidFill>
                  <a:schemeClr val="hlink"/>
                </a:solidFill>
              </a:rPr>
              <a:t>transform, </a:t>
            </a:r>
          </a:p>
          <a:p>
            <a:pPr marL="505503" lvl="1" defTabSz="622158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sz="3266" b="1" dirty="0" smtClean="0">
                <a:solidFill>
                  <a:schemeClr val="hlink"/>
                </a:solidFill>
              </a:rPr>
              <a:t>efferent </a:t>
            </a:r>
            <a:r>
              <a:rPr lang="en-GB" altLang="en-US" sz="3266" b="1" dirty="0">
                <a:solidFill>
                  <a:schemeClr val="hlink"/>
                </a:solidFill>
              </a:rPr>
              <a:t>branch.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800600" y="1352550"/>
            <a:ext cx="4419600" cy="2904178"/>
            <a:chOff x="670" y="996"/>
            <a:chExt cx="4303" cy="2971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2381" y="1111"/>
              <a:ext cx="1005" cy="846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434" y="3122"/>
              <a:ext cx="1004" cy="845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164" y="2011"/>
              <a:ext cx="1004" cy="845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651" y="2064"/>
              <a:ext cx="1005" cy="845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553" y="2450"/>
              <a:ext cx="68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board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487" y="2698"/>
              <a:ext cx="741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487" y="2434"/>
              <a:ext cx="741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805" y="1958"/>
              <a:ext cx="0" cy="475"/>
            </a:xfrm>
            <a:custGeom>
              <a:avLst/>
              <a:gdLst>
                <a:gd name="T0" fmla="*/ 0 w 1"/>
                <a:gd name="T1" fmla="*/ 475 h 1906"/>
                <a:gd name="T2" fmla="*/ 0 w 1"/>
                <a:gd name="T3" fmla="*/ 0 h 1906"/>
                <a:gd name="T4" fmla="*/ 0 60000 65536"/>
                <a:gd name="T5" fmla="*/ 0 60000 65536"/>
                <a:gd name="T6" fmla="*/ 0 w 1"/>
                <a:gd name="T7" fmla="*/ 0 h 1906"/>
                <a:gd name="T8" fmla="*/ 0 w 1"/>
                <a:gd name="T9" fmla="*/ 1906 h 19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06">
                  <a:moveTo>
                    <a:pt x="0" y="1905"/>
                  </a:moveTo>
                  <a:cubicBezTo>
                    <a:pt x="0" y="1111"/>
                    <a:pt x="0" y="318"/>
                    <a:pt x="0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858" y="2698"/>
              <a:ext cx="0" cy="424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069" y="2698"/>
              <a:ext cx="846" cy="396"/>
            </a:xfrm>
            <a:custGeom>
              <a:avLst/>
              <a:gdLst>
                <a:gd name="T0" fmla="*/ 0 w 3387"/>
                <a:gd name="T1" fmla="*/ 0 h 1589"/>
                <a:gd name="T2" fmla="*/ 370 w 3387"/>
                <a:gd name="T3" fmla="*/ 369 h 1589"/>
                <a:gd name="T4" fmla="*/ 846 w 3387"/>
                <a:gd name="T5" fmla="*/ 158 h 1589"/>
                <a:gd name="T6" fmla="*/ 0 60000 65536"/>
                <a:gd name="T7" fmla="*/ 0 60000 65536"/>
                <a:gd name="T8" fmla="*/ 0 60000 65536"/>
                <a:gd name="T9" fmla="*/ 0 w 3387"/>
                <a:gd name="T10" fmla="*/ 0 h 1589"/>
                <a:gd name="T11" fmla="*/ 3387 w 3387"/>
                <a:gd name="T12" fmla="*/ 1589 h 1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7" h="1589">
                  <a:moveTo>
                    <a:pt x="0" y="0"/>
                  </a:moveTo>
                  <a:cubicBezTo>
                    <a:pt x="458" y="688"/>
                    <a:pt x="916" y="1376"/>
                    <a:pt x="1481" y="1482"/>
                  </a:cubicBezTo>
                  <a:cubicBezTo>
                    <a:pt x="2045" y="1588"/>
                    <a:pt x="3068" y="776"/>
                    <a:pt x="3386" y="635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905" y="2002"/>
              <a:ext cx="634" cy="431"/>
            </a:xfrm>
            <a:custGeom>
              <a:avLst/>
              <a:gdLst>
                <a:gd name="T0" fmla="*/ 0 w 2540"/>
                <a:gd name="T1" fmla="*/ 62 h 1730"/>
                <a:gd name="T2" fmla="*/ 403 w 2540"/>
                <a:gd name="T3" fmla="*/ 62 h 1730"/>
                <a:gd name="T4" fmla="*/ 634 w 2540"/>
                <a:gd name="T5" fmla="*/ 431 h 1730"/>
                <a:gd name="T6" fmla="*/ 0 60000 65536"/>
                <a:gd name="T7" fmla="*/ 0 60000 65536"/>
                <a:gd name="T8" fmla="*/ 0 60000 65536"/>
                <a:gd name="T9" fmla="*/ 0 w 2540"/>
                <a:gd name="T10" fmla="*/ 0 h 1730"/>
                <a:gd name="T11" fmla="*/ 2540 w 2540"/>
                <a:gd name="T12" fmla="*/ 1730 h 17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0" h="1730">
                  <a:moveTo>
                    <a:pt x="0" y="247"/>
                  </a:moveTo>
                  <a:cubicBezTo>
                    <a:pt x="596" y="123"/>
                    <a:pt x="1193" y="0"/>
                    <a:pt x="1616" y="247"/>
                  </a:cubicBezTo>
                  <a:cubicBezTo>
                    <a:pt x="2040" y="494"/>
                    <a:pt x="2386" y="1482"/>
                    <a:pt x="2539" y="1729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847" y="1640"/>
              <a:ext cx="528" cy="422"/>
            </a:xfrm>
            <a:custGeom>
              <a:avLst/>
              <a:gdLst>
                <a:gd name="T0" fmla="*/ 0 w 2117"/>
                <a:gd name="T1" fmla="*/ 0 h 1694"/>
                <a:gd name="T2" fmla="*/ 369 w 2117"/>
                <a:gd name="T3" fmla="*/ 158 h 1694"/>
                <a:gd name="T4" fmla="*/ 528 w 2117"/>
                <a:gd name="T5" fmla="*/ 422 h 1694"/>
                <a:gd name="T6" fmla="*/ 0 60000 65536"/>
                <a:gd name="T7" fmla="*/ 0 60000 65536"/>
                <a:gd name="T8" fmla="*/ 0 60000 65536"/>
                <a:gd name="T9" fmla="*/ 0 w 2117"/>
                <a:gd name="T10" fmla="*/ 0 h 1694"/>
                <a:gd name="T11" fmla="*/ 2117 w 2117"/>
                <a:gd name="T12" fmla="*/ 1694 h 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" h="1694">
                  <a:moveTo>
                    <a:pt x="0" y="0"/>
                  </a:moveTo>
                  <a:cubicBezTo>
                    <a:pt x="563" y="176"/>
                    <a:pt x="1128" y="353"/>
                    <a:pt x="1481" y="635"/>
                  </a:cubicBezTo>
                  <a:cubicBezTo>
                    <a:pt x="1833" y="917"/>
                    <a:pt x="1975" y="1305"/>
                    <a:pt x="2116" y="1693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128" y="1534"/>
              <a:ext cx="580" cy="528"/>
            </a:xfrm>
            <a:custGeom>
              <a:avLst/>
              <a:gdLst>
                <a:gd name="T0" fmla="*/ 0 w 2329"/>
                <a:gd name="T1" fmla="*/ 528 h 2118"/>
                <a:gd name="T2" fmla="*/ 105 w 2329"/>
                <a:gd name="T3" fmla="*/ 211 h 2118"/>
                <a:gd name="T4" fmla="*/ 580 w 2329"/>
                <a:gd name="T5" fmla="*/ 0 h 2118"/>
                <a:gd name="T6" fmla="*/ 0 60000 65536"/>
                <a:gd name="T7" fmla="*/ 0 60000 65536"/>
                <a:gd name="T8" fmla="*/ 0 60000 65536"/>
                <a:gd name="T9" fmla="*/ 0 w 2329"/>
                <a:gd name="T10" fmla="*/ 0 h 2118"/>
                <a:gd name="T11" fmla="*/ 2329 w 2329"/>
                <a:gd name="T12" fmla="*/ 2118 h 2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9" h="2118">
                  <a:moveTo>
                    <a:pt x="0" y="2117"/>
                  </a:moveTo>
                  <a:cubicBezTo>
                    <a:pt x="18" y="1658"/>
                    <a:pt x="35" y="1199"/>
                    <a:pt x="423" y="847"/>
                  </a:cubicBezTo>
                  <a:cubicBezTo>
                    <a:pt x="811" y="494"/>
                    <a:pt x="2011" y="141"/>
                    <a:pt x="2328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334" y="1252"/>
              <a:ext cx="845" cy="123"/>
            </a:xfrm>
            <a:custGeom>
              <a:avLst/>
              <a:gdLst>
                <a:gd name="T0" fmla="*/ 0 w 3388"/>
                <a:gd name="T1" fmla="*/ 123 h 495"/>
                <a:gd name="T2" fmla="*/ 370 w 3388"/>
                <a:gd name="T3" fmla="*/ 18 h 495"/>
                <a:gd name="T4" fmla="*/ 845 w 3388"/>
                <a:gd name="T5" fmla="*/ 18 h 495"/>
                <a:gd name="T6" fmla="*/ 0 60000 65536"/>
                <a:gd name="T7" fmla="*/ 0 60000 65536"/>
                <a:gd name="T8" fmla="*/ 0 60000 65536"/>
                <a:gd name="T9" fmla="*/ 0 w 3388"/>
                <a:gd name="T10" fmla="*/ 0 h 495"/>
                <a:gd name="T11" fmla="*/ 3388 w 3388"/>
                <a:gd name="T12" fmla="*/ 495 h 4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8" h="495">
                  <a:moveTo>
                    <a:pt x="0" y="494"/>
                  </a:moveTo>
                  <a:cubicBezTo>
                    <a:pt x="459" y="318"/>
                    <a:pt x="917" y="141"/>
                    <a:pt x="1482" y="71"/>
                  </a:cubicBezTo>
                  <a:cubicBezTo>
                    <a:pt x="2046" y="0"/>
                    <a:pt x="2716" y="35"/>
                    <a:pt x="3387" y="71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483" y="1302"/>
              <a:ext cx="84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Display-board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818" y="2281"/>
              <a:ext cx="84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Check-winner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192" y="2245"/>
              <a:ext cx="95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 Validate-move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528" y="3331"/>
              <a:ext cx="846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Play-move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005" y="1482"/>
              <a:ext cx="74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move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233" y="1587"/>
              <a:ext cx="74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result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572" y="1033"/>
              <a:ext cx="95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game</a:t>
              </a: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670" y="1773"/>
              <a:ext cx="1754" cy="1515"/>
            </a:xfrm>
            <a:custGeom>
              <a:avLst/>
              <a:gdLst>
                <a:gd name="T0" fmla="*/ 123 w 7021"/>
                <a:gd name="T1" fmla="*/ 185 h 6069"/>
                <a:gd name="T2" fmla="*/ 811 w 7021"/>
                <a:gd name="T3" fmla="*/ 26 h 6069"/>
                <a:gd name="T4" fmla="*/ 1604 w 7021"/>
                <a:gd name="T5" fmla="*/ 343 h 6069"/>
                <a:gd name="T6" fmla="*/ 1657 w 7021"/>
                <a:gd name="T7" fmla="*/ 1136 h 6069"/>
                <a:gd name="T8" fmla="*/ 1022 w 7021"/>
                <a:gd name="T9" fmla="*/ 1506 h 6069"/>
                <a:gd name="T10" fmla="*/ 335 w 7021"/>
                <a:gd name="T11" fmla="*/ 1083 h 6069"/>
                <a:gd name="T12" fmla="*/ 70 w 7021"/>
                <a:gd name="T13" fmla="*/ 502 h 6069"/>
                <a:gd name="T14" fmla="*/ 123 w 7021"/>
                <a:gd name="T15" fmla="*/ 185 h 60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21"/>
                <a:gd name="T25" fmla="*/ 0 h 6069"/>
                <a:gd name="T26" fmla="*/ 7021 w 7021"/>
                <a:gd name="T27" fmla="*/ 6069 h 60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21" h="6069">
                  <a:moveTo>
                    <a:pt x="494" y="741"/>
                  </a:moveTo>
                  <a:cubicBezTo>
                    <a:pt x="988" y="423"/>
                    <a:pt x="2258" y="0"/>
                    <a:pt x="3246" y="106"/>
                  </a:cubicBezTo>
                  <a:cubicBezTo>
                    <a:pt x="4233" y="212"/>
                    <a:pt x="5856" y="635"/>
                    <a:pt x="6421" y="1376"/>
                  </a:cubicBezTo>
                  <a:cubicBezTo>
                    <a:pt x="6985" y="2117"/>
                    <a:pt x="7020" y="3775"/>
                    <a:pt x="6632" y="4551"/>
                  </a:cubicBezTo>
                  <a:cubicBezTo>
                    <a:pt x="6244" y="5327"/>
                    <a:pt x="4974" y="6068"/>
                    <a:pt x="4092" y="6033"/>
                  </a:cubicBezTo>
                  <a:cubicBezTo>
                    <a:pt x="3210" y="5997"/>
                    <a:pt x="1976" y="5009"/>
                    <a:pt x="1341" y="4339"/>
                  </a:cubicBezTo>
                  <a:cubicBezTo>
                    <a:pt x="706" y="3669"/>
                    <a:pt x="423" y="2611"/>
                    <a:pt x="282" y="2011"/>
                  </a:cubicBezTo>
                  <a:cubicBezTo>
                    <a:pt x="141" y="1411"/>
                    <a:pt x="0" y="1058"/>
                    <a:pt x="494" y="741"/>
                  </a:cubicBezTo>
                </a:path>
              </a:pathLst>
            </a:custGeom>
            <a:noFill/>
            <a:ln w="38160">
              <a:solidFill>
                <a:srgbClr val="0033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2134" y="996"/>
              <a:ext cx="1525" cy="1322"/>
            </a:xfrm>
            <a:custGeom>
              <a:avLst/>
              <a:gdLst>
                <a:gd name="T0" fmla="*/ 353 w 6104"/>
                <a:gd name="T1" fmla="*/ 1013 h 5293"/>
                <a:gd name="T2" fmla="*/ 35 w 6104"/>
                <a:gd name="T3" fmla="*/ 696 h 5293"/>
                <a:gd name="T4" fmla="*/ 141 w 6104"/>
                <a:gd name="T5" fmla="*/ 273 h 5293"/>
                <a:gd name="T6" fmla="*/ 564 w 6104"/>
                <a:gd name="T7" fmla="*/ 62 h 5293"/>
                <a:gd name="T8" fmla="*/ 1251 w 6104"/>
                <a:gd name="T9" fmla="*/ 115 h 5293"/>
                <a:gd name="T10" fmla="*/ 1463 w 6104"/>
                <a:gd name="T11" fmla="*/ 749 h 5293"/>
                <a:gd name="T12" fmla="*/ 881 w 6104"/>
                <a:gd name="T13" fmla="*/ 1278 h 5293"/>
                <a:gd name="T14" fmla="*/ 353 w 6104"/>
                <a:gd name="T15" fmla="*/ 1013 h 52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04"/>
                <a:gd name="T25" fmla="*/ 0 h 5293"/>
                <a:gd name="T26" fmla="*/ 6104 w 6104"/>
                <a:gd name="T27" fmla="*/ 5293 h 52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04" h="5293">
                  <a:moveTo>
                    <a:pt x="1411" y="4057"/>
                  </a:moveTo>
                  <a:cubicBezTo>
                    <a:pt x="847" y="3669"/>
                    <a:pt x="282" y="3281"/>
                    <a:pt x="141" y="2787"/>
                  </a:cubicBezTo>
                  <a:cubicBezTo>
                    <a:pt x="0" y="2293"/>
                    <a:pt x="212" y="1517"/>
                    <a:pt x="564" y="1094"/>
                  </a:cubicBezTo>
                  <a:cubicBezTo>
                    <a:pt x="917" y="670"/>
                    <a:pt x="1517" y="353"/>
                    <a:pt x="2258" y="247"/>
                  </a:cubicBezTo>
                  <a:cubicBezTo>
                    <a:pt x="2999" y="141"/>
                    <a:pt x="4410" y="0"/>
                    <a:pt x="5009" y="459"/>
                  </a:cubicBezTo>
                  <a:cubicBezTo>
                    <a:pt x="5609" y="917"/>
                    <a:pt x="6103" y="2223"/>
                    <a:pt x="5856" y="2999"/>
                  </a:cubicBezTo>
                  <a:cubicBezTo>
                    <a:pt x="5609" y="3775"/>
                    <a:pt x="4269" y="4939"/>
                    <a:pt x="3528" y="5115"/>
                  </a:cubicBezTo>
                  <a:cubicBezTo>
                    <a:pt x="2787" y="5292"/>
                    <a:pt x="1976" y="4445"/>
                    <a:pt x="1411" y="4057"/>
                  </a:cubicBezTo>
                </a:path>
              </a:pathLst>
            </a:custGeom>
            <a:noFill/>
            <a:ln w="38160">
              <a:solidFill>
                <a:srgbClr val="0033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20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17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57800" y="819150"/>
            <a:ext cx="3717375" cy="533400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600" b="1" dirty="0" smtClean="0"/>
              <a:t>Transform Analysis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9550"/>
            <a:ext cx="8839200" cy="4169238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Identifying </a:t>
            </a:r>
            <a:r>
              <a:rPr lang="en-GB" altLang="en-US" sz="2800" dirty="0" smtClean="0"/>
              <a:t>input </a:t>
            </a:r>
            <a:r>
              <a:rPr lang="en-GB" altLang="en-US" sz="2800" dirty="0"/>
              <a:t>and output transforms: </a:t>
            </a:r>
          </a:p>
          <a:p>
            <a:pPr marL="505503" lvl="1" defTabSz="622158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requires experience and skill. </a:t>
            </a:r>
          </a:p>
          <a:p>
            <a:pPr marL="233309" indent="-233309" defTabSz="622158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Some </a:t>
            </a:r>
            <a:r>
              <a:rPr lang="en-GB" altLang="en-US" sz="2800" dirty="0" smtClean="0"/>
              <a:t>guidelines for identifying central transforms:</a:t>
            </a:r>
            <a:endParaRPr lang="en-GB" altLang="en-US" sz="2800" dirty="0"/>
          </a:p>
          <a:p>
            <a:pPr marL="505503" lvl="1" defTabSz="622158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dirty="0">
                <a:solidFill>
                  <a:srgbClr val="4C38E2"/>
                </a:solidFill>
              </a:rPr>
              <a:t>Trace inputs until a bubble is found whose output cannot be deduced from the inputs alone. </a:t>
            </a:r>
          </a:p>
          <a:p>
            <a:pPr marL="505503" lvl="1" defTabSz="622158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dirty="0">
                <a:solidFill>
                  <a:srgbClr val="4C38E2"/>
                </a:solidFill>
              </a:rPr>
              <a:t>Processes which validate input are not central transforms. </a:t>
            </a:r>
          </a:p>
          <a:p>
            <a:pPr marL="505503" lvl="1" defTabSz="622158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dirty="0">
                <a:solidFill>
                  <a:srgbClr val="4C38E2"/>
                </a:solidFill>
              </a:rPr>
              <a:t>Processes which sort input or filter data from it are.</a:t>
            </a:r>
            <a:r>
              <a:rPr lang="en-GB" altLang="en-US" sz="2400" b="1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39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33350"/>
            <a:ext cx="5850975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674" b="1" dirty="0"/>
              <a:t>Transform Analysis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45381"/>
            <a:ext cx="8991600" cy="3883769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First level of structure chart: </a:t>
            </a:r>
          </a:p>
          <a:p>
            <a:pPr marL="505503" lvl="1" defTabSz="622158"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Draw a box for each input and output units </a:t>
            </a:r>
          </a:p>
          <a:p>
            <a:pPr marL="505503" lvl="1" defTabSz="622158"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A box for the central transform.</a:t>
            </a:r>
          </a:p>
          <a:p>
            <a:pPr marL="233309" indent="-233309" defTabSz="622158"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Next, refine the structure chart:</a:t>
            </a:r>
          </a:p>
          <a:p>
            <a:pPr marL="505503" lvl="1" defTabSz="622158"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Add </a:t>
            </a:r>
            <a:r>
              <a:rPr lang="en-GB" altLang="en-US" dirty="0" err="1"/>
              <a:t>subfunctions</a:t>
            </a:r>
            <a:r>
              <a:rPr lang="en-GB" altLang="en-US" dirty="0"/>
              <a:t> required by each high-level module. </a:t>
            </a:r>
          </a:p>
          <a:p>
            <a:pPr marL="505503" lvl="1" defTabSz="622158"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Many levels of modules may required to be added. 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722958" y="1003397"/>
            <a:ext cx="3421042" cy="1673380"/>
            <a:chOff x="1111" y="2997"/>
            <a:chExt cx="4550" cy="1108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2989" y="2997"/>
              <a:ext cx="846" cy="369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400"/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699" y="3736"/>
              <a:ext cx="1427" cy="369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400"/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1111" y="3736"/>
              <a:ext cx="1428" cy="369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400"/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4233" y="3736"/>
              <a:ext cx="1428" cy="369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40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1217" y="3789"/>
              <a:ext cx="132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4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Process-order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752" y="3789"/>
              <a:ext cx="148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4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Handle-indent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1746" y="3366"/>
              <a:ext cx="1429" cy="37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387" y="3366"/>
              <a:ext cx="0" cy="37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041" y="3076"/>
              <a:ext cx="79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800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root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339" y="3789"/>
              <a:ext cx="132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4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Handle-query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387" y="3366"/>
              <a:ext cx="0" cy="37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651" y="3366"/>
              <a:ext cx="1270" cy="37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5255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88288" y="1123950"/>
            <a:ext cx="2650575" cy="555178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1029"/>
              </a:spcBef>
            </a:pPr>
            <a:r>
              <a:rPr lang="en-GB" altLang="en-US" sz="4082" b="1" dirty="0"/>
              <a:t>Factoring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85750"/>
            <a:ext cx="8910263" cy="4014781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The process of breaking functional components into subcomponents.</a:t>
            </a:r>
          </a:p>
          <a:p>
            <a:pPr marL="233309" indent="-233309" defTabSz="62215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Factoring includes adding:</a:t>
            </a:r>
          </a:p>
          <a:p>
            <a:pPr marL="505503" lvl="1" defTabSz="62215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dirty="0">
                <a:solidFill>
                  <a:srgbClr val="0000CC"/>
                </a:solidFill>
              </a:rPr>
              <a:t>Read and write modules, </a:t>
            </a:r>
          </a:p>
          <a:p>
            <a:pPr marL="505503" lvl="1" defTabSz="62215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dirty="0">
                <a:solidFill>
                  <a:srgbClr val="0000CC"/>
                </a:solidFill>
              </a:rPr>
              <a:t>Error-handling modules, </a:t>
            </a:r>
          </a:p>
          <a:p>
            <a:pPr marL="505503" lvl="1" defTabSz="62215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dirty="0">
                <a:solidFill>
                  <a:srgbClr val="0000CC"/>
                </a:solidFill>
              </a:rPr>
              <a:t>Initialization and termination </a:t>
            </a:r>
            <a:r>
              <a:rPr lang="en-GB" altLang="en-US" sz="2400" b="1" dirty="0" err="1">
                <a:solidFill>
                  <a:srgbClr val="0000CC"/>
                </a:solidFill>
              </a:rPr>
              <a:t>modules,</a:t>
            </a:r>
            <a:r>
              <a:rPr lang="en-GB" altLang="en-US" sz="1600" b="1" dirty="0" err="1">
                <a:solidFill>
                  <a:srgbClr val="0000CC"/>
                </a:solidFill>
              </a:rPr>
              <a:t>etc</a:t>
            </a:r>
            <a:r>
              <a:rPr lang="en-GB" altLang="en-US" sz="1600" b="1" dirty="0">
                <a:solidFill>
                  <a:srgbClr val="0000CC"/>
                </a:solidFill>
              </a:rPr>
              <a:t>.</a:t>
            </a:r>
            <a:r>
              <a:rPr lang="en-GB" altLang="en-US" sz="2400" dirty="0">
                <a:solidFill>
                  <a:srgbClr val="0000CC"/>
                </a:solidFill>
              </a:rPr>
              <a:t> </a:t>
            </a:r>
          </a:p>
          <a:p>
            <a:pPr marL="233309" indent="-233309" defTabSz="62215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>
                <a:solidFill>
                  <a:srgbClr val="0000CC"/>
                </a:solidFill>
              </a:rPr>
              <a:t>Finally check:</a:t>
            </a:r>
          </a:p>
          <a:p>
            <a:pPr marL="505503" lvl="1" defTabSz="62215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>
                <a:solidFill>
                  <a:srgbClr val="0000CC"/>
                </a:solidFill>
              </a:rPr>
              <a:t>Whether all bubbles have been mapped to modules.</a:t>
            </a:r>
          </a:p>
        </p:txBody>
      </p:sp>
    </p:spTree>
    <p:extLst>
      <p:ext uri="{BB962C8B-B14F-4D97-AF65-F5344CB8AC3E}">
        <p14:creationId xmlns:p14="http://schemas.microsoft.com/office/powerpoint/2010/main" val="17172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350" y="14911"/>
            <a:ext cx="8686800" cy="976423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200" b="1" dirty="0" smtClean="0"/>
              <a:t>Example 1: RMS Calculating Software </a:t>
            </a:r>
          </a:p>
        </p:txBody>
      </p:sp>
      <p:grpSp>
        <p:nvGrpSpPr>
          <p:cNvPr id="128003" name="Group 13"/>
          <p:cNvGrpSpPr>
            <a:grpSpLocks/>
          </p:cNvGrpSpPr>
          <p:nvPr/>
        </p:nvGrpSpPr>
        <p:grpSpPr bwMode="auto">
          <a:xfrm>
            <a:off x="1828800" y="954304"/>
            <a:ext cx="6976407" cy="3195793"/>
            <a:chOff x="1323" y="1164"/>
            <a:chExt cx="4443" cy="2220"/>
          </a:xfrm>
        </p:grpSpPr>
        <p:sp>
          <p:nvSpPr>
            <p:cNvPr id="128004" name="Oval 3"/>
            <p:cNvSpPr>
              <a:spLocks noChangeArrowheads="1"/>
            </p:cNvSpPr>
            <p:nvPr/>
          </p:nvSpPr>
          <p:spPr bwMode="auto">
            <a:xfrm>
              <a:off x="3016" y="1164"/>
              <a:ext cx="1216" cy="1110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128005" name="Text Box 4"/>
            <p:cNvSpPr txBox="1">
              <a:spLocks noChangeArrowheads="1"/>
            </p:cNvSpPr>
            <p:nvPr/>
          </p:nvSpPr>
          <p:spPr bwMode="auto">
            <a:xfrm>
              <a:off x="3146" y="1443"/>
              <a:ext cx="1004" cy="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5000"/>
                </a:lnSpc>
                <a:spcBef>
                  <a:spcPts val="1021"/>
                </a:spcBef>
              </a:pPr>
              <a:r>
                <a:rPr lang="en-GB" altLang="en-US" sz="2313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Compute- RMS</a:t>
              </a:r>
              <a:br>
                <a:rPr lang="en-GB" altLang="en-US" sz="2313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</a:br>
              <a:r>
                <a:rPr lang="en-GB" altLang="en-US" sz="2313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28006" name="AutoShape 5"/>
            <p:cNvSpPr>
              <a:spLocks noChangeArrowheads="1"/>
            </p:cNvSpPr>
            <p:nvPr/>
          </p:nvSpPr>
          <p:spPr bwMode="auto">
            <a:xfrm>
              <a:off x="1323" y="2434"/>
              <a:ext cx="1004" cy="475"/>
            </a:xfrm>
            <a:prstGeom prst="roundRect">
              <a:avLst>
                <a:gd name="adj" fmla="val 231"/>
              </a:avLst>
            </a:prstGeom>
            <a:solidFill>
              <a:srgbClr val="EBFE5C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128007" name="Text Box 6"/>
            <p:cNvSpPr txBox="1">
              <a:spLocks noChangeArrowheads="1"/>
            </p:cNvSpPr>
            <p:nvPr/>
          </p:nvSpPr>
          <p:spPr bwMode="auto">
            <a:xfrm>
              <a:off x="1482" y="2487"/>
              <a:ext cx="95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313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User</a:t>
              </a:r>
            </a:p>
          </p:txBody>
        </p:sp>
        <p:sp>
          <p:nvSpPr>
            <p:cNvPr id="128008" name="Freeform 7"/>
            <p:cNvSpPr>
              <a:spLocks/>
            </p:cNvSpPr>
            <p:nvPr/>
          </p:nvSpPr>
          <p:spPr bwMode="auto">
            <a:xfrm>
              <a:off x="1799" y="1693"/>
              <a:ext cx="1216" cy="740"/>
            </a:xfrm>
            <a:custGeom>
              <a:avLst/>
              <a:gdLst>
                <a:gd name="T0" fmla="*/ 0 w 4869"/>
                <a:gd name="T1" fmla="*/ 740 h 2964"/>
                <a:gd name="T2" fmla="*/ 370 w 4869"/>
                <a:gd name="T3" fmla="*/ 159 h 2964"/>
                <a:gd name="T4" fmla="*/ 1216 w 4869"/>
                <a:gd name="T5" fmla="*/ 0 h 2964"/>
                <a:gd name="T6" fmla="*/ 0 60000 65536"/>
                <a:gd name="T7" fmla="*/ 0 60000 65536"/>
                <a:gd name="T8" fmla="*/ 0 60000 65536"/>
                <a:gd name="T9" fmla="*/ 0 w 4869"/>
                <a:gd name="T10" fmla="*/ 0 h 2964"/>
                <a:gd name="T11" fmla="*/ 4869 w 4869"/>
                <a:gd name="T12" fmla="*/ 2964 h 29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9" h="2964">
                  <a:moveTo>
                    <a:pt x="0" y="2963"/>
                  </a:moveTo>
                  <a:cubicBezTo>
                    <a:pt x="335" y="2046"/>
                    <a:pt x="670" y="1129"/>
                    <a:pt x="1482" y="635"/>
                  </a:cubicBezTo>
                  <a:cubicBezTo>
                    <a:pt x="2293" y="141"/>
                    <a:pt x="3581" y="71"/>
                    <a:pt x="4868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128009" name="Freeform 8"/>
            <p:cNvSpPr>
              <a:spLocks/>
            </p:cNvSpPr>
            <p:nvPr/>
          </p:nvSpPr>
          <p:spPr bwMode="auto">
            <a:xfrm>
              <a:off x="2328" y="2222"/>
              <a:ext cx="1058" cy="475"/>
            </a:xfrm>
            <a:custGeom>
              <a:avLst/>
              <a:gdLst>
                <a:gd name="T0" fmla="*/ 1058 w 4234"/>
                <a:gd name="T1" fmla="*/ 0 h 1906"/>
                <a:gd name="T2" fmla="*/ 688 w 4234"/>
                <a:gd name="T3" fmla="*/ 369 h 1906"/>
                <a:gd name="T4" fmla="*/ 0 w 4234"/>
                <a:gd name="T5" fmla="*/ 475 h 1906"/>
                <a:gd name="T6" fmla="*/ 0 60000 65536"/>
                <a:gd name="T7" fmla="*/ 0 60000 65536"/>
                <a:gd name="T8" fmla="*/ 0 60000 65536"/>
                <a:gd name="T9" fmla="*/ 0 w 4234"/>
                <a:gd name="T10" fmla="*/ 0 h 1906"/>
                <a:gd name="T11" fmla="*/ 4234 w 4234"/>
                <a:gd name="T12" fmla="*/ 1906 h 19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34" h="1906">
                  <a:moveTo>
                    <a:pt x="4233" y="0"/>
                  </a:moveTo>
                  <a:cubicBezTo>
                    <a:pt x="3845" y="582"/>
                    <a:pt x="3457" y="1164"/>
                    <a:pt x="2752" y="1482"/>
                  </a:cubicBezTo>
                  <a:cubicBezTo>
                    <a:pt x="2046" y="1799"/>
                    <a:pt x="1023" y="1852"/>
                    <a:pt x="0" y="1905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128010" name="Text Box 9"/>
            <p:cNvSpPr txBox="1">
              <a:spLocks noChangeArrowheads="1"/>
            </p:cNvSpPr>
            <p:nvPr/>
          </p:nvSpPr>
          <p:spPr bwMode="auto">
            <a:xfrm>
              <a:off x="1904" y="1520"/>
              <a:ext cx="846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497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Data-items</a:t>
              </a:r>
            </a:p>
          </p:txBody>
        </p:sp>
        <p:sp>
          <p:nvSpPr>
            <p:cNvPr id="128011" name="Text Box 10"/>
            <p:cNvSpPr txBox="1">
              <a:spLocks noChangeArrowheads="1"/>
            </p:cNvSpPr>
            <p:nvPr/>
          </p:nvSpPr>
          <p:spPr bwMode="auto">
            <a:xfrm>
              <a:off x="2858" y="2596"/>
              <a:ext cx="63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497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result</a:t>
              </a:r>
            </a:p>
          </p:txBody>
        </p:sp>
        <p:sp>
          <p:nvSpPr>
            <p:cNvPr id="128012" name="Text Box 11"/>
            <p:cNvSpPr txBox="1">
              <a:spLocks noChangeArrowheads="1"/>
            </p:cNvSpPr>
            <p:nvPr/>
          </p:nvSpPr>
          <p:spPr bwMode="auto">
            <a:xfrm>
              <a:off x="2698" y="3068"/>
              <a:ext cx="306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  <a:tab pos="2857500" algn="l"/>
                  <a:tab pos="3810000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  <a:tab pos="2857500" algn="l"/>
                  <a:tab pos="3810000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  <a:tab pos="2857500" algn="l"/>
                  <a:tab pos="3810000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  <a:tab pos="2857500" algn="l"/>
                  <a:tab pos="3810000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  <a:tab pos="2857500" algn="l"/>
                  <a:tab pos="3810000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810000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810000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810000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810000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Context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1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239000" cy="976423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994" b="1" dirty="0"/>
              <a:t>Example 1: RMS Calculating Software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42950"/>
            <a:ext cx="8763000" cy="3295595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From a cursory analysis of the problem description, </a:t>
            </a:r>
          </a:p>
          <a:p>
            <a:pPr marL="505503" lvl="1" defTabSz="622158">
              <a:spcBef>
                <a:spcPts val="600"/>
              </a:spcBef>
              <a:spcAft>
                <a:spcPts val="600"/>
              </a:spcAft>
            </a:pPr>
            <a:r>
              <a:rPr lang="en-GB" altLang="en-US" sz="3200" dirty="0"/>
              <a:t>easy to see that the system needs to perform:</a:t>
            </a:r>
          </a:p>
          <a:p>
            <a:pPr marL="777697" lvl="2" indent="-155539" defTabSz="622158"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>
                <a:solidFill>
                  <a:srgbClr val="0000CC"/>
                </a:solidFill>
              </a:rPr>
              <a:t>accept the input numbers from the user, </a:t>
            </a:r>
          </a:p>
          <a:p>
            <a:pPr marL="777697" lvl="2" indent="-155539" defTabSz="622158"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>
                <a:solidFill>
                  <a:srgbClr val="0000CC"/>
                </a:solidFill>
              </a:rPr>
              <a:t>validate the numbers,</a:t>
            </a:r>
          </a:p>
          <a:p>
            <a:pPr marL="777697" lvl="2" indent="-155539" defTabSz="622158"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>
                <a:solidFill>
                  <a:srgbClr val="0000CC"/>
                </a:solidFill>
              </a:rPr>
              <a:t>calculate the root mean square of the input numbers, </a:t>
            </a:r>
          </a:p>
          <a:p>
            <a:pPr marL="777697" lvl="2" indent="-155539" defTabSz="622158"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>
                <a:solidFill>
                  <a:srgbClr val="0000CC"/>
                </a:solidFill>
              </a:rPr>
              <a:t>display the result. </a:t>
            </a:r>
          </a:p>
        </p:txBody>
      </p:sp>
    </p:spTree>
    <p:extLst>
      <p:ext uri="{BB962C8B-B14F-4D97-AF65-F5344CB8AC3E}">
        <p14:creationId xmlns:p14="http://schemas.microsoft.com/office/powerpoint/2010/main" val="12698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15095" y="2153605"/>
            <a:ext cx="2502438" cy="976423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722" b="1" dirty="0"/>
              <a:t>Example 1: RMS Calculating Software</a:t>
            </a:r>
          </a:p>
        </p:txBody>
      </p:sp>
      <p:grpSp>
        <p:nvGrpSpPr>
          <p:cNvPr id="130051" name="Group 26"/>
          <p:cNvGrpSpPr>
            <a:grpSpLocks/>
          </p:cNvGrpSpPr>
          <p:nvPr/>
        </p:nvGrpSpPr>
        <p:grpSpPr bwMode="auto">
          <a:xfrm>
            <a:off x="228600" y="361950"/>
            <a:ext cx="6037834" cy="4223243"/>
            <a:chOff x="953" y="1058"/>
            <a:chExt cx="4390" cy="2962"/>
          </a:xfrm>
        </p:grpSpPr>
        <p:sp>
          <p:nvSpPr>
            <p:cNvPr id="130052" name="Oval 3"/>
            <p:cNvSpPr>
              <a:spLocks noChangeArrowheads="1"/>
            </p:cNvSpPr>
            <p:nvPr/>
          </p:nvSpPr>
          <p:spPr bwMode="auto">
            <a:xfrm>
              <a:off x="2011" y="1281"/>
              <a:ext cx="845" cy="792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0053" name="Oval 4"/>
            <p:cNvSpPr>
              <a:spLocks noChangeArrowheads="1"/>
            </p:cNvSpPr>
            <p:nvPr/>
          </p:nvSpPr>
          <p:spPr bwMode="auto">
            <a:xfrm>
              <a:off x="2275" y="2604"/>
              <a:ext cx="846" cy="792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0054" name="Oval 5"/>
            <p:cNvSpPr>
              <a:spLocks noChangeArrowheads="1"/>
            </p:cNvSpPr>
            <p:nvPr/>
          </p:nvSpPr>
          <p:spPr bwMode="auto">
            <a:xfrm>
              <a:off x="3598" y="1228"/>
              <a:ext cx="846" cy="793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0055" name="Oval 6"/>
            <p:cNvSpPr>
              <a:spLocks noChangeArrowheads="1"/>
            </p:cNvSpPr>
            <p:nvPr/>
          </p:nvSpPr>
          <p:spPr bwMode="auto">
            <a:xfrm>
              <a:off x="4022" y="2551"/>
              <a:ext cx="845" cy="792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0056" name="Freeform 7"/>
            <p:cNvSpPr>
              <a:spLocks/>
            </p:cNvSpPr>
            <p:nvPr/>
          </p:nvSpPr>
          <p:spPr bwMode="auto">
            <a:xfrm>
              <a:off x="953" y="1969"/>
              <a:ext cx="1215" cy="739"/>
            </a:xfrm>
            <a:custGeom>
              <a:avLst/>
              <a:gdLst>
                <a:gd name="T0" fmla="*/ 0 w 4869"/>
                <a:gd name="T1" fmla="*/ 739 h 2964"/>
                <a:gd name="T2" fmla="*/ 370 w 4869"/>
                <a:gd name="T3" fmla="*/ 158 h 2964"/>
                <a:gd name="T4" fmla="*/ 1215 w 4869"/>
                <a:gd name="T5" fmla="*/ 0 h 2964"/>
                <a:gd name="T6" fmla="*/ 0 60000 65536"/>
                <a:gd name="T7" fmla="*/ 0 60000 65536"/>
                <a:gd name="T8" fmla="*/ 0 60000 65536"/>
                <a:gd name="T9" fmla="*/ 0 w 4869"/>
                <a:gd name="T10" fmla="*/ 0 h 2964"/>
                <a:gd name="T11" fmla="*/ 4869 w 4869"/>
                <a:gd name="T12" fmla="*/ 2964 h 29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9" h="2964">
                  <a:moveTo>
                    <a:pt x="0" y="2963"/>
                  </a:moveTo>
                  <a:cubicBezTo>
                    <a:pt x="335" y="2046"/>
                    <a:pt x="670" y="1129"/>
                    <a:pt x="1482" y="635"/>
                  </a:cubicBezTo>
                  <a:cubicBezTo>
                    <a:pt x="2293" y="141"/>
                    <a:pt x="3581" y="71"/>
                    <a:pt x="4868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0057" name="Text Box 8"/>
            <p:cNvSpPr txBox="1">
              <a:spLocks noChangeArrowheads="1"/>
            </p:cNvSpPr>
            <p:nvPr/>
          </p:nvSpPr>
          <p:spPr bwMode="auto">
            <a:xfrm>
              <a:off x="1376" y="2022"/>
              <a:ext cx="845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Data-items</a:t>
              </a:r>
            </a:p>
          </p:txBody>
        </p:sp>
        <p:sp>
          <p:nvSpPr>
            <p:cNvPr id="130058" name="Freeform 9"/>
            <p:cNvSpPr>
              <a:spLocks/>
            </p:cNvSpPr>
            <p:nvPr/>
          </p:nvSpPr>
          <p:spPr bwMode="auto">
            <a:xfrm>
              <a:off x="2752" y="1316"/>
              <a:ext cx="898" cy="228"/>
            </a:xfrm>
            <a:custGeom>
              <a:avLst/>
              <a:gdLst>
                <a:gd name="T0" fmla="*/ 0 w 3598"/>
                <a:gd name="T1" fmla="*/ 91 h 917"/>
                <a:gd name="T2" fmla="*/ 337 w 3598"/>
                <a:gd name="T3" fmla="*/ 23 h 917"/>
                <a:gd name="T4" fmla="*/ 898 w 3598"/>
                <a:gd name="T5" fmla="*/ 228 h 917"/>
                <a:gd name="T6" fmla="*/ 0 60000 65536"/>
                <a:gd name="T7" fmla="*/ 0 60000 65536"/>
                <a:gd name="T8" fmla="*/ 0 60000 65536"/>
                <a:gd name="T9" fmla="*/ 0 w 3598"/>
                <a:gd name="T10" fmla="*/ 0 h 917"/>
                <a:gd name="T11" fmla="*/ 3598 w 3598"/>
                <a:gd name="T12" fmla="*/ 917 h 9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8" h="917">
                  <a:moveTo>
                    <a:pt x="0" y="366"/>
                  </a:moveTo>
                  <a:cubicBezTo>
                    <a:pt x="374" y="183"/>
                    <a:pt x="749" y="0"/>
                    <a:pt x="1349" y="92"/>
                  </a:cubicBezTo>
                  <a:cubicBezTo>
                    <a:pt x="1948" y="183"/>
                    <a:pt x="2773" y="549"/>
                    <a:pt x="3597" y="916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0059" name="Freeform 10"/>
            <p:cNvSpPr>
              <a:spLocks/>
            </p:cNvSpPr>
            <p:nvPr/>
          </p:nvSpPr>
          <p:spPr bwMode="auto">
            <a:xfrm>
              <a:off x="4339" y="1916"/>
              <a:ext cx="184" cy="634"/>
            </a:xfrm>
            <a:custGeom>
              <a:avLst/>
              <a:gdLst>
                <a:gd name="T0" fmla="*/ 0 w 742"/>
                <a:gd name="T1" fmla="*/ 0 h 2541"/>
                <a:gd name="T2" fmla="*/ 157 w 742"/>
                <a:gd name="T3" fmla="*/ 211 h 2541"/>
                <a:gd name="T4" fmla="*/ 157 w 742"/>
                <a:gd name="T5" fmla="*/ 634 h 2541"/>
                <a:gd name="T6" fmla="*/ 0 60000 65536"/>
                <a:gd name="T7" fmla="*/ 0 60000 65536"/>
                <a:gd name="T8" fmla="*/ 0 60000 65536"/>
                <a:gd name="T9" fmla="*/ 0 w 742"/>
                <a:gd name="T10" fmla="*/ 0 h 2541"/>
                <a:gd name="T11" fmla="*/ 742 w 742"/>
                <a:gd name="T12" fmla="*/ 2541 h 25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41">
                  <a:moveTo>
                    <a:pt x="0" y="0"/>
                  </a:moveTo>
                  <a:cubicBezTo>
                    <a:pt x="265" y="212"/>
                    <a:pt x="529" y="423"/>
                    <a:pt x="635" y="847"/>
                  </a:cubicBezTo>
                  <a:cubicBezTo>
                    <a:pt x="741" y="1270"/>
                    <a:pt x="688" y="1905"/>
                    <a:pt x="635" y="254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0060" name="Freeform 11"/>
            <p:cNvSpPr>
              <a:spLocks/>
            </p:cNvSpPr>
            <p:nvPr/>
          </p:nvSpPr>
          <p:spPr bwMode="auto">
            <a:xfrm>
              <a:off x="2858" y="3186"/>
              <a:ext cx="1268" cy="351"/>
            </a:xfrm>
            <a:custGeom>
              <a:avLst/>
              <a:gdLst>
                <a:gd name="T0" fmla="*/ 1268 w 5081"/>
                <a:gd name="T1" fmla="*/ 0 h 1412"/>
                <a:gd name="T2" fmla="*/ 687 w 5081"/>
                <a:gd name="T3" fmla="*/ 316 h 1412"/>
                <a:gd name="T4" fmla="*/ 0 w 5081"/>
                <a:gd name="T5" fmla="*/ 211 h 1412"/>
                <a:gd name="T6" fmla="*/ 0 60000 65536"/>
                <a:gd name="T7" fmla="*/ 0 60000 65536"/>
                <a:gd name="T8" fmla="*/ 0 60000 65536"/>
                <a:gd name="T9" fmla="*/ 0 w 5081"/>
                <a:gd name="T10" fmla="*/ 0 h 1412"/>
                <a:gd name="T11" fmla="*/ 5081 w 5081"/>
                <a:gd name="T12" fmla="*/ 1412 h 1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81" h="1412">
                  <a:moveTo>
                    <a:pt x="5080" y="0"/>
                  </a:moveTo>
                  <a:cubicBezTo>
                    <a:pt x="4339" y="564"/>
                    <a:pt x="3598" y="1129"/>
                    <a:pt x="2752" y="1270"/>
                  </a:cubicBezTo>
                  <a:cubicBezTo>
                    <a:pt x="1905" y="1411"/>
                    <a:pt x="953" y="1129"/>
                    <a:pt x="0" y="847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0061" name="Freeform 12"/>
            <p:cNvSpPr>
              <a:spLocks/>
            </p:cNvSpPr>
            <p:nvPr/>
          </p:nvSpPr>
          <p:spPr bwMode="auto">
            <a:xfrm>
              <a:off x="1270" y="3122"/>
              <a:ext cx="1057" cy="475"/>
            </a:xfrm>
            <a:custGeom>
              <a:avLst/>
              <a:gdLst>
                <a:gd name="T0" fmla="*/ 1057 w 4234"/>
                <a:gd name="T1" fmla="*/ 0 h 1906"/>
                <a:gd name="T2" fmla="*/ 687 w 4234"/>
                <a:gd name="T3" fmla="*/ 369 h 1906"/>
                <a:gd name="T4" fmla="*/ 0 w 4234"/>
                <a:gd name="T5" fmla="*/ 475 h 1906"/>
                <a:gd name="T6" fmla="*/ 0 60000 65536"/>
                <a:gd name="T7" fmla="*/ 0 60000 65536"/>
                <a:gd name="T8" fmla="*/ 0 60000 65536"/>
                <a:gd name="T9" fmla="*/ 0 w 4234"/>
                <a:gd name="T10" fmla="*/ 0 h 1906"/>
                <a:gd name="T11" fmla="*/ 4234 w 4234"/>
                <a:gd name="T12" fmla="*/ 1906 h 19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34" h="1906">
                  <a:moveTo>
                    <a:pt x="4233" y="0"/>
                  </a:moveTo>
                  <a:cubicBezTo>
                    <a:pt x="3845" y="582"/>
                    <a:pt x="3457" y="1164"/>
                    <a:pt x="2752" y="1482"/>
                  </a:cubicBezTo>
                  <a:cubicBezTo>
                    <a:pt x="2046" y="1799"/>
                    <a:pt x="1023" y="1852"/>
                    <a:pt x="0" y="1905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0062" name="Text Box 13"/>
            <p:cNvSpPr txBox="1">
              <a:spLocks noChangeArrowheads="1"/>
            </p:cNvSpPr>
            <p:nvPr/>
          </p:nvSpPr>
          <p:spPr bwMode="auto">
            <a:xfrm>
              <a:off x="1852" y="3439"/>
              <a:ext cx="63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result</a:t>
              </a:r>
            </a:p>
          </p:txBody>
        </p:sp>
        <p:sp>
          <p:nvSpPr>
            <p:cNvPr id="130063" name="Text Box 14"/>
            <p:cNvSpPr txBox="1">
              <a:spLocks noChangeArrowheads="1"/>
            </p:cNvSpPr>
            <p:nvPr/>
          </p:nvSpPr>
          <p:spPr bwMode="auto">
            <a:xfrm>
              <a:off x="2011" y="1334"/>
              <a:ext cx="845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Read-numbers</a:t>
              </a:r>
              <a:b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0.1</a:t>
              </a:r>
            </a:p>
          </p:txBody>
        </p:sp>
        <p:sp>
          <p:nvSpPr>
            <p:cNvPr id="130064" name="Text Box 15"/>
            <p:cNvSpPr txBox="1">
              <a:spLocks noChangeArrowheads="1"/>
            </p:cNvSpPr>
            <p:nvPr/>
          </p:nvSpPr>
          <p:spPr bwMode="auto">
            <a:xfrm>
              <a:off x="3598" y="1334"/>
              <a:ext cx="846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Validate-numbers</a:t>
              </a:r>
              <a:b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0.2</a:t>
              </a:r>
            </a:p>
          </p:txBody>
        </p:sp>
        <p:sp>
          <p:nvSpPr>
            <p:cNvPr id="130065" name="Text Box 16"/>
            <p:cNvSpPr txBox="1">
              <a:spLocks noChangeArrowheads="1"/>
            </p:cNvSpPr>
            <p:nvPr/>
          </p:nvSpPr>
          <p:spPr bwMode="auto">
            <a:xfrm>
              <a:off x="4022" y="2657"/>
              <a:ext cx="845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Compute-rms</a:t>
              </a:r>
              <a:b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0.3</a:t>
              </a:r>
            </a:p>
          </p:txBody>
        </p:sp>
        <p:sp>
          <p:nvSpPr>
            <p:cNvPr id="130066" name="Text Box 17"/>
            <p:cNvSpPr txBox="1">
              <a:spLocks noChangeArrowheads="1"/>
            </p:cNvSpPr>
            <p:nvPr/>
          </p:nvSpPr>
          <p:spPr bwMode="auto">
            <a:xfrm>
              <a:off x="2275" y="2762"/>
              <a:ext cx="846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Display</a:t>
              </a:r>
              <a:b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0.4</a:t>
              </a:r>
            </a:p>
          </p:txBody>
        </p:sp>
        <p:sp>
          <p:nvSpPr>
            <p:cNvPr id="130067" name="Text Box 18"/>
            <p:cNvSpPr txBox="1">
              <a:spLocks noChangeArrowheads="1"/>
            </p:cNvSpPr>
            <p:nvPr/>
          </p:nvSpPr>
          <p:spPr bwMode="auto">
            <a:xfrm>
              <a:off x="3175" y="3450"/>
              <a:ext cx="63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RMS</a:t>
              </a:r>
            </a:p>
          </p:txBody>
        </p:sp>
        <p:sp>
          <p:nvSpPr>
            <p:cNvPr id="130068" name="Text Box 19"/>
            <p:cNvSpPr txBox="1">
              <a:spLocks noChangeArrowheads="1"/>
            </p:cNvSpPr>
            <p:nvPr/>
          </p:nvSpPr>
          <p:spPr bwMode="auto">
            <a:xfrm>
              <a:off x="2805" y="1058"/>
              <a:ext cx="845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numbers</a:t>
              </a:r>
            </a:p>
          </p:txBody>
        </p:sp>
        <p:sp>
          <p:nvSpPr>
            <p:cNvPr id="130069" name="Text Box 20"/>
            <p:cNvSpPr txBox="1">
              <a:spLocks noChangeArrowheads="1"/>
            </p:cNvSpPr>
            <p:nvPr/>
          </p:nvSpPr>
          <p:spPr bwMode="auto">
            <a:xfrm>
              <a:off x="4498" y="1916"/>
              <a:ext cx="845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Valid -numbers</a:t>
              </a:r>
            </a:p>
          </p:txBody>
        </p:sp>
        <p:sp>
          <p:nvSpPr>
            <p:cNvPr id="130070" name="Freeform 21"/>
            <p:cNvSpPr>
              <a:spLocks/>
            </p:cNvSpPr>
            <p:nvPr/>
          </p:nvSpPr>
          <p:spPr bwMode="auto">
            <a:xfrm>
              <a:off x="3069" y="1969"/>
              <a:ext cx="740" cy="845"/>
            </a:xfrm>
            <a:custGeom>
              <a:avLst/>
              <a:gdLst>
                <a:gd name="T0" fmla="*/ 740 w 2964"/>
                <a:gd name="T1" fmla="*/ 0 h 3387"/>
                <a:gd name="T2" fmla="*/ 581 w 2964"/>
                <a:gd name="T3" fmla="*/ 475 h 3387"/>
                <a:gd name="T4" fmla="*/ 0 w 2964"/>
                <a:gd name="T5" fmla="*/ 845 h 3387"/>
                <a:gd name="T6" fmla="*/ 0 60000 65536"/>
                <a:gd name="T7" fmla="*/ 0 60000 65536"/>
                <a:gd name="T8" fmla="*/ 0 60000 65536"/>
                <a:gd name="T9" fmla="*/ 0 w 2964"/>
                <a:gd name="T10" fmla="*/ 0 h 3387"/>
                <a:gd name="T11" fmla="*/ 2964 w 2964"/>
                <a:gd name="T12" fmla="*/ 3387 h 33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4" h="3387">
                  <a:moveTo>
                    <a:pt x="2963" y="0"/>
                  </a:moveTo>
                  <a:cubicBezTo>
                    <a:pt x="2893" y="669"/>
                    <a:pt x="2822" y="1340"/>
                    <a:pt x="2328" y="1904"/>
                  </a:cubicBezTo>
                  <a:cubicBezTo>
                    <a:pt x="1834" y="2468"/>
                    <a:pt x="917" y="2927"/>
                    <a:pt x="0" y="3386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0071" name="Text Box 22"/>
            <p:cNvSpPr txBox="1">
              <a:spLocks noChangeArrowheads="1"/>
            </p:cNvSpPr>
            <p:nvPr/>
          </p:nvSpPr>
          <p:spPr bwMode="auto">
            <a:xfrm>
              <a:off x="3228" y="2222"/>
              <a:ext cx="845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error</a:t>
              </a:r>
            </a:p>
          </p:txBody>
        </p:sp>
        <p:sp>
          <p:nvSpPr>
            <p:cNvPr id="130072" name="Freeform 23"/>
            <p:cNvSpPr>
              <a:spLocks noChangeArrowheads="1"/>
            </p:cNvSpPr>
            <p:nvPr/>
          </p:nvSpPr>
          <p:spPr bwMode="auto">
            <a:xfrm>
              <a:off x="1605" y="1085"/>
              <a:ext cx="3262" cy="1304"/>
            </a:xfrm>
            <a:custGeom>
              <a:avLst/>
              <a:gdLst>
                <a:gd name="T0" fmla="*/ 299 w 13053"/>
                <a:gd name="T1" fmla="*/ 1031 h 5222"/>
                <a:gd name="T2" fmla="*/ 35 w 13053"/>
                <a:gd name="T3" fmla="*/ 766 h 5222"/>
                <a:gd name="T4" fmla="*/ 88 w 13053"/>
                <a:gd name="T5" fmla="*/ 555 h 5222"/>
                <a:gd name="T6" fmla="*/ 247 w 13053"/>
                <a:gd name="T7" fmla="*/ 291 h 5222"/>
                <a:gd name="T8" fmla="*/ 723 w 13053"/>
                <a:gd name="T9" fmla="*/ 79 h 5222"/>
                <a:gd name="T10" fmla="*/ 1728 w 13053"/>
                <a:gd name="T11" fmla="*/ 26 h 5222"/>
                <a:gd name="T12" fmla="*/ 3050 w 13053"/>
                <a:gd name="T13" fmla="*/ 132 h 5222"/>
                <a:gd name="T14" fmla="*/ 2997 w 13053"/>
                <a:gd name="T15" fmla="*/ 819 h 5222"/>
                <a:gd name="T16" fmla="*/ 2310 w 13053"/>
                <a:gd name="T17" fmla="*/ 1084 h 5222"/>
                <a:gd name="T18" fmla="*/ 881 w 13053"/>
                <a:gd name="T19" fmla="*/ 1295 h 5222"/>
                <a:gd name="T20" fmla="*/ 299 w 13053"/>
                <a:gd name="T21" fmla="*/ 1031 h 5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053"/>
                <a:gd name="T34" fmla="*/ 0 h 5222"/>
                <a:gd name="T35" fmla="*/ 13053 w 13053"/>
                <a:gd name="T36" fmla="*/ 5222 h 5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053" h="5222">
                  <a:moveTo>
                    <a:pt x="1198" y="4128"/>
                  </a:moveTo>
                  <a:cubicBezTo>
                    <a:pt x="634" y="3775"/>
                    <a:pt x="281" y="3387"/>
                    <a:pt x="140" y="3069"/>
                  </a:cubicBezTo>
                  <a:cubicBezTo>
                    <a:pt x="0" y="2752"/>
                    <a:pt x="211" y="2540"/>
                    <a:pt x="352" y="2223"/>
                  </a:cubicBezTo>
                  <a:cubicBezTo>
                    <a:pt x="493" y="1905"/>
                    <a:pt x="563" y="1482"/>
                    <a:pt x="987" y="1164"/>
                  </a:cubicBezTo>
                  <a:cubicBezTo>
                    <a:pt x="1410" y="847"/>
                    <a:pt x="1904" y="494"/>
                    <a:pt x="2892" y="318"/>
                  </a:cubicBezTo>
                  <a:cubicBezTo>
                    <a:pt x="3880" y="141"/>
                    <a:pt x="5361" y="71"/>
                    <a:pt x="6913" y="106"/>
                  </a:cubicBezTo>
                  <a:cubicBezTo>
                    <a:pt x="8466" y="141"/>
                    <a:pt x="11358" y="0"/>
                    <a:pt x="12205" y="529"/>
                  </a:cubicBezTo>
                  <a:cubicBezTo>
                    <a:pt x="13052" y="1058"/>
                    <a:pt x="12487" y="2646"/>
                    <a:pt x="11993" y="3281"/>
                  </a:cubicBezTo>
                  <a:cubicBezTo>
                    <a:pt x="11500" y="3916"/>
                    <a:pt x="10653" y="4022"/>
                    <a:pt x="9242" y="4339"/>
                  </a:cubicBezTo>
                  <a:cubicBezTo>
                    <a:pt x="7831" y="4657"/>
                    <a:pt x="4867" y="5221"/>
                    <a:pt x="3527" y="5186"/>
                  </a:cubicBezTo>
                  <a:cubicBezTo>
                    <a:pt x="2186" y="5151"/>
                    <a:pt x="1763" y="4480"/>
                    <a:pt x="1198" y="4128"/>
                  </a:cubicBezTo>
                </a:path>
              </a:pathLst>
            </a:custGeom>
            <a:noFill/>
            <a:ln w="38160">
              <a:solidFill>
                <a:srgbClr val="0033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0073" name="Freeform 24"/>
            <p:cNvSpPr>
              <a:spLocks noChangeArrowheads="1"/>
            </p:cNvSpPr>
            <p:nvPr/>
          </p:nvSpPr>
          <p:spPr bwMode="auto">
            <a:xfrm>
              <a:off x="1588" y="2487"/>
              <a:ext cx="1956" cy="1533"/>
            </a:xfrm>
            <a:custGeom>
              <a:avLst/>
              <a:gdLst>
                <a:gd name="T0" fmla="*/ 0 w 7833"/>
                <a:gd name="T1" fmla="*/ 898 h 6139"/>
                <a:gd name="T2" fmla="*/ 264 w 7833"/>
                <a:gd name="T3" fmla="*/ 476 h 6139"/>
                <a:gd name="T4" fmla="*/ 793 w 7833"/>
                <a:gd name="T5" fmla="*/ 53 h 6139"/>
                <a:gd name="T6" fmla="*/ 1321 w 7833"/>
                <a:gd name="T7" fmla="*/ 0 h 6139"/>
                <a:gd name="T8" fmla="*/ 1956 w 7833"/>
                <a:gd name="T9" fmla="*/ 317 h 6139"/>
                <a:gd name="T10" fmla="*/ 1850 w 7833"/>
                <a:gd name="T11" fmla="*/ 634 h 6139"/>
                <a:gd name="T12" fmla="*/ 1321 w 7833"/>
                <a:gd name="T13" fmla="*/ 1269 h 6139"/>
                <a:gd name="T14" fmla="*/ 370 w 7833"/>
                <a:gd name="T15" fmla="*/ 1533 h 6139"/>
                <a:gd name="T16" fmla="*/ 0 w 7833"/>
                <a:gd name="T17" fmla="*/ 898 h 61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833"/>
                <a:gd name="T28" fmla="*/ 0 h 6139"/>
                <a:gd name="T29" fmla="*/ 7833 w 7833"/>
                <a:gd name="T30" fmla="*/ 6139 h 61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833" h="6139">
                  <a:moveTo>
                    <a:pt x="0" y="3598"/>
                  </a:moveTo>
                  <a:lnTo>
                    <a:pt x="1058" y="1905"/>
                  </a:lnTo>
                  <a:lnTo>
                    <a:pt x="3175" y="212"/>
                  </a:lnTo>
                  <a:lnTo>
                    <a:pt x="5292" y="0"/>
                  </a:lnTo>
                  <a:lnTo>
                    <a:pt x="7832" y="1270"/>
                  </a:lnTo>
                  <a:lnTo>
                    <a:pt x="7408" y="2540"/>
                  </a:lnTo>
                  <a:lnTo>
                    <a:pt x="5292" y="5080"/>
                  </a:lnTo>
                  <a:lnTo>
                    <a:pt x="1482" y="6138"/>
                  </a:lnTo>
                  <a:lnTo>
                    <a:pt x="0" y="3598"/>
                  </a:lnTo>
                </a:path>
              </a:pathLst>
            </a:custGeom>
            <a:noFill/>
            <a:ln w="38160">
              <a:solidFill>
                <a:srgbClr val="0033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</p:grpSp>
    </p:spTree>
    <p:extLst>
      <p:ext uri="{BB962C8B-B14F-4D97-AF65-F5344CB8AC3E}">
        <p14:creationId xmlns:p14="http://schemas.microsoft.com/office/powerpoint/2010/main" val="7700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976423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200" b="1" dirty="0" smtClean="0"/>
              <a:t>Example 1: RMS Calculating Software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19150"/>
            <a:ext cx="8610600" cy="3496984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3600" dirty="0"/>
              <a:t>By observing the level 1 DFD:</a:t>
            </a:r>
          </a:p>
          <a:p>
            <a:pPr marL="505503" lvl="1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3200" dirty="0"/>
              <a:t>Identify read-number and validate-number bubbles as the afferent branch</a:t>
            </a:r>
          </a:p>
          <a:p>
            <a:pPr marL="505503" lvl="1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3200" dirty="0"/>
              <a:t>Display as the efferent branch.  </a:t>
            </a:r>
          </a:p>
        </p:txBody>
      </p:sp>
    </p:spTree>
    <p:extLst>
      <p:ext uri="{BB962C8B-B14F-4D97-AF65-F5344CB8AC3E}">
        <p14:creationId xmlns:p14="http://schemas.microsoft.com/office/powerpoint/2010/main" val="30852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53796" y="233068"/>
            <a:ext cx="1790204" cy="1923403"/>
          </a:xfrm>
          <a:solidFill>
            <a:srgbClr val="FFC000"/>
          </a:solidFill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722" b="1" dirty="0"/>
              <a:t>Example 1: RMS Calculating Software</a:t>
            </a:r>
          </a:p>
        </p:txBody>
      </p:sp>
      <p:grpSp>
        <p:nvGrpSpPr>
          <p:cNvPr id="132099" name="Group 29"/>
          <p:cNvGrpSpPr>
            <a:grpSpLocks/>
          </p:cNvGrpSpPr>
          <p:nvPr/>
        </p:nvGrpSpPr>
        <p:grpSpPr bwMode="auto">
          <a:xfrm>
            <a:off x="609600" y="438150"/>
            <a:ext cx="6143685" cy="3486606"/>
            <a:chOff x="755650" y="1847850"/>
            <a:chExt cx="7810500" cy="3713933"/>
          </a:xfrm>
        </p:grpSpPr>
        <p:sp>
          <p:nvSpPr>
            <p:cNvPr id="1635342" name="AutoShape 14"/>
            <p:cNvSpPr>
              <a:spLocks noChangeArrowheads="1"/>
            </p:cNvSpPr>
            <p:nvPr/>
          </p:nvSpPr>
          <p:spPr bwMode="auto">
            <a:xfrm>
              <a:off x="2603915" y="4787472"/>
              <a:ext cx="1426707" cy="670763"/>
            </a:xfrm>
            <a:prstGeom prst="roundRect">
              <a:avLst>
                <a:gd name="adj" fmla="val 259"/>
              </a:avLst>
            </a:prstGeom>
            <a:solidFill>
              <a:srgbClr val="FFFF00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grpSp>
          <p:nvGrpSpPr>
            <p:cNvPr id="132101" name="Group 28"/>
            <p:cNvGrpSpPr>
              <a:grpSpLocks/>
            </p:cNvGrpSpPr>
            <p:nvPr/>
          </p:nvGrpSpPr>
          <p:grpSpPr bwMode="auto">
            <a:xfrm>
              <a:off x="839788" y="1847850"/>
              <a:ext cx="7642225" cy="3713933"/>
              <a:chOff x="839788" y="1847850"/>
              <a:chExt cx="7642225" cy="3713933"/>
            </a:xfrm>
          </p:grpSpPr>
          <p:sp>
            <p:nvSpPr>
              <p:cNvPr id="1635336" name="Text Box 8"/>
              <p:cNvSpPr txBox="1">
                <a:spLocks noChangeArrowheads="1"/>
              </p:cNvSpPr>
              <p:nvPr/>
            </p:nvSpPr>
            <p:spPr bwMode="auto">
              <a:xfrm>
                <a:off x="2520153" y="4789773"/>
                <a:ext cx="1679367" cy="772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3500" tIns="35100" rIns="13500" bIns="35100"/>
              <a:lstStyle/>
              <a:p>
                <a:pPr algn="ctr" defTabSz="685886">
                  <a:lnSpc>
                    <a:spcPct val="85000"/>
                  </a:lnSpc>
                  <a:spcBef>
                    <a:spcPts val="859"/>
                  </a:spcBef>
                  <a:tabLst>
                    <a:tab pos="648081" algn="l"/>
                    <a:tab pos="1085536" algn="l"/>
                  </a:tabLst>
                  <a:defRPr/>
                </a:pPr>
                <a:r>
                  <a:rPr lang="en-GB" sz="1600" b="1" dirty="0"/>
                  <a:t>Validate-</a:t>
                </a:r>
              </a:p>
              <a:p>
                <a:pPr algn="ctr" defTabSz="685886">
                  <a:lnSpc>
                    <a:spcPct val="85000"/>
                  </a:lnSpc>
                  <a:spcBef>
                    <a:spcPts val="859"/>
                  </a:spcBef>
                  <a:tabLst>
                    <a:tab pos="648081" algn="l"/>
                    <a:tab pos="1085536" algn="l"/>
                  </a:tabLst>
                  <a:defRPr/>
                </a:pPr>
                <a:r>
                  <a:rPr lang="en-GB" sz="1600" b="1" dirty="0"/>
                  <a:t>data</a:t>
                </a:r>
              </a:p>
            </p:txBody>
          </p:sp>
          <p:sp>
            <p:nvSpPr>
              <p:cNvPr id="1635337" name="AutoShape 9"/>
              <p:cNvSpPr>
                <a:spLocks noChangeArrowheads="1"/>
              </p:cNvSpPr>
              <p:nvPr/>
            </p:nvSpPr>
            <p:spPr bwMode="auto">
              <a:xfrm>
                <a:off x="4453554" y="1847850"/>
                <a:ext cx="921386" cy="585624"/>
              </a:xfrm>
              <a:prstGeom prst="roundRect">
                <a:avLst>
                  <a:gd name="adj" fmla="val 296"/>
                </a:avLst>
              </a:prstGeom>
              <a:solidFill>
                <a:srgbClr val="FFFF00"/>
              </a:solidFill>
              <a:ln w="381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635338" name="AutoShape 10"/>
              <p:cNvSpPr>
                <a:spLocks noChangeArrowheads="1"/>
              </p:cNvSpPr>
              <p:nvPr/>
            </p:nvSpPr>
            <p:spPr bwMode="auto">
              <a:xfrm>
                <a:off x="3779335" y="3359655"/>
                <a:ext cx="2267078" cy="586774"/>
              </a:xfrm>
              <a:prstGeom prst="roundRect">
                <a:avLst>
                  <a:gd name="adj" fmla="val 296"/>
                </a:avLst>
              </a:prstGeom>
              <a:solidFill>
                <a:srgbClr val="FFFF00"/>
              </a:solidFill>
              <a:ln w="381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000"/>
              </a:p>
            </p:txBody>
          </p:sp>
          <p:sp>
            <p:nvSpPr>
              <p:cNvPr id="1635339" name="AutoShape 11"/>
              <p:cNvSpPr>
                <a:spLocks noChangeArrowheads="1"/>
              </p:cNvSpPr>
              <p:nvPr/>
            </p:nvSpPr>
            <p:spPr bwMode="auto">
              <a:xfrm>
                <a:off x="6216684" y="3359655"/>
                <a:ext cx="2265704" cy="586774"/>
              </a:xfrm>
              <a:prstGeom prst="roundRect">
                <a:avLst>
                  <a:gd name="adj" fmla="val 296"/>
                </a:avLst>
              </a:prstGeom>
              <a:solidFill>
                <a:srgbClr val="FFFF00"/>
              </a:solidFill>
              <a:ln w="381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635340" name="AutoShape 12"/>
              <p:cNvSpPr>
                <a:spLocks noChangeArrowheads="1"/>
              </p:cNvSpPr>
              <p:nvPr/>
            </p:nvSpPr>
            <p:spPr bwMode="auto">
              <a:xfrm>
                <a:off x="1259598" y="3359655"/>
                <a:ext cx="2265704" cy="586774"/>
              </a:xfrm>
              <a:prstGeom prst="roundRect">
                <a:avLst>
                  <a:gd name="adj" fmla="val 296"/>
                </a:avLst>
              </a:prstGeom>
              <a:solidFill>
                <a:srgbClr val="FFFF00"/>
              </a:solidFill>
              <a:ln w="381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635341" name="AutoShape 13"/>
              <p:cNvSpPr>
                <a:spLocks noChangeArrowheads="1"/>
              </p:cNvSpPr>
              <p:nvPr/>
            </p:nvSpPr>
            <p:spPr bwMode="auto">
              <a:xfrm>
                <a:off x="839413" y="4787472"/>
                <a:ext cx="1426707" cy="670763"/>
              </a:xfrm>
              <a:prstGeom prst="roundRect">
                <a:avLst>
                  <a:gd name="adj" fmla="val 259"/>
                </a:avLst>
              </a:prstGeom>
              <a:solidFill>
                <a:srgbClr val="FFFF00"/>
              </a:solidFill>
              <a:ln w="381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</p:grpSp>
        <p:sp>
          <p:nvSpPr>
            <p:cNvPr id="1635331" name="Text Box 3"/>
            <p:cNvSpPr txBox="1">
              <a:spLocks noChangeArrowheads="1"/>
            </p:cNvSpPr>
            <p:nvPr/>
          </p:nvSpPr>
          <p:spPr bwMode="auto">
            <a:xfrm>
              <a:off x="4537316" y="1847850"/>
              <a:ext cx="2096807" cy="501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102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b="1"/>
                <a:t>root</a:t>
              </a:r>
            </a:p>
          </p:txBody>
        </p:sp>
        <p:sp>
          <p:nvSpPr>
            <p:cNvPr id="1635332" name="Text Box 4"/>
            <p:cNvSpPr txBox="1">
              <a:spLocks noChangeArrowheads="1"/>
            </p:cNvSpPr>
            <p:nvPr/>
          </p:nvSpPr>
          <p:spPr bwMode="auto">
            <a:xfrm>
              <a:off x="1428495" y="3443645"/>
              <a:ext cx="2096807" cy="436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sz="1600" b="1"/>
                <a:t>Get-good-data</a:t>
              </a:r>
            </a:p>
          </p:txBody>
        </p:sp>
        <p:sp>
          <p:nvSpPr>
            <p:cNvPr id="1635333" name="Text Box 5"/>
            <p:cNvSpPr txBox="1">
              <a:spLocks noChangeArrowheads="1"/>
            </p:cNvSpPr>
            <p:nvPr/>
          </p:nvSpPr>
          <p:spPr bwMode="auto">
            <a:xfrm>
              <a:off x="3779335" y="3443645"/>
              <a:ext cx="2758667" cy="701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b="1" dirty="0"/>
                <a:t>Compute-solution</a:t>
              </a:r>
            </a:p>
          </p:txBody>
        </p:sp>
        <p:sp>
          <p:nvSpPr>
            <p:cNvPr id="1635334" name="Text Box 6"/>
            <p:cNvSpPr txBox="1">
              <a:spLocks noChangeArrowheads="1"/>
            </p:cNvSpPr>
            <p:nvPr/>
          </p:nvSpPr>
          <p:spPr bwMode="auto">
            <a:xfrm>
              <a:off x="6300446" y="3443645"/>
              <a:ext cx="2265704" cy="436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sz="1600" b="1"/>
                <a:t>Display-solution</a:t>
              </a:r>
            </a:p>
          </p:txBody>
        </p:sp>
        <p:sp>
          <p:nvSpPr>
            <p:cNvPr id="1635335" name="Text Box 7"/>
            <p:cNvSpPr txBox="1">
              <a:spLocks noChangeArrowheads="1"/>
            </p:cNvSpPr>
            <p:nvPr/>
          </p:nvSpPr>
          <p:spPr bwMode="auto">
            <a:xfrm>
              <a:off x="755650" y="4872612"/>
              <a:ext cx="1677994" cy="434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algn="ctr"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085536" algn="l"/>
                </a:tabLst>
                <a:defRPr/>
              </a:pPr>
              <a:r>
                <a:rPr lang="en-GB" sz="1600" b="1"/>
                <a:t>Get-data</a:t>
              </a:r>
            </a:p>
          </p:txBody>
        </p:sp>
        <p:sp>
          <p:nvSpPr>
            <p:cNvPr id="1635343" name="Line 15"/>
            <p:cNvSpPr>
              <a:spLocks noChangeShapeType="1"/>
            </p:cNvSpPr>
            <p:nvPr/>
          </p:nvSpPr>
          <p:spPr bwMode="auto">
            <a:xfrm flipH="1">
              <a:off x="2352629" y="2435775"/>
              <a:ext cx="2184688" cy="923881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635344" name="Line 16"/>
            <p:cNvSpPr>
              <a:spLocks noChangeShapeType="1"/>
            </p:cNvSpPr>
            <p:nvPr/>
          </p:nvSpPr>
          <p:spPr bwMode="auto">
            <a:xfrm flipH="1">
              <a:off x="1512258" y="3947580"/>
              <a:ext cx="840370" cy="839892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635345" name="Line 17"/>
            <p:cNvSpPr>
              <a:spLocks noChangeShapeType="1"/>
            </p:cNvSpPr>
            <p:nvPr/>
          </p:nvSpPr>
          <p:spPr bwMode="auto">
            <a:xfrm>
              <a:off x="4872366" y="2435775"/>
              <a:ext cx="0" cy="923881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635346" name="Line 18"/>
            <p:cNvSpPr>
              <a:spLocks noChangeShapeType="1"/>
            </p:cNvSpPr>
            <p:nvPr/>
          </p:nvSpPr>
          <p:spPr bwMode="auto">
            <a:xfrm>
              <a:off x="5292551" y="2435775"/>
              <a:ext cx="2015790" cy="923881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635347" name="Line 19"/>
            <p:cNvSpPr>
              <a:spLocks noChangeShapeType="1"/>
            </p:cNvSpPr>
            <p:nvPr/>
          </p:nvSpPr>
          <p:spPr bwMode="auto">
            <a:xfrm>
              <a:off x="2603915" y="3947580"/>
              <a:ext cx="672845" cy="839892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635348" name="Text Box 20"/>
            <p:cNvSpPr txBox="1">
              <a:spLocks noChangeArrowheads="1"/>
            </p:cNvSpPr>
            <p:nvPr/>
          </p:nvSpPr>
          <p:spPr bwMode="auto">
            <a:xfrm>
              <a:off x="4288776" y="2846516"/>
              <a:ext cx="2098179" cy="437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sz="1400" b="1" dirty="0"/>
                <a:t>Valid-numbers</a:t>
              </a:r>
            </a:p>
          </p:txBody>
        </p:sp>
        <p:sp>
          <p:nvSpPr>
            <p:cNvPr id="1635349" name="Line 21"/>
            <p:cNvSpPr>
              <a:spLocks noChangeShapeType="1"/>
            </p:cNvSpPr>
            <p:nvPr/>
          </p:nvSpPr>
          <p:spPr bwMode="auto">
            <a:xfrm flipV="1">
              <a:off x="3133953" y="2938559"/>
              <a:ext cx="502574" cy="167978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635350" name="Text Box 22"/>
            <p:cNvSpPr txBox="1">
              <a:spLocks noChangeArrowheads="1"/>
            </p:cNvSpPr>
            <p:nvPr/>
          </p:nvSpPr>
          <p:spPr bwMode="auto">
            <a:xfrm>
              <a:off x="2877173" y="3100785"/>
              <a:ext cx="2098179" cy="369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697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sz="1400" b="1" dirty="0"/>
                <a:t>Valid-numbers</a:t>
              </a:r>
            </a:p>
          </p:txBody>
        </p:sp>
        <p:sp>
          <p:nvSpPr>
            <p:cNvPr id="1635351" name="Line 23"/>
            <p:cNvSpPr>
              <a:spLocks noChangeShapeType="1"/>
            </p:cNvSpPr>
            <p:nvPr/>
          </p:nvSpPr>
          <p:spPr bwMode="auto">
            <a:xfrm>
              <a:off x="4787230" y="2519764"/>
              <a:ext cx="0" cy="419946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635352" name="Line 24"/>
            <p:cNvSpPr>
              <a:spLocks noChangeShapeType="1"/>
            </p:cNvSpPr>
            <p:nvPr/>
          </p:nvSpPr>
          <p:spPr bwMode="auto">
            <a:xfrm>
              <a:off x="4956129" y="2519764"/>
              <a:ext cx="0" cy="419946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635353" name="Text Box 25"/>
            <p:cNvSpPr txBox="1">
              <a:spLocks noChangeArrowheads="1"/>
            </p:cNvSpPr>
            <p:nvPr/>
          </p:nvSpPr>
          <p:spPr bwMode="auto">
            <a:xfrm>
              <a:off x="4956129" y="2435775"/>
              <a:ext cx="2098179" cy="436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sz="1600" b="1"/>
                <a:t>rms</a:t>
              </a:r>
            </a:p>
          </p:txBody>
        </p:sp>
        <p:sp>
          <p:nvSpPr>
            <p:cNvPr id="1635354" name="Text Box 26"/>
            <p:cNvSpPr txBox="1">
              <a:spLocks noChangeArrowheads="1"/>
            </p:cNvSpPr>
            <p:nvPr/>
          </p:nvSpPr>
          <p:spPr bwMode="auto">
            <a:xfrm>
              <a:off x="6469344" y="2603753"/>
              <a:ext cx="2096806" cy="436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sz="1600" b="1"/>
                <a:t>rms</a:t>
              </a:r>
            </a:p>
          </p:txBody>
        </p:sp>
        <p:sp>
          <p:nvSpPr>
            <p:cNvPr id="1635355" name="Line 27"/>
            <p:cNvSpPr>
              <a:spLocks noChangeShapeType="1"/>
            </p:cNvSpPr>
            <p:nvPr/>
          </p:nvSpPr>
          <p:spPr bwMode="auto">
            <a:xfrm>
              <a:off x="6047786" y="2603753"/>
              <a:ext cx="505321" cy="251967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3982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5971" y="0"/>
            <a:ext cx="5850975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748"/>
              </a:spcBef>
            </a:pPr>
            <a:r>
              <a:rPr lang="en-GB" altLang="en-US" sz="3600" b="1" dirty="0"/>
              <a:t>Structure Chart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590550"/>
            <a:ext cx="8839200" cy="3797679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spcBef>
                <a:spcPts val="434"/>
              </a:spcBef>
              <a:spcAft>
                <a:spcPts val="600"/>
              </a:spcAft>
            </a:pPr>
            <a:r>
              <a:rPr lang="en-GB" altLang="en-US" sz="2800" dirty="0"/>
              <a:t>Structure chart representation  </a:t>
            </a:r>
          </a:p>
          <a:p>
            <a:pPr marL="505503" lvl="1" defTabSz="622158">
              <a:spcBef>
                <a:spcPts val="374"/>
              </a:spcBef>
              <a:spcAft>
                <a:spcPts val="600"/>
              </a:spcAft>
            </a:pPr>
            <a:r>
              <a:rPr lang="en-GB" altLang="en-US" sz="2400" dirty="0"/>
              <a:t>Easily implementable using programming languages</a:t>
            </a:r>
            <a:r>
              <a:rPr lang="en-GB" altLang="en-US" sz="3200" dirty="0" smtClean="0"/>
              <a:t>.  </a:t>
            </a:r>
          </a:p>
          <a:p>
            <a:pPr marL="233309" indent="-233309" defTabSz="622158">
              <a:spcBef>
                <a:spcPts val="434"/>
              </a:spcBef>
              <a:spcAft>
                <a:spcPts val="600"/>
              </a:spcAft>
            </a:pPr>
            <a:r>
              <a:rPr lang="en-GB" altLang="en-US" sz="2800" dirty="0"/>
              <a:t>Main focus of a  structure chart: </a:t>
            </a:r>
          </a:p>
          <a:p>
            <a:pPr marL="505503" lvl="1" defTabSz="622158">
              <a:spcBef>
                <a:spcPts val="493"/>
              </a:spcBef>
              <a:spcAft>
                <a:spcPts val="600"/>
              </a:spcAft>
            </a:pPr>
            <a:r>
              <a:rPr lang="en-GB" altLang="en-US" dirty="0"/>
              <a:t>Define the module structure of a software,</a:t>
            </a:r>
            <a:r>
              <a:rPr lang="en-GB" altLang="en-US" sz="2400" dirty="0"/>
              <a:t> </a:t>
            </a:r>
          </a:p>
          <a:p>
            <a:pPr marL="505503" lvl="1" defTabSz="622158">
              <a:spcBef>
                <a:spcPts val="493"/>
              </a:spcBef>
              <a:spcAft>
                <a:spcPts val="600"/>
              </a:spcAft>
            </a:pPr>
            <a:r>
              <a:rPr lang="en-GB" altLang="en-US" dirty="0"/>
              <a:t>Interaction among different modules, </a:t>
            </a:r>
          </a:p>
          <a:p>
            <a:pPr marL="505503" lvl="1" defTabSz="622158">
              <a:spcBef>
                <a:spcPts val="493"/>
              </a:spcBef>
              <a:spcAft>
                <a:spcPts val="600"/>
              </a:spcAft>
            </a:pPr>
            <a:r>
              <a:rPr lang="en-GB" altLang="en-US" b="1" dirty="0">
                <a:solidFill>
                  <a:srgbClr val="4C38E2"/>
                </a:solidFill>
              </a:rPr>
              <a:t>Procedural aspects (</a:t>
            </a:r>
            <a:r>
              <a:rPr lang="en-GB" altLang="en-US" b="1" dirty="0" err="1">
                <a:solidFill>
                  <a:srgbClr val="4C38E2"/>
                </a:solidFill>
              </a:rPr>
              <a:t>e.g</a:t>
            </a:r>
            <a:r>
              <a:rPr lang="en-GB" altLang="en-US" b="1" dirty="0">
                <a:solidFill>
                  <a:srgbClr val="4C38E2"/>
                </a:solidFill>
              </a:rPr>
              <a:t>,  how a particular functionality is achieved) are not represented.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096000" y="1200150"/>
            <a:ext cx="3048000" cy="1186336"/>
            <a:chOff x="1111" y="3174"/>
            <a:chExt cx="4550" cy="931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122" y="3174"/>
              <a:ext cx="581" cy="190"/>
            </a:xfrm>
            <a:prstGeom prst="roundRect">
              <a:avLst>
                <a:gd name="adj" fmla="val 296"/>
              </a:avLst>
            </a:prstGeom>
            <a:solidFill>
              <a:srgbClr val="FFC0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699" y="3736"/>
              <a:ext cx="1427" cy="369"/>
            </a:xfrm>
            <a:prstGeom prst="roundRect">
              <a:avLst>
                <a:gd name="adj" fmla="val 296"/>
              </a:avLst>
            </a:prstGeom>
            <a:solidFill>
              <a:srgbClr val="FFC0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1111" y="3736"/>
              <a:ext cx="1428" cy="369"/>
            </a:xfrm>
            <a:prstGeom prst="roundRect">
              <a:avLst>
                <a:gd name="adj" fmla="val 296"/>
              </a:avLst>
            </a:prstGeom>
            <a:solidFill>
              <a:srgbClr val="FFC0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4233" y="3736"/>
              <a:ext cx="1428" cy="369"/>
            </a:xfrm>
            <a:prstGeom prst="roundRect">
              <a:avLst>
                <a:gd name="adj" fmla="val 296"/>
              </a:avLst>
            </a:prstGeom>
            <a:solidFill>
              <a:srgbClr val="FFC0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1217" y="3789"/>
              <a:ext cx="132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050" b="1">
                  <a:solidFill>
                    <a:schemeClr val="tx1"/>
                  </a:solidFill>
                  <a:latin typeface="Comic Sans MS" panose="030F0702030302020204" pitchFamily="66" charset="0"/>
                </a:rPr>
                <a:t>Process-order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752" y="3789"/>
              <a:ext cx="148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050" b="1">
                  <a:solidFill>
                    <a:schemeClr val="tx1"/>
                  </a:solidFill>
                  <a:latin typeface="Comic Sans MS" panose="030F0702030302020204" pitchFamily="66" charset="0"/>
                </a:rPr>
                <a:t>Handle-indent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1746" y="3366"/>
              <a:ext cx="1429" cy="37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387" y="3366"/>
              <a:ext cx="0" cy="37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160" y="3179"/>
              <a:ext cx="79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1200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root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339" y="3789"/>
              <a:ext cx="132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050" b="1">
                  <a:solidFill>
                    <a:schemeClr val="tx1"/>
                  </a:solidFill>
                  <a:latin typeface="Comic Sans MS" panose="030F0702030302020204" pitchFamily="66" charset="0"/>
                </a:rPr>
                <a:t>Handle-query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387" y="3366"/>
              <a:ext cx="0" cy="37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666" y="3364"/>
              <a:ext cx="1270" cy="37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96360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540" y="179723"/>
            <a:ext cx="6858720" cy="639427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722" b="1" dirty="0"/>
              <a:t>Example 2: Tic-Tac-Toe Computer Game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19150"/>
            <a:ext cx="8915400" cy="3460260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spcBef>
                <a:spcPts val="434"/>
              </a:spcBef>
            </a:pPr>
            <a:r>
              <a:rPr lang="en-GB" altLang="en-US" sz="2800" dirty="0"/>
              <a:t>As soon as either of the human player or the computer wins, </a:t>
            </a:r>
          </a:p>
          <a:p>
            <a:pPr marL="505503" lvl="1" defTabSz="622158">
              <a:spcBef>
                <a:spcPts val="374"/>
              </a:spcBef>
            </a:pPr>
            <a:r>
              <a:rPr lang="en-GB" altLang="en-US" sz="2400" dirty="0"/>
              <a:t>A message congratulating the winner should be displayed.</a:t>
            </a:r>
          </a:p>
          <a:p>
            <a:pPr marL="233309" indent="-233309" defTabSz="622158">
              <a:spcBef>
                <a:spcPts val="434"/>
              </a:spcBef>
            </a:pPr>
            <a:r>
              <a:rPr lang="en-GB" altLang="en-US" sz="2800" dirty="0"/>
              <a:t>If neither player manages to get three consecutive marks along a straight line, </a:t>
            </a:r>
          </a:p>
          <a:p>
            <a:pPr marL="505503" lvl="1" defTabSz="622158">
              <a:spcBef>
                <a:spcPts val="374"/>
              </a:spcBef>
            </a:pPr>
            <a:r>
              <a:rPr lang="en-GB" altLang="en-US" sz="2400" dirty="0"/>
              <a:t>And all the squares on the board are filled up, </a:t>
            </a:r>
          </a:p>
          <a:p>
            <a:pPr marL="505503" lvl="1" defTabSz="622158">
              <a:spcBef>
                <a:spcPts val="374"/>
              </a:spcBef>
            </a:pPr>
            <a:r>
              <a:rPr lang="en-GB" altLang="en-US" sz="2400" dirty="0"/>
              <a:t>Then the game is drawn. </a:t>
            </a:r>
          </a:p>
          <a:p>
            <a:pPr marL="233309" indent="-233309" defTabSz="622158">
              <a:spcBef>
                <a:spcPts val="434"/>
              </a:spcBef>
            </a:pPr>
            <a:r>
              <a:rPr lang="en-GB" altLang="en-US" sz="2800" dirty="0"/>
              <a:t>The computer always tries to win a game. </a:t>
            </a:r>
          </a:p>
        </p:txBody>
      </p:sp>
    </p:spTree>
    <p:extLst>
      <p:ext uri="{BB962C8B-B14F-4D97-AF65-F5344CB8AC3E}">
        <p14:creationId xmlns:p14="http://schemas.microsoft.com/office/powerpoint/2010/main" val="28127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526"/>
            <a:ext cx="6971804" cy="85653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200" b="1" dirty="0" smtClean="0"/>
              <a:t>Context Diagram for Example 2</a:t>
            </a:r>
          </a:p>
        </p:txBody>
      </p:sp>
      <p:grpSp>
        <p:nvGrpSpPr>
          <p:cNvPr id="134147" name="Group 12"/>
          <p:cNvGrpSpPr>
            <a:grpSpLocks/>
          </p:cNvGrpSpPr>
          <p:nvPr/>
        </p:nvGrpSpPr>
        <p:grpSpPr bwMode="auto">
          <a:xfrm>
            <a:off x="1600200" y="742950"/>
            <a:ext cx="5807769" cy="3293266"/>
            <a:chOff x="1323" y="1164"/>
            <a:chExt cx="3121" cy="2221"/>
          </a:xfrm>
        </p:grpSpPr>
        <p:sp>
          <p:nvSpPr>
            <p:cNvPr id="134148" name="Oval 4"/>
            <p:cNvSpPr>
              <a:spLocks noChangeArrowheads="1"/>
            </p:cNvSpPr>
            <p:nvPr/>
          </p:nvSpPr>
          <p:spPr bwMode="auto">
            <a:xfrm>
              <a:off x="3228" y="1164"/>
              <a:ext cx="1216" cy="1163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134149" name="AutoShape 5"/>
            <p:cNvSpPr>
              <a:spLocks noChangeArrowheads="1"/>
            </p:cNvSpPr>
            <p:nvPr/>
          </p:nvSpPr>
          <p:spPr bwMode="auto">
            <a:xfrm>
              <a:off x="1323" y="2751"/>
              <a:ext cx="1428" cy="634"/>
            </a:xfrm>
            <a:prstGeom prst="roundRect">
              <a:avLst>
                <a:gd name="adj" fmla="val 171"/>
              </a:avLst>
            </a:prstGeom>
            <a:solidFill>
              <a:srgbClr val="CCFF66"/>
            </a:solidFill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722"/>
            </a:p>
          </p:txBody>
        </p:sp>
        <p:sp>
          <p:nvSpPr>
            <p:cNvPr id="134150" name="Text Box 6"/>
            <p:cNvSpPr txBox="1">
              <a:spLocks noChangeArrowheads="1"/>
            </p:cNvSpPr>
            <p:nvPr/>
          </p:nvSpPr>
          <p:spPr bwMode="auto">
            <a:xfrm>
              <a:off x="1323" y="2910"/>
              <a:ext cx="148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586" b="1">
                  <a:solidFill>
                    <a:schemeClr val="hlink"/>
                  </a:solidFill>
                  <a:latin typeface="Comic Sans MS" panose="030F0702030302020204" pitchFamily="66" charset="0"/>
                </a:rPr>
                <a:t>  Human Player</a:t>
              </a:r>
            </a:p>
          </p:txBody>
        </p:sp>
        <p:sp>
          <p:nvSpPr>
            <p:cNvPr id="134151" name="Text Box 7"/>
            <p:cNvSpPr txBox="1">
              <a:spLocks noChangeArrowheads="1"/>
            </p:cNvSpPr>
            <p:nvPr/>
          </p:nvSpPr>
          <p:spPr bwMode="auto">
            <a:xfrm>
              <a:off x="3281" y="1398"/>
              <a:ext cx="1163" cy="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586" b="1">
                  <a:solidFill>
                    <a:schemeClr val="hlink"/>
                  </a:solidFill>
                  <a:latin typeface="Comic Sans MS" panose="030F0702030302020204" pitchFamily="66" charset="0"/>
                </a:rPr>
                <a:t>Tic-tac-toe software</a:t>
              </a:r>
              <a:br>
                <a:rPr lang="en-GB" altLang="en-US" sz="2586" b="1">
                  <a:solidFill>
                    <a:schemeClr val="hlink"/>
                  </a:solidFill>
                  <a:latin typeface="Comic Sans MS" panose="030F0702030302020204" pitchFamily="66" charset="0"/>
                </a:rPr>
              </a:br>
              <a:r>
                <a:rPr lang="en-GB" altLang="en-US" sz="2586" b="1">
                  <a:solidFill>
                    <a:schemeClr val="hlin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34152" name="Freeform 8"/>
            <p:cNvSpPr>
              <a:spLocks/>
            </p:cNvSpPr>
            <p:nvPr/>
          </p:nvSpPr>
          <p:spPr bwMode="auto">
            <a:xfrm>
              <a:off x="1958" y="1693"/>
              <a:ext cx="1269" cy="1057"/>
            </a:xfrm>
            <a:custGeom>
              <a:avLst/>
              <a:gdLst>
                <a:gd name="T0" fmla="*/ 1269 w 5081"/>
                <a:gd name="T1" fmla="*/ 0 h 4234"/>
                <a:gd name="T2" fmla="*/ 317 w 5081"/>
                <a:gd name="T3" fmla="*/ 264 h 4234"/>
                <a:gd name="T4" fmla="*/ 0 w 5081"/>
                <a:gd name="T5" fmla="*/ 1057 h 4234"/>
                <a:gd name="T6" fmla="*/ 0 60000 65536"/>
                <a:gd name="T7" fmla="*/ 0 60000 65536"/>
                <a:gd name="T8" fmla="*/ 0 60000 65536"/>
                <a:gd name="T9" fmla="*/ 0 w 5081"/>
                <a:gd name="T10" fmla="*/ 0 h 4234"/>
                <a:gd name="T11" fmla="*/ 5081 w 5081"/>
                <a:gd name="T12" fmla="*/ 4234 h 42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81" h="4234">
                  <a:moveTo>
                    <a:pt x="5080" y="0"/>
                  </a:moveTo>
                  <a:cubicBezTo>
                    <a:pt x="3598" y="176"/>
                    <a:pt x="2117" y="353"/>
                    <a:pt x="1270" y="1058"/>
                  </a:cubicBezTo>
                  <a:cubicBezTo>
                    <a:pt x="423" y="1764"/>
                    <a:pt x="212" y="2999"/>
                    <a:pt x="0" y="4233"/>
                  </a:cubicBezTo>
                </a:path>
              </a:pathLst>
            </a:custGeom>
            <a:noFill/>
            <a:ln w="381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134153" name="Freeform 9"/>
            <p:cNvSpPr>
              <a:spLocks/>
            </p:cNvSpPr>
            <p:nvPr/>
          </p:nvSpPr>
          <p:spPr bwMode="auto">
            <a:xfrm>
              <a:off x="2752" y="2328"/>
              <a:ext cx="1163" cy="793"/>
            </a:xfrm>
            <a:custGeom>
              <a:avLst/>
              <a:gdLst>
                <a:gd name="T0" fmla="*/ 0 w 4657"/>
                <a:gd name="T1" fmla="*/ 793 h 3176"/>
                <a:gd name="T2" fmla="*/ 793 w 4657"/>
                <a:gd name="T3" fmla="*/ 634 h 3176"/>
                <a:gd name="T4" fmla="*/ 1163 w 4657"/>
                <a:gd name="T5" fmla="*/ 0 h 3176"/>
                <a:gd name="T6" fmla="*/ 0 60000 65536"/>
                <a:gd name="T7" fmla="*/ 0 60000 65536"/>
                <a:gd name="T8" fmla="*/ 0 60000 65536"/>
                <a:gd name="T9" fmla="*/ 0 w 4657"/>
                <a:gd name="T10" fmla="*/ 0 h 3176"/>
                <a:gd name="T11" fmla="*/ 4657 w 4657"/>
                <a:gd name="T12" fmla="*/ 3176 h 3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57" h="3176">
                  <a:moveTo>
                    <a:pt x="0" y="3175"/>
                  </a:moveTo>
                  <a:cubicBezTo>
                    <a:pt x="1198" y="3122"/>
                    <a:pt x="2398" y="3069"/>
                    <a:pt x="3174" y="2540"/>
                  </a:cubicBezTo>
                  <a:cubicBezTo>
                    <a:pt x="3950" y="2011"/>
                    <a:pt x="4303" y="1005"/>
                    <a:pt x="4656" y="0"/>
                  </a:cubicBezTo>
                </a:path>
              </a:pathLst>
            </a:custGeom>
            <a:noFill/>
            <a:ln w="381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134154" name="Text Box 10"/>
            <p:cNvSpPr txBox="1">
              <a:spLocks noChangeArrowheads="1"/>
            </p:cNvSpPr>
            <p:nvPr/>
          </p:nvSpPr>
          <p:spPr bwMode="auto">
            <a:xfrm>
              <a:off x="1588" y="1693"/>
              <a:ext cx="951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586" b="1">
                  <a:solidFill>
                    <a:schemeClr val="hlink"/>
                  </a:solidFill>
                  <a:latin typeface="Comic Sans MS" panose="030F0702030302020204" pitchFamily="66" charset="0"/>
                </a:rPr>
                <a:t>display</a:t>
              </a:r>
            </a:p>
          </p:txBody>
        </p:sp>
        <p:sp>
          <p:nvSpPr>
            <p:cNvPr id="134155" name="Text Box 11"/>
            <p:cNvSpPr txBox="1">
              <a:spLocks noChangeArrowheads="1"/>
            </p:cNvSpPr>
            <p:nvPr/>
          </p:nvSpPr>
          <p:spPr bwMode="auto">
            <a:xfrm>
              <a:off x="3069" y="2646"/>
              <a:ext cx="111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586" b="1">
                  <a:solidFill>
                    <a:schemeClr val="hlink"/>
                  </a:solidFill>
                  <a:latin typeface="Comic Sans MS" panose="030F0702030302020204" pitchFamily="66" charset="0"/>
                </a:rPr>
                <a:t>move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3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5391" y="2616677"/>
            <a:ext cx="1351859" cy="853290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674" b="1" dirty="0"/>
              <a:t>Level 1 DFD</a:t>
            </a:r>
          </a:p>
        </p:txBody>
      </p:sp>
      <p:grpSp>
        <p:nvGrpSpPr>
          <p:cNvPr id="135171" name="Group 27"/>
          <p:cNvGrpSpPr>
            <a:grpSpLocks/>
          </p:cNvGrpSpPr>
          <p:nvPr/>
        </p:nvGrpSpPr>
        <p:grpSpPr bwMode="auto">
          <a:xfrm>
            <a:off x="1219200" y="285750"/>
            <a:ext cx="6306782" cy="4404702"/>
            <a:chOff x="670" y="996"/>
            <a:chExt cx="4303" cy="2971"/>
          </a:xfrm>
        </p:grpSpPr>
        <p:sp>
          <p:nvSpPr>
            <p:cNvPr id="135172" name="Oval 3"/>
            <p:cNvSpPr>
              <a:spLocks noChangeArrowheads="1"/>
            </p:cNvSpPr>
            <p:nvPr/>
          </p:nvSpPr>
          <p:spPr bwMode="auto">
            <a:xfrm>
              <a:off x="2381" y="1111"/>
              <a:ext cx="1005" cy="846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5173" name="Oval 4"/>
            <p:cNvSpPr>
              <a:spLocks noChangeArrowheads="1"/>
            </p:cNvSpPr>
            <p:nvPr/>
          </p:nvSpPr>
          <p:spPr bwMode="auto">
            <a:xfrm>
              <a:off x="2434" y="3122"/>
              <a:ext cx="1004" cy="845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5174" name="Oval 5"/>
            <p:cNvSpPr>
              <a:spLocks noChangeArrowheads="1"/>
            </p:cNvSpPr>
            <p:nvPr/>
          </p:nvSpPr>
          <p:spPr bwMode="auto">
            <a:xfrm>
              <a:off x="1164" y="2011"/>
              <a:ext cx="1004" cy="845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5175" name="Oval 6"/>
            <p:cNvSpPr>
              <a:spLocks noChangeArrowheads="1"/>
            </p:cNvSpPr>
            <p:nvPr/>
          </p:nvSpPr>
          <p:spPr bwMode="auto">
            <a:xfrm>
              <a:off x="3651" y="2064"/>
              <a:ext cx="1005" cy="845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5176" name="Text Box 7"/>
            <p:cNvSpPr txBox="1">
              <a:spLocks noChangeArrowheads="1"/>
            </p:cNvSpPr>
            <p:nvPr/>
          </p:nvSpPr>
          <p:spPr bwMode="auto">
            <a:xfrm>
              <a:off x="2553" y="2450"/>
              <a:ext cx="68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313" b="1" dirty="0">
                  <a:solidFill>
                    <a:srgbClr val="0000CC"/>
                  </a:solidFill>
                  <a:latin typeface="Comic Sans MS" panose="030F0702030302020204" pitchFamily="66" charset="0"/>
                </a:rPr>
                <a:t>board</a:t>
              </a:r>
            </a:p>
          </p:txBody>
        </p:sp>
        <p:sp>
          <p:nvSpPr>
            <p:cNvPr id="135177" name="Line 8"/>
            <p:cNvSpPr>
              <a:spLocks noChangeShapeType="1"/>
            </p:cNvSpPr>
            <p:nvPr/>
          </p:nvSpPr>
          <p:spPr bwMode="auto">
            <a:xfrm>
              <a:off x="2487" y="2698"/>
              <a:ext cx="741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>
                <a:solidFill>
                  <a:srgbClr val="0000CC"/>
                </a:solidFill>
              </a:endParaRPr>
            </a:p>
          </p:txBody>
        </p:sp>
        <p:sp>
          <p:nvSpPr>
            <p:cNvPr id="135178" name="Line 9"/>
            <p:cNvSpPr>
              <a:spLocks noChangeShapeType="1"/>
            </p:cNvSpPr>
            <p:nvPr/>
          </p:nvSpPr>
          <p:spPr bwMode="auto">
            <a:xfrm>
              <a:off x="2487" y="2434"/>
              <a:ext cx="741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>
                <a:solidFill>
                  <a:srgbClr val="0000CC"/>
                </a:solidFill>
              </a:endParaRPr>
            </a:p>
          </p:txBody>
        </p:sp>
        <p:sp>
          <p:nvSpPr>
            <p:cNvPr id="135179" name="Freeform 10"/>
            <p:cNvSpPr>
              <a:spLocks/>
            </p:cNvSpPr>
            <p:nvPr/>
          </p:nvSpPr>
          <p:spPr bwMode="auto">
            <a:xfrm>
              <a:off x="2805" y="1958"/>
              <a:ext cx="0" cy="475"/>
            </a:xfrm>
            <a:custGeom>
              <a:avLst/>
              <a:gdLst>
                <a:gd name="T0" fmla="*/ 0 w 1"/>
                <a:gd name="T1" fmla="*/ 475 h 1906"/>
                <a:gd name="T2" fmla="*/ 0 w 1"/>
                <a:gd name="T3" fmla="*/ 0 h 1906"/>
                <a:gd name="T4" fmla="*/ 0 60000 65536"/>
                <a:gd name="T5" fmla="*/ 0 60000 65536"/>
                <a:gd name="T6" fmla="*/ 0 w 1"/>
                <a:gd name="T7" fmla="*/ 0 h 1906"/>
                <a:gd name="T8" fmla="*/ 0 w 1"/>
                <a:gd name="T9" fmla="*/ 1906 h 19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06">
                  <a:moveTo>
                    <a:pt x="0" y="1905"/>
                  </a:moveTo>
                  <a:cubicBezTo>
                    <a:pt x="0" y="1111"/>
                    <a:pt x="0" y="318"/>
                    <a:pt x="0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5180" name="Line 11"/>
            <p:cNvSpPr>
              <a:spLocks noChangeShapeType="1"/>
            </p:cNvSpPr>
            <p:nvPr/>
          </p:nvSpPr>
          <p:spPr bwMode="auto">
            <a:xfrm>
              <a:off x="2858" y="2698"/>
              <a:ext cx="0" cy="424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>
                <a:solidFill>
                  <a:srgbClr val="0000CC"/>
                </a:solidFill>
              </a:endParaRPr>
            </a:p>
          </p:txBody>
        </p:sp>
        <p:sp>
          <p:nvSpPr>
            <p:cNvPr id="135181" name="Freeform 12"/>
            <p:cNvSpPr>
              <a:spLocks/>
            </p:cNvSpPr>
            <p:nvPr/>
          </p:nvSpPr>
          <p:spPr bwMode="auto">
            <a:xfrm>
              <a:off x="3069" y="2698"/>
              <a:ext cx="846" cy="396"/>
            </a:xfrm>
            <a:custGeom>
              <a:avLst/>
              <a:gdLst>
                <a:gd name="T0" fmla="*/ 0 w 3387"/>
                <a:gd name="T1" fmla="*/ 0 h 1589"/>
                <a:gd name="T2" fmla="*/ 370 w 3387"/>
                <a:gd name="T3" fmla="*/ 369 h 1589"/>
                <a:gd name="T4" fmla="*/ 846 w 3387"/>
                <a:gd name="T5" fmla="*/ 158 h 1589"/>
                <a:gd name="T6" fmla="*/ 0 60000 65536"/>
                <a:gd name="T7" fmla="*/ 0 60000 65536"/>
                <a:gd name="T8" fmla="*/ 0 60000 65536"/>
                <a:gd name="T9" fmla="*/ 0 w 3387"/>
                <a:gd name="T10" fmla="*/ 0 h 1589"/>
                <a:gd name="T11" fmla="*/ 3387 w 3387"/>
                <a:gd name="T12" fmla="*/ 1589 h 1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7" h="1589">
                  <a:moveTo>
                    <a:pt x="0" y="0"/>
                  </a:moveTo>
                  <a:cubicBezTo>
                    <a:pt x="458" y="688"/>
                    <a:pt x="916" y="1376"/>
                    <a:pt x="1481" y="1482"/>
                  </a:cubicBezTo>
                  <a:cubicBezTo>
                    <a:pt x="2045" y="1588"/>
                    <a:pt x="3068" y="776"/>
                    <a:pt x="3386" y="635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5182" name="Freeform 13"/>
            <p:cNvSpPr>
              <a:spLocks/>
            </p:cNvSpPr>
            <p:nvPr/>
          </p:nvSpPr>
          <p:spPr bwMode="auto">
            <a:xfrm>
              <a:off x="1905" y="2002"/>
              <a:ext cx="634" cy="431"/>
            </a:xfrm>
            <a:custGeom>
              <a:avLst/>
              <a:gdLst>
                <a:gd name="T0" fmla="*/ 0 w 2540"/>
                <a:gd name="T1" fmla="*/ 62 h 1730"/>
                <a:gd name="T2" fmla="*/ 403 w 2540"/>
                <a:gd name="T3" fmla="*/ 62 h 1730"/>
                <a:gd name="T4" fmla="*/ 634 w 2540"/>
                <a:gd name="T5" fmla="*/ 431 h 1730"/>
                <a:gd name="T6" fmla="*/ 0 60000 65536"/>
                <a:gd name="T7" fmla="*/ 0 60000 65536"/>
                <a:gd name="T8" fmla="*/ 0 60000 65536"/>
                <a:gd name="T9" fmla="*/ 0 w 2540"/>
                <a:gd name="T10" fmla="*/ 0 h 1730"/>
                <a:gd name="T11" fmla="*/ 2540 w 2540"/>
                <a:gd name="T12" fmla="*/ 1730 h 17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0" h="1730">
                  <a:moveTo>
                    <a:pt x="0" y="247"/>
                  </a:moveTo>
                  <a:cubicBezTo>
                    <a:pt x="596" y="123"/>
                    <a:pt x="1193" y="0"/>
                    <a:pt x="1616" y="247"/>
                  </a:cubicBezTo>
                  <a:cubicBezTo>
                    <a:pt x="2040" y="494"/>
                    <a:pt x="2386" y="1482"/>
                    <a:pt x="2539" y="1729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5183" name="Freeform 14"/>
            <p:cNvSpPr>
              <a:spLocks/>
            </p:cNvSpPr>
            <p:nvPr/>
          </p:nvSpPr>
          <p:spPr bwMode="auto">
            <a:xfrm>
              <a:off x="847" y="1640"/>
              <a:ext cx="528" cy="422"/>
            </a:xfrm>
            <a:custGeom>
              <a:avLst/>
              <a:gdLst>
                <a:gd name="T0" fmla="*/ 0 w 2117"/>
                <a:gd name="T1" fmla="*/ 0 h 1694"/>
                <a:gd name="T2" fmla="*/ 369 w 2117"/>
                <a:gd name="T3" fmla="*/ 158 h 1694"/>
                <a:gd name="T4" fmla="*/ 528 w 2117"/>
                <a:gd name="T5" fmla="*/ 422 h 1694"/>
                <a:gd name="T6" fmla="*/ 0 60000 65536"/>
                <a:gd name="T7" fmla="*/ 0 60000 65536"/>
                <a:gd name="T8" fmla="*/ 0 60000 65536"/>
                <a:gd name="T9" fmla="*/ 0 w 2117"/>
                <a:gd name="T10" fmla="*/ 0 h 1694"/>
                <a:gd name="T11" fmla="*/ 2117 w 2117"/>
                <a:gd name="T12" fmla="*/ 1694 h 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" h="1694">
                  <a:moveTo>
                    <a:pt x="0" y="0"/>
                  </a:moveTo>
                  <a:cubicBezTo>
                    <a:pt x="563" y="176"/>
                    <a:pt x="1128" y="353"/>
                    <a:pt x="1481" y="635"/>
                  </a:cubicBezTo>
                  <a:cubicBezTo>
                    <a:pt x="1833" y="917"/>
                    <a:pt x="1975" y="1305"/>
                    <a:pt x="2116" y="1693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5184" name="Freeform 15"/>
            <p:cNvSpPr>
              <a:spLocks/>
            </p:cNvSpPr>
            <p:nvPr/>
          </p:nvSpPr>
          <p:spPr bwMode="auto">
            <a:xfrm>
              <a:off x="4128" y="1534"/>
              <a:ext cx="580" cy="528"/>
            </a:xfrm>
            <a:custGeom>
              <a:avLst/>
              <a:gdLst>
                <a:gd name="T0" fmla="*/ 0 w 2329"/>
                <a:gd name="T1" fmla="*/ 528 h 2118"/>
                <a:gd name="T2" fmla="*/ 105 w 2329"/>
                <a:gd name="T3" fmla="*/ 211 h 2118"/>
                <a:gd name="T4" fmla="*/ 580 w 2329"/>
                <a:gd name="T5" fmla="*/ 0 h 2118"/>
                <a:gd name="T6" fmla="*/ 0 60000 65536"/>
                <a:gd name="T7" fmla="*/ 0 60000 65536"/>
                <a:gd name="T8" fmla="*/ 0 60000 65536"/>
                <a:gd name="T9" fmla="*/ 0 w 2329"/>
                <a:gd name="T10" fmla="*/ 0 h 2118"/>
                <a:gd name="T11" fmla="*/ 2329 w 2329"/>
                <a:gd name="T12" fmla="*/ 2118 h 2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9" h="2118">
                  <a:moveTo>
                    <a:pt x="0" y="2117"/>
                  </a:moveTo>
                  <a:cubicBezTo>
                    <a:pt x="18" y="1658"/>
                    <a:pt x="35" y="1199"/>
                    <a:pt x="423" y="847"/>
                  </a:cubicBezTo>
                  <a:cubicBezTo>
                    <a:pt x="811" y="494"/>
                    <a:pt x="2011" y="141"/>
                    <a:pt x="2328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5185" name="Freeform 16"/>
            <p:cNvSpPr>
              <a:spLocks/>
            </p:cNvSpPr>
            <p:nvPr/>
          </p:nvSpPr>
          <p:spPr bwMode="auto">
            <a:xfrm>
              <a:off x="3334" y="1252"/>
              <a:ext cx="845" cy="123"/>
            </a:xfrm>
            <a:custGeom>
              <a:avLst/>
              <a:gdLst>
                <a:gd name="T0" fmla="*/ 0 w 3388"/>
                <a:gd name="T1" fmla="*/ 123 h 495"/>
                <a:gd name="T2" fmla="*/ 370 w 3388"/>
                <a:gd name="T3" fmla="*/ 18 h 495"/>
                <a:gd name="T4" fmla="*/ 845 w 3388"/>
                <a:gd name="T5" fmla="*/ 18 h 495"/>
                <a:gd name="T6" fmla="*/ 0 60000 65536"/>
                <a:gd name="T7" fmla="*/ 0 60000 65536"/>
                <a:gd name="T8" fmla="*/ 0 60000 65536"/>
                <a:gd name="T9" fmla="*/ 0 w 3388"/>
                <a:gd name="T10" fmla="*/ 0 h 495"/>
                <a:gd name="T11" fmla="*/ 3388 w 3388"/>
                <a:gd name="T12" fmla="*/ 495 h 4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8" h="495">
                  <a:moveTo>
                    <a:pt x="0" y="494"/>
                  </a:moveTo>
                  <a:cubicBezTo>
                    <a:pt x="459" y="318"/>
                    <a:pt x="917" y="141"/>
                    <a:pt x="1482" y="71"/>
                  </a:cubicBezTo>
                  <a:cubicBezTo>
                    <a:pt x="2046" y="0"/>
                    <a:pt x="2716" y="35"/>
                    <a:pt x="3387" y="71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5186" name="Text Box 17"/>
            <p:cNvSpPr txBox="1">
              <a:spLocks noChangeArrowheads="1"/>
            </p:cNvSpPr>
            <p:nvPr/>
          </p:nvSpPr>
          <p:spPr bwMode="auto">
            <a:xfrm>
              <a:off x="2483" y="1302"/>
              <a:ext cx="84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313" b="1" dirty="0">
                  <a:solidFill>
                    <a:srgbClr val="0000CC"/>
                  </a:solidFill>
                  <a:latin typeface="Comic Sans MS" panose="030F0702030302020204" pitchFamily="66" charset="0"/>
                </a:rPr>
                <a:t>Display-board</a:t>
              </a:r>
            </a:p>
          </p:txBody>
        </p:sp>
        <p:sp>
          <p:nvSpPr>
            <p:cNvPr id="135187" name="Text Box 18"/>
            <p:cNvSpPr txBox="1">
              <a:spLocks noChangeArrowheads="1"/>
            </p:cNvSpPr>
            <p:nvPr/>
          </p:nvSpPr>
          <p:spPr bwMode="auto">
            <a:xfrm>
              <a:off x="3818" y="2281"/>
              <a:ext cx="84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313" b="1" dirty="0">
                  <a:solidFill>
                    <a:srgbClr val="0000CC"/>
                  </a:solidFill>
                  <a:latin typeface="Comic Sans MS" panose="030F0702030302020204" pitchFamily="66" charset="0"/>
                </a:rPr>
                <a:t>Check-winner</a:t>
              </a:r>
            </a:p>
          </p:txBody>
        </p:sp>
        <p:sp>
          <p:nvSpPr>
            <p:cNvPr id="135188" name="Text Box 19"/>
            <p:cNvSpPr txBox="1">
              <a:spLocks noChangeArrowheads="1"/>
            </p:cNvSpPr>
            <p:nvPr/>
          </p:nvSpPr>
          <p:spPr bwMode="auto">
            <a:xfrm>
              <a:off x="1192" y="2245"/>
              <a:ext cx="95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041" b="1" dirty="0">
                  <a:solidFill>
                    <a:srgbClr val="0000CC"/>
                  </a:solidFill>
                  <a:latin typeface="Comic Sans MS" panose="030F0702030302020204" pitchFamily="66" charset="0"/>
                </a:rPr>
                <a:t> Validate-move</a:t>
              </a:r>
            </a:p>
          </p:txBody>
        </p:sp>
        <p:sp>
          <p:nvSpPr>
            <p:cNvPr id="135189" name="Text Box 20"/>
            <p:cNvSpPr txBox="1">
              <a:spLocks noChangeArrowheads="1"/>
            </p:cNvSpPr>
            <p:nvPr/>
          </p:nvSpPr>
          <p:spPr bwMode="auto">
            <a:xfrm>
              <a:off x="2528" y="3331"/>
              <a:ext cx="846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313" b="1">
                  <a:solidFill>
                    <a:srgbClr val="0000CC"/>
                  </a:solidFill>
                  <a:latin typeface="Comic Sans MS" panose="030F0702030302020204" pitchFamily="66" charset="0"/>
                </a:rPr>
                <a:t>Play-move</a:t>
              </a:r>
            </a:p>
          </p:txBody>
        </p:sp>
        <p:sp>
          <p:nvSpPr>
            <p:cNvPr id="135190" name="Text Box 21"/>
            <p:cNvSpPr txBox="1">
              <a:spLocks noChangeArrowheads="1"/>
            </p:cNvSpPr>
            <p:nvPr/>
          </p:nvSpPr>
          <p:spPr bwMode="auto">
            <a:xfrm>
              <a:off x="1005" y="1482"/>
              <a:ext cx="74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313" b="1">
                  <a:solidFill>
                    <a:srgbClr val="0000CC"/>
                  </a:solidFill>
                  <a:latin typeface="Comic Sans MS" panose="030F0702030302020204" pitchFamily="66" charset="0"/>
                </a:rPr>
                <a:t>move</a:t>
              </a:r>
            </a:p>
          </p:txBody>
        </p:sp>
        <p:sp>
          <p:nvSpPr>
            <p:cNvPr id="135191" name="Text Box 22"/>
            <p:cNvSpPr txBox="1">
              <a:spLocks noChangeArrowheads="1"/>
            </p:cNvSpPr>
            <p:nvPr/>
          </p:nvSpPr>
          <p:spPr bwMode="auto">
            <a:xfrm>
              <a:off x="4233" y="1587"/>
              <a:ext cx="74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313" b="1">
                  <a:solidFill>
                    <a:srgbClr val="0000CC"/>
                  </a:solidFill>
                  <a:latin typeface="Comic Sans MS" panose="030F0702030302020204" pitchFamily="66" charset="0"/>
                </a:rPr>
                <a:t>result</a:t>
              </a:r>
            </a:p>
          </p:txBody>
        </p:sp>
        <p:sp>
          <p:nvSpPr>
            <p:cNvPr id="135192" name="Text Box 23"/>
            <p:cNvSpPr txBox="1">
              <a:spLocks noChangeArrowheads="1"/>
            </p:cNvSpPr>
            <p:nvPr/>
          </p:nvSpPr>
          <p:spPr bwMode="auto">
            <a:xfrm>
              <a:off x="3572" y="1033"/>
              <a:ext cx="95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313" b="1" dirty="0">
                  <a:solidFill>
                    <a:srgbClr val="0000CC"/>
                  </a:solidFill>
                  <a:latin typeface="Comic Sans MS" panose="030F0702030302020204" pitchFamily="66" charset="0"/>
                </a:rPr>
                <a:t>game</a:t>
              </a:r>
            </a:p>
          </p:txBody>
        </p:sp>
        <p:sp>
          <p:nvSpPr>
            <p:cNvPr id="135193" name="Freeform 24"/>
            <p:cNvSpPr>
              <a:spLocks noChangeArrowheads="1"/>
            </p:cNvSpPr>
            <p:nvPr/>
          </p:nvSpPr>
          <p:spPr bwMode="auto">
            <a:xfrm>
              <a:off x="670" y="1773"/>
              <a:ext cx="1754" cy="1515"/>
            </a:xfrm>
            <a:custGeom>
              <a:avLst/>
              <a:gdLst>
                <a:gd name="T0" fmla="*/ 123 w 7021"/>
                <a:gd name="T1" fmla="*/ 185 h 6069"/>
                <a:gd name="T2" fmla="*/ 811 w 7021"/>
                <a:gd name="T3" fmla="*/ 26 h 6069"/>
                <a:gd name="T4" fmla="*/ 1604 w 7021"/>
                <a:gd name="T5" fmla="*/ 343 h 6069"/>
                <a:gd name="T6" fmla="*/ 1657 w 7021"/>
                <a:gd name="T7" fmla="*/ 1136 h 6069"/>
                <a:gd name="T8" fmla="*/ 1022 w 7021"/>
                <a:gd name="T9" fmla="*/ 1506 h 6069"/>
                <a:gd name="T10" fmla="*/ 335 w 7021"/>
                <a:gd name="T11" fmla="*/ 1083 h 6069"/>
                <a:gd name="T12" fmla="*/ 70 w 7021"/>
                <a:gd name="T13" fmla="*/ 502 h 6069"/>
                <a:gd name="T14" fmla="*/ 123 w 7021"/>
                <a:gd name="T15" fmla="*/ 185 h 60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21"/>
                <a:gd name="T25" fmla="*/ 0 h 6069"/>
                <a:gd name="T26" fmla="*/ 7021 w 7021"/>
                <a:gd name="T27" fmla="*/ 6069 h 60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21" h="6069">
                  <a:moveTo>
                    <a:pt x="494" y="741"/>
                  </a:moveTo>
                  <a:cubicBezTo>
                    <a:pt x="988" y="423"/>
                    <a:pt x="2258" y="0"/>
                    <a:pt x="3246" y="106"/>
                  </a:cubicBezTo>
                  <a:cubicBezTo>
                    <a:pt x="4233" y="212"/>
                    <a:pt x="5856" y="635"/>
                    <a:pt x="6421" y="1376"/>
                  </a:cubicBezTo>
                  <a:cubicBezTo>
                    <a:pt x="6985" y="2117"/>
                    <a:pt x="7020" y="3775"/>
                    <a:pt x="6632" y="4551"/>
                  </a:cubicBezTo>
                  <a:cubicBezTo>
                    <a:pt x="6244" y="5327"/>
                    <a:pt x="4974" y="6068"/>
                    <a:pt x="4092" y="6033"/>
                  </a:cubicBezTo>
                  <a:cubicBezTo>
                    <a:pt x="3210" y="5997"/>
                    <a:pt x="1976" y="5009"/>
                    <a:pt x="1341" y="4339"/>
                  </a:cubicBezTo>
                  <a:cubicBezTo>
                    <a:pt x="706" y="3669"/>
                    <a:pt x="423" y="2611"/>
                    <a:pt x="282" y="2011"/>
                  </a:cubicBezTo>
                  <a:cubicBezTo>
                    <a:pt x="141" y="1411"/>
                    <a:pt x="0" y="1058"/>
                    <a:pt x="494" y="741"/>
                  </a:cubicBezTo>
                </a:path>
              </a:pathLst>
            </a:custGeom>
            <a:noFill/>
            <a:ln w="38160">
              <a:solidFill>
                <a:srgbClr val="0033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5194" name="Freeform 25"/>
            <p:cNvSpPr>
              <a:spLocks noChangeArrowheads="1"/>
            </p:cNvSpPr>
            <p:nvPr/>
          </p:nvSpPr>
          <p:spPr bwMode="auto">
            <a:xfrm>
              <a:off x="2134" y="996"/>
              <a:ext cx="1525" cy="1322"/>
            </a:xfrm>
            <a:custGeom>
              <a:avLst/>
              <a:gdLst>
                <a:gd name="T0" fmla="*/ 353 w 6104"/>
                <a:gd name="T1" fmla="*/ 1013 h 5293"/>
                <a:gd name="T2" fmla="*/ 35 w 6104"/>
                <a:gd name="T3" fmla="*/ 696 h 5293"/>
                <a:gd name="T4" fmla="*/ 141 w 6104"/>
                <a:gd name="T5" fmla="*/ 273 h 5293"/>
                <a:gd name="T6" fmla="*/ 564 w 6104"/>
                <a:gd name="T7" fmla="*/ 62 h 5293"/>
                <a:gd name="T8" fmla="*/ 1251 w 6104"/>
                <a:gd name="T9" fmla="*/ 115 h 5293"/>
                <a:gd name="T10" fmla="*/ 1463 w 6104"/>
                <a:gd name="T11" fmla="*/ 749 h 5293"/>
                <a:gd name="T12" fmla="*/ 881 w 6104"/>
                <a:gd name="T13" fmla="*/ 1278 h 5293"/>
                <a:gd name="T14" fmla="*/ 353 w 6104"/>
                <a:gd name="T15" fmla="*/ 1013 h 52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04"/>
                <a:gd name="T25" fmla="*/ 0 h 5293"/>
                <a:gd name="T26" fmla="*/ 6104 w 6104"/>
                <a:gd name="T27" fmla="*/ 5293 h 52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04" h="5293">
                  <a:moveTo>
                    <a:pt x="1411" y="4057"/>
                  </a:moveTo>
                  <a:cubicBezTo>
                    <a:pt x="847" y="3669"/>
                    <a:pt x="282" y="3281"/>
                    <a:pt x="141" y="2787"/>
                  </a:cubicBezTo>
                  <a:cubicBezTo>
                    <a:pt x="0" y="2293"/>
                    <a:pt x="212" y="1517"/>
                    <a:pt x="564" y="1094"/>
                  </a:cubicBezTo>
                  <a:cubicBezTo>
                    <a:pt x="917" y="670"/>
                    <a:pt x="1517" y="353"/>
                    <a:pt x="2258" y="247"/>
                  </a:cubicBezTo>
                  <a:cubicBezTo>
                    <a:pt x="2999" y="141"/>
                    <a:pt x="4410" y="0"/>
                    <a:pt x="5009" y="459"/>
                  </a:cubicBezTo>
                  <a:cubicBezTo>
                    <a:pt x="5609" y="917"/>
                    <a:pt x="6103" y="2223"/>
                    <a:pt x="5856" y="2999"/>
                  </a:cubicBezTo>
                  <a:cubicBezTo>
                    <a:pt x="5609" y="3775"/>
                    <a:pt x="4269" y="4939"/>
                    <a:pt x="3528" y="5115"/>
                  </a:cubicBezTo>
                  <a:cubicBezTo>
                    <a:pt x="2787" y="5292"/>
                    <a:pt x="1976" y="4445"/>
                    <a:pt x="1411" y="4057"/>
                  </a:cubicBezTo>
                </a:path>
              </a:pathLst>
            </a:custGeom>
            <a:noFill/>
            <a:ln w="38160">
              <a:solidFill>
                <a:srgbClr val="0033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39323" y="2989905"/>
            <a:ext cx="1811406" cy="853290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842"/>
              </a:spcBef>
            </a:pPr>
            <a:r>
              <a:rPr lang="en-GB" altLang="en-US" sz="3674" b="1" dirty="0"/>
              <a:t>Structure Chart</a:t>
            </a:r>
          </a:p>
        </p:txBody>
      </p:sp>
      <p:grpSp>
        <p:nvGrpSpPr>
          <p:cNvPr id="136195" name="Group 26"/>
          <p:cNvGrpSpPr>
            <a:grpSpLocks/>
          </p:cNvGrpSpPr>
          <p:nvPr/>
        </p:nvGrpSpPr>
        <p:grpSpPr bwMode="auto">
          <a:xfrm>
            <a:off x="533400" y="438150"/>
            <a:ext cx="6858720" cy="3689667"/>
            <a:chOff x="174" y="1164"/>
            <a:chExt cx="6176" cy="2780"/>
          </a:xfrm>
        </p:grpSpPr>
        <p:sp>
          <p:nvSpPr>
            <p:cNvPr id="136196" name="AutoShape 9"/>
            <p:cNvSpPr>
              <a:spLocks noChangeArrowheads="1"/>
            </p:cNvSpPr>
            <p:nvPr/>
          </p:nvSpPr>
          <p:spPr bwMode="auto">
            <a:xfrm>
              <a:off x="3039" y="1164"/>
              <a:ext cx="700" cy="474"/>
            </a:xfrm>
            <a:prstGeom prst="roundRect">
              <a:avLst>
                <a:gd name="adj" fmla="val 296"/>
              </a:avLst>
            </a:prstGeom>
            <a:solidFill>
              <a:srgbClr val="EBFE5C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6197" name="AutoShape 10"/>
            <p:cNvSpPr>
              <a:spLocks noChangeArrowheads="1"/>
            </p:cNvSpPr>
            <p:nvPr/>
          </p:nvSpPr>
          <p:spPr bwMode="auto">
            <a:xfrm>
              <a:off x="2530" y="2116"/>
              <a:ext cx="1718" cy="474"/>
            </a:xfrm>
            <a:prstGeom prst="roundRect">
              <a:avLst>
                <a:gd name="adj" fmla="val 296"/>
              </a:avLst>
            </a:prstGeom>
            <a:solidFill>
              <a:srgbClr val="EBFE5C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6198" name="AutoShape 11"/>
            <p:cNvSpPr>
              <a:spLocks noChangeArrowheads="1"/>
            </p:cNvSpPr>
            <p:nvPr/>
          </p:nvSpPr>
          <p:spPr bwMode="auto">
            <a:xfrm>
              <a:off x="4376" y="2116"/>
              <a:ext cx="1719" cy="474"/>
            </a:xfrm>
            <a:prstGeom prst="roundRect">
              <a:avLst>
                <a:gd name="adj" fmla="val 296"/>
              </a:avLst>
            </a:prstGeom>
            <a:solidFill>
              <a:srgbClr val="EBFE5C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6199" name="AutoShape 12"/>
            <p:cNvSpPr>
              <a:spLocks noChangeArrowheads="1"/>
            </p:cNvSpPr>
            <p:nvPr/>
          </p:nvSpPr>
          <p:spPr bwMode="auto">
            <a:xfrm>
              <a:off x="619" y="2116"/>
              <a:ext cx="1719" cy="474"/>
            </a:xfrm>
            <a:prstGeom prst="roundRect">
              <a:avLst>
                <a:gd name="adj" fmla="val 296"/>
              </a:avLst>
            </a:prstGeom>
            <a:solidFill>
              <a:srgbClr val="EBFE5C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6200" name="AutoShape 13"/>
            <p:cNvSpPr>
              <a:spLocks noChangeArrowheads="1"/>
            </p:cNvSpPr>
            <p:nvPr/>
          </p:nvSpPr>
          <p:spPr bwMode="auto">
            <a:xfrm>
              <a:off x="302" y="3271"/>
              <a:ext cx="1080" cy="542"/>
            </a:xfrm>
            <a:prstGeom prst="roundRect">
              <a:avLst>
                <a:gd name="adj" fmla="val 259"/>
              </a:avLst>
            </a:prstGeom>
            <a:solidFill>
              <a:srgbClr val="EBFE5C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6201" name="AutoShape 14"/>
            <p:cNvSpPr>
              <a:spLocks noChangeArrowheads="1"/>
            </p:cNvSpPr>
            <p:nvPr/>
          </p:nvSpPr>
          <p:spPr bwMode="auto">
            <a:xfrm>
              <a:off x="1639" y="3271"/>
              <a:ext cx="1080" cy="542"/>
            </a:xfrm>
            <a:prstGeom prst="roundRect">
              <a:avLst>
                <a:gd name="adj" fmla="val 259"/>
              </a:avLst>
            </a:prstGeom>
            <a:solidFill>
              <a:srgbClr val="EBFE5C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6202" name="AutoShape 22"/>
            <p:cNvSpPr>
              <a:spLocks noChangeArrowheads="1"/>
            </p:cNvSpPr>
            <p:nvPr/>
          </p:nvSpPr>
          <p:spPr bwMode="auto">
            <a:xfrm>
              <a:off x="2912" y="3271"/>
              <a:ext cx="1082" cy="542"/>
            </a:xfrm>
            <a:prstGeom prst="roundRect">
              <a:avLst>
                <a:gd name="adj" fmla="val 259"/>
              </a:avLst>
            </a:prstGeom>
            <a:solidFill>
              <a:srgbClr val="EBFE5C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6203" name="AutoShape 23"/>
            <p:cNvSpPr>
              <a:spLocks noChangeArrowheads="1"/>
            </p:cNvSpPr>
            <p:nvPr/>
          </p:nvSpPr>
          <p:spPr bwMode="auto">
            <a:xfrm>
              <a:off x="4250" y="3271"/>
              <a:ext cx="1081" cy="542"/>
            </a:xfrm>
            <a:prstGeom prst="roundRect">
              <a:avLst>
                <a:gd name="adj" fmla="val 259"/>
              </a:avLst>
            </a:prstGeom>
            <a:solidFill>
              <a:srgbClr val="EBFE5C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36204" name="Text Box 3"/>
            <p:cNvSpPr txBox="1">
              <a:spLocks noChangeArrowheads="1"/>
            </p:cNvSpPr>
            <p:nvPr/>
          </p:nvSpPr>
          <p:spPr bwMode="auto">
            <a:xfrm>
              <a:off x="3103" y="1164"/>
              <a:ext cx="66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041" b="1">
                  <a:solidFill>
                    <a:schemeClr val="hlink"/>
                  </a:solidFill>
                  <a:latin typeface="Comic Sans MS" panose="030F0702030302020204" pitchFamily="66" charset="0"/>
                </a:rPr>
                <a:t>root</a:t>
              </a:r>
            </a:p>
          </p:txBody>
        </p:sp>
        <p:sp>
          <p:nvSpPr>
            <p:cNvPr id="136205" name="Text Box 4"/>
            <p:cNvSpPr txBox="1">
              <a:spLocks noChangeArrowheads="1"/>
            </p:cNvSpPr>
            <p:nvPr/>
          </p:nvSpPr>
          <p:spPr bwMode="auto">
            <a:xfrm>
              <a:off x="670" y="2184"/>
              <a:ext cx="2034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hlink"/>
                  </a:solidFill>
                  <a:latin typeface="Comic Sans MS" panose="030F0702030302020204" pitchFamily="66" charset="0"/>
                </a:rPr>
                <a:t>Get-good-move</a:t>
              </a:r>
            </a:p>
          </p:txBody>
        </p:sp>
        <p:sp>
          <p:nvSpPr>
            <p:cNvPr id="136206" name="Text Box 5"/>
            <p:cNvSpPr txBox="1">
              <a:spLocks noChangeArrowheads="1"/>
            </p:cNvSpPr>
            <p:nvPr/>
          </p:nvSpPr>
          <p:spPr bwMode="auto">
            <a:xfrm>
              <a:off x="2594" y="2184"/>
              <a:ext cx="1781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hlink"/>
                  </a:solidFill>
                  <a:latin typeface="Comic Sans MS" panose="030F0702030302020204" pitchFamily="66" charset="0"/>
                </a:rPr>
                <a:t>Compute-game</a:t>
              </a:r>
            </a:p>
          </p:txBody>
        </p:sp>
        <p:sp>
          <p:nvSpPr>
            <p:cNvPr id="136207" name="Text Box 6"/>
            <p:cNvSpPr txBox="1">
              <a:spLocks noChangeArrowheads="1"/>
            </p:cNvSpPr>
            <p:nvPr/>
          </p:nvSpPr>
          <p:spPr bwMode="auto">
            <a:xfrm>
              <a:off x="4759" y="2184"/>
              <a:ext cx="1591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2041" b="1">
                  <a:solidFill>
                    <a:schemeClr val="hlink"/>
                  </a:solidFill>
                  <a:latin typeface="Comic Sans MS" panose="030F0702030302020204" pitchFamily="66" charset="0"/>
                </a:rPr>
                <a:t>Display</a:t>
              </a:r>
            </a:p>
          </p:txBody>
        </p:sp>
        <p:sp>
          <p:nvSpPr>
            <p:cNvPr id="136208" name="Text Box 7"/>
            <p:cNvSpPr txBox="1">
              <a:spLocks noChangeArrowheads="1"/>
            </p:cNvSpPr>
            <p:nvPr/>
          </p:nvSpPr>
          <p:spPr bwMode="auto">
            <a:xfrm>
              <a:off x="174" y="3325"/>
              <a:ext cx="127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hlink"/>
                  </a:solidFill>
                  <a:latin typeface="Comic Sans MS" panose="030F0702030302020204" pitchFamily="66" charset="0"/>
                </a:rPr>
                <a:t>Get-move</a:t>
              </a:r>
            </a:p>
          </p:txBody>
        </p:sp>
        <p:sp>
          <p:nvSpPr>
            <p:cNvPr id="136209" name="Text Box 8"/>
            <p:cNvSpPr txBox="1">
              <a:spLocks noChangeArrowheads="1"/>
            </p:cNvSpPr>
            <p:nvPr/>
          </p:nvSpPr>
          <p:spPr bwMode="auto">
            <a:xfrm>
              <a:off x="1575" y="3318"/>
              <a:ext cx="1272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hlink"/>
                  </a:solidFill>
                  <a:latin typeface="Comic Sans MS" panose="030F0702030302020204" pitchFamily="66" charset="0"/>
                </a:rPr>
                <a:t>Validate-  move</a:t>
              </a:r>
            </a:p>
          </p:txBody>
        </p:sp>
        <p:sp>
          <p:nvSpPr>
            <p:cNvPr id="136210" name="Line 15"/>
            <p:cNvSpPr>
              <a:spLocks noChangeShapeType="1"/>
            </p:cNvSpPr>
            <p:nvPr/>
          </p:nvSpPr>
          <p:spPr bwMode="auto">
            <a:xfrm flipH="1">
              <a:off x="1383" y="1639"/>
              <a:ext cx="1720" cy="477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6211" name="Line 16"/>
            <p:cNvSpPr>
              <a:spLocks noChangeShapeType="1"/>
            </p:cNvSpPr>
            <p:nvPr/>
          </p:nvSpPr>
          <p:spPr bwMode="auto">
            <a:xfrm flipH="1">
              <a:off x="811" y="2592"/>
              <a:ext cx="636" cy="679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6212" name="Line 17"/>
            <p:cNvSpPr>
              <a:spLocks noChangeShapeType="1"/>
            </p:cNvSpPr>
            <p:nvPr/>
          </p:nvSpPr>
          <p:spPr bwMode="auto">
            <a:xfrm>
              <a:off x="3358" y="1639"/>
              <a:ext cx="0" cy="477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6213" name="Line 18"/>
            <p:cNvSpPr>
              <a:spLocks noChangeShapeType="1"/>
            </p:cNvSpPr>
            <p:nvPr/>
          </p:nvSpPr>
          <p:spPr bwMode="auto">
            <a:xfrm>
              <a:off x="3676" y="1639"/>
              <a:ext cx="1528" cy="477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6214" name="Line 19"/>
            <p:cNvSpPr>
              <a:spLocks noChangeShapeType="1"/>
            </p:cNvSpPr>
            <p:nvPr/>
          </p:nvSpPr>
          <p:spPr bwMode="auto">
            <a:xfrm>
              <a:off x="1639" y="2592"/>
              <a:ext cx="509" cy="679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6215" name="Text Box 20"/>
            <p:cNvSpPr txBox="1">
              <a:spLocks noChangeArrowheads="1"/>
            </p:cNvSpPr>
            <p:nvPr/>
          </p:nvSpPr>
          <p:spPr bwMode="auto">
            <a:xfrm>
              <a:off x="2784" y="3325"/>
              <a:ext cx="127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hlink"/>
                  </a:solidFill>
                  <a:latin typeface="Comic Sans MS" panose="030F0702030302020204" pitchFamily="66" charset="0"/>
                </a:rPr>
                <a:t>play-move</a:t>
              </a:r>
            </a:p>
          </p:txBody>
        </p:sp>
        <p:sp>
          <p:nvSpPr>
            <p:cNvPr id="136216" name="Text Box 21"/>
            <p:cNvSpPr txBox="1">
              <a:spLocks noChangeArrowheads="1"/>
            </p:cNvSpPr>
            <p:nvPr/>
          </p:nvSpPr>
          <p:spPr bwMode="auto">
            <a:xfrm>
              <a:off x="4214" y="3318"/>
              <a:ext cx="1272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hlink"/>
                  </a:solidFill>
                  <a:latin typeface="Comic Sans MS" panose="030F0702030302020204" pitchFamily="66" charset="0"/>
                </a:rPr>
                <a:t>Check-  winner</a:t>
              </a:r>
            </a:p>
          </p:txBody>
        </p:sp>
        <p:sp>
          <p:nvSpPr>
            <p:cNvPr id="136217" name="Line 24"/>
            <p:cNvSpPr>
              <a:spLocks noChangeShapeType="1"/>
            </p:cNvSpPr>
            <p:nvPr/>
          </p:nvSpPr>
          <p:spPr bwMode="auto">
            <a:xfrm>
              <a:off x="3422" y="2592"/>
              <a:ext cx="0" cy="679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6218" name="Line 25"/>
            <p:cNvSpPr>
              <a:spLocks noChangeShapeType="1"/>
            </p:cNvSpPr>
            <p:nvPr/>
          </p:nvSpPr>
          <p:spPr bwMode="auto">
            <a:xfrm>
              <a:off x="3612" y="2592"/>
              <a:ext cx="1147" cy="679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</p:spTree>
    <p:extLst>
      <p:ext uri="{BB962C8B-B14F-4D97-AF65-F5344CB8AC3E}">
        <p14:creationId xmlns:p14="http://schemas.microsoft.com/office/powerpoint/2010/main" val="10777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5850975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600" b="1" dirty="0"/>
              <a:t>Transaction Analysis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97276"/>
            <a:ext cx="8991600" cy="3837643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Useful for designing transaction processing programs.  </a:t>
            </a:r>
          </a:p>
          <a:p>
            <a:pPr marL="505503" lvl="1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b="1" dirty="0">
                <a:solidFill>
                  <a:srgbClr val="0000CC"/>
                </a:solidFill>
              </a:rPr>
              <a:t>Transform-</a:t>
            </a:r>
            <a:r>
              <a:rPr lang="en-GB" altLang="en-US" b="1" dirty="0" err="1">
                <a:solidFill>
                  <a:srgbClr val="0000CC"/>
                </a:solidFill>
              </a:rPr>
              <a:t>centered</a:t>
            </a:r>
            <a:r>
              <a:rPr lang="en-GB" altLang="en-US" b="1" dirty="0">
                <a:solidFill>
                  <a:srgbClr val="0000CC"/>
                </a:solidFill>
              </a:rPr>
              <a:t> systems:</a:t>
            </a:r>
          </a:p>
          <a:p>
            <a:pPr marL="777697" lvl="2" indent="-155539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Characterized</a:t>
            </a:r>
            <a:r>
              <a:rPr lang="en-GB" altLang="en-US" dirty="0">
                <a:solidFill>
                  <a:srgbClr val="4C38E2"/>
                </a:solidFill>
              </a:rPr>
              <a:t> </a:t>
            </a:r>
            <a:r>
              <a:rPr lang="en-GB" altLang="en-US" b="1" dirty="0">
                <a:solidFill>
                  <a:srgbClr val="0000CC"/>
                </a:solidFill>
              </a:rPr>
              <a:t>by similar processing steps for every data item</a:t>
            </a:r>
            <a:r>
              <a:rPr lang="en-GB" altLang="en-US" dirty="0">
                <a:solidFill>
                  <a:srgbClr val="0000CC"/>
                </a:solidFill>
              </a:rPr>
              <a:t> </a:t>
            </a:r>
            <a:r>
              <a:rPr lang="en-GB" altLang="en-US" dirty="0"/>
              <a:t>processed by input, process, and output bubbles. </a:t>
            </a:r>
          </a:p>
          <a:p>
            <a:pPr marL="505503" lvl="1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b="1" dirty="0">
                <a:solidFill>
                  <a:srgbClr val="0000CC"/>
                </a:solidFill>
              </a:rPr>
              <a:t>Transaction-driven systems,</a:t>
            </a:r>
            <a:r>
              <a:rPr lang="en-GB" altLang="en-US" dirty="0">
                <a:solidFill>
                  <a:srgbClr val="0000CC"/>
                </a:solidFill>
              </a:rPr>
              <a:t> </a:t>
            </a:r>
          </a:p>
          <a:p>
            <a:pPr marL="777697" lvl="2" indent="-155539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b="1" dirty="0">
                <a:solidFill>
                  <a:srgbClr val="0000CC"/>
                </a:solidFill>
              </a:rPr>
              <a:t>One of several possible paths </a:t>
            </a:r>
            <a:r>
              <a:rPr lang="en-GB" altLang="en-US" dirty="0"/>
              <a:t>through the DFD is traversed depending upon the input data value.</a:t>
            </a:r>
          </a:p>
        </p:txBody>
      </p:sp>
    </p:spTree>
    <p:extLst>
      <p:ext uri="{BB962C8B-B14F-4D97-AF65-F5344CB8AC3E}">
        <p14:creationId xmlns:p14="http://schemas.microsoft.com/office/powerpoint/2010/main" val="14152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5973" y="-181459"/>
            <a:ext cx="5850975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266" b="1" dirty="0"/>
              <a:t>Transaction Analysis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398563"/>
            <a:ext cx="7848961" cy="4611587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2722" b="1" dirty="0">
                <a:solidFill>
                  <a:srgbClr val="0000CC"/>
                </a:solidFill>
              </a:rPr>
              <a:t>Transaction:</a:t>
            </a:r>
          </a:p>
          <a:p>
            <a:pPr marL="505503" lvl="1" indent="-194424" defTabSz="62215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2449" dirty="0">
                <a:solidFill>
                  <a:srgbClr val="006600"/>
                </a:solidFill>
              </a:rPr>
              <a:t>Any input data value that triggers an action:</a:t>
            </a:r>
          </a:p>
          <a:p>
            <a:pPr marL="505503" lvl="1" indent="-194424" defTabSz="62215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2449" dirty="0">
                <a:solidFill>
                  <a:srgbClr val="006600"/>
                </a:solidFill>
              </a:rPr>
              <a:t>For example, a menu option selection might trigger a set of functions.</a:t>
            </a:r>
          </a:p>
          <a:p>
            <a:pPr marL="505503" lvl="1" indent="-194424" defTabSz="62215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2449" dirty="0">
                <a:solidFill>
                  <a:srgbClr val="006600"/>
                </a:solidFill>
              </a:rPr>
              <a:t>Represented by  a tag identifying its type.</a:t>
            </a:r>
            <a:r>
              <a:rPr lang="en-GB" altLang="en-US" sz="2449" dirty="0"/>
              <a:t> </a:t>
            </a:r>
          </a:p>
          <a:p>
            <a:pPr marL="233309" indent="-233309" defTabSz="62215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2722" dirty="0"/>
              <a:t>Transaction analysis uses this tag to divide the system into: </a:t>
            </a:r>
          </a:p>
          <a:p>
            <a:pPr marL="505503" lvl="1" indent="-194424" defTabSz="62215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2449" b="1" dirty="0">
                <a:solidFill>
                  <a:srgbClr val="003399"/>
                </a:solidFill>
              </a:rPr>
              <a:t>Several transaction modules </a:t>
            </a:r>
          </a:p>
          <a:p>
            <a:pPr marL="505503" lvl="1" indent="-194424" defTabSz="62215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2449" b="1" dirty="0">
                <a:solidFill>
                  <a:srgbClr val="003399"/>
                </a:solidFill>
              </a:rPr>
              <a:t>One transaction-</a:t>
            </a:r>
            <a:r>
              <a:rPr lang="en-GB" altLang="en-US" sz="2449" b="1" dirty="0" err="1">
                <a:solidFill>
                  <a:srgbClr val="003399"/>
                </a:solidFill>
              </a:rPr>
              <a:t>center</a:t>
            </a:r>
            <a:r>
              <a:rPr lang="en-GB" altLang="en-US" sz="2449" b="1" dirty="0">
                <a:solidFill>
                  <a:srgbClr val="003399"/>
                </a:solidFill>
              </a:rPr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4036619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7872" y="498980"/>
            <a:ext cx="2016161" cy="853290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lnSpc>
                <a:spcPct val="85000"/>
              </a:lnSpc>
              <a:spcBef>
                <a:spcPts val="680"/>
              </a:spcBef>
            </a:pPr>
            <a:r>
              <a:rPr lang="en-GB" altLang="en-US" sz="3600" b="1" dirty="0" smtClean="0"/>
              <a:t>Transaction analysis</a:t>
            </a:r>
          </a:p>
        </p:txBody>
      </p:sp>
      <p:grpSp>
        <p:nvGrpSpPr>
          <p:cNvPr id="139267" name="Group 30"/>
          <p:cNvGrpSpPr>
            <a:grpSpLocks/>
          </p:cNvGrpSpPr>
          <p:nvPr/>
        </p:nvGrpSpPr>
        <p:grpSpPr bwMode="auto">
          <a:xfrm>
            <a:off x="685800" y="438150"/>
            <a:ext cx="6337026" cy="3844123"/>
            <a:chOff x="688" y="1111"/>
            <a:chExt cx="4391" cy="2275"/>
          </a:xfrm>
        </p:grpSpPr>
        <p:sp>
          <p:nvSpPr>
            <p:cNvPr id="139268" name="AutoShape 3"/>
            <p:cNvSpPr>
              <a:spLocks noChangeArrowheads="1"/>
            </p:cNvSpPr>
            <p:nvPr/>
          </p:nvSpPr>
          <p:spPr bwMode="auto">
            <a:xfrm>
              <a:off x="2328" y="1111"/>
              <a:ext cx="1269" cy="528"/>
            </a:xfrm>
            <a:prstGeom prst="roundRect">
              <a:avLst>
                <a:gd name="adj" fmla="val 208"/>
              </a:avLst>
            </a:prstGeom>
            <a:solidFill>
              <a:srgbClr val="CCFF66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139269" name="AutoShape 4"/>
            <p:cNvSpPr>
              <a:spLocks noChangeArrowheads="1"/>
            </p:cNvSpPr>
            <p:nvPr/>
          </p:nvSpPr>
          <p:spPr bwMode="auto">
            <a:xfrm>
              <a:off x="741" y="2434"/>
              <a:ext cx="1269" cy="422"/>
            </a:xfrm>
            <a:prstGeom prst="roundRect">
              <a:avLst>
                <a:gd name="adj" fmla="val 259"/>
              </a:avLst>
            </a:prstGeom>
            <a:solidFill>
              <a:srgbClr val="CCFF66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139270" name="AutoShape 5"/>
            <p:cNvSpPr>
              <a:spLocks noChangeArrowheads="1"/>
            </p:cNvSpPr>
            <p:nvPr/>
          </p:nvSpPr>
          <p:spPr bwMode="auto">
            <a:xfrm>
              <a:off x="2275" y="2434"/>
              <a:ext cx="1269" cy="422"/>
            </a:xfrm>
            <a:prstGeom prst="roundRect">
              <a:avLst>
                <a:gd name="adj" fmla="val 259"/>
              </a:avLst>
            </a:prstGeom>
            <a:solidFill>
              <a:srgbClr val="CCFF66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139271" name="AutoShape 6"/>
            <p:cNvSpPr>
              <a:spLocks noChangeArrowheads="1"/>
            </p:cNvSpPr>
            <p:nvPr/>
          </p:nvSpPr>
          <p:spPr bwMode="auto">
            <a:xfrm>
              <a:off x="3810" y="2434"/>
              <a:ext cx="1269" cy="422"/>
            </a:xfrm>
            <a:prstGeom prst="roundRect">
              <a:avLst>
                <a:gd name="adj" fmla="val 259"/>
              </a:avLst>
            </a:prstGeom>
            <a:solidFill>
              <a:srgbClr val="CCFF66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139272" name="Line 7"/>
            <p:cNvSpPr>
              <a:spLocks noChangeShapeType="1"/>
            </p:cNvSpPr>
            <p:nvPr/>
          </p:nvSpPr>
          <p:spPr bwMode="auto">
            <a:xfrm flipH="1">
              <a:off x="1323" y="1640"/>
              <a:ext cx="1429" cy="794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9273" name="Line 8"/>
            <p:cNvSpPr>
              <a:spLocks noChangeShapeType="1"/>
            </p:cNvSpPr>
            <p:nvPr/>
          </p:nvSpPr>
          <p:spPr bwMode="auto">
            <a:xfrm>
              <a:off x="2910" y="1640"/>
              <a:ext cx="0" cy="794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9274" name="Line 9"/>
            <p:cNvSpPr>
              <a:spLocks noChangeShapeType="1"/>
            </p:cNvSpPr>
            <p:nvPr/>
          </p:nvSpPr>
          <p:spPr bwMode="auto">
            <a:xfrm>
              <a:off x="3122" y="1640"/>
              <a:ext cx="1323" cy="794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9275" name="Line 10"/>
            <p:cNvSpPr>
              <a:spLocks noChangeShapeType="1"/>
            </p:cNvSpPr>
            <p:nvPr/>
          </p:nvSpPr>
          <p:spPr bwMode="auto">
            <a:xfrm flipH="1">
              <a:off x="688" y="2857"/>
              <a:ext cx="635" cy="476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9276" name="Line 11"/>
            <p:cNvSpPr>
              <a:spLocks noChangeShapeType="1"/>
            </p:cNvSpPr>
            <p:nvPr/>
          </p:nvSpPr>
          <p:spPr bwMode="auto">
            <a:xfrm>
              <a:off x="1323" y="2857"/>
              <a:ext cx="0" cy="529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9277" name="Line 12"/>
            <p:cNvSpPr>
              <a:spLocks noChangeShapeType="1"/>
            </p:cNvSpPr>
            <p:nvPr/>
          </p:nvSpPr>
          <p:spPr bwMode="auto">
            <a:xfrm>
              <a:off x="1323" y="2857"/>
              <a:ext cx="476" cy="529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9278" name="Line 13"/>
            <p:cNvSpPr>
              <a:spLocks noChangeShapeType="1"/>
            </p:cNvSpPr>
            <p:nvPr/>
          </p:nvSpPr>
          <p:spPr bwMode="auto">
            <a:xfrm flipH="1">
              <a:off x="2223" y="2857"/>
              <a:ext cx="635" cy="476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9279" name="Line 14"/>
            <p:cNvSpPr>
              <a:spLocks noChangeShapeType="1"/>
            </p:cNvSpPr>
            <p:nvPr/>
          </p:nvSpPr>
          <p:spPr bwMode="auto">
            <a:xfrm>
              <a:off x="2858" y="2857"/>
              <a:ext cx="0" cy="529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9280" name="Line 15"/>
            <p:cNvSpPr>
              <a:spLocks noChangeShapeType="1"/>
            </p:cNvSpPr>
            <p:nvPr/>
          </p:nvSpPr>
          <p:spPr bwMode="auto">
            <a:xfrm>
              <a:off x="2858" y="2857"/>
              <a:ext cx="476" cy="529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9281" name="Line 16"/>
            <p:cNvSpPr>
              <a:spLocks noChangeShapeType="1"/>
            </p:cNvSpPr>
            <p:nvPr/>
          </p:nvSpPr>
          <p:spPr bwMode="auto">
            <a:xfrm flipH="1">
              <a:off x="3810" y="2857"/>
              <a:ext cx="635" cy="476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9282" name="Line 17"/>
            <p:cNvSpPr>
              <a:spLocks noChangeShapeType="1"/>
            </p:cNvSpPr>
            <p:nvPr/>
          </p:nvSpPr>
          <p:spPr bwMode="auto">
            <a:xfrm>
              <a:off x="4445" y="2857"/>
              <a:ext cx="0" cy="529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9283" name="Line 18"/>
            <p:cNvSpPr>
              <a:spLocks noChangeShapeType="1"/>
            </p:cNvSpPr>
            <p:nvPr/>
          </p:nvSpPr>
          <p:spPr bwMode="auto">
            <a:xfrm>
              <a:off x="4445" y="2857"/>
              <a:ext cx="476" cy="529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9284" name="Line 19"/>
            <p:cNvSpPr>
              <a:spLocks noChangeShapeType="1"/>
            </p:cNvSpPr>
            <p:nvPr/>
          </p:nvSpPr>
          <p:spPr bwMode="auto">
            <a:xfrm flipH="1">
              <a:off x="1693" y="1852"/>
              <a:ext cx="371" cy="212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9285" name="Line 20"/>
            <p:cNvSpPr>
              <a:spLocks noChangeShapeType="1"/>
            </p:cNvSpPr>
            <p:nvPr/>
          </p:nvSpPr>
          <p:spPr bwMode="auto">
            <a:xfrm>
              <a:off x="3016" y="1852"/>
              <a:ext cx="0" cy="264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9286" name="Line 21"/>
            <p:cNvSpPr>
              <a:spLocks noChangeShapeType="1"/>
            </p:cNvSpPr>
            <p:nvPr/>
          </p:nvSpPr>
          <p:spPr bwMode="auto">
            <a:xfrm>
              <a:off x="3598" y="1799"/>
              <a:ext cx="265" cy="159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39287" name="Text Box 22"/>
            <p:cNvSpPr txBox="1">
              <a:spLocks noChangeArrowheads="1"/>
            </p:cNvSpPr>
            <p:nvPr/>
          </p:nvSpPr>
          <p:spPr bwMode="auto">
            <a:xfrm>
              <a:off x="2298" y="1147"/>
              <a:ext cx="148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313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Transaction- </a:t>
              </a:r>
              <a:r>
                <a:rPr lang="en-GB" altLang="en-US" sz="2313" b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center</a:t>
              </a:r>
              <a:endParaRPr lang="en-GB" altLang="en-US" sz="2313" b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8" name="Text Box 23"/>
            <p:cNvSpPr txBox="1">
              <a:spLocks noChangeArrowheads="1"/>
            </p:cNvSpPr>
            <p:nvPr/>
          </p:nvSpPr>
          <p:spPr bwMode="auto">
            <a:xfrm>
              <a:off x="1270" y="1746"/>
              <a:ext cx="68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2041" b="1">
                  <a:solidFill>
                    <a:schemeClr val="tx1"/>
                  </a:solidFill>
                  <a:latin typeface="Comic Sans MS" panose="030F0702030302020204" pitchFamily="66" charset="0"/>
                </a:rPr>
                <a:t>trans 1</a:t>
              </a:r>
            </a:p>
          </p:txBody>
        </p:sp>
        <p:sp>
          <p:nvSpPr>
            <p:cNvPr id="139289" name="Text Box 24"/>
            <p:cNvSpPr txBox="1">
              <a:spLocks noChangeArrowheads="1"/>
            </p:cNvSpPr>
            <p:nvPr/>
          </p:nvSpPr>
          <p:spPr bwMode="auto">
            <a:xfrm>
              <a:off x="2328" y="1852"/>
              <a:ext cx="68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2041" b="1">
                  <a:solidFill>
                    <a:schemeClr val="tx1"/>
                  </a:solidFill>
                  <a:latin typeface="Comic Sans MS" panose="030F0702030302020204" pitchFamily="66" charset="0"/>
                </a:rPr>
                <a:t>trans 2</a:t>
              </a:r>
            </a:p>
          </p:txBody>
        </p:sp>
        <p:sp>
          <p:nvSpPr>
            <p:cNvPr id="139290" name="Text Box 25"/>
            <p:cNvSpPr txBox="1">
              <a:spLocks noChangeArrowheads="1"/>
            </p:cNvSpPr>
            <p:nvPr/>
          </p:nvSpPr>
          <p:spPr bwMode="auto">
            <a:xfrm>
              <a:off x="3651" y="1587"/>
              <a:ext cx="68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2041" b="1">
                  <a:solidFill>
                    <a:schemeClr val="tx1"/>
                  </a:solidFill>
                  <a:latin typeface="Comic Sans MS" panose="030F0702030302020204" pitchFamily="66" charset="0"/>
                </a:rPr>
                <a:t>trans 3</a:t>
              </a:r>
            </a:p>
          </p:txBody>
        </p:sp>
        <p:sp>
          <p:nvSpPr>
            <p:cNvPr id="139291" name="Text Box 26"/>
            <p:cNvSpPr txBox="1">
              <a:spLocks noChangeArrowheads="1"/>
            </p:cNvSpPr>
            <p:nvPr/>
          </p:nvSpPr>
          <p:spPr bwMode="auto">
            <a:xfrm>
              <a:off x="953" y="2476"/>
              <a:ext cx="12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313" b="1">
                  <a:solidFill>
                    <a:schemeClr val="tx1"/>
                  </a:solidFill>
                  <a:latin typeface="Comic Sans MS" panose="030F0702030302020204" pitchFamily="66" charset="0"/>
                </a:rPr>
                <a:t>type 1</a:t>
              </a:r>
            </a:p>
          </p:txBody>
        </p:sp>
        <p:sp>
          <p:nvSpPr>
            <p:cNvPr id="139292" name="Text Box 27"/>
            <p:cNvSpPr txBox="1">
              <a:spLocks noChangeArrowheads="1"/>
            </p:cNvSpPr>
            <p:nvPr/>
          </p:nvSpPr>
          <p:spPr bwMode="auto">
            <a:xfrm>
              <a:off x="2434" y="2476"/>
              <a:ext cx="89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313" b="1">
                  <a:solidFill>
                    <a:schemeClr val="tx1"/>
                  </a:solidFill>
                  <a:latin typeface="Comic Sans MS" panose="030F0702030302020204" pitchFamily="66" charset="0"/>
                </a:rPr>
                <a:t>type 2</a:t>
              </a:r>
            </a:p>
          </p:txBody>
        </p:sp>
        <p:sp>
          <p:nvSpPr>
            <p:cNvPr id="139293" name="Text Box 28"/>
            <p:cNvSpPr txBox="1">
              <a:spLocks noChangeArrowheads="1"/>
            </p:cNvSpPr>
            <p:nvPr/>
          </p:nvSpPr>
          <p:spPr bwMode="auto">
            <a:xfrm>
              <a:off x="4022" y="2476"/>
              <a:ext cx="84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313" b="1">
                  <a:solidFill>
                    <a:schemeClr val="tx1"/>
                  </a:solidFill>
                  <a:latin typeface="Comic Sans MS" panose="030F0702030302020204" pitchFamily="66" charset="0"/>
                </a:rPr>
                <a:t>type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0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12595" y="1977585"/>
            <a:ext cx="2043714" cy="853290"/>
          </a:xfrm>
          <a:solidFill>
            <a:srgbClr val="FFFF00"/>
          </a:solidFill>
        </p:spPr>
        <p:txBody>
          <a:bodyPr vert="horz" lIns="13500" tIns="35100" rIns="13500" bIns="35100" rtlCol="0" anchor="ctr">
            <a:no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200" b="1" dirty="0" smtClean="0"/>
              <a:t>Level 1 DFD for TAS</a:t>
            </a:r>
          </a:p>
        </p:txBody>
      </p:sp>
      <p:grpSp>
        <p:nvGrpSpPr>
          <p:cNvPr id="140291" name="Group 55"/>
          <p:cNvGrpSpPr>
            <a:grpSpLocks/>
          </p:cNvGrpSpPr>
          <p:nvPr/>
        </p:nvGrpSpPr>
        <p:grpSpPr bwMode="auto">
          <a:xfrm>
            <a:off x="685800" y="209550"/>
            <a:ext cx="6816595" cy="4397141"/>
            <a:chOff x="529" y="1111"/>
            <a:chExt cx="5873" cy="3292"/>
          </a:xfrm>
        </p:grpSpPr>
        <p:sp>
          <p:nvSpPr>
            <p:cNvPr id="140292" name="Oval 7"/>
            <p:cNvSpPr>
              <a:spLocks noChangeArrowheads="1"/>
            </p:cNvSpPr>
            <p:nvPr/>
          </p:nvSpPr>
          <p:spPr bwMode="auto">
            <a:xfrm>
              <a:off x="1852" y="3122"/>
              <a:ext cx="951" cy="898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latin typeface="Comic Sans MS" panose="030F0702030302020204" pitchFamily="66" charset="0"/>
              </a:endParaRPr>
            </a:p>
          </p:txBody>
        </p:sp>
        <p:sp>
          <p:nvSpPr>
            <p:cNvPr id="140293" name="Oval 8"/>
            <p:cNvSpPr>
              <a:spLocks noChangeArrowheads="1"/>
            </p:cNvSpPr>
            <p:nvPr/>
          </p:nvSpPr>
          <p:spPr bwMode="auto">
            <a:xfrm>
              <a:off x="1852" y="1482"/>
              <a:ext cx="951" cy="898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latin typeface="Comic Sans MS" panose="030F0702030302020204" pitchFamily="66" charset="0"/>
              </a:endParaRPr>
            </a:p>
          </p:txBody>
        </p:sp>
        <p:sp>
          <p:nvSpPr>
            <p:cNvPr id="140294" name="Oval 9"/>
            <p:cNvSpPr>
              <a:spLocks noChangeArrowheads="1"/>
            </p:cNvSpPr>
            <p:nvPr/>
          </p:nvSpPr>
          <p:spPr bwMode="auto">
            <a:xfrm>
              <a:off x="2963" y="2222"/>
              <a:ext cx="952" cy="899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latin typeface="Comic Sans MS" panose="030F0702030302020204" pitchFamily="66" charset="0"/>
              </a:endParaRPr>
            </a:p>
          </p:txBody>
        </p:sp>
        <p:sp>
          <p:nvSpPr>
            <p:cNvPr id="140295" name="Oval 10"/>
            <p:cNvSpPr>
              <a:spLocks noChangeArrowheads="1"/>
            </p:cNvSpPr>
            <p:nvPr/>
          </p:nvSpPr>
          <p:spPr bwMode="auto">
            <a:xfrm>
              <a:off x="4551" y="1799"/>
              <a:ext cx="951" cy="898"/>
            </a:xfrm>
            <a:prstGeom prst="ellipse">
              <a:avLst/>
            </a:prstGeom>
            <a:solidFill>
              <a:srgbClr val="CCFF66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latin typeface="Comic Sans MS" panose="030F0702030302020204" pitchFamily="66" charset="0"/>
              </a:endParaRPr>
            </a:p>
          </p:txBody>
        </p:sp>
        <p:sp>
          <p:nvSpPr>
            <p:cNvPr id="140296" name="Text Box 3"/>
            <p:cNvSpPr txBox="1">
              <a:spLocks noChangeArrowheads="1"/>
            </p:cNvSpPr>
            <p:nvPr/>
          </p:nvSpPr>
          <p:spPr bwMode="auto">
            <a:xfrm>
              <a:off x="1958" y="1640"/>
              <a:ext cx="795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Accept-order</a:t>
              </a:r>
            </a:p>
          </p:txBody>
        </p:sp>
        <p:sp>
          <p:nvSpPr>
            <p:cNvPr id="140297" name="Text Box 4"/>
            <p:cNvSpPr txBox="1">
              <a:spLocks noChangeArrowheads="1"/>
            </p:cNvSpPr>
            <p:nvPr/>
          </p:nvSpPr>
          <p:spPr bwMode="auto">
            <a:xfrm>
              <a:off x="3069" y="2392"/>
              <a:ext cx="793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Process-order</a:t>
              </a:r>
            </a:p>
          </p:txBody>
        </p:sp>
        <p:sp>
          <p:nvSpPr>
            <p:cNvPr id="140298" name="Text Box 5"/>
            <p:cNvSpPr txBox="1">
              <a:spLocks noChangeArrowheads="1"/>
            </p:cNvSpPr>
            <p:nvPr/>
          </p:nvSpPr>
          <p:spPr bwMode="auto">
            <a:xfrm>
              <a:off x="1934" y="3199"/>
              <a:ext cx="901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Handle-indent-request</a:t>
              </a:r>
            </a:p>
          </p:txBody>
        </p:sp>
        <p:sp>
          <p:nvSpPr>
            <p:cNvPr id="140299" name="Text Box 6"/>
            <p:cNvSpPr txBox="1">
              <a:spLocks noChangeArrowheads="1"/>
            </p:cNvSpPr>
            <p:nvPr/>
          </p:nvSpPr>
          <p:spPr bwMode="auto">
            <a:xfrm>
              <a:off x="4657" y="2011"/>
              <a:ext cx="792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Handle-query</a:t>
              </a:r>
            </a:p>
          </p:txBody>
        </p:sp>
        <p:sp>
          <p:nvSpPr>
            <p:cNvPr id="140300" name="Text Box 11"/>
            <p:cNvSpPr txBox="1">
              <a:spLocks noChangeArrowheads="1"/>
            </p:cNvSpPr>
            <p:nvPr/>
          </p:nvSpPr>
          <p:spPr bwMode="auto">
            <a:xfrm>
              <a:off x="3014" y="3968"/>
              <a:ext cx="1338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pending-order</a:t>
              </a:r>
            </a:p>
          </p:txBody>
        </p:sp>
        <p:sp>
          <p:nvSpPr>
            <p:cNvPr id="140301" name="Line 12"/>
            <p:cNvSpPr>
              <a:spLocks noChangeShapeType="1"/>
            </p:cNvSpPr>
            <p:nvPr/>
          </p:nvSpPr>
          <p:spPr bwMode="auto">
            <a:xfrm>
              <a:off x="3069" y="3968"/>
              <a:ext cx="1217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0302" name="Line 13"/>
            <p:cNvSpPr>
              <a:spLocks noChangeShapeType="1"/>
            </p:cNvSpPr>
            <p:nvPr/>
          </p:nvSpPr>
          <p:spPr bwMode="auto">
            <a:xfrm>
              <a:off x="3075" y="4185"/>
              <a:ext cx="1217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0303" name="Text Box 14"/>
            <p:cNvSpPr txBox="1">
              <a:spLocks noChangeArrowheads="1"/>
            </p:cNvSpPr>
            <p:nvPr/>
          </p:nvSpPr>
          <p:spPr bwMode="auto">
            <a:xfrm>
              <a:off x="4445" y="3434"/>
              <a:ext cx="162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361" b="1">
                  <a:solidFill>
                    <a:schemeClr val="tx1"/>
                  </a:solidFill>
                  <a:latin typeface="Comic Sans MS" panose="030F0702030302020204" pitchFamily="66" charset="0"/>
                </a:rPr>
                <a:t>Sales-statistics</a:t>
              </a:r>
            </a:p>
          </p:txBody>
        </p:sp>
        <p:sp>
          <p:nvSpPr>
            <p:cNvPr id="140304" name="Line 15"/>
            <p:cNvSpPr>
              <a:spLocks noChangeShapeType="1"/>
            </p:cNvSpPr>
            <p:nvPr/>
          </p:nvSpPr>
          <p:spPr bwMode="auto">
            <a:xfrm>
              <a:off x="4392" y="3386"/>
              <a:ext cx="1217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0305" name="Line 16"/>
            <p:cNvSpPr>
              <a:spLocks noChangeShapeType="1"/>
            </p:cNvSpPr>
            <p:nvPr/>
          </p:nvSpPr>
          <p:spPr bwMode="auto">
            <a:xfrm>
              <a:off x="4392" y="3638"/>
              <a:ext cx="1217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0306" name="Text Box 17"/>
            <p:cNvSpPr txBox="1">
              <a:spLocks noChangeArrowheads="1"/>
            </p:cNvSpPr>
            <p:nvPr/>
          </p:nvSpPr>
          <p:spPr bwMode="auto">
            <a:xfrm>
              <a:off x="3440" y="1640"/>
              <a:ext cx="111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inventory</a:t>
              </a:r>
            </a:p>
          </p:txBody>
        </p:sp>
        <p:sp>
          <p:nvSpPr>
            <p:cNvPr id="140307" name="Line 18"/>
            <p:cNvSpPr>
              <a:spLocks noChangeShapeType="1"/>
            </p:cNvSpPr>
            <p:nvPr/>
          </p:nvSpPr>
          <p:spPr bwMode="auto">
            <a:xfrm>
              <a:off x="3175" y="1640"/>
              <a:ext cx="1217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0308" name="Line 19"/>
            <p:cNvSpPr>
              <a:spLocks noChangeShapeType="1"/>
            </p:cNvSpPr>
            <p:nvPr/>
          </p:nvSpPr>
          <p:spPr bwMode="auto">
            <a:xfrm>
              <a:off x="3175" y="1958"/>
              <a:ext cx="1217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0309" name="Text Box 20"/>
            <p:cNvSpPr txBox="1">
              <a:spLocks noChangeArrowheads="1"/>
            </p:cNvSpPr>
            <p:nvPr/>
          </p:nvSpPr>
          <p:spPr bwMode="auto">
            <a:xfrm>
              <a:off x="804" y="2804"/>
              <a:ext cx="111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Vendor-list</a:t>
              </a:r>
            </a:p>
          </p:txBody>
        </p:sp>
        <p:sp>
          <p:nvSpPr>
            <p:cNvPr id="140310" name="Line 21"/>
            <p:cNvSpPr>
              <a:spLocks noChangeShapeType="1"/>
            </p:cNvSpPr>
            <p:nvPr/>
          </p:nvSpPr>
          <p:spPr bwMode="auto">
            <a:xfrm>
              <a:off x="741" y="2804"/>
              <a:ext cx="1217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0311" name="Line 22"/>
            <p:cNvSpPr>
              <a:spLocks noChangeShapeType="1"/>
            </p:cNvSpPr>
            <p:nvPr/>
          </p:nvSpPr>
          <p:spPr bwMode="auto">
            <a:xfrm>
              <a:off x="741" y="3122"/>
              <a:ext cx="1217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0312" name="Text Box 23"/>
            <p:cNvSpPr txBox="1">
              <a:spLocks noChangeArrowheads="1"/>
            </p:cNvSpPr>
            <p:nvPr/>
          </p:nvSpPr>
          <p:spPr bwMode="auto">
            <a:xfrm>
              <a:off x="546" y="1823"/>
              <a:ext cx="120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361" b="1">
                  <a:solidFill>
                    <a:schemeClr val="tx1"/>
                  </a:solidFill>
                  <a:latin typeface="Comic Sans MS" panose="030F0702030302020204" pitchFamily="66" charset="0"/>
                </a:rPr>
                <a:t>Customer-file</a:t>
              </a:r>
            </a:p>
          </p:txBody>
        </p:sp>
        <p:sp>
          <p:nvSpPr>
            <p:cNvPr id="140313" name="Line 24"/>
            <p:cNvSpPr>
              <a:spLocks noChangeShapeType="1"/>
            </p:cNvSpPr>
            <p:nvPr/>
          </p:nvSpPr>
          <p:spPr bwMode="auto">
            <a:xfrm>
              <a:off x="529" y="1799"/>
              <a:ext cx="1217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0314" name="Line 25"/>
            <p:cNvSpPr>
              <a:spLocks noChangeShapeType="1"/>
            </p:cNvSpPr>
            <p:nvPr/>
          </p:nvSpPr>
          <p:spPr bwMode="auto">
            <a:xfrm>
              <a:off x="529" y="2116"/>
              <a:ext cx="1217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0315" name="Text Box 26"/>
            <p:cNvSpPr txBox="1">
              <a:spLocks noChangeArrowheads="1"/>
            </p:cNvSpPr>
            <p:nvPr/>
          </p:nvSpPr>
          <p:spPr bwMode="auto">
            <a:xfrm>
              <a:off x="2700" y="1203"/>
              <a:ext cx="111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633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Item-file</a:t>
              </a:r>
            </a:p>
          </p:txBody>
        </p:sp>
        <p:sp>
          <p:nvSpPr>
            <p:cNvPr id="140316" name="Line 27"/>
            <p:cNvSpPr>
              <a:spLocks noChangeShapeType="1"/>
            </p:cNvSpPr>
            <p:nvPr/>
          </p:nvSpPr>
          <p:spPr bwMode="auto">
            <a:xfrm>
              <a:off x="2619" y="1203"/>
              <a:ext cx="1217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0317" name="Line 28"/>
            <p:cNvSpPr>
              <a:spLocks noChangeShapeType="1"/>
            </p:cNvSpPr>
            <p:nvPr/>
          </p:nvSpPr>
          <p:spPr bwMode="auto">
            <a:xfrm>
              <a:off x="2593" y="1429"/>
              <a:ext cx="1217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0318" name="Text Box 29"/>
            <p:cNvSpPr txBox="1">
              <a:spLocks noChangeArrowheads="1"/>
            </p:cNvSpPr>
            <p:nvPr/>
          </p:nvSpPr>
          <p:spPr bwMode="auto">
            <a:xfrm>
              <a:off x="900" y="1235"/>
              <a:ext cx="142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361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Customer-history</a:t>
              </a:r>
            </a:p>
          </p:txBody>
        </p:sp>
        <p:sp>
          <p:nvSpPr>
            <p:cNvPr id="140319" name="Line 30"/>
            <p:cNvSpPr>
              <a:spLocks noChangeShapeType="1"/>
            </p:cNvSpPr>
            <p:nvPr/>
          </p:nvSpPr>
          <p:spPr bwMode="auto">
            <a:xfrm>
              <a:off x="908" y="1220"/>
              <a:ext cx="1217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0320" name="Line 31"/>
            <p:cNvSpPr>
              <a:spLocks noChangeShapeType="1"/>
            </p:cNvSpPr>
            <p:nvPr/>
          </p:nvSpPr>
          <p:spPr bwMode="auto">
            <a:xfrm>
              <a:off x="900" y="1429"/>
              <a:ext cx="1217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0321" name="Freeform 32"/>
            <p:cNvSpPr>
              <a:spLocks/>
            </p:cNvSpPr>
            <p:nvPr/>
          </p:nvSpPr>
          <p:spPr bwMode="auto">
            <a:xfrm>
              <a:off x="900" y="3651"/>
              <a:ext cx="951" cy="210"/>
            </a:xfrm>
            <a:custGeom>
              <a:avLst/>
              <a:gdLst>
                <a:gd name="T0" fmla="*/ 0 w 3811"/>
                <a:gd name="T1" fmla="*/ 210 h 848"/>
                <a:gd name="T2" fmla="*/ 475 w 3811"/>
                <a:gd name="T3" fmla="*/ 53 h 848"/>
                <a:gd name="T4" fmla="*/ 951 w 3811"/>
                <a:gd name="T5" fmla="*/ 0 h 848"/>
                <a:gd name="T6" fmla="*/ 0 60000 65536"/>
                <a:gd name="T7" fmla="*/ 0 60000 65536"/>
                <a:gd name="T8" fmla="*/ 0 60000 65536"/>
                <a:gd name="T9" fmla="*/ 0 w 3811"/>
                <a:gd name="T10" fmla="*/ 0 h 848"/>
                <a:gd name="T11" fmla="*/ 3811 w 3811"/>
                <a:gd name="T12" fmla="*/ 848 h 8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1" h="848">
                  <a:moveTo>
                    <a:pt x="0" y="847"/>
                  </a:moveTo>
                  <a:cubicBezTo>
                    <a:pt x="635" y="600"/>
                    <a:pt x="1270" y="353"/>
                    <a:pt x="1905" y="212"/>
                  </a:cubicBezTo>
                  <a:cubicBezTo>
                    <a:pt x="2540" y="71"/>
                    <a:pt x="3175" y="35"/>
                    <a:pt x="3810" y="0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latin typeface="Comic Sans MS" panose="030F0702030302020204" pitchFamily="66" charset="0"/>
              </a:endParaRPr>
            </a:p>
          </p:txBody>
        </p:sp>
        <p:sp>
          <p:nvSpPr>
            <p:cNvPr id="140322" name="Freeform 33"/>
            <p:cNvSpPr>
              <a:spLocks/>
            </p:cNvSpPr>
            <p:nvPr/>
          </p:nvSpPr>
          <p:spPr bwMode="auto">
            <a:xfrm>
              <a:off x="953" y="3968"/>
              <a:ext cx="1163" cy="158"/>
            </a:xfrm>
            <a:custGeom>
              <a:avLst/>
              <a:gdLst>
                <a:gd name="T0" fmla="*/ 1163 w 4658"/>
                <a:gd name="T1" fmla="*/ 0 h 635"/>
                <a:gd name="T2" fmla="*/ 910 w 4658"/>
                <a:gd name="T3" fmla="*/ 79 h 635"/>
                <a:gd name="T4" fmla="*/ 657 w 4658"/>
                <a:gd name="T5" fmla="*/ 158 h 635"/>
                <a:gd name="T6" fmla="*/ 0 w 4658"/>
                <a:gd name="T7" fmla="*/ 79 h 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8"/>
                <a:gd name="T13" fmla="*/ 0 h 635"/>
                <a:gd name="T14" fmla="*/ 4658 w 4658"/>
                <a:gd name="T15" fmla="*/ 635 h 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8" h="635">
                  <a:moveTo>
                    <a:pt x="4657" y="0"/>
                  </a:moveTo>
                  <a:cubicBezTo>
                    <a:pt x="4320" y="106"/>
                    <a:pt x="3982" y="211"/>
                    <a:pt x="3644" y="318"/>
                  </a:cubicBezTo>
                  <a:cubicBezTo>
                    <a:pt x="3307" y="423"/>
                    <a:pt x="3240" y="634"/>
                    <a:pt x="2632" y="634"/>
                  </a:cubicBezTo>
                  <a:cubicBezTo>
                    <a:pt x="2025" y="634"/>
                    <a:pt x="1012" y="477"/>
                    <a:pt x="0" y="318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latin typeface="Comic Sans MS" panose="030F0702030302020204" pitchFamily="66" charset="0"/>
              </a:endParaRPr>
            </a:p>
          </p:txBody>
        </p:sp>
        <p:sp>
          <p:nvSpPr>
            <p:cNvPr id="140323" name="Freeform 34"/>
            <p:cNvSpPr>
              <a:spLocks/>
            </p:cNvSpPr>
            <p:nvPr/>
          </p:nvSpPr>
          <p:spPr bwMode="auto">
            <a:xfrm>
              <a:off x="1323" y="3122"/>
              <a:ext cx="528" cy="369"/>
            </a:xfrm>
            <a:custGeom>
              <a:avLst/>
              <a:gdLst>
                <a:gd name="T0" fmla="*/ 0 w 2117"/>
                <a:gd name="T1" fmla="*/ 0 h 1483"/>
                <a:gd name="T2" fmla="*/ 158 w 2117"/>
                <a:gd name="T3" fmla="*/ 211 h 1483"/>
                <a:gd name="T4" fmla="*/ 528 w 2117"/>
                <a:gd name="T5" fmla="*/ 369 h 1483"/>
                <a:gd name="T6" fmla="*/ 0 60000 65536"/>
                <a:gd name="T7" fmla="*/ 0 60000 65536"/>
                <a:gd name="T8" fmla="*/ 0 60000 65536"/>
                <a:gd name="T9" fmla="*/ 0 w 2117"/>
                <a:gd name="T10" fmla="*/ 0 h 1483"/>
                <a:gd name="T11" fmla="*/ 2117 w 2117"/>
                <a:gd name="T12" fmla="*/ 1483 h 14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" h="1483">
                  <a:moveTo>
                    <a:pt x="0" y="0"/>
                  </a:moveTo>
                  <a:cubicBezTo>
                    <a:pt x="140" y="300"/>
                    <a:pt x="281" y="600"/>
                    <a:pt x="634" y="847"/>
                  </a:cubicBezTo>
                  <a:cubicBezTo>
                    <a:pt x="987" y="1094"/>
                    <a:pt x="1551" y="1288"/>
                    <a:pt x="2116" y="1482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latin typeface="Comic Sans MS" panose="030F0702030302020204" pitchFamily="66" charset="0"/>
              </a:endParaRPr>
            </a:p>
          </p:txBody>
        </p:sp>
        <p:sp>
          <p:nvSpPr>
            <p:cNvPr id="140324" name="Freeform 35"/>
            <p:cNvSpPr>
              <a:spLocks/>
            </p:cNvSpPr>
            <p:nvPr/>
          </p:nvSpPr>
          <p:spPr bwMode="auto">
            <a:xfrm>
              <a:off x="2805" y="3589"/>
              <a:ext cx="845" cy="378"/>
            </a:xfrm>
            <a:custGeom>
              <a:avLst/>
              <a:gdLst>
                <a:gd name="T0" fmla="*/ 845 w 3388"/>
                <a:gd name="T1" fmla="*/ 378 h 1518"/>
                <a:gd name="T2" fmla="*/ 528 w 3388"/>
                <a:gd name="T3" fmla="*/ 62 h 1518"/>
                <a:gd name="T4" fmla="*/ 0 w 3388"/>
                <a:gd name="T5" fmla="*/ 9 h 1518"/>
                <a:gd name="T6" fmla="*/ 0 60000 65536"/>
                <a:gd name="T7" fmla="*/ 0 60000 65536"/>
                <a:gd name="T8" fmla="*/ 0 60000 65536"/>
                <a:gd name="T9" fmla="*/ 0 w 3388"/>
                <a:gd name="T10" fmla="*/ 0 h 1518"/>
                <a:gd name="T11" fmla="*/ 3388 w 3388"/>
                <a:gd name="T12" fmla="*/ 1518 h 15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8" h="1518">
                  <a:moveTo>
                    <a:pt x="3387" y="1517"/>
                  </a:moveTo>
                  <a:cubicBezTo>
                    <a:pt x="3034" y="1005"/>
                    <a:pt x="2681" y="494"/>
                    <a:pt x="2117" y="247"/>
                  </a:cubicBezTo>
                  <a:cubicBezTo>
                    <a:pt x="1552" y="0"/>
                    <a:pt x="776" y="18"/>
                    <a:pt x="0" y="35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latin typeface="Comic Sans MS" panose="030F0702030302020204" pitchFamily="66" charset="0"/>
              </a:endParaRPr>
            </a:p>
          </p:txBody>
        </p:sp>
        <p:sp>
          <p:nvSpPr>
            <p:cNvPr id="140325" name="Freeform 36"/>
            <p:cNvSpPr>
              <a:spLocks/>
            </p:cNvSpPr>
            <p:nvPr/>
          </p:nvSpPr>
          <p:spPr bwMode="auto">
            <a:xfrm>
              <a:off x="3493" y="3122"/>
              <a:ext cx="298" cy="845"/>
            </a:xfrm>
            <a:custGeom>
              <a:avLst/>
              <a:gdLst>
                <a:gd name="T0" fmla="*/ 0 w 1200"/>
                <a:gd name="T1" fmla="*/ 0 h 3388"/>
                <a:gd name="T2" fmla="*/ 263 w 1200"/>
                <a:gd name="T3" fmla="*/ 317 h 3388"/>
                <a:gd name="T4" fmla="*/ 210 w 1200"/>
                <a:gd name="T5" fmla="*/ 845 h 3388"/>
                <a:gd name="T6" fmla="*/ 0 60000 65536"/>
                <a:gd name="T7" fmla="*/ 0 60000 65536"/>
                <a:gd name="T8" fmla="*/ 0 60000 65536"/>
                <a:gd name="T9" fmla="*/ 0 w 1200"/>
                <a:gd name="T10" fmla="*/ 0 h 3388"/>
                <a:gd name="T11" fmla="*/ 1200 w 1200"/>
                <a:gd name="T12" fmla="*/ 3388 h 33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3388">
                  <a:moveTo>
                    <a:pt x="0" y="0"/>
                  </a:moveTo>
                  <a:cubicBezTo>
                    <a:pt x="459" y="353"/>
                    <a:pt x="917" y="706"/>
                    <a:pt x="1058" y="1270"/>
                  </a:cubicBezTo>
                  <a:cubicBezTo>
                    <a:pt x="1199" y="1834"/>
                    <a:pt x="1023" y="2611"/>
                    <a:pt x="847" y="3387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latin typeface="Comic Sans MS" panose="030F0702030302020204" pitchFamily="66" charset="0"/>
              </a:endParaRPr>
            </a:p>
          </p:txBody>
        </p:sp>
        <p:sp>
          <p:nvSpPr>
            <p:cNvPr id="140326" name="Freeform 37"/>
            <p:cNvSpPr>
              <a:spLocks/>
            </p:cNvSpPr>
            <p:nvPr/>
          </p:nvSpPr>
          <p:spPr bwMode="auto">
            <a:xfrm>
              <a:off x="3916" y="2698"/>
              <a:ext cx="898" cy="687"/>
            </a:xfrm>
            <a:custGeom>
              <a:avLst/>
              <a:gdLst>
                <a:gd name="T0" fmla="*/ 0 w 3599"/>
                <a:gd name="T1" fmla="*/ 0 h 2753"/>
                <a:gd name="T2" fmla="*/ 739 w 3599"/>
                <a:gd name="T3" fmla="*/ 264 h 2753"/>
                <a:gd name="T4" fmla="*/ 898 w 3599"/>
                <a:gd name="T5" fmla="*/ 687 h 2753"/>
                <a:gd name="T6" fmla="*/ 0 60000 65536"/>
                <a:gd name="T7" fmla="*/ 0 60000 65536"/>
                <a:gd name="T8" fmla="*/ 0 60000 65536"/>
                <a:gd name="T9" fmla="*/ 0 w 3599"/>
                <a:gd name="T10" fmla="*/ 0 h 2753"/>
                <a:gd name="T11" fmla="*/ 3599 w 3599"/>
                <a:gd name="T12" fmla="*/ 2753 h 27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9" h="2753">
                  <a:moveTo>
                    <a:pt x="0" y="0"/>
                  </a:moveTo>
                  <a:cubicBezTo>
                    <a:pt x="1182" y="300"/>
                    <a:pt x="2364" y="600"/>
                    <a:pt x="2963" y="1058"/>
                  </a:cubicBezTo>
                  <a:cubicBezTo>
                    <a:pt x="3563" y="1517"/>
                    <a:pt x="3581" y="2134"/>
                    <a:pt x="3598" y="2752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latin typeface="Comic Sans MS" panose="030F0702030302020204" pitchFamily="66" charset="0"/>
              </a:endParaRPr>
            </a:p>
          </p:txBody>
        </p:sp>
        <p:sp>
          <p:nvSpPr>
            <p:cNvPr id="140327" name="Line 38"/>
            <p:cNvSpPr>
              <a:spLocks noChangeShapeType="1"/>
            </p:cNvSpPr>
            <p:nvPr/>
          </p:nvSpPr>
          <p:spPr bwMode="auto">
            <a:xfrm flipV="1">
              <a:off x="3598" y="1958"/>
              <a:ext cx="159" cy="264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0328" name="Freeform 39"/>
            <p:cNvSpPr>
              <a:spLocks/>
            </p:cNvSpPr>
            <p:nvPr/>
          </p:nvSpPr>
          <p:spPr bwMode="auto">
            <a:xfrm>
              <a:off x="2328" y="2381"/>
              <a:ext cx="634" cy="316"/>
            </a:xfrm>
            <a:custGeom>
              <a:avLst/>
              <a:gdLst>
                <a:gd name="T0" fmla="*/ 0 w 2541"/>
                <a:gd name="T1" fmla="*/ 0 h 1271"/>
                <a:gd name="T2" fmla="*/ 211 w 2541"/>
                <a:gd name="T3" fmla="*/ 263 h 1271"/>
                <a:gd name="T4" fmla="*/ 634 w 2541"/>
                <a:gd name="T5" fmla="*/ 316 h 1271"/>
                <a:gd name="T6" fmla="*/ 0 60000 65536"/>
                <a:gd name="T7" fmla="*/ 0 60000 65536"/>
                <a:gd name="T8" fmla="*/ 0 60000 65536"/>
                <a:gd name="T9" fmla="*/ 0 w 2541"/>
                <a:gd name="T10" fmla="*/ 0 h 1271"/>
                <a:gd name="T11" fmla="*/ 2541 w 2541"/>
                <a:gd name="T12" fmla="*/ 1271 h 1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1" h="1271">
                  <a:moveTo>
                    <a:pt x="0" y="0"/>
                  </a:moveTo>
                  <a:cubicBezTo>
                    <a:pt x="212" y="423"/>
                    <a:pt x="423" y="847"/>
                    <a:pt x="847" y="1058"/>
                  </a:cubicBezTo>
                  <a:cubicBezTo>
                    <a:pt x="1270" y="1270"/>
                    <a:pt x="1905" y="1270"/>
                    <a:pt x="2540" y="1270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latin typeface="Comic Sans MS" panose="030F0702030302020204" pitchFamily="66" charset="0"/>
              </a:endParaRPr>
            </a:p>
          </p:txBody>
        </p:sp>
        <p:sp>
          <p:nvSpPr>
            <p:cNvPr id="140329" name="Freeform 40"/>
            <p:cNvSpPr>
              <a:spLocks/>
            </p:cNvSpPr>
            <p:nvPr/>
          </p:nvSpPr>
          <p:spPr bwMode="auto">
            <a:xfrm>
              <a:off x="1111" y="2116"/>
              <a:ext cx="899" cy="282"/>
            </a:xfrm>
            <a:custGeom>
              <a:avLst/>
              <a:gdLst>
                <a:gd name="T0" fmla="*/ 0 w 3599"/>
                <a:gd name="T1" fmla="*/ 0 h 1130"/>
                <a:gd name="T2" fmla="*/ 476 w 3599"/>
                <a:gd name="T3" fmla="*/ 264 h 1130"/>
                <a:gd name="T4" fmla="*/ 899 w 3599"/>
                <a:gd name="T5" fmla="*/ 106 h 1130"/>
                <a:gd name="T6" fmla="*/ 0 60000 65536"/>
                <a:gd name="T7" fmla="*/ 0 60000 65536"/>
                <a:gd name="T8" fmla="*/ 0 60000 65536"/>
                <a:gd name="T9" fmla="*/ 0 w 3599"/>
                <a:gd name="T10" fmla="*/ 0 h 1130"/>
                <a:gd name="T11" fmla="*/ 3599 w 3599"/>
                <a:gd name="T12" fmla="*/ 1130 h 11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9" h="1130">
                  <a:moveTo>
                    <a:pt x="0" y="0"/>
                  </a:moveTo>
                  <a:cubicBezTo>
                    <a:pt x="653" y="494"/>
                    <a:pt x="1305" y="988"/>
                    <a:pt x="1905" y="1058"/>
                  </a:cubicBezTo>
                  <a:cubicBezTo>
                    <a:pt x="2505" y="1129"/>
                    <a:pt x="3052" y="776"/>
                    <a:pt x="3598" y="423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latin typeface="Comic Sans MS" panose="030F0702030302020204" pitchFamily="66" charset="0"/>
              </a:endParaRPr>
            </a:p>
          </p:txBody>
        </p:sp>
        <p:sp>
          <p:nvSpPr>
            <p:cNvPr id="140330" name="Freeform 41"/>
            <p:cNvSpPr>
              <a:spLocks/>
            </p:cNvSpPr>
            <p:nvPr/>
          </p:nvSpPr>
          <p:spPr bwMode="auto">
            <a:xfrm>
              <a:off x="1482" y="1429"/>
              <a:ext cx="422" cy="263"/>
            </a:xfrm>
            <a:custGeom>
              <a:avLst/>
              <a:gdLst>
                <a:gd name="T0" fmla="*/ 0 w 1694"/>
                <a:gd name="T1" fmla="*/ 0 h 1059"/>
                <a:gd name="T2" fmla="*/ 158 w 1694"/>
                <a:gd name="T3" fmla="*/ 158 h 1059"/>
                <a:gd name="T4" fmla="*/ 422 w 1694"/>
                <a:gd name="T5" fmla="*/ 263 h 1059"/>
                <a:gd name="T6" fmla="*/ 0 60000 65536"/>
                <a:gd name="T7" fmla="*/ 0 60000 65536"/>
                <a:gd name="T8" fmla="*/ 0 60000 65536"/>
                <a:gd name="T9" fmla="*/ 0 w 1694"/>
                <a:gd name="T10" fmla="*/ 0 h 1059"/>
                <a:gd name="T11" fmla="*/ 1694 w 1694"/>
                <a:gd name="T12" fmla="*/ 1059 h 10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" h="1059">
                  <a:moveTo>
                    <a:pt x="0" y="0"/>
                  </a:moveTo>
                  <a:cubicBezTo>
                    <a:pt x="176" y="229"/>
                    <a:pt x="353" y="459"/>
                    <a:pt x="635" y="635"/>
                  </a:cubicBezTo>
                  <a:cubicBezTo>
                    <a:pt x="917" y="811"/>
                    <a:pt x="1305" y="935"/>
                    <a:pt x="1693" y="1058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latin typeface="Comic Sans MS" panose="030F0702030302020204" pitchFamily="66" charset="0"/>
              </a:endParaRPr>
            </a:p>
          </p:txBody>
        </p:sp>
        <p:sp>
          <p:nvSpPr>
            <p:cNvPr id="140331" name="Line 42"/>
            <p:cNvSpPr>
              <a:spLocks noChangeShapeType="1"/>
            </p:cNvSpPr>
            <p:nvPr/>
          </p:nvSpPr>
          <p:spPr bwMode="auto">
            <a:xfrm flipH="1">
              <a:off x="2752" y="1429"/>
              <a:ext cx="423" cy="264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0332" name="Line 43"/>
            <p:cNvSpPr>
              <a:spLocks noChangeShapeType="1"/>
            </p:cNvSpPr>
            <p:nvPr/>
          </p:nvSpPr>
          <p:spPr bwMode="auto">
            <a:xfrm flipV="1">
              <a:off x="5080" y="2698"/>
              <a:ext cx="0" cy="688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0333" name="Freeform 44"/>
            <p:cNvSpPr>
              <a:spLocks/>
            </p:cNvSpPr>
            <p:nvPr/>
          </p:nvSpPr>
          <p:spPr bwMode="auto">
            <a:xfrm>
              <a:off x="5027" y="1111"/>
              <a:ext cx="264" cy="687"/>
            </a:xfrm>
            <a:custGeom>
              <a:avLst/>
              <a:gdLst>
                <a:gd name="T0" fmla="*/ 264 w 1059"/>
                <a:gd name="T1" fmla="*/ 0 h 2753"/>
                <a:gd name="T2" fmla="*/ 105 w 1059"/>
                <a:gd name="T3" fmla="*/ 264 h 2753"/>
                <a:gd name="T4" fmla="*/ 0 w 1059"/>
                <a:gd name="T5" fmla="*/ 687 h 2753"/>
                <a:gd name="T6" fmla="*/ 0 60000 65536"/>
                <a:gd name="T7" fmla="*/ 0 60000 65536"/>
                <a:gd name="T8" fmla="*/ 0 60000 65536"/>
                <a:gd name="T9" fmla="*/ 0 w 1059"/>
                <a:gd name="T10" fmla="*/ 0 h 2753"/>
                <a:gd name="T11" fmla="*/ 1059 w 1059"/>
                <a:gd name="T12" fmla="*/ 2753 h 27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9" h="2753">
                  <a:moveTo>
                    <a:pt x="1058" y="0"/>
                  </a:moveTo>
                  <a:cubicBezTo>
                    <a:pt x="829" y="300"/>
                    <a:pt x="600" y="600"/>
                    <a:pt x="423" y="1058"/>
                  </a:cubicBezTo>
                  <a:cubicBezTo>
                    <a:pt x="247" y="1517"/>
                    <a:pt x="123" y="2134"/>
                    <a:pt x="0" y="2752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latin typeface="Comic Sans MS" panose="030F0702030302020204" pitchFamily="66" charset="0"/>
              </a:endParaRPr>
            </a:p>
          </p:txBody>
        </p:sp>
        <p:sp>
          <p:nvSpPr>
            <p:cNvPr id="140334" name="Freeform 45"/>
            <p:cNvSpPr>
              <a:spLocks/>
            </p:cNvSpPr>
            <p:nvPr/>
          </p:nvSpPr>
          <p:spPr bwMode="auto">
            <a:xfrm>
              <a:off x="2699" y="1958"/>
              <a:ext cx="845" cy="307"/>
            </a:xfrm>
            <a:custGeom>
              <a:avLst/>
              <a:gdLst>
                <a:gd name="T0" fmla="*/ 845 w 3388"/>
                <a:gd name="T1" fmla="*/ 0 h 1235"/>
                <a:gd name="T2" fmla="*/ 317 w 3388"/>
                <a:gd name="T3" fmla="*/ 263 h 1235"/>
                <a:gd name="T4" fmla="*/ 0 w 3388"/>
                <a:gd name="T5" fmla="*/ 263 h 1235"/>
                <a:gd name="T6" fmla="*/ 0 60000 65536"/>
                <a:gd name="T7" fmla="*/ 0 60000 65536"/>
                <a:gd name="T8" fmla="*/ 0 60000 65536"/>
                <a:gd name="T9" fmla="*/ 0 w 3388"/>
                <a:gd name="T10" fmla="*/ 0 h 1235"/>
                <a:gd name="T11" fmla="*/ 3388 w 3388"/>
                <a:gd name="T12" fmla="*/ 1235 h 1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8" h="1235">
                  <a:moveTo>
                    <a:pt x="3387" y="0"/>
                  </a:moveTo>
                  <a:cubicBezTo>
                    <a:pt x="2611" y="440"/>
                    <a:pt x="1834" y="881"/>
                    <a:pt x="1270" y="1057"/>
                  </a:cubicBezTo>
                  <a:cubicBezTo>
                    <a:pt x="706" y="1234"/>
                    <a:pt x="353" y="1146"/>
                    <a:pt x="0" y="1057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latin typeface="Comic Sans MS" panose="030F0702030302020204" pitchFamily="66" charset="0"/>
              </a:endParaRPr>
            </a:p>
          </p:txBody>
        </p:sp>
        <p:sp>
          <p:nvSpPr>
            <p:cNvPr id="140335" name="Text Box 46"/>
            <p:cNvSpPr txBox="1">
              <a:spLocks noChangeArrowheads="1"/>
            </p:cNvSpPr>
            <p:nvPr/>
          </p:nvSpPr>
          <p:spPr bwMode="auto">
            <a:xfrm>
              <a:off x="529" y="3492"/>
              <a:ext cx="126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Indent-request</a:t>
              </a:r>
            </a:p>
          </p:txBody>
        </p:sp>
        <p:sp>
          <p:nvSpPr>
            <p:cNvPr id="140336" name="Text Box 47"/>
            <p:cNvSpPr txBox="1">
              <a:spLocks noChangeArrowheads="1"/>
            </p:cNvSpPr>
            <p:nvPr/>
          </p:nvSpPr>
          <p:spPr bwMode="auto">
            <a:xfrm>
              <a:off x="1111" y="3863"/>
              <a:ext cx="126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Indents</a:t>
              </a:r>
            </a:p>
          </p:txBody>
        </p:sp>
        <p:sp>
          <p:nvSpPr>
            <p:cNvPr id="140337" name="Text Box 48"/>
            <p:cNvSpPr txBox="1">
              <a:spLocks noChangeArrowheads="1"/>
            </p:cNvSpPr>
            <p:nvPr/>
          </p:nvSpPr>
          <p:spPr bwMode="auto">
            <a:xfrm>
              <a:off x="2034" y="2487"/>
              <a:ext cx="1269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361" b="1">
                  <a:solidFill>
                    <a:schemeClr val="tx1"/>
                  </a:solidFill>
                  <a:latin typeface="Comic Sans MS" panose="030F0702030302020204" pitchFamily="66" charset="0"/>
                </a:rPr>
                <a:t>Accepted-orders</a:t>
              </a:r>
            </a:p>
          </p:txBody>
        </p:sp>
        <p:sp>
          <p:nvSpPr>
            <p:cNvPr id="140338" name="Text Box 49"/>
            <p:cNvSpPr txBox="1">
              <a:spLocks noChangeArrowheads="1"/>
            </p:cNvSpPr>
            <p:nvPr/>
          </p:nvSpPr>
          <p:spPr bwMode="auto">
            <a:xfrm>
              <a:off x="4657" y="1270"/>
              <a:ext cx="126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query</a:t>
              </a:r>
            </a:p>
          </p:txBody>
        </p:sp>
        <p:sp>
          <p:nvSpPr>
            <p:cNvPr id="140339" name="Freeform 50"/>
            <p:cNvSpPr>
              <a:spLocks/>
            </p:cNvSpPr>
            <p:nvPr/>
          </p:nvSpPr>
          <p:spPr bwMode="auto">
            <a:xfrm>
              <a:off x="5345" y="1781"/>
              <a:ext cx="528" cy="123"/>
            </a:xfrm>
            <a:custGeom>
              <a:avLst/>
              <a:gdLst>
                <a:gd name="T0" fmla="*/ 0 w 2118"/>
                <a:gd name="T1" fmla="*/ 123 h 495"/>
                <a:gd name="T2" fmla="*/ 317 w 2118"/>
                <a:gd name="T3" fmla="*/ 18 h 495"/>
                <a:gd name="T4" fmla="*/ 528 w 2118"/>
                <a:gd name="T5" fmla="*/ 18 h 495"/>
                <a:gd name="T6" fmla="*/ 0 60000 65536"/>
                <a:gd name="T7" fmla="*/ 0 60000 65536"/>
                <a:gd name="T8" fmla="*/ 0 60000 65536"/>
                <a:gd name="T9" fmla="*/ 0 w 2118"/>
                <a:gd name="T10" fmla="*/ 0 h 495"/>
                <a:gd name="T11" fmla="*/ 2118 w 2118"/>
                <a:gd name="T12" fmla="*/ 495 h 4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8" h="495">
                  <a:moveTo>
                    <a:pt x="0" y="494"/>
                  </a:moveTo>
                  <a:cubicBezTo>
                    <a:pt x="459" y="318"/>
                    <a:pt x="917" y="141"/>
                    <a:pt x="1270" y="71"/>
                  </a:cubicBezTo>
                  <a:cubicBezTo>
                    <a:pt x="1623" y="0"/>
                    <a:pt x="1870" y="35"/>
                    <a:pt x="2117" y="71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latin typeface="Comic Sans MS" panose="030F0702030302020204" pitchFamily="66" charset="0"/>
              </a:endParaRPr>
            </a:p>
          </p:txBody>
        </p:sp>
        <p:sp>
          <p:nvSpPr>
            <p:cNvPr id="140340" name="Freeform 51"/>
            <p:cNvSpPr>
              <a:spLocks/>
            </p:cNvSpPr>
            <p:nvPr/>
          </p:nvSpPr>
          <p:spPr bwMode="auto">
            <a:xfrm>
              <a:off x="582" y="2328"/>
              <a:ext cx="1586" cy="264"/>
            </a:xfrm>
            <a:custGeom>
              <a:avLst/>
              <a:gdLst>
                <a:gd name="T0" fmla="*/ 0 w 6351"/>
                <a:gd name="T1" fmla="*/ 264 h 1059"/>
                <a:gd name="T2" fmla="*/ 846 w 6351"/>
                <a:gd name="T3" fmla="*/ 211 h 1059"/>
                <a:gd name="T4" fmla="*/ 1586 w 6351"/>
                <a:gd name="T5" fmla="*/ 0 h 1059"/>
                <a:gd name="T6" fmla="*/ 0 60000 65536"/>
                <a:gd name="T7" fmla="*/ 0 60000 65536"/>
                <a:gd name="T8" fmla="*/ 0 60000 65536"/>
                <a:gd name="T9" fmla="*/ 0 w 6351"/>
                <a:gd name="T10" fmla="*/ 0 h 1059"/>
                <a:gd name="T11" fmla="*/ 6351 w 6351"/>
                <a:gd name="T12" fmla="*/ 1059 h 10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1" h="1059">
                  <a:moveTo>
                    <a:pt x="0" y="1058"/>
                  </a:moveTo>
                  <a:cubicBezTo>
                    <a:pt x="1164" y="1041"/>
                    <a:pt x="2328" y="1023"/>
                    <a:pt x="3387" y="847"/>
                  </a:cubicBezTo>
                  <a:cubicBezTo>
                    <a:pt x="4445" y="670"/>
                    <a:pt x="5398" y="335"/>
                    <a:pt x="6350" y="0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>
                <a:latin typeface="Comic Sans MS" panose="030F0702030302020204" pitchFamily="66" charset="0"/>
              </a:endParaRPr>
            </a:p>
          </p:txBody>
        </p:sp>
        <p:sp>
          <p:nvSpPr>
            <p:cNvPr id="140341" name="Text Box 52"/>
            <p:cNvSpPr txBox="1">
              <a:spLocks noChangeArrowheads="1"/>
            </p:cNvSpPr>
            <p:nvPr/>
          </p:nvSpPr>
          <p:spPr bwMode="auto">
            <a:xfrm>
              <a:off x="741" y="2381"/>
              <a:ext cx="126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order</a:t>
              </a:r>
            </a:p>
          </p:txBody>
        </p:sp>
        <p:sp>
          <p:nvSpPr>
            <p:cNvPr id="140342" name="Text Box 53"/>
            <p:cNvSpPr txBox="1">
              <a:spLocks noChangeArrowheads="1"/>
            </p:cNvSpPr>
            <p:nvPr/>
          </p:nvSpPr>
          <p:spPr bwMode="auto">
            <a:xfrm>
              <a:off x="5133" y="1587"/>
              <a:ext cx="126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statistics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0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4181" y="350415"/>
            <a:ext cx="1905000" cy="853290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lnSpc>
                <a:spcPct val="82000"/>
              </a:lnSpc>
              <a:spcBef>
                <a:spcPts val="680"/>
              </a:spcBef>
            </a:pPr>
            <a:r>
              <a:rPr lang="en-GB" altLang="en-US" sz="3600" b="1" dirty="0" smtClean="0"/>
              <a:t>Structure Chart</a:t>
            </a:r>
          </a:p>
        </p:txBody>
      </p:sp>
      <p:sp>
        <p:nvSpPr>
          <p:cNvPr id="141315" name="AutoShape 9"/>
          <p:cNvSpPr>
            <a:spLocks noChangeArrowheads="1"/>
          </p:cNvSpPr>
          <p:nvPr/>
        </p:nvSpPr>
        <p:spPr bwMode="auto">
          <a:xfrm>
            <a:off x="4078989" y="360677"/>
            <a:ext cx="757159" cy="698834"/>
          </a:xfrm>
          <a:prstGeom prst="roundRect">
            <a:avLst>
              <a:gd name="adj" fmla="val 296"/>
            </a:avLst>
          </a:prstGeom>
          <a:solidFill>
            <a:srgbClr val="CCFF66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33">
              <a:latin typeface="Comic Sans MS" panose="030F0702030302020204" pitchFamily="66" charset="0"/>
            </a:endParaRPr>
          </a:p>
        </p:txBody>
      </p:sp>
      <p:sp>
        <p:nvSpPr>
          <p:cNvPr id="141316" name="AutoShape 10"/>
          <p:cNvSpPr>
            <a:spLocks noChangeArrowheads="1"/>
          </p:cNvSpPr>
          <p:nvPr/>
        </p:nvSpPr>
        <p:spPr bwMode="auto">
          <a:xfrm>
            <a:off x="3528131" y="1763745"/>
            <a:ext cx="1858875" cy="697753"/>
          </a:xfrm>
          <a:prstGeom prst="roundRect">
            <a:avLst>
              <a:gd name="adj" fmla="val 296"/>
            </a:avLst>
          </a:prstGeom>
          <a:solidFill>
            <a:srgbClr val="CCFF66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33">
              <a:latin typeface="Comic Sans MS" panose="030F0702030302020204" pitchFamily="66" charset="0"/>
            </a:endParaRPr>
          </a:p>
        </p:txBody>
      </p:sp>
      <p:sp>
        <p:nvSpPr>
          <p:cNvPr id="141317" name="AutoShape 11"/>
          <p:cNvSpPr>
            <a:spLocks noChangeArrowheads="1"/>
          </p:cNvSpPr>
          <p:nvPr/>
        </p:nvSpPr>
        <p:spPr bwMode="auto">
          <a:xfrm>
            <a:off x="5526340" y="1763745"/>
            <a:ext cx="1861035" cy="697753"/>
          </a:xfrm>
          <a:prstGeom prst="roundRect">
            <a:avLst>
              <a:gd name="adj" fmla="val 296"/>
            </a:avLst>
          </a:prstGeom>
          <a:solidFill>
            <a:srgbClr val="CCFF66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33">
              <a:latin typeface="Comic Sans MS" panose="030F0702030302020204" pitchFamily="66" charset="0"/>
            </a:endParaRPr>
          </a:p>
        </p:txBody>
      </p:sp>
      <p:sp>
        <p:nvSpPr>
          <p:cNvPr id="141318" name="AutoShape 12"/>
          <p:cNvSpPr>
            <a:spLocks noChangeArrowheads="1"/>
          </p:cNvSpPr>
          <p:nvPr/>
        </p:nvSpPr>
        <p:spPr bwMode="auto">
          <a:xfrm>
            <a:off x="1458633" y="1763745"/>
            <a:ext cx="1861035" cy="697753"/>
          </a:xfrm>
          <a:prstGeom prst="roundRect">
            <a:avLst>
              <a:gd name="adj" fmla="val 296"/>
            </a:avLst>
          </a:prstGeom>
          <a:solidFill>
            <a:srgbClr val="CCFF66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33">
              <a:latin typeface="Comic Sans MS" panose="030F0702030302020204" pitchFamily="66" charset="0"/>
            </a:endParaRPr>
          </a:p>
        </p:txBody>
      </p:sp>
      <p:sp>
        <p:nvSpPr>
          <p:cNvPr id="141319" name="AutoShape 13"/>
          <p:cNvSpPr>
            <a:spLocks noChangeArrowheads="1"/>
          </p:cNvSpPr>
          <p:nvPr/>
        </p:nvSpPr>
        <p:spPr bwMode="auto">
          <a:xfrm>
            <a:off x="907776" y="3464923"/>
            <a:ext cx="1169762" cy="799284"/>
          </a:xfrm>
          <a:prstGeom prst="roundRect">
            <a:avLst>
              <a:gd name="adj" fmla="val 259"/>
            </a:avLst>
          </a:prstGeom>
          <a:solidFill>
            <a:srgbClr val="CCFF66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33">
              <a:latin typeface="Comic Sans MS" panose="030F0702030302020204" pitchFamily="66" charset="0"/>
            </a:endParaRPr>
          </a:p>
        </p:txBody>
      </p:sp>
      <p:sp>
        <p:nvSpPr>
          <p:cNvPr id="141320" name="AutoShape 14"/>
          <p:cNvSpPr>
            <a:spLocks noChangeArrowheads="1"/>
          </p:cNvSpPr>
          <p:nvPr/>
        </p:nvSpPr>
        <p:spPr bwMode="auto">
          <a:xfrm>
            <a:off x="2147746" y="3464923"/>
            <a:ext cx="1171923" cy="799284"/>
          </a:xfrm>
          <a:prstGeom prst="roundRect">
            <a:avLst>
              <a:gd name="adj" fmla="val 259"/>
            </a:avLst>
          </a:prstGeom>
          <a:solidFill>
            <a:srgbClr val="CCFF66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33">
              <a:latin typeface="Comic Sans MS" panose="030F0702030302020204" pitchFamily="66" charset="0"/>
            </a:endParaRPr>
          </a:p>
        </p:txBody>
      </p:sp>
      <p:sp>
        <p:nvSpPr>
          <p:cNvPr id="141321" name="AutoShape 21"/>
          <p:cNvSpPr>
            <a:spLocks noChangeArrowheads="1"/>
          </p:cNvSpPr>
          <p:nvPr/>
        </p:nvSpPr>
        <p:spPr bwMode="auto">
          <a:xfrm>
            <a:off x="3389876" y="3464923"/>
            <a:ext cx="1169762" cy="799284"/>
          </a:xfrm>
          <a:prstGeom prst="roundRect">
            <a:avLst>
              <a:gd name="adj" fmla="val 259"/>
            </a:avLst>
          </a:prstGeom>
          <a:solidFill>
            <a:srgbClr val="CCFF66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33">
              <a:latin typeface="Comic Sans MS" panose="030F0702030302020204" pitchFamily="66" charset="0"/>
            </a:endParaRPr>
          </a:p>
        </p:txBody>
      </p:sp>
      <p:sp>
        <p:nvSpPr>
          <p:cNvPr id="141322" name="Text Box 3"/>
          <p:cNvSpPr txBox="1">
            <a:spLocks noChangeArrowheads="1"/>
          </p:cNvSpPr>
          <p:nvPr/>
        </p:nvSpPr>
        <p:spPr bwMode="auto">
          <a:xfrm>
            <a:off x="4148115" y="360677"/>
            <a:ext cx="1722781" cy="59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029"/>
              </a:spcBef>
            </a:pPr>
            <a:r>
              <a:rPr lang="en-GB" altLang="en-US" sz="2041" b="1">
                <a:solidFill>
                  <a:schemeClr val="tx1"/>
                </a:solidFill>
                <a:latin typeface="Comic Sans MS" panose="030F0702030302020204" pitchFamily="66" charset="0"/>
              </a:rPr>
              <a:t>root</a:t>
            </a:r>
          </a:p>
        </p:txBody>
      </p:sp>
      <p:sp>
        <p:nvSpPr>
          <p:cNvPr id="141323" name="Text Box 4"/>
          <p:cNvSpPr txBox="1">
            <a:spLocks noChangeArrowheads="1"/>
          </p:cNvSpPr>
          <p:nvPr/>
        </p:nvSpPr>
        <p:spPr bwMode="auto">
          <a:xfrm>
            <a:off x="1596888" y="1864195"/>
            <a:ext cx="1722781" cy="51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Handle-order</a:t>
            </a:r>
          </a:p>
        </p:txBody>
      </p:sp>
      <p:sp>
        <p:nvSpPr>
          <p:cNvPr id="141324" name="Text Box 5"/>
          <p:cNvSpPr txBox="1">
            <a:spLocks noChangeArrowheads="1"/>
          </p:cNvSpPr>
          <p:nvPr/>
        </p:nvSpPr>
        <p:spPr bwMode="auto">
          <a:xfrm>
            <a:off x="3597258" y="1864195"/>
            <a:ext cx="1928002" cy="51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Handle-indent</a:t>
            </a:r>
          </a:p>
        </p:txBody>
      </p:sp>
      <p:sp>
        <p:nvSpPr>
          <p:cNvPr id="141325" name="Text Box 6"/>
          <p:cNvSpPr txBox="1">
            <a:spLocks noChangeArrowheads="1"/>
          </p:cNvSpPr>
          <p:nvPr/>
        </p:nvSpPr>
        <p:spPr bwMode="auto">
          <a:xfrm>
            <a:off x="5664595" y="1864195"/>
            <a:ext cx="1722781" cy="51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Handle-query</a:t>
            </a:r>
          </a:p>
        </p:txBody>
      </p:sp>
      <p:sp>
        <p:nvSpPr>
          <p:cNvPr id="141326" name="Text Box 7"/>
          <p:cNvSpPr txBox="1">
            <a:spLocks noChangeArrowheads="1"/>
          </p:cNvSpPr>
          <p:nvPr/>
        </p:nvSpPr>
        <p:spPr bwMode="auto">
          <a:xfrm>
            <a:off x="838648" y="3700388"/>
            <a:ext cx="1377144" cy="55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859"/>
              </a:spcBef>
            </a:pP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Get-order</a:t>
            </a:r>
          </a:p>
        </p:txBody>
      </p:sp>
      <p:sp>
        <p:nvSpPr>
          <p:cNvPr id="141327" name="Text Box 8"/>
          <p:cNvSpPr txBox="1">
            <a:spLocks noChangeArrowheads="1"/>
          </p:cNvSpPr>
          <p:nvPr/>
        </p:nvSpPr>
        <p:spPr bwMode="auto">
          <a:xfrm>
            <a:off x="2011651" y="3520009"/>
            <a:ext cx="1377144" cy="76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859"/>
              </a:spcBef>
            </a:pP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Accept-order</a:t>
            </a:r>
          </a:p>
        </p:txBody>
      </p:sp>
      <p:sp>
        <p:nvSpPr>
          <p:cNvPr id="141328" name="Line 15"/>
          <p:cNvSpPr>
            <a:spLocks noChangeShapeType="1"/>
          </p:cNvSpPr>
          <p:nvPr/>
        </p:nvSpPr>
        <p:spPr bwMode="auto">
          <a:xfrm flipH="1">
            <a:off x="2286000" y="1060591"/>
            <a:ext cx="1862115" cy="703154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41329" name="Line 16"/>
          <p:cNvSpPr>
            <a:spLocks noChangeShapeType="1"/>
          </p:cNvSpPr>
          <p:nvPr/>
        </p:nvSpPr>
        <p:spPr bwMode="auto">
          <a:xfrm flipH="1">
            <a:off x="1596888" y="2463658"/>
            <a:ext cx="550858" cy="1001265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41330" name="Line 17"/>
          <p:cNvSpPr>
            <a:spLocks noChangeShapeType="1"/>
          </p:cNvSpPr>
          <p:nvPr/>
        </p:nvSpPr>
        <p:spPr bwMode="auto">
          <a:xfrm>
            <a:off x="4424625" y="1060591"/>
            <a:ext cx="0" cy="703154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41331" name="Line 18"/>
          <p:cNvSpPr>
            <a:spLocks noChangeShapeType="1"/>
          </p:cNvSpPr>
          <p:nvPr/>
        </p:nvSpPr>
        <p:spPr bwMode="auto">
          <a:xfrm>
            <a:off x="4768101" y="1060591"/>
            <a:ext cx="1654734" cy="703154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41332" name="Line 19"/>
          <p:cNvSpPr>
            <a:spLocks noChangeShapeType="1"/>
          </p:cNvSpPr>
          <p:nvPr/>
        </p:nvSpPr>
        <p:spPr bwMode="auto">
          <a:xfrm>
            <a:off x="2562509" y="2463658"/>
            <a:ext cx="69127" cy="1001265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41333" name="Text Box 20"/>
          <p:cNvSpPr txBox="1">
            <a:spLocks noChangeArrowheads="1"/>
          </p:cNvSpPr>
          <p:nvPr/>
        </p:nvSpPr>
        <p:spPr bwMode="auto">
          <a:xfrm>
            <a:off x="3251622" y="3623700"/>
            <a:ext cx="1377144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859"/>
              </a:spcBef>
            </a:pP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Process-order</a:t>
            </a:r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2908146" y="2463658"/>
            <a:ext cx="619985" cy="1001265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41335" name="Line 23"/>
          <p:cNvSpPr>
            <a:spLocks noChangeShapeType="1"/>
          </p:cNvSpPr>
          <p:nvPr/>
        </p:nvSpPr>
        <p:spPr bwMode="auto">
          <a:xfrm flipH="1">
            <a:off x="2975112" y="1161042"/>
            <a:ext cx="483891" cy="200901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2411294" y="905054"/>
            <a:ext cx="1102795" cy="59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029"/>
              </a:spcBef>
            </a:pPr>
            <a:r>
              <a:rPr lang="en-GB" altLang="en-US" sz="2041" b="1">
                <a:solidFill>
                  <a:schemeClr val="tx1"/>
                </a:solidFill>
                <a:latin typeface="Comic Sans MS" panose="030F0702030302020204" pitchFamily="66" charset="0"/>
              </a:rPr>
              <a:t>order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5360003" y="817566"/>
            <a:ext cx="1100635" cy="59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029"/>
              </a:spcBef>
            </a:pPr>
            <a:r>
              <a:rPr lang="en-GB" altLang="en-US" sz="2041" b="1">
                <a:solidFill>
                  <a:schemeClr val="tx1"/>
                </a:solidFill>
                <a:latin typeface="Comic Sans MS" panose="030F0702030302020204" pitchFamily="66" charset="0"/>
              </a:rPr>
              <a:t>query</a:t>
            </a:r>
          </a:p>
        </p:txBody>
      </p:sp>
      <p:sp>
        <p:nvSpPr>
          <p:cNvPr id="141338" name="Line 26"/>
          <p:cNvSpPr>
            <a:spLocks noChangeShapeType="1"/>
          </p:cNvSpPr>
          <p:nvPr/>
        </p:nvSpPr>
        <p:spPr bwMode="auto">
          <a:xfrm>
            <a:off x="5390247" y="1161042"/>
            <a:ext cx="412603" cy="200901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41339" name="Text Box 27"/>
          <p:cNvSpPr txBox="1">
            <a:spLocks noChangeArrowheads="1"/>
          </p:cNvSpPr>
          <p:nvPr/>
        </p:nvSpPr>
        <p:spPr bwMode="auto">
          <a:xfrm>
            <a:off x="4424625" y="1293895"/>
            <a:ext cx="1100635" cy="36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029"/>
              </a:spcBef>
            </a:pPr>
            <a:r>
              <a:rPr lang="en-GB" altLang="en-US" sz="2041" b="1">
                <a:solidFill>
                  <a:schemeClr val="tx1"/>
                </a:solidFill>
                <a:latin typeface="Comic Sans MS" panose="030F0702030302020204" pitchFamily="66" charset="0"/>
              </a:rPr>
              <a:t>indent</a:t>
            </a:r>
          </a:p>
        </p:txBody>
      </p:sp>
      <p:sp>
        <p:nvSpPr>
          <p:cNvPr id="141340" name="Line 28"/>
          <p:cNvSpPr>
            <a:spLocks noChangeShapeType="1"/>
          </p:cNvSpPr>
          <p:nvPr/>
        </p:nvSpPr>
        <p:spPr bwMode="auto">
          <a:xfrm>
            <a:off x="4286370" y="1161041"/>
            <a:ext cx="0" cy="401802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</p:spTree>
    <p:extLst>
      <p:ext uri="{BB962C8B-B14F-4D97-AF65-F5344CB8AC3E}">
        <p14:creationId xmlns:p14="http://schemas.microsoft.com/office/powerpoint/2010/main" val="10958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1654" y="0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927"/>
              </a:spcBef>
            </a:pPr>
            <a:r>
              <a:rPr lang="en-GB" altLang="en-US" sz="3674" b="1" dirty="0"/>
              <a:t>Summary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1552"/>
            <a:ext cx="8686800" cy="4221083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 marL="233309" indent="-233309" defTabSz="622158">
              <a:spcBef>
                <a:spcPts val="672"/>
              </a:spcBef>
              <a:spcAft>
                <a:spcPts val="600"/>
              </a:spcAft>
            </a:pPr>
            <a:r>
              <a:rPr lang="en-GB" altLang="en-US" dirty="0"/>
              <a:t>We discussed a sample function-oriented software design methodology:</a:t>
            </a:r>
          </a:p>
          <a:p>
            <a:pPr marL="505503" lvl="1" defTabSz="622158">
              <a:spcBef>
                <a:spcPts val="485"/>
              </a:spcBef>
              <a:spcAft>
                <a:spcPts val="600"/>
              </a:spcAft>
            </a:pPr>
            <a:r>
              <a:rPr lang="en-GB" altLang="en-US" dirty="0"/>
              <a:t>Structured Analysis/Structured </a:t>
            </a:r>
            <a:r>
              <a:rPr lang="en-GB" altLang="en-US" dirty="0" smtClean="0"/>
              <a:t>Design(SA/SD)</a:t>
            </a:r>
          </a:p>
          <a:p>
            <a:pPr marL="505503" lvl="1" defTabSz="622158">
              <a:spcBef>
                <a:spcPts val="485"/>
              </a:spcBef>
              <a:spcAft>
                <a:spcPts val="600"/>
              </a:spcAft>
            </a:pPr>
            <a:r>
              <a:rPr lang="en-GB" altLang="en-US" dirty="0"/>
              <a:t>Incorporates features from some important design methodologies.</a:t>
            </a:r>
          </a:p>
          <a:p>
            <a:pPr marL="233309" indent="-233309" defTabSz="622158">
              <a:spcBef>
                <a:spcPts val="672"/>
              </a:spcBef>
              <a:spcAft>
                <a:spcPts val="600"/>
              </a:spcAft>
            </a:pPr>
            <a:r>
              <a:rPr lang="en-GB" altLang="en-US" dirty="0"/>
              <a:t>SA/SD consists of two parts: </a:t>
            </a:r>
          </a:p>
          <a:p>
            <a:pPr marL="505503" lvl="1" defTabSz="622158">
              <a:spcBef>
                <a:spcPts val="485"/>
              </a:spcBef>
              <a:spcAft>
                <a:spcPts val="600"/>
              </a:spcAft>
            </a:pPr>
            <a:r>
              <a:rPr lang="en-GB" altLang="en-US" dirty="0"/>
              <a:t>Structured analysis</a:t>
            </a:r>
          </a:p>
          <a:p>
            <a:pPr marL="505503" lvl="1" defTabSz="622158">
              <a:spcBef>
                <a:spcPts val="485"/>
              </a:spcBef>
              <a:spcAft>
                <a:spcPts val="600"/>
              </a:spcAft>
            </a:pPr>
            <a:r>
              <a:rPr lang="en-GB" altLang="en-US" dirty="0"/>
              <a:t>Structured design.</a:t>
            </a:r>
            <a:r>
              <a:rPr lang="en-GB" altLang="en-US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05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233" y="110172"/>
            <a:ext cx="6189050" cy="976423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722" b="1" dirty="0"/>
              <a:t>Basic Building Blocks of Structure Chart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58" y="966081"/>
            <a:ext cx="8915399" cy="3125848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spcBef>
                <a:spcPts val="816"/>
              </a:spcBef>
              <a:spcAft>
                <a:spcPts val="600"/>
              </a:spcAft>
            </a:pPr>
            <a:r>
              <a:rPr lang="en-GB" altLang="en-US" sz="2800" dirty="0"/>
              <a:t>Rectangular box: </a:t>
            </a:r>
          </a:p>
          <a:p>
            <a:pPr marL="505503" lvl="1" defTabSz="622158">
              <a:spcBef>
                <a:spcPts val="816"/>
              </a:spcBef>
              <a:spcAft>
                <a:spcPts val="600"/>
              </a:spcAft>
            </a:pPr>
            <a:r>
              <a:rPr lang="en-GB" altLang="en-US" dirty="0"/>
              <a:t>A rectangular box represents a module.</a:t>
            </a:r>
          </a:p>
          <a:p>
            <a:pPr marL="505503" lvl="1" defTabSz="622158">
              <a:spcBef>
                <a:spcPts val="816"/>
              </a:spcBef>
              <a:spcAft>
                <a:spcPts val="600"/>
              </a:spcAft>
            </a:pPr>
            <a:r>
              <a:rPr lang="en-GB" altLang="en-US" dirty="0"/>
              <a:t>Annotated with the name of the module it represents.</a:t>
            </a:r>
          </a:p>
        </p:txBody>
      </p:sp>
      <p:grpSp>
        <p:nvGrpSpPr>
          <p:cNvPr id="106500" name="Group 5"/>
          <p:cNvGrpSpPr>
            <a:grpSpLocks/>
          </p:cNvGrpSpPr>
          <p:nvPr/>
        </p:nvGrpSpPr>
        <p:grpSpPr bwMode="auto">
          <a:xfrm>
            <a:off x="2590800" y="3028950"/>
            <a:ext cx="2920627" cy="893253"/>
            <a:chOff x="3605213" y="5202238"/>
            <a:chExt cx="2561968" cy="657315"/>
          </a:xfrm>
        </p:grpSpPr>
        <p:sp>
          <p:nvSpPr>
            <p:cNvPr id="106501" name="AutoShape 5"/>
            <p:cNvSpPr>
              <a:spLocks noChangeArrowheads="1"/>
            </p:cNvSpPr>
            <p:nvPr/>
          </p:nvSpPr>
          <p:spPr bwMode="auto">
            <a:xfrm>
              <a:off x="3605213" y="5202238"/>
              <a:ext cx="2265362" cy="585787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449"/>
            </a:p>
          </p:txBody>
        </p:sp>
        <p:sp>
          <p:nvSpPr>
            <p:cNvPr id="106502" name="Text Box 4"/>
            <p:cNvSpPr txBox="1">
              <a:spLocks noChangeArrowheads="1"/>
            </p:cNvSpPr>
            <p:nvPr/>
          </p:nvSpPr>
          <p:spPr bwMode="auto">
            <a:xfrm>
              <a:off x="3733544" y="5357903"/>
              <a:ext cx="2433637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449" b="1">
                  <a:solidFill>
                    <a:schemeClr val="tx1"/>
                  </a:solidFill>
                  <a:latin typeface="Comic Sans MS" panose="030F0702030302020204" pitchFamily="66" charset="0"/>
                </a:rPr>
                <a:t>Process-order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4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6045" y="-118812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927"/>
              </a:spcBef>
            </a:pPr>
            <a:r>
              <a:rPr lang="en-GB" altLang="en-US" sz="4082" b="1" dirty="0"/>
              <a:t>Summary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11345"/>
            <a:ext cx="8610600" cy="3409918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5000"/>
              </a:lnSpc>
              <a:spcAft>
                <a:spcPct val="20000"/>
              </a:spcAft>
            </a:pPr>
            <a:r>
              <a:rPr lang="en-GB" altLang="en-US" sz="3600" dirty="0"/>
              <a:t>During structured design, </a:t>
            </a:r>
          </a:p>
          <a:p>
            <a:pPr marL="505503" lvl="1" defTabSz="622158">
              <a:lnSpc>
                <a:spcPct val="125000"/>
              </a:lnSpc>
              <a:spcAft>
                <a:spcPct val="20000"/>
              </a:spcAft>
            </a:pPr>
            <a:r>
              <a:rPr lang="en-GB" altLang="en-US" sz="3200" dirty="0"/>
              <a:t>The DFD representation is transformed to a structure chart representation. </a:t>
            </a:r>
          </a:p>
          <a:p>
            <a:pPr marL="233309" indent="-233309" defTabSz="622158">
              <a:lnSpc>
                <a:spcPct val="125000"/>
              </a:lnSpc>
              <a:spcAft>
                <a:spcPct val="20000"/>
              </a:spcAft>
            </a:pPr>
            <a:r>
              <a:rPr lang="en-GB" altLang="en-US" sz="3600" dirty="0"/>
              <a:t>DFDs are very popular:</a:t>
            </a:r>
          </a:p>
          <a:p>
            <a:pPr marL="505503" lvl="1" defTabSz="622158">
              <a:lnSpc>
                <a:spcPct val="125000"/>
              </a:lnSpc>
              <a:spcAft>
                <a:spcPct val="20000"/>
              </a:spcAft>
            </a:pPr>
            <a:r>
              <a:rPr lang="en-GB" altLang="en-US" sz="3200" dirty="0"/>
              <a:t>Because it is a very simple technique.</a:t>
            </a:r>
          </a:p>
        </p:txBody>
      </p:sp>
    </p:spTree>
    <p:extLst>
      <p:ext uri="{BB962C8B-B14F-4D97-AF65-F5344CB8AC3E}">
        <p14:creationId xmlns:p14="http://schemas.microsoft.com/office/powerpoint/2010/main" val="6855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7197" y="-139334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927"/>
              </a:spcBef>
            </a:pPr>
            <a:r>
              <a:rPr lang="en-GB" altLang="en-US" sz="4082" b="1" dirty="0"/>
              <a:t>Summary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99284"/>
            <a:ext cx="8305800" cy="3369954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</a:pPr>
            <a:r>
              <a:rPr lang="en-GB" altLang="en-US" sz="3600" dirty="0"/>
              <a:t>Several CASE tools are available:</a:t>
            </a:r>
          </a:p>
          <a:p>
            <a:pPr marL="505503" lvl="1" defTabSz="622158">
              <a:lnSpc>
                <a:spcPct val="120000"/>
              </a:lnSpc>
            </a:pPr>
            <a:r>
              <a:rPr lang="en-GB" altLang="en-US" sz="3200" dirty="0"/>
              <a:t>Support structured analysis and design. </a:t>
            </a:r>
          </a:p>
          <a:p>
            <a:pPr marL="505503" lvl="1" defTabSz="622158">
              <a:lnSpc>
                <a:spcPct val="120000"/>
              </a:lnSpc>
            </a:pPr>
            <a:r>
              <a:rPr lang="en-GB" altLang="en-US" sz="3200" dirty="0"/>
              <a:t>Maintain the data dictionary, </a:t>
            </a:r>
          </a:p>
          <a:p>
            <a:pPr marL="505503" lvl="1" defTabSz="622158">
              <a:lnSpc>
                <a:spcPct val="120000"/>
              </a:lnSpc>
            </a:pPr>
            <a:r>
              <a:rPr lang="en-GB" altLang="en-US" sz="3200" dirty="0"/>
              <a:t>Check whether DFDs are balanced or not.</a:t>
            </a:r>
          </a:p>
        </p:txBody>
      </p:sp>
    </p:spTree>
    <p:extLst>
      <p:ext uri="{BB962C8B-B14F-4D97-AF65-F5344CB8AC3E}">
        <p14:creationId xmlns:p14="http://schemas.microsoft.com/office/powerpoint/2010/main" val="42759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00200" y="1428750"/>
            <a:ext cx="6858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/>
                <a:solidFill>
                  <a:schemeClr val="accent3"/>
                </a:solidFill>
              </a:rPr>
              <a:t>Thank You!!</a:t>
            </a:r>
            <a:endParaRPr lang="en-US" sz="8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0115" y="4440019"/>
            <a:ext cx="342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Faculty Name</a:t>
            </a:r>
          </a:p>
          <a:p>
            <a:pPr algn="ctr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Department Name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4232950" y="4803251"/>
            <a:ext cx="59055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1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934" y="106128"/>
            <a:ext cx="5850975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936"/>
              </a:spcBef>
            </a:pPr>
            <a:r>
              <a:rPr lang="en-GB" altLang="en-US" sz="3674" b="1" dirty="0"/>
              <a:t>Arrows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16566"/>
            <a:ext cx="8915400" cy="3410998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spcBef>
                <a:spcPts val="600"/>
              </a:spcBef>
              <a:spcAft>
                <a:spcPts val="600"/>
              </a:spcAft>
            </a:pPr>
            <a:r>
              <a:rPr lang="en-GB" altLang="en-US" sz="2722" dirty="0"/>
              <a:t>An arrow between two modules implies:</a:t>
            </a:r>
          </a:p>
          <a:p>
            <a:pPr marL="505503" lvl="1" defTabSz="622158">
              <a:spcBef>
                <a:spcPts val="600"/>
              </a:spcBef>
              <a:spcAft>
                <a:spcPts val="600"/>
              </a:spcAft>
            </a:pPr>
            <a:r>
              <a:rPr lang="en-GB" altLang="en-US" sz="2449" b="1" dirty="0">
                <a:solidFill>
                  <a:schemeClr val="hlink"/>
                </a:solidFill>
              </a:rPr>
              <a:t>During  execution control is passed from one module to the other in the direction of the arrow.</a:t>
            </a:r>
            <a:r>
              <a:rPr lang="en-GB" altLang="en-US" sz="2449" dirty="0"/>
              <a:t> </a:t>
            </a:r>
          </a:p>
        </p:txBody>
      </p:sp>
      <p:grpSp>
        <p:nvGrpSpPr>
          <p:cNvPr id="107524" name="Group 17"/>
          <p:cNvGrpSpPr>
            <a:grpSpLocks/>
          </p:cNvGrpSpPr>
          <p:nvPr/>
        </p:nvGrpSpPr>
        <p:grpSpPr bwMode="auto">
          <a:xfrm>
            <a:off x="1675147" y="2494909"/>
            <a:ext cx="5860695" cy="1613689"/>
            <a:chOff x="1111" y="2995"/>
            <a:chExt cx="4550" cy="1110"/>
          </a:xfrm>
        </p:grpSpPr>
        <p:sp>
          <p:nvSpPr>
            <p:cNvPr id="107525" name="AutoShape 6"/>
            <p:cNvSpPr>
              <a:spLocks noChangeArrowheads="1"/>
            </p:cNvSpPr>
            <p:nvPr/>
          </p:nvSpPr>
          <p:spPr bwMode="auto">
            <a:xfrm>
              <a:off x="3122" y="2995"/>
              <a:ext cx="581" cy="369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07526" name="AutoShape 7"/>
            <p:cNvSpPr>
              <a:spLocks noChangeArrowheads="1"/>
            </p:cNvSpPr>
            <p:nvPr/>
          </p:nvSpPr>
          <p:spPr bwMode="auto">
            <a:xfrm>
              <a:off x="2699" y="3736"/>
              <a:ext cx="1427" cy="369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07527" name="AutoShape 8"/>
            <p:cNvSpPr>
              <a:spLocks noChangeArrowheads="1"/>
            </p:cNvSpPr>
            <p:nvPr/>
          </p:nvSpPr>
          <p:spPr bwMode="auto">
            <a:xfrm>
              <a:off x="1111" y="3736"/>
              <a:ext cx="1428" cy="369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07528" name="AutoShape 13"/>
            <p:cNvSpPr>
              <a:spLocks noChangeArrowheads="1"/>
            </p:cNvSpPr>
            <p:nvPr/>
          </p:nvSpPr>
          <p:spPr bwMode="auto">
            <a:xfrm>
              <a:off x="4233" y="3736"/>
              <a:ext cx="1428" cy="369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07529" name="Text Box 4"/>
            <p:cNvSpPr txBox="1">
              <a:spLocks noChangeArrowheads="1"/>
            </p:cNvSpPr>
            <p:nvPr/>
          </p:nvSpPr>
          <p:spPr bwMode="auto">
            <a:xfrm>
              <a:off x="1217" y="3789"/>
              <a:ext cx="132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Process-order</a:t>
              </a:r>
            </a:p>
          </p:txBody>
        </p:sp>
        <p:sp>
          <p:nvSpPr>
            <p:cNvPr id="107530" name="Text Box 5"/>
            <p:cNvSpPr txBox="1">
              <a:spLocks noChangeArrowheads="1"/>
            </p:cNvSpPr>
            <p:nvPr/>
          </p:nvSpPr>
          <p:spPr bwMode="auto">
            <a:xfrm>
              <a:off x="2752" y="3789"/>
              <a:ext cx="148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Handle-indent</a:t>
              </a:r>
            </a:p>
          </p:txBody>
        </p:sp>
        <p:sp>
          <p:nvSpPr>
            <p:cNvPr id="107531" name="Line 9"/>
            <p:cNvSpPr>
              <a:spLocks noChangeShapeType="1"/>
            </p:cNvSpPr>
            <p:nvPr/>
          </p:nvSpPr>
          <p:spPr bwMode="auto">
            <a:xfrm flipH="1">
              <a:off x="1746" y="3366"/>
              <a:ext cx="1429" cy="37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7532" name="Line 10"/>
            <p:cNvSpPr>
              <a:spLocks noChangeShapeType="1"/>
            </p:cNvSpPr>
            <p:nvPr/>
          </p:nvSpPr>
          <p:spPr bwMode="auto">
            <a:xfrm>
              <a:off x="3387" y="3366"/>
              <a:ext cx="0" cy="37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7533" name="Text Box 11"/>
            <p:cNvSpPr txBox="1">
              <a:spLocks noChangeArrowheads="1"/>
            </p:cNvSpPr>
            <p:nvPr/>
          </p:nvSpPr>
          <p:spPr bwMode="auto">
            <a:xfrm>
              <a:off x="3175" y="2995"/>
              <a:ext cx="79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041" b="1">
                  <a:solidFill>
                    <a:schemeClr val="tx1"/>
                  </a:solidFill>
                  <a:latin typeface="Comic Sans MS" panose="030F0702030302020204" pitchFamily="66" charset="0"/>
                </a:rPr>
                <a:t>root</a:t>
              </a:r>
            </a:p>
          </p:txBody>
        </p:sp>
        <p:sp>
          <p:nvSpPr>
            <p:cNvPr id="107534" name="Text Box 12"/>
            <p:cNvSpPr txBox="1">
              <a:spLocks noChangeArrowheads="1"/>
            </p:cNvSpPr>
            <p:nvPr/>
          </p:nvSpPr>
          <p:spPr bwMode="auto">
            <a:xfrm>
              <a:off x="4339" y="3789"/>
              <a:ext cx="132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769" b="1">
                  <a:solidFill>
                    <a:schemeClr val="tx1"/>
                  </a:solidFill>
                  <a:latin typeface="Comic Sans MS" panose="030F0702030302020204" pitchFamily="66" charset="0"/>
                </a:rPr>
                <a:t>Handle-query</a:t>
              </a:r>
            </a:p>
          </p:txBody>
        </p:sp>
        <p:sp>
          <p:nvSpPr>
            <p:cNvPr id="107535" name="Line 14"/>
            <p:cNvSpPr>
              <a:spLocks noChangeShapeType="1"/>
            </p:cNvSpPr>
            <p:nvPr/>
          </p:nvSpPr>
          <p:spPr bwMode="auto">
            <a:xfrm>
              <a:off x="3387" y="3366"/>
              <a:ext cx="0" cy="37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7536" name="Line 15"/>
            <p:cNvSpPr>
              <a:spLocks noChangeShapeType="1"/>
            </p:cNvSpPr>
            <p:nvPr/>
          </p:nvSpPr>
          <p:spPr bwMode="auto">
            <a:xfrm>
              <a:off x="3651" y="3366"/>
              <a:ext cx="1270" cy="37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</p:spTree>
    <p:extLst>
      <p:ext uri="{BB962C8B-B14F-4D97-AF65-F5344CB8AC3E}">
        <p14:creationId xmlns:p14="http://schemas.microsoft.com/office/powerpoint/2010/main" val="28669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5973" y="42060"/>
            <a:ext cx="5850975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748"/>
              </a:spcBef>
            </a:pPr>
            <a:r>
              <a:rPr lang="en-GB" altLang="en-US" sz="3200" b="1" dirty="0" smtClean="0"/>
              <a:t>Data Flow Arrows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56" y="722814"/>
            <a:ext cx="6658823" cy="3574096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Data flow arrows represent:</a:t>
            </a:r>
          </a:p>
          <a:p>
            <a:pPr marL="505503" lvl="1" defTabSz="622158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Data passing from one module to another in the direction of the arrow.</a:t>
            </a:r>
          </a:p>
        </p:txBody>
      </p:sp>
      <p:grpSp>
        <p:nvGrpSpPr>
          <p:cNvPr id="108548" name="Group 10"/>
          <p:cNvGrpSpPr>
            <a:grpSpLocks/>
          </p:cNvGrpSpPr>
          <p:nvPr/>
        </p:nvGrpSpPr>
        <p:grpSpPr bwMode="auto">
          <a:xfrm>
            <a:off x="4769367" y="1307554"/>
            <a:ext cx="4039624" cy="2577151"/>
            <a:chOff x="2100263" y="3108325"/>
            <a:chExt cx="4618037" cy="2433638"/>
          </a:xfrm>
        </p:grpSpPr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5292725" y="3108325"/>
              <a:ext cx="922338" cy="585788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108550" name="AutoShape 6"/>
            <p:cNvSpPr>
              <a:spLocks noChangeArrowheads="1"/>
            </p:cNvSpPr>
            <p:nvPr/>
          </p:nvSpPr>
          <p:spPr bwMode="auto">
            <a:xfrm>
              <a:off x="2100263" y="4956175"/>
              <a:ext cx="2266950" cy="585788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108551" name="Text Box 4"/>
            <p:cNvSpPr txBox="1">
              <a:spLocks noChangeArrowheads="1"/>
            </p:cNvSpPr>
            <p:nvPr/>
          </p:nvSpPr>
          <p:spPr bwMode="auto">
            <a:xfrm>
              <a:off x="2268538" y="5040313"/>
              <a:ext cx="2098675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905" b="1">
                  <a:solidFill>
                    <a:schemeClr val="tx1"/>
                  </a:solidFill>
                  <a:latin typeface="Comic Sans MS" panose="030F0702030302020204" pitchFamily="66" charset="0"/>
                </a:rPr>
                <a:t>Process-order</a:t>
              </a:r>
            </a:p>
          </p:txBody>
        </p:sp>
        <p:sp>
          <p:nvSpPr>
            <p:cNvPr id="108552" name="Line 7"/>
            <p:cNvSpPr>
              <a:spLocks noChangeShapeType="1"/>
            </p:cNvSpPr>
            <p:nvPr/>
          </p:nvSpPr>
          <p:spPr bwMode="auto">
            <a:xfrm flipH="1">
              <a:off x="3108325" y="3695700"/>
              <a:ext cx="2519363" cy="1260475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8553" name="Text Box 8"/>
            <p:cNvSpPr txBox="1">
              <a:spLocks noChangeArrowheads="1"/>
            </p:cNvSpPr>
            <p:nvPr/>
          </p:nvSpPr>
          <p:spPr bwMode="auto">
            <a:xfrm>
              <a:off x="5376863" y="3108325"/>
              <a:ext cx="1257300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1029"/>
                </a:spcBef>
              </a:pPr>
              <a:r>
                <a:rPr lang="en-GB" altLang="en-US" sz="2177" b="1">
                  <a:solidFill>
                    <a:schemeClr val="tx1"/>
                  </a:solidFill>
                  <a:latin typeface="Comic Sans MS" panose="030F0702030302020204" pitchFamily="66" charset="0"/>
                </a:rPr>
                <a:t>root</a:t>
              </a:r>
            </a:p>
          </p:txBody>
        </p:sp>
        <p:sp>
          <p:nvSpPr>
            <p:cNvPr id="108554" name="Line 9"/>
            <p:cNvSpPr>
              <a:spLocks noChangeShapeType="1"/>
            </p:cNvSpPr>
            <p:nvPr/>
          </p:nvSpPr>
          <p:spPr bwMode="auto">
            <a:xfrm flipV="1">
              <a:off x="4619625" y="4116388"/>
              <a:ext cx="504825" cy="250825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8555" name="Text Box 10"/>
            <p:cNvSpPr txBox="1">
              <a:spLocks noChangeArrowheads="1"/>
            </p:cNvSpPr>
            <p:nvPr/>
          </p:nvSpPr>
          <p:spPr bwMode="auto">
            <a:xfrm>
              <a:off x="4619625" y="4276725"/>
              <a:ext cx="2098675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905" b="1">
                  <a:solidFill>
                    <a:schemeClr val="tx1"/>
                  </a:solidFill>
                  <a:latin typeface="Comic Sans MS" panose="030F0702030302020204" pitchFamily="66" charset="0"/>
                </a:rPr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2667000" y="3028950"/>
            <a:ext cx="2322244" cy="961436"/>
            <a:chOff x="3024188" y="5602288"/>
            <a:chExt cx="2351087" cy="652865"/>
          </a:xfrm>
          <a:solidFill>
            <a:srgbClr val="FFCCFF"/>
          </a:solidFill>
        </p:grpSpPr>
        <p:sp>
          <p:nvSpPr>
            <p:cNvPr id="1625093" name="AutoShape 5"/>
            <p:cNvSpPr>
              <a:spLocks noChangeArrowheads="1"/>
            </p:cNvSpPr>
            <p:nvPr/>
          </p:nvSpPr>
          <p:spPr bwMode="auto">
            <a:xfrm>
              <a:off x="3024188" y="5602288"/>
              <a:ext cx="2266950" cy="585787"/>
            </a:xfrm>
            <a:prstGeom prst="roundRect">
              <a:avLst>
                <a:gd name="adj" fmla="val 296"/>
              </a:avLst>
            </a:prstGeom>
            <a:grpFill/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177"/>
            </a:p>
          </p:txBody>
        </p:sp>
        <p:sp>
          <p:nvSpPr>
            <p:cNvPr id="1625094" name="Line 6"/>
            <p:cNvSpPr>
              <a:spLocks noChangeShapeType="1"/>
            </p:cNvSpPr>
            <p:nvPr/>
          </p:nvSpPr>
          <p:spPr bwMode="auto">
            <a:xfrm>
              <a:off x="3192463" y="5602288"/>
              <a:ext cx="0" cy="588962"/>
            </a:xfrm>
            <a:prstGeom prst="line">
              <a:avLst/>
            </a:prstGeom>
            <a:grpFill/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177"/>
            </a:p>
          </p:txBody>
        </p:sp>
        <p:sp>
          <p:nvSpPr>
            <p:cNvPr id="1625095" name="Line 7"/>
            <p:cNvSpPr>
              <a:spLocks noChangeShapeType="1"/>
            </p:cNvSpPr>
            <p:nvPr/>
          </p:nvSpPr>
          <p:spPr bwMode="auto">
            <a:xfrm>
              <a:off x="5124450" y="5602288"/>
              <a:ext cx="0" cy="588962"/>
            </a:xfrm>
            <a:prstGeom prst="line">
              <a:avLst/>
            </a:prstGeom>
            <a:grpFill/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177"/>
            </a:p>
          </p:txBody>
        </p:sp>
        <p:sp>
          <p:nvSpPr>
            <p:cNvPr id="1625092" name="Text Box 4"/>
            <p:cNvSpPr txBox="1">
              <a:spLocks noChangeArrowheads="1"/>
            </p:cNvSpPr>
            <p:nvPr/>
          </p:nvSpPr>
          <p:spPr bwMode="auto">
            <a:xfrm>
              <a:off x="3276600" y="5751916"/>
              <a:ext cx="2098675" cy="503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102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sz="2449" b="1" dirty="0">
                  <a:latin typeface="Comic Sans MS" pitchFamily="66" charset="0"/>
                </a:rPr>
                <a:t>Quick-sort</a:t>
              </a:r>
            </a:p>
          </p:txBody>
        </p:sp>
      </p:grp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312" y="133350"/>
            <a:ext cx="5850975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748"/>
              </a:spcBef>
            </a:pPr>
            <a:r>
              <a:rPr lang="en-GB" altLang="en-US" sz="3200" b="1" dirty="0" smtClean="0"/>
              <a:t>Library Modules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29751"/>
            <a:ext cx="8686800" cy="3418559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Library modules represent  frequently called modules: 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 A rectangle with double side edges.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Simplifies drawing when a module is called by several modules.</a:t>
            </a:r>
          </a:p>
        </p:txBody>
      </p:sp>
    </p:spTree>
    <p:extLst>
      <p:ext uri="{BB962C8B-B14F-4D97-AF65-F5344CB8AC3E}">
        <p14:creationId xmlns:p14="http://schemas.microsoft.com/office/powerpoint/2010/main" val="15068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6270" y="89649"/>
            <a:ext cx="5850975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842"/>
              </a:spcBef>
            </a:pPr>
            <a:r>
              <a:rPr lang="en-GB" altLang="en-US" sz="3600" b="1" dirty="0"/>
              <a:t>Selection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03605"/>
            <a:ext cx="5438501" cy="3366714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722" dirty="0"/>
              <a:t>The diamond symbol  represents:</a:t>
            </a:r>
          </a:p>
          <a:p>
            <a:pPr marL="505503" lvl="1" defTabSz="622158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49" b="1" dirty="0" smtClean="0">
                <a:solidFill>
                  <a:schemeClr val="hlink"/>
                </a:solidFill>
              </a:rPr>
              <a:t>Each one </a:t>
            </a:r>
            <a:r>
              <a:rPr lang="en-GB" altLang="en-US" sz="2449" b="1" dirty="0">
                <a:solidFill>
                  <a:schemeClr val="hlink"/>
                </a:solidFill>
              </a:rPr>
              <a:t>of several modules connected  to the diamond symbol is invoked depending on some condition.</a:t>
            </a:r>
          </a:p>
        </p:txBody>
      </p:sp>
      <p:grpSp>
        <p:nvGrpSpPr>
          <p:cNvPr id="110596" name="Group 16"/>
          <p:cNvGrpSpPr>
            <a:grpSpLocks/>
          </p:cNvGrpSpPr>
          <p:nvPr/>
        </p:nvGrpSpPr>
        <p:grpSpPr bwMode="auto">
          <a:xfrm>
            <a:off x="3505200" y="1809750"/>
            <a:ext cx="5437291" cy="1903160"/>
            <a:chOff x="1512888" y="4422775"/>
            <a:chExt cx="7221537" cy="2098675"/>
          </a:xfrm>
        </p:grpSpPr>
        <p:sp>
          <p:nvSpPr>
            <p:cNvPr id="1627142" name="AutoShape 6"/>
            <p:cNvSpPr>
              <a:spLocks noChangeArrowheads="1"/>
            </p:cNvSpPr>
            <p:nvPr/>
          </p:nvSpPr>
          <p:spPr bwMode="auto">
            <a:xfrm>
              <a:off x="4703333" y="4422775"/>
              <a:ext cx="922418" cy="587201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33"/>
            </a:p>
          </p:txBody>
        </p:sp>
        <p:sp>
          <p:nvSpPr>
            <p:cNvPr id="1627143" name="AutoShape 7"/>
            <p:cNvSpPr>
              <a:spLocks noChangeArrowheads="1"/>
            </p:cNvSpPr>
            <p:nvPr/>
          </p:nvSpPr>
          <p:spPr bwMode="auto">
            <a:xfrm>
              <a:off x="4031962" y="5935441"/>
              <a:ext cx="2266593" cy="586009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33"/>
            </a:p>
          </p:txBody>
        </p:sp>
        <p:sp>
          <p:nvSpPr>
            <p:cNvPr id="1627144" name="AutoShape 8"/>
            <p:cNvSpPr>
              <a:spLocks noChangeArrowheads="1"/>
            </p:cNvSpPr>
            <p:nvPr/>
          </p:nvSpPr>
          <p:spPr bwMode="auto">
            <a:xfrm>
              <a:off x="1512888" y="5935441"/>
              <a:ext cx="2265159" cy="586009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33"/>
            </a:p>
          </p:txBody>
        </p:sp>
        <p:sp>
          <p:nvSpPr>
            <p:cNvPr id="1627149" name="AutoShape 13"/>
            <p:cNvSpPr>
              <a:spLocks noChangeArrowheads="1"/>
            </p:cNvSpPr>
            <p:nvPr/>
          </p:nvSpPr>
          <p:spPr bwMode="auto">
            <a:xfrm>
              <a:off x="6469267" y="5935441"/>
              <a:ext cx="2265158" cy="586009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33"/>
            </a:p>
          </p:txBody>
        </p:sp>
        <p:sp>
          <p:nvSpPr>
            <p:cNvPr id="1627140" name="Text Box 4"/>
            <p:cNvSpPr txBox="1">
              <a:spLocks noChangeArrowheads="1"/>
            </p:cNvSpPr>
            <p:nvPr/>
          </p:nvSpPr>
          <p:spPr bwMode="auto">
            <a:xfrm>
              <a:off x="1679296" y="6020008"/>
              <a:ext cx="2098751" cy="434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sz="1633" b="1"/>
                <a:t>Process-order</a:t>
              </a:r>
            </a:p>
          </p:txBody>
        </p:sp>
        <p:sp>
          <p:nvSpPr>
            <p:cNvPr id="1627141" name="Text Box 5"/>
            <p:cNvSpPr txBox="1">
              <a:spLocks noChangeArrowheads="1"/>
            </p:cNvSpPr>
            <p:nvPr/>
          </p:nvSpPr>
          <p:spPr bwMode="auto">
            <a:xfrm>
              <a:off x="4116601" y="6020008"/>
              <a:ext cx="2349797" cy="434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sz="1633" b="1"/>
                <a:t>Handle-indent</a:t>
              </a:r>
            </a:p>
          </p:txBody>
        </p:sp>
        <p:sp>
          <p:nvSpPr>
            <p:cNvPr id="1627145" name="Line 9"/>
            <p:cNvSpPr>
              <a:spLocks noChangeShapeType="1"/>
            </p:cNvSpPr>
            <p:nvPr/>
          </p:nvSpPr>
          <p:spPr bwMode="auto">
            <a:xfrm flipH="1">
              <a:off x="2521379" y="5177917"/>
              <a:ext cx="2351231" cy="757524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633"/>
            </a:p>
          </p:txBody>
        </p:sp>
        <p:sp>
          <p:nvSpPr>
            <p:cNvPr id="1627146" name="Line 10"/>
            <p:cNvSpPr>
              <a:spLocks noChangeShapeType="1"/>
            </p:cNvSpPr>
            <p:nvPr/>
          </p:nvSpPr>
          <p:spPr bwMode="auto">
            <a:xfrm>
              <a:off x="5125091" y="5347050"/>
              <a:ext cx="0" cy="588391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633"/>
            </a:p>
          </p:txBody>
        </p:sp>
        <p:sp>
          <p:nvSpPr>
            <p:cNvPr id="1627147" name="Text Box 11"/>
            <p:cNvSpPr txBox="1">
              <a:spLocks noChangeArrowheads="1"/>
            </p:cNvSpPr>
            <p:nvPr/>
          </p:nvSpPr>
          <p:spPr bwMode="auto">
            <a:xfrm>
              <a:off x="4787972" y="4422775"/>
              <a:ext cx="1258102" cy="50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1029"/>
                </a:spcBef>
                <a:tabLst>
                  <a:tab pos="648081" algn="l"/>
                </a:tabLst>
                <a:defRPr/>
              </a:pPr>
              <a:r>
                <a:rPr lang="en-GB" sz="1905" b="1"/>
                <a:t>root</a:t>
              </a:r>
            </a:p>
          </p:txBody>
        </p:sp>
        <p:sp>
          <p:nvSpPr>
            <p:cNvPr id="1627148" name="Text Box 12"/>
            <p:cNvSpPr txBox="1">
              <a:spLocks noChangeArrowheads="1"/>
            </p:cNvSpPr>
            <p:nvPr/>
          </p:nvSpPr>
          <p:spPr bwMode="auto">
            <a:xfrm>
              <a:off x="6635675" y="6020008"/>
              <a:ext cx="2098750" cy="434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sz="1633" b="1"/>
                <a:t>Handle-query</a:t>
              </a:r>
            </a:p>
          </p:txBody>
        </p:sp>
        <p:sp>
          <p:nvSpPr>
            <p:cNvPr id="1627150" name="Line 14"/>
            <p:cNvSpPr>
              <a:spLocks noChangeShapeType="1"/>
            </p:cNvSpPr>
            <p:nvPr/>
          </p:nvSpPr>
          <p:spPr bwMode="auto">
            <a:xfrm>
              <a:off x="5125091" y="5262484"/>
              <a:ext cx="0" cy="672957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633"/>
            </a:p>
          </p:txBody>
        </p:sp>
        <p:sp>
          <p:nvSpPr>
            <p:cNvPr id="1627151" name="Line 15"/>
            <p:cNvSpPr>
              <a:spLocks noChangeShapeType="1"/>
            </p:cNvSpPr>
            <p:nvPr/>
          </p:nvSpPr>
          <p:spPr bwMode="auto">
            <a:xfrm>
              <a:off x="5377572" y="5177917"/>
              <a:ext cx="2183389" cy="757524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633"/>
            </a:p>
          </p:txBody>
        </p:sp>
        <p:sp>
          <p:nvSpPr>
            <p:cNvPr id="1627152" name="Freeform 16"/>
            <p:cNvSpPr>
              <a:spLocks noChangeArrowheads="1"/>
            </p:cNvSpPr>
            <p:nvPr/>
          </p:nvSpPr>
          <p:spPr bwMode="auto">
            <a:xfrm>
              <a:off x="4872610" y="5011166"/>
              <a:ext cx="502093" cy="250126"/>
            </a:xfrm>
            <a:custGeom>
              <a:avLst/>
              <a:gdLst/>
              <a:ahLst/>
              <a:cxnLst>
                <a:cxn ang="0">
                  <a:pos x="635" y="0"/>
                </a:cxn>
                <a:cxn ang="0">
                  <a:pos x="1270" y="317"/>
                </a:cxn>
                <a:cxn ang="0">
                  <a:pos x="635" y="635"/>
                </a:cxn>
                <a:cxn ang="0">
                  <a:pos x="0" y="317"/>
                </a:cxn>
                <a:cxn ang="0">
                  <a:pos x="635" y="0"/>
                </a:cxn>
              </a:cxnLst>
              <a:rect l="0" t="0" r="r" b="b"/>
              <a:pathLst>
                <a:path w="1271" h="636">
                  <a:moveTo>
                    <a:pt x="635" y="0"/>
                  </a:moveTo>
                  <a:lnTo>
                    <a:pt x="1270" y="317"/>
                  </a:lnTo>
                  <a:lnTo>
                    <a:pt x="635" y="635"/>
                  </a:lnTo>
                  <a:lnTo>
                    <a:pt x="0" y="317"/>
                  </a:lnTo>
                  <a:lnTo>
                    <a:pt x="635" y="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33"/>
            </a:p>
          </p:txBody>
        </p:sp>
      </p:grpSp>
    </p:spTree>
    <p:extLst>
      <p:ext uri="{BB962C8B-B14F-4D97-AF65-F5344CB8AC3E}">
        <p14:creationId xmlns:p14="http://schemas.microsoft.com/office/powerpoint/2010/main" val="9103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726" y="101530"/>
            <a:ext cx="5850975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842"/>
              </a:spcBef>
            </a:pPr>
            <a:r>
              <a:rPr lang="en-GB" altLang="en-US" sz="3600" b="1" dirty="0"/>
              <a:t>Repetition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29528"/>
            <a:ext cx="5867400" cy="3398037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434"/>
              </a:spcBef>
              <a:spcAft>
                <a:spcPts val="600"/>
              </a:spcAft>
            </a:pPr>
            <a:r>
              <a:rPr lang="en-GB" altLang="en-US" sz="2722" dirty="0"/>
              <a:t>A loop around control flow arrows denotes that the concerned modules are invoked repeatedly.</a:t>
            </a:r>
          </a:p>
        </p:txBody>
      </p:sp>
      <p:grpSp>
        <p:nvGrpSpPr>
          <p:cNvPr id="111620" name="Group 15"/>
          <p:cNvGrpSpPr>
            <a:grpSpLocks/>
          </p:cNvGrpSpPr>
          <p:nvPr/>
        </p:nvGrpSpPr>
        <p:grpSpPr bwMode="auto">
          <a:xfrm>
            <a:off x="3429000" y="1420349"/>
            <a:ext cx="5348722" cy="2216393"/>
            <a:chOff x="1344613" y="3905250"/>
            <a:chExt cx="7221537" cy="2349500"/>
          </a:xfrm>
        </p:grpSpPr>
        <p:sp>
          <p:nvSpPr>
            <p:cNvPr id="1629190" name="AutoShape 6"/>
            <p:cNvSpPr>
              <a:spLocks noChangeArrowheads="1"/>
            </p:cNvSpPr>
            <p:nvPr/>
          </p:nvSpPr>
          <p:spPr bwMode="auto">
            <a:xfrm>
              <a:off x="4536848" y="3905250"/>
              <a:ext cx="921650" cy="586230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33"/>
            </a:p>
          </p:txBody>
        </p:sp>
        <p:sp>
          <p:nvSpPr>
            <p:cNvPr id="1629191" name="AutoShape 7"/>
            <p:cNvSpPr>
              <a:spLocks noChangeArrowheads="1"/>
            </p:cNvSpPr>
            <p:nvPr/>
          </p:nvSpPr>
          <p:spPr bwMode="auto">
            <a:xfrm>
              <a:off x="3864568" y="5668520"/>
              <a:ext cx="2266209" cy="586230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33"/>
            </a:p>
          </p:txBody>
        </p:sp>
        <p:sp>
          <p:nvSpPr>
            <p:cNvPr id="1629192" name="AutoShape 8"/>
            <p:cNvSpPr>
              <a:spLocks noChangeArrowheads="1"/>
            </p:cNvSpPr>
            <p:nvPr/>
          </p:nvSpPr>
          <p:spPr bwMode="auto">
            <a:xfrm>
              <a:off x="1344613" y="5668520"/>
              <a:ext cx="2264751" cy="586230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33"/>
            </a:p>
          </p:txBody>
        </p:sp>
        <p:sp>
          <p:nvSpPr>
            <p:cNvPr id="1629196" name="AutoShape 12"/>
            <p:cNvSpPr>
              <a:spLocks noChangeArrowheads="1"/>
            </p:cNvSpPr>
            <p:nvPr/>
          </p:nvSpPr>
          <p:spPr bwMode="auto">
            <a:xfrm>
              <a:off x="6301399" y="5668520"/>
              <a:ext cx="2264751" cy="586230"/>
            </a:xfrm>
            <a:prstGeom prst="roundRect">
              <a:avLst>
                <a:gd name="adj" fmla="val 296"/>
              </a:avLst>
            </a:prstGeom>
            <a:solidFill>
              <a:srgbClr val="FFFF00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33"/>
            </a:p>
          </p:txBody>
        </p:sp>
        <p:sp>
          <p:nvSpPr>
            <p:cNvPr id="1629188" name="Text Box 4"/>
            <p:cNvSpPr txBox="1">
              <a:spLocks noChangeArrowheads="1"/>
            </p:cNvSpPr>
            <p:nvPr/>
          </p:nvSpPr>
          <p:spPr bwMode="auto">
            <a:xfrm>
              <a:off x="1512319" y="5753249"/>
              <a:ext cx="2097046" cy="435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sz="1633" b="1"/>
                <a:t>Process-order</a:t>
              </a:r>
            </a:p>
          </p:txBody>
        </p:sp>
        <p:sp>
          <p:nvSpPr>
            <p:cNvPr id="1629189" name="Text Box 5"/>
            <p:cNvSpPr txBox="1">
              <a:spLocks noChangeArrowheads="1"/>
            </p:cNvSpPr>
            <p:nvPr/>
          </p:nvSpPr>
          <p:spPr bwMode="auto">
            <a:xfrm>
              <a:off x="3947692" y="5753249"/>
              <a:ext cx="2350791" cy="435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sz="1633" b="1"/>
                <a:t>Handle-indent</a:t>
              </a:r>
            </a:p>
          </p:txBody>
        </p:sp>
        <p:sp>
          <p:nvSpPr>
            <p:cNvPr id="1629193" name="Line 9"/>
            <p:cNvSpPr>
              <a:spLocks noChangeShapeType="1"/>
            </p:cNvSpPr>
            <p:nvPr/>
          </p:nvSpPr>
          <p:spPr bwMode="auto">
            <a:xfrm flipH="1">
              <a:off x="2521467" y="4492625"/>
              <a:ext cx="2098504" cy="1175895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633"/>
            </a:p>
          </p:txBody>
        </p:sp>
        <p:sp>
          <p:nvSpPr>
            <p:cNvPr id="1629194" name="Text Box 10"/>
            <p:cNvSpPr txBox="1">
              <a:spLocks noChangeArrowheads="1"/>
            </p:cNvSpPr>
            <p:nvPr/>
          </p:nvSpPr>
          <p:spPr bwMode="auto">
            <a:xfrm>
              <a:off x="4619971" y="3905250"/>
              <a:ext cx="1258520" cy="501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1029"/>
                </a:spcBef>
                <a:tabLst>
                  <a:tab pos="648081" algn="l"/>
                </a:tabLst>
                <a:defRPr/>
              </a:pPr>
              <a:r>
                <a:rPr lang="en-GB" sz="1905" b="1"/>
                <a:t>root</a:t>
              </a:r>
            </a:p>
          </p:txBody>
        </p:sp>
        <p:sp>
          <p:nvSpPr>
            <p:cNvPr id="1629195" name="Text Box 11"/>
            <p:cNvSpPr txBox="1">
              <a:spLocks noChangeArrowheads="1"/>
            </p:cNvSpPr>
            <p:nvPr/>
          </p:nvSpPr>
          <p:spPr bwMode="auto">
            <a:xfrm>
              <a:off x="6469104" y="5753249"/>
              <a:ext cx="2097046" cy="435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500" tIns="35100" rIns="13500" bIns="35100"/>
            <a:lstStyle/>
            <a:p>
              <a:pPr defTabSz="685886">
                <a:lnSpc>
                  <a:spcPct val="85000"/>
                </a:lnSpc>
                <a:spcBef>
                  <a:spcPts val="859"/>
                </a:spcBef>
                <a:tabLst>
                  <a:tab pos="648081" algn="l"/>
                  <a:tab pos="1296162" algn="l"/>
                </a:tabLst>
                <a:defRPr/>
              </a:pPr>
              <a:r>
                <a:rPr lang="en-GB" sz="1633" b="1"/>
                <a:t>Handle-query</a:t>
              </a:r>
            </a:p>
          </p:txBody>
        </p:sp>
        <p:sp>
          <p:nvSpPr>
            <p:cNvPr id="1629197" name="Line 13"/>
            <p:cNvSpPr>
              <a:spLocks noChangeShapeType="1"/>
            </p:cNvSpPr>
            <p:nvPr/>
          </p:nvSpPr>
          <p:spPr bwMode="auto">
            <a:xfrm>
              <a:off x="4956840" y="4492625"/>
              <a:ext cx="0" cy="1175895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633"/>
            </a:p>
          </p:txBody>
        </p:sp>
        <p:sp>
          <p:nvSpPr>
            <p:cNvPr id="1629198" name="Line 14"/>
            <p:cNvSpPr>
              <a:spLocks noChangeShapeType="1"/>
            </p:cNvSpPr>
            <p:nvPr/>
          </p:nvSpPr>
          <p:spPr bwMode="auto">
            <a:xfrm>
              <a:off x="5376833" y="4492625"/>
              <a:ext cx="2016838" cy="1175895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633"/>
            </a:p>
          </p:txBody>
        </p:sp>
        <p:sp>
          <p:nvSpPr>
            <p:cNvPr id="1629199" name="Freeform 15"/>
            <p:cNvSpPr>
              <a:spLocks/>
            </p:cNvSpPr>
            <p:nvPr/>
          </p:nvSpPr>
          <p:spPr bwMode="auto">
            <a:xfrm>
              <a:off x="3864568" y="4576209"/>
              <a:ext cx="2433915" cy="4179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33" y="1058"/>
                </a:cxn>
                <a:cxn ang="0">
                  <a:pos x="6137" y="0"/>
                </a:cxn>
              </a:cxnLst>
              <a:rect l="0" t="0" r="r" b="b"/>
              <a:pathLst>
                <a:path w="6138" h="1059">
                  <a:moveTo>
                    <a:pt x="0" y="0"/>
                  </a:moveTo>
                  <a:cubicBezTo>
                    <a:pt x="904" y="530"/>
                    <a:pt x="1810" y="1058"/>
                    <a:pt x="2833" y="1058"/>
                  </a:cubicBezTo>
                  <a:cubicBezTo>
                    <a:pt x="3855" y="1058"/>
                    <a:pt x="4996" y="530"/>
                    <a:pt x="6137" y="0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633"/>
            </a:p>
          </p:txBody>
        </p:sp>
      </p:grpSp>
    </p:spTree>
    <p:extLst>
      <p:ext uri="{BB962C8B-B14F-4D97-AF65-F5344CB8AC3E}">
        <p14:creationId xmlns:p14="http://schemas.microsoft.com/office/powerpoint/2010/main" val="29021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2665</TotalTime>
  <Words>1373</Words>
  <Application>Microsoft Office PowerPoint</Application>
  <PresentationFormat>On-screen Show (16:9)</PresentationFormat>
  <Paragraphs>338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Black</vt:lpstr>
      <vt:lpstr>Calibri</vt:lpstr>
      <vt:lpstr>Calibri Light</vt:lpstr>
      <vt:lpstr>Century Gothic</vt:lpstr>
      <vt:lpstr>Comic Sans MS</vt:lpstr>
      <vt:lpstr>StarSymbol</vt:lpstr>
      <vt:lpstr>Times New Roman</vt:lpstr>
      <vt:lpstr>Office Theme</vt:lpstr>
      <vt:lpstr>Custom Design</vt:lpstr>
      <vt:lpstr>PowerPoint Presentation</vt:lpstr>
      <vt:lpstr>Structured Design</vt:lpstr>
      <vt:lpstr>Structure Chart</vt:lpstr>
      <vt:lpstr>Basic Building Blocks of Structure Chart</vt:lpstr>
      <vt:lpstr>Arrows</vt:lpstr>
      <vt:lpstr>Data Flow Arrows</vt:lpstr>
      <vt:lpstr>Library Modules</vt:lpstr>
      <vt:lpstr>Selection </vt:lpstr>
      <vt:lpstr>Repetition</vt:lpstr>
      <vt:lpstr>Structure Chart</vt:lpstr>
      <vt:lpstr>Structure Chart</vt:lpstr>
      <vt:lpstr>Example: Good Design </vt:lpstr>
      <vt:lpstr>Example: Bad Design</vt:lpstr>
      <vt:lpstr>Shortcomings of Structure Chart</vt:lpstr>
      <vt:lpstr>Flow Chart  (Aside)</vt:lpstr>
      <vt:lpstr>Flow Chart versus Structure Chart</vt:lpstr>
      <vt:lpstr>Transformation of a DFD Model into Structure Chart</vt:lpstr>
      <vt:lpstr>Transform Analysis</vt:lpstr>
      <vt:lpstr>Transform Analysis</vt:lpstr>
      <vt:lpstr>Transform Analysis</vt:lpstr>
      <vt:lpstr>Transform Analysis</vt:lpstr>
      <vt:lpstr>Transform Analysis</vt:lpstr>
      <vt:lpstr>Transform Analysis</vt:lpstr>
      <vt:lpstr>Factoring</vt:lpstr>
      <vt:lpstr>Example 1: RMS Calculating Software </vt:lpstr>
      <vt:lpstr>Example 1: RMS Calculating Software</vt:lpstr>
      <vt:lpstr>Example 1: RMS Calculating Software</vt:lpstr>
      <vt:lpstr>Example 1: RMS Calculating Software</vt:lpstr>
      <vt:lpstr>Example 1: RMS Calculating Software</vt:lpstr>
      <vt:lpstr>Example 2: Tic-Tac-Toe Computer Game</vt:lpstr>
      <vt:lpstr>Context Diagram for Example 2</vt:lpstr>
      <vt:lpstr>Level 1 DFD</vt:lpstr>
      <vt:lpstr>Structure Chart</vt:lpstr>
      <vt:lpstr>Transaction Analysis</vt:lpstr>
      <vt:lpstr>Transaction Analysis</vt:lpstr>
      <vt:lpstr>Transaction analysis</vt:lpstr>
      <vt:lpstr>Level 1 DFD for TAS</vt:lpstr>
      <vt:lpstr>Structure Chart</vt:lpstr>
      <vt:lpstr>Summary</vt:lpstr>
      <vt:lpstr>Summary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Prof.R Mall</cp:lastModifiedBy>
  <cp:revision>117</cp:revision>
  <dcterms:created xsi:type="dcterms:W3CDTF">2016-12-13T07:50:37Z</dcterms:created>
  <dcterms:modified xsi:type="dcterms:W3CDTF">2018-07-14T11:58:27Z</dcterms:modified>
</cp:coreProperties>
</file>