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9"/>
  </p:notesMasterIdLst>
  <p:sldIdLst>
    <p:sldId id="256" r:id="rId3"/>
    <p:sldId id="58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11" r:id="rId25"/>
    <p:sldId id="305" r:id="rId26"/>
    <p:sldId id="306" r:id="rId27"/>
    <p:sldId id="308" r:id="rId28"/>
    <p:sldId id="309" r:id="rId29"/>
    <p:sldId id="310" r:id="rId30"/>
    <p:sldId id="321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7" r:id="rId39"/>
    <p:sldId id="648" r:id="rId40"/>
    <p:sldId id="649" r:id="rId41"/>
    <p:sldId id="312" r:id="rId42"/>
    <p:sldId id="313" r:id="rId43"/>
    <p:sldId id="342" r:id="rId44"/>
    <p:sldId id="752" r:id="rId45"/>
    <p:sldId id="315" r:id="rId46"/>
    <p:sldId id="316" r:id="rId47"/>
    <p:sldId id="317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0033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3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3177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6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3280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7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9759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964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3689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5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6000"/>
              </a:lnSpc>
            </a:pPr>
            <a:endParaRPr lang="en-US" altLang="en-US" sz="2100" b="0" i="0">
              <a:latin typeface="Times New Roman" panose="02020603050405020304" pitchFamily="18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196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3997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1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09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59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201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304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153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83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1"/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406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97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611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6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509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72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81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07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491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3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502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78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5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45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2837" cy="3484563"/>
          </a:xfrm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1201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026C-078E-4EE5-9BC2-B66583B3294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25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00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2837" cy="3484563"/>
          </a:xfrm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582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35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46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8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56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0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7683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305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2870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3075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8E9E-0BDC-400F-AB6C-76E75D395785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FD10-62E8-4895-A515-C7E3BE4B7D86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D148-3E48-4E1D-8F79-84F616192A9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41" y="244106"/>
            <a:ext cx="7797600" cy="85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041" y="1309097"/>
            <a:ext cx="3828960" cy="323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0" y="1309097"/>
            <a:ext cx="3830400" cy="323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CAC-5B1C-4890-B190-1793545C6B4A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F9DC-327A-4001-A446-1A13A60737E6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EF7-7042-460E-A41A-BF6D71F98E49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7ABE-2CF9-461E-92D5-1D16494F0B54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9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B23-3FB5-4145-A9FA-3900836F36A0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9A1-92EF-4A7B-AC07-EF19850A7D26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5B23-EA75-4570-A472-EED7B9D3F1B0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B294-7F4B-4A8A-BC73-AEC11A970B7D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34F-5A89-431F-8D2E-5F160BBEBC69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2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317B-17FD-463D-93B7-A15BA701D247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0E4-9E25-4B13-BC25-4FC52390D6F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9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C6E-B5AE-4348-BCFD-D7EE319AE7D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70B4-5098-4D48-AE3C-B24921C22074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5D8-DB88-4254-9A44-D67F173DC9A2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757E-D04F-45C0-BB5F-E07EAB4E921B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AF4D-825F-4E4C-9DD9-5752E2A344C0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FE1B-01BD-4926-A2C4-14912D684106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6693-742F-4E60-BAF5-9F21772BEDE2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BF2E-4FD7-4925-B499-F470C5CD4E9A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4405-998A-417C-BD26-A297FF8268F1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CD4D-9F7E-4DEF-9CC1-C59414F0F6CA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11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3600" b="1" dirty="0" smtClean="0">
                <a:solidFill>
                  <a:schemeClr val="hlink"/>
                </a:solidFill>
              </a:rPr>
              <a:t>Object-Oriented Design using UML</a:t>
            </a:r>
            <a:endParaRPr lang="en-US" sz="36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666750"/>
            <a:ext cx="8991600" cy="4301012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Nine diagrams in UML1.x :</a:t>
            </a:r>
          </a:p>
          <a:p>
            <a:pPr marL="844968" lvl="1" indent="-457200" algn="l">
              <a:lnSpc>
                <a:spcPct val="110000"/>
              </a:lnSpc>
              <a:spcBef>
                <a:spcPts val="476"/>
              </a:spcBef>
              <a:spcAft>
                <a:spcPts val="74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Used to capture 5 different views of a system.</a:t>
            </a:r>
          </a:p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Views:</a:t>
            </a:r>
          </a:p>
          <a:p>
            <a:pPr marL="844968" lvl="1" indent="-457200" algn="l">
              <a:lnSpc>
                <a:spcPct val="110000"/>
              </a:lnSpc>
              <a:spcBef>
                <a:spcPts val="476"/>
              </a:spcBef>
              <a:spcAft>
                <a:spcPts val="74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>
                <a:solidFill>
                  <a:srgbClr val="0000CC"/>
                </a:solidFill>
              </a:rPr>
              <a:t>Provide different perspectives of a software system</a:t>
            </a:r>
            <a:r>
              <a:rPr lang="en-GB" sz="2800" dirty="0">
                <a:solidFill>
                  <a:srgbClr val="3333CC"/>
                </a:solidFill>
              </a:rPr>
              <a:t>.</a:t>
            </a:r>
          </a:p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Diagrams can be refined to get the actual implementation of a system.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524000" y="0"/>
            <a:ext cx="5828292" cy="67399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266" b="1" dirty="0"/>
              <a:t>UML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9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177058"/>
            <a:ext cx="7609664" cy="4059723"/>
          </a:xfrm>
        </p:spPr>
        <p:txBody>
          <a:bodyPr vert="horz" lIns="13472" tIns="35026" rIns="13472" bIns="35026" rtlCol="0" anchor="t">
            <a:noAutofit/>
          </a:bodyPr>
          <a:lstStyle/>
          <a:p>
            <a:pPr marL="230069" indent="-230069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Font typeface="Wingdings" pitchFamily="2" charset="2"/>
              <a:buChar char="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4000" dirty="0"/>
              <a:t>Views of a system:</a:t>
            </a:r>
          </a:p>
          <a:p>
            <a:pPr marL="502263" lvl="1" indent="-191184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0" dirty="0" smtClean="0">
                <a:solidFill>
                  <a:srgbClr val="4C38E2"/>
                </a:solidFill>
              </a:rPr>
              <a:t>User’s </a:t>
            </a:r>
            <a:r>
              <a:rPr lang="en-GB" sz="2800" b="0" dirty="0" smtClean="0"/>
              <a:t>view</a:t>
            </a:r>
          </a:p>
          <a:p>
            <a:pPr marL="502263" lvl="1" indent="-191184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0" dirty="0" smtClean="0">
                <a:solidFill>
                  <a:srgbClr val="4C38E2"/>
                </a:solidFill>
              </a:rPr>
              <a:t>Structural </a:t>
            </a:r>
            <a:r>
              <a:rPr lang="en-GB" sz="2800" b="0" dirty="0" smtClean="0"/>
              <a:t>view</a:t>
            </a:r>
          </a:p>
          <a:p>
            <a:pPr marL="502263" lvl="1" indent="-191184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0" dirty="0" err="1" smtClean="0">
                <a:solidFill>
                  <a:srgbClr val="4C38E2"/>
                </a:solidFill>
              </a:rPr>
              <a:t>Behavioral</a:t>
            </a:r>
            <a:r>
              <a:rPr lang="en-GB" sz="2800" b="0" dirty="0" smtClean="0"/>
              <a:t> view</a:t>
            </a:r>
          </a:p>
          <a:p>
            <a:pPr marL="502263" lvl="1" indent="-191184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0" dirty="0" smtClean="0">
                <a:solidFill>
                  <a:srgbClr val="4C38E2"/>
                </a:solidFill>
              </a:rPr>
              <a:t>Implementation</a:t>
            </a:r>
            <a:r>
              <a:rPr lang="en-GB" sz="2800" b="0" dirty="0" smtClean="0"/>
              <a:t> view</a:t>
            </a:r>
          </a:p>
          <a:p>
            <a:pPr marL="502263" lvl="1" indent="-191184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0" dirty="0" smtClean="0">
                <a:solidFill>
                  <a:srgbClr val="4C38E2"/>
                </a:solidFill>
              </a:rPr>
              <a:t>Environmental</a:t>
            </a:r>
            <a:r>
              <a:rPr lang="en-GB" sz="2800" b="0" dirty="0" smtClean="0"/>
              <a:t> view</a:t>
            </a:r>
          </a:p>
          <a:p>
            <a:pPr marL="777697" lvl="2" indent="-155539" algn="l">
              <a:lnSpc>
                <a:spcPct val="125000"/>
              </a:lnSpc>
              <a:spcBef>
                <a:spcPts val="408"/>
              </a:spcBef>
              <a:spcAft>
                <a:spcPct val="20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endParaRPr lang="en-GB" sz="2800" b="0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477000" y="971550"/>
            <a:ext cx="1484892" cy="1235370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266" b="1" dirty="0"/>
              <a:t>UML Model 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0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310912"/>
            <a:ext cx="9376732" cy="3964474"/>
            <a:chOff x="233" y="966"/>
            <a:chExt cx="7943" cy="2869"/>
          </a:xfrm>
        </p:grpSpPr>
        <p:sp>
          <p:nvSpPr>
            <p:cNvPr id="26627" name="Oval 3"/>
            <p:cNvSpPr>
              <a:spLocks noChangeArrowheads="1"/>
            </p:cNvSpPr>
            <p:nvPr/>
          </p:nvSpPr>
          <p:spPr bwMode="auto">
            <a:xfrm>
              <a:off x="323" y="979"/>
              <a:ext cx="5805" cy="2856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905" b="0" i="0">
                <a:solidFill>
                  <a:srgbClr val="000000"/>
                </a:solidFill>
              </a:endParaRPr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>
              <a:off x="3207" y="2797"/>
              <a:ext cx="2" cy="10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V="1">
              <a:off x="3207" y="966"/>
              <a:ext cx="2" cy="10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233" y="2397"/>
              <a:ext cx="196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4220" y="2397"/>
              <a:ext cx="182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2206" y="1969"/>
              <a:ext cx="2024" cy="85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80"/>
                  </a:solidFill>
                </a:rPr>
                <a:t>User’s View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225" i="0">
                  <a:solidFill>
                    <a:srgbClr val="000000"/>
                  </a:solidFill>
                </a:rPr>
                <a:t>Use Case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Diagram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250" y="1426"/>
              <a:ext cx="128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911" y="1418"/>
              <a:ext cx="157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000080"/>
                  </a:solidFill>
                </a:rPr>
                <a:t>Structural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>
                  <a:solidFill>
                    <a:srgbClr val="000000"/>
                  </a:solidFill>
                </a:rPr>
                <a:t> Class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>
                  <a:solidFill>
                    <a:srgbClr val="000000"/>
                  </a:solidFill>
                </a:rPr>
                <a:t> Object Diagram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721" y="2813"/>
              <a:ext cx="207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000080"/>
                  </a:solidFill>
                </a:rPr>
                <a:t>Implementation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>
                  <a:solidFill>
                    <a:srgbClr val="000000"/>
                  </a:solidFill>
                </a:rPr>
                <a:t> Component Diagram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225" y="2828"/>
              <a:ext cx="191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000080"/>
                  </a:solidFill>
                </a:rPr>
                <a:t>Environmental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>
                  <a:solidFill>
                    <a:srgbClr val="000000"/>
                  </a:solidFill>
                </a:rPr>
                <a:t> Deployment Diagram</a:t>
              </a:r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3400" y="1307"/>
              <a:ext cx="2443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 dirty="0">
                  <a:solidFill>
                    <a:srgbClr val="000080"/>
                  </a:solidFill>
                </a:rPr>
                <a:t>Behavioural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 dirty="0">
                  <a:solidFill>
                    <a:srgbClr val="000000"/>
                  </a:solidFill>
                </a:rPr>
                <a:t> Sequence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1361" i="0" dirty="0">
                  <a:solidFill>
                    <a:srgbClr val="000000"/>
                  </a:solidFill>
                </a:rPr>
                <a:t> Collaboration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 dirty="0">
                  <a:solidFill>
                    <a:srgbClr val="000000"/>
                  </a:solidFill>
                </a:rPr>
                <a:t>        - State-chart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 dirty="0">
                  <a:solidFill>
                    <a:srgbClr val="000000"/>
                  </a:solidFill>
                </a:rPr>
                <a:t>                 - Activity Diagram</a:t>
              </a:r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6429" y="1010"/>
              <a:ext cx="1747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722" i="0" dirty="0">
                  <a:solidFill>
                    <a:srgbClr val="000000"/>
                  </a:solidFill>
                </a:rPr>
                <a:t>Diagrams and views in UML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285750"/>
            <a:ext cx="2191214" cy="13716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/>
              <a:t>Structural Diagrams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1936"/>
            <a:ext cx="9197939" cy="374151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Class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 smtClean="0"/>
              <a:t>set of classes and their relationships. 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Object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 smtClean="0"/>
              <a:t>set of objects (class instances) and their relationships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Component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 smtClean="0"/>
              <a:t>logical groupings of elements and their relationships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Deployment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 smtClean="0"/>
              <a:t>set of computational resources (nodes) that host each component.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065" y="1181193"/>
            <a:ext cx="2031070" cy="1003881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en-US" sz="3200" b="1" dirty="0" smtClean="0"/>
              <a:t>Behavioral Diagrams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28" y="20334"/>
            <a:ext cx="7696200" cy="404394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Use Case Diagram	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high-level behaviors of the system, user goals, external entities: actors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Sequence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focus on time ordering of messages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Collaboration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focus on structural organization of objects and messages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State Chart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event driven state changes of system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0000CC"/>
                </a:solidFill>
              </a:rPr>
              <a:t>Activity Diagram</a:t>
            </a:r>
            <a:endParaRPr lang="en-US" altLang="en-US" sz="2800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flow of control between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3119" y="1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/>
              <a:t>Some Insights on </a:t>
            </a:r>
            <a:r>
              <a:rPr lang="en-US" altLang="en-US" sz="3600" b="1" dirty="0"/>
              <a:t>Using UML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4371"/>
            <a:ext cx="9067799" cy="36875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953"/>
              </a:spcAft>
            </a:pPr>
            <a:r>
              <a:rPr lang="en-US" altLang="en-US" sz="2800" dirty="0">
                <a:solidFill>
                  <a:srgbClr val="0000CC"/>
                </a:solidFill>
              </a:rPr>
              <a:t>“UML is a large and growing beast, but you don’t need all of it  in every problem you solve…”</a:t>
            </a:r>
            <a:r>
              <a:rPr lang="en-US" altLang="en-US" sz="2800" dirty="0"/>
              <a:t>                                                        – Martin Fowler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953"/>
              </a:spcAft>
            </a:pPr>
            <a:r>
              <a:rPr lang="en-US" altLang="en-US" sz="2800" dirty="0">
                <a:solidFill>
                  <a:srgbClr val="990099"/>
                </a:solidFill>
              </a:rPr>
              <a:t>“…when learning the UML, you need to be aware that certain constructs and notations are only helpful in detailed design while others are useful in requirements analysis </a:t>
            </a:r>
            <a:r>
              <a:rPr lang="en-US" altLang="en-US" sz="2800" dirty="0" smtClean="0">
                <a:solidFill>
                  <a:srgbClr val="990099"/>
                </a:solidFill>
              </a:rPr>
              <a:t>…”</a:t>
            </a:r>
            <a:r>
              <a:rPr lang="en-US" altLang="en-US" sz="2800" dirty="0">
                <a:solidFill>
                  <a:srgbClr val="990099"/>
                </a:solidFill>
              </a:rPr>
              <a:t> </a:t>
            </a:r>
            <a:r>
              <a:rPr lang="en-US" altLang="en-US" sz="2800" dirty="0" smtClean="0"/>
              <a:t>Brian </a:t>
            </a:r>
            <a:r>
              <a:rPr lang="en-US" altLang="en-US" sz="2800" dirty="0"/>
              <a:t>Henderson-Sellers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body"/>
          </p:nvPr>
        </p:nvSpPr>
        <p:spPr>
          <a:xfrm>
            <a:off x="304800" y="438150"/>
            <a:ext cx="8534400" cy="4522434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266" dirty="0">
                <a:solidFill>
                  <a:srgbClr val="4C38E2"/>
                </a:solidFill>
                <a:latin typeface="Arial Black" pitchFamily="34" charset="0"/>
              </a:rPr>
              <a:t>NO</a:t>
            </a:r>
          </a:p>
          <a:p>
            <a:pPr marL="342900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49" dirty="0">
                <a:solidFill>
                  <a:srgbClr val="0000FF"/>
                </a:solidFill>
              </a:rPr>
              <a:t>For a simple system:</a:t>
            </a:r>
          </a:p>
          <a:p>
            <a:pPr marL="653979" lvl="1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177" dirty="0"/>
              <a:t>Use case diagram, class diagram and one of the interaction diagrams only.</a:t>
            </a:r>
          </a:p>
          <a:p>
            <a:pPr marL="342900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49" dirty="0">
                <a:solidFill>
                  <a:srgbClr val="0000FF"/>
                </a:solidFill>
              </a:rPr>
              <a:t>State chart diagram:</a:t>
            </a:r>
          </a:p>
          <a:p>
            <a:pPr marL="653979" lvl="1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177" dirty="0"/>
              <a:t>when class has significant states.</a:t>
            </a:r>
          </a:p>
          <a:p>
            <a:pPr marL="653979" lvl="1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177" dirty="0"/>
              <a:t>When states are only one or two, state chart model becomes trivial</a:t>
            </a:r>
          </a:p>
          <a:p>
            <a:pPr marL="342900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49" dirty="0">
                <a:solidFill>
                  <a:srgbClr val="0000FF"/>
                </a:solidFill>
              </a:rPr>
              <a:t>Deployment diagram:</a:t>
            </a:r>
          </a:p>
          <a:p>
            <a:pPr marL="653979" lvl="1" indent="-3429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177" dirty="0"/>
              <a:t>In case several  hardware components used to develop the system.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2133600" y="0"/>
            <a:ext cx="6065917" cy="12388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b="1" dirty="0"/>
              <a:t>Are All Views Required for Developing A Typical System?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1486117" y="4684453"/>
            <a:ext cx="1597488" cy="35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69" tIns="34284" rIns="68569" bIns="34284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83FFAFC3-A650-435F-8413-5080AEFA0900}" type="datetime1">
              <a:rPr lang="en-US" altLang="en-US" sz="1021" b="0" i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t>7/14/2018</a:t>
            </a:fld>
            <a:endParaRPr lang="en-US" altLang="en-US" sz="1021" b="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8656" y="1275614"/>
            <a:ext cx="5858535" cy="2177509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 anchor="ctr">
            <a:normAutofit/>
          </a:bodyPr>
          <a:lstStyle/>
          <a:p>
            <a:pPr defTabSz="684806"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1865" algn="l"/>
                <a:tab pos="4351864" algn="l"/>
                <a:tab pos="4666183" algn="l"/>
                <a:tab pos="4977262" algn="l"/>
                <a:tab pos="5285101" algn="l"/>
                <a:tab pos="5596180" algn="l"/>
                <a:tab pos="5910499" algn="l"/>
                <a:tab pos="6221578" algn="l"/>
              </a:tabLst>
            </a:pPr>
            <a:r>
              <a:rPr lang="en-GB" altLang="en-US" sz="4491" b="1">
                <a:solidFill>
                  <a:srgbClr val="0000FF"/>
                </a:solidFill>
              </a:rPr>
              <a:t>Use Case Modelling</a:t>
            </a:r>
            <a:br>
              <a:rPr lang="en-GB" altLang="en-US" sz="4491" b="1">
                <a:solidFill>
                  <a:srgbClr val="0000FF"/>
                </a:solidFill>
              </a:rPr>
            </a:br>
            <a:endParaRPr lang="en-GB" altLang="en-US" sz="1361" b="1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8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5715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Use Case Model 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653469"/>
            <a:ext cx="9067800" cy="4596963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34000"/>
              </a:lnSpc>
              <a:spcBef>
                <a:spcPts val="485"/>
              </a:spcBef>
              <a:spcAft>
                <a:spcPts val="1225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Consists of a set of “</a:t>
            </a:r>
            <a:r>
              <a:rPr lang="en-GB" altLang="en-US" b="1" dirty="0">
                <a:solidFill>
                  <a:srgbClr val="0000CC"/>
                </a:solidFill>
              </a:rPr>
              <a:t>use cases</a:t>
            </a:r>
            <a:r>
              <a:rPr lang="en-GB" altLang="en-US" dirty="0"/>
              <a:t>”</a:t>
            </a:r>
          </a:p>
          <a:p>
            <a:pPr marL="230069" indent="-230069">
              <a:lnSpc>
                <a:spcPct val="134000"/>
              </a:lnSpc>
              <a:spcBef>
                <a:spcPts val="485"/>
              </a:spcBef>
              <a:spcAft>
                <a:spcPts val="1225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It is the central model:</a:t>
            </a:r>
          </a:p>
          <a:p>
            <a:pPr marL="502263" lvl="1" indent="-191184">
              <a:lnSpc>
                <a:spcPct val="134000"/>
              </a:lnSpc>
              <a:spcBef>
                <a:spcPts val="485"/>
              </a:spcBef>
              <a:spcAft>
                <a:spcPts val="1225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Other models must conform to this model</a:t>
            </a:r>
          </a:p>
          <a:p>
            <a:pPr marL="502263" lvl="1" indent="-191184">
              <a:lnSpc>
                <a:spcPct val="134000"/>
              </a:lnSpc>
              <a:spcBef>
                <a:spcPts val="485"/>
              </a:spcBef>
              <a:spcAft>
                <a:spcPts val="1225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Not really an object-oriented model, it is  </a:t>
            </a:r>
            <a:r>
              <a:rPr lang="en-GB" altLang="en-US" dirty="0" smtClean="0"/>
              <a:t>a functional  </a:t>
            </a:r>
            <a:r>
              <a:rPr lang="en-GB" altLang="en-US" dirty="0"/>
              <a:t>model of a system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123665" y="334714"/>
            <a:ext cx="3867935" cy="2237036"/>
            <a:chOff x="233" y="966"/>
            <a:chExt cx="5919" cy="286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23" y="979"/>
              <a:ext cx="5805" cy="2856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00" b="0" i="0">
                <a:solidFill>
                  <a:srgbClr val="000000"/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207" y="2797"/>
              <a:ext cx="2" cy="10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3207" y="966"/>
              <a:ext cx="2" cy="10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33" y="2397"/>
              <a:ext cx="196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220" y="2397"/>
              <a:ext cx="182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206" y="1969"/>
              <a:ext cx="2024" cy="85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00" i="0">
                  <a:solidFill>
                    <a:srgbClr val="000080"/>
                  </a:solidFill>
                </a:rPr>
                <a:t>User’s View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>
                  <a:solidFill>
                    <a:srgbClr val="000000"/>
                  </a:solidFill>
                </a:rPr>
                <a:t>Use Case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>
                  <a:solidFill>
                    <a:srgbClr val="000000"/>
                  </a:solidFill>
                </a:rPr>
                <a:t>Diagram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250" y="1426"/>
              <a:ext cx="128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400" b="0" i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38" y="1418"/>
              <a:ext cx="1726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00" i="0" dirty="0">
                  <a:solidFill>
                    <a:srgbClr val="000080"/>
                  </a:solidFill>
                </a:rPr>
                <a:t>Structural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Class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Object Diagram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1" y="2813"/>
              <a:ext cx="226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00" i="0">
                  <a:solidFill>
                    <a:srgbClr val="000080"/>
                  </a:solidFill>
                </a:rPr>
                <a:t>Implementation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>
                  <a:solidFill>
                    <a:srgbClr val="000000"/>
                  </a:solidFill>
                </a:rPr>
                <a:t> Component Diagram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225" y="2828"/>
              <a:ext cx="209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00" i="0">
                  <a:solidFill>
                    <a:srgbClr val="000080"/>
                  </a:solidFill>
                </a:rPr>
                <a:t>Environmental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>
                  <a:solidFill>
                    <a:srgbClr val="000000"/>
                  </a:solidFill>
                </a:rPr>
                <a:t> Deployment Diagram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00" y="1307"/>
              <a:ext cx="2752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00" i="0" dirty="0">
                  <a:solidFill>
                    <a:srgbClr val="000080"/>
                  </a:solidFill>
                </a:rPr>
                <a:t>Behavioural View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Sequence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Char char="-"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Collaboration 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       </a:t>
              </a:r>
              <a:r>
                <a:rPr lang="en-GB" altLang="en-US" sz="900" i="0" dirty="0" smtClean="0">
                  <a:solidFill>
                    <a:srgbClr val="000000"/>
                  </a:solidFill>
                </a:rPr>
                <a:t>-State-chart </a:t>
              </a:r>
              <a:r>
                <a:rPr lang="en-GB" altLang="en-US" sz="900" i="0" dirty="0">
                  <a:solidFill>
                    <a:srgbClr val="000000"/>
                  </a:solidFill>
                </a:rPr>
                <a:t>Diagram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            </a:t>
              </a:r>
              <a:r>
                <a:rPr lang="en-GB" altLang="en-US" sz="900" i="0" dirty="0" smtClean="0">
                  <a:solidFill>
                    <a:srgbClr val="000000"/>
                  </a:solidFill>
                </a:rPr>
                <a:t>- </a:t>
              </a:r>
              <a:r>
                <a:rPr lang="en-GB" altLang="en-US" sz="900" i="0" dirty="0">
                  <a:solidFill>
                    <a:srgbClr val="000000"/>
                  </a:solidFill>
                </a:rPr>
                <a:t>Activity Diagram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6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A Use Case </a:t>
            </a:r>
          </a:p>
        </p:txBody>
      </p:sp>
      <p:sp>
        <p:nvSpPr>
          <p:cNvPr id="271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4555" y="684792"/>
            <a:ext cx="9144000" cy="4458708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25000"/>
              </a:lnSpc>
              <a:spcBef>
                <a:spcPts val="408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A case of use</a:t>
            </a:r>
            <a:r>
              <a:rPr lang="en-GB" altLang="en-US" sz="2722" dirty="0">
                <a:solidFill>
                  <a:srgbClr val="0000CC"/>
                </a:solidFill>
              </a:rPr>
              <a:t>: A way in which a system can be used by the users to achieve specific goals</a:t>
            </a:r>
          </a:p>
          <a:p>
            <a:pPr marL="230069" indent="-230069">
              <a:lnSpc>
                <a:spcPct val="125000"/>
              </a:lnSpc>
              <a:spcBef>
                <a:spcPts val="408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Corresponds to a high-level requirement.</a:t>
            </a:r>
          </a:p>
          <a:p>
            <a:pPr marL="230069" indent="-230069">
              <a:lnSpc>
                <a:spcPct val="125000"/>
              </a:lnSpc>
              <a:spcBef>
                <a:spcPts val="408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Defines external </a:t>
            </a:r>
            <a:r>
              <a:rPr lang="en-GB" altLang="en-US" sz="2722" dirty="0" err="1"/>
              <a:t>behavior</a:t>
            </a:r>
            <a:r>
              <a:rPr lang="en-GB" altLang="en-US" sz="2722" dirty="0"/>
              <a:t> without revealing internal structure of system</a:t>
            </a:r>
          </a:p>
          <a:p>
            <a:pPr marL="230069" indent="-230069">
              <a:lnSpc>
                <a:spcPct val="125000"/>
              </a:lnSpc>
              <a:spcBef>
                <a:spcPts val="408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Set of related scenarios tied together by a common goal</a:t>
            </a:r>
            <a:r>
              <a:rPr lang="en-GB" altLang="en-US" sz="2722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6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74" b="1" dirty="0"/>
              <a:t>Introduction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78312"/>
            <a:ext cx="8860604" cy="3807399"/>
          </a:xfrm>
        </p:spPr>
        <p:txBody>
          <a:bodyPr vert="horz" lIns="13472" tIns="35026" rIns="13472" bIns="35026" rtlCol="0">
            <a:noAutofit/>
          </a:bodyPr>
          <a:lstStyle/>
          <a:p>
            <a:pPr marL="230069" indent="-230069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Object-oriented design (OOD) techniques are now extremely popular:</a:t>
            </a:r>
          </a:p>
          <a:p>
            <a:pPr marL="502263" lvl="1" indent="-191184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Inception in early 1980’s and nearing maturity.  </a:t>
            </a:r>
          </a:p>
          <a:p>
            <a:pPr marL="502263" lvl="1" indent="-191184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Widespread acceptance in industry and academics.</a:t>
            </a:r>
          </a:p>
          <a:p>
            <a:pPr marL="502263" lvl="1" indent="-191184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b="1" dirty="0">
                <a:solidFill>
                  <a:srgbClr val="0000FF"/>
                </a:solidFill>
              </a:rPr>
              <a:t>Unified Modelling Language (UML) became an ISO standard (ISO/IEC 19501) in 2004.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8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6477000" y="2038350"/>
            <a:ext cx="1981200" cy="1143000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Example Use Cases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85750"/>
            <a:ext cx="7786418" cy="4330175"/>
          </a:xfrm>
        </p:spPr>
        <p:txBody>
          <a:bodyPr vert="horz" lIns="13472" tIns="35026" rIns="13472" bIns="35026" rtlCol="0">
            <a:normAutofit fontScale="92500"/>
          </a:bodyPr>
          <a:lstStyle/>
          <a:p>
            <a:pPr marL="502263" lvl="1" indent="-191184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600" dirty="0" smtClean="0"/>
              <a:t>Use cases for a Library </a:t>
            </a:r>
            <a:r>
              <a:rPr lang="en-GB" altLang="en-US" sz="3600" dirty="0"/>
              <a:t>information system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200" b="1" dirty="0">
                <a:solidFill>
                  <a:srgbClr val="0000FF"/>
                </a:solidFill>
              </a:rPr>
              <a:t>issue-book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200" b="1" dirty="0">
                <a:solidFill>
                  <a:srgbClr val="0000FF"/>
                </a:solidFill>
              </a:rPr>
              <a:t>query-book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200" b="1" dirty="0">
                <a:solidFill>
                  <a:srgbClr val="0000FF"/>
                </a:solidFill>
              </a:rPr>
              <a:t>return-book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200" b="1" dirty="0">
                <a:solidFill>
                  <a:srgbClr val="0000FF"/>
                </a:solidFill>
              </a:rPr>
              <a:t>create-member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3200" b="1" dirty="0">
                <a:solidFill>
                  <a:srgbClr val="0000FF"/>
                </a:solidFill>
              </a:rPr>
              <a:t>add-book, etc.</a:t>
            </a:r>
          </a:p>
          <a:p>
            <a:pPr marL="777697" lvl="2" indent="-155539">
              <a:lnSpc>
                <a:spcPct val="120000"/>
              </a:lnSpc>
              <a:spcBef>
                <a:spcPts val="600"/>
              </a:spcBef>
              <a:buNone/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endParaRPr lang="en-GB" altLang="en-US" sz="32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8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-23331"/>
            <a:ext cx="6131803" cy="1088755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 smtClean="0"/>
              <a:t>Are All Use </a:t>
            </a:r>
            <a:r>
              <a:rPr lang="en-GB" altLang="en-US" sz="3266" b="1" dirty="0"/>
              <a:t>Cases</a:t>
            </a:r>
            <a:r>
              <a:rPr lang="en-GB" altLang="en-US" sz="2449" b="1" dirty="0"/>
              <a:t> </a:t>
            </a:r>
            <a:r>
              <a:rPr lang="en-GB" altLang="en-US" sz="3200" b="1" dirty="0"/>
              <a:t>I</a:t>
            </a:r>
            <a:r>
              <a:rPr lang="en-GB" altLang="en-US" sz="3200" b="1" dirty="0" smtClean="0"/>
              <a:t>ndependent?</a:t>
            </a:r>
            <a:endParaRPr lang="en-GB" altLang="en-US" sz="1200" b="1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32946"/>
            <a:ext cx="8915400" cy="4510554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24000"/>
              </a:lnSpc>
              <a:spcBef>
                <a:spcPts val="47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</a:pPr>
            <a:r>
              <a:rPr lang="en-GB" altLang="en-US" sz="2800" dirty="0"/>
              <a:t>U</a:t>
            </a:r>
            <a:r>
              <a:rPr lang="en-GB" altLang="en-US" sz="2800" dirty="0" smtClean="0"/>
              <a:t>se </a:t>
            </a:r>
            <a:r>
              <a:rPr lang="en-GB" altLang="en-US" sz="2800" dirty="0"/>
              <a:t>cases </a:t>
            </a:r>
            <a:r>
              <a:rPr lang="en-GB" altLang="en-US" sz="2800" dirty="0" smtClean="0"/>
              <a:t>appear </a:t>
            </a:r>
            <a:r>
              <a:rPr lang="en-GB" altLang="en-US" sz="2800" dirty="0"/>
              <a:t>independent of each other</a:t>
            </a:r>
          </a:p>
          <a:p>
            <a:pPr marL="230069" indent="-230069">
              <a:lnSpc>
                <a:spcPct val="124000"/>
              </a:lnSpc>
              <a:spcBef>
                <a:spcPts val="47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</a:pPr>
            <a:r>
              <a:rPr lang="en-GB" altLang="en-US" sz="2800" dirty="0" smtClean="0"/>
              <a:t>However, Implicit </a:t>
            </a:r>
            <a:r>
              <a:rPr lang="en-GB" altLang="en-US" sz="2800" dirty="0"/>
              <a:t>dependencies may exist</a:t>
            </a:r>
          </a:p>
          <a:p>
            <a:pPr marL="230069" indent="-230069">
              <a:lnSpc>
                <a:spcPct val="124000"/>
              </a:lnSpc>
              <a:spcBef>
                <a:spcPts val="47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Example: </a:t>
            </a:r>
            <a:r>
              <a:rPr lang="en-GB" altLang="en-US" sz="2800" dirty="0"/>
              <a:t>In Library Automation System, renew-book and reserve-book are independent use cases.</a:t>
            </a:r>
          </a:p>
          <a:p>
            <a:pPr marL="502263" lvl="1" indent="-191184">
              <a:lnSpc>
                <a:spcPct val="124000"/>
              </a:lnSpc>
              <a:spcBef>
                <a:spcPts val="47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</a:pPr>
            <a:r>
              <a:rPr lang="en-GB" altLang="en-US" sz="2400" dirty="0"/>
              <a:t>But in actual implementation of renew-book--- </a:t>
            </a:r>
            <a:r>
              <a:rPr lang="en-GB" altLang="en-US" sz="2400" b="1" dirty="0">
                <a:solidFill>
                  <a:srgbClr val="0000CC"/>
                </a:solidFill>
              </a:rPr>
              <a:t>A check is made to see if any book has been reserved using reserve-book.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2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232" y="57150"/>
            <a:ext cx="6706168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An Example Use Case Diagram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75692" y="3691867"/>
            <a:ext cx="2228821" cy="40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Use case model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432665" y="1047750"/>
            <a:ext cx="2783453" cy="2551228"/>
          </a:xfrm>
          <a:prstGeom prst="rect">
            <a:avLst/>
          </a:prstGeom>
          <a:solidFill>
            <a:srgbClr val="99FFCC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769" i="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769" i="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769" i="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769" i="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633" i="0" dirty="0">
                <a:solidFill>
                  <a:srgbClr val="000000"/>
                </a:solidFill>
              </a:rPr>
              <a:t>Tic-tac-toe game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896034" y="1965846"/>
            <a:ext cx="1853475" cy="612424"/>
          </a:xfrm>
          <a:prstGeom prst="ellipse">
            <a:avLst/>
          </a:prstGeom>
          <a:solidFill>
            <a:srgbClr val="FFFF00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000" i="0" dirty="0">
                <a:solidFill>
                  <a:srgbClr val="000000"/>
                </a:solidFill>
              </a:rPr>
              <a:t>Play Move</a:t>
            </a:r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2140665" y="1863235"/>
            <a:ext cx="461209" cy="1016387"/>
            <a:chOff x="872" y="2101"/>
            <a:chExt cx="319" cy="729"/>
          </a:xfrm>
        </p:grpSpPr>
        <p:sp>
          <p:nvSpPr>
            <p:cNvPr id="39945" name="Oval 7"/>
            <p:cNvSpPr>
              <a:spLocks noChangeArrowheads="1"/>
            </p:cNvSpPr>
            <p:nvPr/>
          </p:nvSpPr>
          <p:spPr bwMode="auto">
            <a:xfrm>
              <a:off x="951" y="2101"/>
              <a:ext cx="160" cy="146"/>
            </a:xfrm>
            <a:prstGeom prst="ellips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1031" y="2248"/>
              <a:ext cx="1" cy="43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>
              <a:off x="872" y="2394"/>
              <a:ext cx="320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39948" name="Freeform 10"/>
            <p:cNvSpPr>
              <a:spLocks noChangeArrowheads="1"/>
            </p:cNvSpPr>
            <p:nvPr/>
          </p:nvSpPr>
          <p:spPr bwMode="auto">
            <a:xfrm>
              <a:off x="872" y="2685"/>
              <a:ext cx="159" cy="146"/>
            </a:xfrm>
            <a:custGeom>
              <a:avLst/>
              <a:gdLst>
                <a:gd name="T0" fmla="*/ 0 w 96"/>
                <a:gd name="T1" fmla="*/ 2147483647 h 96"/>
                <a:gd name="T2" fmla="*/ 2147483647 w 96"/>
                <a:gd name="T3" fmla="*/ 0 h 96"/>
                <a:gd name="T4" fmla="*/ 0 60000 65536"/>
                <a:gd name="T5" fmla="*/ 0 60000 65536"/>
                <a:gd name="T6" fmla="*/ 0 w 96"/>
                <a:gd name="T7" fmla="*/ 0 h 96"/>
                <a:gd name="T8" fmla="*/ 96 w 96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96">
                  <a:moveTo>
                    <a:pt x="0" y="96"/>
                  </a:moveTo>
                  <a:cubicBezTo>
                    <a:pt x="0" y="96"/>
                    <a:pt x="48" y="48"/>
                    <a:pt x="96" y="0"/>
                  </a:cubicBezTo>
                </a:path>
              </a:pathLst>
            </a:custGeom>
            <a:noFill/>
            <a:ln w="38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1031" y="2685"/>
              <a:ext cx="159" cy="14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39943" name="Line 12"/>
          <p:cNvSpPr>
            <a:spLocks noChangeShapeType="1"/>
          </p:cNvSpPr>
          <p:nvPr/>
        </p:nvSpPr>
        <p:spPr bwMode="auto">
          <a:xfrm>
            <a:off x="2809256" y="2271518"/>
            <a:ext cx="2087859" cy="108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1719421" y="2993034"/>
            <a:ext cx="859857" cy="36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05" i="0" dirty="0">
                <a:solidFill>
                  <a:srgbClr val="000000"/>
                </a:solidFill>
              </a:rPr>
              <a:t>Player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211"/>
            <a:ext cx="6532526" cy="92781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722" b="1" dirty="0"/>
              <a:t>Why Develop A Use Case Diagram?</a:t>
            </a:r>
          </a:p>
        </p:txBody>
      </p:sp>
      <p:sp>
        <p:nvSpPr>
          <p:cNvPr id="279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664886"/>
            <a:ext cx="8991600" cy="4458708"/>
          </a:xfrm>
        </p:spPr>
        <p:txBody>
          <a:bodyPr vert="horz" lIns="13472" tIns="35026" rIns="13472" bIns="35026" rtlCol="0">
            <a:noAutofit/>
          </a:bodyPr>
          <a:lstStyle/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Serves as requirements specification</a:t>
            </a:r>
          </a:p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How are actor identification useful in software development?</a:t>
            </a:r>
          </a:p>
          <a:p>
            <a:pPr marL="502263" lvl="1" indent="-19118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Identifies different categories of users:</a:t>
            </a:r>
          </a:p>
          <a:p>
            <a:pPr marL="777697" lvl="2" indent="-15553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b="1" dirty="0">
                <a:solidFill>
                  <a:srgbClr val="0000CC"/>
                </a:solidFill>
              </a:rPr>
              <a:t>Helps in implementing appropriate interfaces for each category of users.</a:t>
            </a:r>
          </a:p>
          <a:p>
            <a:pPr marL="902313" lvl="2" indent="-19118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b="1" dirty="0">
                <a:solidFill>
                  <a:srgbClr val="0000CC"/>
                </a:solidFill>
              </a:rPr>
              <a:t>Helps in preparing appropriate documents (e.g. </a:t>
            </a:r>
            <a:r>
              <a:rPr lang="en-GB" altLang="en-US" b="1" dirty="0" smtClean="0">
                <a:solidFill>
                  <a:srgbClr val="0000CC"/>
                </a:solidFill>
                <a:latin typeface="Arial Black" panose="020B0A04020102020204" pitchFamily="34" charset="0"/>
              </a:rPr>
              <a:t>users</a:t>
            </a:r>
            <a:r>
              <a:rPr lang="en-GB" altLang="en-US" b="1" dirty="0">
                <a:solidFill>
                  <a:srgbClr val="0000CC"/>
                </a:solidFill>
                <a:latin typeface="Arial Black" panose="020B0A04020102020204" pitchFamily="34" charset="0"/>
              </a:rPr>
              <a:t>’ manual</a:t>
            </a:r>
            <a:r>
              <a:rPr lang="en-GB" altLang="en-US" b="1" dirty="0">
                <a:solidFill>
                  <a:srgbClr val="0000CC"/>
                </a:solidFill>
              </a:rPr>
              <a:t>).</a:t>
            </a:r>
            <a:endParaRPr lang="en-GB" altLang="en-US" b="1" dirty="0">
              <a:solidFill>
                <a:srgbClr val="0000CC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9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225869" y="338998"/>
            <a:ext cx="2819761" cy="933219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Representation of Use Cases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72189"/>
            <a:ext cx="9144000" cy="4871311"/>
          </a:xfrm>
        </p:spPr>
        <p:txBody>
          <a:bodyPr vert="horz" lIns="13472" tIns="35026" rIns="13472" bIns="35026" rtlCol="0">
            <a:normAutofit/>
          </a:bodyPr>
          <a:lstStyle/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/>
              <a:t>Represented in a use case diagram</a:t>
            </a:r>
          </a:p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A use case </a:t>
            </a:r>
            <a:r>
              <a:rPr lang="en-GB" altLang="en-US" sz="2800" dirty="0"/>
              <a:t>is represented by an </a:t>
            </a:r>
            <a:r>
              <a:rPr lang="en-GB" altLang="en-US" sz="2800" dirty="0">
                <a:solidFill>
                  <a:srgbClr val="0000CC"/>
                </a:solidFill>
              </a:rPr>
              <a:t>ellipse</a:t>
            </a:r>
          </a:p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System boundary </a:t>
            </a:r>
            <a:r>
              <a:rPr lang="en-GB" altLang="en-US" sz="2800" dirty="0"/>
              <a:t>is represented by a </a:t>
            </a:r>
            <a:r>
              <a:rPr lang="en-GB" altLang="en-US" sz="2800" dirty="0">
                <a:solidFill>
                  <a:srgbClr val="0000CC"/>
                </a:solidFill>
              </a:rPr>
              <a:t>rectangle</a:t>
            </a:r>
          </a:p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Users</a:t>
            </a:r>
            <a:r>
              <a:rPr lang="en-GB" altLang="en-US" sz="2800" dirty="0"/>
              <a:t> are represented </a:t>
            </a:r>
            <a:r>
              <a:rPr lang="en-GB" altLang="en-US" sz="2800" dirty="0" smtClean="0"/>
              <a:t>by </a:t>
            </a:r>
            <a:r>
              <a:rPr lang="en-GB" altLang="en-US" sz="2800" dirty="0">
                <a:solidFill>
                  <a:srgbClr val="0000CC"/>
                </a:solidFill>
              </a:rPr>
              <a:t>stick person </a:t>
            </a:r>
            <a:r>
              <a:rPr lang="en-GB" altLang="en-US" sz="2800" dirty="0"/>
              <a:t>icons (</a:t>
            </a:r>
            <a:r>
              <a:rPr lang="en-GB" altLang="en-US" sz="2800" dirty="0">
                <a:solidFill>
                  <a:srgbClr val="0000CC"/>
                </a:solidFill>
              </a:rPr>
              <a:t>actor</a:t>
            </a:r>
            <a:r>
              <a:rPr lang="en-GB" altLang="en-US" sz="2800" dirty="0"/>
              <a:t>)</a:t>
            </a:r>
            <a:r>
              <a:rPr lang="ar-SA" altLang="en-US" sz="2800" dirty="0">
                <a:cs typeface="Arial" panose="020B0604020202020204" pitchFamily="34" charset="0"/>
              </a:rPr>
              <a:t>‏</a:t>
            </a:r>
            <a:endParaRPr lang="en-GB" altLang="en-US" sz="2800" dirty="0"/>
          </a:p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Communication relationship </a:t>
            </a:r>
            <a:r>
              <a:rPr lang="en-GB" altLang="en-US" sz="2800" dirty="0"/>
              <a:t>between </a:t>
            </a:r>
            <a:r>
              <a:rPr lang="en-GB" altLang="en-US" sz="2800" dirty="0" smtClean="0"/>
              <a:t>                                      actor </a:t>
            </a:r>
            <a:r>
              <a:rPr lang="en-GB" altLang="en-US" sz="2800" dirty="0"/>
              <a:t>and use case by a </a:t>
            </a:r>
            <a:r>
              <a:rPr lang="en-GB" altLang="en-US" sz="2800" dirty="0">
                <a:solidFill>
                  <a:srgbClr val="0000CC"/>
                </a:solidFill>
              </a:rPr>
              <a:t>line</a:t>
            </a:r>
          </a:p>
          <a:p>
            <a:pPr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External system </a:t>
            </a:r>
            <a:r>
              <a:rPr lang="en-GB" altLang="en-US" sz="2800" dirty="0" smtClean="0"/>
              <a:t>by adding </a:t>
            </a:r>
            <a:r>
              <a:rPr lang="en-GB" altLang="en-US" sz="2800" dirty="0"/>
              <a:t>a</a:t>
            </a:r>
            <a:r>
              <a:rPr lang="en-GB" altLang="en-US" sz="2800" dirty="0">
                <a:solidFill>
                  <a:srgbClr val="4C38E2"/>
                </a:solidFill>
              </a:rPr>
              <a:t> </a:t>
            </a:r>
            <a:r>
              <a:rPr lang="en-GB" altLang="en-US" sz="2800" dirty="0">
                <a:solidFill>
                  <a:srgbClr val="0000CC"/>
                </a:solidFill>
              </a:rPr>
              <a:t>stereotype</a:t>
            </a:r>
          </a:p>
          <a:p>
            <a:pPr marL="502263" lvl="1" indent="-191184"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buNone/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endParaRPr lang="en-GB" altLang="en-US" sz="2400" dirty="0">
              <a:solidFill>
                <a:srgbClr val="4C38E2"/>
              </a:solidFill>
            </a:endParaRPr>
          </a:p>
          <a:p>
            <a:pPr marL="777697" lvl="2" indent="-155539">
              <a:lnSpc>
                <a:spcPct val="114000"/>
              </a:lnSpc>
              <a:spcBef>
                <a:spcPts val="476"/>
              </a:spcBef>
              <a:spcAft>
                <a:spcPts val="600"/>
              </a:spcAft>
              <a:buNone/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endParaRPr lang="en-GB" altLang="en-US" dirty="0">
              <a:solidFill>
                <a:srgbClr val="4C38E2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23702" y="2691728"/>
            <a:ext cx="2384890" cy="1607209"/>
            <a:chOff x="924" y="1181"/>
            <a:chExt cx="4699" cy="2362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046" y="1181"/>
              <a:ext cx="2577" cy="2362"/>
            </a:xfrm>
            <a:prstGeom prst="rect">
              <a:avLst/>
            </a:prstGeom>
            <a:solidFill>
              <a:srgbClr val="FFFFCC">
                <a:alpha val="14902"/>
              </a:srgbClr>
            </a:solidFill>
            <a:ln w="38227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225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225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225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225" i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089" i="0">
                  <a:solidFill>
                    <a:srgbClr val="000000"/>
                  </a:solidFill>
                </a:rPr>
                <a:t>Tic-tac-toe game</a:t>
              </a:r>
            </a:p>
          </p:txBody>
        </p:sp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3475" y="2031"/>
              <a:ext cx="1716" cy="567"/>
            </a:xfrm>
            <a:prstGeom prst="ellipse">
              <a:avLst/>
            </a:prstGeom>
            <a:solidFill>
              <a:srgbClr val="FFFFCC"/>
            </a:solidFill>
            <a:ln w="38227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Play Move</a:t>
              </a:r>
            </a:p>
          </p:txBody>
        </p:sp>
        <p:grpSp>
          <p:nvGrpSpPr>
            <p:cNvPr id="40967" name="Group 6"/>
            <p:cNvGrpSpPr>
              <a:grpSpLocks/>
            </p:cNvGrpSpPr>
            <p:nvPr/>
          </p:nvGrpSpPr>
          <p:grpSpPr bwMode="auto">
            <a:xfrm>
              <a:off x="924" y="1936"/>
              <a:ext cx="427" cy="941"/>
              <a:chOff x="872" y="2101"/>
              <a:chExt cx="319" cy="729"/>
            </a:xfrm>
          </p:grpSpPr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951" y="2101"/>
                <a:ext cx="160" cy="146"/>
              </a:xfrm>
              <a:prstGeom prst="ellipse">
                <a:avLst/>
              </a:prstGeom>
              <a:noFill/>
              <a:ln w="38227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b="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0" name="Line 8"/>
              <p:cNvSpPr>
                <a:spLocks noChangeShapeType="1"/>
              </p:cNvSpPr>
              <p:nvPr/>
            </p:nvSpPr>
            <p:spPr bwMode="auto">
              <a:xfrm>
                <a:off x="1031" y="2248"/>
                <a:ext cx="1" cy="438"/>
              </a:xfrm>
              <a:prstGeom prst="line">
                <a:avLst/>
              </a:prstGeom>
              <a:noFill/>
              <a:ln w="38227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40971" name="Line 9"/>
              <p:cNvSpPr>
                <a:spLocks noChangeShapeType="1"/>
              </p:cNvSpPr>
              <p:nvPr/>
            </p:nvSpPr>
            <p:spPr bwMode="auto">
              <a:xfrm>
                <a:off x="872" y="2394"/>
                <a:ext cx="320" cy="1"/>
              </a:xfrm>
              <a:prstGeom prst="line">
                <a:avLst/>
              </a:prstGeom>
              <a:noFill/>
              <a:ln w="38227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40972" name="Freeform 10"/>
              <p:cNvSpPr>
                <a:spLocks noChangeArrowheads="1"/>
              </p:cNvSpPr>
              <p:nvPr/>
            </p:nvSpPr>
            <p:spPr bwMode="auto">
              <a:xfrm>
                <a:off x="872" y="2685"/>
                <a:ext cx="159" cy="146"/>
              </a:xfrm>
              <a:custGeom>
                <a:avLst/>
                <a:gdLst>
                  <a:gd name="T0" fmla="*/ 0 w 96"/>
                  <a:gd name="T1" fmla="*/ 2147483647 h 96"/>
                  <a:gd name="T2" fmla="*/ 2147483647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38227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40973" name="Line 11"/>
              <p:cNvSpPr>
                <a:spLocks noChangeShapeType="1"/>
              </p:cNvSpPr>
              <p:nvPr/>
            </p:nvSpPr>
            <p:spPr bwMode="auto">
              <a:xfrm>
                <a:off x="1031" y="2685"/>
                <a:ext cx="159" cy="146"/>
              </a:xfrm>
              <a:prstGeom prst="line">
                <a:avLst/>
              </a:prstGeom>
              <a:noFill/>
              <a:ln w="38227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sp>
          <p:nvSpPr>
            <p:cNvPr id="40968" name="Line 12"/>
            <p:cNvSpPr>
              <a:spLocks noChangeShapeType="1"/>
            </p:cNvSpPr>
            <p:nvPr/>
          </p:nvSpPr>
          <p:spPr bwMode="auto">
            <a:xfrm>
              <a:off x="1543" y="2314"/>
              <a:ext cx="1933" cy="1"/>
            </a:xfrm>
            <a:prstGeom prst="line">
              <a:avLst/>
            </a:prstGeom>
            <a:noFill/>
            <a:ln w="3822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6400" y="3811193"/>
            <a:ext cx="670702" cy="28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400" i="0" dirty="0">
                <a:solidFill>
                  <a:srgbClr val="000000"/>
                </a:solidFill>
              </a:rPr>
              <a:t>Player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930402" y="2787670"/>
            <a:ext cx="870924" cy="385812"/>
          </a:xfrm>
          <a:prstGeom prst="ellipse">
            <a:avLst/>
          </a:prstGeom>
          <a:solidFill>
            <a:srgbClr val="FFFFCC"/>
          </a:solidFill>
          <a:ln w="38227">
            <a:solidFill>
              <a:srgbClr val="FF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225" i="0" dirty="0" smtClean="0">
                <a:solidFill>
                  <a:srgbClr val="000000"/>
                </a:solidFill>
              </a:rPr>
              <a:t>Backup</a:t>
            </a:r>
            <a:endParaRPr lang="en-GB" altLang="en-US" sz="1225" i="0" dirty="0">
              <a:solidFill>
                <a:srgbClr val="000000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7801325" y="2996392"/>
            <a:ext cx="618764" cy="0"/>
          </a:xfrm>
          <a:prstGeom prst="lin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8527428" y="2739043"/>
            <a:ext cx="108698" cy="128235"/>
          </a:xfrm>
          <a:prstGeom prst="ellips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8581777" y="2868157"/>
            <a:ext cx="679" cy="384706"/>
          </a:xfrm>
          <a:prstGeom prst="lin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8473759" y="2996392"/>
            <a:ext cx="217395" cy="878"/>
          </a:xfrm>
          <a:prstGeom prst="lin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2" name="Freeform 10"/>
          <p:cNvSpPr>
            <a:spLocks noChangeArrowheads="1"/>
          </p:cNvSpPr>
          <p:nvPr/>
        </p:nvSpPr>
        <p:spPr bwMode="auto">
          <a:xfrm>
            <a:off x="8473759" y="3269580"/>
            <a:ext cx="108018" cy="128235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0 60000 65536"/>
              <a:gd name="T5" fmla="*/ 0 60000 65536"/>
              <a:gd name="T6" fmla="*/ 0 w 96"/>
              <a:gd name="T7" fmla="*/ 0 h 96"/>
              <a:gd name="T8" fmla="*/ 96 w 96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96">
                <a:moveTo>
                  <a:pt x="0" y="96"/>
                </a:moveTo>
                <a:cubicBezTo>
                  <a:pt x="0" y="96"/>
                  <a:pt x="48" y="48"/>
                  <a:pt x="96" y="0"/>
                </a:cubicBezTo>
              </a:path>
            </a:pathLst>
          </a:custGeom>
          <a:noFill/>
          <a:ln w="3822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8581777" y="3269580"/>
            <a:ext cx="108018" cy="128235"/>
          </a:xfrm>
          <a:prstGeom prst="lin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153400" y="3376202"/>
            <a:ext cx="892230" cy="40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00" i="0" dirty="0" smtClean="0">
                <a:solidFill>
                  <a:srgbClr val="000000"/>
                </a:solidFill>
              </a:rPr>
              <a:t>&lt;&lt;external system&gt;&gt;</a:t>
            </a:r>
            <a:endParaRPr lang="en-GB" altLang="en-US" sz="1100" i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692" y="104531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What is a Connection?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15399" cy="379892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953"/>
              </a:spcAft>
            </a:pPr>
            <a:r>
              <a:rPr lang="en-US" altLang="en-US" dirty="0">
                <a:solidFill>
                  <a:srgbClr val="0000CC"/>
                </a:solidFill>
              </a:rPr>
              <a:t>A connection is an association between an actor and a use case.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953"/>
              </a:spcAft>
            </a:pPr>
            <a:r>
              <a:rPr lang="en-US" altLang="en-US" dirty="0"/>
              <a:t>Depicts a usage relationship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953"/>
              </a:spcAft>
            </a:pPr>
            <a:r>
              <a:rPr lang="en-US" altLang="en-US" dirty="0"/>
              <a:t>Connection does not indicate data flow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953"/>
              </a:spcAft>
            </a:pPr>
            <a:endParaRPr lang="en-US" alt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76905" y="1504950"/>
            <a:ext cx="1480836" cy="1555363"/>
          </a:xfrm>
          <a:prstGeom prst="rect">
            <a:avLst/>
          </a:prstGeom>
          <a:solidFill>
            <a:srgbClr val="FFFF00">
              <a:alpha val="14902"/>
            </a:srgbClr>
          </a:solidFill>
          <a:ln w="38227">
            <a:solidFill>
              <a:srgbClr val="FF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225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225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225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225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089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089" i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225" i="0">
                <a:solidFill>
                  <a:srgbClr val="000000"/>
                </a:solidFill>
              </a:rPr>
              <a:t>Tic-tac-toe game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7063537" y="2082810"/>
            <a:ext cx="986143" cy="372639"/>
          </a:xfrm>
          <a:prstGeom prst="ellipse">
            <a:avLst/>
          </a:prstGeom>
          <a:solidFill>
            <a:srgbClr val="CCFFFF"/>
          </a:solidFill>
          <a:ln w="38227">
            <a:solidFill>
              <a:srgbClr val="FF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361" i="0">
                <a:solidFill>
                  <a:srgbClr val="000000"/>
                </a:solidFill>
              </a:rPr>
              <a:t>Play Move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5603224" y="2036366"/>
            <a:ext cx="245185" cy="618905"/>
            <a:chOff x="872" y="2101"/>
            <a:chExt cx="319" cy="729"/>
          </a:xfrm>
        </p:grpSpPr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951" y="2101"/>
              <a:ext cx="160" cy="146"/>
            </a:xfrm>
            <a:prstGeom prst="ellipse">
              <a:avLst/>
            </a:prstGeom>
            <a:noFill/>
            <a:ln w="3822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>
              <a:off x="1031" y="2248"/>
              <a:ext cx="1" cy="438"/>
            </a:xfrm>
            <a:prstGeom prst="line">
              <a:avLst/>
            </a:prstGeom>
            <a:noFill/>
            <a:ln w="3822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>
              <a:off x="872" y="2394"/>
              <a:ext cx="320" cy="1"/>
            </a:xfrm>
            <a:prstGeom prst="line">
              <a:avLst/>
            </a:prstGeom>
            <a:noFill/>
            <a:ln w="3822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41995" name="Freeform 10"/>
            <p:cNvSpPr>
              <a:spLocks noChangeArrowheads="1"/>
            </p:cNvSpPr>
            <p:nvPr/>
          </p:nvSpPr>
          <p:spPr bwMode="auto">
            <a:xfrm>
              <a:off x="872" y="2685"/>
              <a:ext cx="159" cy="146"/>
            </a:xfrm>
            <a:custGeom>
              <a:avLst/>
              <a:gdLst>
                <a:gd name="T0" fmla="*/ 0 w 96"/>
                <a:gd name="T1" fmla="*/ 2147483647 h 96"/>
                <a:gd name="T2" fmla="*/ 2147483647 w 96"/>
                <a:gd name="T3" fmla="*/ 0 h 96"/>
                <a:gd name="T4" fmla="*/ 0 60000 65536"/>
                <a:gd name="T5" fmla="*/ 0 60000 65536"/>
                <a:gd name="T6" fmla="*/ 0 w 96"/>
                <a:gd name="T7" fmla="*/ 0 h 96"/>
                <a:gd name="T8" fmla="*/ 96 w 96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96">
                  <a:moveTo>
                    <a:pt x="0" y="96"/>
                  </a:moveTo>
                  <a:cubicBezTo>
                    <a:pt x="0" y="96"/>
                    <a:pt x="48" y="48"/>
                    <a:pt x="96" y="0"/>
                  </a:cubicBezTo>
                </a:path>
              </a:pathLst>
            </a:custGeom>
            <a:noFill/>
            <a:ln w="38227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031" y="2685"/>
              <a:ext cx="159" cy="146"/>
            </a:xfrm>
            <a:prstGeom prst="line">
              <a:avLst/>
            </a:prstGeom>
            <a:noFill/>
            <a:ln w="3822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41991" name="Line 12"/>
          <p:cNvSpPr>
            <a:spLocks noChangeShapeType="1"/>
          </p:cNvSpPr>
          <p:nvPr/>
        </p:nvSpPr>
        <p:spPr bwMode="auto">
          <a:xfrm>
            <a:off x="5957501" y="2282632"/>
            <a:ext cx="1111436" cy="1080"/>
          </a:xfrm>
          <a:prstGeom prst="line">
            <a:avLst/>
          </a:prstGeom>
          <a:noFill/>
          <a:ln w="382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24" y="123105"/>
            <a:ext cx="8915400" cy="854370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Relationships between Use Cases </a:t>
            </a:r>
            <a:r>
              <a:rPr lang="en-US" altLang="en-US" sz="2800" b="1" dirty="0" smtClean="0"/>
              <a:t>and </a:t>
            </a:r>
            <a:r>
              <a:rPr lang="en-US" altLang="en-US" sz="2800" b="1" dirty="0"/>
              <a:t>Actors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724" y="819150"/>
            <a:ext cx="8745876" cy="372272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816"/>
              </a:spcBef>
              <a:spcAft>
                <a:spcPct val="10000"/>
              </a:spcAft>
            </a:pPr>
            <a:r>
              <a:rPr lang="en-US" altLang="en-US" sz="2994" dirty="0" smtClean="0"/>
              <a:t>Association relation i</a:t>
            </a:r>
            <a:r>
              <a:rPr lang="en-US" altLang="en-US" sz="2722" dirty="0" smtClean="0"/>
              <a:t>ndicates </a:t>
            </a:r>
            <a:r>
              <a:rPr lang="en-US" altLang="en-US" sz="2722" dirty="0"/>
              <a:t>that the actor and the </a:t>
            </a:r>
            <a:r>
              <a:rPr lang="en-US" altLang="en-US" sz="2722" dirty="0" smtClean="0"/>
              <a:t>corresponding use </a:t>
            </a:r>
            <a:r>
              <a:rPr lang="en-US" altLang="en-US" sz="2722" dirty="0"/>
              <a:t>case communicate with one another.</a:t>
            </a:r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1905000" y="2623387"/>
            <a:ext cx="1555363" cy="80036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sz="3266"/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930923" y="2660112"/>
            <a:ext cx="1425750" cy="6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905" i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905" i="0">
                <a:solidFill>
                  <a:schemeClr val="tx1"/>
                </a:solidFill>
              </a:rPr>
              <a:t>grades</a:t>
            </a:r>
            <a:endParaRPr lang="en-US" altLang="en-US" sz="1633" i="0">
              <a:solidFill>
                <a:schemeClr val="tx1"/>
              </a:solidFill>
            </a:endParaRPr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6467399" y="2266950"/>
            <a:ext cx="414764" cy="3564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6674781" y="2623387"/>
            <a:ext cx="0" cy="6221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6674781" y="2800526"/>
            <a:ext cx="414764" cy="1782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flipH="1">
            <a:off x="6363708" y="2800526"/>
            <a:ext cx="311073" cy="1782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6674781" y="3245533"/>
            <a:ext cx="207382" cy="1782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6467399" y="3245533"/>
            <a:ext cx="207382" cy="1782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6104481" y="3459396"/>
            <a:ext cx="1140600" cy="3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905" i="0">
                <a:solidFill>
                  <a:schemeClr val="tx1"/>
                </a:solidFill>
              </a:rPr>
              <a:t>faculty</a:t>
            </a:r>
            <a:endParaRPr lang="en-US" altLang="en-US" sz="1633" i="0">
              <a:solidFill>
                <a:schemeClr val="tx1"/>
              </a:solidFill>
            </a:endParaRPr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 flipH="1">
            <a:off x="3460363" y="3044632"/>
            <a:ext cx="290334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1447232" y="100451"/>
            <a:ext cx="6287340" cy="9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472" tIns="35026" rIns="13472" bIns="35026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4000"/>
              </a:lnSpc>
              <a:spcBef>
                <a:spcPts val="927"/>
              </a:spcBef>
              <a:buSzPct val="45000"/>
            </a:pPr>
            <a:r>
              <a:rPr lang="en-GB" altLang="en-US" sz="2449" i="0" dirty="0">
                <a:solidFill>
                  <a:srgbClr val="000000"/>
                </a:solidFill>
              </a:rPr>
              <a:t>Another Example Use Case Diagram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788604" y="1352550"/>
            <a:ext cx="2771571" cy="2329804"/>
          </a:xfrm>
          <a:prstGeom prst="rect">
            <a:avLst/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endParaRPr lang="en-US" altLang="en-US" sz="1633" b="0" i="0" dirty="0">
              <a:solidFill>
                <a:srgbClr val="FFFFFF"/>
              </a:solidFill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11830" y="2153994"/>
            <a:ext cx="1454912" cy="582181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361" i="0">
                <a:solidFill>
                  <a:schemeClr val="tx1"/>
                </a:solidFill>
              </a:rPr>
              <a:t>Rent Videos	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411830" y="2954358"/>
            <a:ext cx="1454912" cy="582181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225" i="0">
                <a:solidFill>
                  <a:schemeClr val="tx1"/>
                </a:solidFill>
              </a:rPr>
              <a:t>.  .  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3790" y="1425997"/>
            <a:ext cx="2281199" cy="4363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633" b="1" dirty="0">
                <a:solidFill>
                  <a:schemeClr val="tx1"/>
                </a:solidFill>
              </a:rPr>
              <a:t>Video Store Information System</a:t>
            </a:r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63" y="1942292"/>
            <a:ext cx="467689" cy="80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45060" idx="2"/>
          </p:cNvCxnSpPr>
          <p:nvPr/>
        </p:nvCxnSpPr>
        <p:spPr>
          <a:xfrm flipV="1">
            <a:off x="2078970" y="2445625"/>
            <a:ext cx="1332860" cy="108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5060" idx="6"/>
          </p:cNvCxnSpPr>
          <p:nvPr/>
        </p:nvCxnSpPr>
        <p:spPr>
          <a:xfrm>
            <a:off x="4866743" y="2445625"/>
            <a:ext cx="1524040" cy="108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6030680" y="2627623"/>
            <a:ext cx="2025846" cy="87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225" i="0" dirty="0">
                <a:solidFill>
                  <a:schemeClr val="tx1"/>
                </a:solidFill>
              </a:rPr>
              <a:t>&lt;&lt;external system&gt;&gt;</a:t>
            </a:r>
          </a:p>
          <a:p>
            <a:pPr algn="ctr" defTabSz="622158"/>
            <a:r>
              <a:rPr lang="en-US" altLang="en-US" sz="1225" i="0" dirty="0">
                <a:solidFill>
                  <a:schemeClr val="tx1"/>
                </a:solidFill>
              </a:rPr>
              <a:t>Credit Authorization Service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2668128"/>
            <a:ext cx="1246451" cy="36291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633" b="1" dirty="0">
                <a:solidFill>
                  <a:schemeClr val="tx1"/>
                </a:solidFill>
              </a:rPr>
              <a:t>Clerk</a:t>
            </a:r>
          </a:p>
        </p:txBody>
      </p:sp>
      <p:sp>
        <p:nvSpPr>
          <p:cNvPr id="45068" name="Picture 2"/>
          <p:cNvSpPr>
            <a:spLocks noChangeAspect="1" noChangeArrowheads="1"/>
          </p:cNvSpPr>
          <p:nvPr/>
        </p:nvSpPr>
        <p:spPr bwMode="auto">
          <a:xfrm>
            <a:off x="6455590" y="1994137"/>
            <a:ext cx="467689" cy="80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pic>
        <p:nvPicPr>
          <p:cNvPr id="450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71" y="1890446"/>
            <a:ext cx="467689" cy="80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2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6902076" y="269360"/>
            <a:ext cx="2241924" cy="70423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449" b="1" dirty="0"/>
              <a:t>Yet Another Use Case Example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-76200" y="405227"/>
            <a:ext cx="6843599" cy="3981298"/>
            <a:chOff x="-41" y="781"/>
            <a:chExt cx="6336" cy="3686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1788" y="790"/>
              <a:ext cx="2613" cy="3332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endParaRPr lang="en-US" altLang="en-US" sz="1905" i="0">
                <a:solidFill>
                  <a:srgbClr val="FFFFFF"/>
                </a:solidFill>
              </a:endParaRPr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2376" y="1256"/>
              <a:ext cx="1372" cy="534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361" i="0">
                  <a:solidFill>
                    <a:schemeClr val="tx1"/>
                  </a:solidFill>
                </a:rPr>
                <a:t>Check Status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2376" y="1990"/>
              <a:ext cx="1372" cy="533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361" i="0">
                  <a:solidFill>
                    <a:schemeClr val="tx1"/>
                  </a:solidFill>
                </a:rPr>
                <a:t>Place Order</a:t>
              </a: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2376" y="2723"/>
              <a:ext cx="1372" cy="533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361" i="0">
                  <a:solidFill>
                    <a:schemeClr val="tx1"/>
                  </a:solidFill>
                </a:rPr>
                <a:t>Fill Orders</a:t>
              </a:r>
            </a:p>
          </p:txBody>
        </p:sp>
        <p:sp>
          <p:nvSpPr>
            <p:cNvPr id="46088" name="Oval 9"/>
            <p:cNvSpPr>
              <a:spLocks noChangeArrowheads="1"/>
            </p:cNvSpPr>
            <p:nvPr/>
          </p:nvSpPr>
          <p:spPr bwMode="auto">
            <a:xfrm>
              <a:off x="2376" y="3456"/>
              <a:ext cx="1372" cy="533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361" i="0">
                  <a:solidFill>
                    <a:schemeClr val="tx1"/>
                  </a:solidFill>
                </a:rPr>
                <a:t>Establish credit</a:t>
              </a:r>
            </a:p>
          </p:txBody>
        </p:sp>
        <p:pic>
          <p:nvPicPr>
            <p:cNvPr id="460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" y="2514"/>
              <a:ext cx="441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-41" y="3123"/>
              <a:ext cx="1176" cy="33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633" b="1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13" name="Straight Arrow Connector 12"/>
            <p:cNvCxnSpPr>
              <a:endCxn id="46085" idx="2"/>
            </p:cNvCxnSpPr>
            <p:nvPr/>
          </p:nvCxnSpPr>
          <p:spPr>
            <a:xfrm flipV="1">
              <a:off x="743" y="1523"/>
              <a:ext cx="1633" cy="106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6086" idx="2"/>
            </p:cNvCxnSpPr>
            <p:nvPr/>
          </p:nvCxnSpPr>
          <p:spPr>
            <a:xfrm flipV="1">
              <a:off x="873" y="2257"/>
              <a:ext cx="1503" cy="4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46088" idx="2"/>
            </p:cNvCxnSpPr>
            <p:nvPr/>
          </p:nvCxnSpPr>
          <p:spPr>
            <a:xfrm>
              <a:off x="939" y="3057"/>
              <a:ext cx="1437" cy="66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0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" y="893"/>
              <a:ext cx="441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" y="2123"/>
              <a:ext cx="441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" y="3456"/>
              <a:ext cx="441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>
              <a:endCxn id="46088" idx="6"/>
            </p:cNvCxnSpPr>
            <p:nvPr/>
          </p:nvCxnSpPr>
          <p:spPr>
            <a:xfrm rot="10800000">
              <a:off x="3748" y="3723"/>
              <a:ext cx="1698" cy="10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46087" idx="6"/>
            </p:cNvCxnSpPr>
            <p:nvPr/>
          </p:nvCxnSpPr>
          <p:spPr>
            <a:xfrm rot="10800000" flipV="1">
              <a:off x="3748" y="2494"/>
              <a:ext cx="1698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9" name="Straight Arrow Connector 24"/>
            <p:cNvCxnSpPr>
              <a:cxnSpLocks noChangeShapeType="1"/>
              <a:endCxn id="46085" idx="6"/>
            </p:cNvCxnSpPr>
            <p:nvPr/>
          </p:nvCxnSpPr>
          <p:spPr bwMode="auto">
            <a:xfrm flipH="1">
              <a:off x="3748" y="1264"/>
              <a:ext cx="1649" cy="2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0" name="Straight Arrow Connector 25"/>
            <p:cNvCxnSpPr>
              <a:cxnSpLocks noChangeShapeType="1"/>
              <a:endCxn id="46086" idx="6"/>
            </p:cNvCxnSpPr>
            <p:nvPr/>
          </p:nvCxnSpPr>
          <p:spPr bwMode="auto">
            <a:xfrm flipH="1">
              <a:off x="3748" y="1264"/>
              <a:ext cx="1649" cy="99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/>
            <p:cNvSpPr/>
            <p:nvPr/>
          </p:nvSpPr>
          <p:spPr>
            <a:xfrm>
              <a:off x="4951" y="1517"/>
              <a:ext cx="1255" cy="33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633" b="1">
                  <a:solidFill>
                    <a:schemeClr val="tx1"/>
                  </a:solidFill>
                </a:rPr>
                <a:t>Salesperson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19" y="2856"/>
              <a:ext cx="1176" cy="4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633" b="1">
                  <a:solidFill>
                    <a:schemeClr val="tx1"/>
                  </a:solidFill>
                </a:rPr>
                <a:t>Shipping Clerk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08" y="4000"/>
              <a:ext cx="1176" cy="46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633" b="1">
                  <a:solidFill>
                    <a:schemeClr val="tx1"/>
                  </a:solidFill>
                </a:rPr>
                <a:t>Supervisor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8" y="781"/>
              <a:ext cx="2267" cy="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633" b="1" dirty="0">
                  <a:solidFill>
                    <a:schemeClr val="tx1"/>
                  </a:solidFill>
                </a:rPr>
                <a:t>Telephone </a:t>
              </a:r>
              <a:r>
                <a:rPr lang="en-US" sz="1633" b="1" dirty="0" smtClean="0">
                  <a:solidFill>
                    <a:schemeClr val="tx1"/>
                  </a:solidFill>
                </a:rPr>
                <a:t>Order System</a:t>
              </a:r>
              <a:endParaRPr lang="en-US" sz="1633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4801" y="1123950"/>
            <a:ext cx="8534400" cy="1066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25">
              <a:latin typeface="+mj-lt"/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title"/>
          </p:nvPr>
        </p:nvSpPr>
        <p:spPr>
          <a:xfrm>
            <a:off x="3733800" y="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800" b="1" dirty="0" smtClean="0"/>
              <a:t>Factoring Use Cases</a:t>
            </a:r>
          </a:p>
        </p:txBody>
      </p:sp>
      <p:sp>
        <p:nvSpPr>
          <p:cNvPr id="363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14350"/>
            <a:ext cx="8991600" cy="4342056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Two main reasons for factoring:</a:t>
            </a:r>
          </a:p>
          <a:p>
            <a:pPr marL="502263" lvl="1" indent="-191184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6600"/>
                </a:solidFill>
              </a:rPr>
              <a:t>Complex use cases need to be factored into simpler use cases</a:t>
            </a:r>
          </a:p>
          <a:p>
            <a:pPr marL="502263" lvl="1" indent="-191184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6600"/>
                </a:solidFill>
              </a:rPr>
              <a:t>Helps represent common </a:t>
            </a:r>
            <a:r>
              <a:rPr lang="en-GB" altLang="en-US" sz="2449" b="1" dirty="0" err="1">
                <a:solidFill>
                  <a:srgbClr val="006600"/>
                </a:solidFill>
              </a:rPr>
              <a:t>behavior</a:t>
            </a:r>
            <a:r>
              <a:rPr lang="en-GB" altLang="en-US" sz="2449" b="1" dirty="0">
                <a:solidFill>
                  <a:srgbClr val="006600"/>
                </a:solidFill>
              </a:rPr>
              <a:t> across different use cases</a:t>
            </a:r>
          </a:p>
          <a:p>
            <a:pPr marL="230069" indent="-230069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Three ways of factoring:</a:t>
            </a:r>
          </a:p>
          <a:p>
            <a:pPr marL="502263" lvl="1" indent="-191184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00CC"/>
                </a:solidFill>
              </a:rPr>
              <a:t>Generalization</a:t>
            </a:r>
          </a:p>
          <a:p>
            <a:pPr marL="502263" lvl="1" indent="-191184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00CC"/>
                </a:solidFill>
              </a:rPr>
              <a:t>Include</a:t>
            </a:r>
          </a:p>
          <a:p>
            <a:pPr marL="502263" lvl="1" indent="-191184">
              <a:lnSpc>
                <a:spcPct val="115000"/>
              </a:lnSpc>
              <a:spcBef>
                <a:spcPts val="408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00CC"/>
                </a:solidFill>
              </a:rPr>
              <a:t>Extend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666750"/>
            <a:ext cx="8876015" cy="4057986"/>
          </a:xfrm>
        </p:spPr>
        <p:txBody>
          <a:bodyPr vert="horz" lIns="13472" tIns="35026" rIns="13472" bIns="35026" rtlCol="0" anchor="t">
            <a:noAutofit/>
          </a:bodyPr>
          <a:lstStyle/>
          <a:p>
            <a:pPr marL="457200" indent="-457200" algn="l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>
                <a:solidFill>
                  <a:srgbClr val="4C38E2"/>
                </a:solidFill>
              </a:rPr>
              <a:t>UML</a:t>
            </a:r>
            <a:r>
              <a:rPr lang="en-GB" sz="3600" b="0" dirty="0" smtClean="0"/>
              <a:t> is a modelling language.</a:t>
            </a:r>
          </a:p>
          <a:p>
            <a:pPr marL="596829" lvl="1" indent="-285750" algn="l">
              <a:lnSpc>
                <a:spcPct val="114000"/>
              </a:lnSpc>
              <a:spcAft>
                <a:spcPts val="120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>
                <a:solidFill>
                  <a:srgbClr val="0000CC"/>
                </a:solidFill>
              </a:rPr>
              <a:t>Not a system design or development methodology</a:t>
            </a:r>
          </a:p>
          <a:p>
            <a:pPr marL="457200" indent="-457200" algn="l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/>
              <a:t>Used to document object-oriented analysis and design results.</a:t>
            </a:r>
          </a:p>
          <a:p>
            <a:pPr marL="457200" indent="-457200" algn="l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/>
              <a:t>Independent of any specific design methodology.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447800" y="0"/>
            <a:ext cx="5828292" cy="705314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b="1" dirty="0"/>
              <a:t>Object Modelling Using UML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7456"/>
            <a:ext cx="5848814" cy="854370"/>
          </a:xfrm>
        </p:spPr>
        <p:txBody>
          <a:bodyPr/>
          <a:lstStyle/>
          <a:p>
            <a:r>
              <a:rPr lang="en-US" altLang="en-US" sz="3266" b="1" dirty="0"/>
              <a:t>Generalization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3628"/>
            <a:ext cx="8915400" cy="39920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408"/>
              </a:spcBef>
              <a:spcAft>
                <a:spcPts val="953"/>
              </a:spcAft>
            </a:pPr>
            <a:r>
              <a:rPr lang="en-US" altLang="en-US" dirty="0"/>
              <a:t>The child use case inherits the 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953"/>
              </a:spcAft>
              <a:buNone/>
            </a:pPr>
            <a:r>
              <a:rPr lang="en-US" altLang="en-US" dirty="0"/>
              <a:t>	behavior of the parent use case.</a:t>
            </a:r>
          </a:p>
          <a:p>
            <a:pPr marL="505503" lvl="1" indent="-194424">
              <a:lnSpc>
                <a:spcPct val="130000"/>
              </a:lnSpc>
              <a:spcBef>
                <a:spcPts val="408"/>
              </a:spcBef>
              <a:spcAft>
                <a:spcPts val="953"/>
              </a:spcAft>
            </a:pPr>
            <a:r>
              <a:rPr lang="en-US" altLang="en-US" dirty="0"/>
              <a:t>The child may add to or override some </a:t>
            </a:r>
            <a:r>
              <a:rPr lang="en-US" altLang="en-US" dirty="0" smtClean="0"/>
              <a:t>                                         of </a:t>
            </a:r>
            <a:r>
              <a:rPr lang="en-US" altLang="en-US" dirty="0"/>
              <a:t>the behavior of its </a:t>
            </a:r>
            <a:r>
              <a:rPr lang="en-US" altLang="en-US" dirty="0" smtClean="0"/>
              <a:t>parent</a:t>
            </a:r>
            <a:r>
              <a:rPr lang="en-US" altLang="en-US" dirty="0"/>
              <a:t>.</a:t>
            </a:r>
          </a:p>
        </p:txBody>
      </p:sp>
      <p:grpSp>
        <p:nvGrpSpPr>
          <p:cNvPr id="58372" name="Group 11"/>
          <p:cNvGrpSpPr>
            <a:grpSpLocks/>
          </p:cNvGrpSpPr>
          <p:nvPr/>
        </p:nvGrpSpPr>
        <p:grpSpPr bwMode="auto">
          <a:xfrm>
            <a:off x="6858000" y="1200150"/>
            <a:ext cx="1312337" cy="2132144"/>
            <a:chOff x="7707313" y="4075113"/>
            <a:chExt cx="1928812" cy="3133725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7707313" y="4075113"/>
              <a:ext cx="1928812" cy="1008062"/>
              <a:chOff x="4176" y="720"/>
              <a:chExt cx="576" cy="432"/>
            </a:xfrm>
          </p:grpSpPr>
          <p:sp>
            <p:nvSpPr>
              <p:cNvPr id="58379" name="Oval 6"/>
              <p:cNvSpPr>
                <a:spLocks noChangeArrowheads="1"/>
              </p:cNvSpPr>
              <p:nvPr/>
            </p:nvSpPr>
            <p:spPr bwMode="auto">
              <a:xfrm>
                <a:off x="4176" y="720"/>
                <a:ext cx="576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66"/>
              </a:p>
            </p:txBody>
          </p:sp>
          <p:sp>
            <p:nvSpPr>
              <p:cNvPr id="58380" name="Text Box 7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528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77" i="0">
                    <a:solidFill>
                      <a:schemeClr val="tx1"/>
                    </a:solidFill>
                  </a:rPr>
                  <a:t>parent</a:t>
                </a:r>
                <a:endParaRPr lang="en-US" altLang="en-US" sz="2449" i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374" name="Group 8"/>
            <p:cNvGrpSpPr>
              <a:grpSpLocks/>
            </p:cNvGrpSpPr>
            <p:nvPr/>
          </p:nvGrpSpPr>
          <p:grpSpPr bwMode="auto">
            <a:xfrm>
              <a:off x="7707313" y="6202363"/>
              <a:ext cx="1928812" cy="1006475"/>
              <a:chOff x="4176" y="720"/>
              <a:chExt cx="576" cy="432"/>
            </a:xfrm>
          </p:grpSpPr>
          <p:sp>
            <p:nvSpPr>
              <p:cNvPr id="58377" name="Oval 9"/>
              <p:cNvSpPr>
                <a:spLocks noChangeArrowheads="1"/>
              </p:cNvSpPr>
              <p:nvPr/>
            </p:nvSpPr>
            <p:spPr bwMode="auto">
              <a:xfrm>
                <a:off x="4176" y="720"/>
                <a:ext cx="576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66"/>
              </a:p>
            </p:txBody>
          </p:sp>
          <p:sp>
            <p:nvSpPr>
              <p:cNvPr id="58378" name="Text Box 10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528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77" i="0">
                    <a:solidFill>
                      <a:schemeClr val="tx1"/>
                    </a:solidFill>
                  </a:rPr>
                  <a:t>child</a:t>
                </a:r>
                <a:endParaRPr lang="en-US" altLang="en-US" sz="2449" i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342" name="Line 11"/>
            <p:cNvSpPr>
              <a:spLocks noChangeShapeType="1"/>
            </p:cNvSpPr>
            <p:nvPr/>
          </p:nvSpPr>
          <p:spPr bwMode="auto">
            <a:xfrm flipH="1">
              <a:off x="8672512" y="5380038"/>
              <a:ext cx="45719" cy="82232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scene3d>
              <a:camera prst="orthographicFront">
                <a:rot lat="0" lon="0" rev="120000"/>
              </a:camera>
              <a:lightRig rig="threePt" dir="t"/>
            </a:scene3d>
          </p:spPr>
          <p:txBody>
            <a:bodyPr wrap="none" anchor="ctr"/>
            <a:lstStyle/>
            <a:p>
              <a:pPr>
                <a:defRPr/>
              </a:pPr>
              <a:endParaRPr lang="en-US" sz="1225"/>
            </a:p>
          </p:txBody>
        </p:sp>
        <p:sp>
          <p:nvSpPr>
            <p:cNvPr id="58376" name="AutoShape 12"/>
            <p:cNvSpPr>
              <a:spLocks noChangeArrowheads="1"/>
            </p:cNvSpPr>
            <p:nvPr/>
          </p:nvSpPr>
          <p:spPr bwMode="auto">
            <a:xfrm>
              <a:off x="8342313" y="5083176"/>
              <a:ext cx="660399" cy="2968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66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590550"/>
            <a:ext cx="5410560" cy="3323646"/>
            <a:chOff x="1461274" y="653469"/>
            <a:chExt cx="6540086" cy="4251327"/>
          </a:xfrm>
        </p:grpSpPr>
        <p:grpSp>
          <p:nvGrpSpPr>
            <p:cNvPr id="59394" name="Group 3"/>
            <p:cNvGrpSpPr>
              <a:grpSpLocks/>
            </p:cNvGrpSpPr>
            <p:nvPr/>
          </p:nvGrpSpPr>
          <p:grpSpPr bwMode="auto">
            <a:xfrm>
              <a:off x="3602059" y="653469"/>
              <a:ext cx="2377329" cy="1005585"/>
              <a:chOff x="4176" y="720"/>
              <a:chExt cx="576" cy="432"/>
            </a:xfrm>
          </p:grpSpPr>
          <p:sp>
            <p:nvSpPr>
              <p:cNvPr id="59405" name="Oval 4"/>
              <p:cNvSpPr>
                <a:spLocks noChangeArrowheads="1"/>
              </p:cNvSpPr>
              <p:nvPr/>
            </p:nvSpPr>
            <p:spPr bwMode="auto">
              <a:xfrm>
                <a:off x="4176" y="720"/>
                <a:ext cx="576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59406" name="Text Box 5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52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000" i="0">
                    <a:solidFill>
                      <a:schemeClr val="tx1"/>
                    </a:solidFill>
                  </a:rPr>
                  <a:t>Registration</a:t>
                </a:r>
                <a:endParaRPr lang="en-US" altLang="en-US" sz="2400" i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395" name="Oval 6"/>
            <p:cNvSpPr>
              <a:spLocks noChangeArrowheads="1"/>
            </p:cNvSpPr>
            <p:nvPr/>
          </p:nvSpPr>
          <p:spPr bwMode="auto">
            <a:xfrm>
              <a:off x="5504138" y="3557894"/>
              <a:ext cx="2497222" cy="134474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59396" name="Text Box 7"/>
            <p:cNvSpPr txBox="1">
              <a:spLocks noChangeArrowheads="1"/>
            </p:cNvSpPr>
            <p:nvPr/>
          </p:nvSpPr>
          <p:spPr bwMode="auto">
            <a:xfrm>
              <a:off x="5653194" y="3872207"/>
              <a:ext cx="2288761" cy="79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Graduate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registration</a:t>
              </a:r>
              <a:endParaRPr lang="en-US" altLang="en-US" sz="2000" i="0">
                <a:solidFill>
                  <a:schemeClr val="tx1"/>
                </a:solidFill>
              </a:endParaRPr>
            </a:p>
          </p:txBody>
        </p:sp>
        <p:sp>
          <p:nvSpPr>
            <p:cNvPr id="59397" name="AutoShape 8"/>
            <p:cNvSpPr>
              <a:spLocks noChangeArrowheads="1"/>
            </p:cNvSpPr>
            <p:nvPr/>
          </p:nvSpPr>
          <p:spPr bwMode="auto">
            <a:xfrm>
              <a:off x="4552559" y="1659055"/>
              <a:ext cx="476330" cy="4460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59398" name="Line 9"/>
            <p:cNvSpPr>
              <a:spLocks noChangeShapeType="1"/>
            </p:cNvSpPr>
            <p:nvPr/>
          </p:nvSpPr>
          <p:spPr bwMode="auto">
            <a:xfrm>
              <a:off x="3006916" y="2887144"/>
              <a:ext cx="0" cy="6707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9399" name="Oval 10"/>
            <p:cNvSpPr>
              <a:spLocks noChangeArrowheads="1"/>
            </p:cNvSpPr>
            <p:nvPr/>
          </p:nvSpPr>
          <p:spPr bwMode="auto">
            <a:xfrm>
              <a:off x="1461274" y="3557894"/>
              <a:ext cx="2853660" cy="134690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59400" name="Text Box 11"/>
            <p:cNvSpPr txBox="1">
              <a:spLocks noChangeArrowheads="1"/>
            </p:cNvSpPr>
            <p:nvPr/>
          </p:nvSpPr>
          <p:spPr bwMode="auto">
            <a:xfrm>
              <a:off x="1580087" y="3872207"/>
              <a:ext cx="2616034" cy="79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Under-graduate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registration</a:t>
              </a:r>
              <a:endParaRPr lang="en-US" altLang="en-US" sz="2000" i="0">
                <a:solidFill>
                  <a:schemeClr val="tx1"/>
                </a:solidFill>
              </a:endParaRPr>
            </a:p>
          </p:txBody>
        </p:sp>
        <p:sp>
          <p:nvSpPr>
            <p:cNvPr id="59401" name="Line 12"/>
            <p:cNvSpPr>
              <a:spLocks noChangeShapeType="1"/>
            </p:cNvSpPr>
            <p:nvPr/>
          </p:nvSpPr>
          <p:spPr bwMode="auto">
            <a:xfrm>
              <a:off x="6693343" y="2887144"/>
              <a:ext cx="0" cy="6707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9402" name="Line 13"/>
            <p:cNvSpPr>
              <a:spLocks noChangeShapeType="1"/>
            </p:cNvSpPr>
            <p:nvPr/>
          </p:nvSpPr>
          <p:spPr bwMode="auto">
            <a:xfrm>
              <a:off x="3006916" y="2887144"/>
              <a:ext cx="3686427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9403" name="Line 14"/>
            <p:cNvSpPr>
              <a:spLocks noChangeShapeType="1"/>
            </p:cNvSpPr>
            <p:nvPr/>
          </p:nvSpPr>
          <p:spPr bwMode="auto">
            <a:xfrm>
              <a:off x="4791263" y="2105142"/>
              <a:ext cx="0" cy="78200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59404" name="Rectangle 15"/>
          <p:cNvSpPr>
            <a:spLocks noGrp="1" noChangeArrowheads="1"/>
          </p:cNvSpPr>
          <p:nvPr>
            <p:ph type="title"/>
          </p:nvPr>
        </p:nvSpPr>
        <p:spPr>
          <a:xfrm>
            <a:off x="5620324" y="579206"/>
            <a:ext cx="2567606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Generalization  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0451"/>
            <a:ext cx="8839200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722" b="1" dirty="0"/>
              <a:t>Factoring Use Cases </a:t>
            </a:r>
            <a:r>
              <a:rPr lang="en-GB" altLang="en-US" sz="2722" b="1" dirty="0" smtClean="0"/>
              <a:t>Using Generalization </a:t>
            </a:r>
            <a:endParaRPr lang="en-GB" altLang="en-US" sz="2722" b="1" dirty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096566" y="971550"/>
            <a:ext cx="2812615" cy="91053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33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633" i="0">
                <a:solidFill>
                  <a:srgbClr val="000000"/>
                </a:solidFill>
              </a:rPr>
              <a:t>Pay membership fee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924118" y="3070211"/>
            <a:ext cx="2811535" cy="90945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33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361" i="0">
                <a:solidFill>
                  <a:srgbClr val="000000"/>
                </a:solidFill>
              </a:rPr>
              <a:t>Pay through library pay card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409429" y="3070211"/>
            <a:ext cx="2811535" cy="90945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33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633" i="0">
                <a:solidFill>
                  <a:srgbClr val="000000"/>
                </a:solidFill>
              </a:rPr>
              <a:t>Pay through credit card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3275864" y="1850763"/>
            <a:ext cx="884613" cy="1246451"/>
          </a:xfrm>
          <a:prstGeom prst="line">
            <a:avLst/>
          </a:prstGeom>
          <a:noFill/>
          <a:ln w="5715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 flipV="1">
            <a:off x="5061292" y="1806478"/>
            <a:ext cx="1272374" cy="1268053"/>
          </a:xfrm>
          <a:prstGeom prst="line">
            <a:avLst/>
          </a:prstGeom>
          <a:noFill/>
          <a:ln w="5715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 rot="1841983">
            <a:off x="3949855" y="1821599"/>
            <a:ext cx="311073" cy="23870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 rot="-2679705">
            <a:off x="4986764" y="1801077"/>
            <a:ext cx="311073" cy="23870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2038350"/>
            <a:ext cx="2003579" cy="60162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Include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6088"/>
            <a:ext cx="9144000" cy="43550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722" dirty="0"/>
              <a:t>When you have a piece of behavior that is similar across many use cases</a:t>
            </a:r>
          </a:p>
          <a:p>
            <a:pPr lvl="1"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177" b="1" dirty="0">
                <a:solidFill>
                  <a:srgbClr val="0000CC"/>
                </a:solidFill>
              </a:rPr>
              <a:t>Break this out as a separate use-case and let the other ones “include” it</a:t>
            </a:r>
          </a:p>
          <a:p>
            <a:pPr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722" dirty="0"/>
              <a:t>Examples of use case include</a:t>
            </a:r>
          </a:p>
          <a:p>
            <a:pPr lvl="1"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449" dirty="0"/>
              <a:t>Validate user interaction</a:t>
            </a:r>
          </a:p>
          <a:p>
            <a:pPr lvl="1"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449" dirty="0"/>
              <a:t>Sanity check on sensor inputs</a:t>
            </a:r>
          </a:p>
          <a:p>
            <a:pPr lvl="1">
              <a:lnSpc>
                <a:spcPct val="110000"/>
              </a:lnSpc>
              <a:spcBef>
                <a:spcPts val="816"/>
              </a:spcBef>
              <a:spcAft>
                <a:spcPts val="544"/>
              </a:spcAft>
            </a:pPr>
            <a:r>
              <a:rPr lang="en-US" altLang="en-US" sz="2449" dirty="0"/>
              <a:t>Check for proper authorization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876800" y="3020974"/>
            <a:ext cx="4114800" cy="846176"/>
            <a:chOff x="1408" y="1039"/>
            <a:chExt cx="3438" cy="581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408" y="1039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 dirty="0" smtClean="0">
                  <a:solidFill>
                    <a:srgbClr val="000000"/>
                  </a:solidFill>
                </a:rPr>
                <a:t>Reserve Book</a:t>
              </a:r>
              <a:endParaRPr lang="en-GB" altLang="en-US" sz="1633" i="0" dirty="0">
                <a:solidFill>
                  <a:srgbClr val="000000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682" y="1039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 dirty="0" smtClean="0">
                  <a:solidFill>
                    <a:srgbClr val="000000"/>
                  </a:solidFill>
                </a:rPr>
                <a:t>Check 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 dirty="0" smtClean="0">
                  <a:solidFill>
                    <a:srgbClr val="000000"/>
                  </a:solidFill>
                </a:rPr>
                <a:t>membership 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 dirty="0" smtClean="0">
                  <a:solidFill>
                    <a:srgbClr val="000000"/>
                  </a:solidFill>
                </a:rPr>
                <a:t>validity</a:t>
              </a:r>
              <a:endParaRPr lang="en-GB" altLang="en-US" sz="1633" i="0" dirty="0">
                <a:solidFill>
                  <a:srgbClr val="000000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572" y="1355"/>
              <a:ext cx="111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706" y="1168"/>
              <a:ext cx="7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6946090" y="889047"/>
            <a:ext cx="2110541" cy="974263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722" b="1" dirty="0"/>
              <a:t>Factoring Use Cases Using Include </a:t>
            </a:r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1003945" y="285750"/>
            <a:ext cx="4923157" cy="857610"/>
            <a:chOff x="1408" y="1039"/>
            <a:chExt cx="3438" cy="581"/>
          </a:xfrm>
        </p:grpSpPr>
        <p:sp>
          <p:nvSpPr>
            <p:cNvPr id="62482" name="Oval 3"/>
            <p:cNvSpPr>
              <a:spLocks noChangeArrowheads="1"/>
            </p:cNvSpPr>
            <p:nvPr/>
          </p:nvSpPr>
          <p:spPr bwMode="auto">
            <a:xfrm>
              <a:off x="1408" y="1039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Base use case</a:t>
              </a:r>
            </a:p>
          </p:txBody>
        </p:sp>
        <p:sp>
          <p:nvSpPr>
            <p:cNvPr id="62483" name="Oval 4"/>
            <p:cNvSpPr>
              <a:spLocks noChangeArrowheads="1"/>
            </p:cNvSpPr>
            <p:nvPr/>
          </p:nvSpPr>
          <p:spPr bwMode="auto">
            <a:xfrm>
              <a:off x="3682" y="1039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Common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 use case</a:t>
              </a:r>
            </a:p>
          </p:txBody>
        </p:sp>
        <p:sp>
          <p:nvSpPr>
            <p:cNvPr id="62484" name="Line 5"/>
            <p:cNvSpPr>
              <a:spLocks noChangeShapeType="1"/>
            </p:cNvSpPr>
            <p:nvPr/>
          </p:nvSpPr>
          <p:spPr bwMode="auto">
            <a:xfrm>
              <a:off x="2572" y="1355"/>
              <a:ext cx="111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62485" name="Text Box 6"/>
            <p:cNvSpPr txBox="1">
              <a:spLocks noChangeArrowheads="1"/>
            </p:cNvSpPr>
            <p:nvPr/>
          </p:nvSpPr>
          <p:spPr bwMode="auto">
            <a:xfrm>
              <a:off x="2706" y="1168"/>
              <a:ext cx="7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62000" y="1511678"/>
            <a:ext cx="6858720" cy="2818016"/>
            <a:chOff x="0" y="1836"/>
            <a:chExt cx="6350" cy="2609"/>
          </a:xfrm>
        </p:grpSpPr>
        <p:sp>
          <p:nvSpPr>
            <p:cNvPr id="62469" name="Oval 8"/>
            <p:cNvSpPr>
              <a:spLocks noChangeArrowheads="1"/>
            </p:cNvSpPr>
            <p:nvPr/>
          </p:nvSpPr>
          <p:spPr bwMode="auto">
            <a:xfrm>
              <a:off x="0" y="1836"/>
              <a:ext cx="1486" cy="756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Base use case 2</a:t>
              </a:r>
            </a:p>
          </p:txBody>
        </p:sp>
        <p:sp>
          <p:nvSpPr>
            <p:cNvPr id="62470" name="Oval 9"/>
            <p:cNvSpPr>
              <a:spLocks noChangeArrowheads="1"/>
            </p:cNvSpPr>
            <p:nvPr/>
          </p:nvSpPr>
          <p:spPr bwMode="auto">
            <a:xfrm>
              <a:off x="4801" y="3690"/>
              <a:ext cx="1549" cy="755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Common use case 3</a:t>
              </a:r>
            </a:p>
          </p:txBody>
        </p:sp>
        <p:sp>
          <p:nvSpPr>
            <p:cNvPr id="62471" name="Oval 10"/>
            <p:cNvSpPr>
              <a:spLocks noChangeArrowheads="1"/>
            </p:cNvSpPr>
            <p:nvPr/>
          </p:nvSpPr>
          <p:spPr bwMode="auto">
            <a:xfrm>
              <a:off x="3041" y="3690"/>
              <a:ext cx="1660" cy="755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Common use case 2</a:t>
              </a:r>
            </a:p>
          </p:txBody>
        </p:sp>
        <p:sp>
          <p:nvSpPr>
            <p:cNvPr id="62472" name="Oval 11"/>
            <p:cNvSpPr>
              <a:spLocks noChangeArrowheads="1"/>
            </p:cNvSpPr>
            <p:nvPr/>
          </p:nvSpPr>
          <p:spPr bwMode="auto">
            <a:xfrm>
              <a:off x="1216" y="3690"/>
              <a:ext cx="1595" cy="755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Common use case 1</a:t>
              </a:r>
            </a:p>
          </p:txBody>
        </p:sp>
        <p:sp>
          <p:nvSpPr>
            <p:cNvPr id="62473" name="Oval 12"/>
            <p:cNvSpPr>
              <a:spLocks noChangeArrowheads="1"/>
            </p:cNvSpPr>
            <p:nvPr/>
          </p:nvSpPr>
          <p:spPr bwMode="auto">
            <a:xfrm>
              <a:off x="2365" y="1836"/>
              <a:ext cx="1486" cy="756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Base use case 1</a:t>
              </a:r>
            </a:p>
          </p:txBody>
        </p:sp>
        <p:sp>
          <p:nvSpPr>
            <p:cNvPr id="62474" name="Line 13"/>
            <p:cNvSpPr>
              <a:spLocks noChangeShapeType="1"/>
            </p:cNvSpPr>
            <p:nvPr/>
          </p:nvSpPr>
          <p:spPr bwMode="auto">
            <a:xfrm>
              <a:off x="810" y="2592"/>
              <a:ext cx="676" cy="11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62475" name="Line 14"/>
            <p:cNvSpPr>
              <a:spLocks noChangeShapeType="1"/>
            </p:cNvSpPr>
            <p:nvPr/>
          </p:nvSpPr>
          <p:spPr bwMode="auto">
            <a:xfrm flipH="1">
              <a:off x="2293" y="2592"/>
              <a:ext cx="614" cy="11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62476" name="Line 15"/>
            <p:cNvSpPr>
              <a:spLocks noChangeShapeType="1"/>
            </p:cNvSpPr>
            <p:nvPr/>
          </p:nvSpPr>
          <p:spPr bwMode="auto">
            <a:xfrm>
              <a:off x="3174" y="2592"/>
              <a:ext cx="473" cy="11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62477" name="Line 16"/>
            <p:cNvSpPr>
              <a:spLocks noChangeShapeType="1"/>
            </p:cNvSpPr>
            <p:nvPr/>
          </p:nvSpPr>
          <p:spPr bwMode="auto">
            <a:xfrm>
              <a:off x="3579" y="2522"/>
              <a:ext cx="1957" cy="1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 b="1"/>
            </a:p>
          </p:txBody>
        </p:sp>
        <p:sp>
          <p:nvSpPr>
            <p:cNvPr id="62478" name="Text Box 17"/>
            <p:cNvSpPr txBox="1">
              <a:spLocks noChangeArrowheads="1"/>
            </p:cNvSpPr>
            <p:nvPr/>
          </p:nvSpPr>
          <p:spPr bwMode="auto">
            <a:xfrm>
              <a:off x="199" y="3101"/>
              <a:ext cx="105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  <p:sp>
          <p:nvSpPr>
            <p:cNvPr id="62479" name="Text Box 18"/>
            <p:cNvSpPr txBox="1">
              <a:spLocks noChangeArrowheads="1"/>
            </p:cNvSpPr>
            <p:nvPr/>
          </p:nvSpPr>
          <p:spPr bwMode="auto">
            <a:xfrm>
              <a:off x="1783" y="2909"/>
              <a:ext cx="10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  <p:sp>
          <p:nvSpPr>
            <p:cNvPr id="62480" name="Text Box 19"/>
            <p:cNvSpPr txBox="1">
              <a:spLocks noChangeArrowheads="1"/>
            </p:cNvSpPr>
            <p:nvPr/>
          </p:nvSpPr>
          <p:spPr bwMode="auto">
            <a:xfrm>
              <a:off x="3348" y="3212"/>
              <a:ext cx="10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  <p:sp>
          <p:nvSpPr>
            <p:cNvPr id="62481" name="Text Box 20"/>
            <p:cNvSpPr txBox="1">
              <a:spLocks noChangeArrowheads="1"/>
            </p:cNvSpPr>
            <p:nvPr/>
          </p:nvSpPr>
          <p:spPr bwMode="auto">
            <a:xfrm>
              <a:off x="4430" y="2801"/>
              <a:ext cx="10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0000"/>
                  </a:solidFill>
                </a:rPr>
                <a:t>&lt;&lt;include&gt;&gt;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9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889" y="2782895"/>
            <a:ext cx="2667568" cy="1123254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722" b="1" dirty="0"/>
              <a:t>Example of Factoring Use Cases Using  </a:t>
            </a:r>
            <a:r>
              <a:rPr lang="en-GB" altLang="en-US" sz="2722" b="1" dirty="0" smtClean="0"/>
              <a:t>Include </a:t>
            </a:r>
            <a:endParaRPr lang="en-GB" altLang="en-US" sz="2722" b="1" dirty="0"/>
          </a:p>
        </p:txBody>
      </p:sp>
      <p:sp>
        <p:nvSpPr>
          <p:cNvPr id="63491" name="Oval 9"/>
          <p:cNvSpPr>
            <a:spLocks noChangeArrowheads="1"/>
          </p:cNvSpPr>
          <p:nvPr/>
        </p:nvSpPr>
        <p:spPr bwMode="auto">
          <a:xfrm>
            <a:off x="457200" y="361950"/>
            <a:ext cx="2295241" cy="1141680"/>
          </a:xfrm>
          <a:prstGeom prst="ellipse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Issue Book</a:t>
            </a:r>
          </a:p>
        </p:txBody>
      </p:sp>
      <p:sp>
        <p:nvSpPr>
          <p:cNvPr id="63492" name="Oval 12"/>
          <p:cNvSpPr>
            <a:spLocks noChangeArrowheads="1"/>
          </p:cNvSpPr>
          <p:nvPr/>
        </p:nvSpPr>
        <p:spPr bwMode="auto">
          <a:xfrm>
            <a:off x="2334437" y="3162684"/>
            <a:ext cx="2294161" cy="113952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633" i="0">
                <a:solidFill>
                  <a:srgbClr val="000000"/>
                </a:solidFill>
              </a:rPr>
              <a:t>Check Reservation</a:t>
            </a:r>
          </a:p>
        </p:txBody>
      </p:sp>
      <p:sp>
        <p:nvSpPr>
          <p:cNvPr id="63493" name="Oval 13"/>
          <p:cNvSpPr>
            <a:spLocks noChangeArrowheads="1"/>
          </p:cNvSpPr>
          <p:nvPr/>
        </p:nvSpPr>
        <p:spPr bwMode="auto">
          <a:xfrm>
            <a:off x="4109064" y="361950"/>
            <a:ext cx="2295241" cy="1141680"/>
          </a:xfrm>
          <a:prstGeom prst="ellipse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Renew Book</a:t>
            </a:r>
          </a:p>
        </p:txBody>
      </p:sp>
      <p:sp>
        <p:nvSpPr>
          <p:cNvPr id="63494" name="Line 14"/>
          <p:cNvSpPr>
            <a:spLocks noChangeShapeType="1"/>
          </p:cNvSpPr>
          <p:nvPr/>
        </p:nvSpPr>
        <p:spPr bwMode="auto">
          <a:xfrm>
            <a:off x="1709051" y="1503630"/>
            <a:ext cx="1043390" cy="1764905"/>
          </a:xfrm>
          <a:prstGeom prst="line">
            <a:avLst/>
          </a:prstGeom>
          <a:noFill/>
          <a:ln w="57150">
            <a:solidFill>
              <a:srgbClr val="000000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3495" name="Line 15"/>
          <p:cNvSpPr>
            <a:spLocks noChangeShapeType="1"/>
          </p:cNvSpPr>
          <p:nvPr/>
        </p:nvSpPr>
        <p:spPr bwMode="auto">
          <a:xfrm flipH="1">
            <a:off x="3996732" y="1503630"/>
            <a:ext cx="949419" cy="1764905"/>
          </a:xfrm>
          <a:prstGeom prst="line">
            <a:avLst/>
          </a:prstGeom>
          <a:noFill/>
          <a:ln w="57150">
            <a:solidFill>
              <a:srgbClr val="000000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3496" name="Text Box 18"/>
          <p:cNvSpPr txBox="1">
            <a:spLocks noChangeArrowheads="1"/>
          </p:cNvSpPr>
          <p:nvPr/>
        </p:nvSpPr>
        <p:spPr bwMode="auto">
          <a:xfrm>
            <a:off x="678623" y="2176541"/>
            <a:ext cx="1531516" cy="36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05" i="0">
                <a:solidFill>
                  <a:srgbClr val="000000"/>
                </a:solidFill>
              </a:rPr>
              <a:t>&lt;&lt;include&gt;&gt;</a:t>
            </a:r>
          </a:p>
        </p:txBody>
      </p:sp>
      <p:sp>
        <p:nvSpPr>
          <p:cNvPr id="63497" name="Text Box 19"/>
          <p:cNvSpPr txBox="1">
            <a:spLocks noChangeArrowheads="1"/>
          </p:cNvSpPr>
          <p:nvPr/>
        </p:nvSpPr>
        <p:spPr bwMode="auto">
          <a:xfrm>
            <a:off x="4721487" y="1976720"/>
            <a:ext cx="1531516" cy="36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05" i="0">
                <a:solidFill>
                  <a:srgbClr val="000000"/>
                </a:solidFill>
              </a:rPr>
              <a:t>&lt;&lt;include&gt;&gt;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8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2583"/>
            <a:ext cx="5848814" cy="549778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Extend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26" y="819150"/>
            <a:ext cx="9067800" cy="409579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sz="2994" dirty="0"/>
              <a:t>Use when a use-case </a:t>
            </a:r>
            <a:r>
              <a:rPr lang="en-US" altLang="en-US" sz="2994" dirty="0">
                <a:solidFill>
                  <a:srgbClr val="FF0000"/>
                </a:solidFill>
              </a:rPr>
              <a:t>optionally</a:t>
            </a:r>
            <a:r>
              <a:rPr lang="en-US" altLang="en-US" sz="2994" dirty="0"/>
              <a:t> can do a little bit more: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sz="2449" dirty="0"/>
              <a:t>Capture the normal behavior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sz="2449" b="1" dirty="0">
                <a:solidFill>
                  <a:srgbClr val="C00000"/>
                </a:solidFill>
              </a:rPr>
              <a:t>Capture the extra behavior in a separate use-case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sz="2449" b="1" dirty="0">
                <a:solidFill>
                  <a:srgbClr val="C00000"/>
                </a:solidFill>
              </a:rPr>
              <a:t>Create </a:t>
            </a:r>
            <a:r>
              <a:rPr lang="en-US" altLang="en-US" sz="2449" b="1" dirty="0" smtClean="0">
                <a:solidFill>
                  <a:srgbClr val="C00000"/>
                </a:solidFill>
              </a:rPr>
              <a:t>extend dependency</a:t>
            </a:r>
            <a:endParaRPr lang="en-US" altLang="en-US" sz="2449" b="1" dirty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00400" y="3368146"/>
            <a:ext cx="5181600" cy="740150"/>
            <a:chOff x="1323" y="1905"/>
            <a:chExt cx="3439" cy="581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323" y="1905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Base 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use case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598" y="1905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Common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 use case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487" y="2221"/>
              <a:ext cx="111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48" y="1937"/>
              <a:ext cx="98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800" i="0" dirty="0">
                  <a:solidFill>
                    <a:srgbClr val="000000"/>
                  </a:solidFill>
                </a:rPr>
                <a:t>&lt;&lt;extend&gt;&gt;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5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588" y="483544"/>
            <a:ext cx="6455211" cy="927817"/>
          </a:xfrm>
        </p:spPr>
        <p:txBody>
          <a:bodyPr vert="horz" lIns="13472" tIns="35026" rIns="13472" bIns="35026" rtlCol="0" anchor="ctr">
            <a:no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Example Factoring A Use Case Using  Extend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1668656" y="2053296"/>
            <a:ext cx="5806690" cy="1140600"/>
            <a:chOff x="1323" y="1905"/>
            <a:chExt cx="3439" cy="581"/>
          </a:xfrm>
        </p:grpSpPr>
        <p:sp>
          <p:nvSpPr>
            <p:cNvPr id="66564" name="Oval 4"/>
            <p:cNvSpPr>
              <a:spLocks noChangeArrowheads="1"/>
            </p:cNvSpPr>
            <p:nvPr/>
          </p:nvSpPr>
          <p:spPr bwMode="auto">
            <a:xfrm>
              <a:off x="1323" y="1905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00"/>
                  </a:solidFill>
                </a:rPr>
                <a:t>Order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00"/>
                  </a:solidFill>
                </a:rPr>
                <a:t>Item</a:t>
              </a:r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3598" y="1905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00"/>
                  </a:solidFill>
                </a:rPr>
                <a:t>Show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00"/>
                  </a:solidFill>
                </a:rPr>
                <a:t> Catalog</a:t>
              </a:r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2487" y="2221"/>
              <a:ext cx="111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2686" y="1990"/>
              <a:ext cx="9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 dirty="0">
                  <a:solidFill>
                    <a:srgbClr val="000000"/>
                  </a:solidFill>
                </a:rPr>
                <a:t>&lt;&lt;extend&gt;&gt;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6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ChangeArrowheads="1"/>
          </p:cNvSpPr>
          <p:nvPr/>
        </p:nvSpPr>
        <p:spPr bwMode="auto">
          <a:xfrm>
            <a:off x="1611673" y="2800350"/>
            <a:ext cx="5746203" cy="1535921"/>
          </a:xfrm>
          <a:prstGeom prst="rect">
            <a:avLst/>
          </a:prstGeom>
          <a:solidFill>
            <a:srgbClr val="CCFFCC"/>
          </a:solidFill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68579" tIns="34289" rIns="68579" bIns="34289" anchor="b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885" b="0" i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111" y="230760"/>
            <a:ext cx="5848814" cy="601624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Extension Point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" y="741114"/>
            <a:ext cx="9143999" cy="279533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953"/>
              </a:spcAft>
            </a:pPr>
            <a:r>
              <a:rPr lang="en-US" altLang="en-US" sz="2722" dirty="0"/>
              <a:t>The base use case may include/extend other use cases: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953"/>
              </a:spcAft>
            </a:pPr>
            <a:r>
              <a:rPr lang="en-US" altLang="en-US" sz="2449" dirty="0"/>
              <a:t> </a:t>
            </a:r>
            <a:r>
              <a:rPr lang="en-US" altLang="en-US" sz="2449" b="1" dirty="0">
                <a:solidFill>
                  <a:srgbClr val="0000CC"/>
                </a:solidFill>
              </a:rPr>
              <a:t>At certain points, called extension points.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953"/>
              </a:spcAft>
            </a:pPr>
            <a:r>
              <a:rPr lang="en-US" altLang="en-US" sz="2722" dirty="0"/>
              <a:t>Note the direction of the arrow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1917345" y="3296121"/>
            <a:ext cx="1611529" cy="78632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986472" y="3416015"/>
            <a:ext cx="1476515" cy="5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Perform Sale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After checkout</a:t>
            </a:r>
            <a:endParaRPr lang="en-US" altLang="en-US" sz="1497" i="0">
              <a:solidFill>
                <a:schemeClr val="tx1"/>
              </a:solidFill>
            </a:endParaRPr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5326182" y="3296122"/>
            <a:ext cx="1461394" cy="750679"/>
            <a:chOff x="4176" y="720"/>
            <a:chExt cx="576" cy="432"/>
          </a:xfrm>
        </p:grpSpPr>
        <p:sp>
          <p:nvSpPr>
            <p:cNvPr id="67595" name="Oval 8"/>
            <p:cNvSpPr>
              <a:spLocks noChangeArrowheads="1"/>
            </p:cNvSpPr>
            <p:nvPr/>
          </p:nvSpPr>
          <p:spPr bwMode="auto">
            <a:xfrm>
              <a:off x="4176" y="720"/>
              <a:ext cx="576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67596" name="Text Box 9"/>
            <p:cNvSpPr txBox="1">
              <a:spLocks noChangeArrowheads="1"/>
            </p:cNvSpPr>
            <p:nvPr/>
          </p:nvSpPr>
          <p:spPr bwMode="auto">
            <a:xfrm>
              <a:off x="4224" y="816"/>
              <a:ext cx="52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97" i="0">
                  <a:solidFill>
                    <a:schemeClr val="tx1"/>
                  </a:solidFill>
                </a:rPr>
                <a:t>Gift wrap Product</a:t>
              </a:r>
            </a:p>
          </p:txBody>
        </p:sp>
      </p:grpSp>
      <p:sp>
        <p:nvSpPr>
          <p:cNvPr id="67592" name="Line 10"/>
          <p:cNvSpPr>
            <a:spLocks noChangeShapeType="1"/>
          </p:cNvSpPr>
          <p:nvPr/>
        </p:nvSpPr>
        <p:spPr bwMode="auto">
          <a:xfrm>
            <a:off x="3528874" y="3662280"/>
            <a:ext cx="1807030" cy="0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3787022" y="3178390"/>
            <a:ext cx="1542728" cy="4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&lt;&lt;extend&gt;&gt;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Product is a gift</a:t>
            </a:r>
          </a:p>
        </p:txBody>
      </p:sp>
      <p:sp>
        <p:nvSpPr>
          <p:cNvPr id="67594" name="Line 12"/>
          <p:cNvSpPr>
            <a:spLocks noChangeShapeType="1"/>
          </p:cNvSpPr>
          <p:nvPr/>
        </p:nvSpPr>
        <p:spPr bwMode="auto">
          <a:xfrm>
            <a:off x="2129047" y="3667681"/>
            <a:ext cx="11870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48980" y="3649491"/>
            <a:ext cx="4201768" cy="482811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altLang="en-US" sz="3200" b="1" dirty="0" smtClean="0"/>
              <a:t>Use Case Relationships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88752"/>
            <a:ext cx="8839200" cy="3874366"/>
            <a:chOff x="1096195" y="860851"/>
            <a:chExt cx="6897605" cy="3874366"/>
          </a:xfrm>
        </p:grpSpPr>
        <p:sp>
          <p:nvSpPr>
            <p:cNvPr id="68611" name="Oval 4"/>
            <p:cNvSpPr>
              <a:spLocks noChangeArrowheads="1"/>
            </p:cNvSpPr>
            <p:nvPr/>
          </p:nvSpPr>
          <p:spPr bwMode="auto">
            <a:xfrm>
              <a:off x="3224019" y="2156987"/>
              <a:ext cx="2388130" cy="604864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2000" i="0">
                  <a:solidFill>
                    <a:srgbClr val="003300"/>
                  </a:solidFill>
                </a:rPr>
                <a:t>Place Order</a:t>
              </a:r>
            </a:p>
            <a:p>
              <a:pPr algn="ctr" defTabSz="622158"/>
              <a:endParaRPr lang="en-US" altLang="en-US" sz="1000" i="0">
                <a:solidFill>
                  <a:srgbClr val="003300"/>
                </a:solidFill>
              </a:endParaRPr>
            </a:p>
          </p:txBody>
        </p:sp>
        <p:sp>
          <p:nvSpPr>
            <p:cNvPr id="68612" name="Oval 5"/>
            <p:cNvSpPr>
              <a:spLocks noChangeArrowheads="1"/>
            </p:cNvSpPr>
            <p:nvPr/>
          </p:nvSpPr>
          <p:spPr bwMode="auto">
            <a:xfrm>
              <a:off x="1954886" y="1074714"/>
              <a:ext cx="1657974" cy="640507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 dirty="0">
                  <a:solidFill>
                    <a:srgbClr val="003300"/>
                  </a:solidFill>
                </a:rPr>
                <a:t>Supply Customer Data</a:t>
              </a:r>
              <a:endParaRPr lang="en-US" altLang="en-US" sz="1050" i="0" dirty="0">
                <a:solidFill>
                  <a:srgbClr val="003300"/>
                </a:solidFill>
              </a:endParaRPr>
            </a:p>
          </p:txBody>
        </p:sp>
        <p:sp>
          <p:nvSpPr>
            <p:cNvPr id="68613" name="Oval 6"/>
            <p:cNvSpPr>
              <a:spLocks noChangeArrowheads="1"/>
            </p:cNvSpPr>
            <p:nvPr/>
          </p:nvSpPr>
          <p:spPr bwMode="auto">
            <a:xfrm>
              <a:off x="4343017" y="860851"/>
              <a:ext cx="1162202" cy="640507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>
                  <a:solidFill>
                    <a:srgbClr val="003300"/>
                  </a:solidFill>
                </a:rPr>
                <a:t>Order Product</a:t>
              </a:r>
            </a:p>
          </p:txBody>
        </p:sp>
        <p:sp>
          <p:nvSpPr>
            <p:cNvPr id="68614" name="Oval 7"/>
            <p:cNvSpPr>
              <a:spLocks noChangeArrowheads="1"/>
            </p:cNvSpPr>
            <p:nvPr/>
          </p:nvSpPr>
          <p:spPr bwMode="auto">
            <a:xfrm>
              <a:off x="6282901" y="1223769"/>
              <a:ext cx="1193525" cy="640507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>
                  <a:solidFill>
                    <a:srgbClr val="003300"/>
                  </a:solidFill>
                </a:rPr>
                <a:t>Arrange Payment</a:t>
              </a:r>
            </a:p>
          </p:txBody>
        </p:sp>
        <p:cxnSp>
          <p:nvCxnSpPr>
            <p:cNvPr id="68615" name="Straight Arrow Connector 8"/>
            <p:cNvCxnSpPr>
              <a:cxnSpLocks noChangeShapeType="1"/>
              <a:stCxn id="68611" idx="1"/>
              <a:endCxn id="68612" idx="4"/>
            </p:cNvCxnSpPr>
            <p:nvPr/>
          </p:nvCxnSpPr>
          <p:spPr bwMode="auto">
            <a:xfrm flipH="1" flipV="1">
              <a:off x="2784413" y="1715221"/>
              <a:ext cx="789563" cy="530336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16" name="Straight Arrow Connector 9"/>
            <p:cNvCxnSpPr>
              <a:cxnSpLocks noChangeShapeType="1"/>
              <a:stCxn id="68611" idx="0"/>
              <a:endCxn id="68613" idx="4"/>
            </p:cNvCxnSpPr>
            <p:nvPr/>
          </p:nvCxnSpPr>
          <p:spPr bwMode="auto">
            <a:xfrm rot="5400000" flipH="1" flipV="1">
              <a:off x="4343557" y="1576426"/>
              <a:ext cx="655629" cy="505493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17" name="Straight Arrow Connector 10"/>
            <p:cNvCxnSpPr>
              <a:cxnSpLocks noChangeShapeType="1"/>
              <a:stCxn id="68611" idx="7"/>
              <a:endCxn id="68614" idx="3"/>
            </p:cNvCxnSpPr>
            <p:nvPr/>
          </p:nvCxnSpPr>
          <p:spPr bwMode="auto">
            <a:xfrm flipV="1">
              <a:off x="5262193" y="1770306"/>
              <a:ext cx="1195686" cy="47525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18" name="Oval 13"/>
            <p:cNvSpPr>
              <a:spLocks noChangeArrowheads="1"/>
            </p:cNvSpPr>
            <p:nvPr/>
          </p:nvSpPr>
          <p:spPr bwMode="auto">
            <a:xfrm>
              <a:off x="4831228" y="4023423"/>
              <a:ext cx="1592087" cy="711794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>
                  <a:solidFill>
                    <a:srgbClr val="003300"/>
                  </a:solidFill>
                </a:rPr>
                <a:t>Request Catalog</a:t>
              </a:r>
            </a:p>
          </p:txBody>
        </p:sp>
        <p:cxnSp>
          <p:nvCxnSpPr>
            <p:cNvPr id="68619" name="Straight Arrow Connector 14"/>
            <p:cNvCxnSpPr>
              <a:cxnSpLocks noChangeShapeType="1"/>
              <a:stCxn id="68611" idx="4"/>
              <a:endCxn id="68618" idx="0"/>
            </p:cNvCxnSpPr>
            <p:nvPr/>
          </p:nvCxnSpPr>
          <p:spPr bwMode="auto">
            <a:xfrm>
              <a:off x="4418624" y="2761851"/>
              <a:ext cx="1208647" cy="1261572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/>
            <p:cNvSpPr/>
            <p:nvPr/>
          </p:nvSpPr>
          <p:spPr>
            <a:xfrm>
              <a:off x="2153627" y="1928004"/>
              <a:ext cx="1194605" cy="35643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400" b="1">
                  <a:solidFill>
                    <a:schemeClr val="tx1"/>
                  </a:solidFill>
                </a:rPr>
                <a:t>&lt;&lt;include&gt;&gt;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6973" y="1572645"/>
              <a:ext cx="1193526" cy="35535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400" b="1">
                  <a:solidFill>
                    <a:schemeClr val="tx1"/>
                  </a:solidFill>
                </a:rPr>
                <a:t>&lt;&lt;include&gt;&gt;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4147" y="1794070"/>
              <a:ext cx="1194605" cy="35643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400" b="1">
                  <a:solidFill>
                    <a:schemeClr val="tx1"/>
                  </a:solidFill>
                </a:rPr>
                <a:t>&lt;&lt;include&gt;&gt;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9856" y="3297587"/>
              <a:ext cx="1194605" cy="2851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pic>
          <p:nvPicPr>
            <p:cNvPr id="686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583" y="2346007"/>
              <a:ext cx="448247" cy="79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625" name="Straight Connector 21"/>
            <p:cNvCxnSpPr>
              <a:cxnSpLocks noChangeShapeType="1"/>
              <a:endCxn id="68611" idx="2"/>
            </p:cNvCxnSpPr>
            <p:nvPr/>
          </p:nvCxnSpPr>
          <p:spPr bwMode="auto">
            <a:xfrm flipV="1">
              <a:off x="1814471" y="2459419"/>
              <a:ext cx="1409548" cy="31323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/>
            <p:cNvSpPr/>
            <p:nvPr/>
          </p:nvSpPr>
          <p:spPr>
            <a:xfrm>
              <a:off x="5090455" y="3493087"/>
              <a:ext cx="2056536" cy="42664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Salesperson asks for catalog</a:t>
              </a:r>
            </a:p>
          </p:txBody>
        </p:sp>
        <p:sp>
          <p:nvSpPr>
            <p:cNvPr id="2" name="Rectangle 18"/>
            <p:cNvSpPr/>
            <p:nvPr/>
          </p:nvSpPr>
          <p:spPr>
            <a:xfrm>
              <a:off x="1096195" y="3064282"/>
              <a:ext cx="1194606" cy="2851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22158">
                <a:defRPr/>
              </a:pPr>
              <a:r>
                <a:rPr lang="en-US" sz="1400" b="1">
                  <a:solidFill>
                    <a:schemeClr val="tx1"/>
                  </a:solidFill>
                </a:rPr>
                <a:t>Sales Person</a:t>
              </a:r>
            </a:p>
          </p:txBody>
        </p:sp>
        <p:sp>
          <p:nvSpPr>
            <p:cNvPr id="68628" name="Oval 7"/>
            <p:cNvSpPr>
              <a:spLocks noChangeArrowheads="1"/>
            </p:cNvSpPr>
            <p:nvPr/>
          </p:nvSpPr>
          <p:spPr bwMode="auto">
            <a:xfrm>
              <a:off x="5557064" y="2501543"/>
              <a:ext cx="1140600" cy="640508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>
                  <a:solidFill>
                    <a:srgbClr val="003300"/>
                  </a:solidFill>
                </a:rPr>
                <a:t>Cash Payment</a:t>
              </a:r>
            </a:p>
          </p:txBody>
        </p:sp>
        <p:sp>
          <p:nvSpPr>
            <p:cNvPr id="68629" name="Oval 7"/>
            <p:cNvSpPr>
              <a:spLocks noChangeArrowheads="1"/>
            </p:cNvSpPr>
            <p:nvPr/>
          </p:nvSpPr>
          <p:spPr bwMode="auto">
            <a:xfrm>
              <a:off x="6905046" y="2501543"/>
              <a:ext cx="1088754" cy="640508"/>
            </a:xfrm>
            <a:prstGeom prst="ellipse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22158"/>
              <a:r>
                <a:rPr lang="en-US" altLang="en-US" sz="1400" i="0">
                  <a:solidFill>
                    <a:srgbClr val="003300"/>
                  </a:solidFill>
                </a:rPr>
                <a:t>Credit Payment</a:t>
              </a:r>
            </a:p>
          </p:txBody>
        </p:sp>
        <p:sp>
          <p:nvSpPr>
            <p:cNvPr id="68630" name="Line 11"/>
            <p:cNvSpPr>
              <a:spLocks noChangeShapeType="1"/>
            </p:cNvSpPr>
            <p:nvPr/>
          </p:nvSpPr>
          <p:spPr bwMode="auto">
            <a:xfrm rot="2526815">
              <a:off x="6438437" y="2001451"/>
              <a:ext cx="155536" cy="5703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8631" name="AutoShape 12"/>
            <p:cNvSpPr>
              <a:spLocks noChangeArrowheads="1"/>
            </p:cNvSpPr>
            <p:nvPr/>
          </p:nvSpPr>
          <p:spPr bwMode="auto">
            <a:xfrm rot="1606288">
              <a:off x="6548608" y="1858876"/>
              <a:ext cx="311073" cy="1944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32" name="Line 11"/>
            <p:cNvSpPr>
              <a:spLocks noChangeShapeType="1"/>
            </p:cNvSpPr>
            <p:nvPr/>
          </p:nvSpPr>
          <p:spPr bwMode="auto">
            <a:xfrm rot="2526815">
              <a:off x="7040060" y="2165628"/>
              <a:ext cx="500093" cy="184699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8633" name="AutoShape 12"/>
            <p:cNvSpPr>
              <a:spLocks noChangeArrowheads="1"/>
            </p:cNvSpPr>
            <p:nvPr/>
          </p:nvSpPr>
          <p:spPr bwMode="auto">
            <a:xfrm rot="-1093712">
              <a:off x="6956891" y="1845915"/>
              <a:ext cx="311073" cy="1944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666750"/>
            <a:ext cx="9067800" cy="4816225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571500" indent="-571500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/>
              <a:t>OOD in late 1980s and early 1990s:</a:t>
            </a:r>
          </a:p>
          <a:p>
            <a:pPr marL="502263" lvl="1" indent="-191184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/>
              <a:t>Different software development houses were using different notations.</a:t>
            </a:r>
          </a:p>
          <a:p>
            <a:pPr marL="502263" lvl="1" indent="-191184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b="1" dirty="0">
                <a:solidFill>
                  <a:srgbClr val="0000FF"/>
                </a:solidFill>
              </a:rPr>
              <a:t>Methodologies were tied to notations.</a:t>
            </a:r>
          </a:p>
          <a:p>
            <a:pPr marL="571500" indent="-571500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/>
              <a:t>UML developed in early 1990s:</a:t>
            </a:r>
          </a:p>
          <a:p>
            <a:pPr marL="502263" lvl="1" indent="-191184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/>
              <a:t> To standardize the large number of object-oriented modelling notations that existed.</a:t>
            </a:r>
          </a:p>
          <a:p>
            <a:pPr marL="965058" lvl="2" indent="-342900" algn="l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endParaRPr lang="en-GB" sz="2400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524000" y="5715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600" b="1" dirty="0"/>
              <a:t>UML Origin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8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819150"/>
            <a:ext cx="4800600" cy="3209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NZ" altLang="en-US" sz="2177" b="1" dirty="0" smtClean="0"/>
              <a:t>Example 1</a:t>
            </a:r>
            <a:r>
              <a:rPr lang="en-NZ" altLang="en-US" sz="2177" b="1" dirty="0"/>
              <a:t>: Video Store Information System</a:t>
            </a:r>
            <a:endParaRPr lang="en-US" altLang="en-US" sz="2177" b="1" dirty="0"/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0" y="285750"/>
            <a:ext cx="9144000" cy="42513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Video Store Information System supports the following business functions: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Recording information about videos the store owns</a:t>
            </a:r>
          </a:p>
          <a:p>
            <a:pPr lvl="2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This database is searchable by staff and all customers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Information about a customer’s borrowed videos</a:t>
            </a:r>
          </a:p>
          <a:p>
            <a:pPr lvl="2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Access by staff and  customer. It involves video database searching.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Staff can record video rentals and returns by customers. It involves video database searching.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Staff can maintain customer and video information.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NZ" altLang="en-US" dirty="0" smtClean="0"/>
              <a:t>Managers of the store can generate various reports.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2912947" y="329812"/>
            <a:ext cx="3058881" cy="409579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25" b="1">
              <a:latin typeface="+mj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4035" y="2814855"/>
            <a:ext cx="1912744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NZ" altLang="en-US" sz="2722" b="1" dirty="0" smtClean="0"/>
              <a:t>Example 1</a:t>
            </a:r>
            <a:r>
              <a:rPr lang="en-NZ" altLang="en-US" sz="2722" b="1" dirty="0"/>
              <a:t>: Solution</a:t>
            </a:r>
            <a:endParaRPr lang="en-US" altLang="en-US" sz="2722" b="1" dirty="0"/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2719606" y="277967"/>
            <a:ext cx="3283545" cy="4303172"/>
          </a:xfrm>
          <a:prstGeom prst="rect">
            <a:avLst/>
          </a:prstGeom>
          <a:noFill/>
          <a:ln w="190500" algn="ctr">
            <a:noFill/>
            <a:miter lim="800000"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81" name="Oval 22"/>
          <p:cNvSpPr>
            <a:spLocks noChangeArrowheads="1"/>
          </p:cNvSpPr>
          <p:nvPr/>
        </p:nvSpPr>
        <p:spPr bwMode="auto">
          <a:xfrm>
            <a:off x="3111688" y="2053673"/>
            <a:ext cx="1440871" cy="53465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r>
              <a:rPr lang="en-NZ" sz="1361" b="1" dirty="0">
                <a:solidFill>
                  <a:srgbClr val="0000CC"/>
                </a:solidFill>
              </a:rPr>
              <a:t>Maintain </a:t>
            </a:r>
          </a:p>
          <a:p>
            <a:pPr>
              <a:defRPr/>
            </a:pPr>
            <a:r>
              <a:rPr lang="en-NZ" sz="1361" b="1" dirty="0">
                <a:solidFill>
                  <a:srgbClr val="0000CC"/>
                </a:solidFill>
              </a:rPr>
              <a:t>Customers</a:t>
            </a:r>
            <a:endParaRPr lang="en-US" sz="1361" b="1" dirty="0">
              <a:solidFill>
                <a:srgbClr val="0000CC"/>
              </a:solidFill>
            </a:endParaRPr>
          </a:p>
        </p:txBody>
      </p:sp>
      <p:grpSp>
        <p:nvGrpSpPr>
          <p:cNvPr id="49158" name="Group 18"/>
          <p:cNvGrpSpPr>
            <a:grpSpLocks/>
          </p:cNvGrpSpPr>
          <p:nvPr/>
        </p:nvGrpSpPr>
        <p:grpSpPr bwMode="auto">
          <a:xfrm>
            <a:off x="1683776" y="692731"/>
            <a:ext cx="486575" cy="1190417"/>
            <a:chOff x="3596" y="2535"/>
            <a:chExt cx="383" cy="577"/>
          </a:xfrm>
        </p:grpSpPr>
        <p:grpSp>
          <p:nvGrpSpPr>
            <p:cNvPr id="49188" name="Group 19"/>
            <p:cNvGrpSpPr>
              <a:grpSpLocks/>
            </p:cNvGrpSpPr>
            <p:nvPr/>
          </p:nvGrpSpPr>
          <p:grpSpPr bwMode="auto">
            <a:xfrm>
              <a:off x="3656" y="2535"/>
              <a:ext cx="192" cy="505"/>
              <a:chOff x="1728" y="2496"/>
              <a:chExt cx="192" cy="505"/>
            </a:xfrm>
          </p:grpSpPr>
          <p:sp>
            <p:nvSpPr>
              <p:cNvPr id="115732" name="Oval 20"/>
              <p:cNvSpPr>
                <a:spLocks noChangeArrowheads="1"/>
              </p:cNvSpPr>
              <p:nvPr/>
            </p:nvSpPr>
            <p:spPr bwMode="auto">
              <a:xfrm>
                <a:off x="1762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15733" name="Line 21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15734" name="Line 22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15735" name="Freeform 23"/>
              <p:cNvSpPr>
                <a:spLocks/>
              </p:cNvSpPr>
              <p:nvPr/>
            </p:nvSpPr>
            <p:spPr bwMode="auto">
              <a:xfrm>
                <a:off x="1729" y="2809"/>
                <a:ext cx="18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44" y="0"/>
                  </a:cxn>
                  <a:cxn ang="0">
                    <a:pos x="288" y="192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44" y="0"/>
                    </a:lnTo>
                    <a:lnTo>
                      <a:pt x="288" y="19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15736" name="Text Box 24"/>
            <p:cNvSpPr txBox="1">
              <a:spLocks noChangeArrowheads="1"/>
            </p:cNvSpPr>
            <p:nvPr/>
          </p:nvSpPr>
          <p:spPr bwMode="auto">
            <a:xfrm>
              <a:off x="3596" y="2976"/>
              <a:ext cx="3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25" b="1" dirty="0">
                  <a:solidFill>
                    <a:srgbClr val="0000CC"/>
                  </a:solidFill>
                </a:rPr>
                <a:t>Staff</a:t>
              </a:r>
            </a:p>
          </p:txBody>
        </p:sp>
      </p:grpSp>
      <p:sp>
        <p:nvSpPr>
          <p:cNvPr id="115740" name="Oval 28"/>
          <p:cNvSpPr>
            <a:spLocks noChangeArrowheads="1"/>
          </p:cNvSpPr>
          <p:nvPr/>
        </p:nvSpPr>
        <p:spPr bwMode="auto">
          <a:xfrm>
            <a:off x="3122489" y="677609"/>
            <a:ext cx="1843753" cy="62214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 algn="ctr">
              <a:defRPr/>
            </a:pPr>
            <a:r>
              <a:rPr lang="en-US" sz="1361" b="1" dirty="0">
                <a:solidFill>
                  <a:srgbClr val="0000CC"/>
                </a:solidFill>
              </a:rPr>
              <a:t>Rent/Return </a:t>
            </a:r>
          </a:p>
          <a:p>
            <a:pPr algn="ctr">
              <a:defRPr/>
            </a:pPr>
            <a:r>
              <a:rPr lang="en-US" sz="1361" b="1" dirty="0">
                <a:solidFill>
                  <a:srgbClr val="0000CC"/>
                </a:solidFill>
              </a:rPr>
              <a:t>Videos</a:t>
            </a: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V="1">
            <a:off x="2116903" y="1024325"/>
            <a:ext cx="1005586" cy="11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2137425" y="1138817"/>
            <a:ext cx="2367609" cy="88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2144986" y="1157179"/>
            <a:ext cx="977503" cy="11773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115761" name="Line 49"/>
          <p:cNvSpPr>
            <a:spLocks noChangeShapeType="1"/>
          </p:cNvSpPr>
          <p:nvPr/>
        </p:nvSpPr>
        <p:spPr bwMode="auto">
          <a:xfrm>
            <a:off x="2116903" y="3423257"/>
            <a:ext cx="1005586" cy="474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4361378" y="1254390"/>
            <a:ext cx="432045" cy="51953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>
            <a:off x="3111688" y="2898322"/>
            <a:ext cx="1556443" cy="53357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 algn="ctr">
              <a:defRPr/>
            </a:pPr>
            <a:r>
              <a:rPr lang="en-NZ" sz="1361" b="1" dirty="0">
                <a:solidFill>
                  <a:srgbClr val="0000CC"/>
                </a:solidFill>
              </a:rPr>
              <a:t>Maintain </a:t>
            </a:r>
          </a:p>
          <a:p>
            <a:pPr algn="ctr">
              <a:defRPr/>
            </a:pPr>
            <a:r>
              <a:rPr lang="en-NZ" sz="1361" b="1" dirty="0">
                <a:solidFill>
                  <a:srgbClr val="0000CC"/>
                </a:solidFill>
              </a:rPr>
              <a:t>Videos</a:t>
            </a:r>
            <a:endParaRPr lang="en-US" sz="1361" b="1" dirty="0">
              <a:solidFill>
                <a:srgbClr val="0000CC"/>
              </a:solidFill>
            </a:endParaRPr>
          </a:p>
        </p:txBody>
      </p: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3120329" y="3630639"/>
            <a:ext cx="1556443" cy="53357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r>
              <a:rPr lang="en-NZ" sz="1361" b="1" dirty="0">
                <a:solidFill>
                  <a:srgbClr val="0000CC"/>
                </a:solidFill>
              </a:rPr>
              <a:t>Generate </a:t>
            </a:r>
          </a:p>
          <a:p>
            <a:pPr>
              <a:defRPr/>
            </a:pPr>
            <a:r>
              <a:rPr lang="en-NZ" sz="1361" b="1" dirty="0">
                <a:solidFill>
                  <a:srgbClr val="0000CC"/>
                </a:solidFill>
              </a:rPr>
              <a:t>Reports</a:t>
            </a:r>
            <a:endParaRPr lang="en-US" sz="1361" b="1" dirty="0">
              <a:solidFill>
                <a:srgbClr val="0000CC"/>
              </a:solidFill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2137426" y="1137737"/>
            <a:ext cx="974262" cy="20273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grpSp>
        <p:nvGrpSpPr>
          <p:cNvPr id="49168" name="Group 18"/>
          <p:cNvGrpSpPr>
            <a:grpSpLocks/>
          </p:cNvGrpSpPr>
          <p:nvPr/>
        </p:nvGrpSpPr>
        <p:grpSpPr bwMode="auto">
          <a:xfrm>
            <a:off x="6853201" y="796421"/>
            <a:ext cx="814155" cy="1190417"/>
            <a:chOff x="3474" y="2535"/>
            <a:chExt cx="641" cy="577"/>
          </a:xfrm>
        </p:grpSpPr>
        <p:grpSp>
          <p:nvGrpSpPr>
            <p:cNvPr id="49182" name="Group 19"/>
            <p:cNvGrpSpPr>
              <a:grpSpLocks/>
            </p:cNvGrpSpPr>
            <p:nvPr/>
          </p:nvGrpSpPr>
          <p:grpSpPr bwMode="auto">
            <a:xfrm>
              <a:off x="3656" y="2535"/>
              <a:ext cx="192" cy="505"/>
              <a:chOff x="1728" y="2496"/>
              <a:chExt cx="192" cy="505"/>
            </a:xfrm>
          </p:grpSpPr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762" y="2496"/>
                <a:ext cx="14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1729" y="2809"/>
                <a:ext cx="185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44" y="0"/>
                  </a:cxn>
                  <a:cxn ang="0">
                    <a:pos x="288" y="192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44" y="0"/>
                    </a:lnTo>
                    <a:lnTo>
                      <a:pt x="288" y="19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474" y="2976"/>
              <a:ext cx="6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25" b="1" dirty="0">
                  <a:solidFill>
                    <a:srgbClr val="0000CC"/>
                  </a:solidFill>
                </a:rPr>
                <a:t>Customer</a:t>
              </a:r>
            </a:p>
          </p:txBody>
        </p:sp>
      </p:grpSp>
      <p:grpSp>
        <p:nvGrpSpPr>
          <p:cNvPr id="49169" name="Group 18"/>
          <p:cNvGrpSpPr>
            <a:grpSpLocks/>
          </p:cNvGrpSpPr>
          <p:nvPr/>
        </p:nvGrpSpPr>
        <p:grpSpPr bwMode="auto">
          <a:xfrm>
            <a:off x="1575764" y="2990132"/>
            <a:ext cx="768150" cy="1190418"/>
            <a:chOff x="3493" y="2535"/>
            <a:chExt cx="605" cy="577"/>
          </a:xfrm>
        </p:grpSpPr>
        <p:grpSp>
          <p:nvGrpSpPr>
            <p:cNvPr id="49176" name="Group 19"/>
            <p:cNvGrpSpPr>
              <a:grpSpLocks/>
            </p:cNvGrpSpPr>
            <p:nvPr/>
          </p:nvGrpSpPr>
          <p:grpSpPr bwMode="auto">
            <a:xfrm>
              <a:off x="3656" y="2535"/>
              <a:ext cx="192" cy="505"/>
              <a:chOff x="1728" y="2496"/>
              <a:chExt cx="192" cy="505"/>
            </a:xfrm>
          </p:grpSpPr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1762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1729" y="2809"/>
                <a:ext cx="18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44" y="0"/>
                  </a:cxn>
                  <a:cxn ang="0">
                    <a:pos x="288" y="192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44" y="0"/>
                    </a:lnTo>
                    <a:lnTo>
                      <a:pt x="288" y="19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225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493" y="2976"/>
              <a:ext cx="60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25" b="1" dirty="0">
                  <a:solidFill>
                    <a:srgbClr val="0000CC"/>
                  </a:solidFill>
                </a:rPr>
                <a:t>Manager</a:t>
              </a:r>
            </a:p>
          </p:txBody>
        </p:sp>
      </p:grpSp>
      <p:sp>
        <p:nvSpPr>
          <p:cNvPr id="41" name="Line 34"/>
          <p:cNvSpPr>
            <a:spLocks noChangeShapeType="1"/>
          </p:cNvSpPr>
          <p:nvPr/>
        </p:nvSpPr>
        <p:spPr bwMode="auto">
          <a:xfrm flipV="1">
            <a:off x="5773087" y="1254389"/>
            <a:ext cx="1316658" cy="7679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4505034" y="1708037"/>
            <a:ext cx="1268053" cy="62754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462" tIns="32731" rIns="65462" bIns="32731" anchor="ctr"/>
          <a:lstStyle/>
          <a:p>
            <a:pPr algn="ctr">
              <a:defRPr/>
            </a:pPr>
            <a:r>
              <a:rPr lang="en-NZ" sz="1361" b="1" dirty="0">
                <a:solidFill>
                  <a:srgbClr val="0000CC"/>
                </a:solidFill>
              </a:rPr>
              <a:t>Search for </a:t>
            </a:r>
          </a:p>
          <a:p>
            <a:pPr algn="ctr">
              <a:defRPr/>
            </a:pPr>
            <a:r>
              <a:rPr lang="en-NZ" sz="1361" b="1" dirty="0">
                <a:solidFill>
                  <a:srgbClr val="0000CC"/>
                </a:solidFill>
              </a:rPr>
              <a:t>Videos</a:t>
            </a:r>
            <a:endParaRPr lang="en-US" sz="1361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87122" y="1275992"/>
            <a:ext cx="778213" cy="254614"/>
          </a:xfrm>
          <a:prstGeom prst="rect">
            <a:avLst/>
          </a:prstGeom>
          <a:noFill/>
        </p:spPr>
        <p:txBody>
          <a:bodyPr wrap="none" lIns="65462" tIns="32731" rIns="65462" bIns="32731">
            <a:spAutoFit/>
          </a:bodyPr>
          <a:lstStyle/>
          <a:p>
            <a:pPr>
              <a:defRPr/>
            </a:pPr>
            <a:r>
              <a:rPr lang="en-US" sz="1225" b="1" dirty="0">
                <a:solidFill>
                  <a:srgbClr val="0000CC"/>
                </a:solidFill>
              </a:rPr>
              <a:t>«include»</a:t>
            </a:r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V="1">
            <a:off x="4668130" y="2335582"/>
            <a:ext cx="433126" cy="73879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lIns="65462" tIns="32731" rIns="65462" bIns="32731" anchor="ctr"/>
          <a:lstStyle/>
          <a:p>
            <a:pPr>
              <a:defRPr/>
            </a:pPr>
            <a:endParaRPr lang="en-US" sz="1225" b="1" dirty="0">
              <a:solidFill>
                <a:srgbClr val="0000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4793424" y="2590490"/>
            <a:ext cx="778213" cy="254614"/>
          </a:xfrm>
          <a:prstGeom prst="rect">
            <a:avLst/>
          </a:prstGeom>
          <a:noFill/>
        </p:spPr>
        <p:txBody>
          <a:bodyPr wrap="none" lIns="65462" tIns="32731" rIns="65462" bIns="32731">
            <a:spAutoFit/>
          </a:bodyPr>
          <a:lstStyle/>
          <a:p>
            <a:pPr>
              <a:defRPr/>
            </a:pPr>
            <a:r>
              <a:rPr lang="en-US" sz="1225" b="1" dirty="0">
                <a:solidFill>
                  <a:srgbClr val="0000CC"/>
                </a:solidFill>
              </a:rPr>
              <a:t>«include»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2736888" y="57150"/>
            <a:ext cx="3266263" cy="854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SzPct val="45000"/>
              <a:buFont typeface="Wingdings" pitchFamily="2" charset="2"/>
              <a:buNone/>
              <a:defRPr/>
            </a:pPr>
            <a:r>
              <a:rPr lang="en-NZ" sz="1225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Video Store Information System</a:t>
            </a:r>
            <a:endParaRPr lang="en-US" sz="1225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6830" y="738258"/>
            <a:ext cx="2371793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Use Case Description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321810" y="445119"/>
            <a:ext cx="3658344" cy="304592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321810" y="838281"/>
            <a:ext cx="3658344" cy="304592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321810" y="1621363"/>
            <a:ext cx="3658344" cy="304592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Preconditions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321810" y="2015604"/>
            <a:ext cx="3658344" cy="304592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Post conditions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321810" y="2409845"/>
            <a:ext cx="3658344" cy="1056351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 dirty="0" smtClean="0">
                <a:solidFill>
                  <a:schemeClr val="tx1"/>
                </a:solidFill>
                <a:cs typeface="Arial" panose="020B0604020202020204" pitchFamily="34" charset="0"/>
              </a:rPr>
              <a:t>Mainline </a:t>
            </a:r>
            <a:r>
              <a:rPr lang="en-US" altLang="en-US" sz="2041" i="0" dirty="0">
                <a:solidFill>
                  <a:schemeClr val="tx1"/>
                </a:solidFill>
                <a:cs typeface="Arial" panose="020B0604020202020204" pitchFamily="34" charset="0"/>
              </a:rPr>
              <a:t>Scenario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321810" y="3554765"/>
            <a:ext cx="3658344" cy="718276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Alternatives flows</a:t>
            </a:r>
          </a:p>
        </p:txBody>
      </p:sp>
      <p:sp>
        <p:nvSpPr>
          <p:cNvPr id="77833" name="AutoShape 10"/>
          <p:cNvSpPr>
            <a:spLocks noChangeArrowheads="1"/>
          </p:cNvSpPr>
          <p:nvPr/>
        </p:nvSpPr>
        <p:spPr bwMode="auto">
          <a:xfrm>
            <a:off x="5984660" y="3141082"/>
            <a:ext cx="1467874" cy="1006666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25" i="0">
                <a:solidFill>
                  <a:schemeClr val="tx1"/>
                </a:solidFill>
                <a:cs typeface="Arial" panose="020B0604020202020204" pitchFamily="34" charset="0"/>
              </a:rPr>
              <a:t>Alistair Cockburn “Writing Effective Use Cases”</a:t>
            </a:r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1321810" y="1218480"/>
            <a:ext cx="3658344" cy="305672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rtl="1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  <a:cs typeface="Arial" panose="020B0604020202020204" pitchFamily="34" charset="0"/>
              </a:rPr>
              <a:t>Trigger</a:t>
            </a:r>
          </a:p>
        </p:txBody>
      </p:sp>
      <p:sp>
        <p:nvSpPr>
          <p:cNvPr id="77835" name="Rectangle 12"/>
          <p:cNvSpPr>
            <a:spLocks noChangeArrowheads="1"/>
          </p:cNvSpPr>
          <p:nvPr/>
        </p:nvSpPr>
        <p:spPr bwMode="auto">
          <a:xfrm>
            <a:off x="1219200" y="361950"/>
            <a:ext cx="3867886" cy="3968337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361950"/>
            <a:ext cx="1899240" cy="6858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 smtClean="0"/>
              <a:t>Use Case Scenarios</a:t>
            </a: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4343040" y="724380"/>
            <a:ext cx="0" cy="314313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stealth" w="lg" len="lg"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45" name="Line 5"/>
          <p:cNvSpPr>
            <a:spLocks noChangeShapeType="1"/>
          </p:cNvSpPr>
          <p:nvPr/>
        </p:nvSpPr>
        <p:spPr bwMode="auto">
          <a:xfrm>
            <a:off x="914400" y="2381274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47" name="Freeform 7"/>
          <p:cNvSpPr>
            <a:spLocks/>
          </p:cNvSpPr>
          <p:nvPr/>
        </p:nvSpPr>
        <p:spPr bwMode="auto">
          <a:xfrm>
            <a:off x="4343040" y="1295761"/>
            <a:ext cx="1296000" cy="1656894"/>
          </a:xfrm>
          <a:custGeom>
            <a:avLst/>
            <a:gdLst>
              <a:gd name="T0" fmla="*/ 0 w 816"/>
              <a:gd name="T1" fmla="*/ 0 h 1392"/>
              <a:gd name="T2" fmla="*/ 816 w 816"/>
              <a:gd name="T3" fmla="*/ 432 h 1392"/>
              <a:gd name="T4" fmla="*/ 0 w 81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1392">
                <a:moveTo>
                  <a:pt x="0" y="0"/>
                </a:moveTo>
                <a:cubicBezTo>
                  <a:pt x="408" y="100"/>
                  <a:pt x="816" y="200"/>
                  <a:pt x="816" y="432"/>
                </a:cubicBezTo>
                <a:cubicBezTo>
                  <a:pt x="816" y="664"/>
                  <a:pt x="408" y="1028"/>
                  <a:pt x="0" y="1392"/>
                </a:cubicBezTo>
              </a:path>
            </a:pathLst>
          </a:cu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49" name="Freeform 9"/>
          <p:cNvSpPr>
            <a:spLocks/>
          </p:cNvSpPr>
          <p:nvPr/>
        </p:nvSpPr>
        <p:spPr bwMode="auto">
          <a:xfrm>
            <a:off x="5639040" y="1705123"/>
            <a:ext cx="1370880" cy="1076873"/>
          </a:xfrm>
          <a:custGeom>
            <a:avLst/>
            <a:gdLst>
              <a:gd name="T0" fmla="*/ 0 w 864"/>
              <a:gd name="T1" fmla="*/ 88 h 904"/>
              <a:gd name="T2" fmla="*/ 480 w 864"/>
              <a:gd name="T3" fmla="*/ 136 h 904"/>
              <a:gd name="T4" fmla="*/ 864 w 864"/>
              <a:gd name="T5" fmla="*/ 904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904">
                <a:moveTo>
                  <a:pt x="0" y="88"/>
                </a:moveTo>
                <a:cubicBezTo>
                  <a:pt x="168" y="44"/>
                  <a:pt x="336" y="0"/>
                  <a:pt x="480" y="136"/>
                </a:cubicBezTo>
                <a:cubicBezTo>
                  <a:pt x="624" y="272"/>
                  <a:pt x="744" y="588"/>
                  <a:pt x="864" y="904"/>
                </a:cubicBezTo>
              </a:path>
            </a:pathLst>
          </a:cu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0" name="Line 10"/>
          <p:cNvSpPr>
            <a:spLocks noChangeShapeType="1"/>
          </p:cNvSpPr>
          <p:nvPr/>
        </p:nvSpPr>
        <p:spPr bwMode="auto">
          <a:xfrm>
            <a:off x="6857280" y="2781996"/>
            <a:ext cx="30528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1" name="Line 11"/>
          <p:cNvSpPr>
            <a:spLocks noChangeShapeType="1"/>
          </p:cNvSpPr>
          <p:nvPr/>
        </p:nvSpPr>
        <p:spPr bwMode="auto">
          <a:xfrm flipH="1">
            <a:off x="6933601" y="2839242"/>
            <a:ext cx="15264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2" name="Freeform 12"/>
          <p:cNvSpPr>
            <a:spLocks/>
          </p:cNvSpPr>
          <p:nvPr/>
        </p:nvSpPr>
        <p:spPr bwMode="auto">
          <a:xfrm>
            <a:off x="3201121" y="953365"/>
            <a:ext cx="1141920" cy="1200006"/>
          </a:xfrm>
          <a:custGeom>
            <a:avLst/>
            <a:gdLst>
              <a:gd name="T0" fmla="*/ 720 w 720"/>
              <a:gd name="T1" fmla="*/ 1008 h 1008"/>
              <a:gd name="T2" fmla="*/ 0 w 720"/>
              <a:gd name="T3" fmla="*/ 624 h 1008"/>
              <a:gd name="T4" fmla="*/ 720 w 720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008">
                <a:moveTo>
                  <a:pt x="720" y="1008"/>
                </a:moveTo>
                <a:cubicBezTo>
                  <a:pt x="360" y="900"/>
                  <a:pt x="0" y="792"/>
                  <a:pt x="0" y="624"/>
                </a:cubicBezTo>
                <a:cubicBezTo>
                  <a:pt x="0" y="456"/>
                  <a:pt x="360" y="228"/>
                  <a:pt x="720" y="0"/>
                </a:cubicBezTo>
              </a:path>
            </a:pathLst>
          </a:cu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3" name="Freeform 13"/>
          <p:cNvSpPr>
            <a:spLocks/>
          </p:cNvSpPr>
          <p:nvPr/>
        </p:nvSpPr>
        <p:spPr bwMode="auto">
          <a:xfrm>
            <a:off x="3428640" y="2562733"/>
            <a:ext cx="914400" cy="676151"/>
          </a:xfrm>
          <a:custGeom>
            <a:avLst/>
            <a:gdLst>
              <a:gd name="T0" fmla="*/ 576 w 576"/>
              <a:gd name="T1" fmla="*/ 40 h 568"/>
              <a:gd name="T2" fmla="*/ 240 w 576"/>
              <a:gd name="T3" fmla="*/ 88 h 568"/>
              <a:gd name="T4" fmla="*/ 0 w 576"/>
              <a:gd name="T5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68">
                <a:moveTo>
                  <a:pt x="576" y="40"/>
                </a:moveTo>
                <a:cubicBezTo>
                  <a:pt x="456" y="20"/>
                  <a:pt x="336" y="0"/>
                  <a:pt x="240" y="88"/>
                </a:cubicBezTo>
                <a:cubicBezTo>
                  <a:pt x="144" y="176"/>
                  <a:pt x="72" y="372"/>
                  <a:pt x="0" y="568"/>
                </a:cubicBezTo>
              </a:path>
            </a:pathLst>
          </a:cu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>
            <a:off x="3201121" y="3238884"/>
            <a:ext cx="45648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>
            <a:off x="3277441" y="3296130"/>
            <a:ext cx="30384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lIns="74057" tIns="37029" rIns="74057" bIns="37029"/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100" b="1" dirty="0">
              <a:solidFill>
                <a:srgbClr val="0000CC"/>
              </a:solidFill>
            </a:endParaRP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3146401" y="438150"/>
            <a:ext cx="1685815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Start use case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953281" y="1066776"/>
            <a:ext cx="2147736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Alternative flow 3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4838400" y="1181268"/>
            <a:ext cx="2147736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Alternative flow 1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6361920" y="1924386"/>
            <a:ext cx="2147736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Alternative flow 2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1105921" y="2553012"/>
            <a:ext cx="2147736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Alternative flow 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3417120" y="3982002"/>
            <a:ext cx="1571425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/>
              <a:t>end use case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5895360" y="3009900"/>
            <a:ext cx="1571425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end use case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2239201" y="3410622"/>
            <a:ext cx="1571425" cy="3252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74057" tIns="37029" rIns="74057" bIns="37029">
            <a:spAutoFit/>
          </a:bodyPr>
          <a:lstStyle/>
          <a:p>
            <a:pPr algn="ctr" eaLnBrk="1" hangingPunct="1">
              <a:lnSpc>
                <a:spcPct val="7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100" b="1" dirty="0">
                <a:solidFill>
                  <a:srgbClr val="0000CC"/>
                </a:solidFill>
              </a:rPr>
              <a:t>end use case</a:t>
            </a:r>
          </a:p>
        </p:txBody>
      </p:sp>
      <p:sp>
        <p:nvSpPr>
          <p:cNvPr id="1640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800" y="4037088"/>
            <a:ext cx="2891520" cy="354277"/>
          </a:xfrm>
          <a:noFill/>
          <a:ln>
            <a:miter lim="800000"/>
          </a:ln>
        </p:spPr>
        <p:txBody>
          <a:bodyPr/>
          <a:lstStyle/>
          <a:p>
            <a:pPr algn="ctr"/>
            <a:fld id="{3DC2067C-FB31-40DA-A02C-219F34E6F5A5}" type="slidenum">
              <a:rPr lang="en-GB" altLang="en-US" b="1"/>
              <a:pPr algn="ctr"/>
              <a:t>43</a:t>
            </a:fld>
            <a:endParaRPr lang="en-GB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9550"/>
            <a:ext cx="5848814" cy="601624"/>
          </a:xfrm>
        </p:spPr>
        <p:txBody>
          <a:bodyPr/>
          <a:lstStyle/>
          <a:p>
            <a:r>
              <a:rPr lang="en-US" altLang="en-US" sz="2449" b="1" dirty="0"/>
              <a:t>ATM Money Withdraw 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778"/>
            <a:ext cx="9144000" cy="39920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Actors:</a:t>
            </a:r>
            <a:r>
              <a:rPr lang="en-US" altLang="en-US" dirty="0" smtClean="0"/>
              <a:t> Customer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Pre Condition:</a:t>
            </a:r>
          </a:p>
          <a:p>
            <a:pPr lvl="1"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ATM must be in a state ready to accept transactions</a:t>
            </a:r>
          </a:p>
          <a:p>
            <a:pPr lvl="1"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ATM must have at least some cash  it can dispense</a:t>
            </a:r>
          </a:p>
          <a:p>
            <a:pPr lvl="1"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ATM must have enough paper to print a receipt 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Post Condition:</a:t>
            </a:r>
          </a:p>
          <a:p>
            <a:pPr lvl="1"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The current amount of cash in the user account is the amount before withdraw minus withdraw amount</a:t>
            </a:r>
          </a:p>
          <a:p>
            <a:pPr lvl="1">
              <a:lnSpc>
                <a:spcPct val="13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A receipt was printed on the withdraw amount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590550"/>
            <a:ext cx="2209800" cy="18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altLang="en-US" sz="2449" b="1" dirty="0"/>
              <a:t>ATM Money Withdraw Mainline Scenario</a:t>
            </a:r>
          </a:p>
        </p:txBody>
      </p:sp>
      <p:graphicFrame>
        <p:nvGraphicFramePr>
          <p:cNvPr id="721964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1241422"/>
              </p:ext>
            </p:extLst>
          </p:nvPr>
        </p:nvGraphicFramePr>
        <p:xfrm>
          <a:off x="76200" y="133350"/>
          <a:ext cx="6529285" cy="4367979"/>
        </p:xfrm>
        <a:graphic>
          <a:graphicData uri="http://schemas.openxmlformats.org/drawingml/2006/table">
            <a:tbl>
              <a:tblPr/>
              <a:tblGrid>
                <a:gridCol w="3170132"/>
                <a:gridCol w="3359153"/>
              </a:tblGrid>
              <a:tr h="3726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Actor Actions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System Actions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55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1. Begins when a Customer arrives at ATM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6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2. Customer inserts a Credit card into ATM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3. System verifies the customer ID and status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6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5. Customer chooses  “Withdraw” operation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4. System asks for an operation type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6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7. Customer enters the cash amount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6. System asks for the withdraw amount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5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8. System checks if withdraw amount is legal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6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9. System dispenses the cash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54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10. System deduces the withdraw amount from account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6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11. System prints a receipt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6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13. Customer takes the cash and the receipt</a:t>
                      </a:r>
                    </a:p>
                  </a:txBody>
                  <a:tcPr marL="68579" marR="68579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12. System ejects the cash card</a:t>
                      </a:r>
                    </a:p>
                  </a:txBody>
                  <a:tcPr marL="68579" marR="68579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45097"/>
            <a:ext cx="4065788" cy="30567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ATM Money Withdraw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7933"/>
            <a:ext cx="9144000" cy="38884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Alternative flow of events:</a:t>
            </a:r>
          </a:p>
          <a:p>
            <a:pPr lvl="1"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Step 3:</a:t>
            </a:r>
            <a:r>
              <a:rPr lang="en-US" altLang="en-US" dirty="0" smtClean="0"/>
              <a:t> Customer authorization failed. Display an error message, cancel the transaction and eject the card.</a:t>
            </a:r>
          </a:p>
          <a:p>
            <a:pPr lvl="1"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Step 8:</a:t>
            </a:r>
            <a:r>
              <a:rPr lang="en-US" altLang="en-US" dirty="0" smtClean="0"/>
              <a:t> Customer has insufficient funds in its account. Display an error message, and go to step 6.</a:t>
            </a:r>
          </a:p>
          <a:p>
            <a:pPr lvl="1"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Step 8:</a:t>
            </a:r>
            <a:r>
              <a:rPr lang="en-US" altLang="en-US" dirty="0" smtClean="0"/>
              <a:t> Customer exceeds its legal amount. Display an error message, and go to step 6.</a:t>
            </a:r>
          </a:p>
          <a:p>
            <a:pPr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Exceptional flow of events:</a:t>
            </a:r>
          </a:p>
          <a:p>
            <a:pPr lvl="1">
              <a:lnSpc>
                <a:spcPct val="125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 smtClean="0"/>
              <a:t>Power failure in the process of the transaction before step 9, cancel the transaction and eject the card.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653469"/>
            <a:ext cx="7924800" cy="3780397"/>
          </a:xfrm>
        </p:spPr>
        <p:txBody>
          <a:bodyPr vert="horz" lIns="13472" tIns="35026" rIns="13472" bIns="35026" rtlCol="0" anchor="t">
            <a:noAutofit/>
          </a:bodyPr>
          <a:lstStyle/>
          <a:p>
            <a:pPr marL="571500" indent="-571500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600" b="0" dirty="0" smtClean="0"/>
              <a:t>Based Principally on:</a:t>
            </a:r>
          </a:p>
          <a:p>
            <a:pPr marL="502263" lvl="8" indent="-191184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OMT</a:t>
            </a:r>
            <a:r>
              <a:rPr lang="en-GB" sz="2400" dirty="0"/>
              <a:t> [</a:t>
            </a:r>
            <a:r>
              <a:rPr lang="en-GB" sz="2400" dirty="0" err="1"/>
              <a:t>Rumbaugh</a:t>
            </a:r>
            <a:r>
              <a:rPr lang="en-GB" sz="2400" dirty="0"/>
              <a:t> 1991]</a:t>
            </a:r>
          </a:p>
          <a:p>
            <a:pPr marL="502263" lvl="6" indent="-191184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 err="1">
                <a:solidFill>
                  <a:srgbClr val="4C38E2"/>
                </a:solidFill>
                <a:latin typeface="Arial Black" pitchFamily="34" charset="0"/>
              </a:rPr>
              <a:t>Booch’s</a:t>
            </a: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 methodology</a:t>
            </a:r>
            <a:r>
              <a:rPr lang="en-GB" sz="2400" dirty="0"/>
              <a:t>[</a:t>
            </a:r>
            <a:r>
              <a:rPr lang="en-GB" sz="2400" dirty="0" err="1"/>
              <a:t>Booch</a:t>
            </a:r>
            <a:r>
              <a:rPr lang="en-GB" sz="2400" dirty="0"/>
              <a:t> 1991]</a:t>
            </a:r>
          </a:p>
          <a:p>
            <a:pPr marL="502263" lvl="6" indent="-191184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OOSE</a:t>
            </a:r>
            <a:r>
              <a:rPr lang="en-GB" sz="2400" dirty="0"/>
              <a:t> [Jacobson 1992]</a:t>
            </a:r>
          </a:p>
          <a:p>
            <a:pPr marL="502263" lvl="6" indent="-191184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Odell’s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methodology</a:t>
            </a:r>
            <a:r>
              <a:rPr lang="en-GB" sz="2400" dirty="0"/>
              <a:t>[Odell 1992]</a:t>
            </a:r>
          </a:p>
          <a:p>
            <a:pPr marL="502263" lvl="6" indent="-191184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 err="1">
                <a:solidFill>
                  <a:srgbClr val="4C38E2"/>
                </a:solidFill>
                <a:latin typeface="Arial Black" pitchFamily="34" charset="0"/>
              </a:rPr>
              <a:t>Shlaer</a:t>
            </a:r>
            <a:r>
              <a:rPr lang="en-GB" sz="2400" dirty="0">
                <a:solidFill>
                  <a:srgbClr val="4C38E2"/>
                </a:solidFill>
                <a:latin typeface="Arial Black" pitchFamily="34" charset="0"/>
              </a:rPr>
              <a:t> and Mellor</a:t>
            </a:r>
            <a:r>
              <a:rPr lang="en-GB" sz="2400" dirty="0"/>
              <a:t> [</a:t>
            </a:r>
            <a:r>
              <a:rPr lang="en-GB" sz="2400" dirty="0" err="1"/>
              <a:t>Shlaer</a:t>
            </a:r>
            <a:r>
              <a:rPr lang="en-GB" sz="2400" dirty="0"/>
              <a:t> 1992]</a:t>
            </a:r>
          </a:p>
          <a:p>
            <a:pPr marL="777697" lvl="2" indent="-155539" algn="l">
              <a:lnSpc>
                <a:spcPct val="120000"/>
              </a:lnSpc>
              <a:spcBef>
                <a:spcPts val="612"/>
              </a:spcBef>
              <a:spcAft>
                <a:spcPts val="1225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endParaRPr lang="en-GB" sz="24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505454" y="-30067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600" b="1" dirty="0"/>
              <a:t>UML </a:t>
            </a:r>
            <a:r>
              <a:rPr lang="en-GB" sz="3600" b="1" dirty="0" err="1"/>
              <a:t>Lineology</a:t>
            </a:r>
            <a:endParaRPr lang="en-GB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5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400800" y="497606"/>
            <a:ext cx="2743200" cy="1785499"/>
          </a:xfrm>
          <a:solidFill>
            <a:srgbClr val="FFFF00"/>
          </a:solidFill>
        </p:spPr>
        <p:txBody>
          <a:bodyPr vert="horz" lIns="13472" tIns="35026" rIns="13472" bIns="35026" rtlCol="0" anchor="ctr">
            <a:no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800" b="1" dirty="0" smtClean="0"/>
              <a:t>Different Object </a:t>
            </a:r>
            <a:r>
              <a:rPr lang="en-GB" altLang="en-US" sz="2800" b="1" dirty="0" err="1" smtClean="0"/>
              <a:t>Modeling</a:t>
            </a:r>
            <a:r>
              <a:rPr lang="en-GB" altLang="en-US" sz="2800" b="1" dirty="0" smtClean="0"/>
              <a:t> Techniques in UML </a:t>
            </a: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228600" y="425565"/>
            <a:ext cx="7214078" cy="4717935"/>
            <a:chOff x="391" y="1229"/>
            <a:chExt cx="5472" cy="3025"/>
          </a:xfrm>
        </p:grpSpPr>
        <p:sp>
          <p:nvSpPr>
            <p:cNvPr id="18436" name="Oval 3"/>
            <p:cNvSpPr>
              <a:spLocks noChangeArrowheads="1"/>
            </p:cNvSpPr>
            <p:nvPr/>
          </p:nvSpPr>
          <p:spPr bwMode="auto">
            <a:xfrm>
              <a:off x="391" y="1462"/>
              <a:ext cx="4104" cy="1916"/>
            </a:xfrm>
            <a:prstGeom prst="ellipse">
              <a:avLst/>
            </a:prstGeom>
            <a:solidFill>
              <a:srgbClr val="FFFF99"/>
            </a:solidFill>
            <a:ln w="762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994" i="0">
                <a:latin typeface="Times New Roman" panose="02020603050405020304" pitchFamily="18" charset="0"/>
              </a:endParaRPr>
            </a:p>
          </p:txBody>
        </p:sp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1038" y="1229"/>
              <a:ext cx="3888" cy="1625"/>
            </a:xfrm>
            <a:prstGeom prst="ellipse">
              <a:avLst/>
            </a:prstGeom>
            <a:solidFill>
              <a:srgbClr val="99CCFF">
                <a:alpha val="47842"/>
              </a:srgbClr>
            </a:solidFill>
            <a:ln w="57023">
              <a:solidFill>
                <a:srgbClr val="FF6699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994" i="0">
                <a:latin typeface="Times New Roman" panose="02020603050405020304" pitchFamily="18" charset="0"/>
              </a:endParaRPr>
            </a:p>
          </p:txBody>
        </p:sp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2983" y="2623"/>
              <a:ext cx="2592" cy="930"/>
            </a:xfrm>
            <a:prstGeom prst="ellipse">
              <a:avLst/>
            </a:prstGeom>
            <a:solidFill>
              <a:srgbClr val="66FF33">
                <a:alpha val="30196"/>
              </a:srgbClr>
            </a:solidFill>
            <a:ln w="9398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994" i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Oval 6"/>
            <p:cNvSpPr>
              <a:spLocks noChangeArrowheads="1"/>
            </p:cNvSpPr>
            <p:nvPr/>
          </p:nvSpPr>
          <p:spPr bwMode="auto">
            <a:xfrm>
              <a:off x="1615" y="2565"/>
              <a:ext cx="2303" cy="1103"/>
            </a:xfrm>
            <a:prstGeom prst="ellipse">
              <a:avLst/>
            </a:prstGeom>
            <a:solidFill>
              <a:srgbClr val="FF6699">
                <a:alpha val="27058"/>
              </a:srgbClr>
            </a:solidFill>
            <a:ln w="9398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994" i="0">
                <a:latin typeface="Times New Roman" panose="02020603050405020304" pitchFamily="18" charset="0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560" y="2311"/>
              <a:ext cx="11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000FF"/>
                </a:buClr>
                <a:buFont typeface="Comic Sans MS" panose="030F0702030302020204" pitchFamily="66" charset="0"/>
                <a:buNone/>
              </a:pPr>
              <a:r>
                <a:rPr lang="en-GB" altLang="en-US" sz="4800" i="0" dirty="0">
                  <a:solidFill>
                    <a:srgbClr val="0000FF"/>
                  </a:solidFill>
                </a:rPr>
                <a:t>UML</a:t>
              </a:r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3991" y="2856"/>
              <a:ext cx="18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177" i="0">
                  <a:solidFill>
                    <a:srgbClr val="000000"/>
                  </a:solidFill>
                </a:rPr>
                <a:t>     </a:t>
              </a:r>
              <a:r>
                <a:rPr lang="en-GB" altLang="en-US" sz="2449" i="0">
                  <a:solidFill>
                    <a:srgbClr val="000000"/>
                  </a:solidFill>
                </a:rPr>
                <a:t>Booch’s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449" i="0">
                  <a:solidFill>
                    <a:srgbClr val="000000"/>
                  </a:solidFill>
                </a:rPr>
                <a:t>Methodology</a:t>
              </a: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2007" y="2968"/>
              <a:ext cx="7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449" i="0">
                  <a:solidFill>
                    <a:srgbClr val="000000"/>
                  </a:solidFill>
                </a:rPr>
                <a:t>OOSE</a:t>
              </a:r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810" y="1485"/>
              <a:ext cx="73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722" i="0">
                  <a:solidFill>
                    <a:srgbClr val="FF3300"/>
                  </a:solidFill>
                </a:rPr>
                <a:t>OMT</a:t>
              </a: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535" y="3973"/>
              <a:ext cx="17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994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4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742950"/>
            <a:ext cx="8763000" cy="4274770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Adopted by</a:t>
            </a:r>
            <a:r>
              <a:rPr lang="en-GB" sz="2800" dirty="0">
                <a:solidFill>
                  <a:srgbClr val="4C38E2"/>
                </a:solidFill>
              </a:rPr>
              <a:t> Object Management Group (OMG) </a:t>
            </a:r>
            <a:r>
              <a:rPr lang="en-GB" sz="2800" dirty="0"/>
              <a:t>in 1997.</a:t>
            </a:r>
          </a:p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>
                <a:solidFill>
                  <a:srgbClr val="4C38E2"/>
                </a:solidFill>
              </a:rPr>
              <a:t>OMG </a:t>
            </a:r>
            <a:r>
              <a:rPr lang="en-GB" sz="2800" dirty="0"/>
              <a:t>is an</a:t>
            </a:r>
            <a:r>
              <a:rPr lang="en-GB" sz="2800" dirty="0">
                <a:solidFill>
                  <a:srgbClr val="4C38E2"/>
                </a:solidFill>
              </a:rPr>
              <a:t> </a:t>
            </a:r>
            <a:r>
              <a:rPr lang="en-GB" sz="2800" dirty="0"/>
              <a:t>association of industries</a:t>
            </a:r>
          </a:p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Promotes consensus notations and techniques</a:t>
            </a:r>
          </a:p>
          <a:p>
            <a:pPr marL="457200" indent="-457200" algn="l">
              <a:lnSpc>
                <a:spcPct val="110000"/>
              </a:lnSpc>
              <a:spcBef>
                <a:spcPts val="476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UML also being used outside software development area:</a:t>
            </a:r>
          </a:p>
          <a:p>
            <a:pPr marL="502263" lvl="1" indent="-191184" algn="l">
              <a:lnSpc>
                <a:spcPct val="110000"/>
              </a:lnSpc>
              <a:spcBef>
                <a:spcPts val="476"/>
              </a:spcBef>
              <a:spcAft>
                <a:spcPts val="740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dirty="0"/>
              <a:t>Example </a:t>
            </a:r>
            <a:r>
              <a:rPr lang="en-GB" sz="2800" dirty="0">
                <a:solidFill>
                  <a:srgbClr val="4C38E2"/>
                </a:solidFill>
              </a:rPr>
              <a:t>car manufacturing</a:t>
            </a:r>
          </a:p>
          <a:p>
            <a:pPr marL="777697" lvl="2" indent="-155539" algn="l">
              <a:lnSpc>
                <a:spcPct val="110000"/>
              </a:lnSpc>
              <a:spcBef>
                <a:spcPts val="476"/>
              </a:spcBef>
              <a:spcAft>
                <a:spcPts val="553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endParaRPr lang="en-GB" sz="2800" dirty="0">
              <a:solidFill>
                <a:srgbClr val="4C38E2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447800" y="156523"/>
            <a:ext cx="5828292" cy="601624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266" b="1" dirty="0"/>
              <a:t>UML as A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9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640" y="-124213"/>
            <a:ext cx="5850975" cy="1144921"/>
          </a:xfrm>
        </p:spPr>
        <p:txBody>
          <a:bodyPr/>
          <a:lstStyle/>
          <a:p>
            <a:pPr algn="l">
              <a:lnSpc>
                <a:spcPct val="92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Developments to UML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34928"/>
            <a:ext cx="4367755" cy="37533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800" dirty="0"/>
              <a:t>UML continues to </a:t>
            </a:r>
            <a:r>
              <a:rPr lang="en-GB" altLang="en-US" sz="2800" dirty="0" smtClean="0"/>
              <a:t>develop, due to:</a:t>
            </a:r>
            <a:endParaRPr lang="en-GB" altLang="en-US" sz="2800" dirty="0"/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/>
              <a:t>Refinements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/>
              <a:t>Making it applicable to new contexts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27537" y="2364369"/>
            <a:ext cx="1244291" cy="1088754"/>
            <a:chOff x="3463" y="2285"/>
            <a:chExt cx="1152" cy="1008"/>
          </a:xfrm>
        </p:grpSpPr>
        <p:sp>
          <p:nvSpPr>
            <p:cNvPr id="21529" name="Text Box 5"/>
            <p:cNvSpPr txBox="1">
              <a:spLocks noChangeArrowheads="1"/>
            </p:cNvSpPr>
            <p:nvPr/>
          </p:nvSpPr>
          <p:spPr bwMode="auto">
            <a:xfrm>
              <a:off x="3463" y="2285"/>
              <a:ext cx="1152" cy="312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1235" tIns="31842" rIns="61235" bIns="31842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ts val="1191"/>
                </a:spcBef>
              </a:pPr>
              <a:r>
                <a:rPr lang="en-GB" altLang="en-US" sz="1905" i="0">
                  <a:solidFill>
                    <a:srgbClr val="0000FF"/>
                  </a:solidFill>
                </a:rPr>
                <a:t>UML 1.X</a:t>
              </a:r>
            </a:p>
          </p:txBody>
        </p:sp>
        <p:sp>
          <p:nvSpPr>
            <p:cNvPr id="21530" name="Oval 9"/>
            <p:cNvSpPr>
              <a:spLocks noChangeArrowheads="1"/>
            </p:cNvSpPr>
            <p:nvPr/>
          </p:nvSpPr>
          <p:spPr bwMode="auto">
            <a:xfrm>
              <a:off x="3943" y="281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31" name="Oval 10"/>
            <p:cNvSpPr>
              <a:spLocks noChangeArrowheads="1"/>
            </p:cNvSpPr>
            <p:nvPr/>
          </p:nvSpPr>
          <p:spPr bwMode="auto">
            <a:xfrm>
              <a:off x="3847" y="3005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32" name="Oval 11"/>
            <p:cNvSpPr>
              <a:spLocks noChangeArrowheads="1"/>
            </p:cNvSpPr>
            <p:nvPr/>
          </p:nvSpPr>
          <p:spPr bwMode="auto">
            <a:xfrm>
              <a:off x="3751" y="3197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57237" y="3608660"/>
            <a:ext cx="1244291" cy="985063"/>
            <a:chOff x="2935" y="3437"/>
            <a:chExt cx="1152" cy="912"/>
          </a:xfrm>
        </p:grpSpPr>
        <p:sp>
          <p:nvSpPr>
            <p:cNvPr id="21525" name="Text Box 12"/>
            <p:cNvSpPr txBox="1">
              <a:spLocks noChangeArrowheads="1"/>
            </p:cNvSpPr>
            <p:nvPr/>
          </p:nvSpPr>
          <p:spPr bwMode="auto">
            <a:xfrm>
              <a:off x="2935" y="3437"/>
              <a:ext cx="1152" cy="31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1235" tIns="31842" rIns="61235" bIns="31842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ts val="1191"/>
                </a:spcBef>
              </a:pPr>
              <a:r>
                <a:rPr lang="en-GB" altLang="en-US" sz="1905" i="0">
                  <a:solidFill>
                    <a:srgbClr val="0000FF"/>
                  </a:solidFill>
                </a:rPr>
                <a:t>UML 1.0</a:t>
              </a:r>
            </a:p>
          </p:txBody>
        </p:sp>
        <p:sp>
          <p:nvSpPr>
            <p:cNvPr id="21526" name="Oval 13"/>
            <p:cNvSpPr>
              <a:spLocks noChangeArrowheads="1"/>
            </p:cNvSpPr>
            <p:nvPr/>
          </p:nvSpPr>
          <p:spPr bwMode="auto">
            <a:xfrm>
              <a:off x="3415" y="3869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27" name="Oval 14"/>
            <p:cNvSpPr>
              <a:spLocks noChangeArrowheads="1"/>
            </p:cNvSpPr>
            <p:nvPr/>
          </p:nvSpPr>
          <p:spPr bwMode="auto">
            <a:xfrm>
              <a:off x="3319" y="4061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28" name="Oval 15"/>
            <p:cNvSpPr>
              <a:spLocks noChangeArrowheads="1"/>
            </p:cNvSpPr>
            <p:nvPr/>
          </p:nvSpPr>
          <p:spPr bwMode="auto">
            <a:xfrm>
              <a:off x="3223" y="425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01528" y="1016388"/>
            <a:ext cx="2599833" cy="1432766"/>
            <a:chOff x="4087" y="1037"/>
            <a:chExt cx="2263" cy="1249"/>
          </a:xfrm>
        </p:grpSpPr>
        <p:sp>
          <p:nvSpPr>
            <p:cNvPr id="21519" name="Text Box 3"/>
            <p:cNvSpPr txBox="1">
              <a:spLocks noChangeArrowheads="1"/>
            </p:cNvSpPr>
            <p:nvPr/>
          </p:nvSpPr>
          <p:spPr bwMode="auto">
            <a:xfrm>
              <a:off x="4087" y="1037"/>
              <a:ext cx="1152" cy="294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1235" tIns="31842" rIns="61235" bIns="31842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ts val="1191"/>
                </a:spcBef>
              </a:pPr>
              <a:r>
                <a:rPr lang="en-GB" altLang="en-US" sz="1905" i="0">
                  <a:solidFill>
                    <a:srgbClr val="0000FF"/>
                  </a:solidFill>
                </a:rPr>
                <a:t>UML 2.0</a:t>
              </a:r>
            </a:p>
          </p:txBody>
        </p:sp>
        <p:sp>
          <p:nvSpPr>
            <p:cNvPr id="21520" name="Line 4"/>
            <p:cNvSpPr>
              <a:spLocks noChangeShapeType="1"/>
            </p:cNvSpPr>
            <p:nvPr/>
          </p:nvSpPr>
          <p:spPr bwMode="auto">
            <a:xfrm flipH="1">
              <a:off x="4517" y="1373"/>
              <a:ext cx="148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miter lim="800000"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1521" name="Oval 6"/>
            <p:cNvSpPr>
              <a:spLocks noChangeArrowheads="1"/>
            </p:cNvSpPr>
            <p:nvPr/>
          </p:nvSpPr>
          <p:spPr bwMode="auto">
            <a:xfrm>
              <a:off x="4471" y="161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22" name="Oval 7"/>
            <p:cNvSpPr>
              <a:spLocks noChangeArrowheads="1"/>
            </p:cNvSpPr>
            <p:nvPr/>
          </p:nvSpPr>
          <p:spPr bwMode="auto">
            <a:xfrm>
              <a:off x="4375" y="1805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23" name="Oval 8"/>
            <p:cNvSpPr>
              <a:spLocks noChangeArrowheads="1"/>
            </p:cNvSpPr>
            <p:nvPr/>
          </p:nvSpPr>
          <p:spPr bwMode="auto">
            <a:xfrm>
              <a:off x="4279" y="1997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4910" y="1517"/>
              <a:ext cx="1440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35" tIns="31842" rIns="61235" bIns="31842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ts val="1021"/>
                </a:spcBef>
              </a:pPr>
              <a:r>
                <a:rPr lang="en-GB" altLang="en-US" sz="1905" i="0">
                  <a:solidFill>
                    <a:srgbClr val="0000CC"/>
                  </a:solidFill>
                </a:rPr>
                <a:t>Application to embedded systems</a:t>
              </a:r>
            </a:p>
          </p:txBody>
        </p:sp>
      </p:grpSp>
      <p:sp>
        <p:nvSpPr>
          <p:cNvPr id="21511" name="TextBox 20"/>
          <p:cNvSpPr txBox="1">
            <a:spLocks noChangeArrowheads="1"/>
          </p:cNvSpPr>
          <p:nvPr/>
        </p:nvSpPr>
        <p:spPr bwMode="auto">
          <a:xfrm>
            <a:off x="5759045" y="3558199"/>
            <a:ext cx="1607209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 dirty="0">
                <a:solidFill>
                  <a:srgbClr val="006600"/>
                </a:solidFill>
              </a:rPr>
              <a:t>1997</a:t>
            </a:r>
          </a:p>
        </p:txBody>
      </p:sp>
      <p:sp>
        <p:nvSpPr>
          <p:cNvPr id="21512" name="TextBox 21"/>
          <p:cNvSpPr txBox="1">
            <a:spLocks noChangeArrowheads="1"/>
          </p:cNvSpPr>
          <p:nvPr/>
        </p:nvSpPr>
        <p:spPr bwMode="auto">
          <a:xfrm>
            <a:off x="6956891" y="1016388"/>
            <a:ext cx="1607209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>
                <a:solidFill>
                  <a:srgbClr val="006600"/>
                </a:solidFill>
              </a:rPr>
              <a:t>2003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231055" y="83170"/>
            <a:ext cx="466609" cy="861930"/>
            <a:chOff x="4711" y="77"/>
            <a:chExt cx="432" cy="798"/>
          </a:xfrm>
        </p:grpSpPr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4711" y="365"/>
              <a:ext cx="307" cy="510"/>
              <a:chOff x="499" y="3857"/>
              <a:chExt cx="307" cy="510"/>
            </a:xfrm>
          </p:grpSpPr>
          <p:sp>
            <p:nvSpPr>
              <p:cNvPr id="21516" name="Oval 6"/>
              <p:cNvSpPr>
                <a:spLocks noChangeArrowheads="1"/>
              </p:cNvSpPr>
              <p:nvPr/>
            </p:nvSpPr>
            <p:spPr bwMode="auto">
              <a:xfrm>
                <a:off x="703" y="3857"/>
                <a:ext cx="103" cy="10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b="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7" name="Oval 7"/>
              <p:cNvSpPr>
                <a:spLocks noChangeArrowheads="1"/>
              </p:cNvSpPr>
              <p:nvPr/>
            </p:nvSpPr>
            <p:spPr bwMode="auto">
              <a:xfrm>
                <a:off x="601" y="4061"/>
                <a:ext cx="102" cy="10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b="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8" name="Oval 8"/>
              <p:cNvSpPr>
                <a:spLocks noChangeArrowheads="1"/>
              </p:cNvSpPr>
              <p:nvPr/>
            </p:nvSpPr>
            <p:spPr bwMode="auto">
              <a:xfrm>
                <a:off x="499" y="4265"/>
                <a:ext cx="102" cy="10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b="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5" name="Line 4"/>
            <p:cNvSpPr>
              <a:spLocks noChangeShapeType="1"/>
            </p:cNvSpPr>
            <p:nvPr/>
          </p:nvSpPr>
          <p:spPr bwMode="auto">
            <a:xfrm flipH="1">
              <a:off x="4985" y="77"/>
              <a:ext cx="158" cy="30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miter lim="800000"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9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457200" y="3266958"/>
            <a:ext cx="7924800" cy="52399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body"/>
          </p:nvPr>
        </p:nvSpPr>
        <p:spPr>
          <a:xfrm>
            <a:off x="228599" y="602703"/>
            <a:ext cx="9003587" cy="4871311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spcBef>
                <a:spcPts val="485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/>
              <a:t>Modelling is an abstraction mechanism:</a:t>
            </a:r>
          </a:p>
          <a:p>
            <a:pPr marL="768279" lvl="1" indent="-457200" algn="l">
              <a:spcBef>
                <a:spcPts val="485"/>
              </a:spcBef>
              <a:spcAft>
                <a:spcPts val="74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/>
              <a:t>Capture only important aspects and ignores the rest.</a:t>
            </a:r>
          </a:p>
          <a:p>
            <a:pPr marL="768279" lvl="1" indent="-457200" algn="l">
              <a:spcBef>
                <a:spcPts val="485"/>
              </a:spcBef>
              <a:spcAft>
                <a:spcPts val="74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>
                <a:solidFill>
                  <a:srgbClr val="0000FF"/>
                </a:solidFill>
              </a:rPr>
              <a:t>Different models </a:t>
            </a:r>
            <a:r>
              <a:rPr lang="en-GB" sz="2800" dirty="0" smtClean="0">
                <a:solidFill>
                  <a:srgbClr val="0000FF"/>
                </a:solidFill>
              </a:rPr>
              <a:t>obtained when </a:t>
            </a:r>
            <a:r>
              <a:rPr lang="en-GB" sz="2800" dirty="0">
                <a:solidFill>
                  <a:srgbClr val="0000FF"/>
                </a:solidFill>
              </a:rPr>
              <a:t>different aspects are ignored.</a:t>
            </a:r>
          </a:p>
          <a:p>
            <a:pPr marL="768279" lvl="1" indent="-457200" algn="l">
              <a:spcBef>
                <a:spcPts val="485"/>
              </a:spcBef>
              <a:spcAft>
                <a:spcPts val="740"/>
              </a:spcAft>
              <a:buSzPct val="75000"/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>
                <a:solidFill>
                  <a:srgbClr val="003300"/>
                </a:solidFill>
              </a:rPr>
              <a:t>An effective mechanism to handle complexity.</a:t>
            </a:r>
          </a:p>
          <a:p>
            <a:pPr marL="457200" indent="-457200" algn="l">
              <a:spcBef>
                <a:spcPts val="485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/>
              <a:t>UML is a graphical modelling </a:t>
            </a:r>
            <a:r>
              <a:rPr lang="en-GB" sz="2800" dirty="0" smtClean="0"/>
              <a:t>technique</a:t>
            </a:r>
            <a:endParaRPr lang="en-GB" sz="2800" dirty="0"/>
          </a:p>
          <a:p>
            <a:pPr marL="457200" indent="-457200" algn="l">
              <a:spcBef>
                <a:spcPts val="485"/>
              </a:spcBef>
              <a:spcAft>
                <a:spcPts val="936"/>
              </a:spcAft>
              <a:buFont typeface="Arial" panose="020B0604020202020204" pitchFamily="34" charset="0"/>
              <a:buChar char="•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  <a:tab pos="6403040" algn="l"/>
              </a:tabLst>
              <a:defRPr/>
            </a:pPr>
            <a:r>
              <a:rPr lang="en-GB" sz="2800" dirty="0"/>
              <a:t>Easy to understand and construct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530262" y="0"/>
            <a:ext cx="6183649" cy="94726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062" b="1" dirty="0"/>
              <a:t>Why are UML Models Required?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4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1809</Words>
  <Application>Microsoft Office PowerPoint</Application>
  <PresentationFormat>On-screen Show (16:9)</PresentationFormat>
  <Paragraphs>446</Paragraphs>
  <Slides>46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Century Gothic</vt:lpstr>
      <vt:lpstr>Comic Sans MS</vt:lpstr>
      <vt:lpstr>Symbol</vt:lpstr>
      <vt:lpstr>Times New Roman</vt:lpstr>
      <vt:lpstr>Wingdings</vt:lpstr>
      <vt:lpstr>Office Theme</vt:lpstr>
      <vt:lpstr>Custom Design</vt:lpstr>
      <vt:lpstr>PowerPoint Presentation</vt:lpstr>
      <vt:lpstr>Introduction</vt:lpstr>
      <vt:lpstr>Object Modelling Using UML</vt:lpstr>
      <vt:lpstr>UML Origin</vt:lpstr>
      <vt:lpstr>UML Lineology</vt:lpstr>
      <vt:lpstr>Different Object Modeling Techniques in UML </vt:lpstr>
      <vt:lpstr>UML as A Standard</vt:lpstr>
      <vt:lpstr>Developments to UML</vt:lpstr>
      <vt:lpstr>Why are UML Models Required?</vt:lpstr>
      <vt:lpstr>UML Diagrams</vt:lpstr>
      <vt:lpstr>UML Model Views</vt:lpstr>
      <vt:lpstr>PowerPoint Presentation</vt:lpstr>
      <vt:lpstr>Structural Diagrams</vt:lpstr>
      <vt:lpstr>Behavioral Diagrams</vt:lpstr>
      <vt:lpstr>Some Insights on Using UML</vt:lpstr>
      <vt:lpstr>Are All Views Required for Developing A Typical System?</vt:lpstr>
      <vt:lpstr>Use Case Modelling </vt:lpstr>
      <vt:lpstr>Use Case Model </vt:lpstr>
      <vt:lpstr>A Use Case </vt:lpstr>
      <vt:lpstr>Example Use Cases</vt:lpstr>
      <vt:lpstr>Are All Use Cases Independent?</vt:lpstr>
      <vt:lpstr>An Example Use Case Diagram </vt:lpstr>
      <vt:lpstr>Why Develop A Use Case Diagram?</vt:lpstr>
      <vt:lpstr>Representation of Use Cases</vt:lpstr>
      <vt:lpstr>What is a Connection?</vt:lpstr>
      <vt:lpstr>Relationships between Use Cases and Actors</vt:lpstr>
      <vt:lpstr>PowerPoint Presentation</vt:lpstr>
      <vt:lpstr>Yet Another Use Case Example</vt:lpstr>
      <vt:lpstr>Factoring Use Cases</vt:lpstr>
      <vt:lpstr>Generalization</vt:lpstr>
      <vt:lpstr>Generalization  Example 1</vt:lpstr>
      <vt:lpstr>Factoring Use Cases Using Generalization </vt:lpstr>
      <vt:lpstr>Include</vt:lpstr>
      <vt:lpstr>Factoring Use Cases Using Include </vt:lpstr>
      <vt:lpstr>Example of Factoring Use Cases Using  Include </vt:lpstr>
      <vt:lpstr>Extend</vt:lpstr>
      <vt:lpstr>Example Factoring A Use Case Using  Extend</vt:lpstr>
      <vt:lpstr>Extension Point</vt:lpstr>
      <vt:lpstr>Use Case Relationships</vt:lpstr>
      <vt:lpstr>Example 1: Video Store Information System</vt:lpstr>
      <vt:lpstr>Example 1: Solution</vt:lpstr>
      <vt:lpstr>Use Case Description</vt:lpstr>
      <vt:lpstr>Use Case Scenarios</vt:lpstr>
      <vt:lpstr>ATM Money Withdraw  Example</vt:lpstr>
      <vt:lpstr>ATM Money Withdraw Mainline Scenario</vt:lpstr>
      <vt:lpstr>ATM Money Withdraw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241</cp:revision>
  <dcterms:created xsi:type="dcterms:W3CDTF">2016-12-13T07:50:37Z</dcterms:created>
  <dcterms:modified xsi:type="dcterms:W3CDTF">2018-07-14T12:26:35Z</dcterms:modified>
</cp:coreProperties>
</file>