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33"/>
  </p:notesMasterIdLst>
  <p:sldIdLst>
    <p:sldId id="256" r:id="rId3"/>
    <p:sldId id="724" r:id="rId4"/>
    <p:sldId id="725" r:id="rId5"/>
    <p:sldId id="726" r:id="rId6"/>
    <p:sldId id="727" r:id="rId7"/>
    <p:sldId id="728" r:id="rId8"/>
    <p:sldId id="729" r:id="rId9"/>
    <p:sldId id="358" r:id="rId10"/>
    <p:sldId id="359" r:id="rId11"/>
    <p:sldId id="360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72" r:id="rId20"/>
    <p:sldId id="385" r:id="rId21"/>
    <p:sldId id="637" r:id="rId22"/>
    <p:sldId id="638" r:id="rId23"/>
    <p:sldId id="378" r:id="rId24"/>
    <p:sldId id="386" r:id="rId25"/>
    <p:sldId id="387" r:id="rId26"/>
    <p:sldId id="388" r:id="rId27"/>
    <p:sldId id="389" r:id="rId28"/>
    <p:sldId id="390" r:id="rId29"/>
    <p:sldId id="435" r:id="rId30"/>
    <p:sldId id="436" r:id="rId31"/>
    <p:sldId id="437" r:id="rId3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FF99"/>
    <a:srgbClr val="003366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8AFF1-86C9-4393-B194-E243FDA77780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F026C-078E-4EE5-9BC2-B66583B329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15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Text Box 1"/>
          <p:cNvSpPr txBox="1">
            <a:spLocks noChangeArrowheads="1"/>
          </p:cNvSpPr>
          <p:nvPr/>
        </p:nvSpPr>
        <p:spPr bwMode="auto">
          <a:xfrm>
            <a:off x="1090613" y="307975"/>
            <a:ext cx="4827587" cy="36210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 i="0">
              <a:latin typeface="Times New Roman" panose="02020603050405020304" pitchFamily="18" charset="0"/>
            </a:endParaRPr>
          </a:p>
        </p:txBody>
      </p:sp>
      <p:sp>
        <p:nvSpPr>
          <p:cNvPr id="363523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259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Text Box 1"/>
          <p:cNvSpPr txBox="1">
            <a:spLocks noChangeArrowheads="1"/>
          </p:cNvSpPr>
          <p:nvPr/>
        </p:nvSpPr>
        <p:spPr bwMode="auto">
          <a:xfrm>
            <a:off x="1090613" y="307975"/>
            <a:ext cx="4827587" cy="36210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 i="0">
              <a:latin typeface="Times New Roman" panose="02020603050405020304" pitchFamily="18" charset="0"/>
            </a:endParaRPr>
          </a:p>
        </p:txBody>
      </p:sp>
      <p:sp>
        <p:nvSpPr>
          <p:cNvPr id="365571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6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Text Box 1"/>
          <p:cNvSpPr txBox="1">
            <a:spLocks noChangeArrowheads="1"/>
          </p:cNvSpPr>
          <p:nvPr/>
        </p:nvSpPr>
        <p:spPr bwMode="auto">
          <a:xfrm>
            <a:off x="1090613" y="307975"/>
            <a:ext cx="4827587" cy="36210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 i="0">
              <a:latin typeface="Times New Roman" panose="02020603050405020304" pitchFamily="18" charset="0"/>
            </a:endParaRPr>
          </a:p>
        </p:txBody>
      </p:sp>
      <p:sp>
        <p:nvSpPr>
          <p:cNvPr id="366595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881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Text Box 1"/>
          <p:cNvSpPr txBox="1">
            <a:spLocks noChangeArrowheads="1"/>
          </p:cNvSpPr>
          <p:nvPr/>
        </p:nvSpPr>
        <p:spPr bwMode="auto">
          <a:xfrm>
            <a:off x="1090613" y="307975"/>
            <a:ext cx="4827587" cy="36210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 i="0">
              <a:latin typeface="Times New Roman" panose="02020603050405020304" pitchFamily="18" charset="0"/>
            </a:endParaRPr>
          </a:p>
        </p:txBody>
      </p:sp>
      <p:sp>
        <p:nvSpPr>
          <p:cNvPr id="368643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408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Text Box 1"/>
          <p:cNvSpPr txBox="1">
            <a:spLocks noChangeArrowheads="1"/>
          </p:cNvSpPr>
          <p:nvPr/>
        </p:nvSpPr>
        <p:spPr bwMode="auto">
          <a:xfrm>
            <a:off x="1090613" y="307975"/>
            <a:ext cx="4827587" cy="36210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 i="0">
              <a:latin typeface="Times New Roman" panose="02020603050405020304" pitchFamily="18" charset="0"/>
            </a:endParaRPr>
          </a:p>
        </p:txBody>
      </p:sp>
      <p:sp>
        <p:nvSpPr>
          <p:cNvPr id="369667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469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Text Box 1"/>
          <p:cNvSpPr txBox="1">
            <a:spLocks noChangeArrowheads="1"/>
          </p:cNvSpPr>
          <p:nvPr/>
        </p:nvSpPr>
        <p:spPr bwMode="auto">
          <a:xfrm>
            <a:off x="1090613" y="307975"/>
            <a:ext cx="4827587" cy="36210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 i="0">
              <a:latin typeface="Times New Roman" panose="02020603050405020304" pitchFamily="18" charset="0"/>
            </a:endParaRPr>
          </a:p>
        </p:txBody>
      </p:sp>
      <p:sp>
        <p:nvSpPr>
          <p:cNvPr id="373763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929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7"/>
          <p:cNvSpPr txBox="1">
            <a:spLocks noGrp="1" noChangeArrowheads="1"/>
          </p:cNvSpPr>
          <p:nvPr/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fld id="{D6B919FD-D033-450C-9C4F-BD156C0C2E50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374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05200" y="2439988"/>
            <a:ext cx="0" cy="0"/>
          </a:xfrm>
        </p:spPr>
      </p:sp>
      <p:sp>
        <p:nvSpPr>
          <p:cNvPr id="374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6970713"/>
            <a:ext cx="5216525" cy="282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95714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Text Box 1"/>
          <p:cNvSpPr txBox="1">
            <a:spLocks noChangeArrowheads="1"/>
          </p:cNvSpPr>
          <p:nvPr/>
        </p:nvSpPr>
        <p:spPr bwMode="auto">
          <a:xfrm>
            <a:off x="1090613" y="307975"/>
            <a:ext cx="4827587" cy="36210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 i="0">
              <a:latin typeface="Times New Roman" panose="02020603050405020304" pitchFamily="18" charset="0"/>
            </a:endParaRPr>
          </a:p>
        </p:txBody>
      </p:sp>
      <p:sp>
        <p:nvSpPr>
          <p:cNvPr id="378883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370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28E9E-0BDC-400F-AB6C-76E75D395785}" type="datetime1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FD10-62E8-4895-A515-C7E3BE4B7D86}" type="datetime1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D148-3E48-4E1D-8F79-84F616192A9E}" type="datetime1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6CAC-5B1C-4890-B190-1793545C6B4A}" type="datetime1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8832-A40D-4DD1-8ED6-6E7E3E679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00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F9DC-327A-4001-A446-1A13A60737E6}" type="datetime1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8832-A40D-4DD1-8ED6-6E7E3E679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5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3EF7-7042-460E-A41A-BF6D71F98E49}" type="datetime1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8832-A40D-4DD1-8ED6-6E7E3E679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693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C7ABE-2CF9-461E-92D5-1D16494F0B54}" type="datetime1">
              <a:rPr lang="en-US" smtClean="0"/>
              <a:t>7/15/2018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8832-A40D-4DD1-8ED6-6E7E3E679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09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B23-3FB5-4145-A9FA-3900836F36A0}" type="datetime1">
              <a:rPr lang="en-US" smtClean="0"/>
              <a:t>7/15/2018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8832-A40D-4DD1-8ED6-6E7E3E679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3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F9A1-92EF-4A7B-AC07-EF19850A7D26}" type="datetime1">
              <a:rPr lang="en-US" smtClean="0"/>
              <a:t>7/15/2018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8832-A40D-4DD1-8ED6-6E7E3E679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062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E5B23-EA75-4570-A472-EED7B9D3F1B0}" type="datetime1">
              <a:rPr lang="en-US" smtClean="0"/>
              <a:t>7/15/2018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8832-A40D-4DD1-8ED6-6E7E3E679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455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AE34F-5A89-431F-8D2E-5F160BBEBC69}" type="datetime1">
              <a:rPr lang="en-US" smtClean="0"/>
              <a:t>7/15/2018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8832-A40D-4DD1-8ED6-6E7E3E679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32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B294-7F4B-4A8A-BC73-AEC11A970B7D}" type="datetime1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317B-17FD-463D-93B7-A15BA701D247}" type="datetime1">
              <a:rPr lang="en-US" smtClean="0"/>
              <a:t>7/15/2018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8832-A40D-4DD1-8ED6-6E7E3E679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855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F30E4-9E25-4B13-BC25-4FC52390D6FE}" type="datetime1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8832-A40D-4DD1-8ED6-6E7E3E679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992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5C6E-B5AE-4348-BCFD-D7EE319AE7DE}" type="datetime1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8832-A40D-4DD1-8ED6-6E7E3E679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1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070B4-5098-4D48-AE3C-B24921C22074}" type="datetime1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9D5D8-DB88-4254-9A44-D67F173DC9A2}" type="datetime1">
              <a:rPr lang="en-US" smtClean="0"/>
              <a:t>7/15/2018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757E-D04F-45C0-BB5F-E07EAB4E921B}" type="datetime1">
              <a:rPr lang="en-US" smtClean="0"/>
              <a:t>7/15/2018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AF4D-825F-4E4C-9DD9-5752E2A344C0}" type="datetime1">
              <a:rPr lang="en-US" smtClean="0"/>
              <a:t>7/15/2018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FE1B-01BD-4926-A2C4-14912D684106}" type="datetime1">
              <a:rPr lang="en-US" smtClean="0"/>
              <a:t>7/15/2018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6693-742F-4E60-BAF5-9F21772BEDE2}" type="datetime1">
              <a:rPr lang="en-US" smtClean="0"/>
              <a:t>7/15/2018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BF2E-4FD7-4925-B499-F470C5CD4E9A}" type="datetime1">
              <a:rPr lang="en-US" smtClean="0"/>
              <a:t>7/15/2018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34405-998A-417C-BD26-A297FF8268F1}" type="datetime1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6CD4D-9F7E-4DEF-9CC1-C59414F0F6CA}" type="datetime1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38832-A40D-4DD1-8ED6-6E7E3E679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64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181100" y="2849656"/>
            <a:ext cx="6781800" cy="1120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IN" sz="2400" b="1" dirty="0" err="1">
                <a:solidFill>
                  <a:srgbClr val="353C5F"/>
                </a:solidFill>
                <a:latin typeface="Century Gothic" pitchFamily="34" charset="0"/>
                <a:cs typeface="Arial" pitchFamily="34" charset="0"/>
              </a:rPr>
              <a:t>Rajib</a:t>
            </a:r>
            <a:r>
              <a:rPr lang="en-IN" sz="2400" b="1" dirty="0">
                <a:solidFill>
                  <a:srgbClr val="353C5F"/>
                </a:solidFill>
                <a:latin typeface="Century Gothic" pitchFamily="34" charset="0"/>
                <a:cs typeface="Arial" pitchFamily="34" charset="0"/>
              </a:rPr>
              <a:t> Mall</a:t>
            </a:r>
            <a:endParaRPr lang="en-US" sz="2400" b="1" dirty="0">
              <a:solidFill>
                <a:srgbClr val="353C5F"/>
              </a:solidFill>
              <a:latin typeface="Century Gothic" pitchFamily="34" charset="0"/>
              <a:cs typeface="Arial" pitchFamily="34" charset="0"/>
            </a:endParaRPr>
          </a:p>
          <a:p>
            <a:pPr lvl="0" algn="ctr">
              <a:spcBef>
                <a:spcPct val="20000"/>
              </a:spcBef>
              <a:defRPr/>
            </a:pPr>
            <a:r>
              <a:rPr lang="en-IN" sz="2000" b="1" dirty="0">
                <a:solidFill>
                  <a:schemeClr val="accent2"/>
                </a:solidFill>
                <a:latin typeface="Century Gothic" pitchFamily="34" charset="0"/>
                <a:cs typeface="Arial" pitchFamily="34" charset="0"/>
              </a:rPr>
              <a:t>CSE Department</a:t>
            </a:r>
            <a:endParaRPr lang="en-US" sz="2000" b="1" dirty="0">
              <a:solidFill>
                <a:schemeClr val="accent2"/>
              </a:solidFill>
              <a:latin typeface="Century Gothic" pitchFamily="34" charset="0"/>
              <a:cs typeface="Arial" pitchFamily="34" charset="0"/>
            </a:endParaRPr>
          </a:p>
          <a:p>
            <a:pPr lvl="0" algn="ctr">
              <a:spcBef>
                <a:spcPct val="20000"/>
              </a:spcBef>
              <a:defRPr/>
            </a:pPr>
            <a:r>
              <a:rPr lang="en-US" sz="2000" b="1" dirty="0">
                <a:solidFill>
                  <a:schemeClr val="accent2"/>
                </a:solidFill>
                <a:latin typeface="Century Gothic" pitchFamily="34" charset="0"/>
                <a:cs typeface="Arial" pitchFamily="34" charset="0"/>
              </a:rPr>
              <a:t> IIT KHARAGPUR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0" y="1962150"/>
            <a:ext cx="9144000" cy="887506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GB" altLang="en-US" sz="3600" b="1" dirty="0" smtClean="0">
                <a:solidFill>
                  <a:schemeClr val="hlink"/>
                </a:solidFill>
              </a:rPr>
              <a:t>Object-Oriented Design using </a:t>
            </a:r>
            <a:r>
              <a:rPr lang="en-GB" altLang="en-US" sz="3600" b="1" dirty="0" smtClean="0">
                <a:solidFill>
                  <a:schemeClr val="hlink"/>
                </a:solidFill>
              </a:rPr>
              <a:t>UML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GB" sz="2400" b="1" dirty="0" smtClean="0">
                <a:solidFill>
                  <a:schemeClr val="hlink"/>
                </a:solidFill>
                <a:latin typeface="Century Gothic" pitchFamily="34" charset="0"/>
                <a:cs typeface="Times New Roman" pitchFamily="18" charset="0"/>
              </a:rPr>
              <a:t>                                                                       </a:t>
            </a:r>
            <a:r>
              <a:rPr lang="en-GB" sz="2400" b="1" dirty="0" err="1" smtClean="0">
                <a:solidFill>
                  <a:schemeClr val="hlink"/>
                </a:solidFill>
                <a:latin typeface="Century Gothic" pitchFamily="34" charset="0"/>
                <a:cs typeface="Times New Roman" pitchFamily="18" charset="0"/>
              </a:rPr>
              <a:t>Cont</a:t>
            </a:r>
            <a:r>
              <a:rPr lang="en-GB" sz="2400" b="1" dirty="0" smtClean="0">
                <a:solidFill>
                  <a:schemeClr val="hlink"/>
                </a:solidFill>
                <a:latin typeface="Century Gothic" pitchFamily="34" charset="0"/>
                <a:cs typeface="Times New Roman" pitchFamily="18" charset="0"/>
              </a:rPr>
              <a:t>…</a:t>
            </a:r>
            <a:endParaRPr lang="en-US" sz="2400" b="1" dirty="0" smtClean="0">
              <a:solidFill>
                <a:srgbClr val="353C5F"/>
              </a:solidFill>
              <a:latin typeface="Century Gothic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6"/>
          <p:cNvSpPr>
            <a:spLocks noChangeArrowheads="1"/>
          </p:cNvSpPr>
          <p:nvPr/>
        </p:nvSpPr>
        <p:spPr bwMode="auto">
          <a:xfrm>
            <a:off x="381000" y="3714750"/>
            <a:ext cx="6324600" cy="60406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449"/>
          </a:p>
        </p:txBody>
      </p:sp>
      <p:sp>
        <p:nvSpPr>
          <p:cNvPr id="96259" name="Rectangle 1"/>
          <p:cNvSpPr>
            <a:spLocks noGrp="1" noChangeArrowheads="1"/>
          </p:cNvSpPr>
          <p:nvPr>
            <p:ph type="title"/>
          </p:nvPr>
        </p:nvSpPr>
        <p:spPr>
          <a:xfrm>
            <a:off x="1657854" y="57150"/>
            <a:ext cx="5828292" cy="854370"/>
          </a:xfrm>
        </p:spPr>
        <p:txBody>
          <a:bodyPr vert="horz" lIns="13472" tIns="35026" rIns="13472" bIns="35026" rtlCol="0" anchor="ctr">
            <a:normAutofit/>
          </a:bodyPr>
          <a:lstStyle/>
          <a:p>
            <a:pPr>
              <a:lnSpc>
                <a:spcPct val="94000"/>
              </a:lnSpc>
              <a:spcBef>
                <a:spcPts val="927"/>
              </a:spcBef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</a:pPr>
            <a:r>
              <a:rPr lang="en-GB" altLang="en-US" sz="3600" b="1" dirty="0" smtClean="0"/>
              <a:t>Interaction Diagram</a:t>
            </a:r>
          </a:p>
        </p:txBody>
      </p:sp>
      <p:sp>
        <p:nvSpPr>
          <p:cNvPr id="4014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608272"/>
            <a:ext cx="9144000" cy="3992099"/>
          </a:xfrm>
        </p:spPr>
        <p:txBody>
          <a:bodyPr vert="horz" lIns="13472" tIns="35026" rIns="13472" bIns="35026" rtlCol="0">
            <a:normAutofit/>
          </a:bodyPr>
          <a:lstStyle/>
          <a:p>
            <a:pPr marL="230069" indent="-230069">
              <a:lnSpc>
                <a:spcPct val="125000"/>
              </a:lnSpc>
              <a:spcBef>
                <a:spcPts val="816"/>
              </a:spcBef>
              <a:spcAft>
                <a:spcPts val="816"/>
              </a:spcAft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</a:pPr>
            <a:r>
              <a:rPr lang="en-GB" altLang="en-US" sz="2722" b="1" dirty="0">
                <a:solidFill>
                  <a:srgbClr val="0000CC"/>
                </a:solidFill>
              </a:rPr>
              <a:t>Can model the way a group of objects </a:t>
            </a:r>
            <a:r>
              <a:rPr lang="en-GB" altLang="en-US" sz="2722" b="1" dirty="0" smtClean="0">
                <a:solidFill>
                  <a:srgbClr val="0000CC"/>
                </a:solidFill>
              </a:rPr>
              <a:t>interact </a:t>
            </a:r>
            <a:r>
              <a:rPr lang="en-GB" altLang="en-US" sz="2722" b="1" dirty="0">
                <a:solidFill>
                  <a:srgbClr val="0000CC"/>
                </a:solidFill>
              </a:rPr>
              <a:t>to realize some behaviour.</a:t>
            </a:r>
          </a:p>
          <a:p>
            <a:pPr marL="230069" indent="-230069">
              <a:lnSpc>
                <a:spcPct val="125000"/>
              </a:lnSpc>
              <a:spcBef>
                <a:spcPts val="816"/>
              </a:spcBef>
              <a:spcAft>
                <a:spcPts val="816"/>
              </a:spcAft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</a:pPr>
            <a:r>
              <a:rPr lang="en-GB" altLang="en-US" sz="2722" dirty="0"/>
              <a:t>How many interaction diagrams to draw?</a:t>
            </a:r>
          </a:p>
          <a:p>
            <a:pPr marL="523866" lvl="1" indent="-230069">
              <a:lnSpc>
                <a:spcPct val="125000"/>
              </a:lnSpc>
              <a:spcBef>
                <a:spcPts val="816"/>
              </a:spcBef>
              <a:spcAft>
                <a:spcPts val="816"/>
              </a:spcAft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</a:pPr>
            <a:r>
              <a:rPr lang="en-GB" altLang="en-US" sz="2449" dirty="0"/>
              <a:t>Typically each interaction diagram realizes behaviour of a single use case</a:t>
            </a:r>
          </a:p>
          <a:p>
            <a:pPr marL="523866" lvl="1" indent="-230069">
              <a:lnSpc>
                <a:spcPct val="125000"/>
              </a:lnSpc>
              <a:spcBef>
                <a:spcPts val="816"/>
              </a:spcBef>
              <a:spcAft>
                <a:spcPts val="816"/>
              </a:spcAft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</a:pPr>
            <a:r>
              <a:rPr lang="en-GB" altLang="en-US" sz="2449" b="1" dirty="0">
                <a:solidFill>
                  <a:srgbClr val="003366"/>
                </a:solidFill>
              </a:rPr>
              <a:t>Draw one sequence diagram for each use case.</a:t>
            </a:r>
            <a:endParaRPr lang="en-GB" altLang="en-US" sz="2722" b="1" dirty="0">
              <a:solidFill>
                <a:srgbClr val="003366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779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1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1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1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1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1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1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1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1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6"/>
          <p:cNvSpPr>
            <a:spLocks noChangeArrowheads="1"/>
          </p:cNvSpPr>
          <p:nvPr/>
        </p:nvSpPr>
        <p:spPr bwMode="auto">
          <a:xfrm>
            <a:off x="228601" y="797330"/>
            <a:ext cx="7772400" cy="1143000"/>
          </a:xfrm>
          <a:prstGeom prst="rect">
            <a:avLst/>
          </a:prstGeom>
          <a:solidFill>
            <a:srgbClr val="FFFF66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449"/>
          </a:p>
        </p:txBody>
      </p:sp>
      <p:sp>
        <p:nvSpPr>
          <p:cNvPr id="101379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058237" y="4686613"/>
            <a:ext cx="1428990" cy="342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8579" tIns="34289" rIns="68579" bIns="34289" rtlCol="0" anchor="ctr"/>
          <a:lstStyle>
            <a:lvl1pPr>
              <a:defRPr sz="2449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505503" indent="-194424">
              <a:defRPr sz="2449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777697" indent="-155539">
              <a:defRPr sz="2449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088776" indent="-155539">
              <a:defRPr sz="2449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1399855" indent="-155539">
              <a:defRPr sz="2449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1710934" indent="-155539" defTabSz="311079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49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022013" indent="-155539" defTabSz="311079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49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2333092" indent="-155539" defTabSz="311079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49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2644170" indent="-155539" defTabSz="311079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49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fld id="{E7BBDC9B-54D9-4DD7-B517-C307A0A4520F}" type="slidenum">
              <a:rPr lang="ar-SA" altLang="en-US">
                <a:cs typeface="Arial" panose="020B0604020202020204" pitchFamily="34" charset="0"/>
              </a:rPr>
              <a:pPr/>
              <a:t>11</a:t>
            </a:fld>
            <a:endParaRPr lang="en-US" altLang="en-US"/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87827"/>
            <a:ext cx="6643778" cy="497933"/>
          </a:xfrm>
        </p:spPr>
        <p:txBody>
          <a:bodyPr>
            <a:normAutofit fontScale="90000"/>
          </a:bodyPr>
          <a:lstStyle/>
          <a:p>
            <a:r>
              <a:rPr lang="en-US" altLang="en-US" sz="2722" b="1" dirty="0"/>
              <a:t>A First Look at Sequence Diagrams</a:t>
            </a:r>
          </a:p>
        </p:txBody>
      </p:sp>
      <p:sp>
        <p:nvSpPr>
          <p:cNvPr id="405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1" y="685760"/>
            <a:ext cx="8991600" cy="4095790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  <a:spcBef>
                <a:spcPts val="408"/>
              </a:spcBef>
              <a:spcAft>
                <a:spcPts val="816"/>
              </a:spcAft>
            </a:pPr>
            <a:r>
              <a:rPr lang="en-US" altLang="en-US" sz="2994" b="1" dirty="0">
                <a:solidFill>
                  <a:srgbClr val="003300"/>
                </a:solidFill>
              </a:rPr>
              <a:t>Captures how objects interact with each other:</a:t>
            </a:r>
          </a:p>
          <a:p>
            <a:pPr lvl="1">
              <a:lnSpc>
                <a:spcPct val="114000"/>
              </a:lnSpc>
              <a:spcBef>
                <a:spcPts val="408"/>
              </a:spcBef>
              <a:spcAft>
                <a:spcPts val="816"/>
              </a:spcAft>
            </a:pPr>
            <a:r>
              <a:rPr lang="en-US" altLang="en-US" sz="2722" b="1" dirty="0">
                <a:solidFill>
                  <a:srgbClr val="003300"/>
                </a:solidFill>
              </a:rPr>
              <a:t>To realize some </a:t>
            </a:r>
            <a:r>
              <a:rPr lang="en-US" altLang="en-US" sz="2722" b="1" dirty="0" smtClean="0">
                <a:solidFill>
                  <a:srgbClr val="003300"/>
                </a:solidFill>
              </a:rPr>
              <a:t>behavior (use case execution).</a:t>
            </a:r>
            <a:endParaRPr lang="en-US" altLang="en-US" sz="2722" b="1" dirty="0">
              <a:solidFill>
                <a:srgbClr val="003300"/>
              </a:solidFill>
            </a:endParaRPr>
          </a:p>
          <a:p>
            <a:pPr>
              <a:lnSpc>
                <a:spcPct val="114000"/>
              </a:lnSpc>
              <a:spcBef>
                <a:spcPts val="408"/>
              </a:spcBef>
              <a:spcAft>
                <a:spcPts val="816"/>
              </a:spcAft>
            </a:pPr>
            <a:r>
              <a:rPr lang="en-US" altLang="en-US" sz="2994" dirty="0"/>
              <a:t>Emphasizes time ordering of messages.</a:t>
            </a:r>
          </a:p>
          <a:p>
            <a:pPr>
              <a:lnSpc>
                <a:spcPct val="114000"/>
              </a:lnSpc>
              <a:spcBef>
                <a:spcPts val="408"/>
              </a:spcBef>
              <a:spcAft>
                <a:spcPts val="816"/>
              </a:spcAft>
            </a:pPr>
            <a:r>
              <a:rPr lang="en-US" altLang="en-US" sz="2994" dirty="0"/>
              <a:t>Can model: </a:t>
            </a:r>
          </a:p>
          <a:p>
            <a:pPr lvl="1">
              <a:lnSpc>
                <a:spcPct val="114000"/>
              </a:lnSpc>
              <a:spcBef>
                <a:spcPts val="408"/>
              </a:spcBef>
              <a:spcAft>
                <a:spcPts val="816"/>
              </a:spcAft>
            </a:pPr>
            <a:r>
              <a:rPr lang="en-US" altLang="en-US" sz="2722" dirty="0"/>
              <a:t>Simple sequential flow, branching, iteration, recursion, and concurrency.</a:t>
            </a:r>
          </a:p>
          <a:p>
            <a:pPr>
              <a:lnSpc>
                <a:spcPct val="114000"/>
              </a:lnSpc>
              <a:spcBef>
                <a:spcPts val="408"/>
              </a:spcBef>
              <a:spcAft>
                <a:spcPts val="816"/>
              </a:spcAft>
              <a:buNone/>
            </a:pPr>
            <a:endParaRPr lang="en-US" altLang="en-US" sz="2994" dirty="0"/>
          </a:p>
        </p:txBody>
      </p:sp>
    </p:spTree>
    <p:extLst>
      <p:ext uri="{BB962C8B-B14F-4D97-AF65-F5344CB8AC3E}">
        <p14:creationId xmlns:p14="http://schemas.microsoft.com/office/powerpoint/2010/main" val="1077608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05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05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001000" y="4629150"/>
            <a:ext cx="1029348" cy="342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8579" tIns="34289" rIns="68579" bIns="34289" rtlCol="0" anchor="ctr"/>
          <a:lstStyle>
            <a:lvl1pPr>
              <a:defRPr sz="2449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505503" indent="-194424">
              <a:defRPr sz="2449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777697" indent="-155539">
              <a:defRPr sz="2449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088776" indent="-155539">
              <a:defRPr sz="2449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1399855" indent="-155539">
              <a:defRPr sz="2449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1710934" indent="-155539" defTabSz="311079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49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022013" indent="-155539" defTabSz="311079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49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2333092" indent="-155539" defTabSz="311079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49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2644170" indent="-155539" defTabSz="311079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49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fld id="{C259A43C-F38F-46FE-9B60-0C0E82210362}" type="slidenum">
              <a:rPr lang="en-US" altLang="en-US" i="0"/>
              <a:pPr/>
              <a:t>12</a:t>
            </a:fld>
            <a:endParaRPr lang="en-US" altLang="en-US" i="0" dirty="0"/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>
          <a:xfrm>
            <a:off x="5487495" y="194100"/>
            <a:ext cx="3685775" cy="85437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altLang="en-US" sz="2722" b="1" dirty="0"/>
              <a:t>Develop One Sequence diagram for every use case</a:t>
            </a:r>
          </a:p>
        </p:txBody>
      </p:sp>
      <p:sp>
        <p:nvSpPr>
          <p:cNvPr id="102404" name="Picture 4" descr="0104cf4"/>
          <p:cNvSpPr>
            <a:spLocks noChangeAspect="1" noChangeArrowheads="1"/>
          </p:cNvSpPr>
          <p:nvPr/>
        </p:nvSpPr>
        <p:spPr bwMode="auto">
          <a:xfrm>
            <a:off x="876492" y="194101"/>
            <a:ext cx="6572490" cy="40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449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050760" y="1237490"/>
            <a:ext cx="4406863" cy="2903345"/>
            <a:chOff x="1172572" y="2435894"/>
            <a:chExt cx="7479964" cy="4115824"/>
          </a:xfrm>
        </p:grpSpPr>
        <p:sp>
          <p:nvSpPr>
            <p:cNvPr id="102415" name="Rectangle 4"/>
            <p:cNvSpPr>
              <a:spLocks noChangeArrowheads="1"/>
            </p:cNvSpPr>
            <p:nvPr/>
          </p:nvSpPr>
          <p:spPr bwMode="auto">
            <a:xfrm>
              <a:off x="2184136" y="2435895"/>
              <a:ext cx="1680104" cy="92396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8579" tIns="34289" rIns="68579" bIns="34289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089" i="0" u="sng">
                  <a:solidFill>
                    <a:srgbClr val="0000CC"/>
                  </a:solidFill>
                </a:rPr>
                <a:t>member:</a:t>
              </a:r>
              <a:br>
                <a:rPr lang="en-US" altLang="en-US" sz="1089" i="0" u="sng">
                  <a:solidFill>
                    <a:srgbClr val="0000CC"/>
                  </a:solidFill>
                </a:rPr>
              </a:br>
              <a:r>
                <a:rPr lang="en-US" altLang="en-US" sz="1089" i="0" u="sng">
                  <a:solidFill>
                    <a:srgbClr val="0000CC"/>
                  </a:solidFill>
                </a:rPr>
                <a:t>LibraryMember</a:t>
              </a:r>
            </a:p>
          </p:txBody>
        </p:sp>
        <p:sp>
          <p:nvSpPr>
            <p:cNvPr id="102416" name="Line 16"/>
            <p:cNvSpPr>
              <a:spLocks noChangeShapeType="1"/>
            </p:cNvSpPr>
            <p:nvPr/>
          </p:nvSpPr>
          <p:spPr bwMode="auto">
            <a:xfrm>
              <a:off x="3024188" y="3359855"/>
              <a:ext cx="0" cy="3191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79" tIns="34289" rIns="68579" bIns="34289"/>
            <a:lstStyle/>
            <a:p>
              <a:endParaRPr lang="en-US" sz="1225"/>
            </a:p>
          </p:txBody>
        </p:sp>
        <p:grpSp>
          <p:nvGrpSpPr>
            <p:cNvPr id="102417" name="Group 39"/>
            <p:cNvGrpSpPr>
              <a:grpSpLocks/>
            </p:cNvGrpSpPr>
            <p:nvPr/>
          </p:nvGrpSpPr>
          <p:grpSpPr bwMode="auto">
            <a:xfrm>
              <a:off x="4956307" y="2435894"/>
              <a:ext cx="1344083" cy="4115822"/>
              <a:chOff x="2592" y="1392"/>
              <a:chExt cx="768" cy="2352"/>
            </a:xfrm>
          </p:grpSpPr>
          <p:sp>
            <p:nvSpPr>
              <p:cNvPr id="102439" name="Rectangle 14"/>
              <p:cNvSpPr>
                <a:spLocks noChangeArrowheads="1"/>
              </p:cNvSpPr>
              <p:nvPr/>
            </p:nvSpPr>
            <p:spPr bwMode="auto">
              <a:xfrm>
                <a:off x="2592" y="1392"/>
                <a:ext cx="768" cy="52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r>
                  <a:rPr lang="en-US" altLang="en-US" sz="1089" i="0" u="sng" dirty="0" err="1">
                    <a:solidFill>
                      <a:srgbClr val="0000CC"/>
                    </a:solidFill>
                  </a:rPr>
                  <a:t>book:Book</a:t>
                </a:r>
                <a:endParaRPr lang="en-US" altLang="en-US" sz="1089" i="0" u="sng" dirty="0">
                  <a:solidFill>
                    <a:srgbClr val="0000CC"/>
                  </a:solidFill>
                </a:endParaRPr>
              </a:p>
            </p:txBody>
          </p:sp>
          <p:sp>
            <p:nvSpPr>
              <p:cNvPr id="102440" name="Line 17"/>
              <p:cNvSpPr>
                <a:spLocks noChangeShapeType="1"/>
              </p:cNvSpPr>
              <p:nvPr/>
            </p:nvSpPr>
            <p:spPr bwMode="auto">
              <a:xfrm>
                <a:off x="2976" y="1920"/>
                <a:ext cx="0" cy="18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25"/>
              </a:p>
            </p:txBody>
          </p:sp>
        </p:grpSp>
        <p:grpSp>
          <p:nvGrpSpPr>
            <p:cNvPr id="102418" name="Group 41"/>
            <p:cNvGrpSpPr>
              <a:grpSpLocks/>
            </p:cNvGrpSpPr>
            <p:nvPr/>
          </p:nvGrpSpPr>
          <p:grpSpPr bwMode="auto">
            <a:xfrm>
              <a:off x="7308453" y="2435894"/>
              <a:ext cx="1344083" cy="4115822"/>
              <a:chOff x="3744" y="1392"/>
              <a:chExt cx="768" cy="2352"/>
            </a:xfrm>
          </p:grpSpPr>
          <p:sp>
            <p:nvSpPr>
              <p:cNvPr id="102437" name="Rectangle 15"/>
              <p:cNvSpPr>
                <a:spLocks noChangeArrowheads="1"/>
              </p:cNvSpPr>
              <p:nvPr/>
            </p:nvSpPr>
            <p:spPr bwMode="auto">
              <a:xfrm>
                <a:off x="3744" y="1392"/>
                <a:ext cx="768" cy="52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r>
                  <a:rPr lang="en-US" altLang="en-US" sz="1089" i="0" u="sng">
                    <a:solidFill>
                      <a:srgbClr val="0000CC"/>
                    </a:solidFill>
                  </a:rPr>
                  <a:t>:Book</a:t>
                </a:r>
                <a:br>
                  <a:rPr lang="en-US" altLang="en-US" sz="1089" i="0" u="sng">
                    <a:solidFill>
                      <a:srgbClr val="0000CC"/>
                    </a:solidFill>
                  </a:rPr>
                </a:br>
                <a:r>
                  <a:rPr lang="en-US" altLang="en-US" sz="1089" i="0" u="sng">
                    <a:solidFill>
                      <a:srgbClr val="0000CC"/>
                    </a:solidFill>
                  </a:rPr>
                  <a:t>Copy</a:t>
                </a:r>
              </a:p>
            </p:txBody>
          </p:sp>
          <p:sp>
            <p:nvSpPr>
              <p:cNvPr id="102438" name="Line 18"/>
              <p:cNvSpPr>
                <a:spLocks noChangeShapeType="1"/>
              </p:cNvSpPr>
              <p:nvPr/>
            </p:nvSpPr>
            <p:spPr bwMode="auto">
              <a:xfrm>
                <a:off x="4128" y="1920"/>
                <a:ext cx="0" cy="18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25"/>
              </a:p>
            </p:txBody>
          </p:sp>
        </p:grpSp>
        <p:grpSp>
          <p:nvGrpSpPr>
            <p:cNvPr id="102419" name="Group 21"/>
            <p:cNvGrpSpPr>
              <a:grpSpLocks/>
            </p:cNvGrpSpPr>
            <p:nvPr/>
          </p:nvGrpSpPr>
          <p:grpSpPr bwMode="auto">
            <a:xfrm>
              <a:off x="1172572" y="4117884"/>
              <a:ext cx="1790360" cy="515493"/>
              <a:chOff x="718" y="4117886"/>
              <a:chExt cx="1023" cy="515493"/>
            </a:xfrm>
          </p:grpSpPr>
          <p:sp>
            <p:nvSpPr>
              <p:cNvPr id="102435" name="Line 19"/>
              <p:cNvSpPr>
                <a:spLocks noChangeShapeType="1"/>
              </p:cNvSpPr>
              <p:nvPr/>
            </p:nvSpPr>
            <p:spPr bwMode="auto">
              <a:xfrm>
                <a:off x="818" y="4117886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25"/>
              </a:p>
            </p:txBody>
          </p:sp>
          <p:sp>
            <p:nvSpPr>
              <p:cNvPr id="102436" name="Text Box 20"/>
              <p:cNvSpPr txBox="1">
                <a:spLocks noChangeArrowheads="1"/>
              </p:cNvSpPr>
              <p:nvPr/>
            </p:nvSpPr>
            <p:spPr bwMode="auto">
              <a:xfrm>
                <a:off x="718" y="4264880"/>
                <a:ext cx="1023" cy="368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089" i="0">
                    <a:solidFill>
                      <a:srgbClr val="0000CC"/>
                    </a:solidFill>
                  </a:rPr>
                  <a:t>borrow(book)</a:t>
                </a:r>
              </a:p>
            </p:txBody>
          </p:sp>
        </p:grpSp>
        <p:sp>
          <p:nvSpPr>
            <p:cNvPr id="102420" name="Rectangle 22"/>
            <p:cNvSpPr>
              <a:spLocks noChangeArrowheads="1"/>
            </p:cNvSpPr>
            <p:nvPr/>
          </p:nvSpPr>
          <p:spPr bwMode="auto">
            <a:xfrm>
              <a:off x="2940183" y="3863834"/>
              <a:ext cx="168010" cy="2267903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8579" tIns="34289" rIns="68579" bIns="34289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905" i="0">
                <a:solidFill>
                  <a:srgbClr val="0000CC"/>
                </a:solidFill>
              </a:endParaRPr>
            </a:p>
          </p:txBody>
        </p:sp>
        <p:grpSp>
          <p:nvGrpSpPr>
            <p:cNvPr id="102421" name="Group 34"/>
            <p:cNvGrpSpPr>
              <a:grpSpLocks/>
            </p:cNvGrpSpPr>
            <p:nvPr/>
          </p:nvGrpSpPr>
          <p:grpSpPr bwMode="auto">
            <a:xfrm>
              <a:off x="3024187" y="3947845"/>
              <a:ext cx="2345147" cy="1007961"/>
              <a:chOff x="1728" y="2256"/>
              <a:chExt cx="1340" cy="576"/>
            </a:xfrm>
          </p:grpSpPr>
          <p:grpSp>
            <p:nvGrpSpPr>
              <p:cNvPr id="102429" name="Group 33"/>
              <p:cNvGrpSpPr>
                <a:grpSpLocks/>
              </p:cNvGrpSpPr>
              <p:nvPr/>
            </p:nvGrpSpPr>
            <p:grpSpPr bwMode="auto">
              <a:xfrm>
                <a:off x="1728" y="2448"/>
                <a:ext cx="720" cy="384"/>
                <a:chOff x="1728" y="2448"/>
                <a:chExt cx="720" cy="384"/>
              </a:xfrm>
            </p:grpSpPr>
            <p:sp>
              <p:nvSpPr>
                <p:cNvPr id="102431" name="Line 24"/>
                <p:cNvSpPr>
                  <a:spLocks noChangeShapeType="1"/>
                </p:cNvSpPr>
                <p:nvPr/>
              </p:nvSpPr>
              <p:spPr bwMode="auto">
                <a:xfrm>
                  <a:off x="1776" y="2448"/>
                  <a:ext cx="67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225"/>
                </a:p>
              </p:txBody>
            </p:sp>
            <p:sp>
              <p:nvSpPr>
                <p:cNvPr id="102432" name="Line 26"/>
                <p:cNvSpPr>
                  <a:spLocks noChangeShapeType="1"/>
                </p:cNvSpPr>
                <p:nvPr/>
              </p:nvSpPr>
              <p:spPr bwMode="auto">
                <a:xfrm>
                  <a:off x="2448" y="2448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225"/>
                </a:p>
              </p:txBody>
            </p:sp>
            <p:sp>
              <p:nvSpPr>
                <p:cNvPr id="102433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1824" y="2592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225"/>
                </a:p>
              </p:txBody>
            </p:sp>
            <p:sp>
              <p:nvSpPr>
                <p:cNvPr id="102434" name="Rectangle 29"/>
                <p:cNvSpPr>
                  <a:spLocks noChangeArrowheads="1"/>
                </p:cNvSpPr>
                <p:nvPr/>
              </p:nvSpPr>
              <p:spPr bwMode="auto">
                <a:xfrm>
                  <a:off x="1728" y="2544"/>
                  <a:ext cx="96" cy="288"/>
                </a:xfrm>
                <a:prstGeom prst="rect">
                  <a:avLst/>
                </a:prstGeom>
                <a:solidFill>
                  <a:srgbClr val="FF99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defTabSz="457200" eaLnBrk="0" fontAlgn="base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defTabSz="457200" eaLnBrk="0" fontAlgn="base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defTabSz="457200" eaLnBrk="0" fontAlgn="base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defTabSz="457200" eaLnBrk="0" fontAlgn="base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1905" i="0">
                    <a:solidFill>
                      <a:srgbClr val="0000CC"/>
                    </a:solidFill>
                  </a:endParaRPr>
                </a:p>
              </p:txBody>
            </p:sp>
          </p:grpSp>
          <p:sp>
            <p:nvSpPr>
              <p:cNvPr id="102430" name="Text Box 31"/>
              <p:cNvSpPr txBox="1">
                <a:spLocks noChangeArrowheads="1"/>
              </p:cNvSpPr>
              <p:nvPr/>
            </p:nvSpPr>
            <p:spPr bwMode="auto">
              <a:xfrm>
                <a:off x="1776" y="2256"/>
                <a:ext cx="1292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089" i="0">
                    <a:solidFill>
                      <a:srgbClr val="0000CC"/>
                    </a:solidFill>
                  </a:rPr>
                  <a:t>ok = canBorrow()</a:t>
                </a:r>
              </a:p>
            </p:txBody>
          </p:sp>
        </p:grpSp>
        <p:sp>
          <p:nvSpPr>
            <p:cNvPr id="102422" name="Line 36"/>
            <p:cNvSpPr>
              <a:spLocks noChangeShapeType="1"/>
            </p:cNvSpPr>
            <p:nvPr/>
          </p:nvSpPr>
          <p:spPr bwMode="auto">
            <a:xfrm>
              <a:off x="3108193" y="5375769"/>
              <a:ext cx="24169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79" tIns="34289" rIns="68579" bIns="34289"/>
            <a:lstStyle/>
            <a:p>
              <a:endParaRPr lang="en-US" sz="1225"/>
            </a:p>
          </p:txBody>
        </p:sp>
        <p:sp>
          <p:nvSpPr>
            <p:cNvPr id="102423" name="Text Box 37"/>
            <p:cNvSpPr txBox="1">
              <a:spLocks noChangeArrowheads="1"/>
            </p:cNvSpPr>
            <p:nvPr/>
          </p:nvSpPr>
          <p:spPr bwMode="auto">
            <a:xfrm>
              <a:off x="3108193" y="4955787"/>
              <a:ext cx="2621263" cy="3357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79" tIns="34289" rIns="68579" bIns="34289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089" i="0">
                  <a:solidFill>
                    <a:srgbClr val="0000CC"/>
                  </a:solidFill>
                </a:rPr>
                <a:t>[ok] borrow(member)</a:t>
              </a:r>
            </a:p>
          </p:txBody>
        </p:sp>
        <p:sp>
          <p:nvSpPr>
            <p:cNvPr id="102424" name="Rectangle 40"/>
            <p:cNvSpPr>
              <a:spLocks noChangeArrowheads="1"/>
            </p:cNvSpPr>
            <p:nvPr/>
          </p:nvSpPr>
          <p:spPr bwMode="auto">
            <a:xfrm>
              <a:off x="5544344" y="5291772"/>
              <a:ext cx="168010" cy="75596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8579" tIns="34289" rIns="68579" bIns="34289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905" i="0">
                <a:solidFill>
                  <a:srgbClr val="0000CC"/>
                </a:solidFill>
              </a:endParaRPr>
            </a:p>
          </p:txBody>
        </p:sp>
        <p:grpSp>
          <p:nvGrpSpPr>
            <p:cNvPr id="102425" name="Group 42"/>
            <p:cNvGrpSpPr>
              <a:grpSpLocks/>
            </p:cNvGrpSpPr>
            <p:nvPr/>
          </p:nvGrpSpPr>
          <p:grpSpPr bwMode="auto">
            <a:xfrm>
              <a:off x="5659668" y="5514324"/>
              <a:ext cx="2421229" cy="368499"/>
              <a:chOff x="1754" y="5346335"/>
              <a:chExt cx="1011" cy="368499"/>
            </a:xfrm>
          </p:grpSpPr>
          <p:sp>
            <p:nvSpPr>
              <p:cNvPr id="102427" name="Line 43"/>
              <p:cNvSpPr>
                <a:spLocks noChangeShapeType="1"/>
              </p:cNvSpPr>
              <p:nvPr/>
            </p:nvSpPr>
            <p:spPr bwMode="auto">
              <a:xfrm>
                <a:off x="1791" y="5346335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25"/>
              </a:p>
            </p:txBody>
          </p:sp>
          <p:sp>
            <p:nvSpPr>
              <p:cNvPr id="102428" name="Text Box 44"/>
              <p:cNvSpPr txBox="1">
                <a:spLocks noChangeArrowheads="1"/>
              </p:cNvSpPr>
              <p:nvPr/>
            </p:nvSpPr>
            <p:spPr bwMode="auto">
              <a:xfrm>
                <a:off x="1754" y="5346335"/>
                <a:ext cx="1011" cy="368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089" i="0">
                    <a:solidFill>
                      <a:srgbClr val="0000CC"/>
                    </a:solidFill>
                  </a:rPr>
                  <a:t>setTaken(member)</a:t>
                </a:r>
              </a:p>
            </p:txBody>
          </p:sp>
        </p:grpSp>
        <p:sp>
          <p:nvSpPr>
            <p:cNvPr id="102426" name="Rectangle 45"/>
            <p:cNvSpPr>
              <a:spLocks noChangeArrowheads="1"/>
            </p:cNvSpPr>
            <p:nvPr/>
          </p:nvSpPr>
          <p:spPr bwMode="auto">
            <a:xfrm>
              <a:off x="7896490" y="5459765"/>
              <a:ext cx="168010" cy="50397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8579" tIns="34289" rIns="68579" bIns="34289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905" i="0">
                <a:solidFill>
                  <a:srgbClr val="0000CC"/>
                </a:solidFill>
              </a:endParaRPr>
            </a:p>
          </p:txBody>
        </p:sp>
      </p:grpSp>
      <p:grpSp>
        <p:nvGrpSpPr>
          <p:cNvPr id="10" name="Group 36"/>
          <p:cNvGrpSpPr>
            <a:grpSpLocks/>
          </p:cNvGrpSpPr>
          <p:nvPr/>
        </p:nvGrpSpPr>
        <p:grpSpPr bwMode="auto">
          <a:xfrm>
            <a:off x="762000" y="557018"/>
            <a:ext cx="1511079" cy="3784717"/>
            <a:chOff x="0" y="1798638"/>
            <a:chExt cx="2220913" cy="5562600"/>
          </a:xfrm>
        </p:grpSpPr>
        <p:sp>
          <p:nvSpPr>
            <p:cNvPr id="5" name="Oval 4"/>
            <p:cNvSpPr/>
            <p:nvPr/>
          </p:nvSpPr>
          <p:spPr bwMode="auto">
            <a:xfrm>
              <a:off x="0" y="1798638"/>
              <a:ext cx="2220913" cy="556260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sz="2800" b="1" dirty="0">
                  <a:solidFill>
                    <a:srgbClr val="FF0000"/>
                  </a:solidFill>
                  <a:latin typeface="+mj-lt"/>
                </a:rPr>
                <a:t>Use Case</a:t>
              </a: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468313" y="5151438"/>
              <a:ext cx="1600200" cy="533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sz="1400" b="1" dirty="0">
                  <a:solidFill>
                    <a:srgbClr val="0000CC"/>
                  </a:solidFill>
                  <a:latin typeface="+mj-lt"/>
                </a:rPr>
                <a:t>Borrow Book</a:t>
              </a: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239713" y="2865438"/>
              <a:ext cx="16002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sz="1400" b="1" dirty="0">
                  <a:solidFill>
                    <a:srgbClr val="0000CC"/>
                  </a:solidFill>
                  <a:latin typeface="+mj-lt"/>
                </a:rPr>
                <a:t>Return Book</a:t>
              </a: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315913" y="6065838"/>
              <a:ext cx="16002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sz="1400" b="1" dirty="0">
                  <a:solidFill>
                    <a:srgbClr val="0000CC"/>
                  </a:solidFill>
                  <a:latin typeface="+mj-lt"/>
                </a:rPr>
                <a:t>Search Book</a:t>
              </a:r>
            </a:p>
          </p:txBody>
        </p:sp>
      </p:grpSp>
      <p:sp>
        <p:nvSpPr>
          <p:cNvPr id="36" name="Oval 35"/>
          <p:cNvSpPr/>
          <p:nvPr/>
        </p:nvSpPr>
        <p:spPr bwMode="auto">
          <a:xfrm>
            <a:off x="1080633" y="2818432"/>
            <a:ext cx="1088754" cy="362918"/>
          </a:xfrm>
          <a:prstGeom prst="ellipse">
            <a:avLst/>
          </a:prstGeom>
          <a:solidFill>
            <a:srgbClr val="FFFFCC"/>
          </a:solidFill>
          <a:ln w="28575">
            <a:solidFill>
              <a:srgbClr val="C0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70000"/>
              </a:lnSpc>
              <a:defRPr/>
            </a:pPr>
            <a:r>
              <a:rPr lang="en-US" sz="1400" b="1" dirty="0">
                <a:solidFill>
                  <a:srgbClr val="0000CC"/>
                </a:solidFill>
                <a:latin typeface="+mj-lt"/>
              </a:rPr>
              <a:t>Borrow Book</a:t>
            </a:r>
          </a:p>
        </p:txBody>
      </p:sp>
      <p:grpSp>
        <p:nvGrpSpPr>
          <p:cNvPr id="11" name="Group 41"/>
          <p:cNvGrpSpPr>
            <a:grpSpLocks/>
          </p:cNvGrpSpPr>
          <p:nvPr/>
        </p:nvGrpSpPr>
        <p:grpSpPr bwMode="auto">
          <a:xfrm>
            <a:off x="1754624" y="142255"/>
            <a:ext cx="3058881" cy="4199480"/>
            <a:chOff x="1458912" y="1189037"/>
            <a:chExt cx="4495800" cy="6172199"/>
          </a:xfrm>
        </p:grpSpPr>
        <p:cxnSp>
          <p:nvCxnSpPr>
            <p:cNvPr id="102409" name="Straight Connector 38"/>
            <p:cNvCxnSpPr>
              <a:cxnSpLocks noChangeShapeType="1"/>
            </p:cNvCxnSpPr>
            <p:nvPr/>
          </p:nvCxnSpPr>
          <p:spPr bwMode="auto">
            <a:xfrm flipV="1">
              <a:off x="1458912" y="1189037"/>
              <a:ext cx="4495800" cy="3962400"/>
            </a:xfrm>
            <a:prstGeom prst="line">
              <a:avLst/>
            </a:prstGeom>
            <a:noFill/>
            <a:ln w="28575" algn="ctr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10" name="Straight Connector 40"/>
            <p:cNvCxnSpPr>
              <a:cxnSpLocks noChangeShapeType="1"/>
            </p:cNvCxnSpPr>
            <p:nvPr/>
          </p:nvCxnSpPr>
          <p:spPr bwMode="auto">
            <a:xfrm>
              <a:off x="1458912" y="5684837"/>
              <a:ext cx="4235752" cy="1676399"/>
            </a:xfrm>
            <a:prstGeom prst="line">
              <a:avLst/>
            </a:prstGeom>
            <a:noFill/>
            <a:ln w="28575" algn="ctr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5066454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"/>
          <p:cNvSpPr>
            <a:spLocks noGrp="1" noChangeArrowheads="1"/>
          </p:cNvSpPr>
          <p:nvPr>
            <p:ph type="title"/>
          </p:nvPr>
        </p:nvSpPr>
        <p:spPr>
          <a:xfrm>
            <a:off x="1447800" y="57150"/>
            <a:ext cx="5828292" cy="854370"/>
          </a:xfrm>
        </p:spPr>
        <p:txBody>
          <a:bodyPr vert="horz" lIns="13472" tIns="35026" rIns="13472" bIns="35026" rtlCol="0" anchor="ctr">
            <a:normAutofit/>
          </a:bodyPr>
          <a:lstStyle/>
          <a:p>
            <a:pPr>
              <a:lnSpc>
                <a:spcPct val="94000"/>
              </a:lnSpc>
              <a:spcBef>
                <a:spcPts val="927"/>
              </a:spcBef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</a:pPr>
            <a:r>
              <a:rPr lang="en-GB" altLang="en-US" sz="3600" b="1" dirty="0" smtClean="0"/>
              <a:t>Sequence Diagram</a:t>
            </a:r>
          </a:p>
        </p:txBody>
      </p:sp>
      <p:sp>
        <p:nvSpPr>
          <p:cNvPr id="407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666750"/>
            <a:ext cx="8610600" cy="3911090"/>
          </a:xfrm>
        </p:spPr>
        <p:txBody>
          <a:bodyPr vert="horz" lIns="13472" tIns="35026" rIns="13472" bIns="35026" rtlCol="0">
            <a:normAutofit/>
          </a:bodyPr>
          <a:lstStyle/>
          <a:p>
            <a:pPr marL="230069" indent="-230069">
              <a:lnSpc>
                <a:spcPct val="110000"/>
              </a:lnSpc>
              <a:spcBef>
                <a:spcPts val="476"/>
              </a:spcBef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</a:pPr>
            <a:r>
              <a:rPr lang="en-GB" altLang="en-US" sz="2800" dirty="0"/>
              <a:t>Shows interaction among objects </a:t>
            </a:r>
            <a:r>
              <a:rPr lang="en-GB" altLang="en-US" sz="2800" dirty="0" smtClean="0"/>
              <a:t>in </a:t>
            </a:r>
            <a:r>
              <a:rPr lang="en-GB" altLang="en-US" sz="2800" dirty="0"/>
              <a:t>a two-dimensional chart</a:t>
            </a:r>
          </a:p>
          <a:p>
            <a:pPr marL="230069" indent="-230069">
              <a:lnSpc>
                <a:spcPct val="110000"/>
              </a:lnSpc>
              <a:spcBef>
                <a:spcPts val="476"/>
              </a:spcBef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</a:pPr>
            <a:r>
              <a:rPr lang="en-GB" altLang="en-US" sz="2800" dirty="0"/>
              <a:t>Objects are shown as boxes at top</a:t>
            </a:r>
          </a:p>
          <a:p>
            <a:pPr marL="230069" indent="-230069">
              <a:lnSpc>
                <a:spcPct val="110000"/>
              </a:lnSpc>
              <a:spcBef>
                <a:spcPts val="476"/>
              </a:spcBef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</a:pPr>
            <a:r>
              <a:rPr lang="en-GB" altLang="en-US" sz="2800" dirty="0"/>
              <a:t>If object created during execution:</a:t>
            </a:r>
          </a:p>
          <a:p>
            <a:pPr marL="505503" lvl="1" indent="-194424">
              <a:lnSpc>
                <a:spcPct val="110000"/>
              </a:lnSpc>
              <a:spcBef>
                <a:spcPts val="476"/>
              </a:spcBef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</a:pPr>
            <a:r>
              <a:rPr lang="en-GB" altLang="en-US" sz="2400" dirty="0"/>
              <a:t>Then shown at appropriate place in time line</a:t>
            </a:r>
          </a:p>
          <a:p>
            <a:pPr marL="230069" indent="-230069">
              <a:lnSpc>
                <a:spcPct val="110000"/>
              </a:lnSpc>
              <a:spcBef>
                <a:spcPts val="476"/>
              </a:spcBef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</a:pPr>
            <a:r>
              <a:rPr lang="en-GB" altLang="en-US" sz="2800" dirty="0"/>
              <a:t>Object existence is shown as dashed lines (lifeline)</a:t>
            </a:r>
            <a:r>
              <a:rPr lang="ar-SA" altLang="en-US" sz="2800" dirty="0">
                <a:cs typeface="Arial" panose="020B0604020202020204" pitchFamily="34" charset="0"/>
              </a:rPr>
              <a:t>‏</a:t>
            </a:r>
            <a:endParaRPr lang="en-GB" altLang="en-US" sz="2800" dirty="0"/>
          </a:p>
          <a:p>
            <a:pPr marL="230069" indent="-230069">
              <a:lnSpc>
                <a:spcPct val="110000"/>
              </a:lnSpc>
              <a:spcBef>
                <a:spcPts val="476"/>
              </a:spcBef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</a:pPr>
            <a:r>
              <a:rPr lang="en-GB" altLang="en-US" sz="2800" dirty="0"/>
              <a:t>Object activeness, shown as a rectangle on lifeline</a:t>
            </a:r>
          </a:p>
          <a:p>
            <a:pPr marL="777697" lvl="2" indent="-155539">
              <a:lnSpc>
                <a:spcPct val="110000"/>
              </a:lnSpc>
              <a:spcBef>
                <a:spcPts val="476"/>
              </a:spcBef>
              <a:buNone/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</a:pPr>
            <a:endParaRPr lang="en-GB" altLang="en-US" sz="2000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486400" y="1352550"/>
            <a:ext cx="3657600" cy="1873885"/>
            <a:chOff x="1172572" y="2435894"/>
            <a:chExt cx="7479964" cy="4115824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2065053" y="2435894"/>
              <a:ext cx="2068338" cy="92396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8579" tIns="34289" rIns="68579" bIns="34289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089" i="0" u="sng" dirty="0">
                  <a:solidFill>
                    <a:srgbClr val="0000CC"/>
                  </a:solidFill>
                </a:rPr>
                <a:t>member:</a:t>
              </a:r>
              <a:br>
                <a:rPr lang="en-US" altLang="en-US" sz="1089" i="0" u="sng" dirty="0">
                  <a:solidFill>
                    <a:srgbClr val="0000CC"/>
                  </a:solidFill>
                </a:rPr>
              </a:br>
              <a:r>
                <a:rPr lang="en-US" altLang="en-US" sz="1089" i="0" u="sng" dirty="0" err="1">
                  <a:solidFill>
                    <a:srgbClr val="0000CC"/>
                  </a:solidFill>
                </a:rPr>
                <a:t>LibraryMember</a:t>
              </a:r>
              <a:endParaRPr lang="en-US" altLang="en-US" sz="1089" i="0" u="sng" dirty="0">
                <a:solidFill>
                  <a:srgbClr val="0000CC"/>
                </a:solidFill>
              </a:endParaRPr>
            </a:p>
          </p:txBody>
        </p:sp>
        <p:sp>
          <p:nvSpPr>
            <p:cNvPr id="6" name="Line 16"/>
            <p:cNvSpPr>
              <a:spLocks noChangeShapeType="1"/>
            </p:cNvSpPr>
            <p:nvPr/>
          </p:nvSpPr>
          <p:spPr bwMode="auto">
            <a:xfrm>
              <a:off x="3024188" y="3359855"/>
              <a:ext cx="0" cy="3191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79" tIns="34289" rIns="68579" bIns="34289"/>
            <a:lstStyle/>
            <a:p>
              <a:endParaRPr lang="en-US" sz="1225"/>
            </a:p>
          </p:txBody>
        </p:sp>
        <p:grpSp>
          <p:nvGrpSpPr>
            <p:cNvPr id="7" name="Group 39"/>
            <p:cNvGrpSpPr>
              <a:grpSpLocks/>
            </p:cNvGrpSpPr>
            <p:nvPr/>
          </p:nvGrpSpPr>
          <p:grpSpPr bwMode="auto">
            <a:xfrm>
              <a:off x="4832050" y="2435894"/>
              <a:ext cx="1468341" cy="4115822"/>
              <a:chOff x="2521" y="1392"/>
              <a:chExt cx="839" cy="2352"/>
            </a:xfrm>
          </p:grpSpPr>
          <p:sp>
            <p:nvSpPr>
              <p:cNvPr id="29" name="Rectangle 14"/>
              <p:cNvSpPr>
                <a:spLocks noChangeArrowheads="1"/>
              </p:cNvSpPr>
              <p:nvPr/>
            </p:nvSpPr>
            <p:spPr bwMode="auto">
              <a:xfrm>
                <a:off x="2521" y="1392"/>
                <a:ext cx="839" cy="52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r>
                  <a:rPr lang="en-US" altLang="en-US" sz="1089" i="0" u="sng" dirty="0" err="1">
                    <a:solidFill>
                      <a:srgbClr val="0000CC"/>
                    </a:solidFill>
                  </a:rPr>
                  <a:t>book:Book</a:t>
                </a:r>
                <a:endParaRPr lang="en-US" altLang="en-US" sz="1089" i="0" u="sng" dirty="0">
                  <a:solidFill>
                    <a:srgbClr val="0000CC"/>
                  </a:solidFill>
                </a:endParaRPr>
              </a:p>
            </p:txBody>
          </p:sp>
          <p:sp>
            <p:nvSpPr>
              <p:cNvPr id="30" name="Line 17"/>
              <p:cNvSpPr>
                <a:spLocks noChangeShapeType="1"/>
              </p:cNvSpPr>
              <p:nvPr/>
            </p:nvSpPr>
            <p:spPr bwMode="auto">
              <a:xfrm>
                <a:off x="2976" y="1920"/>
                <a:ext cx="0" cy="18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25"/>
              </a:p>
            </p:txBody>
          </p:sp>
        </p:grpSp>
        <p:grpSp>
          <p:nvGrpSpPr>
            <p:cNvPr id="8" name="Group 41"/>
            <p:cNvGrpSpPr>
              <a:grpSpLocks/>
            </p:cNvGrpSpPr>
            <p:nvPr/>
          </p:nvGrpSpPr>
          <p:grpSpPr bwMode="auto">
            <a:xfrm>
              <a:off x="7308453" y="2435894"/>
              <a:ext cx="1344083" cy="4115822"/>
              <a:chOff x="3744" y="1392"/>
              <a:chExt cx="768" cy="2352"/>
            </a:xfrm>
          </p:grpSpPr>
          <p:sp>
            <p:nvSpPr>
              <p:cNvPr id="27" name="Rectangle 15"/>
              <p:cNvSpPr>
                <a:spLocks noChangeArrowheads="1"/>
              </p:cNvSpPr>
              <p:nvPr/>
            </p:nvSpPr>
            <p:spPr bwMode="auto">
              <a:xfrm>
                <a:off x="3744" y="1392"/>
                <a:ext cx="768" cy="52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r>
                  <a:rPr lang="en-US" altLang="en-US" sz="1089" i="0" u="sng">
                    <a:solidFill>
                      <a:srgbClr val="0000CC"/>
                    </a:solidFill>
                  </a:rPr>
                  <a:t>:Book</a:t>
                </a:r>
                <a:br>
                  <a:rPr lang="en-US" altLang="en-US" sz="1089" i="0" u="sng">
                    <a:solidFill>
                      <a:srgbClr val="0000CC"/>
                    </a:solidFill>
                  </a:rPr>
                </a:br>
                <a:r>
                  <a:rPr lang="en-US" altLang="en-US" sz="1089" i="0" u="sng">
                    <a:solidFill>
                      <a:srgbClr val="0000CC"/>
                    </a:solidFill>
                  </a:rPr>
                  <a:t>Copy</a:t>
                </a:r>
              </a:p>
            </p:txBody>
          </p:sp>
          <p:sp>
            <p:nvSpPr>
              <p:cNvPr id="28" name="Line 18"/>
              <p:cNvSpPr>
                <a:spLocks noChangeShapeType="1"/>
              </p:cNvSpPr>
              <p:nvPr/>
            </p:nvSpPr>
            <p:spPr bwMode="auto">
              <a:xfrm>
                <a:off x="4128" y="1920"/>
                <a:ext cx="0" cy="18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25"/>
              </a:p>
            </p:txBody>
          </p:sp>
        </p:grpSp>
        <p:grpSp>
          <p:nvGrpSpPr>
            <p:cNvPr id="9" name="Group 21"/>
            <p:cNvGrpSpPr>
              <a:grpSpLocks/>
            </p:cNvGrpSpPr>
            <p:nvPr/>
          </p:nvGrpSpPr>
          <p:grpSpPr bwMode="auto">
            <a:xfrm>
              <a:off x="1172572" y="4117884"/>
              <a:ext cx="1790360" cy="515493"/>
              <a:chOff x="718" y="4117886"/>
              <a:chExt cx="1023" cy="515493"/>
            </a:xfrm>
          </p:grpSpPr>
          <p:sp>
            <p:nvSpPr>
              <p:cNvPr id="25" name="Line 19"/>
              <p:cNvSpPr>
                <a:spLocks noChangeShapeType="1"/>
              </p:cNvSpPr>
              <p:nvPr/>
            </p:nvSpPr>
            <p:spPr bwMode="auto">
              <a:xfrm>
                <a:off x="818" y="4117886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25"/>
              </a:p>
            </p:txBody>
          </p:sp>
          <p:sp>
            <p:nvSpPr>
              <p:cNvPr id="26" name="Text Box 20"/>
              <p:cNvSpPr txBox="1">
                <a:spLocks noChangeArrowheads="1"/>
              </p:cNvSpPr>
              <p:nvPr/>
            </p:nvSpPr>
            <p:spPr bwMode="auto">
              <a:xfrm>
                <a:off x="718" y="4264880"/>
                <a:ext cx="1023" cy="368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089" i="0">
                    <a:solidFill>
                      <a:srgbClr val="0000CC"/>
                    </a:solidFill>
                  </a:rPr>
                  <a:t>borrow(book)</a:t>
                </a:r>
              </a:p>
            </p:txBody>
          </p:sp>
        </p:grpSp>
        <p:sp>
          <p:nvSpPr>
            <p:cNvPr id="10" name="Rectangle 22"/>
            <p:cNvSpPr>
              <a:spLocks noChangeArrowheads="1"/>
            </p:cNvSpPr>
            <p:nvPr/>
          </p:nvSpPr>
          <p:spPr bwMode="auto">
            <a:xfrm>
              <a:off x="2940183" y="3863834"/>
              <a:ext cx="168010" cy="2267903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8579" tIns="34289" rIns="68579" bIns="34289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905" i="0">
                <a:solidFill>
                  <a:srgbClr val="0000CC"/>
                </a:solidFill>
              </a:endParaRPr>
            </a:p>
          </p:txBody>
        </p:sp>
        <p:grpSp>
          <p:nvGrpSpPr>
            <p:cNvPr id="11" name="Group 34"/>
            <p:cNvGrpSpPr>
              <a:grpSpLocks/>
            </p:cNvGrpSpPr>
            <p:nvPr/>
          </p:nvGrpSpPr>
          <p:grpSpPr bwMode="auto">
            <a:xfrm>
              <a:off x="3024187" y="3788602"/>
              <a:ext cx="2282143" cy="1167205"/>
              <a:chOff x="1728" y="2165"/>
              <a:chExt cx="1304" cy="667"/>
            </a:xfrm>
          </p:grpSpPr>
          <p:grpSp>
            <p:nvGrpSpPr>
              <p:cNvPr id="19" name="Group 33"/>
              <p:cNvGrpSpPr>
                <a:grpSpLocks/>
              </p:cNvGrpSpPr>
              <p:nvPr/>
            </p:nvGrpSpPr>
            <p:grpSpPr bwMode="auto">
              <a:xfrm>
                <a:off x="1728" y="2448"/>
                <a:ext cx="720" cy="384"/>
                <a:chOff x="1728" y="2448"/>
                <a:chExt cx="720" cy="384"/>
              </a:xfrm>
            </p:grpSpPr>
            <p:sp>
              <p:nvSpPr>
                <p:cNvPr id="21" name="Line 24"/>
                <p:cNvSpPr>
                  <a:spLocks noChangeShapeType="1"/>
                </p:cNvSpPr>
                <p:nvPr/>
              </p:nvSpPr>
              <p:spPr bwMode="auto">
                <a:xfrm>
                  <a:off x="1776" y="2448"/>
                  <a:ext cx="67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225"/>
                </a:p>
              </p:txBody>
            </p:sp>
            <p:sp>
              <p:nvSpPr>
                <p:cNvPr id="22" name="Line 26"/>
                <p:cNvSpPr>
                  <a:spLocks noChangeShapeType="1"/>
                </p:cNvSpPr>
                <p:nvPr/>
              </p:nvSpPr>
              <p:spPr bwMode="auto">
                <a:xfrm>
                  <a:off x="2448" y="2448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225"/>
                </a:p>
              </p:txBody>
            </p:sp>
            <p:sp>
              <p:nvSpPr>
                <p:cNvPr id="23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1824" y="2592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225"/>
                </a:p>
              </p:txBody>
            </p:sp>
            <p:sp>
              <p:nvSpPr>
                <p:cNvPr id="24" name="Rectangle 29"/>
                <p:cNvSpPr>
                  <a:spLocks noChangeArrowheads="1"/>
                </p:cNvSpPr>
                <p:nvPr/>
              </p:nvSpPr>
              <p:spPr bwMode="auto">
                <a:xfrm>
                  <a:off x="1728" y="2544"/>
                  <a:ext cx="96" cy="288"/>
                </a:xfrm>
                <a:prstGeom prst="rect">
                  <a:avLst/>
                </a:prstGeom>
                <a:solidFill>
                  <a:srgbClr val="FF99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defTabSz="457200" eaLnBrk="0" fontAlgn="base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defTabSz="457200" eaLnBrk="0" fontAlgn="base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defTabSz="457200" eaLnBrk="0" fontAlgn="base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defTabSz="457200" eaLnBrk="0" fontAlgn="base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1905" i="0">
                    <a:solidFill>
                      <a:srgbClr val="0000CC"/>
                    </a:solidFill>
                  </a:endParaRPr>
                </a:p>
              </p:txBody>
            </p:sp>
          </p:grpSp>
          <p:sp>
            <p:nvSpPr>
              <p:cNvPr id="20" name="Text Box 31"/>
              <p:cNvSpPr txBox="1">
                <a:spLocks noChangeArrowheads="1"/>
              </p:cNvSpPr>
              <p:nvPr/>
            </p:nvSpPr>
            <p:spPr bwMode="auto">
              <a:xfrm>
                <a:off x="1740" y="2165"/>
                <a:ext cx="1292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089" i="0" dirty="0">
                    <a:solidFill>
                      <a:srgbClr val="0000CC"/>
                    </a:solidFill>
                  </a:rPr>
                  <a:t>ok = </a:t>
                </a:r>
                <a:r>
                  <a:rPr lang="en-US" altLang="en-US" sz="1089" i="0" dirty="0" err="1">
                    <a:solidFill>
                      <a:srgbClr val="0000CC"/>
                    </a:solidFill>
                  </a:rPr>
                  <a:t>canBorrow</a:t>
                </a:r>
                <a:r>
                  <a:rPr lang="en-US" altLang="en-US" sz="1089" i="0" dirty="0">
                    <a:solidFill>
                      <a:srgbClr val="0000CC"/>
                    </a:solidFill>
                  </a:rPr>
                  <a:t>()</a:t>
                </a:r>
              </a:p>
            </p:txBody>
          </p:sp>
        </p:grpSp>
        <p:sp>
          <p:nvSpPr>
            <p:cNvPr id="12" name="Line 36"/>
            <p:cNvSpPr>
              <a:spLocks noChangeShapeType="1"/>
            </p:cNvSpPr>
            <p:nvPr/>
          </p:nvSpPr>
          <p:spPr bwMode="auto">
            <a:xfrm>
              <a:off x="3108193" y="5375769"/>
              <a:ext cx="24169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79" tIns="34289" rIns="68579" bIns="34289"/>
            <a:lstStyle/>
            <a:p>
              <a:endParaRPr lang="en-US" sz="1225"/>
            </a:p>
          </p:txBody>
        </p:sp>
        <p:sp>
          <p:nvSpPr>
            <p:cNvPr id="13" name="Text Box 37"/>
            <p:cNvSpPr txBox="1">
              <a:spLocks noChangeArrowheads="1"/>
            </p:cNvSpPr>
            <p:nvPr/>
          </p:nvSpPr>
          <p:spPr bwMode="auto">
            <a:xfrm>
              <a:off x="3108193" y="4955787"/>
              <a:ext cx="2621263" cy="3357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79" tIns="34289" rIns="68579" bIns="34289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089" i="0">
                  <a:solidFill>
                    <a:srgbClr val="0000CC"/>
                  </a:solidFill>
                </a:rPr>
                <a:t>[ok] borrow(member)</a:t>
              </a:r>
            </a:p>
          </p:txBody>
        </p:sp>
        <p:sp>
          <p:nvSpPr>
            <p:cNvPr id="14" name="Rectangle 40"/>
            <p:cNvSpPr>
              <a:spLocks noChangeArrowheads="1"/>
            </p:cNvSpPr>
            <p:nvPr/>
          </p:nvSpPr>
          <p:spPr bwMode="auto">
            <a:xfrm>
              <a:off x="5544344" y="5291772"/>
              <a:ext cx="168010" cy="75596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8579" tIns="34289" rIns="68579" bIns="34289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905" i="0">
                <a:solidFill>
                  <a:srgbClr val="0000CC"/>
                </a:solidFill>
              </a:endParaRPr>
            </a:p>
          </p:txBody>
        </p:sp>
        <p:grpSp>
          <p:nvGrpSpPr>
            <p:cNvPr id="15" name="Group 42"/>
            <p:cNvGrpSpPr>
              <a:grpSpLocks/>
            </p:cNvGrpSpPr>
            <p:nvPr/>
          </p:nvGrpSpPr>
          <p:grpSpPr bwMode="auto">
            <a:xfrm>
              <a:off x="5659668" y="5514324"/>
              <a:ext cx="2421229" cy="368499"/>
              <a:chOff x="1754" y="5346335"/>
              <a:chExt cx="1011" cy="368499"/>
            </a:xfrm>
          </p:grpSpPr>
          <p:sp>
            <p:nvSpPr>
              <p:cNvPr id="17" name="Line 43"/>
              <p:cNvSpPr>
                <a:spLocks noChangeShapeType="1"/>
              </p:cNvSpPr>
              <p:nvPr/>
            </p:nvSpPr>
            <p:spPr bwMode="auto">
              <a:xfrm>
                <a:off x="1791" y="5346335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25"/>
              </a:p>
            </p:txBody>
          </p:sp>
          <p:sp>
            <p:nvSpPr>
              <p:cNvPr id="18" name="Text Box 44"/>
              <p:cNvSpPr txBox="1">
                <a:spLocks noChangeArrowheads="1"/>
              </p:cNvSpPr>
              <p:nvPr/>
            </p:nvSpPr>
            <p:spPr bwMode="auto">
              <a:xfrm>
                <a:off x="1754" y="5346335"/>
                <a:ext cx="1011" cy="368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089" i="0">
                    <a:solidFill>
                      <a:srgbClr val="0000CC"/>
                    </a:solidFill>
                  </a:rPr>
                  <a:t>setTaken(member)</a:t>
                </a:r>
              </a:p>
            </p:txBody>
          </p:sp>
        </p:grpSp>
        <p:sp>
          <p:nvSpPr>
            <p:cNvPr id="16" name="Rectangle 45"/>
            <p:cNvSpPr>
              <a:spLocks noChangeArrowheads="1"/>
            </p:cNvSpPr>
            <p:nvPr/>
          </p:nvSpPr>
          <p:spPr bwMode="auto">
            <a:xfrm>
              <a:off x="7896490" y="5459765"/>
              <a:ext cx="168010" cy="50397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8579" tIns="34289" rIns="68579" bIns="34289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905" i="0">
                <a:solidFill>
                  <a:srgbClr val="0000CC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800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0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07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07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07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447800" y="0"/>
            <a:ext cx="5828292" cy="854370"/>
          </a:xfrm>
        </p:spPr>
        <p:txBody>
          <a:bodyPr vert="horz" lIns="13472" tIns="35026" rIns="13472" bIns="35026" rtlCol="0" anchor="ctr">
            <a:normAutofit/>
          </a:bodyPr>
          <a:lstStyle/>
          <a:p>
            <a:pPr>
              <a:lnSpc>
                <a:spcPct val="94000"/>
              </a:lnSpc>
              <a:spcBef>
                <a:spcPts val="927"/>
              </a:spcBef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</a:pPr>
            <a:r>
              <a:rPr lang="en-GB" altLang="en-US" sz="3266" b="1" dirty="0"/>
              <a:t>Sequence Diagram </a:t>
            </a:r>
            <a:r>
              <a:rPr lang="en-GB" altLang="en-US" sz="1905" b="1" dirty="0" err="1"/>
              <a:t>Cont</a:t>
            </a:r>
            <a:r>
              <a:rPr lang="en-GB" altLang="en-US" sz="1905" b="1" dirty="0"/>
              <a:t>…</a:t>
            </a:r>
          </a:p>
        </p:txBody>
      </p:sp>
      <p:sp>
        <p:nvSpPr>
          <p:cNvPr id="40755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653469"/>
            <a:ext cx="8839200" cy="4490031"/>
          </a:xfrm>
        </p:spPr>
        <p:txBody>
          <a:bodyPr vert="horz" lIns="13472" tIns="35026" rIns="13472" bIns="35026" rtlCol="0">
            <a:normAutofit/>
          </a:bodyPr>
          <a:lstStyle/>
          <a:p>
            <a:pPr marL="230069" indent="-230069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</a:pPr>
            <a:r>
              <a:rPr lang="en-GB" altLang="en-US" sz="2994" dirty="0"/>
              <a:t>Messages</a:t>
            </a:r>
            <a:r>
              <a:rPr lang="en-GB" altLang="en-US" sz="2722" dirty="0"/>
              <a:t> are shown as </a:t>
            </a:r>
            <a:r>
              <a:rPr lang="en-GB" altLang="en-US" sz="2994" dirty="0"/>
              <a:t>arrows.</a:t>
            </a:r>
          </a:p>
          <a:p>
            <a:pPr marL="230069" indent="-230069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</a:pPr>
            <a:r>
              <a:rPr lang="en-GB" altLang="en-US" sz="2722" dirty="0"/>
              <a:t>Each message labelled with corresponding message name.</a:t>
            </a:r>
          </a:p>
          <a:p>
            <a:pPr marL="230069" indent="-230069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</a:pPr>
            <a:r>
              <a:rPr lang="en-GB" altLang="en-US" sz="2722" dirty="0"/>
              <a:t>Each message can be labelled with some </a:t>
            </a:r>
            <a:r>
              <a:rPr lang="en-GB" altLang="en-US" sz="2994" dirty="0"/>
              <a:t>control information.</a:t>
            </a:r>
          </a:p>
          <a:p>
            <a:pPr marL="230069" indent="-230069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</a:pPr>
            <a:r>
              <a:rPr lang="en-GB" altLang="en-US" sz="2722" dirty="0"/>
              <a:t>Two types of control information:</a:t>
            </a:r>
          </a:p>
          <a:p>
            <a:pPr marL="502263" lvl="1" indent="-191184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</a:pPr>
            <a:r>
              <a:rPr lang="en-GB" altLang="en-US" sz="2722" dirty="0"/>
              <a:t>condition</a:t>
            </a:r>
            <a:r>
              <a:rPr lang="en-GB" altLang="en-US" sz="2449" dirty="0"/>
              <a:t> ([])</a:t>
            </a:r>
            <a:r>
              <a:rPr lang="ar-SA" altLang="en-US" sz="2449" dirty="0">
                <a:cs typeface="Arial" panose="020B0604020202020204" pitchFamily="34" charset="0"/>
              </a:rPr>
              <a:t>‏</a:t>
            </a:r>
            <a:endParaRPr lang="en-GB" altLang="en-US" sz="2449" dirty="0"/>
          </a:p>
          <a:p>
            <a:pPr marL="502263" lvl="1" indent="-191184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</a:pPr>
            <a:r>
              <a:rPr lang="en-GB" altLang="en-US" sz="2722" dirty="0"/>
              <a:t>iteration</a:t>
            </a:r>
            <a:r>
              <a:rPr lang="en-GB" altLang="en-US" sz="2449" dirty="0"/>
              <a:t> (*)</a:t>
            </a:r>
            <a:r>
              <a:rPr lang="ar-SA" altLang="en-US" sz="2449" dirty="0">
                <a:cs typeface="Arial" panose="020B0604020202020204" pitchFamily="34" charset="0"/>
              </a:rPr>
              <a:t>‏</a:t>
            </a:r>
            <a:endParaRPr lang="en-GB" altLang="en-US" sz="2449" dirty="0"/>
          </a:p>
          <a:p>
            <a:pPr marL="502263" lvl="1" indent="-191184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</a:pPr>
            <a:endParaRPr lang="en-GB" altLang="en-US" sz="2449" dirty="0"/>
          </a:p>
          <a:p>
            <a:pPr marL="777697" lvl="2" indent="-155539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</a:pPr>
            <a:endParaRPr lang="en-GB" altLang="en-US" sz="2449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334000" y="2374265"/>
            <a:ext cx="3657600" cy="1873885"/>
            <a:chOff x="1172572" y="2435894"/>
            <a:chExt cx="7479964" cy="4115824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2065053" y="2435894"/>
              <a:ext cx="2068338" cy="92396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8579" tIns="34289" rIns="68579" bIns="34289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089" i="0" u="sng" dirty="0">
                  <a:solidFill>
                    <a:srgbClr val="0000CC"/>
                  </a:solidFill>
                </a:rPr>
                <a:t>member:</a:t>
              </a:r>
              <a:br>
                <a:rPr lang="en-US" altLang="en-US" sz="1089" i="0" u="sng" dirty="0">
                  <a:solidFill>
                    <a:srgbClr val="0000CC"/>
                  </a:solidFill>
                </a:rPr>
              </a:br>
              <a:r>
                <a:rPr lang="en-US" altLang="en-US" sz="1089" i="0" u="sng" dirty="0" err="1">
                  <a:solidFill>
                    <a:srgbClr val="0000CC"/>
                  </a:solidFill>
                </a:rPr>
                <a:t>LibraryMember</a:t>
              </a:r>
              <a:endParaRPr lang="en-US" altLang="en-US" sz="1089" i="0" u="sng" dirty="0">
                <a:solidFill>
                  <a:srgbClr val="0000CC"/>
                </a:solidFill>
              </a:endParaRPr>
            </a:p>
          </p:txBody>
        </p:sp>
        <p:sp>
          <p:nvSpPr>
            <p:cNvPr id="6" name="Line 16"/>
            <p:cNvSpPr>
              <a:spLocks noChangeShapeType="1"/>
            </p:cNvSpPr>
            <p:nvPr/>
          </p:nvSpPr>
          <p:spPr bwMode="auto">
            <a:xfrm>
              <a:off x="3024188" y="3359855"/>
              <a:ext cx="0" cy="3191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79" tIns="34289" rIns="68579" bIns="34289"/>
            <a:lstStyle/>
            <a:p>
              <a:endParaRPr lang="en-US" sz="1225"/>
            </a:p>
          </p:txBody>
        </p:sp>
        <p:grpSp>
          <p:nvGrpSpPr>
            <p:cNvPr id="7" name="Group 39"/>
            <p:cNvGrpSpPr>
              <a:grpSpLocks/>
            </p:cNvGrpSpPr>
            <p:nvPr/>
          </p:nvGrpSpPr>
          <p:grpSpPr bwMode="auto">
            <a:xfrm>
              <a:off x="4832050" y="2435894"/>
              <a:ext cx="1468341" cy="4115822"/>
              <a:chOff x="2521" y="1392"/>
              <a:chExt cx="839" cy="2352"/>
            </a:xfrm>
          </p:grpSpPr>
          <p:sp>
            <p:nvSpPr>
              <p:cNvPr id="29" name="Rectangle 14"/>
              <p:cNvSpPr>
                <a:spLocks noChangeArrowheads="1"/>
              </p:cNvSpPr>
              <p:nvPr/>
            </p:nvSpPr>
            <p:spPr bwMode="auto">
              <a:xfrm>
                <a:off x="2521" y="1392"/>
                <a:ext cx="839" cy="52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r>
                  <a:rPr lang="en-US" altLang="en-US" sz="1089" i="0" u="sng" dirty="0" err="1">
                    <a:solidFill>
                      <a:srgbClr val="0000CC"/>
                    </a:solidFill>
                  </a:rPr>
                  <a:t>book:Book</a:t>
                </a:r>
                <a:endParaRPr lang="en-US" altLang="en-US" sz="1089" i="0" u="sng" dirty="0">
                  <a:solidFill>
                    <a:srgbClr val="0000CC"/>
                  </a:solidFill>
                </a:endParaRPr>
              </a:p>
            </p:txBody>
          </p:sp>
          <p:sp>
            <p:nvSpPr>
              <p:cNvPr id="30" name="Line 17"/>
              <p:cNvSpPr>
                <a:spLocks noChangeShapeType="1"/>
              </p:cNvSpPr>
              <p:nvPr/>
            </p:nvSpPr>
            <p:spPr bwMode="auto">
              <a:xfrm>
                <a:off x="2976" y="1920"/>
                <a:ext cx="0" cy="18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25"/>
              </a:p>
            </p:txBody>
          </p:sp>
        </p:grpSp>
        <p:grpSp>
          <p:nvGrpSpPr>
            <p:cNvPr id="8" name="Group 41"/>
            <p:cNvGrpSpPr>
              <a:grpSpLocks/>
            </p:cNvGrpSpPr>
            <p:nvPr/>
          </p:nvGrpSpPr>
          <p:grpSpPr bwMode="auto">
            <a:xfrm>
              <a:off x="7308453" y="2435894"/>
              <a:ext cx="1344083" cy="4115822"/>
              <a:chOff x="3744" y="1392"/>
              <a:chExt cx="768" cy="2352"/>
            </a:xfrm>
          </p:grpSpPr>
          <p:sp>
            <p:nvSpPr>
              <p:cNvPr id="27" name="Rectangle 15"/>
              <p:cNvSpPr>
                <a:spLocks noChangeArrowheads="1"/>
              </p:cNvSpPr>
              <p:nvPr/>
            </p:nvSpPr>
            <p:spPr bwMode="auto">
              <a:xfrm>
                <a:off x="3744" y="1392"/>
                <a:ext cx="768" cy="52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r>
                  <a:rPr lang="en-US" altLang="en-US" sz="1089" i="0" u="sng">
                    <a:solidFill>
                      <a:srgbClr val="0000CC"/>
                    </a:solidFill>
                  </a:rPr>
                  <a:t>:Book</a:t>
                </a:r>
                <a:br>
                  <a:rPr lang="en-US" altLang="en-US" sz="1089" i="0" u="sng">
                    <a:solidFill>
                      <a:srgbClr val="0000CC"/>
                    </a:solidFill>
                  </a:rPr>
                </a:br>
                <a:r>
                  <a:rPr lang="en-US" altLang="en-US" sz="1089" i="0" u="sng">
                    <a:solidFill>
                      <a:srgbClr val="0000CC"/>
                    </a:solidFill>
                  </a:rPr>
                  <a:t>Copy</a:t>
                </a:r>
              </a:p>
            </p:txBody>
          </p:sp>
          <p:sp>
            <p:nvSpPr>
              <p:cNvPr id="28" name="Line 18"/>
              <p:cNvSpPr>
                <a:spLocks noChangeShapeType="1"/>
              </p:cNvSpPr>
              <p:nvPr/>
            </p:nvSpPr>
            <p:spPr bwMode="auto">
              <a:xfrm>
                <a:off x="4128" y="1920"/>
                <a:ext cx="0" cy="18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25"/>
              </a:p>
            </p:txBody>
          </p:sp>
        </p:grpSp>
        <p:grpSp>
          <p:nvGrpSpPr>
            <p:cNvPr id="9" name="Group 21"/>
            <p:cNvGrpSpPr>
              <a:grpSpLocks/>
            </p:cNvGrpSpPr>
            <p:nvPr/>
          </p:nvGrpSpPr>
          <p:grpSpPr bwMode="auto">
            <a:xfrm>
              <a:off x="1172572" y="4117884"/>
              <a:ext cx="1790360" cy="515493"/>
              <a:chOff x="718" y="4117886"/>
              <a:chExt cx="1023" cy="515493"/>
            </a:xfrm>
          </p:grpSpPr>
          <p:sp>
            <p:nvSpPr>
              <p:cNvPr id="25" name="Line 19"/>
              <p:cNvSpPr>
                <a:spLocks noChangeShapeType="1"/>
              </p:cNvSpPr>
              <p:nvPr/>
            </p:nvSpPr>
            <p:spPr bwMode="auto">
              <a:xfrm>
                <a:off x="818" y="4117886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25"/>
              </a:p>
            </p:txBody>
          </p:sp>
          <p:sp>
            <p:nvSpPr>
              <p:cNvPr id="26" name="Text Box 20"/>
              <p:cNvSpPr txBox="1">
                <a:spLocks noChangeArrowheads="1"/>
              </p:cNvSpPr>
              <p:nvPr/>
            </p:nvSpPr>
            <p:spPr bwMode="auto">
              <a:xfrm>
                <a:off x="718" y="4264880"/>
                <a:ext cx="1023" cy="368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089" i="0">
                    <a:solidFill>
                      <a:srgbClr val="0000CC"/>
                    </a:solidFill>
                  </a:rPr>
                  <a:t>borrow(book)</a:t>
                </a:r>
              </a:p>
            </p:txBody>
          </p:sp>
        </p:grpSp>
        <p:sp>
          <p:nvSpPr>
            <p:cNvPr id="10" name="Rectangle 22"/>
            <p:cNvSpPr>
              <a:spLocks noChangeArrowheads="1"/>
            </p:cNvSpPr>
            <p:nvPr/>
          </p:nvSpPr>
          <p:spPr bwMode="auto">
            <a:xfrm>
              <a:off x="2940183" y="3863834"/>
              <a:ext cx="168010" cy="2267903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8579" tIns="34289" rIns="68579" bIns="34289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905" i="0">
                <a:solidFill>
                  <a:srgbClr val="0000CC"/>
                </a:solidFill>
              </a:endParaRPr>
            </a:p>
          </p:txBody>
        </p:sp>
        <p:grpSp>
          <p:nvGrpSpPr>
            <p:cNvPr id="11" name="Group 34"/>
            <p:cNvGrpSpPr>
              <a:grpSpLocks/>
            </p:cNvGrpSpPr>
            <p:nvPr/>
          </p:nvGrpSpPr>
          <p:grpSpPr bwMode="auto">
            <a:xfrm>
              <a:off x="3024187" y="3788602"/>
              <a:ext cx="2282143" cy="1167205"/>
              <a:chOff x="1728" y="2165"/>
              <a:chExt cx="1304" cy="667"/>
            </a:xfrm>
          </p:grpSpPr>
          <p:grpSp>
            <p:nvGrpSpPr>
              <p:cNvPr id="19" name="Group 33"/>
              <p:cNvGrpSpPr>
                <a:grpSpLocks/>
              </p:cNvGrpSpPr>
              <p:nvPr/>
            </p:nvGrpSpPr>
            <p:grpSpPr bwMode="auto">
              <a:xfrm>
                <a:off x="1728" y="2448"/>
                <a:ext cx="720" cy="384"/>
                <a:chOff x="1728" y="2448"/>
                <a:chExt cx="720" cy="384"/>
              </a:xfrm>
            </p:grpSpPr>
            <p:sp>
              <p:nvSpPr>
                <p:cNvPr id="21" name="Line 24"/>
                <p:cNvSpPr>
                  <a:spLocks noChangeShapeType="1"/>
                </p:cNvSpPr>
                <p:nvPr/>
              </p:nvSpPr>
              <p:spPr bwMode="auto">
                <a:xfrm>
                  <a:off x="1776" y="2448"/>
                  <a:ext cx="67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225"/>
                </a:p>
              </p:txBody>
            </p:sp>
            <p:sp>
              <p:nvSpPr>
                <p:cNvPr id="22" name="Line 26"/>
                <p:cNvSpPr>
                  <a:spLocks noChangeShapeType="1"/>
                </p:cNvSpPr>
                <p:nvPr/>
              </p:nvSpPr>
              <p:spPr bwMode="auto">
                <a:xfrm>
                  <a:off x="2448" y="2448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225"/>
                </a:p>
              </p:txBody>
            </p:sp>
            <p:sp>
              <p:nvSpPr>
                <p:cNvPr id="23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1824" y="2592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225"/>
                </a:p>
              </p:txBody>
            </p:sp>
            <p:sp>
              <p:nvSpPr>
                <p:cNvPr id="24" name="Rectangle 29"/>
                <p:cNvSpPr>
                  <a:spLocks noChangeArrowheads="1"/>
                </p:cNvSpPr>
                <p:nvPr/>
              </p:nvSpPr>
              <p:spPr bwMode="auto">
                <a:xfrm>
                  <a:off x="1728" y="2544"/>
                  <a:ext cx="96" cy="288"/>
                </a:xfrm>
                <a:prstGeom prst="rect">
                  <a:avLst/>
                </a:prstGeom>
                <a:solidFill>
                  <a:srgbClr val="FF99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defTabSz="457200" eaLnBrk="0" fontAlgn="base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defTabSz="457200" eaLnBrk="0" fontAlgn="base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defTabSz="457200" eaLnBrk="0" fontAlgn="base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defTabSz="457200" eaLnBrk="0" fontAlgn="base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1905" i="0">
                    <a:solidFill>
                      <a:srgbClr val="0000CC"/>
                    </a:solidFill>
                  </a:endParaRPr>
                </a:p>
              </p:txBody>
            </p:sp>
          </p:grpSp>
          <p:sp>
            <p:nvSpPr>
              <p:cNvPr id="20" name="Text Box 31"/>
              <p:cNvSpPr txBox="1">
                <a:spLocks noChangeArrowheads="1"/>
              </p:cNvSpPr>
              <p:nvPr/>
            </p:nvSpPr>
            <p:spPr bwMode="auto">
              <a:xfrm>
                <a:off x="1740" y="2165"/>
                <a:ext cx="1292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089" i="0" dirty="0">
                    <a:solidFill>
                      <a:srgbClr val="0000CC"/>
                    </a:solidFill>
                  </a:rPr>
                  <a:t>ok = </a:t>
                </a:r>
                <a:r>
                  <a:rPr lang="en-US" altLang="en-US" sz="1089" i="0" dirty="0" err="1">
                    <a:solidFill>
                      <a:srgbClr val="0000CC"/>
                    </a:solidFill>
                  </a:rPr>
                  <a:t>canBorrow</a:t>
                </a:r>
                <a:r>
                  <a:rPr lang="en-US" altLang="en-US" sz="1089" i="0" dirty="0">
                    <a:solidFill>
                      <a:srgbClr val="0000CC"/>
                    </a:solidFill>
                  </a:rPr>
                  <a:t>()</a:t>
                </a:r>
              </a:p>
            </p:txBody>
          </p:sp>
        </p:grpSp>
        <p:sp>
          <p:nvSpPr>
            <p:cNvPr id="12" name="Line 36"/>
            <p:cNvSpPr>
              <a:spLocks noChangeShapeType="1"/>
            </p:cNvSpPr>
            <p:nvPr/>
          </p:nvSpPr>
          <p:spPr bwMode="auto">
            <a:xfrm>
              <a:off x="3108193" y="5375769"/>
              <a:ext cx="24169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79" tIns="34289" rIns="68579" bIns="34289"/>
            <a:lstStyle/>
            <a:p>
              <a:endParaRPr lang="en-US" sz="1225"/>
            </a:p>
          </p:txBody>
        </p:sp>
        <p:sp>
          <p:nvSpPr>
            <p:cNvPr id="13" name="Text Box 37"/>
            <p:cNvSpPr txBox="1">
              <a:spLocks noChangeArrowheads="1"/>
            </p:cNvSpPr>
            <p:nvPr/>
          </p:nvSpPr>
          <p:spPr bwMode="auto">
            <a:xfrm>
              <a:off x="3108193" y="4955787"/>
              <a:ext cx="2621263" cy="3357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79" tIns="34289" rIns="68579" bIns="34289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089" i="0">
                  <a:solidFill>
                    <a:srgbClr val="0000CC"/>
                  </a:solidFill>
                </a:rPr>
                <a:t>[ok] borrow(member)</a:t>
              </a:r>
            </a:p>
          </p:txBody>
        </p:sp>
        <p:sp>
          <p:nvSpPr>
            <p:cNvPr id="14" name="Rectangle 40"/>
            <p:cNvSpPr>
              <a:spLocks noChangeArrowheads="1"/>
            </p:cNvSpPr>
            <p:nvPr/>
          </p:nvSpPr>
          <p:spPr bwMode="auto">
            <a:xfrm>
              <a:off x="5544344" y="5291772"/>
              <a:ext cx="168010" cy="75596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8579" tIns="34289" rIns="68579" bIns="34289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905" i="0">
                <a:solidFill>
                  <a:srgbClr val="0000CC"/>
                </a:solidFill>
              </a:endParaRPr>
            </a:p>
          </p:txBody>
        </p:sp>
        <p:grpSp>
          <p:nvGrpSpPr>
            <p:cNvPr id="15" name="Group 42"/>
            <p:cNvGrpSpPr>
              <a:grpSpLocks/>
            </p:cNvGrpSpPr>
            <p:nvPr/>
          </p:nvGrpSpPr>
          <p:grpSpPr bwMode="auto">
            <a:xfrm>
              <a:off x="5659668" y="5514324"/>
              <a:ext cx="2421229" cy="368499"/>
              <a:chOff x="1754" y="5346335"/>
              <a:chExt cx="1011" cy="368499"/>
            </a:xfrm>
          </p:grpSpPr>
          <p:sp>
            <p:nvSpPr>
              <p:cNvPr id="17" name="Line 43"/>
              <p:cNvSpPr>
                <a:spLocks noChangeShapeType="1"/>
              </p:cNvSpPr>
              <p:nvPr/>
            </p:nvSpPr>
            <p:spPr bwMode="auto">
              <a:xfrm>
                <a:off x="1791" y="5346335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25"/>
              </a:p>
            </p:txBody>
          </p:sp>
          <p:sp>
            <p:nvSpPr>
              <p:cNvPr id="18" name="Text Box 44"/>
              <p:cNvSpPr txBox="1">
                <a:spLocks noChangeArrowheads="1"/>
              </p:cNvSpPr>
              <p:nvPr/>
            </p:nvSpPr>
            <p:spPr bwMode="auto">
              <a:xfrm>
                <a:off x="1754" y="5346335"/>
                <a:ext cx="1011" cy="368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089" i="0">
                    <a:solidFill>
                      <a:srgbClr val="0000CC"/>
                    </a:solidFill>
                  </a:rPr>
                  <a:t>setTaken(member)</a:t>
                </a:r>
              </a:p>
            </p:txBody>
          </p:sp>
        </p:grpSp>
        <p:sp>
          <p:nvSpPr>
            <p:cNvPr id="16" name="Rectangle 45"/>
            <p:cNvSpPr>
              <a:spLocks noChangeArrowheads="1"/>
            </p:cNvSpPr>
            <p:nvPr/>
          </p:nvSpPr>
          <p:spPr bwMode="auto">
            <a:xfrm>
              <a:off x="7896490" y="5459765"/>
              <a:ext cx="168010" cy="50397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8579" tIns="34289" rIns="68579" bIns="34289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905" i="0">
                <a:solidFill>
                  <a:srgbClr val="0000CC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309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0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07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07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07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700841" y="3486150"/>
            <a:ext cx="8443159" cy="838200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225">
              <a:latin typeface="+mj-lt"/>
            </a:endParaRPr>
          </a:p>
        </p:txBody>
      </p:sp>
      <p:sp>
        <p:nvSpPr>
          <p:cNvPr id="1054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07207" y="2476473"/>
            <a:ext cx="2512624" cy="653469"/>
          </a:xfrm>
          <a:solidFill>
            <a:srgbClr val="FFFF00"/>
          </a:solidFill>
        </p:spPr>
        <p:txBody>
          <a:bodyPr>
            <a:noAutofit/>
          </a:bodyPr>
          <a:lstStyle/>
          <a:p>
            <a:r>
              <a:rPr lang="en-US" altLang="zh-CN" sz="2800" b="1" dirty="0" smtClean="0">
                <a:ea typeface="SimSun" panose="02010600030101010101" pitchFamily="2" charset="-122"/>
              </a:rPr>
              <a:t>Gist of Syntax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497933"/>
            <a:ext cx="9067800" cy="409579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2722" b="1" dirty="0">
                <a:solidFill>
                  <a:srgbClr val="3333CC"/>
                </a:solidFill>
                <a:ea typeface="SimSun" panose="02010600030101010101" pitchFamily="2" charset="-122"/>
              </a:rPr>
              <a:t>iteration marker  </a:t>
            </a:r>
            <a:r>
              <a:rPr lang="en-US" altLang="zh-CN" sz="2722" dirty="0">
                <a:ea typeface="SimSun" panose="02010600030101010101" pitchFamily="2" charset="-122"/>
              </a:rPr>
              <a:t>*[for all objects]</a:t>
            </a:r>
          </a:p>
          <a:p>
            <a:pPr>
              <a:lnSpc>
                <a:spcPct val="100000"/>
              </a:lnSpc>
            </a:pPr>
            <a:r>
              <a:rPr lang="en-US" altLang="zh-CN" sz="2722" b="1" dirty="0">
                <a:solidFill>
                  <a:srgbClr val="0000CC"/>
                </a:solidFill>
                <a:ea typeface="SimSun" panose="02010600030101010101" pitchFamily="2" charset="-122"/>
              </a:rPr>
              <a:t>[condition]</a:t>
            </a:r>
          </a:p>
          <a:p>
            <a:pPr lvl="1">
              <a:lnSpc>
                <a:spcPct val="100000"/>
              </a:lnSpc>
            </a:pPr>
            <a:r>
              <a:rPr lang="en-US" altLang="zh-CN" sz="2449" dirty="0" smtClean="0">
                <a:ea typeface="SimSun" panose="02010600030101010101" pitchFamily="2" charset="-122"/>
              </a:rPr>
              <a:t>message </a:t>
            </a:r>
            <a:r>
              <a:rPr lang="en-US" altLang="zh-CN" sz="2449" dirty="0">
                <a:ea typeface="SimSun" panose="02010600030101010101" pitchFamily="2" charset="-122"/>
              </a:rPr>
              <a:t>is sent only if the condition is true</a:t>
            </a:r>
          </a:p>
          <a:p>
            <a:pPr>
              <a:lnSpc>
                <a:spcPct val="100000"/>
              </a:lnSpc>
            </a:pPr>
            <a:r>
              <a:rPr lang="en-US" altLang="zh-CN" sz="2722" b="1" dirty="0">
                <a:solidFill>
                  <a:srgbClr val="0000CC"/>
                </a:solidFill>
                <a:ea typeface="SimSun" panose="02010600030101010101" pitchFamily="2" charset="-122"/>
              </a:rPr>
              <a:t>self-delegation</a:t>
            </a:r>
          </a:p>
          <a:p>
            <a:pPr lvl="1">
              <a:lnSpc>
                <a:spcPct val="100000"/>
              </a:lnSpc>
            </a:pPr>
            <a:r>
              <a:rPr lang="en-US" altLang="zh-CN" sz="2449" dirty="0">
                <a:ea typeface="SimSun" panose="02010600030101010101" pitchFamily="2" charset="-122"/>
              </a:rPr>
              <a:t>a message that an object sends to itself</a:t>
            </a:r>
          </a:p>
          <a:p>
            <a:pPr>
              <a:lnSpc>
                <a:spcPct val="100000"/>
              </a:lnSpc>
            </a:pPr>
            <a:r>
              <a:rPr lang="en-US" altLang="zh-CN" sz="2722" b="1" dirty="0">
                <a:solidFill>
                  <a:srgbClr val="0000CC"/>
                </a:solidFill>
                <a:ea typeface="SimSun" panose="02010600030101010101" pitchFamily="2" charset="-122"/>
              </a:rPr>
              <a:t>Loops and conditionals:</a:t>
            </a:r>
          </a:p>
          <a:p>
            <a:pPr lvl="1">
              <a:lnSpc>
                <a:spcPct val="120000"/>
              </a:lnSpc>
              <a:spcBef>
                <a:spcPts val="816"/>
              </a:spcBef>
            </a:pPr>
            <a:r>
              <a:rPr lang="en-US" altLang="zh-CN" sz="2449" b="1" dirty="0">
                <a:solidFill>
                  <a:srgbClr val="006600"/>
                </a:solidFill>
                <a:ea typeface="SimSun" panose="02010600030101010101" pitchFamily="2" charset="-122"/>
              </a:rPr>
              <a:t>UML2 uses a new notation called interaction frames to support these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733800" y="2120264"/>
            <a:ext cx="259227" cy="228984"/>
            <a:chOff x="5050" y="2329"/>
            <a:chExt cx="218" cy="192"/>
          </a:xfrm>
        </p:grpSpPr>
        <p:sp>
          <p:nvSpPr>
            <p:cNvPr id="105478" name="Line 5"/>
            <p:cNvSpPr>
              <a:spLocks noChangeShapeType="1"/>
            </p:cNvSpPr>
            <p:nvPr/>
          </p:nvSpPr>
          <p:spPr bwMode="auto">
            <a:xfrm>
              <a:off x="5050" y="2329"/>
              <a:ext cx="218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25"/>
            </a:p>
          </p:txBody>
        </p:sp>
        <p:sp>
          <p:nvSpPr>
            <p:cNvPr id="105479" name="Line 6"/>
            <p:cNvSpPr>
              <a:spLocks noChangeShapeType="1"/>
            </p:cNvSpPr>
            <p:nvPr/>
          </p:nvSpPr>
          <p:spPr bwMode="auto">
            <a:xfrm>
              <a:off x="5268" y="2329"/>
              <a:ext cx="0" cy="192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25"/>
            </a:p>
          </p:txBody>
        </p:sp>
        <p:sp>
          <p:nvSpPr>
            <p:cNvPr id="105480" name="Line 7"/>
            <p:cNvSpPr>
              <a:spLocks noChangeShapeType="1"/>
            </p:cNvSpPr>
            <p:nvPr/>
          </p:nvSpPr>
          <p:spPr bwMode="auto">
            <a:xfrm>
              <a:off x="5050" y="2521"/>
              <a:ext cx="218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25"/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5462231" y="323827"/>
            <a:ext cx="3657600" cy="1737096"/>
            <a:chOff x="1172572" y="2435894"/>
            <a:chExt cx="7479964" cy="4115824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065053" y="2435894"/>
              <a:ext cx="2068338" cy="92396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8579" tIns="34289" rIns="68579" bIns="34289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089" i="0" u="sng" dirty="0">
                  <a:solidFill>
                    <a:srgbClr val="0000CC"/>
                  </a:solidFill>
                </a:rPr>
                <a:t>member:</a:t>
              </a:r>
              <a:br>
                <a:rPr lang="en-US" altLang="en-US" sz="1089" i="0" u="sng" dirty="0">
                  <a:solidFill>
                    <a:srgbClr val="0000CC"/>
                  </a:solidFill>
                </a:rPr>
              </a:br>
              <a:r>
                <a:rPr lang="en-US" altLang="en-US" sz="1089" i="0" u="sng" dirty="0" err="1">
                  <a:solidFill>
                    <a:srgbClr val="0000CC"/>
                  </a:solidFill>
                </a:rPr>
                <a:t>LibraryMember</a:t>
              </a:r>
              <a:endParaRPr lang="en-US" altLang="en-US" sz="1089" i="0" u="sng" dirty="0">
                <a:solidFill>
                  <a:srgbClr val="0000CC"/>
                </a:solidFill>
              </a:endParaRPr>
            </a:p>
          </p:txBody>
        </p:sp>
        <p:sp>
          <p:nvSpPr>
            <p:cNvPr id="11" name="Line 16"/>
            <p:cNvSpPr>
              <a:spLocks noChangeShapeType="1"/>
            </p:cNvSpPr>
            <p:nvPr/>
          </p:nvSpPr>
          <p:spPr bwMode="auto">
            <a:xfrm>
              <a:off x="3024188" y="3359855"/>
              <a:ext cx="0" cy="3191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79" tIns="34289" rIns="68579" bIns="34289"/>
            <a:lstStyle/>
            <a:p>
              <a:endParaRPr lang="en-US" sz="1225"/>
            </a:p>
          </p:txBody>
        </p:sp>
        <p:grpSp>
          <p:nvGrpSpPr>
            <p:cNvPr id="12" name="Group 39"/>
            <p:cNvGrpSpPr>
              <a:grpSpLocks/>
            </p:cNvGrpSpPr>
            <p:nvPr/>
          </p:nvGrpSpPr>
          <p:grpSpPr bwMode="auto">
            <a:xfrm>
              <a:off x="4832050" y="2435894"/>
              <a:ext cx="1468341" cy="4115822"/>
              <a:chOff x="2521" y="1392"/>
              <a:chExt cx="839" cy="2352"/>
            </a:xfrm>
          </p:grpSpPr>
          <p:sp>
            <p:nvSpPr>
              <p:cNvPr id="34" name="Rectangle 14"/>
              <p:cNvSpPr>
                <a:spLocks noChangeArrowheads="1"/>
              </p:cNvSpPr>
              <p:nvPr/>
            </p:nvSpPr>
            <p:spPr bwMode="auto">
              <a:xfrm>
                <a:off x="2521" y="1392"/>
                <a:ext cx="839" cy="52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r>
                  <a:rPr lang="en-US" altLang="en-US" sz="1089" i="0" u="sng" dirty="0" err="1">
                    <a:solidFill>
                      <a:srgbClr val="0000CC"/>
                    </a:solidFill>
                  </a:rPr>
                  <a:t>book:Book</a:t>
                </a:r>
                <a:endParaRPr lang="en-US" altLang="en-US" sz="1089" i="0" u="sng" dirty="0">
                  <a:solidFill>
                    <a:srgbClr val="0000CC"/>
                  </a:solidFill>
                </a:endParaRPr>
              </a:p>
            </p:txBody>
          </p:sp>
          <p:sp>
            <p:nvSpPr>
              <p:cNvPr id="35" name="Line 17"/>
              <p:cNvSpPr>
                <a:spLocks noChangeShapeType="1"/>
              </p:cNvSpPr>
              <p:nvPr/>
            </p:nvSpPr>
            <p:spPr bwMode="auto">
              <a:xfrm>
                <a:off x="2976" y="1920"/>
                <a:ext cx="0" cy="18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25"/>
              </a:p>
            </p:txBody>
          </p:sp>
        </p:grpSp>
        <p:grpSp>
          <p:nvGrpSpPr>
            <p:cNvPr id="13" name="Group 41"/>
            <p:cNvGrpSpPr>
              <a:grpSpLocks/>
            </p:cNvGrpSpPr>
            <p:nvPr/>
          </p:nvGrpSpPr>
          <p:grpSpPr bwMode="auto">
            <a:xfrm>
              <a:off x="7308453" y="2435894"/>
              <a:ext cx="1344083" cy="4115822"/>
              <a:chOff x="3744" y="1392"/>
              <a:chExt cx="768" cy="2352"/>
            </a:xfrm>
          </p:grpSpPr>
          <p:sp>
            <p:nvSpPr>
              <p:cNvPr id="32" name="Rectangle 15"/>
              <p:cNvSpPr>
                <a:spLocks noChangeArrowheads="1"/>
              </p:cNvSpPr>
              <p:nvPr/>
            </p:nvSpPr>
            <p:spPr bwMode="auto">
              <a:xfrm>
                <a:off x="3744" y="1392"/>
                <a:ext cx="768" cy="52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r>
                  <a:rPr lang="en-US" altLang="en-US" sz="1089" i="0" u="sng">
                    <a:solidFill>
                      <a:srgbClr val="0000CC"/>
                    </a:solidFill>
                  </a:rPr>
                  <a:t>:Book</a:t>
                </a:r>
                <a:br>
                  <a:rPr lang="en-US" altLang="en-US" sz="1089" i="0" u="sng">
                    <a:solidFill>
                      <a:srgbClr val="0000CC"/>
                    </a:solidFill>
                  </a:rPr>
                </a:br>
                <a:r>
                  <a:rPr lang="en-US" altLang="en-US" sz="1089" i="0" u="sng">
                    <a:solidFill>
                      <a:srgbClr val="0000CC"/>
                    </a:solidFill>
                  </a:rPr>
                  <a:t>Copy</a:t>
                </a:r>
              </a:p>
            </p:txBody>
          </p:sp>
          <p:sp>
            <p:nvSpPr>
              <p:cNvPr id="33" name="Line 18"/>
              <p:cNvSpPr>
                <a:spLocks noChangeShapeType="1"/>
              </p:cNvSpPr>
              <p:nvPr/>
            </p:nvSpPr>
            <p:spPr bwMode="auto">
              <a:xfrm>
                <a:off x="4128" y="1920"/>
                <a:ext cx="0" cy="18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25"/>
              </a:p>
            </p:txBody>
          </p:sp>
        </p:grpSp>
        <p:grpSp>
          <p:nvGrpSpPr>
            <p:cNvPr id="14" name="Group 21"/>
            <p:cNvGrpSpPr>
              <a:grpSpLocks/>
            </p:cNvGrpSpPr>
            <p:nvPr/>
          </p:nvGrpSpPr>
          <p:grpSpPr bwMode="auto">
            <a:xfrm>
              <a:off x="1172572" y="4117884"/>
              <a:ext cx="1790360" cy="515493"/>
              <a:chOff x="718" y="4117886"/>
              <a:chExt cx="1023" cy="515493"/>
            </a:xfrm>
          </p:grpSpPr>
          <p:sp>
            <p:nvSpPr>
              <p:cNvPr id="30" name="Line 19"/>
              <p:cNvSpPr>
                <a:spLocks noChangeShapeType="1"/>
              </p:cNvSpPr>
              <p:nvPr/>
            </p:nvSpPr>
            <p:spPr bwMode="auto">
              <a:xfrm>
                <a:off x="818" y="4117886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25"/>
              </a:p>
            </p:txBody>
          </p:sp>
          <p:sp>
            <p:nvSpPr>
              <p:cNvPr id="31" name="Text Box 20"/>
              <p:cNvSpPr txBox="1">
                <a:spLocks noChangeArrowheads="1"/>
              </p:cNvSpPr>
              <p:nvPr/>
            </p:nvSpPr>
            <p:spPr bwMode="auto">
              <a:xfrm>
                <a:off x="718" y="4264880"/>
                <a:ext cx="1023" cy="368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089" i="0">
                    <a:solidFill>
                      <a:srgbClr val="0000CC"/>
                    </a:solidFill>
                  </a:rPr>
                  <a:t>borrow(book)</a:t>
                </a:r>
              </a:p>
            </p:txBody>
          </p:sp>
        </p:grpSp>
        <p:sp>
          <p:nvSpPr>
            <p:cNvPr id="15" name="Rectangle 22"/>
            <p:cNvSpPr>
              <a:spLocks noChangeArrowheads="1"/>
            </p:cNvSpPr>
            <p:nvPr/>
          </p:nvSpPr>
          <p:spPr bwMode="auto">
            <a:xfrm>
              <a:off x="2940183" y="3863834"/>
              <a:ext cx="168010" cy="2267903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8579" tIns="34289" rIns="68579" bIns="34289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905" i="0">
                <a:solidFill>
                  <a:srgbClr val="0000CC"/>
                </a:solidFill>
              </a:endParaRPr>
            </a:p>
          </p:txBody>
        </p:sp>
        <p:grpSp>
          <p:nvGrpSpPr>
            <p:cNvPr id="16" name="Group 34"/>
            <p:cNvGrpSpPr>
              <a:grpSpLocks/>
            </p:cNvGrpSpPr>
            <p:nvPr/>
          </p:nvGrpSpPr>
          <p:grpSpPr bwMode="auto">
            <a:xfrm>
              <a:off x="3024187" y="3788602"/>
              <a:ext cx="2282143" cy="1167205"/>
              <a:chOff x="1728" y="2165"/>
              <a:chExt cx="1304" cy="667"/>
            </a:xfrm>
          </p:grpSpPr>
          <p:grpSp>
            <p:nvGrpSpPr>
              <p:cNvPr id="24" name="Group 33"/>
              <p:cNvGrpSpPr>
                <a:grpSpLocks/>
              </p:cNvGrpSpPr>
              <p:nvPr/>
            </p:nvGrpSpPr>
            <p:grpSpPr bwMode="auto">
              <a:xfrm>
                <a:off x="1728" y="2448"/>
                <a:ext cx="720" cy="384"/>
                <a:chOff x="1728" y="2448"/>
                <a:chExt cx="720" cy="384"/>
              </a:xfrm>
            </p:grpSpPr>
            <p:sp>
              <p:nvSpPr>
                <p:cNvPr id="26" name="Line 24"/>
                <p:cNvSpPr>
                  <a:spLocks noChangeShapeType="1"/>
                </p:cNvSpPr>
                <p:nvPr/>
              </p:nvSpPr>
              <p:spPr bwMode="auto">
                <a:xfrm>
                  <a:off x="1776" y="2448"/>
                  <a:ext cx="67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225"/>
                </a:p>
              </p:txBody>
            </p:sp>
            <p:sp>
              <p:nvSpPr>
                <p:cNvPr id="27" name="Line 26"/>
                <p:cNvSpPr>
                  <a:spLocks noChangeShapeType="1"/>
                </p:cNvSpPr>
                <p:nvPr/>
              </p:nvSpPr>
              <p:spPr bwMode="auto">
                <a:xfrm>
                  <a:off x="2448" y="2448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225"/>
                </a:p>
              </p:txBody>
            </p:sp>
            <p:sp>
              <p:nvSpPr>
                <p:cNvPr id="28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1824" y="2592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225"/>
                </a:p>
              </p:txBody>
            </p:sp>
            <p:sp>
              <p:nvSpPr>
                <p:cNvPr id="29" name="Rectangle 29"/>
                <p:cNvSpPr>
                  <a:spLocks noChangeArrowheads="1"/>
                </p:cNvSpPr>
                <p:nvPr/>
              </p:nvSpPr>
              <p:spPr bwMode="auto">
                <a:xfrm>
                  <a:off x="1728" y="2544"/>
                  <a:ext cx="96" cy="288"/>
                </a:xfrm>
                <a:prstGeom prst="rect">
                  <a:avLst/>
                </a:prstGeom>
                <a:solidFill>
                  <a:srgbClr val="FF99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defTabSz="457200" eaLnBrk="0" fontAlgn="base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defTabSz="457200" eaLnBrk="0" fontAlgn="base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defTabSz="457200" eaLnBrk="0" fontAlgn="base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defTabSz="457200" eaLnBrk="0" fontAlgn="base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1905" i="0">
                    <a:solidFill>
                      <a:srgbClr val="0000CC"/>
                    </a:solidFill>
                  </a:endParaRPr>
                </a:p>
              </p:txBody>
            </p:sp>
          </p:grpSp>
          <p:sp>
            <p:nvSpPr>
              <p:cNvPr id="25" name="Text Box 31"/>
              <p:cNvSpPr txBox="1">
                <a:spLocks noChangeArrowheads="1"/>
              </p:cNvSpPr>
              <p:nvPr/>
            </p:nvSpPr>
            <p:spPr bwMode="auto">
              <a:xfrm>
                <a:off x="1740" y="2165"/>
                <a:ext cx="1292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089" i="0" dirty="0">
                    <a:solidFill>
                      <a:srgbClr val="0000CC"/>
                    </a:solidFill>
                  </a:rPr>
                  <a:t>ok = </a:t>
                </a:r>
                <a:r>
                  <a:rPr lang="en-US" altLang="en-US" sz="1089" i="0" dirty="0" err="1">
                    <a:solidFill>
                      <a:srgbClr val="0000CC"/>
                    </a:solidFill>
                  </a:rPr>
                  <a:t>canBorrow</a:t>
                </a:r>
                <a:r>
                  <a:rPr lang="en-US" altLang="en-US" sz="1089" i="0" dirty="0">
                    <a:solidFill>
                      <a:srgbClr val="0000CC"/>
                    </a:solidFill>
                  </a:rPr>
                  <a:t>()</a:t>
                </a:r>
              </a:p>
            </p:txBody>
          </p:sp>
        </p:grpSp>
        <p:sp>
          <p:nvSpPr>
            <p:cNvPr id="17" name="Line 36"/>
            <p:cNvSpPr>
              <a:spLocks noChangeShapeType="1"/>
            </p:cNvSpPr>
            <p:nvPr/>
          </p:nvSpPr>
          <p:spPr bwMode="auto">
            <a:xfrm>
              <a:off x="3108193" y="5375769"/>
              <a:ext cx="24169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79" tIns="34289" rIns="68579" bIns="34289"/>
            <a:lstStyle/>
            <a:p>
              <a:endParaRPr lang="en-US" sz="1225"/>
            </a:p>
          </p:txBody>
        </p:sp>
        <p:sp>
          <p:nvSpPr>
            <p:cNvPr id="18" name="Text Box 37"/>
            <p:cNvSpPr txBox="1">
              <a:spLocks noChangeArrowheads="1"/>
            </p:cNvSpPr>
            <p:nvPr/>
          </p:nvSpPr>
          <p:spPr bwMode="auto">
            <a:xfrm>
              <a:off x="3108193" y="4955787"/>
              <a:ext cx="2621263" cy="3357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79" tIns="34289" rIns="68579" bIns="34289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089" i="0">
                  <a:solidFill>
                    <a:srgbClr val="0000CC"/>
                  </a:solidFill>
                </a:rPr>
                <a:t>[ok] borrow(member)</a:t>
              </a:r>
            </a:p>
          </p:txBody>
        </p:sp>
        <p:sp>
          <p:nvSpPr>
            <p:cNvPr id="19" name="Rectangle 40"/>
            <p:cNvSpPr>
              <a:spLocks noChangeArrowheads="1"/>
            </p:cNvSpPr>
            <p:nvPr/>
          </p:nvSpPr>
          <p:spPr bwMode="auto">
            <a:xfrm>
              <a:off x="5544344" y="5291772"/>
              <a:ext cx="168010" cy="75596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8579" tIns="34289" rIns="68579" bIns="34289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905" i="0">
                <a:solidFill>
                  <a:srgbClr val="0000CC"/>
                </a:solidFill>
              </a:endParaRPr>
            </a:p>
          </p:txBody>
        </p:sp>
        <p:grpSp>
          <p:nvGrpSpPr>
            <p:cNvPr id="20" name="Group 42"/>
            <p:cNvGrpSpPr>
              <a:grpSpLocks/>
            </p:cNvGrpSpPr>
            <p:nvPr/>
          </p:nvGrpSpPr>
          <p:grpSpPr bwMode="auto">
            <a:xfrm>
              <a:off x="5659668" y="5514324"/>
              <a:ext cx="2421229" cy="368499"/>
              <a:chOff x="1754" y="5346335"/>
              <a:chExt cx="1011" cy="368499"/>
            </a:xfrm>
          </p:grpSpPr>
          <p:sp>
            <p:nvSpPr>
              <p:cNvPr id="22" name="Line 43"/>
              <p:cNvSpPr>
                <a:spLocks noChangeShapeType="1"/>
              </p:cNvSpPr>
              <p:nvPr/>
            </p:nvSpPr>
            <p:spPr bwMode="auto">
              <a:xfrm>
                <a:off x="1791" y="5346335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25"/>
              </a:p>
            </p:txBody>
          </p:sp>
          <p:sp>
            <p:nvSpPr>
              <p:cNvPr id="23" name="Text Box 44"/>
              <p:cNvSpPr txBox="1">
                <a:spLocks noChangeArrowheads="1"/>
              </p:cNvSpPr>
              <p:nvPr/>
            </p:nvSpPr>
            <p:spPr bwMode="auto">
              <a:xfrm>
                <a:off x="1754" y="5346335"/>
                <a:ext cx="1011" cy="368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089" i="0">
                    <a:solidFill>
                      <a:srgbClr val="0000CC"/>
                    </a:solidFill>
                  </a:rPr>
                  <a:t>setTaken(member)</a:t>
                </a:r>
              </a:p>
            </p:txBody>
          </p:sp>
        </p:grpSp>
        <p:sp>
          <p:nvSpPr>
            <p:cNvPr id="21" name="Rectangle 45"/>
            <p:cNvSpPr>
              <a:spLocks noChangeArrowheads="1"/>
            </p:cNvSpPr>
            <p:nvPr/>
          </p:nvSpPr>
          <p:spPr bwMode="auto">
            <a:xfrm>
              <a:off x="7896490" y="5459765"/>
              <a:ext cx="168010" cy="50397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8579" tIns="34289" rIns="68579" bIns="34289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905" i="0">
                <a:solidFill>
                  <a:srgbClr val="0000CC"/>
                </a:solidFill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08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5" name="Rectangle 5"/>
          <p:cNvSpPr>
            <a:spLocks noChangeArrowheads="1"/>
          </p:cNvSpPr>
          <p:nvPr/>
        </p:nvSpPr>
        <p:spPr bwMode="auto">
          <a:xfrm>
            <a:off x="457200" y="3486150"/>
            <a:ext cx="7848600" cy="762000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449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72354" y="-95250"/>
            <a:ext cx="6895445" cy="1074713"/>
          </a:xfrm>
        </p:spPr>
        <p:txBody>
          <a:bodyPr/>
          <a:lstStyle/>
          <a:p>
            <a:r>
              <a:rPr lang="en-US" altLang="en-US" sz="2449" b="1" dirty="0"/>
              <a:t>Control logic in Interaction Diagrams</a:t>
            </a:r>
          </a:p>
        </p:txBody>
      </p:sp>
      <p:sp>
        <p:nvSpPr>
          <p:cNvPr id="67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46234" y="590550"/>
            <a:ext cx="9067799" cy="394025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4000"/>
              </a:lnSpc>
              <a:spcBef>
                <a:spcPts val="408"/>
              </a:spcBef>
              <a:spcAft>
                <a:spcPts val="408"/>
              </a:spcAft>
            </a:pPr>
            <a:r>
              <a:rPr lang="en-US" altLang="en-US" sz="2722" b="1" dirty="0">
                <a:solidFill>
                  <a:srgbClr val="0000CC"/>
                </a:solidFill>
              </a:rPr>
              <a:t>Conditional Message</a:t>
            </a:r>
          </a:p>
          <a:p>
            <a:pPr lvl="1">
              <a:lnSpc>
                <a:spcPct val="114000"/>
              </a:lnSpc>
              <a:spcBef>
                <a:spcPts val="408"/>
              </a:spcBef>
              <a:spcAft>
                <a:spcPts val="408"/>
              </a:spcAft>
            </a:pPr>
            <a:r>
              <a:rPr lang="en-US" altLang="en-US" sz="2449" dirty="0">
                <a:solidFill>
                  <a:srgbClr val="660066"/>
                </a:solidFill>
              </a:rPr>
              <a:t>[ variable = value ] message()</a:t>
            </a:r>
          </a:p>
          <a:p>
            <a:pPr lvl="1">
              <a:lnSpc>
                <a:spcPct val="114000"/>
              </a:lnSpc>
              <a:spcBef>
                <a:spcPts val="408"/>
              </a:spcBef>
              <a:spcAft>
                <a:spcPts val="408"/>
              </a:spcAft>
            </a:pPr>
            <a:r>
              <a:rPr lang="en-US" altLang="en-US" sz="2449" dirty="0"/>
              <a:t>Message is sent only if clause evaluates to </a:t>
            </a:r>
            <a:r>
              <a:rPr lang="en-US" altLang="en-US" sz="2449" i="1" dirty="0"/>
              <a:t>true</a:t>
            </a:r>
            <a:endParaRPr lang="en-US" altLang="en-US" sz="2449" dirty="0"/>
          </a:p>
          <a:p>
            <a:pPr>
              <a:lnSpc>
                <a:spcPct val="114000"/>
              </a:lnSpc>
              <a:spcBef>
                <a:spcPts val="408"/>
              </a:spcBef>
              <a:spcAft>
                <a:spcPts val="408"/>
              </a:spcAft>
            </a:pPr>
            <a:r>
              <a:rPr lang="en-US" altLang="en-US" sz="2722" b="1" dirty="0">
                <a:solidFill>
                  <a:srgbClr val="0000CC"/>
                </a:solidFill>
              </a:rPr>
              <a:t>Iteration (Looping)</a:t>
            </a:r>
          </a:p>
          <a:p>
            <a:pPr lvl="1">
              <a:lnSpc>
                <a:spcPct val="114000"/>
              </a:lnSpc>
              <a:spcBef>
                <a:spcPts val="408"/>
              </a:spcBef>
              <a:spcAft>
                <a:spcPts val="408"/>
              </a:spcAft>
            </a:pPr>
            <a:r>
              <a:rPr lang="en-US" altLang="en-US" sz="2449" dirty="0">
                <a:solidFill>
                  <a:srgbClr val="660066"/>
                </a:solidFill>
              </a:rPr>
              <a:t>* [ </a:t>
            </a:r>
            <a:r>
              <a:rPr lang="en-US" altLang="en-US" sz="2449" dirty="0" err="1">
                <a:solidFill>
                  <a:srgbClr val="660066"/>
                </a:solidFill>
              </a:rPr>
              <a:t>i</a:t>
            </a:r>
            <a:r>
              <a:rPr lang="en-US" altLang="en-US" sz="2449" dirty="0">
                <a:solidFill>
                  <a:srgbClr val="660066"/>
                </a:solidFill>
              </a:rPr>
              <a:t> := 1..N ]  message()</a:t>
            </a:r>
          </a:p>
          <a:p>
            <a:pPr lvl="1">
              <a:lnSpc>
                <a:spcPct val="114000"/>
              </a:lnSpc>
              <a:spcBef>
                <a:spcPts val="408"/>
              </a:spcBef>
              <a:spcAft>
                <a:spcPts val="408"/>
              </a:spcAft>
            </a:pPr>
            <a:r>
              <a:rPr lang="en-US" altLang="en-US" sz="2449" dirty="0">
                <a:solidFill>
                  <a:srgbClr val="660066"/>
                </a:solidFill>
              </a:rPr>
              <a:t>“*” is required; [ ... ] clause is optional </a:t>
            </a:r>
          </a:p>
          <a:p>
            <a:pPr lvl="1">
              <a:lnSpc>
                <a:spcPct val="114000"/>
              </a:lnSpc>
              <a:spcBef>
                <a:spcPts val="408"/>
              </a:spcBef>
              <a:spcAft>
                <a:spcPts val="408"/>
              </a:spcAft>
            </a:pPr>
            <a:r>
              <a:rPr lang="en-US" altLang="en-US" sz="2449" b="1" dirty="0">
                <a:solidFill>
                  <a:srgbClr val="006600"/>
                </a:solidFill>
              </a:rPr>
              <a:t>The message is sent many times to possibly multiple receiver objects.</a:t>
            </a:r>
            <a:r>
              <a:rPr lang="en-US" altLang="en-US" sz="2722" b="1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7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8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8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7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2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2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5" grpId="0" animBg="1"/>
      <p:bldP spid="678914" grpId="0"/>
      <p:bldP spid="67891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Number Placeholder 5"/>
          <p:cNvSpPr txBox="1">
            <a:spLocks noGrp="1"/>
          </p:cNvSpPr>
          <p:nvPr/>
        </p:nvSpPr>
        <p:spPr bwMode="auto">
          <a:xfrm>
            <a:off x="8077200" y="4629150"/>
            <a:ext cx="1428990" cy="38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89" rIns="68579" bIns="34289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fld id="{4026BCCC-FAF9-4531-A3C8-878DA0D77558}" type="slidenum">
              <a:rPr lang="ar-SA" altLang="en-US" sz="2449" i="0">
                <a:cs typeface="Arial" panose="020B0604020202020204" pitchFamily="34" charset="0"/>
              </a:rPr>
              <a:pPr/>
              <a:t>17</a:t>
            </a:fld>
            <a:endParaRPr lang="en-US" altLang="en-US" sz="2449" i="0" dirty="0"/>
          </a:p>
        </p:txBody>
      </p:sp>
      <p:sp>
        <p:nvSpPr>
          <p:cNvPr id="1075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-72367"/>
            <a:ext cx="7429773" cy="854370"/>
          </a:xfrm>
        </p:spPr>
        <p:txBody>
          <a:bodyPr>
            <a:normAutofit/>
          </a:bodyPr>
          <a:lstStyle/>
          <a:p>
            <a:r>
              <a:rPr lang="en-US" altLang="en-US" sz="2800" b="1" dirty="0" smtClean="0"/>
              <a:t>Elements of A Sequence Diagram</a:t>
            </a:r>
          </a:p>
        </p:txBody>
      </p:sp>
      <p:sp>
        <p:nvSpPr>
          <p:cNvPr id="107524" name="Text Box 34"/>
          <p:cNvSpPr txBox="1">
            <a:spLocks noChangeArrowheads="1"/>
          </p:cNvSpPr>
          <p:nvPr/>
        </p:nvSpPr>
        <p:spPr bwMode="auto">
          <a:xfrm>
            <a:off x="853457" y="1569031"/>
            <a:ext cx="515395" cy="21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68579" tIns="34289" rIns="68579" bIns="34289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449" i="0" dirty="0">
                <a:solidFill>
                  <a:srgbClr val="0000CC"/>
                </a:solidFill>
              </a:rPr>
              <a:t>Y-Axis (time)</a:t>
            </a:r>
          </a:p>
        </p:txBody>
      </p:sp>
      <p:sp>
        <p:nvSpPr>
          <p:cNvPr id="107525" name="Rectangle 3"/>
          <p:cNvSpPr>
            <a:spLocks noChangeArrowheads="1"/>
          </p:cNvSpPr>
          <p:nvPr/>
        </p:nvSpPr>
        <p:spPr bwMode="auto">
          <a:xfrm>
            <a:off x="2190350" y="1093291"/>
            <a:ext cx="1311258" cy="70855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79" tIns="34289" rIns="68579" bIns="34289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361" i="0" u="sng">
                <a:solidFill>
                  <a:srgbClr val="0000CC"/>
                </a:solidFill>
              </a:rPr>
              <a:t>member:</a:t>
            </a:r>
            <a:br>
              <a:rPr lang="en-US" altLang="en-US" sz="1361" i="0" u="sng">
                <a:solidFill>
                  <a:srgbClr val="0000CC"/>
                </a:solidFill>
              </a:rPr>
            </a:br>
            <a:r>
              <a:rPr lang="en-US" altLang="en-US" sz="1361" i="0" u="sng">
                <a:solidFill>
                  <a:srgbClr val="0000CC"/>
                </a:solidFill>
              </a:rPr>
              <a:t>LibraryMember</a:t>
            </a:r>
          </a:p>
        </p:txBody>
      </p:sp>
      <p:sp>
        <p:nvSpPr>
          <p:cNvPr id="107526" name="Line 4"/>
          <p:cNvSpPr>
            <a:spLocks noChangeShapeType="1"/>
          </p:cNvSpPr>
          <p:nvPr/>
        </p:nvSpPr>
        <p:spPr bwMode="auto">
          <a:xfrm>
            <a:off x="2883783" y="1801846"/>
            <a:ext cx="0" cy="244537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79" tIns="34289" rIns="68579" bIns="34289"/>
          <a:lstStyle/>
          <a:p>
            <a:endParaRPr lang="en-US" sz="1225"/>
          </a:p>
        </p:txBody>
      </p:sp>
      <p:grpSp>
        <p:nvGrpSpPr>
          <p:cNvPr id="107527" name="Group 5"/>
          <p:cNvGrpSpPr>
            <a:grpSpLocks/>
          </p:cNvGrpSpPr>
          <p:nvPr/>
        </p:nvGrpSpPr>
        <p:grpSpPr bwMode="auto">
          <a:xfrm>
            <a:off x="4305212" y="1093291"/>
            <a:ext cx="989384" cy="3153931"/>
            <a:chOff x="2592" y="1392"/>
            <a:chExt cx="768" cy="2352"/>
          </a:xfrm>
        </p:grpSpPr>
        <p:sp>
          <p:nvSpPr>
            <p:cNvPr id="107559" name="Rectangle 6"/>
            <p:cNvSpPr>
              <a:spLocks noChangeArrowheads="1"/>
            </p:cNvSpPr>
            <p:nvPr/>
          </p:nvSpPr>
          <p:spPr bwMode="auto">
            <a:xfrm>
              <a:off x="2592" y="1392"/>
              <a:ext cx="768" cy="52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361" i="0" u="sng">
                  <a:solidFill>
                    <a:srgbClr val="0000CC"/>
                  </a:solidFill>
                </a:rPr>
                <a:t>book:Book</a:t>
              </a:r>
            </a:p>
          </p:txBody>
        </p:sp>
        <p:sp>
          <p:nvSpPr>
            <p:cNvPr id="107560" name="Line 7"/>
            <p:cNvSpPr>
              <a:spLocks noChangeShapeType="1"/>
            </p:cNvSpPr>
            <p:nvPr/>
          </p:nvSpPr>
          <p:spPr bwMode="auto">
            <a:xfrm>
              <a:off x="2976" y="1920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</p:grpSp>
      <p:grpSp>
        <p:nvGrpSpPr>
          <p:cNvPr id="107528" name="Group 8"/>
          <p:cNvGrpSpPr>
            <a:grpSpLocks/>
          </p:cNvGrpSpPr>
          <p:nvPr/>
        </p:nvGrpSpPr>
        <p:grpSpPr bwMode="auto">
          <a:xfrm>
            <a:off x="6035554" y="1093291"/>
            <a:ext cx="989384" cy="3153931"/>
            <a:chOff x="3744" y="1392"/>
            <a:chExt cx="768" cy="2352"/>
          </a:xfrm>
        </p:grpSpPr>
        <p:sp>
          <p:nvSpPr>
            <p:cNvPr id="107557" name="Rectangle 9"/>
            <p:cNvSpPr>
              <a:spLocks noChangeArrowheads="1"/>
            </p:cNvSpPr>
            <p:nvPr/>
          </p:nvSpPr>
          <p:spPr bwMode="auto">
            <a:xfrm>
              <a:off x="3744" y="1392"/>
              <a:ext cx="768" cy="52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361" i="0" u="sng">
                  <a:solidFill>
                    <a:srgbClr val="0000CC"/>
                  </a:solidFill>
                </a:rPr>
                <a:t>:Book</a:t>
              </a:r>
              <a:br>
                <a:rPr lang="en-US" altLang="en-US" sz="1361" i="0" u="sng">
                  <a:solidFill>
                    <a:srgbClr val="0000CC"/>
                  </a:solidFill>
                </a:rPr>
              </a:br>
              <a:r>
                <a:rPr lang="en-US" altLang="en-US" sz="1361" i="0" u="sng">
                  <a:solidFill>
                    <a:srgbClr val="0000CC"/>
                  </a:solidFill>
                </a:rPr>
                <a:t>Copy</a:t>
              </a:r>
            </a:p>
          </p:txBody>
        </p:sp>
        <p:sp>
          <p:nvSpPr>
            <p:cNvPr id="107558" name="Line 10"/>
            <p:cNvSpPr>
              <a:spLocks noChangeShapeType="1"/>
            </p:cNvSpPr>
            <p:nvPr/>
          </p:nvSpPr>
          <p:spPr bwMode="auto">
            <a:xfrm>
              <a:off x="4128" y="1920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</p:grpSp>
      <p:grpSp>
        <p:nvGrpSpPr>
          <p:cNvPr id="107529" name="Group 11"/>
          <p:cNvGrpSpPr>
            <a:grpSpLocks/>
          </p:cNvGrpSpPr>
          <p:nvPr/>
        </p:nvGrpSpPr>
        <p:grpSpPr bwMode="auto">
          <a:xfrm>
            <a:off x="1585487" y="1994111"/>
            <a:ext cx="1266360" cy="301172"/>
            <a:chOff x="768" y="2064"/>
            <a:chExt cx="983" cy="224"/>
          </a:xfrm>
        </p:grpSpPr>
        <p:sp>
          <p:nvSpPr>
            <p:cNvPr id="107555" name="Line 12"/>
            <p:cNvSpPr>
              <a:spLocks noChangeShapeType="1"/>
            </p:cNvSpPr>
            <p:nvPr/>
          </p:nvSpPr>
          <p:spPr bwMode="auto">
            <a:xfrm>
              <a:off x="816" y="2256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07556" name="Text Box 13"/>
            <p:cNvSpPr txBox="1">
              <a:spLocks noChangeArrowheads="1"/>
            </p:cNvSpPr>
            <p:nvPr/>
          </p:nvSpPr>
          <p:spPr bwMode="auto">
            <a:xfrm>
              <a:off x="768" y="2064"/>
              <a:ext cx="983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361" i="0">
                  <a:solidFill>
                    <a:srgbClr val="0000CC"/>
                  </a:solidFill>
                </a:rPr>
                <a:t>borrow(book)</a:t>
              </a:r>
            </a:p>
          </p:txBody>
        </p:sp>
      </p:grpSp>
      <p:sp>
        <p:nvSpPr>
          <p:cNvPr id="107530" name="Rectangle 14"/>
          <p:cNvSpPr>
            <a:spLocks noChangeArrowheads="1"/>
          </p:cNvSpPr>
          <p:nvPr/>
        </p:nvSpPr>
        <p:spPr bwMode="auto">
          <a:xfrm>
            <a:off x="2822217" y="2187446"/>
            <a:ext cx="123133" cy="173790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79" tIns="34289" rIns="68579" bIns="34289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449" i="0">
              <a:solidFill>
                <a:srgbClr val="0000CC"/>
              </a:solidFill>
            </a:endParaRPr>
          </a:p>
        </p:txBody>
      </p:sp>
      <p:grpSp>
        <p:nvGrpSpPr>
          <p:cNvPr id="107531" name="Group 15"/>
          <p:cNvGrpSpPr>
            <a:grpSpLocks/>
          </p:cNvGrpSpPr>
          <p:nvPr/>
        </p:nvGrpSpPr>
        <p:grpSpPr bwMode="auto">
          <a:xfrm>
            <a:off x="2883782" y="2252253"/>
            <a:ext cx="1674770" cy="772281"/>
            <a:chOff x="1728" y="2256"/>
            <a:chExt cx="1301" cy="576"/>
          </a:xfrm>
        </p:grpSpPr>
        <p:grpSp>
          <p:nvGrpSpPr>
            <p:cNvPr id="107549" name="Group 16"/>
            <p:cNvGrpSpPr>
              <a:grpSpLocks/>
            </p:cNvGrpSpPr>
            <p:nvPr/>
          </p:nvGrpSpPr>
          <p:grpSpPr bwMode="auto">
            <a:xfrm>
              <a:off x="1728" y="2448"/>
              <a:ext cx="720" cy="384"/>
              <a:chOff x="1728" y="2448"/>
              <a:chExt cx="720" cy="384"/>
            </a:xfrm>
          </p:grpSpPr>
          <p:sp>
            <p:nvSpPr>
              <p:cNvPr id="107551" name="Line 17"/>
              <p:cNvSpPr>
                <a:spLocks noChangeShapeType="1"/>
              </p:cNvSpPr>
              <p:nvPr/>
            </p:nvSpPr>
            <p:spPr bwMode="auto">
              <a:xfrm>
                <a:off x="1776" y="2448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25"/>
              </a:p>
            </p:txBody>
          </p:sp>
          <p:sp>
            <p:nvSpPr>
              <p:cNvPr id="107552" name="Line 18"/>
              <p:cNvSpPr>
                <a:spLocks noChangeShapeType="1"/>
              </p:cNvSpPr>
              <p:nvPr/>
            </p:nvSpPr>
            <p:spPr bwMode="auto">
              <a:xfrm>
                <a:off x="2448" y="244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25"/>
              </a:p>
            </p:txBody>
          </p:sp>
          <p:sp>
            <p:nvSpPr>
              <p:cNvPr id="107553" name="Line 19"/>
              <p:cNvSpPr>
                <a:spLocks noChangeShapeType="1"/>
              </p:cNvSpPr>
              <p:nvPr/>
            </p:nvSpPr>
            <p:spPr bwMode="auto">
              <a:xfrm flipH="1">
                <a:off x="1824" y="259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25"/>
              </a:p>
            </p:txBody>
          </p:sp>
          <p:sp>
            <p:nvSpPr>
              <p:cNvPr id="107554" name="Rectangle 20"/>
              <p:cNvSpPr>
                <a:spLocks noChangeArrowheads="1"/>
              </p:cNvSpPr>
              <p:nvPr/>
            </p:nvSpPr>
            <p:spPr bwMode="auto">
              <a:xfrm>
                <a:off x="1728" y="2544"/>
                <a:ext cx="96" cy="28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2449" i="0">
                  <a:solidFill>
                    <a:srgbClr val="0000CC"/>
                  </a:solidFill>
                </a:endParaRPr>
              </a:p>
            </p:txBody>
          </p:sp>
        </p:grpSp>
        <p:sp>
          <p:nvSpPr>
            <p:cNvPr id="107550" name="Text Box 21"/>
            <p:cNvSpPr txBox="1">
              <a:spLocks noChangeArrowheads="1"/>
            </p:cNvSpPr>
            <p:nvPr/>
          </p:nvSpPr>
          <p:spPr bwMode="auto">
            <a:xfrm>
              <a:off x="1776" y="2256"/>
              <a:ext cx="1253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361" i="0">
                  <a:solidFill>
                    <a:srgbClr val="0000CC"/>
                  </a:solidFill>
                </a:rPr>
                <a:t>ok = canBorrow()</a:t>
              </a:r>
            </a:p>
          </p:txBody>
        </p:sp>
      </p:grpSp>
      <p:grpSp>
        <p:nvGrpSpPr>
          <p:cNvPr id="107532" name="Group 22"/>
          <p:cNvGrpSpPr>
            <a:grpSpLocks/>
          </p:cNvGrpSpPr>
          <p:nvPr/>
        </p:nvGrpSpPr>
        <p:grpSpPr bwMode="auto">
          <a:xfrm>
            <a:off x="2945349" y="3088267"/>
            <a:ext cx="1934230" cy="301172"/>
            <a:chOff x="1776" y="2880"/>
            <a:chExt cx="992" cy="224"/>
          </a:xfrm>
        </p:grpSpPr>
        <p:sp>
          <p:nvSpPr>
            <p:cNvPr id="107547" name="Line 23"/>
            <p:cNvSpPr>
              <a:spLocks noChangeShapeType="1"/>
            </p:cNvSpPr>
            <p:nvPr/>
          </p:nvSpPr>
          <p:spPr bwMode="auto">
            <a:xfrm>
              <a:off x="1776" y="307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07548" name="Text Box 24"/>
            <p:cNvSpPr txBox="1">
              <a:spLocks noChangeArrowheads="1"/>
            </p:cNvSpPr>
            <p:nvPr/>
          </p:nvSpPr>
          <p:spPr bwMode="auto">
            <a:xfrm>
              <a:off x="1776" y="2880"/>
              <a:ext cx="99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361" i="0">
                  <a:solidFill>
                    <a:srgbClr val="0000CC"/>
                  </a:solidFill>
                </a:rPr>
                <a:t>[ok] borrow(member)</a:t>
              </a:r>
            </a:p>
          </p:txBody>
        </p:sp>
      </p:grpSp>
      <p:sp>
        <p:nvSpPr>
          <p:cNvPr id="107533" name="Rectangle 25"/>
          <p:cNvSpPr>
            <a:spLocks noChangeArrowheads="1"/>
          </p:cNvSpPr>
          <p:nvPr/>
        </p:nvSpPr>
        <p:spPr bwMode="auto">
          <a:xfrm>
            <a:off x="4738338" y="3281601"/>
            <a:ext cx="123133" cy="578941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79" tIns="34289" rIns="68579" bIns="34289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449" i="0">
              <a:solidFill>
                <a:srgbClr val="0000CC"/>
              </a:solidFill>
            </a:endParaRPr>
          </a:p>
        </p:txBody>
      </p:sp>
      <p:grpSp>
        <p:nvGrpSpPr>
          <p:cNvPr id="107534" name="Group 26"/>
          <p:cNvGrpSpPr>
            <a:grpSpLocks/>
          </p:cNvGrpSpPr>
          <p:nvPr/>
        </p:nvGrpSpPr>
        <p:grpSpPr bwMode="auto">
          <a:xfrm>
            <a:off x="4861471" y="3217869"/>
            <a:ext cx="1736151" cy="301250"/>
            <a:chOff x="1776" y="2880"/>
            <a:chExt cx="985" cy="225"/>
          </a:xfrm>
        </p:grpSpPr>
        <p:sp>
          <p:nvSpPr>
            <p:cNvPr id="107545" name="Line 27"/>
            <p:cNvSpPr>
              <a:spLocks noChangeShapeType="1"/>
            </p:cNvSpPr>
            <p:nvPr/>
          </p:nvSpPr>
          <p:spPr bwMode="auto">
            <a:xfrm>
              <a:off x="1776" y="307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07546" name="Text Box 28"/>
            <p:cNvSpPr txBox="1">
              <a:spLocks noChangeArrowheads="1"/>
            </p:cNvSpPr>
            <p:nvPr/>
          </p:nvSpPr>
          <p:spPr bwMode="auto">
            <a:xfrm>
              <a:off x="1776" y="2880"/>
              <a:ext cx="985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361" i="0">
                  <a:solidFill>
                    <a:srgbClr val="0000CC"/>
                  </a:solidFill>
                </a:rPr>
                <a:t>setTaken(member)</a:t>
              </a:r>
            </a:p>
          </p:txBody>
        </p:sp>
      </p:grpSp>
      <p:sp>
        <p:nvSpPr>
          <p:cNvPr id="107535" name="Rectangle 29"/>
          <p:cNvSpPr>
            <a:spLocks noChangeArrowheads="1"/>
          </p:cNvSpPr>
          <p:nvPr/>
        </p:nvSpPr>
        <p:spPr bwMode="auto">
          <a:xfrm>
            <a:off x="6468680" y="3410134"/>
            <a:ext cx="123133" cy="386681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79" tIns="34289" rIns="68579" bIns="34289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449" i="0">
              <a:solidFill>
                <a:srgbClr val="0000CC"/>
              </a:solidFill>
            </a:endParaRPr>
          </a:p>
        </p:txBody>
      </p:sp>
      <p:sp>
        <p:nvSpPr>
          <p:cNvPr id="107536" name="Line 30"/>
          <p:cNvSpPr>
            <a:spLocks noChangeShapeType="1"/>
          </p:cNvSpPr>
          <p:nvPr/>
        </p:nvSpPr>
        <p:spPr bwMode="auto">
          <a:xfrm>
            <a:off x="1400788" y="901031"/>
            <a:ext cx="5624150" cy="0"/>
          </a:xfrm>
          <a:prstGeom prst="line">
            <a:avLst/>
          </a:prstGeom>
          <a:noFill/>
          <a:ln w="22225">
            <a:solidFill>
              <a:srgbClr val="FF33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79" tIns="34289" rIns="68579" bIns="34289"/>
          <a:lstStyle/>
          <a:p>
            <a:endParaRPr lang="en-US" sz="1225"/>
          </a:p>
        </p:txBody>
      </p:sp>
      <p:sp>
        <p:nvSpPr>
          <p:cNvPr id="107537" name="Line 31"/>
          <p:cNvSpPr>
            <a:spLocks noChangeShapeType="1"/>
          </p:cNvSpPr>
          <p:nvPr/>
        </p:nvSpPr>
        <p:spPr bwMode="auto">
          <a:xfrm>
            <a:off x="1400788" y="901031"/>
            <a:ext cx="0" cy="3217657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79" tIns="34289" rIns="68579" bIns="34289"/>
          <a:lstStyle/>
          <a:p>
            <a:endParaRPr lang="en-US" sz="1225"/>
          </a:p>
        </p:txBody>
      </p:sp>
      <p:sp>
        <p:nvSpPr>
          <p:cNvPr id="107538" name="Text Box 33"/>
          <p:cNvSpPr txBox="1">
            <a:spLocks noChangeArrowheads="1"/>
          </p:cNvSpPr>
          <p:nvPr/>
        </p:nvSpPr>
        <p:spPr bwMode="auto">
          <a:xfrm>
            <a:off x="3131130" y="514350"/>
            <a:ext cx="2696890" cy="446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9" tIns="34289" rIns="68579" bIns="34289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449" i="0">
                <a:solidFill>
                  <a:srgbClr val="0000CC"/>
                </a:solidFill>
              </a:rPr>
              <a:t>X-Axis (objects)</a:t>
            </a:r>
          </a:p>
        </p:txBody>
      </p:sp>
      <p:sp>
        <p:nvSpPr>
          <p:cNvPr id="11299" name="AutoShape 35"/>
          <p:cNvSpPr>
            <a:spLocks noChangeArrowheads="1"/>
          </p:cNvSpPr>
          <p:nvPr/>
        </p:nvSpPr>
        <p:spPr bwMode="auto">
          <a:xfrm>
            <a:off x="6963372" y="1930379"/>
            <a:ext cx="926737" cy="322954"/>
          </a:xfrm>
          <a:prstGeom prst="wedgeRectCallout">
            <a:avLst>
              <a:gd name="adj1" fmla="val -40000"/>
              <a:gd name="adj2" fmla="val -105093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8579" tIns="34289" rIns="68579" bIns="34289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633" i="0">
                <a:solidFill>
                  <a:srgbClr val="0000CC"/>
                </a:solidFill>
              </a:rPr>
              <a:t>Object</a:t>
            </a:r>
          </a:p>
        </p:txBody>
      </p:sp>
      <p:sp>
        <p:nvSpPr>
          <p:cNvPr id="11300" name="AutoShape 36"/>
          <p:cNvSpPr>
            <a:spLocks noChangeArrowheads="1"/>
          </p:cNvSpPr>
          <p:nvPr/>
        </p:nvSpPr>
        <p:spPr bwMode="auto">
          <a:xfrm>
            <a:off x="5047251" y="2058913"/>
            <a:ext cx="988303" cy="286230"/>
          </a:xfrm>
          <a:prstGeom prst="wedgeRectCallout">
            <a:avLst>
              <a:gd name="adj1" fmla="val -73333"/>
              <a:gd name="adj2" fmla="val -2519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8579" tIns="34289" rIns="68579" bIns="34289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361" i="0">
                <a:solidFill>
                  <a:srgbClr val="0000CC"/>
                </a:solidFill>
              </a:rPr>
              <a:t>Life Line</a:t>
            </a:r>
          </a:p>
        </p:txBody>
      </p:sp>
      <p:sp>
        <p:nvSpPr>
          <p:cNvPr id="11301" name="AutoShape 37"/>
          <p:cNvSpPr>
            <a:spLocks noChangeArrowheads="1"/>
          </p:cNvSpPr>
          <p:nvPr/>
        </p:nvSpPr>
        <p:spPr bwMode="auto">
          <a:xfrm>
            <a:off x="1585487" y="2509320"/>
            <a:ext cx="1050951" cy="321874"/>
          </a:xfrm>
          <a:prstGeom prst="wedgeRectCallout">
            <a:avLst>
              <a:gd name="adj1" fmla="val 35662"/>
              <a:gd name="adj2" fmla="val -94009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8579" tIns="34289" rIns="68579" bIns="34289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633" i="0">
                <a:solidFill>
                  <a:srgbClr val="0000CC"/>
                </a:solidFill>
              </a:rPr>
              <a:t>message</a:t>
            </a:r>
          </a:p>
        </p:txBody>
      </p:sp>
      <p:sp>
        <p:nvSpPr>
          <p:cNvPr id="11302" name="AutoShape 38"/>
          <p:cNvSpPr>
            <a:spLocks noChangeArrowheads="1"/>
          </p:cNvSpPr>
          <p:nvPr/>
        </p:nvSpPr>
        <p:spPr bwMode="auto">
          <a:xfrm>
            <a:off x="6654459" y="2896000"/>
            <a:ext cx="1673504" cy="385601"/>
          </a:xfrm>
          <a:prstGeom prst="wedgeRectCallout">
            <a:avLst>
              <a:gd name="adj1" fmla="val -54176"/>
              <a:gd name="adj2" fmla="val 102046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8579" tIns="34289" rIns="68579" bIns="34289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633" i="0" dirty="0">
                <a:solidFill>
                  <a:srgbClr val="0000CC"/>
                </a:solidFill>
              </a:rPr>
              <a:t>Activation box</a:t>
            </a:r>
          </a:p>
        </p:txBody>
      </p:sp>
      <p:sp>
        <p:nvSpPr>
          <p:cNvPr id="11303" name="AutoShape 39"/>
          <p:cNvSpPr>
            <a:spLocks noChangeArrowheads="1"/>
          </p:cNvSpPr>
          <p:nvPr/>
        </p:nvSpPr>
        <p:spPr bwMode="auto">
          <a:xfrm>
            <a:off x="3131129" y="3668282"/>
            <a:ext cx="1174083" cy="321419"/>
          </a:xfrm>
          <a:prstGeom prst="wedgeRectCallout">
            <a:avLst>
              <a:gd name="adj1" fmla="val -49079"/>
              <a:gd name="adj2" fmla="val -18697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8579" tIns="34289" rIns="68579" bIns="34289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905" i="0" dirty="0">
                <a:solidFill>
                  <a:srgbClr val="0000CC"/>
                </a:solidFill>
              </a:rPr>
              <a:t>condition</a:t>
            </a:r>
          </a:p>
        </p:txBody>
      </p:sp>
      <p:sp>
        <p:nvSpPr>
          <p:cNvPr id="35874" name="Text Box 34"/>
          <p:cNvSpPr txBox="1">
            <a:spLocks noChangeArrowheads="1"/>
          </p:cNvSpPr>
          <p:nvPr/>
        </p:nvSpPr>
        <p:spPr bwMode="auto">
          <a:xfrm>
            <a:off x="1905000" y="4092213"/>
            <a:ext cx="6073117" cy="315469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wrap="square" lIns="68579" tIns="34289" rIns="68579" bIns="34289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i="0" dirty="0">
                <a:solidFill>
                  <a:srgbClr val="0000CC"/>
                </a:solidFill>
              </a:rPr>
              <a:t>How do you show  Mutually exclusive conditional </a:t>
            </a:r>
            <a:r>
              <a:rPr lang="en-US" altLang="en-US" sz="1600" i="0" dirty="0" smtClean="0">
                <a:solidFill>
                  <a:srgbClr val="0000CC"/>
                </a:solidFill>
              </a:rPr>
              <a:t>messages?</a:t>
            </a:r>
            <a:endParaRPr lang="en-US" altLang="en-US" sz="1600" i="0" dirty="0">
              <a:solidFill>
                <a:srgbClr val="0000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9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58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58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99" grpId="0" build="p" animBg="1"/>
      <p:bldP spid="11300" grpId="0" build="p" animBg="1"/>
      <p:bldP spid="11301" grpId="0" build="p" animBg="1"/>
      <p:bldP spid="11302" grpId="0" build="p" animBg="1"/>
      <p:bldP spid="11303" grpId="0" build="p" animBg="1"/>
      <p:bldP spid="35874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2763072" y="238244"/>
            <a:ext cx="4401462" cy="488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89" rIns="68579" bIns="34289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722" i="0" dirty="0">
                <a:solidFill>
                  <a:schemeClr val="tx1"/>
                </a:solidFill>
              </a:rPr>
              <a:t>Sequence Diagrams</a:t>
            </a:r>
          </a:p>
        </p:txBody>
      </p:sp>
      <p:sp>
        <p:nvSpPr>
          <p:cNvPr id="35874" name="Text Box 34"/>
          <p:cNvSpPr txBox="1">
            <a:spLocks noChangeArrowheads="1"/>
          </p:cNvSpPr>
          <p:nvPr/>
        </p:nvSpPr>
        <p:spPr bwMode="auto">
          <a:xfrm>
            <a:off x="76200" y="734257"/>
            <a:ext cx="9067800" cy="67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9" tIns="34289" rIns="68579" bIns="34289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en-US" sz="1633" i="0" dirty="0">
                <a:solidFill>
                  <a:srgbClr val="0000CC"/>
                </a:solidFill>
              </a:rPr>
              <a:t>How to represent Mutually exclusive conditional </a:t>
            </a:r>
            <a:r>
              <a:rPr lang="en-US" altLang="en-US" sz="1633" i="0" dirty="0" smtClean="0">
                <a:solidFill>
                  <a:srgbClr val="0000CC"/>
                </a:solidFill>
              </a:rPr>
              <a:t>invocations? If book is available,  invoke msg2 on </a:t>
            </a:r>
            <a:r>
              <a:rPr lang="en-US" altLang="en-US" sz="1633" i="0" dirty="0" err="1">
                <a:solidFill>
                  <a:srgbClr val="0000CC"/>
                </a:solidFill>
              </a:rPr>
              <a:t>ClassB</a:t>
            </a:r>
            <a:r>
              <a:rPr lang="en-US" altLang="en-US" sz="1633" i="0" dirty="0">
                <a:solidFill>
                  <a:srgbClr val="0000CC"/>
                </a:solidFill>
              </a:rPr>
              <a:t> </a:t>
            </a:r>
            <a:r>
              <a:rPr lang="en-US" altLang="en-US" sz="1633" i="0" dirty="0" smtClean="0">
                <a:solidFill>
                  <a:srgbClr val="0000CC"/>
                </a:solidFill>
              </a:rPr>
              <a:t>else invoke  </a:t>
            </a:r>
            <a:r>
              <a:rPr lang="en-US" altLang="en-US" sz="1633" i="0" dirty="0">
                <a:solidFill>
                  <a:srgbClr val="0000CC"/>
                </a:solidFill>
              </a:rPr>
              <a:t>msg3 </a:t>
            </a:r>
            <a:r>
              <a:rPr lang="en-US" altLang="en-US" sz="1633" i="0" dirty="0" smtClean="0">
                <a:solidFill>
                  <a:srgbClr val="0000CC"/>
                </a:solidFill>
              </a:rPr>
              <a:t>on </a:t>
            </a:r>
            <a:r>
              <a:rPr lang="en-US" altLang="en-US" sz="1633" i="0" dirty="0" err="1">
                <a:solidFill>
                  <a:srgbClr val="0000CC"/>
                </a:solidFill>
              </a:rPr>
              <a:t>classC</a:t>
            </a:r>
            <a:r>
              <a:rPr lang="en-US" altLang="en-US" sz="1633" i="0" dirty="0">
                <a:solidFill>
                  <a:srgbClr val="0000CC"/>
                </a:solidFill>
              </a:rPr>
              <a:t>,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305738" y="1675664"/>
            <a:ext cx="6480680" cy="3867886"/>
            <a:chOff x="1008063" y="3191863"/>
            <a:chExt cx="8316515" cy="3611845"/>
          </a:xfrm>
        </p:grpSpPr>
        <p:grpSp>
          <p:nvGrpSpPr>
            <p:cNvPr id="108549" name="Group 30"/>
            <p:cNvGrpSpPr>
              <a:grpSpLocks/>
            </p:cNvGrpSpPr>
            <p:nvPr/>
          </p:nvGrpSpPr>
          <p:grpSpPr bwMode="auto">
            <a:xfrm>
              <a:off x="2520156" y="4740546"/>
              <a:ext cx="3360208" cy="262489"/>
              <a:chOff x="1440" y="2709"/>
              <a:chExt cx="1920" cy="150"/>
            </a:xfrm>
          </p:grpSpPr>
          <p:sp>
            <p:nvSpPr>
              <p:cNvPr id="108575" name="Line 17"/>
              <p:cNvSpPr>
                <a:spLocks noChangeShapeType="1"/>
              </p:cNvSpPr>
              <p:nvPr/>
            </p:nvSpPr>
            <p:spPr bwMode="auto">
              <a:xfrm>
                <a:off x="1440" y="2832"/>
                <a:ext cx="1920" cy="2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25"/>
              </a:p>
            </p:txBody>
          </p:sp>
          <p:sp>
            <p:nvSpPr>
              <p:cNvPr id="108576" name="Text Box 18"/>
              <p:cNvSpPr txBox="1">
                <a:spLocks noChangeArrowheads="1"/>
              </p:cNvSpPr>
              <p:nvPr/>
            </p:nvSpPr>
            <p:spPr bwMode="auto">
              <a:xfrm>
                <a:off x="1689" y="2709"/>
                <a:ext cx="1479" cy="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225" i="0">
                    <a:solidFill>
                      <a:schemeClr val="tx1"/>
                    </a:solidFill>
                  </a:rPr>
                  <a:t>[flag = true]   msg2( )</a:t>
                </a:r>
              </a:p>
            </p:txBody>
          </p:sp>
        </p:grpSp>
        <p:grpSp>
          <p:nvGrpSpPr>
            <p:cNvPr id="108550" name="Group 32"/>
            <p:cNvGrpSpPr>
              <a:grpSpLocks/>
            </p:cNvGrpSpPr>
            <p:nvPr/>
          </p:nvGrpSpPr>
          <p:grpSpPr bwMode="auto">
            <a:xfrm>
              <a:off x="1008063" y="3191863"/>
              <a:ext cx="5796359" cy="3611845"/>
              <a:chOff x="576" y="1824"/>
              <a:chExt cx="3312" cy="2064"/>
            </a:xfrm>
          </p:grpSpPr>
          <p:grpSp>
            <p:nvGrpSpPr>
              <p:cNvPr id="108563" name="Group 5"/>
              <p:cNvGrpSpPr>
                <a:grpSpLocks/>
              </p:cNvGrpSpPr>
              <p:nvPr/>
            </p:nvGrpSpPr>
            <p:grpSpPr bwMode="auto">
              <a:xfrm>
                <a:off x="864" y="1872"/>
                <a:ext cx="1056" cy="2016"/>
                <a:chOff x="864" y="2064"/>
                <a:chExt cx="1056" cy="2016"/>
              </a:xfrm>
            </p:grpSpPr>
            <p:sp>
              <p:nvSpPr>
                <p:cNvPr id="108572" name="Rectangle 6"/>
                <p:cNvSpPr>
                  <a:spLocks noChangeArrowheads="1"/>
                </p:cNvSpPr>
                <p:nvPr/>
              </p:nvSpPr>
              <p:spPr bwMode="auto">
                <a:xfrm>
                  <a:off x="864" y="2064"/>
                  <a:ext cx="1056" cy="384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defTabSz="457200" eaLnBrk="0" fontAlgn="base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defTabSz="457200" eaLnBrk="0" fontAlgn="base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defTabSz="457200" eaLnBrk="0" fontAlgn="base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defTabSz="457200" eaLnBrk="0" fontAlgn="base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2994" i="0"/>
                </a:p>
              </p:txBody>
            </p:sp>
            <p:sp>
              <p:nvSpPr>
                <p:cNvPr id="108573" name="Line 7"/>
                <p:cNvSpPr>
                  <a:spLocks noChangeShapeType="1"/>
                </p:cNvSpPr>
                <p:nvPr/>
              </p:nvSpPr>
              <p:spPr bwMode="auto">
                <a:xfrm>
                  <a:off x="1440" y="2448"/>
                  <a:ext cx="0" cy="1632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225"/>
                </a:p>
              </p:txBody>
            </p:sp>
            <p:sp>
              <p:nvSpPr>
                <p:cNvPr id="108574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960" y="2160"/>
                  <a:ext cx="960" cy="2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defTabSz="457200" eaLnBrk="0" fontAlgn="base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defTabSz="457200" eaLnBrk="0" fontAlgn="base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defTabSz="457200" eaLnBrk="0" fontAlgn="base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defTabSz="457200" eaLnBrk="0" fontAlgn="base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2177" i="0" u="sng">
                      <a:solidFill>
                        <a:schemeClr val="accent2"/>
                      </a:solidFill>
                    </a:rPr>
                    <a:t>:ClassA</a:t>
                  </a:r>
                </a:p>
              </p:txBody>
            </p:sp>
          </p:grpSp>
          <p:grpSp>
            <p:nvGrpSpPr>
              <p:cNvPr id="108564" name="Group 9"/>
              <p:cNvGrpSpPr>
                <a:grpSpLocks/>
              </p:cNvGrpSpPr>
              <p:nvPr/>
            </p:nvGrpSpPr>
            <p:grpSpPr bwMode="auto">
              <a:xfrm>
                <a:off x="2832" y="1824"/>
                <a:ext cx="1056" cy="2016"/>
                <a:chOff x="2832" y="2016"/>
                <a:chExt cx="1056" cy="2016"/>
              </a:xfrm>
            </p:grpSpPr>
            <p:sp>
              <p:nvSpPr>
                <p:cNvPr id="108569" name="Rectangle 10"/>
                <p:cNvSpPr>
                  <a:spLocks noChangeArrowheads="1"/>
                </p:cNvSpPr>
                <p:nvPr/>
              </p:nvSpPr>
              <p:spPr bwMode="auto">
                <a:xfrm>
                  <a:off x="2832" y="2016"/>
                  <a:ext cx="1056" cy="384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defTabSz="457200" eaLnBrk="0" fontAlgn="base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defTabSz="457200" eaLnBrk="0" fontAlgn="base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defTabSz="457200" eaLnBrk="0" fontAlgn="base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defTabSz="457200" eaLnBrk="0" fontAlgn="base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2449" i="0"/>
                </a:p>
              </p:txBody>
            </p:sp>
            <p:sp>
              <p:nvSpPr>
                <p:cNvPr id="108570" name="Line 11"/>
                <p:cNvSpPr>
                  <a:spLocks noChangeShapeType="1"/>
                </p:cNvSpPr>
                <p:nvPr/>
              </p:nvSpPr>
              <p:spPr bwMode="auto">
                <a:xfrm>
                  <a:off x="3408" y="2400"/>
                  <a:ext cx="0" cy="1632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225"/>
                </a:p>
              </p:txBody>
            </p:sp>
            <p:sp>
              <p:nvSpPr>
                <p:cNvPr id="108571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928" y="2112"/>
                  <a:ext cx="912" cy="2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defTabSz="457200" eaLnBrk="0" fontAlgn="base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defTabSz="457200" eaLnBrk="0" fontAlgn="base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defTabSz="457200" eaLnBrk="0" fontAlgn="base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defTabSz="457200" eaLnBrk="0" fontAlgn="base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2177" i="0" u="sng">
                      <a:solidFill>
                        <a:schemeClr val="accent2"/>
                      </a:solidFill>
                    </a:rPr>
                    <a:t>:ClassB</a:t>
                  </a:r>
                </a:p>
              </p:txBody>
            </p:sp>
          </p:grpSp>
          <p:grpSp>
            <p:nvGrpSpPr>
              <p:cNvPr id="108565" name="Group 13"/>
              <p:cNvGrpSpPr>
                <a:grpSpLocks/>
              </p:cNvGrpSpPr>
              <p:nvPr/>
            </p:nvGrpSpPr>
            <p:grpSpPr bwMode="auto">
              <a:xfrm>
                <a:off x="576" y="2352"/>
                <a:ext cx="816" cy="192"/>
                <a:chOff x="576" y="2544"/>
                <a:chExt cx="816" cy="192"/>
              </a:xfrm>
            </p:grpSpPr>
            <p:sp>
              <p:nvSpPr>
                <p:cNvPr id="108567" name="Line 14"/>
                <p:cNvSpPr>
                  <a:spLocks noChangeShapeType="1"/>
                </p:cNvSpPr>
                <p:nvPr/>
              </p:nvSpPr>
              <p:spPr bwMode="auto">
                <a:xfrm>
                  <a:off x="576" y="2736"/>
                  <a:ext cx="816" cy="0"/>
                </a:xfrm>
                <a:prstGeom prst="line">
                  <a:avLst/>
                </a:prstGeom>
                <a:noFill/>
                <a:ln w="38100">
                  <a:solidFill>
                    <a:srgbClr val="0000CC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225"/>
                </a:p>
              </p:txBody>
            </p:sp>
            <p:sp>
              <p:nvSpPr>
                <p:cNvPr id="108568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576" y="2544"/>
                  <a:ext cx="768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defTabSz="457200" eaLnBrk="0" fontAlgn="base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defTabSz="457200" eaLnBrk="0" fontAlgn="base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defTabSz="457200" eaLnBrk="0" fontAlgn="base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defTabSz="457200" eaLnBrk="0" fontAlgn="base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1633" i="0">
                      <a:solidFill>
                        <a:schemeClr val="tx1"/>
                      </a:solidFill>
                    </a:rPr>
                    <a:t>msg1( )</a:t>
                  </a:r>
                </a:p>
              </p:txBody>
            </p:sp>
          </p:grpSp>
          <p:sp>
            <p:nvSpPr>
              <p:cNvPr id="108566" name="Rectangle 22"/>
              <p:cNvSpPr>
                <a:spLocks noChangeArrowheads="1"/>
              </p:cNvSpPr>
              <p:nvPr/>
            </p:nvSpPr>
            <p:spPr bwMode="auto">
              <a:xfrm>
                <a:off x="1392" y="2544"/>
                <a:ext cx="96" cy="1104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2449" i="0"/>
              </a:p>
            </p:txBody>
          </p:sp>
        </p:grpSp>
        <p:sp>
          <p:nvSpPr>
            <p:cNvPr id="108551" name="Rectangle 23"/>
            <p:cNvSpPr>
              <a:spLocks noChangeArrowheads="1"/>
            </p:cNvSpPr>
            <p:nvPr/>
          </p:nvSpPr>
          <p:spPr bwMode="auto">
            <a:xfrm>
              <a:off x="5880365" y="4849920"/>
              <a:ext cx="168010" cy="111382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8579" tIns="34289" rIns="68579" bIns="34289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49" i="0">
                <a:solidFill>
                  <a:schemeClr val="tx1"/>
                </a:solidFill>
              </a:endParaRPr>
            </a:p>
          </p:txBody>
        </p:sp>
        <p:grpSp>
          <p:nvGrpSpPr>
            <p:cNvPr id="108552" name="Group 29"/>
            <p:cNvGrpSpPr>
              <a:grpSpLocks/>
            </p:cNvGrpSpPr>
            <p:nvPr/>
          </p:nvGrpSpPr>
          <p:grpSpPr bwMode="auto">
            <a:xfrm>
              <a:off x="7644474" y="3191863"/>
              <a:ext cx="1680104" cy="3527848"/>
              <a:chOff x="4368" y="1824"/>
              <a:chExt cx="960" cy="2016"/>
            </a:xfrm>
          </p:grpSpPr>
          <p:grpSp>
            <p:nvGrpSpPr>
              <p:cNvPr id="108559" name="Group 27"/>
              <p:cNvGrpSpPr>
                <a:grpSpLocks/>
              </p:cNvGrpSpPr>
              <p:nvPr/>
            </p:nvGrpSpPr>
            <p:grpSpPr bwMode="auto">
              <a:xfrm>
                <a:off x="4368" y="1824"/>
                <a:ext cx="960" cy="384"/>
                <a:chOff x="4368" y="1824"/>
                <a:chExt cx="960" cy="384"/>
              </a:xfrm>
            </p:grpSpPr>
            <p:sp>
              <p:nvSpPr>
                <p:cNvPr id="108561" name="Rectangle 25"/>
                <p:cNvSpPr>
                  <a:spLocks noChangeArrowheads="1"/>
                </p:cNvSpPr>
                <p:nvPr/>
              </p:nvSpPr>
              <p:spPr bwMode="auto">
                <a:xfrm>
                  <a:off x="4368" y="1824"/>
                  <a:ext cx="960" cy="384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defTabSz="457200" eaLnBrk="0" fontAlgn="base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defTabSz="457200" eaLnBrk="0" fontAlgn="base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defTabSz="457200" eaLnBrk="0" fontAlgn="base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defTabSz="457200" eaLnBrk="0" fontAlgn="base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2449" i="0"/>
                </a:p>
              </p:txBody>
            </p:sp>
            <p:sp>
              <p:nvSpPr>
                <p:cNvPr id="108562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416" y="1920"/>
                  <a:ext cx="912" cy="2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defTabSz="457200" eaLnBrk="0" fontAlgn="base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defTabSz="457200" eaLnBrk="0" fontAlgn="base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defTabSz="457200" eaLnBrk="0" fontAlgn="base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defTabSz="457200" eaLnBrk="0" fontAlgn="base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2177" i="0" u="sng">
                      <a:solidFill>
                        <a:schemeClr val="accent2"/>
                      </a:solidFill>
                    </a:rPr>
                    <a:t>:ClassC</a:t>
                  </a:r>
                </a:p>
              </p:txBody>
            </p:sp>
          </p:grpSp>
          <p:sp>
            <p:nvSpPr>
              <p:cNvPr id="108560" name="Line 28"/>
              <p:cNvSpPr>
                <a:spLocks noChangeShapeType="1"/>
              </p:cNvSpPr>
              <p:nvPr/>
            </p:nvSpPr>
            <p:spPr bwMode="auto">
              <a:xfrm>
                <a:off x="4896" y="2208"/>
                <a:ext cx="0" cy="1632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25"/>
              </a:p>
            </p:txBody>
          </p:sp>
        </p:grpSp>
        <p:sp>
          <p:nvSpPr>
            <p:cNvPr id="108553" name="Rectangle 37"/>
            <p:cNvSpPr>
              <a:spLocks noChangeArrowheads="1"/>
            </p:cNvSpPr>
            <p:nvPr/>
          </p:nvSpPr>
          <p:spPr bwMode="auto">
            <a:xfrm>
              <a:off x="8484526" y="5291773"/>
              <a:ext cx="168010" cy="50397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8579" tIns="34289" rIns="68579" bIns="34289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49" i="0">
                <a:solidFill>
                  <a:schemeClr val="tx1"/>
                </a:solidFill>
              </a:endParaRPr>
            </a:p>
          </p:txBody>
        </p:sp>
        <p:grpSp>
          <p:nvGrpSpPr>
            <p:cNvPr id="108554" name="Group 42"/>
            <p:cNvGrpSpPr>
              <a:grpSpLocks/>
            </p:cNvGrpSpPr>
            <p:nvPr/>
          </p:nvGrpSpPr>
          <p:grpSpPr bwMode="auto">
            <a:xfrm>
              <a:off x="2604161" y="4955786"/>
              <a:ext cx="5880365" cy="391983"/>
              <a:chOff x="1488" y="2832"/>
              <a:chExt cx="3360" cy="224"/>
            </a:xfrm>
          </p:grpSpPr>
          <p:grpSp>
            <p:nvGrpSpPr>
              <p:cNvPr id="108555" name="Group 40"/>
              <p:cNvGrpSpPr>
                <a:grpSpLocks/>
              </p:cNvGrpSpPr>
              <p:nvPr/>
            </p:nvGrpSpPr>
            <p:grpSpPr bwMode="auto">
              <a:xfrm>
                <a:off x="1488" y="2832"/>
                <a:ext cx="3360" cy="192"/>
                <a:chOff x="1488" y="2832"/>
                <a:chExt cx="3360" cy="192"/>
              </a:xfrm>
            </p:grpSpPr>
            <p:sp>
              <p:nvSpPr>
                <p:cNvPr id="108557" name="Line 35"/>
                <p:cNvSpPr>
                  <a:spLocks noChangeShapeType="1"/>
                </p:cNvSpPr>
                <p:nvPr/>
              </p:nvSpPr>
              <p:spPr bwMode="auto">
                <a:xfrm>
                  <a:off x="1488" y="2832"/>
                  <a:ext cx="288" cy="192"/>
                </a:xfrm>
                <a:prstGeom prst="line">
                  <a:avLst/>
                </a:prstGeom>
                <a:noFill/>
                <a:ln w="38100">
                  <a:solidFill>
                    <a:srgbClr val="0000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225"/>
                </a:p>
              </p:txBody>
            </p:sp>
            <p:sp>
              <p:nvSpPr>
                <p:cNvPr id="108558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1776" y="3024"/>
                  <a:ext cx="3072" cy="0"/>
                </a:xfrm>
                <a:prstGeom prst="line">
                  <a:avLst/>
                </a:prstGeom>
                <a:noFill/>
                <a:ln w="38100">
                  <a:solidFill>
                    <a:srgbClr val="0000CC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225"/>
                </a:p>
              </p:txBody>
            </p:sp>
          </p:grpSp>
          <p:sp>
            <p:nvSpPr>
              <p:cNvPr id="108556" name="Text Box 41"/>
              <p:cNvSpPr txBox="1">
                <a:spLocks noChangeArrowheads="1"/>
              </p:cNvSpPr>
              <p:nvPr/>
            </p:nvSpPr>
            <p:spPr bwMode="auto">
              <a:xfrm>
                <a:off x="1968" y="2906"/>
                <a:ext cx="1440" cy="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225" i="0">
                    <a:solidFill>
                      <a:schemeClr val="tx1"/>
                    </a:solidFill>
                  </a:rPr>
                  <a:t>[flag = false]  msg3( )</a:t>
                </a:r>
              </a:p>
            </p:txBody>
          </p:sp>
        </p:grpSp>
      </p:grpSp>
      <p:grpSp>
        <p:nvGrpSpPr>
          <p:cNvPr id="33" name="Group 15"/>
          <p:cNvGrpSpPr>
            <a:grpSpLocks/>
          </p:cNvGrpSpPr>
          <p:nvPr/>
        </p:nvGrpSpPr>
        <p:grpSpPr bwMode="auto">
          <a:xfrm>
            <a:off x="2514604" y="2754088"/>
            <a:ext cx="1775181" cy="732057"/>
            <a:chOff x="1728" y="2286"/>
            <a:chExt cx="1379" cy="546"/>
          </a:xfrm>
        </p:grpSpPr>
        <p:grpSp>
          <p:nvGrpSpPr>
            <p:cNvPr id="34" name="Group 16"/>
            <p:cNvGrpSpPr>
              <a:grpSpLocks/>
            </p:cNvGrpSpPr>
            <p:nvPr/>
          </p:nvGrpSpPr>
          <p:grpSpPr bwMode="auto">
            <a:xfrm>
              <a:off x="1728" y="2475"/>
              <a:ext cx="720" cy="357"/>
              <a:chOff x="1728" y="2475"/>
              <a:chExt cx="720" cy="357"/>
            </a:xfrm>
          </p:grpSpPr>
          <p:sp>
            <p:nvSpPr>
              <p:cNvPr id="36" name="Line 17"/>
              <p:cNvSpPr>
                <a:spLocks noChangeShapeType="1"/>
              </p:cNvSpPr>
              <p:nvPr/>
            </p:nvSpPr>
            <p:spPr bwMode="auto">
              <a:xfrm flipV="1">
                <a:off x="1755" y="2485"/>
                <a:ext cx="693" cy="3"/>
              </a:xfrm>
              <a:prstGeom prst="line">
                <a:avLst/>
              </a:prstGeom>
              <a:noFill/>
              <a:ln w="28575">
                <a:solidFill>
                  <a:srgbClr val="0033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25"/>
              </a:p>
            </p:txBody>
          </p:sp>
          <p:sp>
            <p:nvSpPr>
              <p:cNvPr id="37" name="Line 18"/>
              <p:cNvSpPr>
                <a:spLocks noChangeShapeType="1"/>
              </p:cNvSpPr>
              <p:nvPr/>
            </p:nvSpPr>
            <p:spPr bwMode="auto">
              <a:xfrm flipH="1">
                <a:off x="2448" y="2475"/>
                <a:ext cx="0" cy="11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25"/>
              </a:p>
            </p:txBody>
          </p:sp>
          <p:sp>
            <p:nvSpPr>
              <p:cNvPr id="38" name="Line 19"/>
              <p:cNvSpPr>
                <a:spLocks noChangeShapeType="1"/>
              </p:cNvSpPr>
              <p:nvPr/>
            </p:nvSpPr>
            <p:spPr bwMode="auto">
              <a:xfrm flipH="1">
                <a:off x="1824" y="2592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25"/>
              </a:p>
            </p:txBody>
          </p:sp>
          <p:sp>
            <p:nvSpPr>
              <p:cNvPr id="39" name="Rectangle 20"/>
              <p:cNvSpPr>
                <a:spLocks noChangeArrowheads="1"/>
              </p:cNvSpPr>
              <p:nvPr/>
            </p:nvSpPr>
            <p:spPr bwMode="auto">
              <a:xfrm>
                <a:off x="1728" y="2544"/>
                <a:ext cx="96" cy="28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2449" i="0">
                  <a:solidFill>
                    <a:srgbClr val="0000CC"/>
                  </a:solidFill>
                </a:endParaRPr>
              </a:p>
            </p:txBody>
          </p:sp>
        </p:grpSp>
        <p:sp>
          <p:nvSpPr>
            <p:cNvPr id="35" name="Text Box 21"/>
            <p:cNvSpPr txBox="1">
              <a:spLocks noChangeArrowheads="1"/>
            </p:cNvSpPr>
            <p:nvPr/>
          </p:nvSpPr>
          <p:spPr bwMode="auto">
            <a:xfrm>
              <a:off x="1742" y="2286"/>
              <a:ext cx="1365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361" i="0" dirty="0" smtClean="0">
                  <a:solidFill>
                    <a:srgbClr val="0000CC"/>
                  </a:solidFill>
                </a:rPr>
                <a:t>flag </a:t>
              </a:r>
              <a:r>
                <a:rPr lang="en-US" altLang="en-US" sz="1361" i="0" dirty="0">
                  <a:solidFill>
                    <a:srgbClr val="0000CC"/>
                  </a:solidFill>
                </a:rPr>
                <a:t>= </a:t>
              </a:r>
              <a:r>
                <a:rPr lang="en-US" altLang="en-US" sz="1361" i="0" dirty="0" err="1" smtClean="0">
                  <a:solidFill>
                    <a:srgbClr val="0000CC"/>
                  </a:solidFill>
                </a:rPr>
                <a:t>checkBook</a:t>
              </a:r>
              <a:r>
                <a:rPr lang="en-US" altLang="en-US" sz="1361" i="0" dirty="0" smtClean="0">
                  <a:solidFill>
                    <a:srgbClr val="0000CC"/>
                  </a:solidFill>
                </a:rPr>
                <a:t>()</a:t>
              </a:r>
              <a:endParaRPr lang="en-US" altLang="en-US" sz="1361" i="0" dirty="0">
                <a:solidFill>
                  <a:srgbClr val="0000CC"/>
                </a:solidFill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6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04800" y="361950"/>
            <a:ext cx="8610115" cy="4023328"/>
            <a:chOff x="423" y="1111"/>
            <a:chExt cx="7162" cy="3174"/>
          </a:xfrm>
        </p:grpSpPr>
        <p:sp>
          <p:nvSpPr>
            <p:cNvPr id="120836" name="Rectangle 3"/>
            <p:cNvSpPr>
              <a:spLocks noChangeArrowheads="1"/>
            </p:cNvSpPr>
            <p:nvPr/>
          </p:nvSpPr>
          <p:spPr bwMode="auto">
            <a:xfrm>
              <a:off x="423" y="1111"/>
              <a:ext cx="952" cy="582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68583" tIns="34291" rIns="68583" bIns="34291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157" i="0">
                  <a:solidFill>
                    <a:srgbClr val="000000"/>
                  </a:solidFill>
                </a:rPr>
                <a:t>:</a:t>
              </a:r>
              <a:r>
                <a:rPr lang="en-GB" altLang="en-US" sz="1157" i="0" u="sng">
                  <a:solidFill>
                    <a:srgbClr val="000000"/>
                  </a:solidFill>
                </a:rPr>
                <a:t>Library</a:t>
              </a:r>
            </a:p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157" i="0" u="sng">
                  <a:solidFill>
                    <a:srgbClr val="000000"/>
                  </a:solidFill>
                </a:rPr>
                <a:t>Boundary</a:t>
              </a:r>
            </a:p>
          </p:txBody>
        </p:sp>
        <p:sp>
          <p:nvSpPr>
            <p:cNvPr id="120837" name="Rectangle 4"/>
            <p:cNvSpPr>
              <a:spLocks noChangeArrowheads="1"/>
            </p:cNvSpPr>
            <p:nvPr/>
          </p:nvSpPr>
          <p:spPr bwMode="auto">
            <a:xfrm>
              <a:off x="1534" y="1111"/>
              <a:ext cx="952" cy="582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68583" tIns="34291" rIns="68583" bIns="34291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157" i="0">
                  <a:solidFill>
                    <a:srgbClr val="000000"/>
                  </a:solidFill>
                </a:rPr>
                <a:t>:</a:t>
              </a:r>
              <a:r>
                <a:rPr lang="en-GB" altLang="en-US" sz="1157" i="0" u="sng">
                  <a:solidFill>
                    <a:srgbClr val="000000"/>
                  </a:solidFill>
                </a:rPr>
                <a:t>Library</a:t>
              </a:r>
            </a:p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157" i="0" u="sng">
                  <a:solidFill>
                    <a:srgbClr val="000000"/>
                  </a:solidFill>
                </a:rPr>
                <a:t>Book</a:t>
              </a:r>
            </a:p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157" i="0" u="sng">
                  <a:solidFill>
                    <a:srgbClr val="000000"/>
                  </a:solidFill>
                </a:rPr>
                <a:t>Renewal</a:t>
              </a:r>
            </a:p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157" i="0" u="sng">
                  <a:solidFill>
                    <a:srgbClr val="000000"/>
                  </a:solidFill>
                </a:rPr>
                <a:t>Controller</a:t>
              </a:r>
            </a:p>
          </p:txBody>
        </p:sp>
        <p:sp>
          <p:nvSpPr>
            <p:cNvPr id="120838" name="Rectangle 5"/>
            <p:cNvSpPr>
              <a:spLocks noChangeArrowheads="1"/>
            </p:cNvSpPr>
            <p:nvPr/>
          </p:nvSpPr>
          <p:spPr bwMode="auto">
            <a:xfrm>
              <a:off x="2646" y="1111"/>
              <a:ext cx="952" cy="582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68583" tIns="34291" rIns="68583" bIns="34291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157" i="0">
                  <a:solidFill>
                    <a:srgbClr val="000000"/>
                  </a:solidFill>
                </a:rPr>
                <a:t>:</a:t>
              </a:r>
              <a:r>
                <a:rPr lang="en-GB" altLang="en-US" sz="1157" i="0" u="sng">
                  <a:solidFill>
                    <a:srgbClr val="000000"/>
                  </a:solidFill>
                </a:rPr>
                <a:t>Library</a:t>
              </a:r>
            </a:p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157" i="0" u="sng">
                  <a:solidFill>
                    <a:srgbClr val="000000"/>
                  </a:solidFill>
                </a:rPr>
                <a:t>Book</a:t>
              </a:r>
            </a:p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157" i="0" u="sng">
                  <a:solidFill>
                    <a:srgbClr val="000000"/>
                  </a:solidFill>
                </a:rPr>
                <a:t>Register</a:t>
              </a:r>
            </a:p>
          </p:txBody>
        </p:sp>
        <p:sp>
          <p:nvSpPr>
            <p:cNvPr id="120839" name="Rectangle 6"/>
            <p:cNvSpPr>
              <a:spLocks noChangeArrowheads="1"/>
            </p:cNvSpPr>
            <p:nvPr/>
          </p:nvSpPr>
          <p:spPr bwMode="auto">
            <a:xfrm>
              <a:off x="3757" y="1111"/>
              <a:ext cx="952" cy="582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68583" tIns="34291" rIns="68583" bIns="34291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157" i="0">
                  <a:solidFill>
                    <a:srgbClr val="000000"/>
                  </a:solidFill>
                </a:rPr>
                <a:t>:</a:t>
              </a:r>
              <a:r>
                <a:rPr lang="en-GB" altLang="en-US" sz="1157" i="0" u="sng">
                  <a:solidFill>
                    <a:srgbClr val="000000"/>
                  </a:solidFill>
                </a:rPr>
                <a:t>Book</a:t>
              </a:r>
            </a:p>
          </p:txBody>
        </p:sp>
        <p:sp>
          <p:nvSpPr>
            <p:cNvPr id="120840" name="Rectangle 7"/>
            <p:cNvSpPr>
              <a:spLocks noChangeArrowheads="1"/>
            </p:cNvSpPr>
            <p:nvPr/>
          </p:nvSpPr>
          <p:spPr bwMode="auto">
            <a:xfrm>
              <a:off x="4868" y="1111"/>
              <a:ext cx="952" cy="582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68583" tIns="34291" rIns="68583" bIns="34291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157" i="0">
                  <a:solidFill>
                    <a:srgbClr val="000000"/>
                  </a:solidFill>
                </a:rPr>
                <a:t>:</a:t>
              </a:r>
              <a:r>
                <a:rPr lang="en-GB" altLang="en-US" sz="1157" i="0" u="sng">
                  <a:solidFill>
                    <a:srgbClr val="000000"/>
                  </a:solidFill>
                </a:rPr>
                <a:t>Library</a:t>
              </a:r>
            </a:p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157" i="0" u="sng">
                  <a:solidFill>
                    <a:srgbClr val="000000"/>
                  </a:solidFill>
                </a:rPr>
                <a:t>Member</a:t>
              </a:r>
            </a:p>
          </p:txBody>
        </p:sp>
        <p:sp>
          <p:nvSpPr>
            <p:cNvPr id="120841" name="Rectangle 8"/>
            <p:cNvSpPr>
              <a:spLocks noChangeArrowheads="1"/>
            </p:cNvSpPr>
            <p:nvPr/>
          </p:nvSpPr>
          <p:spPr bwMode="auto">
            <a:xfrm>
              <a:off x="846" y="1746"/>
              <a:ext cx="106" cy="2486"/>
            </a:xfrm>
            <a:prstGeom prst="rect">
              <a:avLst/>
            </a:prstGeom>
            <a:solidFill>
              <a:srgbClr val="FF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722" b="0" i="0">
                <a:latin typeface="Times New Roman" panose="02020603050405020304" pitchFamily="18" charset="0"/>
              </a:endParaRPr>
            </a:p>
          </p:txBody>
        </p:sp>
        <p:sp>
          <p:nvSpPr>
            <p:cNvPr id="120842" name="Line 9"/>
            <p:cNvSpPr>
              <a:spLocks noChangeShapeType="1"/>
            </p:cNvSpPr>
            <p:nvPr/>
          </p:nvSpPr>
          <p:spPr bwMode="auto">
            <a:xfrm>
              <a:off x="899" y="1693"/>
              <a:ext cx="1" cy="259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20843" name="Line 10"/>
            <p:cNvSpPr>
              <a:spLocks noChangeShapeType="1"/>
            </p:cNvSpPr>
            <p:nvPr/>
          </p:nvSpPr>
          <p:spPr bwMode="auto">
            <a:xfrm>
              <a:off x="2011" y="1693"/>
              <a:ext cx="1" cy="259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20844" name="Line 11"/>
            <p:cNvSpPr>
              <a:spLocks noChangeShapeType="1"/>
            </p:cNvSpPr>
            <p:nvPr/>
          </p:nvSpPr>
          <p:spPr bwMode="auto">
            <a:xfrm>
              <a:off x="3122" y="1693"/>
              <a:ext cx="1" cy="259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20845" name="Line 12"/>
            <p:cNvSpPr>
              <a:spLocks noChangeShapeType="1"/>
            </p:cNvSpPr>
            <p:nvPr/>
          </p:nvSpPr>
          <p:spPr bwMode="auto">
            <a:xfrm>
              <a:off x="4233" y="1693"/>
              <a:ext cx="1" cy="259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20846" name="Line 13"/>
            <p:cNvSpPr>
              <a:spLocks noChangeShapeType="1"/>
            </p:cNvSpPr>
            <p:nvPr/>
          </p:nvSpPr>
          <p:spPr bwMode="auto">
            <a:xfrm>
              <a:off x="5345" y="1693"/>
              <a:ext cx="1" cy="259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20847" name="Rectangle 14"/>
            <p:cNvSpPr>
              <a:spLocks noChangeArrowheads="1"/>
            </p:cNvSpPr>
            <p:nvPr/>
          </p:nvSpPr>
          <p:spPr bwMode="auto">
            <a:xfrm>
              <a:off x="1958" y="1905"/>
              <a:ext cx="106" cy="2222"/>
            </a:xfrm>
            <a:prstGeom prst="rect">
              <a:avLst/>
            </a:prstGeom>
            <a:solidFill>
              <a:srgbClr val="FF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722" b="0" i="0">
                <a:latin typeface="Times New Roman" panose="02020603050405020304" pitchFamily="18" charset="0"/>
              </a:endParaRPr>
            </a:p>
          </p:txBody>
        </p:sp>
        <p:sp>
          <p:nvSpPr>
            <p:cNvPr id="120848" name="Rectangle 15"/>
            <p:cNvSpPr>
              <a:spLocks noChangeArrowheads="1"/>
            </p:cNvSpPr>
            <p:nvPr/>
          </p:nvSpPr>
          <p:spPr bwMode="auto">
            <a:xfrm>
              <a:off x="3069" y="2275"/>
              <a:ext cx="106" cy="1588"/>
            </a:xfrm>
            <a:prstGeom prst="rect">
              <a:avLst/>
            </a:prstGeom>
            <a:solidFill>
              <a:srgbClr val="FF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722" b="0" i="0">
                <a:latin typeface="Times New Roman" panose="02020603050405020304" pitchFamily="18" charset="0"/>
              </a:endParaRPr>
            </a:p>
          </p:txBody>
        </p:sp>
        <p:sp>
          <p:nvSpPr>
            <p:cNvPr id="120849" name="Rectangle 16"/>
            <p:cNvSpPr>
              <a:spLocks noChangeArrowheads="1"/>
            </p:cNvSpPr>
            <p:nvPr/>
          </p:nvSpPr>
          <p:spPr bwMode="auto">
            <a:xfrm>
              <a:off x="4181" y="2381"/>
              <a:ext cx="106" cy="1375"/>
            </a:xfrm>
            <a:prstGeom prst="rect">
              <a:avLst/>
            </a:prstGeom>
            <a:solidFill>
              <a:srgbClr val="FF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722" b="0" i="0">
                <a:latin typeface="Times New Roman" panose="02020603050405020304" pitchFamily="18" charset="0"/>
              </a:endParaRPr>
            </a:p>
          </p:txBody>
        </p:sp>
        <p:sp>
          <p:nvSpPr>
            <p:cNvPr id="120850" name="Rectangle 17"/>
            <p:cNvSpPr>
              <a:spLocks noChangeArrowheads="1"/>
            </p:cNvSpPr>
            <p:nvPr/>
          </p:nvSpPr>
          <p:spPr bwMode="auto">
            <a:xfrm>
              <a:off x="5292" y="1958"/>
              <a:ext cx="106" cy="264"/>
            </a:xfrm>
            <a:prstGeom prst="rect">
              <a:avLst/>
            </a:prstGeom>
            <a:solidFill>
              <a:srgbClr val="FF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722" b="0" i="0">
                <a:latin typeface="Times New Roman" panose="02020603050405020304" pitchFamily="18" charset="0"/>
              </a:endParaRPr>
            </a:p>
          </p:txBody>
        </p:sp>
        <p:sp>
          <p:nvSpPr>
            <p:cNvPr id="120851" name="Rectangle 18"/>
            <p:cNvSpPr>
              <a:spLocks noChangeArrowheads="1"/>
            </p:cNvSpPr>
            <p:nvPr/>
          </p:nvSpPr>
          <p:spPr bwMode="auto">
            <a:xfrm>
              <a:off x="5292" y="3756"/>
              <a:ext cx="106" cy="264"/>
            </a:xfrm>
            <a:prstGeom prst="rect">
              <a:avLst/>
            </a:prstGeom>
            <a:solidFill>
              <a:srgbClr val="FF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722" b="0" i="0">
                <a:latin typeface="Times New Roman" panose="02020603050405020304" pitchFamily="18" charset="0"/>
              </a:endParaRPr>
            </a:p>
          </p:txBody>
        </p:sp>
        <p:sp>
          <p:nvSpPr>
            <p:cNvPr id="120852" name="Line 19"/>
            <p:cNvSpPr>
              <a:spLocks noChangeShapeType="1"/>
            </p:cNvSpPr>
            <p:nvPr/>
          </p:nvSpPr>
          <p:spPr bwMode="auto">
            <a:xfrm>
              <a:off x="952" y="2011"/>
              <a:ext cx="1006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20853" name="Line 20"/>
            <p:cNvSpPr>
              <a:spLocks noChangeShapeType="1"/>
            </p:cNvSpPr>
            <p:nvPr/>
          </p:nvSpPr>
          <p:spPr bwMode="auto">
            <a:xfrm>
              <a:off x="952" y="2221"/>
              <a:ext cx="1006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20854" name="Line 21"/>
            <p:cNvSpPr>
              <a:spLocks noChangeShapeType="1"/>
            </p:cNvSpPr>
            <p:nvPr/>
          </p:nvSpPr>
          <p:spPr bwMode="auto">
            <a:xfrm>
              <a:off x="952" y="2433"/>
              <a:ext cx="1006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20855" name="Line 22"/>
            <p:cNvSpPr>
              <a:spLocks noChangeShapeType="1"/>
            </p:cNvSpPr>
            <p:nvPr/>
          </p:nvSpPr>
          <p:spPr bwMode="auto">
            <a:xfrm>
              <a:off x="952" y="3068"/>
              <a:ext cx="1006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20856" name="Line 23"/>
            <p:cNvSpPr>
              <a:spLocks noChangeShapeType="1"/>
            </p:cNvSpPr>
            <p:nvPr/>
          </p:nvSpPr>
          <p:spPr bwMode="auto">
            <a:xfrm>
              <a:off x="952" y="4074"/>
              <a:ext cx="1006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20857" name="Line 24"/>
            <p:cNvSpPr>
              <a:spLocks noChangeShapeType="1"/>
            </p:cNvSpPr>
            <p:nvPr/>
          </p:nvSpPr>
          <p:spPr bwMode="auto">
            <a:xfrm>
              <a:off x="2063" y="2062"/>
              <a:ext cx="3228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20858" name="Line 25"/>
            <p:cNvSpPr>
              <a:spLocks noChangeShapeType="1"/>
            </p:cNvSpPr>
            <p:nvPr/>
          </p:nvSpPr>
          <p:spPr bwMode="auto">
            <a:xfrm>
              <a:off x="2063" y="2540"/>
              <a:ext cx="1006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20859" name="Line 26"/>
            <p:cNvSpPr>
              <a:spLocks noChangeShapeType="1"/>
            </p:cNvSpPr>
            <p:nvPr/>
          </p:nvSpPr>
          <p:spPr bwMode="auto">
            <a:xfrm>
              <a:off x="3175" y="2699"/>
              <a:ext cx="1006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20860" name="Line 27"/>
            <p:cNvSpPr>
              <a:spLocks noChangeShapeType="1"/>
            </p:cNvSpPr>
            <p:nvPr/>
          </p:nvSpPr>
          <p:spPr bwMode="auto">
            <a:xfrm>
              <a:off x="2063" y="2856"/>
              <a:ext cx="1006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20861" name="Line 28"/>
            <p:cNvSpPr>
              <a:spLocks noChangeShapeType="1"/>
            </p:cNvSpPr>
            <p:nvPr/>
          </p:nvSpPr>
          <p:spPr bwMode="auto">
            <a:xfrm>
              <a:off x="3175" y="3174"/>
              <a:ext cx="1006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20862" name="Line 29"/>
            <p:cNvSpPr>
              <a:spLocks noChangeShapeType="1"/>
            </p:cNvSpPr>
            <p:nvPr/>
          </p:nvSpPr>
          <p:spPr bwMode="auto">
            <a:xfrm>
              <a:off x="2063" y="3650"/>
              <a:ext cx="1006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20863" name="Line 30"/>
            <p:cNvSpPr>
              <a:spLocks noChangeShapeType="1"/>
            </p:cNvSpPr>
            <p:nvPr/>
          </p:nvSpPr>
          <p:spPr bwMode="auto">
            <a:xfrm>
              <a:off x="2063" y="3968"/>
              <a:ext cx="3228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20864" name="Text Box 31"/>
            <p:cNvSpPr txBox="1">
              <a:spLocks noChangeArrowheads="1"/>
            </p:cNvSpPr>
            <p:nvPr/>
          </p:nvSpPr>
          <p:spPr bwMode="auto">
            <a:xfrm>
              <a:off x="1075" y="1855"/>
              <a:ext cx="620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157" i="0" dirty="0" err="1">
                  <a:solidFill>
                    <a:srgbClr val="000000"/>
                  </a:solidFill>
                </a:rPr>
                <a:t>renewBook</a:t>
              </a:r>
              <a:endParaRPr lang="en-GB" altLang="en-US" sz="1157" i="0" dirty="0">
                <a:solidFill>
                  <a:srgbClr val="000000"/>
                </a:solidFill>
              </a:endParaRPr>
            </a:p>
          </p:txBody>
        </p:sp>
        <p:sp>
          <p:nvSpPr>
            <p:cNvPr id="120865" name="Text Box 32"/>
            <p:cNvSpPr txBox="1">
              <a:spLocks noChangeArrowheads="1"/>
            </p:cNvSpPr>
            <p:nvPr/>
          </p:nvSpPr>
          <p:spPr bwMode="auto">
            <a:xfrm>
              <a:off x="947" y="2067"/>
              <a:ext cx="975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157" i="0" dirty="0" err="1">
                  <a:solidFill>
                    <a:srgbClr val="000000"/>
                  </a:solidFill>
                </a:rPr>
                <a:t>displayBorrowing</a:t>
              </a:r>
              <a:endParaRPr lang="en-GB" altLang="en-US" sz="1157" i="0" dirty="0">
                <a:solidFill>
                  <a:srgbClr val="000000"/>
                </a:solidFill>
              </a:endParaRPr>
            </a:p>
          </p:txBody>
        </p:sp>
        <p:sp>
          <p:nvSpPr>
            <p:cNvPr id="120866" name="Text Box 33"/>
            <p:cNvSpPr txBox="1">
              <a:spLocks noChangeArrowheads="1"/>
            </p:cNvSpPr>
            <p:nvPr/>
          </p:nvSpPr>
          <p:spPr bwMode="auto">
            <a:xfrm>
              <a:off x="1083" y="2279"/>
              <a:ext cx="689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157" i="0">
                  <a:solidFill>
                    <a:srgbClr val="000000"/>
                  </a:solidFill>
                </a:rPr>
                <a:t>selectBooks</a:t>
              </a:r>
            </a:p>
          </p:txBody>
        </p:sp>
        <p:sp>
          <p:nvSpPr>
            <p:cNvPr id="120867" name="Text Box 34"/>
            <p:cNvSpPr txBox="1">
              <a:spLocks noChangeArrowheads="1"/>
            </p:cNvSpPr>
            <p:nvPr/>
          </p:nvSpPr>
          <p:spPr bwMode="auto">
            <a:xfrm>
              <a:off x="1144" y="2859"/>
              <a:ext cx="611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157" i="0">
                  <a:solidFill>
                    <a:srgbClr val="000000"/>
                  </a:solidFill>
                </a:rPr>
                <a:t>[reserved]</a:t>
              </a:r>
            </a:p>
          </p:txBody>
        </p:sp>
        <p:sp>
          <p:nvSpPr>
            <p:cNvPr id="120868" name="Text Box 35"/>
            <p:cNvSpPr txBox="1">
              <a:spLocks noChangeArrowheads="1"/>
            </p:cNvSpPr>
            <p:nvPr/>
          </p:nvSpPr>
          <p:spPr bwMode="auto">
            <a:xfrm>
              <a:off x="1175" y="3124"/>
              <a:ext cx="431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157" i="0">
                  <a:solidFill>
                    <a:srgbClr val="000000"/>
                  </a:solidFill>
                </a:rPr>
                <a:t>apology</a:t>
              </a:r>
            </a:p>
          </p:txBody>
        </p:sp>
        <p:sp>
          <p:nvSpPr>
            <p:cNvPr id="120869" name="Text Box 36"/>
            <p:cNvSpPr txBox="1">
              <a:spLocks noChangeArrowheads="1"/>
            </p:cNvSpPr>
            <p:nvPr/>
          </p:nvSpPr>
          <p:spPr bwMode="auto">
            <a:xfrm>
              <a:off x="1151" y="3865"/>
              <a:ext cx="445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157" i="0">
                  <a:solidFill>
                    <a:srgbClr val="000000"/>
                  </a:solidFill>
                </a:rPr>
                <a:t>confirm</a:t>
              </a:r>
            </a:p>
          </p:txBody>
        </p:sp>
        <p:sp>
          <p:nvSpPr>
            <p:cNvPr id="120870" name="Text Box 37"/>
            <p:cNvSpPr txBox="1">
              <a:spLocks noChangeArrowheads="1"/>
            </p:cNvSpPr>
            <p:nvPr/>
          </p:nvSpPr>
          <p:spPr bwMode="auto">
            <a:xfrm>
              <a:off x="2865" y="1855"/>
              <a:ext cx="133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157" i="0">
                  <a:solidFill>
                    <a:srgbClr val="000000"/>
                  </a:solidFill>
                </a:rPr>
                <a:t>find MemberBorrowing</a:t>
              </a:r>
            </a:p>
          </p:txBody>
        </p:sp>
        <p:sp>
          <p:nvSpPr>
            <p:cNvPr id="120871" name="Text Box 38"/>
            <p:cNvSpPr txBox="1">
              <a:spLocks noChangeArrowheads="1"/>
            </p:cNvSpPr>
            <p:nvPr/>
          </p:nvSpPr>
          <p:spPr bwMode="auto">
            <a:xfrm>
              <a:off x="2137" y="2331"/>
              <a:ext cx="792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157" i="0">
                  <a:solidFill>
                    <a:srgbClr val="000000"/>
                  </a:solidFill>
                </a:rPr>
                <a:t>bookSelected</a:t>
              </a:r>
            </a:p>
          </p:txBody>
        </p:sp>
        <p:sp>
          <p:nvSpPr>
            <p:cNvPr id="120872" name="Text Box 39"/>
            <p:cNvSpPr txBox="1">
              <a:spLocks noChangeArrowheads="1"/>
            </p:cNvSpPr>
            <p:nvPr/>
          </p:nvSpPr>
          <p:spPr bwMode="auto">
            <a:xfrm>
              <a:off x="3529" y="2501"/>
              <a:ext cx="352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157" i="0">
                  <a:solidFill>
                    <a:srgbClr val="000000"/>
                  </a:solidFill>
                </a:rPr>
                <a:t>* find</a:t>
              </a:r>
            </a:p>
          </p:txBody>
        </p:sp>
        <p:sp>
          <p:nvSpPr>
            <p:cNvPr id="120873" name="Text Box 40"/>
            <p:cNvSpPr txBox="1">
              <a:spLocks noChangeArrowheads="1"/>
            </p:cNvSpPr>
            <p:nvPr/>
          </p:nvSpPr>
          <p:spPr bwMode="auto">
            <a:xfrm>
              <a:off x="3465" y="2977"/>
              <a:ext cx="397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157" i="0">
                  <a:solidFill>
                    <a:srgbClr val="000000"/>
                  </a:solidFill>
                </a:rPr>
                <a:t>update</a:t>
              </a:r>
            </a:p>
          </p:txBody>
        </p:sp>
        <p:sp>
          <p:nvSpPr>
            <p:cNvPr id="120874" name="Text Box 41"/>
            <p:cNvSpPr txBox="1">
              <a:spLocks noChangeArrowheads="1"/>
            </p:cNvSpPr>
            <p:nvPr/>
          </p:nvSpPr>
          <p:spPr bwMode="auto">
            <a:xfrm>
              <a:off x="2238" y="2648"/>
              <a:ext cx="611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157" i="0">
                  <a:solidFill>
                    <a:srgbClr val="000000"/>
                  </a:solidFill>
                </a:rPr>
                <a:t>[reserved]</a:t>
              </a:r>
            </a:p>
          </p:txBody>
        </p:sp>
        <p:sp>
          <p:nvSpPr>
            <p:cNvPr id="120875" name="Text Box 42"/>
            <p:cNvSpPr txBox="1">
              <a:spLocks noChangeArrowheads="1"/>
            </p:cNvSpPr>
            <p:nvPr/>
          </p:nvSpPr>
          <p:spPr bwMode="auto">
            <a:xfrm>
              <a:off x="2286" y="2859"/>
              <a:ext cx="431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157" i="0">
                  <a:solidFill>
                    <a:srgbClr val="000000"/>
                  </a:solidFill>
                </a:rPr>
                <a:t>apology</a:t>
              </a:r>
            </a:p>
          </p:txBody>
        </p:sp>
        <p:sp>
          <p:nvSpPr>
            <p:cNvPr id="120876" name="Text Box 43"/>
            <p:cNvSpPr txBox="1">
              <a:spLocks noChangeArrowheads="1"/>
            </p:cNvSpPr>
            <p:nvPr/>
          </p:nvSpPr>
          <p:spPr bwMode="auto">
            <a:xfrm>
              <a:off x="2348" y="3439"/>
              <a:ext cx="45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157" i="0">
                  <a:solidFill>
                    <a:srgbClr val="000000"/>
                  </a:solidFill>
                </a:rPr>
                <a:t>confirm</a:t>
              </a:r>
            </a:p>
          </p:txBody>
        </p:sp>
        <p:sp>
          <p:nvSpPr>
            <p:cNvPr id="120877" name="Text Box 44"/>
            <p:cNvSpPr txBox="1">
              <a:spLocks noChangeArrowheads="1"/>
            </p:cNvSpPr>
            <p:nvPr/>
          </p:nvSpPr>
          <p:spPr bwMode="auto">
            <a:xfrm>
              <a:off x="2686" y="4024"/>
              <a:ext cx="1447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157" i="0">
                  <a:solidFill>
                    <a:srgbClr val="000000"/>
                  </a:solidFill>
                </a:rPr>
                <a:t>updateMemberBorrowing</a:t>
              </a:r>
            </a:p>
          </p:txBody>
        </p:sp>
        <p:sp>
          <p:nvSpPr>
            <p:cNvPr id="120878" name="Text Box 45"/>
            <p:cNvSpPr txBox="1">
              <a:spLocks noChangeArrowheads="1"/>
            </p:cNvSpPr>
            <p:nvPr/>
          </p:nvSpPr>
          <p:spPr bwMode="auto">
            <a:xfrm>
              <a:off x="6191" y="2137"/>
              <a:ext cx="1394" cy="121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2000" i="0" dirty="0">
                  <a:solidFill>
                    <a:srgbClr val="000000"/>
                  </a:solidFill>
                </a:rPr>
                <a:t>Sequence Diagram for the renew book use case</a:t>
              </a:r>
            </a:p>
          </p:txBody>
        </p:sp>
      </p:grpSp>
      <p:sp>
        <p:nvSpPr>
          <p:cNvPr id="46" name="Line 19"/>
          <p:cNvSpPr>
            <a:spLocks noChangeShapeType="1"/>
          </p:cNvSpPr>
          <p:nvPr/>
        </p:nvSpPr>
        <p:spPr bwMode="auto">
          <a:xfrm>
            <a:off x="-381000" y="1321694"/>
            <a:ext cx="1209407" cy="126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76200" y="1144584"/>
            <a:ext cx="745360" cy="17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buFont typeface="Comic Sans MS" panose="030F0702030302020204" pitchFamily="66" charset="0"/>
              <a:buNone/>
            </a:pPr>
            <a:r>
              <a:rPr lang="en-GB" altLang="en-US" sz="1157" i="0" dirty="0" err="1">
                <a:solidFill>
                  <a:srgbClr val="000000"/>
                </a:solidFill>
              </a:rPr>
              <a:t>renewBook</a:t>
            </a:r>
            <a:endParaRPr lang="en-GB" altLang="en-US" sz="1157" i="0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443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itle 1"/>
          <p:cNvSpPr>
            <a:spLocks noGrp="1"/>
          </p:cNvSpPr>
          <p:nvPr>
            <p:ph type="title"/>
          </p:nvPr>
        </p:nvSpPr>
        <p:spPr>
          <a:xfrm>
            <a:off x="228600" y="1802605"/>
            <a:ext cx="2446144" cy="997745"/>
          </a:xfrm>
          <a:solidFill>
            <a:srgbClr val="FFFF00"/>
          </a:solidFill>
        </p:spPr>
        <p:txBody>
          <a:bodyPr>
            <a:noAutofit/>
          </a:bodyPr>
          <a:lstStyle/>
          <a:p>
            <a:r>
              <a:rPr lang="en-US" altLang="en-US" sz="2800" b="1" dirty="0" smtClean="0"/>
              <a:t>Class Relation Hints</a:t>
            </a:r>
          </a:p>
        </p:txBody>
      </p:sp>
      <p:sp>
        <p:nvSpPr>
          <p:cNvPr id="149507" name="Content Placeholder 2"/>
          <p:cNvSpPr>
            <a:spLocks noGrp="1"/>
          </p:cNvSpPr>
          <p:nvPr>
            <p:ph idx="1"/>
          </p:nvPr>
        </p:nvSpPr>
        <p:spPr>
          <a:xfrm>
            <a:off x="3317697" y="209550"/>
            <a:ext cx="5791200" cy="3992099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0000CC"/>
                </a:solidFill>
              </a:rPr>
              <a:t>Composition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altLang="en-US" sz="2000" dirty="0"/>
              <a:t>B is a permanent part of A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altLang="en-US" sz="2000" dirty="0"/>
              <a:t>A contains B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altLang="en-US" sz="2000" dirty="0"/>
              <a:t>A is a permanent collection of </a:t>
            </a:r>
            <a:r>
              <a:rPr lang="en-US" altLang="en-US" sz="2000" dirty="0" err="1"/>
              <a:t>Bs</a:t>
            </a:r>
            <a:endParaRPr lang="en-US" altLang="en-US" sz="2000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0000CC"/>
                </a:solidFill>
              </a:rPr>
              <a:t>Subclass / Superclass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altLang="en-US" sz="2000" dirty="0"/>
              <a:t>A is a kind of B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altLang="en-US" sz="2000" dirty="0"/>
              <a:t>A is a specialization of B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altLang="en-US" sz="2000" dirty="0"/>
              <a:t>A behaves like B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0000CC"/>
                </a:solidFill>
              </a:rPr>
              <a:t>Association</a:t>
            </a:r>
            <a:r>
              <a:rPr lang="en-US" altLang="en-US" sz="2000" b="1" dirty="0"/>
              <a:t> (Collaboration)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altLang="en-US" sz="2000" dirty="0"/>
              <a:t>A delegates to B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altLang="en-US" sz="2000" dirty="0"/>
              <a:t>A needs help from B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altLang="en-US" sz="2000" dirty="0"/>
              <a:t>A and B are peers.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6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9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9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9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9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9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itle 1"/>
          <p:cNvSpPr>
            <a:spLocks noGrp="1"/>
          </p:cNvSpPr>
          <p:nvPr>
            <p:ph type="title"/>
          </p:nvPr>
        </p:nvSpPr>
        <p:spPr>
          <a:xfrm>
            <a:off x="1600200" y="12848"/>
            <a:ext cx="7040826" cy="854370"/>
          </a:xfrm>
        </p:spPr>
        <p:txBody>
          <a:bodyPr>
            <a:normAutofit/>
          </a:bodyPr>
          <a:lstStyle/>
          <a:p>
            <a:r>
              <a:rPr lang="en-US" altLang="en-US" sz="2800" b="1" dirty="0" smtClean="0"/>
              <a:t>Example: Develop Sequence Diagram</a:t>
            </a:r>
          </a:p>
        </p:txBody>
      </p:sp>
      <p:sp>
        <p:nvSpPr>
          <p:cNvPr id="126979" name="Content Placeholder 2"/>
          <p:cNvSpPr>
            <a:spLocks noGrp="1"/>
          </p:cNvSpPr>
          <p:nvPr>
            <p:ph idx="1"/>
          </p:nvPr>
        </p:nvSpPr>
        <p:spPr>
          <a:xfrm>
            <a:off x="0" y="514350"/>
            <a:ext cx="9067800" cy="3992099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408"/>
              </a:spcBef>
              <a:spcAft>
                <a:spcPts val="408"/>
              </a:spcAft>
            </a:pPr>
            <a:r>
              <a:rPr lang="en-US" altLang="en-US" sz="2800" dirty="0"/>
              <a:t>A user can use a  travel portal to plan a travel</a:t>
            </a:r>
          </a:p>
          <a:p>
            <a:pPr>
              <a:lnSpc>
                <a:spcPct val="120000"/>
              </a:lnSpc>
              <a:spcBef>
                <a:spcPts val="408"/>
              </a:spcBef>
              <a:spcAft>
                <a:spcPts val="408"/>
              </a:spcAft>
            </a:pPr>
            <a:r>
              <a:rPr lang="en-US" altLang="en-US" sz="2800" dirty="0"/>
              <a:t>When the user presses the plan button, a travel agent applet appears in his window</a:t>
            </a:r>
          </a:p>
          <a:p>
            <a:pPr>
              <a:lnSpc>
                <a:spcPct val="120000"/>
              </a:lnSpc>
              <a:spcBef>
                <a:spcPts val="408"/>
              </a:spcBef>
              <a:spcAft>
                <a:spcPts val="408"/>
              </a:spcAft>
            </a:pPr>
            <a:r>
              <a:rPr lang="en-US" altLang="en-US" sz="2800" dirty="0"/>
              <a:t>Once the user enters the  source and destination, </a:t>
            </a:r>
          </a:p>
          <a:p>
            <a:pPr lvl="1">
              <a:lnSpc>
                <a:spcPct val="120000"/>
              </a:lnSpc>
              <a:spcBef>
                <a:spcPts val="408"/>
              </a:spcBef>
              <a:spcAft>
                <a:spcPts val="408"/>
              </a:spcAft>
            </a:pPr>
            <a:r>
              <a:rPr lang="en-US" altLang="en-US" sz="2400" dirty="0"/>
              <a:t>The travel agent applet computes the route and displays the itinerary.</a:t>
            </a:r>
          </a:p>
          <a:p>
            <a:pPr lvl="1">
              <a:lnSpc>
                <a:spcPct val="120000"/>
              </a:lnSpc>
              <a:spcBef>
                <a:spcPts val="408"/>
              </a:spcBef>
              <a:spcAft>
                <a:spcPts val="408"/>
              </a:spcAft>
            </a:pPr>
            <a:r>
              <a:rPr lang="en-US" altLang="en-US" sz="2400" dirty="0" smtClean="0"/>
              <a:t>Travel </a:t>
            </a:r>
            <a:r>
              <a:rPr lang="en-US" altLang="en-US" sz="2400" dirty="0"/>
              <a:t>agent widget </a:t>
            </a:r>
            <a:r>
              <a:rPr lang="en-US" altLang="en-US" sz="2400" dirty="0" smtClean="0"/>
              <a:t>disappears when user presses close button</a:t>
            </a:r>
            <a:endParaRPr lang="en-US" altLang="en-US" sz="2400" dirty="0"/>
          </a:p>
          <a:p>
            <a:pPr>
              <a:lnSpc>
                <a:spcPct val="120000"/>
              </a:lnSpc>
              <a:spcBef>
                <a:spcPts val="408"/>
              </a:spcBef>
              <a:spcAft>
                <a:spcPts val="408"/>
              </a:spcAft>
            </a:pPr>
            <a:endParaRPr lang="en-US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3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Line 16"/>
          <p:cNvSpPr>
            <a:spLocks noChangeShapeType="1"/>
          </p:cNvSpPr>
          <p:nvPr/>
        </p:nvSpPr>
        <p:spPr bwMode="auto">
          <a:xfrm>
            <a:off x="1295400" y="1504950"/>
            <a:ext cx="0" cy="273376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79" tIns="34289" rIns="68579" bIns="34289"/>
          <a:lstStyle/>
          <a:p>
            <a:endParaRPr lang="en-US" sz="1225"/>
          </a:p>
        </p:txBody>
      </p:sp>
      <p:sp>
        <p:nvSpPr>
          <p:cNvPr id="128002" name="Slide Number Placeholder 5"/>
          <p:cNvSpPr txBox="1">
            <a:spLocks noGrp="1"/>
          </p:cNvSpPr>
          <p:nvPr/>
        </p:nvSpPr>
        <p:spPr bwMode="auto">
          <a:xfrm>
            <a:off x="7924800" y="4552950"/>
            <a:ext cx="1428990" cy="342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89" rIns="68579" bIns="34289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fld id="{773DCA58-CAF3-415A-815C-2F40C1AF45A1}" type="slidenum">
              <a:rPr lang="ar-SA" altLang="en-US" sz="2449">
                <a:cs typeface="Arial" panose="020B0604020202020204" pitchFamily="34" charset="0"/>
              </a:rPr>
              <a:pPr/>
              <a:t>21</a:t>
            </a:fld>
            <a:endParaRPr lang="en-US" altLang="en-US" sz="2449" dirty="0"/>
          </a:p>
        </p:txBody>
      </p:sp>
      <p:sp>
        <p:nvSpPr>
          <p:cNvPr id="1280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7899" y="4798"/>
            <a:ext cx="5848814" cy="854370"/>
          </a:xfrm>
        </p:spPr>
        <p:txBody>
          <a:bodyPr>
            <a:normAutofit/>
          </a:bodyPr>
          <a:lstStyle/>
          <a:p>
            <a:r>
              <a:rPr lang="en-US" altLang="en-US" sz="3600" b="1" dirty="0" smtClean="0"/>
              <a:t>Example: Solution</a:t>
            </a:r>
          </a:p>
        </p:txBody>
      </p:sp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2083420" y="895350"/>
            <a:ext cx="1507838" cy="791723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79" tIns="34289" rIns="68579" bIns="34289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633" i="0" u="sng">
                <a:solidFill>
                  <a:srgbClr val="0000CC"/>
                </a:solidFill>
              </a:rPr>
              <a:t>:client</a:t>
            </a:r>
          </a:p>
        </p:txBody>
      </p:sp>
      <p:sp>
        <p:nvSpPr>
          <p:cNvPr id="128005" name="Line 16"/>
          <p:cNvSpPr>
            <a:spLocks noChangeShapeType="1"/>
          </p:cNvSpPr>
          <p:nvPr/>
        </p:nvSpPr>
        <p:spPr bwMode="auto">
          <a:xfrm>
            <a:off x="2837339" y="1687073"/>
            <a:ext cx="0" cy="273376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79" tIns="34289" rIns="68579" bIns="34289"/>
          <a:lstStyle/>
          <a:p>
            <a:endParaRPr lang="en-US" sz="1225"/>
          </a:p>
        </p:txBody>
      </p:sp>
      <p:sp>
        <p:nvSpPr>
          <p:cNvPr id="128006" name="Rectangle 14"/>
          <p:cNvSpPr>
            <a:spLocks noChangeArrowheads="1"/>
          </p:cNvSpPr>
          <p:nvPr/>
        </p:nvSpPr>
        <p:spPr bwMode="auto">
          <a:xfrm>
            <a:off x="4572001" y="1776723"/>
            <a:ext cx="1399827" cy="791723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633" i="0" u="sng">
                <a:solidFill>
                  <a:srgbClr val="0000CC"/>
                </a:solidFill>
              </a:rPr>
              <a:t>:travelAgent</a:t>
            </a:r>
          </a:p>
        </p:txBody>
      </p:sp>
      <p:sp>
        <p:nvSpPr>
          <p:cNvPr id="128007" name="Line 17"/>
          <p:cNvSpPr>
            <a:spLocks noChangeShapeType="1"/>
          </p:cNvSpPr>
          <p:nvPr/>
        </p:nvSpPr>
        <p:spPr bwMode="auto">
          <a:xfrm>
            <a:off x="5245991" y="2554404"/>
            <a:ext cx="0" cy="1659054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grpSp>
        <p:nvGrpSpPr>
          <p:cNvPr id="128008" name="Group 21"/>
          <p:cNvGrpSpPr>
            <a:grpSpLocks/>
          </p:cNvGrpSpPr>
          <p:nvPr/>
        </p:nvGrpSpPr>
        <p:grpSpPr bwMode="auto">
          <a:xfrm>
            <a:off x="1329284" y="1903092"/>
            <a:ext cx="1432446" cy="344173"/>
            <a:chOff x="816" y="2064"/>
            <a:chExt cx="912" cy="230"/>
          </a:xfrm>
        </p:grpSpPr>
        <p:sp>
          <p:nvSpPr>
            <p:cNvPr id="128027" name="Line 19"/>
            <p:cNvSpPr>
              <a:spLocks noChangeShapeType="1"/>
            </p:cNvSpPr>
            <p:nvPr/>
          </p:nvSpPr>
          <p:spPr bwMode="auto">
            <a:xfrm>
              <a:off x="816" y="2256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28028" name="Text Box 20"/>
            <p:cNvSpPr txBox="1">
              <a:spLocks noChangeArrowheads="1"/>
            </p:cNvSpPr>
            <p:nvPr/>
          </p:nvSpPr>
          <p:spPr bwMode="auto">
            <a:xfrm>
              <a:off x="1058" y="2064"/>
              <a:ext cx="37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33" i="0" dirty="0">
                  <a:solidFill>
                    <a:srgbClr val="0000CC"/>
                  </a:solidFill>
                </a:rPr>
                <a:t>plan</a:t>
              </a:r>
            </a:p>
          </p:txBody>
        </p:sp>
      </p:grpSp>
      <p:sp>
        <p:nvSpPr>
          <p:cNvPr id="128009" name="Rectangle 22"/>
          <p:cNvSpPr>
            <a:spLocks noChangeArrowheads="1"/>
          </p:cNvSpPr>
          <p:nvPr/>
        </p:nvSpPr>
        <p:spPr bwMode="auto">
          <a:xfrm>
            <a:off x="2761731" y="2118038"/>
            <a:ext cx="151216" cy="1943124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79" tIns="34289" rIns="68579" bIns="34289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722" i="0">
              <a:solidFill>
                <a:srgbClr val="0000CC"/>
              </a:solidFill>
            </a:endParaRPr>
          </a:p>
        </p:txBody>
      </p:sp>
      <p:sp>
        <p:nvSpPr>
          <p:cNvPr id="128010" name="Line 36"/>
          <p:cNvSpPr>
            <a:spLocks noChangeShapeType="1"/>
          </p:cNvSpPr>
          <p:nvPr/>
        </p:nvSpPr>
        <p:spPr bwMode="auto">
          <a:xfrm>
            <a:off x="1295400" y="3035055"/>
            <a:ext cx="3950591" cy="3780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79" tIns="34289" rIns="68579" bIns="34289"/>
          <a:lstStyle/>
          <a:p>
            <a:endParaRPr lang="en-US" sz="1225"/>
          </a:p>
        </p:txBody>
      </p:sp>
      <p:sp>
        <p:nvSpPr>
          <p:cNvPr id="128011" name="Text Box 37"/>
          <p:cNvSpPr txBox="1">
            <a:spLocks noChangeArrowheads="1"/>
          </p:cNvSpPr>
          <p:nvPr/>
        </p:nvSpPr>
        <p:spPr bwMode="auto">
          <a:xfrm>
            <a:off x="3224019" y="2761786"/>
            <a:ext cx="1390443" cy="320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9" tIns="34289" rIns="68579" bIns="34289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633" i="0">
                <a:solidFill>
                  <a:srgbClr val="0000CC"/>
                </a:solidFill>
              </a:rPr>
              <a:t>setItinerary</a:t>
            </a:r>
          </a:p>
        </p:txBody>
      </p:sp>
      <p:sp>
        <p:nvSpPr>
          <p:cNvPr id="128012" name="Rectangle 40"/>
          <p:cNvSpPr>
            <a:spLocks noChangeArrowheads="1"/>
          </p:cNvSpPr>
          <p:nvPr/>
        </p:nvSpPr>
        <p:spPr bwMode="auto">
          <a:xfrm>
            <a:off x="5199547" y="2865477"/>
            <a:ext cx="150136" cy="129613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79" tIns="34289" rIns="68579" bIns="34289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722" i="0">
              <a:solidFill>
                <a:srgbClr val="0000CC"/>
              </a:solidFill>
            </a:endParaRPr>
          </a:p>
        </p:txBody>
      </p:sp>
      <p:sp>
        <p:nvSpPr>
          <p:cNvPr id="128013" name="Line 36"/>
          <p:cNvSpPr>
            <a:spLocks noChangeShapeType="1"/>
          </p:cNvSpPr>
          <p:nvPr/>
        </p:nvSpPr>
        <p:spPr bwMode="auto">
          <a:xfrm>
            <a:off x="2920507" y="2243332"/>
            <a:ext cx="1651494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79" tIns="34289" rIns="68579" bIns="34289"/>
          <a:lstStyle/>
          <a:p>
            <a:endParaRPr lang="en-US" sz="1225"/>
          </a:p>
        </p:txBody>
      </p:sp>
      <p:sp>
        <p:nvSpPr>
          <p:cNvPr id="128014" name="Text Box 28"/>
          <p:cNvSpPr txBox="1">
            <a:spLocks noChangeArrowheads="1"/>
          </p:cNvSpPr>
          <p:nvPr/>
        </p:nvSpPr>
        <p:spPr bwMode="auto">
          <a:xfrm>
            <a:off x="3120328" y="2035950"/>
            <a:ext cx="1109917" cy="27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9" tIns="34289" rIns="68579" bIns="34289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361" i="0">
                <a:solidFill>
                  <a:srgbClr val="0000CC"/>
                </a:solidFill>
              </a:rPr>
              <a:t>&lt;&lt;create&gt;&gt;</a:t>
            </a:r>
          </a:p>
        </p:txBody>
      </p:sp>
      <p:grpSp>
        <p:nvGrpSpPr>
          <p:cNvPr id="128015" name="Group 34"/>
          <p:cNvGrpSpPr>
            <a:grpSpLocks/>
          </p:cNvGrpSpPr>
          <p:nvPr/>
        </p:nvGrpSpPr>
        <p:grpSpPr bwMode="auto">
          <a:xfrm>
            <a:off x="5297836" y="2883839"/>
            <a:ext cx="1720868" cy="863011"/>
            <a:chOff x="1728" y="2256"/>
            <a:chExt cx="1096" cy="576"/>
          </a:xfrm>
        </p:grpSpPr>
        <p:grpSp>
          <p:nvGrpSpPr>
            <p:cNvPr id="128021" name="Group 33"/>
            <p:cNvGrpSpPr>
              <a:grpSpLocks/>
            </p:cNvGrpSpPr>
            <p:nvPr/>
          </p:nvGrpSpPr>
          <p:grpSpPr bwMode="auto">
            <a:xfrm>
              <a:off x="1728" y="2448"/>
              <a:ext cx="720" cy="384"/>
              <a:chOff x="1728" y="2448"/>
              <a:chExt cx="720" cy="384"/>
            </a:xfrm>
          </p:grpSpPr>
          <p:sp>
            <p:nvSpPr>
              <p:cNvPr id="128023" name="Line 24"/>
              <p:cNvSpPr>
                <a:spLocks noChangeShapeType="1"/>
              </p:cNvSpPr>
              <p:nvPr/>
            </p:nvSpPr>
            <p:spPr bwMode="auto">
              <a:xfrm>
                <a:off x="1776" y="2448"/>
                <a:ext cx="6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25"/>
              </a:p>
            </p:txBody>
          </p:sp>
          <p:sp>
            <p:nvSpPr>
              <p:cNvPr id="128024" name="Line 26"/>
              <p:cNvSpPr>
                <a:spLocks noChangeShapeType="1"/>
              </p:cNvSpPr>
              <p:nvPr/>
            </p:nvSpPr>
            <p:spPr bwMode="auto">
              <a:xfrm>
                <a:off x="2448" y="2448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25"/>
              </a:p>
            </p:txBody>
          </p:sp>
          <p:sp>
            <p:nvSpPr>
              <p:cNvPr id="128025" name="Line 27"/>
              <p:cNvSpPr>
                <a:spLocks noChangeShapeType="1"/>
              </p:cNvSpPr>
              <p:nvPr/>
            </p:nvSpPr>
            <p:spPr bwMode="auto">
              <a:xfrm flipH="1">
                <a:off x="1824" y="2592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25"/>
              </a:p>
            </p:txBody>
          </p:sp>
          <p:sp>
            <p:nvSpPr>
              <p:cNvPr id="128026" name="Rectangle 29"/>
              <p:cNvSpPr>
                <a:spLocks noChangeArrowheads="1"/>
              </p:cNvSpPr>
              <p:nvPr/>
            </p:nvSpPr>
            <p:spPr bwMode="auto">
              <a:xfrm>
                <a:off x="1728" y="2544"/>
                <a:ext cx="96" cy="288"/>
              </a:xfrm>
              <a:prstGeom prst="rect">
                <a:avLst/>
              </a:prstGeom>
              <a:solidFill>
                <a:srgbClr val="FF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2722" i="0">
                  <a:solidFill>
                    <a:srgbClr val="0000CC"/>
                  </a:solidFill>
                </a:endParaRPr>
              </a:p>
            </p:txBody>
          </p:sp>
        </p:grpSp>
        <p:sp>
          <p:nvSpPr>
            <p:cNvPr id="128022" name="Text Box 31"/>
            <p:cNvSpPr txBox="1">
              <a:spLocks noChangeArrowheads="1"/>
            </p:cNvSpPr>
            <p:nvPr/>
          </p:nvSpPr>
          <p:spPr bwMode="auto">
            <a:xfrm>
              <a:off x="1776" y="2256"/>
              <a:ext cx="104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33" i="0">
                  <a:solidFill>
                    <a:srgbClr val="0000CC"/>
                  </a:solidFill>
                </a:rPr>
                <a:t>calculateRoute</a:t>
              </a:r>
            </a:p>
          </p:txBody>
        </p:sp>
      </p:grpSp>
      <p:sp>
        <p:nvSpPr>
          <p:cNvPr id="128016" name="Line 36"/>
          <p:cNvSpPr>
            <a:spLocks noChangeShapeType="1"/>
          </p:cNvSpPr>
          <p:nvPr/>
        </p:nvSpPr>
        <p:spPr bwMode="auto">
          <a:xfrm>
            <a:off x="1295400" y="3948590"/>
            <a:ext cx="3950591" cy="57487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79" tIns="34289" rIns="68579" bIns="34289"/>
          <a:lstStyle/>
          <a:p>
            <a:endParaRPr lang="en-US" sz="1225"/>
          </a:p>
        </p:txBody>
      </p:sp>
      <p:sp>
        <p:nvSpPr>
          <p:cNvPr id="128017" name="Text Box 13"/>
          <p:cNvSpPr txBox="1">
            <a:spLocks noChangeArrowheads="1"/>
          </p:cNvSpPr>
          <p:nvPr/>
        </p:nvSpPr>
        <p:spPr bwMode="auto">
          <a:xfrm>
            <a:off x="3470285" y="3777093"/>
            <a:ext cx="1245854" cy="30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361" i="0">
                <a:solidFill>
                  <a:srgbClr val="0000CC"/>
                </a:solidFill>
              </a:rPr>
              <a:t>&lt;&lt;destroy&gt;&gt;</a:t>
            </a:r>
          </a:p>
        </p:txBody>
      </p:sp>
      <p:grpSp>
        <p:nvGrpSpPr>
          <p:cNvPr id="128018" name="Group 17"/>
          <p:cNvGrpSpPr>
            <a:grpSpLocks/>
          </p:cNvGrpSpPr>
          <p:nvPr/>
        </p:nvGrpSpPr>
        <p:grpSpPr bwMode="auto">
          <a:xfrm>
            <a:off x="5090455" y="4101127"/>
            <a:ext cx="330515" cy="216023"/>
            <a:chOff x="4368" y="3264"/>
            <a:chExt cx="192" cy="144"/>
          </a:xfrm>
        </p:grpSpPr>
        <p:sp>
          <p:nvSpPr>
            <p:cNvPr id="128019" name="Line 15"/>
            <p:cNvSpPr>
              <a:spLocks noChangeShapeType="1"/>
            </p:cNvSpPr>
            <p:nvPr/>
          </p:nvSpPr>
          <p:spPr bwMode="auto">
            <a:xfrm>
              <a:off x="4368" y="3264"/>
              <a:ext cx="192" cy="145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28020" name="Line 16"/>
            <p:cNvSpPr>
              <a:spLocks noChangeShapeType="1"/>
            </p:cNvSpPr>
            <p:nvPr/>
          </p:nvSpPr>
          <p:spPr bwMode="auto">
            <a:xfrm flipV="1">
              <a:off x="4368" y="3264"/>
              <a:ext cx="192" cy="14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</p:grp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072" y="901525"/>
            <a:ext cx="574423" cy="791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0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Number Placeholder 5"/>
          <p:cNvSpPr txBox="1">
            <a:spLocks noGrp="1"/>
          </p:cNvSpPr>
          <p:nvPr/>
        </p:nvSpPr>
        <p:spPr bwMode="auto">
          <a:xfrm>
            <a:off x="6058237" y="4686613"/>
            <a:ext cx="1428990" cy="342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89" rIns="68579" bIns="34289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fld id="{26F5CD89-6D4E-4244-A918-2E2575372129}" type="slidenum">
              <a:rPr lang="ar-SA" altLang="en-US" sz="2449">
                <a:cs typeface="Arial" panose="020B0604020202020204" pitchFamily="34" charset="0"/>
              </a:rPr>
              <a:pPr/>
              <a:t>22</a:t>
            </a:fld>
            <a:endParaRPr lang="en-US" altLang="en-US" sz="2449"/>
          </a:p>
        </p:txBody>
      </p:sp>
      <p:sp>
        <p:nvSpPr>
          <p:cNvPr id="114691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1608953" y="162544"/>
            <a:ext cx="5849894" cy="601624"/>
          </a:xfrm>
        </p:spPr>
        <p:txBody>
          <a:bodyPr>
            <a:noAutofit/>
          </a:bodyPr>
          <a:lstStyle/>
          <a:p>
            <a:r>
              <a:rPr lang="en-US" altLang="en-US" sz="3600" b="1" dirty="0" smtClean="0"/>
              <a:t>Return Values</a:t>
            </a:r>
          </a:p>
        </p:txBody>
      </p:sp>
      <p:sp>
        <p:nvSpPr>
          <p:cNvPr id="418820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0" y="701209"/>
            <a:ext cx="9067800" cy="4442291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en-US" sz="2722" dirty="0"/>
              <a:t>Optionally indicated using a dashed arrow: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en-US" sz="2449" dirty="0"/>
              <a:t>Label indicates the return value.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en-US" sz="2449" dirty="0"/>
              <a:t>Don’t need when it is obvious what is being returned, e.g. </a:t>
            </a:r>
            <a:r>
              <a:rPr lang="en-US" altLang="en-US" sz="2449" dirty="0" err="1">
                <a:solidFill>
                  <a:srgbClr val="0000CC"/>
                </a:solidFill>
              </a:rPr>
              <a:t>getTotal</a:t>
            </a:r>
            <a:r>
              <a:rPr lang="en-US" altLang="en-US" sz="2449" dirty="0">
                <a:solidFill>
                  <a:srgbClr val="0000CC"/>
                </a:solidFill>
              </a:rPr>
              <a:t>()</a:t>
            </a:r>
          </a:p>
          <a:p>
            <a:pPr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en-US" sz="2722" b="1" dirty="0">
                <a:solidFill>
                  <a:srgbClr val="0000CC"/>
                </a:solidFill>
              </a:rPr>
              <a:t>Model a return value only when you need to refer to it elsewhere: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en-US" sz="2449" b="1" dirty="0">
                <a:solidFill>
                  <a:srgbClr val="003300"/>
                </a:solidFill>
              </a:rPr>
              <a:t>Example:</a:t>
            </a:r>
            <a:r>
              <a:rPr lang="en-US" altLang="en-US" sz="2449" dirty="0"/>
              <a:t> A parameter passed to another message.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endParaRPr lang="en-US" altLang="en-US" sz="2449" b="1" dirty="0">
              <a:solidFill>
                <a:srgbClr val="0000CC"/>
              </a:solidFill>
            </a:endParaRPr>
          </a:p>
        </p:txBody>
      </p:sp>
      <p:sp>
        <p:nvSpPr>
          <p:cNvPr id="114693" name="Line 1031"/>
          <p:cNvSpPr>
            <a:spLocks noChangeShapeType="1"/>
          </p:cNvSpPr>
          <p:nvPr/>
        </p:nvSpPr>
        <p:spPr bwMode="auto">
          <a:xfrm flipH="1">
            <a:off x="5029200" y="1428750"/>
            <a:ext cx="3771756" cy="0"/>
          </a:xfrm>
          <a:prstGeom prst="line">
            <a:avLst/>
          </a:prstGeom>
          <a:noFill/>
          <a:ln w="57150">
            <a:solidFill>
              <a:schemeClr val="accent2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79" tIns="34289" rIns="68579" bIns="34289"/>
          <a:lstStyle/>
          <a:p>
            <a:endParaRPr lang="en-US" sz="1225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9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8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18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0" y="182539"/>
            <a:ext cx="4891833" cy="445007"/>
          </a:xfrm>
        </p:spPr>
        <p:txBody>
          <a:bodyPr>
            <a:normAutofit fontScale="90000"/>
          </a:bodyPr>
          <a:lstStyle/>
          <a:p>
            <a:r>
              <a:rPr lang="en-US" altLang="en-US" sz="2722" b="1" dirty="0"/>
              <a:t>Method Population in Classes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42640" y="497933"/>
            <a:ext cx="6688062" cy="4043945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408"/>
              </a:spcBef>
            </a:pPr>
            <a:r>
              <a:rPr lang="en-US" altLang="en-US" sz="2722"/>
              <a:t>Methods of a class are determined from the interaction diagrams…</a:t>
            </a:r>
          </a:p>
        </p:txBody>
      </p:sp>
      <p:sp>
        <p:nvSpPr>
          <p:cNvPr id="121860" name="Rectangle 6"/>
          <p:cNvSpPr>
            <a:spLocks noChangeArrowheads="1"/>
          </p:cNvSpPr>
          <p:nvPr/>
        </p:nvSpPr>
        <p:spPr bwMode="auto">
          <a:xfrm>
            <a:off x="1142641" y="1794069"/>
            <a:ext cx="1401987" cy="338075"/>
          </a:xfrm>
          <a:prstGeom prst="rect">
            <a:avLst/>
          </a:prstGeom>
          <a:solidFill>
            <a:srgbClr val="FFFF00"/>
          </a:solidFill>
          <a:ln w="0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3674" i="0">
              <a:solidFill>
                <a:srgbClr val="0000CC"/>
              </a:solidFill>
            </a:endParaRPr>
          </a:p>
        </p:txBody>
      </p:sp>
      <p:sp>
        <p:nvSpPr>
          <p:cNvPr id="121861" name="Rectangle 7"/>
          <p:cNvSpPr>
            <a:spLocks noChangeArrowheads="1"/>
          </p:cNvSpPr>
          <p:nvPr/>
        </p:nvSpPr>
        <p:spPr bwMode="auto">
          <a:xfrm>
            <a:off x="1347862" y="1819992"/>
            <a:ext cx="1165384" cy="209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361" i="0" u="sng">
                <a:solidFill>
                  <a:srgbClr val="0000CC"/>
                </a:solidFill>
              </a:rPr>
              <a:t>:Registration </a:t>
            </a:r>
            <a:endParaRPr lang="en-US" altLang="en-US" sz="3674" i="0">
              <a:solidFill>
                <a:srgbClr val="0000CC"/>
              </a:solidFill>
            </a:endParaRPr>
          </a:p>
        </p:txBody>
      </p:sp>
      <p:sp>
        <p:nvSpPr>
          <p:cNvPr id="121862" name="Rectangle 8"/>
          <p:cNvSpPr>
            <a:spLocks noChangeArrowheads="1"/>
          </p:cNvSpPr>
          <p:nvPr/>
        </p:nvSpPr>
        <p:spPr bwMode="auto">
          <a:xfrm>
            <a:off x="1661095" y="1963646"/>
            <a:ext cx="399148" cy="209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361" i="0" u="sng">
                <a:solidFill>
                  <a:srgbClr val="0000CC"/>
                </a:solidFill>
              </a:rPr>
              <a:t>form</a:t>
            </a:r>
            <a:endParaRPr lang="en-US" altLang="en-US" sz="3674" i="0">
              <a:solidFill>
                <a:srgbClr val="0000CC"/>
              </a:solidFill>
            </a:endParaRPr>
          </a:p>
        </p:txBody>
      </p:sp>
      <p:sp>
        <p:nvSpPr>
          <p:cNvPr id="121863" name="Line 9"/>
          <p:cNvSpPr>
            <a:spLocks noChangeShapeType="1"/>
          </p:cNvSpPr>
          <p:nvPr/>
        </p:nvSpPr>
        <p:spPr bwMode="auto">
          <a:xfrm>
            <a:off x="1843634" y="2145105"/>
            <a:ext cx="1080" cy="2082459"/>
          </a:xfrm>
          <a:prstGeom prst="line">
            <a:avLst/>
          </a:prstGeom>
          <a:noFill/>
          <a:ln w="57150">
            <a:solidFill>
              <a:srgbClr val="0000CC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121864" name="Rectangle 11"/>
          <p:cNvSpPr>
            <a:spLocks noChangeArrowheads="1"/>
          </p:cNvSpPr>
          <p:nvPr/>
        </p:nvSpPr>
        <p:spPr bwMode="auto">
          <a:xfrm>
            <a:off x="3158132" y="1794069"/>
            <a:ext cx="1401987" cy="338075"/>
          </a:xfrm>
          <a:prstGeom prst="rect">
            <a:avLst/>
          </a:prstGeom>
          <a:solidFill>
            <a:srgbClr val="FFFF00"/>
          </a:solidFill>
          <a:ln w="0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3674" i="0">
              <a:solidFill>
                <a:srgbClr val="0000CC"/>
              </a:solidFill>
            </a:endParaRPr>
          </a:p>
        </p:txBody>
      </p:sp>
      <p:sp>
        <p:nvSpPr>
          <p:cNvPr id="121865" name="Rectangle 12"/>
          <p:cNvSpPr>
            <a:spLocks noChangeArrowheads="1"/>
          </p:cNvSpPr>
          <p:nvPr/>
        </p:nvSpPr>
        <p:spPr bwMode="auto">
          <a:xfrm>
            <a:off x="3224019" y="1819992"/>
            <a:ext cx="1193525" cy="209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361" i="0" u="sng">
                <a:solidFill>
                  <a:srgbClr val="0000CC"/>
                </a:solidFill>
              </a:rPr>
              <a:t>:Registration </a:t>
            </a:r>
            <a:endParaRPr lang="en-US" altLang="en-US" sz="3674" i="0">
              <a:solidFill>
                <a:srgbClr val="0000CC"/>
              </a:solidFill>
            </a:endParaRPr>
          </a:p>
        </p:txBody>
      </p:sp>
      <p:sp>
        <p:nvSpPr>
          <p:cNvPr id="121866" name="Rectangle 13"/>
          <p:cNvSpPr>
            <a:spLocks noChangeArrowheads="1"/>
          </p:cNvSpPr>
          <p:nvPr/>
        </p:nvSpPr>
        <p:spPr bwMode="auto">
          <a:xfrm>
            <a:off x="3496208" y="1963646"/>
            <a:ext cx="697307" cy="209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361" i="0" u="sng">
                <a:solidFill>
                  <a:srgbClr val="0000CC"/>
                </a:solidFill>
              </a:rPr>
              <a:t>manager</a:t>
            </a:r>
            <a:endParaRPr lang="en-US" altLang="en-US" sz="3674" i="0">
              <a:solidFill>
                <a:srgbClr val="0000CC"/>
              </a:solidFill>
            </a:endParaRPr>
          </a:p>
        </p:txBody>
      </p:sp>
      <p:sp>
        <p:nvSpPr>
          <p:cNvPr id="121867" name="Line 14"/>
          <p:cNvSpPr>
            <a:spLocks noChangeShapeType="1"/>
          </p:cNvSpPr>
          <p:nvPr/>
        </p:nvSpPr>
        <p:spPr bwMode="auto">
          <a:xfrm>
            <a:off x="3859126" y="2145105"/>
            <a:ext cx="2160" cy="2082459"/>
          </a:xfrm>
          <a:prstGeom prst="line">
            <a:avLst/>
          </a:prstGeom>
          <a:noFill/>
          <a:ln w="57150">
            <a:solidFill>
              <a:srgbClr val="0000CC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grpSp>
        <p:nvGrpSpPr>
          <p:cNvPr id="121868" name="Group 16"/>
          <p:cNvGrpSpPr>
            <a:grpSpLocks/>
          </p:cNvGrpSpPr>
          <p:nvPr/>
        </p:nvGrpSpPr>
        <p:grpSpPr bwMode="auto">
          <a:xfrm>
            <a:off x="1847955" y="3003796"/>
            <a:ext cx="2007930" cy="87489"/>
            <a:chOff x="2269" y="2882"/>
            <a:chExt cx="920" cy="65"/>
          </a:xfrm>
        </p:grpSpPr>
        <p:sp>
          <p:nvSpPr>
            <p:cNvPr id="121880" name="Line 17"/>
            <p:cNvSpPr>
              <a:spLocks noChangeShapeType="1"/>
            </p:cNvSpPr>
            <p:nvPr/>
          </p:nvSpPr>
          <p:spPr bwMode="auto">
            <a:xfrm>
              <a:off x="2269" y="2915"/>
              <a:ext cx="920" cy="1"/>
            </a:xfrm>
            <a:prstGeom prst="line">
              <a:avLst/>
            </a:prstGeom>
            <a:noFill/>
            <a:ln w="5715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44402" name="Line 18"/>
            <p:cNvSpPr>
              <a:spLocks noChangeShapeType="1"/>
            </p:cNvSpPr>
            <p:nvPr/>
          </p:nvSpPr>
          <p:spPr bwMode="auto">
            <a:xfrm flipH="1">
              <a:off x="3112" y="2915"/>
              <a:ext cx="77" cy="3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sz="1225">
                <a:solidFill>
                  <a:srgbClr val="0000CC"/>
                </a:solidFill>
              </a:endParaRPr>
            </a:p>
          </p:txBody>
        </p:sp>
        <p:sp>
          <p:nvSpPr>
            <p:cNvPr id="144403" name="Line 19"/>
            <p:cNvSpPr>
              <a:spLocks noChangeShapeType="1"/>
            </p:cNvSpPr>
            <p:nvPr/>
          </p:nvSpPr>
          <p:spPr bwMode="auto">
            <a:xfrm flipH="1" flipV="1">
              <a:off x="3112" y="2882"/>
              <a:ext cx="77" cy="33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sz="1225">
                <a:solidFill>
                  <a:srgbClr val="0000CC"/>
                </a:solidFill>
              </a:endParaRPr>
            </a:p>
          </p:txBody>
        </p:sp>
      </p:grpSp>
      <p:sp>
        <p:nvSpPr>
          <p:cNvPr id="121869" name="Rectangle 20"/>
          <p:cNvSpPr>
            <a:spLocks noChangeArrowheads="1"/>
          </p:cNvSpPr>
          <p:nvPr/>
        </p:nvSpPr>
        <p:spPr bwMode="auto">
          <a:xfrm>
            <a:off x="2155633" y="2598699"/>
            <a:ext cx="1242328" cy="418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361" i="0" dirty="0">
                <a:solidFill>
                  <a:srgbClr val="0000CC"/>
                </a:solidFill>
              </a:rPr>
              <a:t>add course</a:t>
            </a:r>
          </a:p>
          <a:p>
            <a:r>
              <a:rPr lang="en-US" altLang="en-US" sz="1361" i="0" dirty="0">
                <a:solidFill>
                  <a:srgbClr val="0000CC"/>
                </a:solidFill>
              </a:rPr>
              <a:t>(joe, math 01)</a:t>
            </a:r>
            <a:endParaRPr lang="en-US" altLang="en-US" sz="3674" i="0" dirty="0">
              <a:solidFill>
                <a:srgbClr val="0000CC"/>
              </a:solidFill>
            </a:endParaRPr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4069747" y="2789572"/>
            <a:ext cx="1359863" cy="767961"/>
            <a:chOff x="751" y="1620"/>
            <a:chExt cx="4260" cy="1080"/>
          </a:xfrm>
          <a:solidFill>
            <a:srgbClr val="FFFF99"/>
          </a:solidFill>
        </p:grpSpPr>
        <p:sp>
          <p:nvSpPr>
            <p:cNvPr id="144406" name="Freeform 22"/>
            <p:cNvSpPr>
              <a:spLocks/>
            </p:cNvSpPr>
            <p:nvPr/>
          </p:nvSpPr>
          <p:spPr bwMode="auto">
            <a:xfrm>
              <a:off x="4432" y="1620"/>
              <a:ext cx="145" cy="1080"/>
            </a:xfrm>
            <a:custGeom>
              <a:avLst/>
              <a:gdLst>
                <a:gd name="T0" fmla="*/ 143 w 143"/>
                <a:gd name="T1" fmla="*/ 0 h 1080"/>
                <a:gd name="T2" fmla="*/ 143 w 143"/>
                <a:gd name="T3" fmla="*/ 1080 h 1080"/>
                <a:gd name="T4" fmla="*/ 0 w 143"/>
                <a:gd name="T5" fmla="*/ 792 h 1080"/>
                <a:gd name="T6" fmla="*/ 0 w 143"/>
                <a:gd name="T7" fmla="*/ 287 h 1080"/>
                <a:gd name="T8" fmla="*/ 143 w 143"/>
                <a:gd name="T9" fmla="*/ 0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080">
                  <a:moveTo>
                    <a:pt x="143" y="0"/>
                  </a:moveTo>
                  <a:lnTo>
                    <a:pt x="143" y="1080"/>
                  </a:lnTo>
                  <a:lnTo>
                    <a:pt x="0" y="792"/>
                  </a:lnTo>
                  <a:lnTo>
                    <a:pt x="0" y="287"/>
                  </a:lnTo>
                  <a:lnTo>
                    <a:pt x="143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  <a:prstDash val="dash"/>
            </a:ln>
            <a:extLst/>
          </p:spPr>
          <p:txBody>
            <a:bodyPr/>
            <a:lstStyle/>
            <a:p>
              <a:pPr>
                <a:defRPr/>
              </a:pPr>
              <a:endParaRPr lang="en-US" sz="1225">
                <a:solidFill>
                  <a:srgbClr val="0000CC"/>
                </a:solidFill>
              </a:endParaRPr>
            </a:p>
          </p:txBody>
        </p:sp>
        <p:sp>
          <p:nvSpPr>
            <p:cNvPr id="144407" name="Freeform 23"/>
            <p:cNvSpPr>
              <a:spLocks/>
            </p:cNvSpPr>
            <p:nvPr/>
          </p:nvSpPr>
          <p:spPr bwMode="auto">
            <a:xfrm>
              <a:off x="751" y="1620"/>
              <a:ext cx="4260" cy="1080"/>
            </a:xfrm>
            <a:custGeom>
              <a:avLst/>
              <a:gdLst>
                <a:gd name="T0" fmla="*/ 3827 w 4260"/>
                <a:gd name="T1" fmla="*/ 359 h 1080"/>
                <a:gd name="T2" fmla="*/ 3827 w 4260"/>
                <a:gd name="T3" fmla="*/ 0 h 1080"/>
                <a:gd name="T4" fmla="*/ 4260 w 4260"/>
                <a:gd name="T5" fmla="*/ 576 h 1080"/>
                <a:gd name="T6" fmla="*/ 3827 w 4260"/>
                <a:gd name="T7" fmla="*/ 1080 h 1080"/>
                <a:gd name="T8" fmla="*/ 3827 w 4260"/>
                <a:gd name="T9" fmla="*/ 720 h 1080"/>
                <a:gd name="T10" fmla="*/ 0 w 4260"/>
                <a:gd name="T11" fmla="*/ 720 h 1080"/>
                <a:gd name="T12" fmla="*/ 0 w 4260"/>
                <a:gd name="T13" fmla="*/ 359 h 1080"/>
                <a:gd name="T14" fmla="*/ 3827 w 4260"/>
                <a:gd name="T15" fmla="*/ 359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60" h="1080">
                  <a:moveTo>
                    <a:pt x="3827" y="359"/>
                  </a:moveTo>
                  <a:lnTo>
                    <a:pt x="3827" y="0"/>
                  </a:lnTo>
                  <a:lnTo>
                    <a:pt x="4260" y="576"/>
                  </a:lnTo>
                  <a:lnTo>
                    <a:pt x="3827" y="1080"/>
                  </a:lnTo>
                  <a:lnTo>
                    <a:pt x="3827" y="720"/>
                  </a:lnTo>
                  <a:lnTo>
                    <a:pt x="0" y="720"/>
                  </a:lnTo>
                  <a:lnTo>
                    <a:pt x="0" y="359"/>
                  </a:lnTo>
                  <a:lnTo>
                    <a:pt x="3827" y="359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  <a:prstDash val="dash"/>
            </a:ln>
            <a:extLst/>
          </p:spPr>
          <p:txBody>
            <a:bodyPr/>
            <a:lstStyle/>
            <a:p>
              <a:pPr>
                <a:defRPr/>
              </a:pPr>
              <a:endParaRPr lang="en-US" sz="1225">
                <a:solidFill>
                  <a:srgbClr val="0000CC"/>
                </a:solidFill>
              </a:endParaRPr>
            </a:p>
          </p:txBody>
        </p:sp>
      </p:grpSp>
      <p:sp>
        <p:nvSpPr>
          <p:cNvPr id="782356" name="Rectangle 25"/>
          <p:cNvSpPr>
            <a:spLocks noChangeArrowheads="1"/>
          </p:cNvSpPr>
          <p:nvPr/>
        </p:nvSpPr>
        <p:spPr bwMode="auto">
          <a:xfrm>
            <a:off x="5505219" y="2623596"/>
            <a:ext cx="2496142" cy="946179"/>
          </a:xfrm>
          <a:prstGeom prst="rect">
            <a:avLst/>
          </a:prstGeom>
          <a:solidFill>
            <a:srgbClr val="FFFF00"/>
          </a:solidFill>
          <a:ln w="0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994" i="0">
              <a:solidFill>
                <a:srgbClr val="0000CC"/>
              </a:solidFill>
            </a:endParaRPr>
          </a:p>
        </p:txBody>
      </p:sp>
      <p:sp>
        <p:nvSpPr>
          <p:cNvPr id="782357" name="Rectangle 26"/>
          <p:cNvSpPr>
            <a:spLocks noChangeArrowheads="1"/>
          </p:cNvSpPr>
          <p:nvPr/>
        </p:nvSpPr>
        <p:spPr bwMode="auto">
          <a:xfrm>
            <a:off x="5783888" y="2680842"/>
            <a:ext cx="1817805" cy="219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29" i="0">
                <a:solidFill>
                  <a:srgbClr val="0000CC"/>
                </a:solidFill>
              </a:rPr>
              <a:t>RegistrationManager</a:t>
            </a:r>
            <a:endParaRPr lang="en-US" altLang="en-US" sz="2994" i="0">
              <a:solidFill>
                <a:srgbClr val="0000CC"/>
              </a:solidFill>
            </a:endParaRPr>
          </a:p>
        </p:txBody>
      </p:sp>
      <p:sp>
        <p:nvSpPr>
          <p:cNvPr id="144411" name="Line 27"/>
          <p:cNvSpPr>
            <a:spLocks noChangeShapeType="1"/>
          </p:cNvSpPr>
          <p:nvPr/>
        </p:nvSpPr>
        <p:spPr bwMode="auto">
          <a:xfrm>
            <a:off x="5505219" y="2926028"/>
            <a:ext cx="2496142" cy="8641"/>
          </a:xfrm>
          <a:prstGeom prst="line">
            <a:avLst/>
          </a:prstGeom>
          <a:noFill/>
          <a:ln w="0">
            <a:solidFill>
              <a:schemeClr val="folHlink"/>
            </a:solidFill>
            <a:round/>
            <a:headEnd/>
            <a:tailEnd/>
          </a:ln>
          <a:extLst/>
        </p:spPr>
        <p:txBody>
          <a:bodyPr/>
          <a:lstStyle/>
          <a:p>
            <a:pPr>
              <a:defRPr/>
            </a:pPr>
            <a:endParaRPr lang="en-US" sz="1225">
              <a:solidFill>
                <a:srgbClr val="0000CC"/>
              </a:solidFill>
            </a:endParaRPr>
          </a:p>
        </p:txBody>
      </p:sp>
      <p:sp>
        <p:nvSpPr>
          <p:cNvPr id="121874" name="Line 28"/>
          <p:cNvSpPr>
            <a:spLocks noChangeShapeType="1"/>
          </p:cNvSpPr>
          <p:nvPr/>
        </p:nvSpPr>
        <p:spPr bwMode="auto">
          <a:xfrm flipV="1">
            <a:off x="5505219" y="3245742"/>
            <a:ext cx="2496142" cy="28083"/>
          </a:xfrm>
          <a:prstGeom prst="line">
            <a:avLst/>
          </a:prstGeom>
          <a:noFill/>
          <a:ln w="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782360" name="Rectangle 29"/>
          <p:cNvSpPr>
            <a:spLocks noChangeArrowheads="1"/>
          </p:cNvSpPr>
          <p:nvPr/>
        </p:nvSpPr>
        <p:spPr bwMode="auto">
          <a:xfrm>
            <a:off x="5600269" y="3327830"/>
            <a:ext cx="2402902" cy="219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29" i="0">
                <a:solidFill>
                  <a:srgbClr val="0000CC"/>
                </a:solidFill>
              </a:rPr>
              <a:t>addCourse(Student,Course)</a:t>
            </a:r>
            <a:endParaRPr lang="en-US" altLang="en-US" sz="2994" i="0">
              <a:solidFill>
                <a:srgbClr val="0000CC"/>
              </a:solidFill>
            </a:endParaRPr>
          </a:p>
        </p:txBody>
      </p:sp>
      <p:sp>
        <p:nvSpPr>
          <p:cNvPr id="121876" name="Rectangle 25"/>
          <p:cNvSpPr>
            <a:spLocks noChangeArrowheads="1"/>
          </p:cNvSpPr>
          <p:nvPr/>
        </p:nvSpPr>
        <p:spPr bwMode="auto">
          <a:xfrm>
            <a:off x="3794319" y="2986514"/>
            <a:ext cx="155536" cy="1088754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449"/>
          </a:p>
        </p:txBody>
      </p:sp>
      <p:sp>
        <p:nvSpPr>
          <p:cNvPr id="121877" name="Rectangle 26"/>
          <p:cNvSpPr>
            <a:spLocks noChangeArrowheads="1"/>
          </p:cNvSpPr>
          <p:nvPr/>
        </p:nvSpPr>
        <p:spPr bwMode="auto">
          <a:xfrm>
            <a:off x="1772347" y="2727287"/>
            <a:ext cx="155536" cy="1503518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449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6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82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82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4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782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2356" grpId="0" animBg="1"/>
      <p:bldP spid="782357" grpId="0"/>
      <p:bldP spid="78236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65116"/>
            <a:ext cx="6779824" cy="854370"/>
          </a:xfrm>
        </p:spPr>
        <p:txBody>
          <a:bodyPr>
            <a:normAutofit fontScale="90000"/>
          </a:bodyPr>
          <a:lstStyle/>
          <a:p>
            <a:r>
              <a:rPr lang="en-US" altLang="en-US" sz="2722" b="1" dirty="0"/>
              <a:t>Example Sequence Diagram: Borrow Book Use Case</a:t>
            </a:r>
          </a:p>
        </p:txBody>
      </p:sp>
      <p:grpSp>
        <p:nvGrpSpPr>
          <p:cNvPr id="122883" name="Group 1"/>
          <p:cNvGrpSpPr>
            <a:grpSpLocks/>
          </p:cNvGrpSpPr>
          <p:nvPr/>
        </p:nvGrpSpPr>
        <p:grpSpPr bwMode="auto">
          <a:xfrm>
            <a:off x="1253892" y="895350"/>
            <a:ext cx="6636217" cy="3525490"/>
            <a:chOff x="1260078" y="2435895"/>
            <a:chExt cx="7392458" cy="4115823"/>
          </a:xfrm>
        </p:grpSpPr>
        <p:sp>
          <p:nvSpPr>
            <p:cNvPr id="122884" name="Rectangle 4"/>
            <p:cNvSpPr>
              <a:spLocks noChangeArrowheads="1"/>
            </p:cNvSpPr>
            <p:nvPr/>
          </p:nvSpPr>
          <p:spPr bwMode="auto">
            <a:xfrm>
              <a:off x="2184136" y="2435895"/>
              <a:ext cx="1680104" cy="92396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8579" tIns="34289" rIns="68579" bIns="34289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633" i="0" u="sng">
                  <a:solidFill>
                    <a:srgbClr val="0000CC"/>
                  </a:solidFill>
                </a:rPr>
                <a:t>member:</a:t>
              </a:r>
              <a:br>
                <a:rPr lang="en-US" altLang="en-US" sz="1633" i="0" u="sng">
                  <a:solidFill>
                    <a:srgbClr val="0000CC"/>
                  </a:solidFill>
                </a:rPr>
              </a:br>
              <a:r>
                <a:rPr lang="en-US" altLang="en-US" sz="1633" i="0" u="sng">
                  <a:solidFill>
                    <a:srgbClr val="0000CC"/>
                  </a:solidFill>
                </a:rPr>
                <a:t>LibraryMember</a:t>
              </a:r>
            </a:p>
          </p:txBody>
        </p:sp>
        <p:sp>
          <p:nvSpPr>
            <p:cNvPr id="122885" name="Line 16"/>
            <p:cNvSpPr>
              <a:spLocks noChangeShapeType="1"/>
            </p:cNvSpPr>
            <p:nvPr/>
          </p:nvSpPr>
          <p:spPr bwMode="auto">
            <a:xfrm>
              <a:off x="3024188" y="3359855"/>
              <a:ext cx="0" cy="3191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79" tIns="34289" rIns="68579" bIns="34289"/>
            <a:lstStyle/>
            <a:p>
              <a:endParaRPr lang="en-US" sz="1225"/>
            </a:p>
          </p:txBody>
        </p:sp>
        <p:grpSp>
          <p:nvGrpSpPr>
            <p:cNvPr id="122886" name="Group 39"/>
            <p:cNvGrpSpPr>
              <a:grpSpLocks/>
            </p:cNvGrpSpPr>
            <p:nvPr/>
          </p:nvGrpSpPr>
          <p:grpSpPr bwMode="auto">
            <a:xfrm>
              <a:off x="4956307" y="2435895"/>
              <a:ext cx="1344083" cy="4115823"/>
              <a:chOff x="2592" y="1392"/>
              <a:chExt cx="768" cy="2352"/>
            </a:xfrm>
          </p:grpSpPr>
          <p:sp>
            <p:nvSpPr>
              <p:cNvPr id="122908" name="Rectangle 14"/>
              <p:cNvSpPr>
                <a:spLocks noChangeArrowheads="1"/>
              </p:cNvSpPr>
              <p:nvPr/>
            </p:nvSpPr>
            <p:spPr bwMode="auto">
              <a:xfrm>
                <a:off x="2592" y="1392"/>
                <a:ext cx="768" cy="52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r>
                  <a:rPr lang="en-US" altLang="en-US" sz="1633" i="0" u="sng">
                    <a:solidFill>
                      <a:srgbClr val="0000CC"/>
                    </a:solidFill>
                  </a:rPr>
                  <a:t>book:Book</a:t>
                </a:r>
              </a:p>
            </p:txBody>
          </p:sp>
          <p:sp>
            <p:nvSpPr>
              <p:cNvPr id="122909" name="Line 17"/>
              <p:cNvSpPr>
                <a:spLocks noChangeShapeType="1"/>
              </p:cNvSpPr>
              <p:nvPr/>
            </p:nvSpPr>
            <p:spPr bwMode="auto">
              <a:xfrm>
                <a:off x="2976" y="1920"/>
                <a:ext cx="0" cy="18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25"/>
              </a:p>
            </p:txBody>
          </p:sp>
        </p:grpSp>
        <p:grpSp>
          <p:nvGrpSpPr>
            <p:cNvPr id="122887" name="Group 41"/>
            <p:cNvGrpSpPr>
              <a:grpSpLocks/>
            </p:cNvGrpSpPr>
            <p:nvPr/>
          </p:nvGrpSpPr>
          <p:grpSpPr bwMode="auto">
            <a:xfrm>
              <a:off x="7308453" y="2435895"/>
              <a:ext cx="1344083" cy="4115823"/>
              <a:chOff x="3744" y="1392"/>
              <a:chExt cx="768" cy="2352"/>
            </a:xfrm>
          </p:grpSpPr>
          <p:sp>
            <p:nvSpPr>
              <p:cNvPr id="122906" name="Rectangle 15"/>
              <p:cNvSpPr>
                <a:spLocks noChangeArrowheads="1"/>
              </p:cNvSpPr>
              <p:nvPr/>
            </p:nvSpPr>
            <p:spPr bwMode="auto">
              <a:xfrm>
                <a:off x="3744" y="1392"/>
                <a:ext cx="768" cy="52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r>
                  <a:rPr lang="en-US" altLang="en-US" sz="1633" i="0" u="sng">
                    <a:solidFill>
                      <a:srgbClr val="0000CC"/>
                    </a:solidFill>
                  </a:rPr>
                  <a:t>:Book</a:t>
                </a:r>
                <a:br>
                  <a:rPr lang="en-US" altLang="en-US" sz="1633" i="0" u="sng">
                    <a:solidFill>
                      <a:srgbClr val="0000CC"/>
                    </a:solidFill>
                  </a:rPr>
                </a:br>
                <a:r>
                  <a:rPr lang="en-US" altLang="en-US" sz="1633" i="0" u="sng">
                    <a:solidFill>
                      <a:srgbClr val="0000CC"/>
                    </a:solidFill>
                  </a:rPr>
                  <a:t>Copy</a:t>
                </a:r>
              </a:p>
            </p:txBody>
          </p:sp>
          <p:sp>
            <p:nvSpPr>
              <p:cNvPr id="122907" name="Line 18"/>
              <p:cNvSpPr>
                <a:spLocks noChangeShapeType="1"/>
              </p:cNvSpPr>
              <p:nvPr/>
            </p:nvSpPr>
            <p:spPr bwMode="auto">
              <a:xfrm>
                <a:off x="4128" y="1920"/>
                <a:ext cx="0" cy="18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25"/>
              </a:p>
            </p:txBody>
          </p:sp>
        </p:grpSp>
        <p:grpSp>
          <p:nvGrpSpPr>
            <p:cNvPr id="122888" name="Group 21"/>
            <p:cNvGrpSpPr>
              <a:grpSpLocks/>
            </p:cNvGrpSpPr>
            <p:nvPr/>
          </p:nvGrpSpPr>
          <p:grpSpPr bwMode="auto">
            <a:xfrm>
              <a:off x="1260078" y="3611844"/>
              <a:ext cx="1680104" cy="400733"/>
              <a:chOff x="768" y="2064"/>
              <a:chExt cx="960" cy="229"/>
            </a:xfrm>
          </p:grpSpPr>
          <p:sp>
            <p:nvSpPr>
              <p:cNvPr id="122904" name="Line 19"/>
              <p:cNvSpPr>
                <a:spLocks noChangeShapeType="1"/>
              </p:cNvSpPr>
              <p:nvPr/>
            </p:nvSpPr>
            <p:spPr bwMode="auto">
              <a:xfrm>
                <a:off x="816" y="2256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25"/>
              </a:p>
            </p:txBody>
          </p:sp>
          <p:sp>
            <p:nvSpPr>
              <p:cNvPr id="122905" name="Text Box 20"/>
              <p:cNvSpPr txBox="1">
                <a:spLocks noChangeArrowheads="1"/>
              </p:cNvSpPr>
              <p:nvPr/>
            </p:nvSpPr>
            <p:spPr bwMode="auto">
              <a:xfrm>
                <a:off x="768" y="2064"/>
                <a:ext cx="948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633" i="0">
                    <a:solidFill>
                      <a:srgbClr val="0000CC"/>
                    </a:solidFill>
                  </a:rPr>
                  <a:t>borrow(book)</a:t>
                </a:r>
              </a:p>
            </p:txBody>
          </p:sp>
        </p:grpSp>
        <p:sp>
          <p:nvSpPr>
            <p:cNvPr id="122889" name="Rectangle 22"/>
            <p:cNvSpPr>
              <a:spLocks noChangeArrowheads="1"/>
            </p:cNvSpPr>
            <p:nvPr/>
          </p:nvSpPr>
          <p:spPr bwMode="auto">
            <a:xfrm>
              <a:off x="2940183" y="3863834"/>
              <a:ext cx="168010" cy="2267903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8579" tIns="34289" rIns="68579" bIns="34289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722" i="0">
                <a:solidFill>
                  <a:srgbClr val="0000CC"/>
                </a:solidFill>
              </a:endParaRPr>
            </a:p>
          </p:txBody>
        </p:sp>
        <p:grpSp>
          <p:nvGrpSpPr>
            <p:cNvPr id="122890" name="Group 34"/>
            <p:cNvGrpSpPr>
              <a:grpSpLocks/>
            </p:cNvGrpSpPr>
            <p:nvPr/>
          </p:nvGrpSpPr>
          <p:grpSpPr bwMode="auto">
            <a:xfrm>
              <a:off x="3024186" y="3947830"/>
              <a:ext cx="2205137" cy="1007957"/>
              <a:chOff x="1728" y="2256"/>
              <a:chExt cx="1260" cy="576"/>
            </a:xfrm>
          </p:grpSpPr>
          <p:grpSp>
            <p:nvGrpSpPr>
              <p:cNvPr id="122898" name="Group 33"/>
              <p:cNvGrpSpPr>
                <a:grpSpLocks/>
              </p:cNvGrpSpPr>
              <p:nvPr/>
            </p:nvGrpSpPr>
            <p:grpSpPr bwMode="auto">
              <a:xfrm>
                <a:off x="1728" y="2448"/>
                <a:ext cx="720" cy="384"/>
                <a:chOff x="1728" y="2448"/>
                <a:chExt cx="720" cy="384"/>
              </a:xfrm>
            </p:grpSpPr>
            <p:sp>
              <p:nvSpPr>
                <p:cNvPr id="122900" name="Line 24"/>
                <p:cNvSpPr>
                  <a:spLocks noChangeShapeType="1"/>
                </p:cNvSpPr>
                <p:nvPr/>
              </p:nvSpPr>
              <p:spPr bwMode="auto">
                <a:xfrm>
                  <a:off x="1776" y="2448"/>
                  <a:ext cx="67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225"/>
                </a:p>
              </p:txBody>
            </p:sp>
            <p:sp>
              <p:nvSpPr>
                <p:cNvPr id="122901" name="Line 26"/>
                <p:cNvSpPr>
                  <a:spLocks noChangeShapeType="1"/>
                </p:cNvSpPr>
                <p:nvPr/>
              </p:nvSpPr>
              <p:spPr bwMode="auto">
                <a:xfrm>
                  <a:off x="2448" y="2448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225"/>
                </a:p>
              </p:txBody>
            </p:sp>
            <p:sp>
              <p:nvSpPr>
                <p:cNvPr id="122902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1824" y="2592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225"/>
                </a:p>
              </p:txBody>
            </p:sp>
            <p:sp>
              <p:nvSpPr>
                <p:cNvPr id="122903" name="Rectangle 29"/>
                <p:cNvSpPr>
                  <a:spLocks noChangeArrowheads="1"/>
                </p:cNvSpPr>
                <p:nvPr/>
              </p:nvSpPr>
              <p:spPr bwMode="auto">
                <a:xfrm>
                  <a:off x="1728" y="2544"/>
                  <a:ext cx="96" cy="288"/>
                </a:xfrm>
                <a:prstGeom prst="rect">
                  <a:avLst/>
                </a:prstGeom>
                <a:solidFill>
                  <a:srgbClr val="FF99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defTabSz="457200" eaLnBrk="0" fontAlgn="base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defTabSz="457200" eaLnBrk="0" fontAlgn="base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defTabSz="457200" eaLnBrk="0" fontAlgn="base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defTabSz="457200" eaLnBrk="0" fontAlgn="base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2722" i="0">
                    <a:solidFill>
                      <a:srgbClr val="0000CC"/>
                    </a:solidFill>
                  </a:endParaRPr>
                </a:p>
              </p:txBody>
            </p:sp>
          </p:grpSp>
          <p:sp>
            <p:nvSpPr>
              <p:cNvPr id="122899" name="Text Box 31"/>
              <p:cNvSpPr txBox="1">
                <a:spLocks noChangeArrowheads="1"/>
              </p:cNvSpPr>
              <p:nvPr/>
            </p:nvSpPr>
            <p:spPr bwMode="auto">
              <a:xfrm>
                <a:off x="1776" y="2256"/>
                <a:ext cx="1212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633" i="0">
                    <a:solidFill>
                      <a:srgbClr val="0000CC"/>
                    </a:solidFill>
                  </a:rPr>
                  <a:t>ok = canBorrow()</a:t>
                </a:r>
              </a:p>
            </p:txBody>
          </p:sp>
        </p:grpSp>
        <p:sp>
          <p:nvSpPr>
            <p:cNvPr id="122891" name="Line 36"/>
            <p:cNvSpPr>
              <a:spLocks noChangeShapeType="1"/>
            </p:cNvSpPr>
            <p:nvPr/>
          </p:nvSpPr>
          <p:spPr bwMode="auto">
            <a:xfrm>
              <a:off x="3108193" y="5375769"/>
              <a:ext cx="24169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79" tIns="34289" rIns="68579" bIns="34289"/>
            <a:lstStyle/>
            <a:p>
              <a:endParaRPr lang="en-US" sz="1225"/>
            </a:p>
          </p:txBody>
        </p:sp>
        <p:sp>
          <p:nvSpPr>
            <p:cNvPr id="122892" name="Text Box 37"/>
            <p:cNvSpPr txBox="1">
              <a:spLocks noChangeArrowheads="1"/>
            </p:cNvSpPr>
            <p:nvPr/>
          </p:nvSpPr>
          <p:spPr bwMode="auto">
            <a:xfrm>
              <a:off x="3108193" y="4955787"/>
              <a:ext cx="2495302" cy="374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79" tIns="34289" rIns="68579" bIns="34289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33" i="0">
                  <a:solidFill>
                    <a:srgbClr val="0000CC"/>
                  </a:solidFill>
                </a:rPr>
                <a:t>[ok] borrow(member)</a:t>
              </a:r>
            </a:p>
          </p:txBody>
        </p:sp>
        <p:sp>
          <p:nvSpPr>
            <p:cNvPr id="122893" name="Rectangle 40"/>
            <p:cNvSpPr>
              <a:spLocks noChangeArrowheads="1"/>
            </p:cNvSpPr>
            <p:nvPr/>
          </p:nvSpPr>
          <p:spPr bwMode="auto">
            <a:xfrm>
              <a:off x="5544344" y="5291772"/>
              <a:ext cx="168010" cy="75596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8579" tIns="34289" rIns="68579" bIns="34289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722" i="0">
                <a:solidFill>
                  <a:srgbClr val="0000CC"/>
                </a:solidFill>
              </a:endParaRPr>
            </a:p>
          </p:txBody>
        </p:sp>
        <p:grpSp>
          <p:nvGrpSpPr>
            <p:cNvPr id="122894" name="Group 42"/>
            <p:cNvGrpSpPr>
              <a:grpSpLocks/>
            </p:cNvGrpSpPr>
            <p:nvPr/>
          </p:nvGrpSpPr>
          <p:grpSpPr bwMode="auto">
            <a:xfrm>
              <a:off x="5712355" y="5207775"/>
              <a:ext cx="2277536" cy="400733"/>
              <a:chOff x="1776" y="2880"/>
              <a:chExt cx="951" cy="229"/>
            </a:xfrm>
          </p:grpSpPr>
          <p:sp>
            <p:nvSpPr>
              <p:cNvPr id="122896" name="Line 43"/>
              <p:cNvSpPr>
                <a:spLocks noChangeShapeType="1"/>
              </p:cNvSpPr>
              <p:nvPr/>
            </p:nvSpPr>
            <p:spPr bwMode="auto">
              <a:xfrm>
                <a:off x="1776" y="3072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25"/>
              </a:p>
            </p:txBody>
          </p:sp>
          <p:sp>
            <p:nvSpPr>
              <p:cNvPr id="122897" name="Text Box 44"/>
              <p:cNvSpPr txBox="1">
                <a:spLocks noChangeArrowheads="1"/>
              </p:cNvSpPr>
              <p:nvPr/>
            </p:nvSpPr>
            <p:spPr bwMode="auto">
              <a:xfrm>
                <a:off x="1776" y="2880"/>
                <a:ext cx="951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633" i="0">
                    <a:solidFill>
                      <a:srgbClr val="0000CC"/>
                    </a:solidFill>
                  </a:rPr>
                  <a:t>setTaken(member)</a:t>
                </a:r>
              </a:p>
            </p:txBody>
          </p:sp>
        </p:grpSp>
        <p:sp>
          <p:nvSpPr>
            <p:cNvPr id="122895" name="Rectangle 45"/>
            <p:cNvSpPr>
              <a:spLocks noChangeArrowheads="1"/>
            </p:cNvSpPr>
            <p:nvPr/>
          </p:nvSpPr>
          <p:spPr bwMode="auto">
            <a:xfrm>
              <a:off x="7896490" y="5459765"/>
              <a:ext cx="168010" cy="50397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8579" tIns="34289" rIns="68579" bIns="34289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722" i="0">
                <a:solidFill>
                  <a:srgbClr val="0000CC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5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90888" y="1"/>
            <a:ext cx="5848814" cy="854370"/>
          </a:xfrm>
        </p:spPr>
        <p:txBody>
          <a:bodyPr>
            <a:normAutofit/>
          </a:bodyPr>
          <a:lstStyle/>
          <a:p>
            <a:r>
              <a:rPr lang="en-US" altLang="en-US" sz="3200" b="1" dirty="0" smtClean="0"/>
              <a:t>Object Creation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666750"/>
            <a:ext cx="8534399" cy="3875127"/>
          </a:xfrm>
          <a:noFill/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altLang="en-US" sz="2449" dirty="0"/>
              <a:t>An object may create another object via a </a:t>
            </a:r>
            <a:r>
              <a:rPr lang="en-US" altLang="en-US" sz="2449" b="1" dirty="0">
                <a:latin typeface="Courier New" panose="02070309020205020404" pitchFamily="49" charset="0"/>
              </a:rPr>
              <a:t>&lt;&lt;create&gt;&gt;</a:t>
            </a:r>
            <a:r>
              <a:rPr lang="en-US" altLang="en-US" sz="2449" dirty="0">
                <a:latin typeface="Courier New" panose="02070309020205020404" pitchFamily="49" charset="0"/>
              </a:rPr>
              <a:t> </a:t>
            </a:r>
            <a:r>
              <a:rPr lang="en-US" altLang="en-US" sz="2449" dirty="0"/>
              <a:t>message.</a:t>
            </a:r>
          </a:p>
        </p:txBody>
      </p:sp>
      <p:sp>
        <p:nvSpPr>
          <p:cNvPr id="123908" name="Rectangle 5"/>
          <p:cNvSpPr>
            <a:spLocks noChangeArrowheads="1"/>
          </p:cNvSpPr>
          <p:nvPr/>
        </p:nvSpPr>
        <p:spPr bwMode="auto">
          <a:xfrm>
            <a:off x="2590800" y="1428750"/>
            <a:ext cx="3886200" cy="2603264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8579" tIns="34289" rIns="68579" bIns="34289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449" i="0">
              <a:solidFill>
                <a:srgbClr val="0000CC"/>
              </a:solidFill>
            </a:endParaRPr>
          </a:p>
        </p:txBody>
      </p:sp>
      <p:sp>
        <p:nvSpPr>
          <p:cNvPr id="123909" name="Rectangle 23"/>
          <p:cNvSpPr>
            <a:spLocks noChangeArrowheads="1"/>
          </p:cNvSpPr>
          <p:nvPr/>
        </p:nvSpPr>
        <p:spPr bwMode="auto">
          <a:xfrm>
            <a:off x="2914691" y="1715528"/>
            <a:ext cx="944019" cy="58365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79" tIns="34289" rIns="68579" bIns="34289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449" i="0" u="sng">
                <a:solidFill>
                  <a:srgbClr val="0000CC"/>
                </a:solidFill>
              </a:rPr>
              <a:t>:A</a:t>
            </a:r>
          </a:p>
        </p:txBody>
      </p:sp>
      <p:sp>
        <p:nvSpPr>
          <p:cNvPr id="123910" name="Line 24"/>
          <p:cNvSpPr>
            <a:spLocks noChangeShapeType="1"/>
          </p:cNvSpPr>
          <p:nvPr/>
        </p:nvSpPr>
        <p:spPr bwMode="auto">
          <a:xfrm>
            <a:off x="3386700" y="2298045"/>
            <a:ext cx="0" cy="167855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79" tIns="34289" rIns="68579" bIns="34289"/>
          <a:lstStyle/>
          <a:p>
            <a:endParaRPr lang="en-US" sz="1225"/>
          </a:p>
        </p:txBody>
      </p:sp>
      <p:sp>
        <p:nvSpPr>
          <p:cNvPr id="123911" name="Line 25"/>
          <p:cNvSpPr>
            <a:spLocks noChangeShapeType="1"/>
          </p:cNvSpPr>
          <p:nvPr/>
        </p:nvSpPr>
        <p:spPr bwMode="auto">
          <a:xfrm>
            <a:off x="5704623" y="3101115"/>
            <a:ext cx="0" cy="8754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79" tIns="34289" rIns="68579" bIns="34289"/>
          <a:lstStyle/>
          <a:p>
            <a:endParaRPr lang="en-US" sz="1225"/>
          </a:p>
        </p:txBody>
      </p:sp>
      <p:sp>
        <p:nvSpPr>
          <p:cNvPr id="123912" name="Rectangle 26"/>
          <p:cNvSpPr>
            <a:spLocks noChangeArrowheads="1"/>
          </p:cNvSpPr>
          <p:nvPr/>
        </p:nvSpPr>
        <p:spPr bwMode="auto">
          <a:xfrm>
            <a:off x="3300291" y="2298144"/>
            <a:ext cx="171738" cy="1532643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79" tIns="34289" rIns="68579" bIns="34289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449" i="0">
              <a:solidFill>
                <a:srgbClr val="0000CC"/>
              </a:solidFill>
            </a:endParaRPr>
          </a:p>
        </p:txBody>
      </p:sp>
      <p:sp>
        <p:nvSpPr>
          <p:cNvPr id="123913" name="Line 27"/>
          <p:cNvSpPr>
            <a:spLocks noChangeShapeType="1"/>
          </p:cNvSpPr>
          <p:nvPr/>
        </p:nvSpPr>
        <p:spPr bwMode="auto">
          <a:xfrm>
            <a:off x="3472030" y="2808989"/>
            <a:ext cx="1734662" cy="14052"/>
          </a:xfrm>
          <a:prstGeom prst="line">
            <a:avLst/>
          </a:prstGeom>
          <a:noFill/>
          <a:ln w="38100">
            <a:solidFill>
              <a:srgbClr val="0000CC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79" tIns="34289" rIns="68579" bIns="34289"/>
          <a:lstStyle/>
          <a:p>
            <a:endParaRPr lang="en-US" sz="1225"/>
          </a:p>
        </p:txBody>
      </p:sp>
      <p:sp>
        <p:nvSpPr>
          <p:cNvPr id="205834" name="Text Box 28"/>
          <p:cNvSpPr txBox="1">
            <a:spLocks noChangeArrowheads="1"/>
          </p:cNvSpPr>
          <p:nvPr/>
        </p:nvSpPr>
        <p:spPr bwMode="auto">
          <a:xfrm>
            <a:off x="3840772" y="2567599"/>
            <a:ext cx="939101" cy="27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79" tIns="34289" rIns="68579" bIns="34289">
            <a:spAutoFit/>
          </a:bodyPr>
          <a:lstStyle/>
          <a:p>
            <a:pPr>
              <a:defRPr/>
            </a:pPr>
            <a:r>
              <a:rPr lang="en-US" sz="1361" b="1" dirty="0">
                <a:solidFill>
                  <a:srgbClr val="0000CC"/>
                </a:solidFill>
              </a:rPr>
              <a:t>&lt;&lt;create&gt;&gt;</a:t>
            </a:r>
          </a:p>
        </p:txBody>
      </p:sp>
      <p:sp>
        <p:nvSpPr>
          <p:cNvPr id="123915" name="Rectangle 30"/>
          <p:cNvSpPr>
            <a:spLocks noChangeArrowheads="1"/>
          </p:cNvSpPr>
          <p:nvPr/>
        </p:nvSpPr>
        <p:spPr bwMode="auto">
          <a:xfrm>
            <a:off x="5232614" y="2518053"/>
            <a:ext cx="944019" cy="58365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79" tIns="34289" rIns="68579" bIns="34289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449" i="0" u="sng">
                <a:solidFill>
                  <a:srgbClr val="0000CC"/>
                </a:solidFill>
              </a:rPr>
              <a:t>:B</a:t>
            </a:r>
          </a:p>
        </p:txBody>
      </p:sp>
      <p:sp>
        <p:nvSpPr>
          <p:cNvPr id="123916" name="Rectangle 31"/>
          <p:cNvSpPr>
            <a:spLocks noChangeArrowheads="1"/>
          </p:cNvSpPr>
          <p:nvPr/>
        </p:nvSpPr>
        <p:spPr bwMode="auto">
          <a:xfrm>
            <a:off x="5619294" y="3101264"/>
            <a:ext cx="171738" cy="656074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79" tIns="34289" rIns="68579" bIns="34289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449" i="0">
              <a:solidFill>
                <a:srgbClr val="0000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8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92149" y="148517"/>
            <a:ext cx="6984070" cy="601624"/>
          </a:xfrm>
        </p:spPr>
        <p:txBody>
          <a:bodyPr/>
          <a:lstStyle/>
          <a:p>
            <a:r>
              <a:rPr lang="en-US" altLang="en-US" sz="2722" b="1" dirty="0"/>
              <a:t>Object Destruction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563821"/>
            <a:ext cx="9026549" cy="192152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US" sz="2109" dirty="0"/>
              <a:t>An object may destroy another object via a </a:t>
            </a:r>
            <a:r>
              <a:rPr lang="en-US" altLang="en-US" sz="2109" dirty="0">
                <a:solidFill>
                  <a:srgbClr val="003300"/>
                </a:solidFill>
              </a:rPr>
              <a:t>&lt;&lt;destroy&gt;&gt;</a:t>
            </a:r>
            <a:r>
              <a:rPr lang="en-US" altLang="en-US" sz="2109" dirty="0"/>
              <a:t> message.</a:t>
            </a:r>
          </a:p>
          <a:p>
            <a:pPr lvl="1">
              <a:lnSpc>
                <a:spcPct val="110000"/>
              </a:lnSpc>
            </a:pPr>
            <a:r>
              <a:rPr lang="en-US" altLang="en-US" sz="1769" dirty="0"/>
              <a:t>An object may also destroy itself.</a:t>
            </a:r>
          </a:p>
          <a:p>
            <a:pPr>
              <a:lnSpc>
                <a:spcPct val="110000"/>
              </a:lnSpc>
            </a:pPr>
            <a:r>
              <a:rPr lang="en-US" altLang="en-US" sz="2041" b="1" dirty="0">
                <a:solidFill>
                  <a:srgbClr val="006600"/>
                </a:solidFill>
              </a:rPr>
              <a:t>But, how do you destroy an object in Java?</a:t>
            </a:r>
          </a:p>
          <a:p>
            <a:pPr lvl="1">
              <a:lnSpc>
                <a:spcPct val="110000"/>
              </a:lnSpc>
            </a:pPr>
            <a:r>
              <a:rPr lang="en-US" altLang="en-US" sz="1769" b="1" dirty="0">
                <a:solidFill>
                  <a:srgbClr val="0000CC"/>
                </a:solidFill>
              </a:rPr>
              <a:t>Avoid modeling object destruction unless memory management is critical.</a:t>
            </a:r>
          </a:p>
        </p:txBody>
      </p:sp>
      <p:sp>
        <p:nvSpPr>
          <p:cNvPr id="124932" name="Rectangle 5"/>
          <p:cNvSpPr>
            <a:spLocks noChangeArrowheads="1"/>
          </p:cNvSpPr>
          <p:nvPr/>
        </p:nvSpPr>
        <p:spPr bwMode="auto">
          <a:xfrm>
            <a:off x="2477120" y="2100396"/>
            <a:ext cx="3723151" cy="2223954"/>
          </a:xfrm>
          <a:prstGeom prst="rect">
            <a:avLst/>
          </a:prstGeom>
          <a:solidFill>
            <a:srgbClr val="CCFF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449" i="0">
              <a:solidFill>
                <a:srgbClr val="0000CC"/>
              </a:solidFill>
            </a:endParaRPr>
          </a:p>
        </p:txBody>
      </p:sp>
      <p:sp>
        <p:nvSpPr>
          <p:cNvPr id="124933" name="Rectangle 6"/>
          <p:cNvSpPr>
            <a:spLocks noChangeArrowheads="1"/>
          </p:cNvSpPr>
          <p:nvPr/>
        </p:nvSpPr>
        <p:spPr bwMode="auto">
          <a:xfrm>
            <a:off x="2932389" y="2414169"/>
            <a:ext cx="909455" cy="4558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449" i="0" u="sng">
                <a:solidFill>
                  <a:srgbClr val="0000CC"/>
                </a:solidFill>
              </a:rPr>
              <a:t>:A</a:t>
            </a:r>
          </a:p>
        </p:txBody>
      </p:sp>
      <p:sp>
        <p:nvSpPr>
          <p:cNvPr id="124934" name="Rectangle 7"/>
          <p:cNvSpPr>
            <a:spLocks noChangeArrowheads="1"/>
          </p:cNvSpPr>
          <p:nvPr/>
        </p:nvSpPr>
        <p:spPr bwMode="auto">
          <a:xfrm>
            <a:off x="4835549" y="2414169"/>
            <a:ext cx="909455" cy="4558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449" i="0" u="sng">
                <a:solidFill>
                  <a:srgbClr val="0000CC"/>
                </a:solidFill>
              </a:rPr>
              <a:t>:B</a:t>
            </a:r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>
            <a:off x="3387116" y="2869977"/>
            <a:ext cx="0" cy="131017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en-US" sz="1225">
              <a:solidFill>
                <a:srgbClr val="0000CC"/>
              </a:solidFill>
            </a:endParaRPr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>
            <a:off x="5290276" y="2869977"/>
            <a:ext cx="0" cy="82196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en-US" sz="1225">
              <a:solidFill>
                <a:srgbClr val="0000CC"/>
              </a:solidFill>
            </a:endParaRPr>
          </a:p>
        </p:txBody>
      </p:sp>
      <p:sp>
        <p:nvSpPr>
          <p:cNvPr id="124937" name="Rectangle 10"/>
          <p:cNvSpPr>
            <a:spLocks noChangeArrowheads="1"/>
          </p:cNvSpPr>
          <p:nvPr/>
        </p:nvSpPr>
        <p:spPr bwMode="auto">
          <a:xfrm>
            <a:off x="3303948" y="2869977"/>
            <a:ext cx="166337" cy="1036909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449" i="0">
              <a:solidFill>
                <a:srgbClr val="0000CC"/>
              </a:solidFill>
            </a:endParaRPr>
          </a:p>
        </p:txBody>
      </p:sp>
      <p:sp>
        <p:nvSpPr>
          <p:cNvPr id="124938" name="Rectangle 11"/>
          <p:cNvSpPr>
            <a:spLocks noChangeArrowheads="1"/>
          </p:cNvSpPr>
          <p:nvPr/>
        </p:nvSpPr>
        <p:spPr bwMode="auto">
          <a:xfrm>
            <a:off x="5207108" y="3212373"/>
            <a:ext cx="165257" cy="47957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449" i="0">
              <a:solidFill>
                <a:srgbClr val="0000CC"/>
              </a:solidFill>
            </a:endParaRPr>
          </a:p>
        </p:txBody>
      </p:sp>
      <p:sp>
        <p:nvSpPr>
          <p:cNvPr id="124939" name="Line 12"/>
          <p:cNvSpPr>
            <a:spLocks noChangeShapeType="1"/>
          </p:cNvSpPr>
          <p:nvPr/>
        </p:nvSpPr>
        <p:spPr bwMode="auto">
          <a:xfrm>
            <a:off x="3470285" y="3268539"/>
            <a:ext cx="1736822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124940" name="Text Box 13"/>
          <p:cNvSpPr txBox="1">
            <a:spLocks noChangeArrowheads="1"/>
          </p:cNvSpPr>
          <p:nvPr/>
        </p:nvSpPr>
        <p:spPr bwMode="auto">
          <a:xfrm>
            <a:off x="3723189" y="2966790"/>
            <a:ext cx="1245854" cy="30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361" i="0" dirty="0">
                <a:solidFill>
                  <a:srgbClr val="0000CC"/>
                </a:solidFill>
              </a:rPr>
              <a:t>&lt;&lt;destroy&gt;&gt;</a:t>
            </a:r>
          </a:p>
        </p:txBody>
      </p:sp>
      <p:grpSp>
        <p:nvGrpSpPr>
          <p:cNvPr id="124941" name="Group 17"/>
          <p:cNvGrpSpPr>
            <a:grpSpLocks/>
          </p:cNvGrpSpPr>
          <p:nvPr/>
        </p:nvGrpSpPr>
        <p:grpSpPr bwMode="auto">
          <a:xfrm>
            <a:off x="5125019" y="3619576"/>
            <a:ext cx="330515" cy="216023"/>
            <a:chOff x="4368" y="3264"/>
            <a:chExt cx="192" cy="144"/>
          </a:xfrm>
        </p:grpSpPr>
        <p:sp>
          <p:nvSpPr>
            <p:cNvPr id="23567" name="Line 15"/>
            <p:cNvSpPr>
              <a:spLocks noChangeShapeType="1"/>
            </p:cNvSpPr>
            <p:nvPr/>
          </p:nvSpPr>
          <p:spPr bwMode="auto">
            <a:xfrm>
              <a:off x="4368" y="3264"/>
              <a:ext cx="192" cy="1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 sz="1225">
                <a:solidFill>
                  <a:srgbClr val="0000CC"/>
                </a:solidFill>
              </a:endParaRPr>
            </a:p>
          </p:txBody>
        </p:sp>
        <p:sp>
          <p:nvSpPr>
            <p:cNvPr id="23568" name="Line 16"/>
            <p:cNvSpPr>
              <a:spLocks noChangeShapeType="1"/>
            </p:cNvSpPr>
            <p:nvPr/>
          </p:nvSpPr>
          <p:spPr bwMode="auto">
            <a:xfrm flipV="1">
              <a:off x="4368" y="3264"/>
              <a:ext cx="192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 sz="1225">
                <a:solidFill>
                  <a:srgbClr val="0000CC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98449" y="82090"/>
            <a:ext cx="5848814" cy="854370"/>
          </a:xfrm>
        </p:spPr>
        <p:txBody>
          <a:bodyPr>
            <a:normAutofit/>
          </a:bodyPr>
          <a:lstStyle/>
          <a:p>
            <a:r>
              <a:rPr lang="en-US" altLang="en-US" sz="2800" b="1" dirty="0" smtClean="0"/>
              <a:t>Control Information 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5267" y="1269133"/>
            <a:ext cx="1272534" cy="13371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000" b="1" dirty="0" smtClean="0"/>
              <a:t>Iteration example UML 1.x:</a:t>
            </a:r>
          </a:p>
        </p:txBody>
      </p:sp>
      <p:sp>
        <p:nvSpPr>
          <p:cNvPr id="125956" name="Rectangle 5"/>
          <p:cNvSpPr>
            <a:spLocks noChangeArrowheads="1"/>
          </p:cNvSpPr>
          <p:nvPr/>
        </p:nvSpPr>
        <p:spPr bwMode="auto">
          <a:xfrm>
            <a:off x="1656775" y="856978"/>
            <a:ext cx="5351962" cy="3162572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8579" tIns="34289" rIns="68579" bIns="34289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3674" i="0">
              <a:solidFill>
                <a:srgbClr val="0000CC"/>
              </a:solidFill>
            </a:endParaRPr>
          </a:p>
        </p:txBody>
      </p:sp>
      <p:sp>
        <p:nvSpPr>
          <p:cNvPr id="125957" name="Rectangle 6"/>
          <p:cNvSpPr>
            <a:spLocks noChangeArrowheads="1"/>
          </p:cNvSpPr>
          <p:nvPr/>
        </p:nvSpPr>
        <p:spPr bwMode="auto">
          <a:xfrm>
            <a:off x="2187111" y="1161571"/>
            <a:ext cx="2728366" cy="6502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79" tIns="34289" rIns="68579" bIns="34289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3674" i="0" u="sng">
                <a:solidFill>
                  <a:srgbClr val="0000CC"/>
                </a:solidFill>
              </a:rPr>
              <a:t>:</a:t>
            </a:r>
            <a:r>
              <a:rPr lang="en-US" altLang="en-US" sz="2449" i="0" u="sng">
                <a:solidFill>
                  <a:srgbClr val="0000CC"/>
                </a:solidFill>
              </a:rPr>
              <a:t>CompoundShape</a:t>
            </a:r>
          </a:p>
        </p:txBody>
      </p:sp>
      <p:sp>
        <p:nvSpPr>
          <p:cNvPr id="125958" name="Rectangle 7"/>
          <p:cNvSpPr>
            <a:spLocks noChangeArrowheads="1"/>
          </p:cNvSpPr>
          <p:nvPr/>
        </p:nvSpPr>
        <p:spPr bwMode="auto">
          <a:xfrm>
            <a:off x="5438252" y="1161571"/>
            <a:ext cx="1279934" cy="6502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79" tIns="34289" rIns="68579" bIns="34289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3674" i="0" u="sng">
                <a:solidFill>
                  <a:srgbClr val="0000CC"/>
                </a:solidFill>
              </a:rPr>
              <a:t>:</a:t>
            </a:r>
            <a:r>
              <a:rPr lang="en-US" altLang="en-US" sz="2449" i="0" u="sng">
                <a:solidFill>
                  <a:srgbClr val="0000CC"/>
                </a:solidFill>
              </a:rPr>
              <a:t>Shape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3402238" y="1876606"/>
            <a:ext cx="0" cy="186319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/>
        </p:spPr>
        <p:txBody>
          <a:bodyPr lIns="68579" tIns="34289" rIns="68579" bIns="34289"/>
          <a:lstStyle/>
          <a:p>
            <a:pPr>
              <a:defRPr/>
            </a:pPr>
            <a:endParaRPr lang="en-US" sz="1225">
              <a:solidFill>
                <a:srgbClr val="0000CC"/>
              </a:solidFill>
            </a:endParaRPr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6078759" y="1811798"/>
            <a:ext cx="0" cy="178002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/>
        </p:spPr>
        <p:txBody>
          <a:bodyPr lIns="68579" tIns="34289" rIns="68579" bIns="34289"/>
          <a:lstStyle/>
          <a:p>
            <a:pPr>
              <a:defRPr/>
            </a:pPr>
            <a:endParaRPr lang="en-US" sz="1225">
              <a:solidFill>
                <a:srgbClr val="0000CC"/>
              </a:solidFill>
            </a:endParaRPr>
          </a:p>
        </p:txBody>
      </p:sp>
      <p:sp>
        <p:nvSpPr>
          <p:cNvPr id="125961" name="Rectangle 10"/>
          <p:cNvSpPr>
            <a:spLocks noChangeArrowheads="1"/>
          </p:cNvSpPr>
          <p:nvPr/>
        </p:nvSpPr>
        <p:spPr bwMode="auto">
          <a:xfrm>
            <a:off x="3285586" y="2081827"/>
            <a:ext cx="233304" cy="122268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79" tIns="34289" rIns="68579" bIns="34289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3674" i="0">
              <a:solidFill>
                <a:srgbClr val="0000CC"/>
              </a:solidFill>
            </a:endParaRPr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>
            <a:off x="3518890" y="2590560"/>
            <a:ext cx="244321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/>
        </p:spPr>
        <p:txBody>
          <a:bodyPr lIns="68579" tIns="34289" rIns="68579" bIns="34289"/>
          <a:lstStyle/>
          <a:p>
            <a:pPr>
              <a:defRPr/>
            </a:pPr>
            <a:endParaRPr lang="en-US" sz="1225">
              <a:solidFill>
                <a:srgbClr val="0000CC"/>
              </a:solidFill>
            </a:endParaRPr>
          </a:p>
        </p:txBody>
      </p:sp>
      <p:sp>
        <p:nvSpPr>
          <p:cNvPr id="125963" name="Text Box 13"/>
          <p:cNvSpPr txBox="1">
            <a:spLocks noChangeArrowheads="1"/>
          </p:cNvSpPr>
          <p:nvPr/>
        </p:nvSpPr>
        <p:spPr bwMode="auto">
          <a:xfrm>
            <a:off x="4053547" y="2256805"/>
            <a:ext cx="1260599" cy="446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9" tIns="34289" rIns="68579" bIns="34289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449" i="0">
                <a:solidFill>
                  <a:srgbClr val="0000CC"/>
                </a:solidFill>
              </a:rPr>
              <a:t>*draw()</a:t>
            </a:r>
          </a:p>
        </p:txBody>
      </p:sp>
      <p:sp>
        <p:nvSpPr>
          <p:cNvPr id="125964" name="Rectangle 11"/>
          <p:cNvSpPr>
            <a:spLocks noChangeArrowheads="1"/>
          </p:cNvSpPr>
          <p:nvPr/>
        </p:nvSpPr>
        <p:spPr bwMode="auto">
          <a:xfrm>
            <a:off x="5962107" y="2487949"/>
            <a:ext cx="233304" cy="68263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79" tIns="34289" rIns="68579" bIns="34289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3674" i="0">
              <a:solidFill>
                <a:srgbClr val="0000CC"/>
              </a:solidFill>
            </a:endParaRPr>
          </a:p>
        </p:txBody>
      </p:sp>
      <p:sp>
        <p:nvSpPr>
          <p:cNvPr id="24609" name="Line 33"/>
          <p:cNvSpPr>
            <a:spLocks noChangeShapeType="1"/>
          </p:cNvSpPr>
          <p:nvPr/>
        </p:nvSpPr>
        <p:spPr bwMode="auto">
          <a:xfrm>
            <a:off x="1773426" y="2386419"/>
            <a:ext cx="15121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/>
        </p:spPr>
        <p:txBody>
          <a:bodyPr lIns="68579" tIns="34289" rIns="68579" bIns="34289"/>
          <a:lstStyle/>
          <a:p>
            <a:pPr>
              <a:defRPr/>
            </a:pPr>
            <a:endParaRPr lang="en-US" sz="1225">
              <a:solidFill>
                <a:srgbClr val="0000CC"/>
              </a:solidFill>
            </a:endParaRPr>
          </a:p>
        </p:txBody>
      </p:sp>
      <p:sp>
        <p:nvSpPr>
          <p:cNvPr id="125966" name="Text Box 34"/>
          <p:cNvSpPr txBox="1">
            <a:spLocks noChangeArrowheads="1"/>
          </p:cNvSpPr>
          <p:nvPr/>
        </p:nvSpPr>
        <p:spPr bwMode="auto">
          <a:xfrm>
            <a:off x="1773427" y="1979216"/>
            <a:ext cx="1093887" cy="446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9" tIns="34289" rIns="68579" bIns="34289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449" i="0">
                <a:solidFill>
                  <a:srgbClr val="0000CC"/>
                </a:solidFill>
              </a:rPr>
              <a:t>draw()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3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011" name="Group 2"/>
          <p:cNvGrpSpPr>
            <a:grpSpLocks/>
          </p:cNvGrpSpPr>
          <p:nvPr/>
        </p:nvGrpSpPr>
        <p:grpSpPr bwMode="auto">
          <a:xfrm>
            <a:off x="129571" y="140653"/>
            <a:ext cx="5814388" cy="4485179"/>
            <a:chOff x="173" y="85"/>
            <a:chExt cx="4803" cy="3787"/>
          </a:xfrm>
        </p:grpSpPr>
        <p:sp>
          <p:nvSpPr>
            <p:cNvPr id="171012" name="Rectangle 3"/>
            <p:cNvSpPr>
              <a:spLocks noChangeArrowheads="1"/>
            </p:cNvSpPr>
            <p:nvPr/>
          </p:nvSpPr>
          <p:spPr bwMode="auto">
            <a:xfrm>
              <a:off x="363" y="2087"/>
              <a:ext cx="703" cy="633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68583" tIns="34291" rIns="68583" bIns="34291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225" i="0">
                  <a:solidFill>
                    <a:srgbClr val="000000"/>
                  </a:solidFill>
                </a:rPr>
                <a:t>:</a:t>
              </a:r>
              <a:r>
                <a:rPr lang="en-GB" altLang="en-US" sz="1225" i="0" u="sng">
                  <a:solidFill>
                    <a:srgbClr val="000000"/>
                  </a:solidFill>
                </a:rPr>
                <a:t>Library</a:t>
              </a:r>
            </a:p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225" i="0" u="sng">
                  <a:solidFill>
                    <a:srgbClr val="000000"/>
                  </a:solidFill>
                </a:rPr>
                <a:t>Boundary</a:t>
              </a:r>
            </a:p>
          </p:txBody>
        </p:sp>
        <p:sp>
          <p:nvSpPr>
            <p:cNvPr id="171013" name="Rectangle 4"/>
            <p:cNvSpPr>
              <a:spLocks noChangeArrowheads="1"/>
            </p:cNvSpPr>
            <p:nvPr/>
          </p:nvSpPr>
          <p:spPr bwMode="auto">
            <a:xfrm>
              <a:off x="2148" y="2087"/>
              <a:ext cx="703" cy="633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68583" tIns="34291" rIns="68583" bIns="34291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225" i="0">
                  <a:solidFill>
                    <a:srgbClr val="000000"/>
                  </a:solidFill>
                </a:rPr>
                <a:t>:</a:t>
              </a:r>
              <a:r>
                <a:rPr lang="en-GB" altLang="en-US" sz="1225" i="0" u="sng">
                  <a:solidFill>
                    <a:srgbClr val="000000"/>
                  </a:solidFill>
                </a:rPr>
                <a:t>Library</a:t>
              </a:r>
            </a:p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225" i="0" u="sng">
                  <a:solidFill>
                    <a:srgbClr val="000000"/>
                  </a:solidFill>
                </a:rPr>
                <a:t>Book</a:t>
              </a:r>
            </a:p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225" i="0" u="sng">
                  <a:solidFill>
                    <a:srgbClr val="000000"/>
                  </a:solidFill>
                </a:rPr>
                <a:t>Renewal</a:t>
              </a:r>
            </a:p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225" i="0" u="sng">
                  <a:solidFill>
                    <a:srgbClr val="000000"/>
                  </a:solidFill>
                </a:rPr>
                <a:t>Controller</a:t>
              </a:r>
            </a:p>
          </p:txBody>
        </p:sp>
        <p:sp>
          <p:nvSpPr>
            <p:cNvPr id="171014" name="Rectangle 5"/>
            <p:cNvSpPr>
              <a:spLocks noChangeArrowheads="1"/>
            </p:cNvSpPr>
            <p:nvPr/>
          </p:nvSpPr>
          <p:spPr bwMode="auto">
            <a:xfrm>
              <a:off x="3338" y="937"/>
              <a:ext cx="649" cy="633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68583" tIns="34291" rIns="68583" bIns="34291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225" i="0">
                  <a:solidFill>
                    <a:srgbClr val="000000"/>
                  </a:solidFill>
                </a:rPr>
                <a:t>:</a:t>
              </a:r>
              <a:r>
                <a:rPr lang="en-GB" altLang="en-US" sz="1225" i="0" u="sng">
                  <a:solidFill>
                    <a:srgbClr val="000000"/>
                  </a:solidFill>
                </a:rPr>
                <a:t>Library</a:t>
              </a:r>
            </a:p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225" i="0" u="sng">
                  <a:solidFill>
                    <a:srgbClr val="000000"/>
                  </a:solidFill>
                </a:rPr>
                <a:t>Book</a:t>
              </a:r>
            </a:p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225" i="0" u="sng">
                  <a:solidFill>
                    <a:srgbClr val="000000"/>
                  </a:solidFill>
                </a:rPr>
                <a:t>Register</a:t>
              </a:r>
            </a:p>
          </p:txBody>
        </p:sp>
        <p:sp>
          <p:nvSpPr>
            <p:cNvPr id="171015" name="Rectangle 6"/>
            <p:cNvSpPr>
              <a:spLocks noChangeArrowheads="1"/>
            </p:cNvSpPr>
            <p:nvPr/>
          </p:nvSpPr>
          <p:spPr bwMode="auto">
            <a:xfrm>
              <a:off x="4265" y="85"/>
              <a:ext cx="541" cy="633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68583" tIns="34291" rIns="68583" bIns="34291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225" i="0">
                  <a:solidFill>
                    <a:srgbClr val="000000"/>
                  </a:solidFill>
                </a:rPr>
                <a:t>:</a:t>
              </a:r>
              <a:r>
                <a:rPr lang="en-GB" altLang="en-US" sz="1225" i="0" u="sng">
                  <a:solidFill>
                    <a:srgbClr val="000000"/>
                  </a:solidFill>
                </a:rPr>
                <a:t>Book</a:t>
              </a:r>
            </a:p>
          </p:txBody>
        </p:sp>
        <p:sp>
          <p:nvSpPr>
            <p:cNvPr id="171016" name="Rectangle 7"/>
            <p:cNvSpPr>
              <a:spLocks noChangeArrowheads="1"/>
            </p:cNvSpPr>
            <p:nvPr/>
          </p:nvSpPr>
          <p:spPr bwMode="auto">
            <a:xfrm>
              <a:off x="3934" y="3239"/>
              <a:ext cx="649" cy="633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68583" tIns="34291" rIns="68583" bIns="34291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225" i="0">
                  <a:solidFill>
                    <a:srgbClr val="000000"/>
                  </a:solidFill>
                </a:rPr>
                <a:t>:</a:t>
              </a:r>
              <a:r>
                <a:rPr lang="en-GB" altLang="en-US" sz="1225" i="0" u="sng">
                  <a:solidFill>
                    <a:srgbClr val="000000"/>
                  </a:solidFill>
                </a:rPr>
                <a:t>Library</a:t>
              </a:r>
            </a:p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225" i="0" u="sng">
                  <a:solidFill>
                    <a:srgbClr val="000000"/>
                  </a:solidFill>
                </a:rPr>
                <a:t>Member</a:t>
              </a:r>
            </a:p>
          </p:txBody>
        </p:sp>
        <p:sp>
          <p:nvSpPr>
            <p:cNvPr id="171017" name="Text Box 8"/>
            <p:cNvSpPr txBox="1">
              <a:spLocks noChangeArrowheads="1"/>
            </p:cNvSpPr>
            <p:nvPr/>
          </p:nvSpPr>
          <p:spPr bwMode="auto">
            <a:xfrm>
              <a:off x="1174" y="2087"/>
              <a:ext cx="866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225" i="0">
                  <a:solidFill>
                    <a:srgbClr val="000000"/>
                  </a:solidFill>
                </a:rPr>
                <a:t>1: renewBook</a:t>
              </a:r>
            </a:p>
          </p:txBody>
        </p:sp>
        <p:sp>
          <p:nvSpPr>
            <p:cNvPr id="171018" name="Text Box 9"/>
            <p:cNvSpPr txBox="1">
              <a:spLocks noChangeArrowheads="1"/>
            </p:cNvSpPr>
            <p:nvPr/>
          </p:nvSpPr>
          <p:spPr bwMode="auto">
            <a:xfrm>
              <a:off x="1254" y="2400"/>
              <a:ext cx="590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225" i="0">
                  <a:solidFill>
                    <a:srgbClr val="000000"/>
                  </a:solidFill>
                </a:rPr>
                <a:t>3: display</a:t>
              </a:r>
            </a:p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225" i="0">
                  <a:solidFill>
                    <a:srgbClr val="000000"/>
                  </a:solidFill>
                </a:rPr>
                <a:t>Borrowing</a:t>
              </a:r>
            </a:p>
          </p:txBody>
        </p:sp>
        <p:sp>
          <p:nvSpPr>
            <p:cNvPr id="171019" name="Text Box 10"/>
            <p:cNvSpPr txBox="1">
              <a:spLocks noChangeArrowheads="1"/>
            </p:cNvSpPr>
            <p:nvPr/>
          </p:nvSpPr>
          <p:spPr bwMode="auto">
            <a:xfrm>
              <a:off x="1169" y="2840"/>
              <a:ext cx="880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225" i="0">
                  <a:solidFill>
                    <a:srgbClr val="000000"/>
                  </a:solidFill>
                </a:rPr>
                <a:t>4: selectBooks</a:t>
              </a:r>
            </a:p>
          </p:txBody>
        </p:sp>
        <p:sp>
          <p:nvSpPr>
            <p:cNvPr id="171020" name="Text Box 11"/>
            <p:cNvSpPr txBox="1">
              <a:spLocks noChangeArrowheads="1"/>
            </p:cNvSpPr>
            <p:nvPr/>
          </p:nvSpPr>
          <p:spPr bwMode="auto">
            <a:xfrm>
              <a:off x="3341" y="2033"/>
              <a:ext cx="619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225" i="0">
                  <a:solidFill>
                    <a:srgbClr val="000000"/>
                  </a:solidFill>
                </a:rPr>
                <a:t>[reserved]</a:t>
              </a:r>
            </a:p>
          </p:txBody>
        </p:sp>
        <p:sp>
          <p:nvSpPr>
            <p:cNvPr id="171021" name="Text Box 12"/>
            <p:cNvSpPr txBox="1">
              <a:spLocks noChangeArrowheads="1"/>
            </p:cNvSpPr>
            <p:nvPr/>
          </p:nvSpPr>
          <p:spPr bwMode="auto">
            <a:xfrm>
              <a:off x="1233" y="1630"/>
              <a:ext cx="619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225" i="0">
                  <a:solidFill>
                    <a:srgbClr val="000000"/>
                  </a:solidFill>
                </a:rPr>
                <a:t>8: apology</a:t>
              </a:r>
            </a:p>
          </p:txBody>
        </p:sp>
        <p:sp>
          <p:nvSpPr>
            <p:cNvPr id="171022" name="Text Box 13"/>
            <p:cNvSpPr txBox="1">
              <a:spLocks noChangeArrowheads="1"/>
            </p:cNvSpPr>
            <p:nvPr/>
          </p:nvSpPr>
          <p:spPr bwMode="auto">
            <a:xfrm>
              <a:off x="1300" y="3300"/>
              <a:ext cx="708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225" i="0">
                  <a:solidFill>
                    <a:srgbClr val="000000"/>
                  </a:solidFill>
                </a:rPr>
                <a:t>12: confirm</a:t>
              </a:r>
            </a:p>
          </p:txBody>
        </p:sp>
        <p:sp>
          <p:nvSpPr>
            <p:cNvPr id="171023" name="Text Box 14"/>
            <p:cNvSpPr txBox="1">
              <a:spLocks noChangeArrowheads="1"/>
            </p:cNvSpPr>
            <p:nvPr/>
          </p:nvSpPr>
          <p:spPr bwMode="auto">
            <a:xfrm>
              <a:off x="3495" y="2955"/>
              <a:ext cx="1481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225" i="0">
                  <a:solidFill>
                    <a:srgbClr val="000000"/>
                  </a:solidFill>
                </a:rPr>
                <a:t>2: findMemberBorrowing</a:t>
              </a:r>
            </a:p>
          </p:txBody>
        </p:sp>
        <p:sp>
          <p:nvSpPr>
            <p:cNvPr id="171024" name="Text Box 15"/>
            <p:cNvSpPr txBox="1">
              <a:spLocks noChangeArrowheads="1"/>
            </p:cNvSpPr>
            <p:nvPr/>
          </p:nvSpPr>
          <p:spPr bwMode="auto">
            <a:xfrm>
              <a:off x="2433" y="1688"/>
              <a:ext cx="526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225" i="0">
                  <a:solidFill>
                    <a:srgbClr val="000000"/>
                  </a:solidFill>
                </a:rPr>
                <a:t>5: book</a:t>
              </a:r>
            </a:p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225" i="0">
                  <a:solidFill>
                    <a:srgbClr val="000000"/>
                  </a:solidFill>
                </a:rPr>
                <a:t>Selected</a:t>
              </a:r>
            </a:p>
          </p:txBody>
        </p:sp>
        <p:sp>
          <p:nvSpPr>
            <p:cNvPr id="171025" name="Text Box 16"/>
            <p:cNvSpPr txBox="1">
              <a:spLocks noChangeArrowheads="1"/>
            </p:cNvSpPr>
            <p:nvPr/>
          </p:nvSpPr>
          <p:spPr bwMode="auto">
            <a:xfrm>
              <a:off x="3461" y="434"/>
              <a:ext cx="539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225" i="0" dirty="0">
                  <a:solidFill>
                    <a:srgbClr val="000000"/>
                  </a:solidFill>
                </a:rPr>
                <a:t>6: * find</a:t>
              </a:r>
            </a:p>
          </p:txBody>
        </p:sp>
        <p:sp>
          <p:nvSpPr>
            <p:cNvPr id="171026" name="Text Box 17"/>
            <p:cNvSpPr txBox="1">
              <a:spLocks noChangeArrowheads="1"/>
            </p:cNvSpPr>
            <p:nvPr/>
          </p:nvSpPr>
          <p:spPr bwMode="auto">
            <a:xfrm>
              <a:off x="4078" y="793"/>
              <a:ext cx="585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225" i="0" dirty="0">
                  <a:solidFill>
                    <a:srgbClr val="000000"/>
                  </a:solidFill>
                </a:rPr>
                <a:t>9: update</a:t>
              </a:r>
            </a:p>
          </p:txBody>
        </p:sp>
        <p:sp>
          <p:nvSpPr>
            <p:cNvPr id="171027" name="Text Box 18"/>
            <p:cNvSpPr txBox="1">
              <a:spLocks noChangeArrowheads="1"/>
            </p:cNvSpPr>
            <p:nvPr/>
          </p:nvSpPr>
          <p:spPr bwMode="auto">
            <a:xfrm>
              <a:off x="1286" y="1285"/>
              <a:ext cx="619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225" i="0">
                  <a:solidFill>
                    <a:srgbClr val="000000"/>
                  </a:solidFill>
                </a:rPr>
                <a:t>[reserved]</a:t>
              </a:r>
            </a:p>
          </p:txBody>
        </p:sp>
        <p:sp>
          <p:nvSpPr>
            <p:cNvPr id="171028" name="Text Box 19"/>
            <p:cNvSpPr txBox="1">
              <a:spLocks noChangeArrowheads="1"/>
            </p:cNvSpPr>
            <p:nvPr/>
          </p:nvSpPr>
          <p:spPr bwMode="auto">
            <a:xfrm>
              <a:off x="3282" y="2206"/>
              <a:ext cx="619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225" i="0">
                  <a:solidFill>
                    <a:srgbClr val="000000"/>
                  </a:solidFill>
                </a:rPr>
                <a:t>7: apology</a:t>
              </a:r>
            </a:p>
          </p:txBody>
        </p:sp>
        <p:sp>
          <p:nvSpPr>
            <p:cNvPr id="171029" name="Text Box 20"/>
            <p:cNvSpPr txBox="1">
              <a:spLocks noChangeArrowheads="1"/>
            </p:cNvSpPr>
            <p:nvPr/>
          </p:nvSpPr>
          <p:spPr bwMode="auto">
            <a:xfrm>
              <a:off x="3195" y="1627"/>
              <a:ext cx="629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225" i="0">
                  <a:solidFill>
                    <a:srgbClr val="000000"/>
                  </a:solidFill>
                </a:rPr>
                <a:t>10: confirm</a:t>
              </a:r>
            </a:p>
          </p:txBody>
        </p:sp>
        <p:sp>
          <p:nvSpPr>
            <p:cNvPr id="171030" name="Text Box 21"/>
            <p:cNvSpPr txBox="1">
              <a:spLocks noChangeArrowheads="1"/>
            </p:cNvSpPr>
            <p:nvPr/>
          </p:nvSpPr>
          <p:spPr bwMode="auto">
            <a:xfrm>
              <a:off x="2335" y="3474"/>
              <a:ext cx="1463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225" i="0" dirty="0" err="1">
                  <a:solidFill>
                    <a:srgbClr val="000000"/>
                  </a:solidFill>
                </a:rPr>
                <a:t>updateMemberBorrowing</a:t>
              </a:r>
              <a:endParaRPr lang="en-GB" altLang="en-US" sz="1225" i="0" dirty="0">
                <a:solidFill>
                  <a:srgbClr val="000000"/>
                </a:solidFill>
              </a:endParaRPr>
            </a:p>
          </p:txBody>
        </p:sp>
        <p:sp>
          <p:nvSpPr>
            <p:cNvPr id="171031" name="Text Box 22"/>
            <p:cNvSpPr txBox="1">
              <a:spLocks noChangeArrowheads="1"/>
            </p:cNvSpPr>
            <p:nvPr/>
          </p:nvSpPr>
          <p:spPr bwMode="auto">
            <a:xfrm>
              <a:off x="173" y="157"/>
              <a:ext cx="2374" cy="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2400" i="0" dirty="0">
                  <a:solidFill>
                    <a:srgbClr val="000000"/>
                  </a:solidFill>
                </a:rPr>
                <a:t>Collaboration Diagram for the renew book use case</a:t>
              </a:r>
            </a:p>
          </p:txBody>
        </p:sp>
        <p:sp>
          <p:nvSpPr>
            <p:cNvPr id="171032" name="Line 23"/>
            <p:cNvSpPr>
              <a:spLocks noChangeShapeType="1"/>
            </p:cNvSpPr>
            <p:nvPr/>
          </p:nvSpPr>
          <p:spPr bwMode="auto">
            <a:xfrm>
              <a:off x="1066" y="2260"/>
              <a:ext cx="1081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71033" name="Line 24"/>
            <p:cNvSpPr>
              <a:spLocks noChangeShapeType="1"/>
            </p:cNvSpPr>
            <p:nvPr/>
          </p:nvSpPr>
          <p:spPr bwMode="auto">
            <a:xfrm>
              <a:off x="1066" y="2548"/>
              <a:ext cx="1081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71034" name="Line 25"/>
            <p:cNvSpPr>
              <a:spLocks noChangeShapeType="1"/>
            </p:cNvSpPr>
            <p:nvPr/>
          </p:nvSpPr>
          <p:spPr bwMode="auto">
            <a:xfrm>
              <a:off x="2851" y="2606"/>
              <a:ext cx="1081" cy="80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71035" name="AutoShape 26"/>
            <p:cNvSpPr>
              <a:spLocks noChangeArrowheads="1"/>
            </p:cNvSpPr>
            <p:nvPr/>
          </p:nvSpPr>
          <p:spPr bwMode="auto">
            <a:xfrm rot="7860000">
              <a:off x="605" y="1091"/>
              <a:ext cx="1988" cy="195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10800 w 21600"/>
                <a:gd name="T19" fmla="*/ 0 h 21600"/>
                <a:gd name="T20" fmla="*/ 21600 w 21600"/>
                <a:gd name="T21" fmla="*/ 11974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 stroke="0">
                  <a:moveTo>
                    <a:pt x="10629" y="1"/>
                  </a:moveTo>
                  <a:cubicBezTo>
                    <a:pt x="10685" y="0"/>
                    <a:pt x="10742" y="-1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1201"/>
                    <a:pt x="21577" y="11602"/>
                    <a:pt x="21532" y="12002"/>
                  </a:cubicBezTo>
                  <a:lnTo>
                    <a:pt x="10800" y="10800"/>
                  </a:lnTo>
                  <a:lnTo>
                    <a:pt x="10629" y="1"/>
                  </a:lnTo>
                  <a:close/>
                </a:path>
                <a:path w="21600" h="21600" fill="none">
                  <a:moveTo>
                    <a:pt x="10629" y="1"/>
                  </a:moveTo>
                  <a:cubicBezTo>
                    <a:pt x="10685" y="0"/>
                    <a:pt x="10742" y="-1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1201"/>
                    <a:pt x="21577" y="11602"/>
                    <a:pt x="21532" y="12002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225"/>
            </a:p>
          </p:txBody>
        </p:sp>
        <p:sp>
          <p:nvSpPr>
            <p:cNvPr id="171036" name="AutoShape 27"/>
            <p:cNvSpPr>
              <a:spLocks noChangeArrowheads="1"/>
            </p:cNvSpPr>
            <p:nvPr/>
          </p:nvSpPr>
          <p:spPr bwMode="auto">
            <a:xfrm rot="7860000">
              <a:off x="628" y="1325"/>
              <a:ext cx="1968" cy="19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7749 w 21600"/>
                <a:gd name="T19" fmla="*/ 0 h 21600"/>
                <a:gd name="T20" fmla="*/ 21600 w 21600"/>
                <a:gd name="T21" fmla="*/ 14741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 stroke="0">
                  <a:moveTo>
                    <a:pt x="7665" y="464"/>
                  </a:moveTo>
                  <a:cubicBezTo>
                    <a:pt x="8681" y="156"/>
                    <a:pt x="9737" y="-1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2129"/>
                    <a:pt x="21354" y="13447"/>
                    <a:pt x="20876" y="14687"/>
                  </a:cubicBezTo>
                  <a:lnTo>
                    <a:pt x="10800" y="10800"/>
                  </a:lnTo>
                  <a:lnTo>
                    <a:pt x="7665" y="464"/>
                  </a:lnTo>
                  <a:close/>
                </a:path>
                <a:path w="21600" h="21600" fill="none">
                  <a:moveTo>
                    <a:pt x="7665" y="464"/>
                  </a:moveTo>
                  <a:cubicBezTo>
                    <a:pt x="8681" y="156"/>
                    <a:pt x="9737" y="-1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2129"/>
                    <a:pt x="21354" y="13447"/>
                    <a:pt x="20876" y="14687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225"/>
            </a:p>
          </p:txBody>
        </p:sp>
        <p:sp>
          <p:nvSpPr>
            <p:cNvPr id="171037" name="AutoShape 28"/>
            <p:cNvSpPr>
              <a:spLocks noChangeArrowheads="1"/>
            </p:cNvSpPr>
            <p:nvPr/>
          </p:nvSpPr>
          <p:spPr bwMode="auto">
            <a:xfrm rot="-2940000">
              <a:off x="658" y="1547"/>
              <a:ext cx="1956" cy="193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7388 w 21600"/>
                <a:gd name="T19" fmla="*/ 0 h 21600"/>
                <a:gd name="T20" fmla="*/ 21600 w 21600"/>
                <a:gd name="T21" fmla="*/ 14738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 stroke="0">
                  <a:moveTo>
                    <a:pt x="7382" y="555"/>
                  </a:moveTo>
                  <a:cubicBezTo>
                    <a:pt x="8484" y="187"/>
                    <a:pt x="9638" y="-1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2129"/>
                    <a:pt x="21354" y="13447"/>
                    <a:pt x="20876" y="14687"/>
                  </a:cubicBezTo>
                  <a:lnTo>
                    <a:pt x="10800" y="10800"/>
                  </a:lnTo>
                  <a:lnTo>
                    <a:pt x="7382" y="555"/>
                  </a:lnTo>
                  <a:close/>
                </a:path>
                <a:path w="21600" h="21600" fill="none">
                  <a:moveTo>
                    <a:pt x="7382" y="555"/>
                  </a:moveTo>
                  <a:cubicBezTo>
                    <a:pt x="8484" y="187"/>
                    <a:pt x="9638" y="-1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2129"/>
                    <a:pt x="21354" y="13447"/>
                    <a:pt x="20876" y="14687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225"/>
            </a:p>
          </p:txBody>
        </p:sp>
        <p:sp>
          <p:nvSpPr>
            <p:cNvPr id="171038" name="Line 29"/>
            <p:cNvSpPr>
              <a:spLocks noChangeShapeType="1"/>
            </p:cNvSpPr>
            <p:nvPr/>
          </p:nvSpPr>
          <p:spPr bwMode="auto">
            <a:xfrm flipV="1">
              <a:off x="2851" y="1566"/>
              <a:ext cx="541" cy="58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71039" name="Line 30"/>
            <p:cNvSpPr>
              <a:spLocks noChangeShapeType="1"/>
            </p:cNvSpPr>
            <p:nvPr/>
          </p:nvSpPr>
          <p:spPr bwMode="auto">
            <a:xfrm flipH="1">
              <a:off x="2848" y="1570"/>
              <a:ext cx="871" cy="92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71040" name="Line 31"/>
            <p:cNvSpPr>
              <a:spLocks noChangeShapeType="1"/>
            </p:cNvSpPr>
            <p:nvPr/>
          </p:nvSpPr>
          <p:spPr bwMode="auto">
            <a:xfrm>
              <a:off x="3284" y="3008"/>
              <a:ext cx="216" cy="173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71041" name="Line 32"/>
            <p:cNvSpPr>
              <a:spLocks noChangeShapeType="1"/>
            </p:cNvSpPr>
            <p:nvPr/>
          </p:nvSpPr>
          <p:spPr bwMode="auto">
            <a:xfrm>
              <a:off x="1229" y="3468"/>
              <a:ext cx="216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71042" name="Line 33"/>
            <p:cNvSpPr>
              <a:spLocks noChangeShapeType="1"/>
            </p:cNvSpPr>
            <p:nvPr/>
          </p:nvSpPr>
          <p:spPr bwMode="auto">
            <a:xfrm>
              <a:off x="1445" y="3008"/>
              <a:ext cx="324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71043" name="Line 34"/>
            <p:cNvSpPr>
              <a:spLocks noChangeShapeType="1"/>
            </p:cNvSpPr>
            <p:nvPr/>
          </p:nvSpPr>
          <p:spPr bwMode="auto">
            <a:xfrm flipH="1">
              <a:off x="1388" y="2721"/>
              <a:ext cx="276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71044" name="Line 35"/>
            <p:cNvSpPr>
              <a:spLocks noChangeShapeType="1"/>
            </p:cNvSpPr>
            <p:nvPr/>
          </p:nvSpPr>
          <p:spPr bwMode="auto">
            <a:xfrm>
              <a:off x="1553" y="2318"/>
              <a:ext cx="215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71045" name="Line 36"/>
            <p:cNvSpPr>
              <a:spLocks noChangeShapeType="1"/>
            </p:cNvSpPr>
            <p:nvPr/>
          </p:nvSpPr>
          <p:spPr bwMode="auto">
            <a:xfrm flipH="1">
              <a:off x="1441" y="1570"/>
              <a:ext cx="277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71046" name="Line 37"/>
            <p:cNvSpPr>
              <a:spLocks noChangeShapeType="1"/>
            </p:cNvSpPr>
            <p:nvPr/>
          </p:nvSpPr>
          <p:spPr bwMode="auto">
            <a:xfrm flipV="1">
              <a:off x="2905" y="1855"/>
              <a:ext cx="162" cy="17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71047" name="Line 38"/>
            <p:cNvSpPr>
              <a:spLocks noChangeShapeType="1"/>
            </p:cNvSpPr>
            <p:nvPr/>
          </p:nvSpPr>
          <p:spPr bwMode="auto">
            <a:xfrm flipH="1">
              <a:off x="3118" y="1570"/>
              <a:ext cx="114" cy="11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71048" name="Line 39"/>
            <p:cNvSpPr>
              <a:spLocks noChangeShapeType="1"/>
            </p:cNvSpPr>
            <p:nvPr/>
          </p:nvSpPr>
          <p:spPr bwMode="auto">
            <a:xfrm flipV="1">
              <a:off x="4093" y="972"/>
              <a:ext cx="136" cy="13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71049" name="Line 40"/>
            <p:cNvSpPr>
              <a:spLocks noChangeShapeType="1"/>
            </p:cNvSpPr>
            <p:nvPr/>
          </p:nvSpPr>
          <p:spPr bwMode="auto">
            <a:xfrm flipV="1">
              <a:off x="3824" y="593"/>
              <a:ext cx="176" cy="17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71050" name="Line 41"/>
            <p:cNvSpPr>
              <a:spLocks noChangeShapeType="1"/>
            </p:cNvSpPr>
            <p:nvPr/>
          </p:nvSpPr>
          <p:spPr bwMode="auto">
            <a:xfrm flipV="1">
              <a:off x="3229" y="2142"/>
              <a:ext cx="108" cy="12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71051" name="AutoShape 42"/>
            <p:cNvSpPr>
              <a:spLocks noChangeArrowheads="1"/>
            </p:cNvSpPr>
            <p:nvPr/>
          </p:nvSpPr>
          <p:spPr bwMode="auto">
            <a:xfrm rot="10380000">
              <a:off x="2751" y="1510"/>
              <a:ext cx="2056" cy="218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10800 w 21600"/>
                <a:gd name="T19" fmla="*/ 0 h 21600"/>
                <a:gd name="T20" fmla="*/ 21600 w 21600"/>
                <a:gd name="T21" fmla="*/ 10795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 stroke="0">
                  <a:moveTo>
                    <a:pt x="10799" y="0"/>
                  </a:moveTo>
                  <a:cubicBezTo>
                    <a:pt x="10799" y="0"/>
                    <a:pt x="10799" y="-1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lnTo>
                    <a:pt x="10800" y="10800"/>
                  </a:lnTo>
                  <a:lnTo>
                    <a:pt x="10799" y="0"/>
                  </a:lnTo>
                  <a:close/>
                </a:path>
                <a:path w="21600" h="21600" fill="none">
                  <a:moveTo>
                    <a:pt x="10799" y="0"/>
                  </a:moveTo>
                  <a:cubicBezTo>
                    <a:pt x="10799" y="0"/>
                    <a:pt x="10799" y="-1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225"/>
            </a:p>
          </p:txBody>
        </p:sp>
        <p:sp>
          <p:nvSpPr>
            <p:cNvPr id="171052" name="Line 43"/>
            <p:cNvSpPr>
              <a:spLocks noChangeShapeType="1"/>
            </p:cNvSpPr>
            <p:nvPr/>
          </p:nvSpPr>
          <p:spPr bwMode="auto">
            <a:xfrm>
              <a:off x="3122" y="3296"/>
              <a:ext cx="217" cy="173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71053" name="Line 44"/>
            <p:cNvSpPr>
              <a:spLocks noChangeShapeType="1"/>
            </p:cNvSpPr>
            <p:nvPr/>
          </p:nvSpPr>
          <p:spPr bwMode="auto">
            <a:xfrm flipV="1">
              <a:off x="3591" y="293"/>
              <a:ext cx="674" cy="64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71054" name="Line 45"/>
            <p:cNvSpPr>
              <a:spLocks noChangeShapeType="1"/>
            </p:cNvSpPr>
            <p:nvPr/>
          </p:nvSpPr>
          <p:spPr bwMode="auto">
            <a:xfrm flipV="1">
              <a:off x="3995" y="718"/>
              <a:ext cx="400" cy="40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</p:grpSp>
      <p:grpSp>
        <p:nvGrpSpPr>
          <p:cNvPr id="46" name="Group 2"/>
          <p:cNvGrpSpPr>
            <a:grpSpLocks/>
          </p:cNvGrpSpPr>
          <p:nvPr/>
        </p:nvGrpSpPr>
        <p:grpSpPr bwMode="auto">
          <a:xfrm>
            <a:off x="5749379" y="1280977"/>
            <a:ext cx="3312767" cy="2128979"/>
            <a:chOff x="423" y="1111"/>
            <a:chExt cx="5397" cy="3174"/>
          </a:xfrm>
        </p:grpSpPr>
        <p:sp>
          <p:nvSpPr>
            <p:cNvPr id="47" name="Rectangle 3"/>
            <p:cNvSpPr>
              <a:spLocks noChangeArrowheads="1"/>
            </p:cNvSpPr>
            <p:nvPr/>
          </p:nvSpPr>
          <p:spPr bwMode="auto">
            <a:xfrm>
              <a:off x="423" y="1111"/>
              <a:ext cx="952" cy="582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68583" tIns="34291" rIns="68583" bIns="34291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900" i="0">
                  <a:solidFill>
                    <a:srgbClr val="000000"/>
                  </a:solidFill>
                </a:rPr>
                <a:t>:</a:t>
              </a:r>
              <a:r>
                <a:rPr lang="en-GB" altLang="en-US" sz="900" i="0" u="sng">
                  <a:solidFill>
                    <a:srgbClr val="000000"/>
                  </a:solidFill>
                </a:rPr>
                <a:t>Library</a:t>
              </a:r>
            </a:p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900" i="0" u="sng">
                  <a:solidFill>
                    <a:srgbClr val="000000"/>
                  </a:solidFill>
                </a:rPr>
                <a:t>Boundary</a:t>
              </a:r>
            </a:p>
          </p:txBody>
        </p:sp>
        <p:sp>
          <p:nvSpPr>
            <p:cNvPr id="48" name="Rectangle 4"/>
            <p:cNvSpPr>
              <a:spLocks noChangeArrowheads="1"/>
            </p:cNvSpPr>
            <p:nvPr/>
          </p:nvSpPr>
          <p:spPr bwMode="auto">
            <a:xfrm>
              <a:off x="1534" y="1111"/>
              <a:ext cx="952" cy="582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68583" tIns="34291" rIns="68583" bIns="34291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700" i="0">
                  <a:solidFill>
                    <a:srgbClr val="000000"/>
                  </a:solidFill>
                </a:rPr>
                <a:t>:</a:t>
              </a:r>
              <a:r>
                <a:rPr lang="en-GB" altLang="en-US" sz="700" i="0" u="sng">
                  <a:solidFill>
                    <a:srgbClr val="000000"/>
                  </a:solidFill>
                </a:rPr>
                <a:t>Library</a:t>
              </a:r>
            </a:p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700" i="0" u="sng">
                  <a:solidFill>
                    <a:srgbClr val="000000"/>
                  </a:solidFill>
                </a:rPr>
                <a:t>Book</a:t>
              </a:r>
            </a:p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700" i="0" u="sng">
                  <a:solidFill>
                    <a:srgbClr val="000000"/>
                  </a:solidFill>
                </a:rPr>
                <a:t>Renewal</a:t>
              </a:r>
            </a:p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700" i="0" u="sng">
                  <a:solidFill>
                    <a:srgbClr val="000000"/>
                  </a:solidFill>
                </a:rPr>
                <a:t>Controller</a:t>
              </a:r>
            </a:p>
          </p:txBody>
        </p:sp>
        <p:sp>
          <p:nvSpPr>
            <p:cNvPr id="49" name="Rectangle 5"/>
            <p:cNvSpPr>
              <a:spLocks noChangeArrowheads="1"/>
            </p:cNvSpPr>
            <p:nvPr/>
          </p:nvSpPr>
          <p:spPr bwMode="auto">
            <a:xfrm>
              <a:off x="2646" y="1111"/>
              <a:ext cx="952" cy="582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68583" tIns="34291" rIns="68583" bIns="34291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700" i="0">
                  <a:solidFill>
                    <a:srgbClr val="000000"/>
                  </a:solidFill>
                </a:rPr>
                <a:t>:</a:t>
              </a:r>
              <a:r>
                <a:rPr lang="en-GB" altLang="en-US" sz="700" i="0" u="sng">
                  <a:solidFill>
                    <a:srgbClr val="000000"/>
                  </a:solidFill>
                </a:rPr>
                <a:t>Library</a:t>
              </a:r>
            </a:p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700" i="0" u="sng">
                  <a:solidFill>
                    <a:srgbClr val="000000"/>
                  </a:solidFill>
                </a:rPr>
                <a:t>Book</a:t>
              </a:r>
            </a:p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700" i="0" u="sng">
                  <a:solidFill>
                    <a:srgbClr val="000000"/>
                  </a:solidFill>
                </a:rPr>
                <a:t>Register</a:t>
              </a:r>
            </a:p>
          </p:txBody>
        </p:sp>
        <p:sp>
          <p:nvSpPr>
            <p:cNvPr id="50" name="Rectangle 6"/>
            <p:cNvSpPr>
              <a:spLocks noChangeArrowheads="1"/>
            </p:cNvSpPr>
            <p:nvPr/>
          </p:nvSpPr>
          <p:spPr bwMode="auto">
            <a:xfrm>
              <a:off x="3757" y="1111"/>
              <a:ext cx="952" cy="582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68583" tIns="34291" rIns="68583" bIns="34291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100" i="0">
                  <a:solidFill>
                    <a:srgbClr val="000000"/>
                  </a:solidFill>
                </a:rPr>
                <a:t>:</a:t>
              </a:r>
              <a:r>
                <a:rPr lang="en-GB" altLang="en-US" sz="1100" i="0" u="sng">
                  <a:solidFill>
                    <a:srgbClr val="000000"/>
                  </a:solidFill>
                </a:rPr>
                <a:t>Book</a:t>
              </a:r>
            </a:p>
          </p:txBody>
        </p:sp>
        <p:sp>
          <p:nvSpPr>
            <p:cNvPr id="51" name="Rectangle 7"/>
            <p:cNvSpPr>
              <a:spLocks noChangeArrowheads="1"/>
            </p:cNvSpPr>
            <p:nvPr/>
          </p:nvSpPr>
          <p:spPr bwMode="auto">
            <a:xfrm>
              <a:off x="4868" y="1111"/>
              <a:ext cx="952" cy="582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68583" tIns="34291" rIns="68583" bIns="34291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900" i="0" dirty="0">
                  <a:solidFill>
                    <a:srgbClr val="000000"/>
                  </a:solidFill>
                </a:rPr>
                <a:t>:</a:t>
              </a:r>
              <a:r>
                <a:rPr lang="en-GB" altLang="en-US" sz="900" i="0" u="sng" dirty="0">
                  <a:solidFill>
                    <a:srgbClr val="000000"/>
                  </a:solidFill>
                </a:rPr>
                <a:t>Library</a:t>
              </a:r>
            </a:p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900" i="0" u="sng" dirty="0">
                  <a:solidFill>
                    <a:srgbClr val="000000"/>
                  </a:solidFill>
                </a:rPr>
                <a:t>Member</a:t>
              </a:r>
            </a:p>
          </p:txBody>
        </p:sp>
        <p:sp>
          <p:nvSpPr>
            <p:cNvPr id="52" name="Rectangle 8"/>
            <p:cNvSpPr>
              <a:spLocks noChangeArrowheads="1"/>
            </p:cNvSpPr>
            <p:nvPr/>
          </p:nvSpPr>
          <p:spPr bwMode="auto">
            <a:xfrm>
              <a:off x="846" y="1746"/>
              <a:ext cx="106" cy="2486"/>
            </a:xfrm>
            <a:prstGeom prst="rect">
              <a:avLst/>
            </a:prstGeom>
            <a:solidFill>
              <a:srgbClr val="FF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100" b="0" i="0">
                <a:latin typeface="Times New Roman" panose="02020603050405020304" pitchFamily="18" charset="0"/>
              </a:endParaRPr>
            </a:p>
          </p:txBody>
        </p:sp>
        <p:sp>
          <p:nvSpPr>
            <p:cNvPr id="53" name="Line 9"/>
            <p:cNvSpPr>
              <a:spLocks noChangeShapeType="1"/>
            </p:cNvSpPr>
            <p:nvPr/>
          </p:nvSpPr>
          <p:spPr bwMode="auto">
            <a:xfrm>
              <a:off x="899" y="1693"/>
              <a:ext cx="1" cy="259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54" name="Line 10"/>
            <p:cNvSpPr>
              <a:spLocks noChangeShapeType="1"/>
            </p:cNvSpPr>
            <p:nvPr/>
          </p:nvSpPr>
          <p:spPr bwMode="auto">
            <a:xfrm>
              <a:off x="2011" y="1693"/>
              <a:ext cx="1" cy="259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55" name="Line 11"/>
            <p:cNvSpPr>
              <a:spLocks noChangeShapeType="1"/>
            </p:cNvSpPr>
            <p:nvPr/>
          </p:nvSpPr>
          <p:spPr bwMode="auto">
            <a:xfrm>
              <a:off x="3122" y="1693"/>
              <a:ext cx="1" cy="259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56" name="Line 12"/>
            <p:cNvSpPr>
              <a:spLocks noChangeShapeType="1"/>
            </p:cNvSpPr>
            <p:nvPr/>
          </p:nvSpPr>
          <p:spPr bwMode="auto">
            <a:xfrm>
              <a:off x="4233" y="1693"/>
              <a:ext cx="1" cy="259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57" name="Line 13"/>
            <p:cNvSpPr>
              <a:spLocks noChangeShapeType="1"/>
            </p:cNvSpPr>
            <p:nvPr/>
          </p:nvSpPr>
          <p:spPr bwMode="auto">
            <a:xfrm>
              <a:off x="5345" y="1693"/>
              <a:ext cx="1" cy="259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58" name="Rectangle 14"/>
            <p:cNvSpPr>
              <a:spLocks noChangeArrowheads="1"/>
            </p:cNvSpPr>
            <p:nvPr/>
          </p:nvSpPr>
          <p:spPr bwMode="auto">
            <a:xfrm>
              <a:off x="1958" y="1905"/>
              <a:ext cx="106" cy="2222"/>
            </a:xfrm>
            <a:prstGeom prst="rect">
              <a:avLst/>
            </a:prstGeom>
            <a:solidFill>
              <a:srgbClr val="FF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100" b="0" i="0">
                <a:latin typeface="Times New Roman" panose="02020603050405020304" pitchFamily="18" charset="0"/>
              </a:endParaRPr>
            </a:p>
          </p:txBody>
        </p:sp>
        <p:sp>
          <p:nvSpPr>
            <p:cNvPr id="59" name="Rectangle 15"/>
            <p:cNvSpPr>
              <a:spLocks noChangeArrowheads="1"/>
            </p:cNvSpPr>
            <p:nvPr/>
          </p:nvSpPr>
          <p:spPr bwMode="auto">
            <a:xfrm>
              <a:off x="3069" y="2275"/>
              <a:ext cx="106" cy="1588"/>
            </a:xfrm>
            <a:prstGeom prst="rect">
              <a:avLst/>
            </a:prstGeom>
            <a:solidFill>
              <a:srgbClr val="FF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100" b="0" i="0">
                <a:latin typeface="Times New Roman" panose="02020603050405020304" pitchFamily="18" charset="0"/>
              </a:endParaRPr>
            </a:p>
          </p:txBody>
        </p:sp>
        <p:sp>
          <p:nvSpPr>
            <p:cNvPr id="60" name="Rectangle 16"/>
            <p:cNvSpPr>
              <a:spLocks noChangeArrowheads="1"/>
            </p:cNvSpPr>
            <p:nvPr/>
          </p:nvSpPr>
          <p:spPr bwMode="auto">
            <a:xfrm>
              <a:off x="4181" y="2381"/>
              <a:ext cx="106" cy="1375"/>
            </a:xfrm>
            <a:prstGeom prst="rect">
              <a:avLst/>
            </a:prstGeom>
            <a:solidFill>
              <a:srgbClr val="FF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100" b="0" i="0">
                <a:latin typeface="Times New Roman" panose="02020603050405020304" pitchFamily="18" charset="0"/>
              </a:endParaRPr>
            </a:p>
          </p:txBody>
        </p:sp>
        <p:sp>
          <p:nvSpPr>
            <p:cNvPr id="61" name="Rectangle 17"/>
            <p:cNvSpPr>
              <a:spLocks noChangeArrowheads="1"/>
            </p:cNvSpPr>
            <p:nvPr/>
          </p:nvSpPr>
          <p:spPr bwMode="auto">
            <a:xfrm>
              <a:off x="5292" y="1958"/>
              <a:ext cx="106" cy="264"/>
            </a:xfrm>
            <a:prstGeom prst="rect">
              <a:avLst/>
            </a:prstGeom>
            <a:solidFill>
              <a:srgbClr val="FF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100" b="0" i="0">
                <a:latin typeface="Times New Roman" panose="02020603050405020304" pitchFamily="18" charset="0"/>
              </a:endParaRPr>
            </a:p>
          </p:txBody>
        </p:sp>
        <p:sp>
          <p:nvSpPr>
            <p:cNvPr id="62" name="Rectangle 18"/>
            <p:cNvSpPr>
              <a:spLocks noChangeArrowheads="1"/>
            </p:cNvSpPr>
            <p:nvPr/>
          </p:nvSpPr>
          <p:spPr bwMode="auto">
            <a:xfrm>
              <a:off x="5292" y="3756"/>
              <a:ext cx="106" cy="264"/>
            </a:xfrm>
            <a:prstGeom prst="rect">
              <a:avLst/>
            </a:prstGeom>
            <a:solidFill>
              <a:srgbClr val="FF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100" b="0" i="0">
                <a:latin typeface="Times New Roman" panose="02020603050405020304" pitchFamily="18" charset="0"/>
              </a:endParaRPr>
            </a:p>
          </p:txBody>
        </p:sp>
        <p:sp>
          <p:nvSpPr>
            <p:cNvPr id="63" name="Line 19"/>
            <p:cNvSpPr>
              <a:spLocks noChangeShapeType="1"/>
            </p:cNvSpPr>
            <p:nvPr/>
          </p:nvSpPr>
          <p:spPr bwMode="auto">
            <a:xfrm>
              <a:off x="952" y="2011"/>
              <a:ext cx="1006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64" name="Line 20"/>
            <p:cNvSpPr>
              <a:spLocks noChangeShapeType="1"/>
            </p:cNvSpPr>
            <p:nvPr/>
          </p:nvSpPr>
          <p:spPr bwMode="auto">
            <a:xfrm>
              <a:off x="952" y="2221"/>
              <a:ext cx="1006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65" name="Line 21"/>
            <p:cNvSpPr>
              <a:spLocks noChangeShapeType="1"/>
            </p:cNvSpPr>
            <p:nvPr/>
          </p:nvSpPr>
          <p:spPr bwMode="auto">
            <a:xfrm>
              <a:off x="952" y="2433"/>
              <a:ext cx="1006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66" name="Line 22"/>
            <p:cNvSpPr>
              <a:spLocks noChangeShapeType="1"/>
            </p:cNvSpPr>
            <p:nvPr/>
          </p:nvSpPr>
          <p:spPr bwMode="auto">
            <a:xfrm>
              <a:off x="952" y="3068"/>
              <a:ext cx="1006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67" name="Line 23"/>
            <p:cNvSpPr>
              <a:spLocks noChangeShapeType="1"/>
            </p:cNvSpPr>
            <p:nvPr/>
          </p:nvSpPr>
          <p:spPr bwMode="auto">
            <a:xfrm>
              <a:off x="952" y="4074"/>
              <a:ext cx="1006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68" name="Line 24"/>
            <p:cNvSpPr>
              <a:spLocks noChangeShapeType="1"/>
            </p:cNvSpPr>
            <p:nvPr/>
          </p:nvSpPr>
          <p:spPr bwMode="auto">
            <a:xfrm>
              <a:off x="2063" y="2062"/>
              <a:ext cx="3228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69" name="Line 25"/>
            <p:cNvSpPr>
              <a:spLocks noChangeShapeType="1"/>
            </p:cNvSpPr>
            <p:nvPr/>
          </p:nvSpPr>
          <p:spPr bwMode="auto">
            <a:xfrm>
              <a:off x="2063" y="2540"/>
              <a:ext cx="1006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70" name="Line 26"/>
            <p:cNvSpPr>
              <a:spLocks noChangeShapeType="1"/>
            </p:cNvSpPr>
            <p:nvPr/>
          </p:nvSpPr>
          <p:spPr bwMode="auto">
            <a:xfrm>
              <a:off x="3175" y="2699"/>
              <a:ext cx="1006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71" name="Line 27"/>
            <p:cNvSpPr>
              <a:spLocks noChangeShapeType="1"/>
            </p:cNvSpPr>
            <p:nvPr/>
          </p:nvSpPr>
          <p:spPr bwMode="auto">
            <a:xfrm>
              <a:off x="2063" y="2856"/>
              <a:ext cx="1006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72" name="Line 28"/>
            <p:cNvSpPr>
              <a:spLocks noChangeShapeType="1"/>
            </p:cNvSpPr>
            <p:nvPr/>
          </p:nvSpPr>
          <p:spPr bwMode="auto">
            <a:xfrm>
              <a:off x="3175" y="3174"/>
              <a:ext cx="1006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73" name="Line 29"/>
            <p:cNvSpPr>
              <a:spLocks noChangeShapeType="1"/>
            </p:cNvSpPr>
            <p:nvPr/>
          </p:nvSpPr>
          <p:spPr bwMode="auto">
            <a:xfrm>
              <a:off x="2063" y="3650"/>
              <a:ext cx="1006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74" name="Line 30"/>
            <p:cNvSpPr>
              <a:spLocks noChangeShapeType="1"/>
            </p:cNvSpPr>
            <p:nvPr/>
          </p:nvSpPr>
          <p:spPr bwMode="auto">
            <a:xfrm>
              <a:off x="2063" y="3968"/>
              <a:ext cx="3228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75" name="Text Box 31"/>
            <p:cNvSpPr txBox="1">
              <a:spLocks noChangeArrowheads="1"/>
            </p:cNvSpPr>
            <p:nvPr/>
          </p:nvSpPr>
          <p:spPr bwMode="auto">
            <a:xfrm>
              <a:off x="1075" y="1855"/>
              <a:ext cx="629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600" i="0" dirty="0" err="1">
                  <a:solidFill>
                    <a:srgbClr val="000000"/>
                  </a:solidFill>
                </a:rPr>
                <a:t>renewBook</a:t>
              </a:r>
              <a:endParaRPr lang="en-GB" altLang="en-US" sz="600" i="0" dirty="0">
                <a:solidFill>
                  <a:srgbClr val="000000"/>
                </a:solidFill>
              </a:endParaRPr>
            </a:p>
          </p:txBody>
        </p:sp>
        <p:sp>
          <p:nvSpPr>
            <p:cNvPr id="76" name="Text Box 32"/>
            <p:cNvSpPr txBox="1">
              <a:spLocks noChangeArrowheads="1"/>
            </p:cNvSpPr>
            <p:nvPr/>
          </p:nvSpPr>
          <p:spPr bwMode="auto">
            <a:xfrm>
              <a:off x="947" y="2067"/>
              <a:ext cx="990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600" i="0" dirty="0" err="1">
                  <a:solidFill>
                    <a:srgbClr val="000000"/>
                  </a:solidFill>
                </a:rPr>
                <a:t>displayBorrowing</a:t>
              </a:r>
              <a:endParaRPr lang="en-GB" altLang="en-US" sz="600" i="0" dirty="0">
                <a:solidFill>
                  <a:srgbClr val="000000"/>
                </a:solidFill>
              </a:endParaRPr>
            </a:p>
          </p:txBody>
        </p:sp>
        <p:sp>
          <p:nvSpPr>
            <p:cNvPr id="77" name="Text Box 33"/>
            <p:cNvSpPr txBox="1">
              <a:spLocks noChangeArrowheads="1"/>
            </p:cNvSpPr>
            <p:nvPr/>
          </p:nvSpPr>
          <p:spPr bwMode="auto">
            <a:xfrm>
              <a:off x="1083" y="2279"/>
              <a:ext cx="697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600" i="0">
                  <a:solidFill>
                    <a:srgbClr val="000000"/>
                  </a:solidFill>
                </a:rPr>
                <a:t>selectBooks</a:t>
              </a:r>
            </a:p>
          </p:txBody>
        </p:sp>
        <p:sp>
          <p:nvSpPr>
            <p:cNvPr id="78" name="Text Box 34"/>
            <p:cNvSpPr txBox="1">
              <a:spLocks noChangeArrowheads="1"/>
            </p:cNvSpPr>
            <p:nvPr/>
          </p:nvSpPr>
          <p:spPr bwMode="auto">
            <a:xfrm>
              <a:off x="1144" y="2859"/>
              <a:ext cx="619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600" i="0">
                  <a:solidFill>
                    <a:srgbClr val="000000"/>
                  </a:solidFill>
                </a:rPr>
                <a:t>[reserved]</a:t>
              </a:r>
            </a:p>
          </p:txBody>
        </p:sp>
        <p:sp>
          <p:nvSpPr>
            <p:cNvPr id="79" name="Text Box 35"/>
            <p:cNvSpPr txBox="1">
              <a:spLocks noChangeArrowheads="1"/>
            </p:cNvSpPr>
            <p:nvPr/>
          </p:nvSpPr>
          <p:spPr bwMode="auto">
            <a:xfrm>
              <a:off x="1175" y="3124"/>
              <a:ext cx="439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600" i="0">
                  <a:solidFill>
                    <a:srgbClr val="000000"/>
                  </a:solidFill>
                </a:rPr>
                <a:t>apology</a:t>
              </a:r>
            </a:p>
          </p:txBody>
        </p:sp>
        <p:sp>
          <p:nvSpPr>
            <p:cNvPr id="80" name="Text Box 36"/>
            <p:cNvSpPr txBox="1">
              <a:spLocks noChangeArrowheads="1"/>
            </p:cNvSpPr>
            <p:nvPr/>
          </p:nvSpPr>
          <p:spPr bwMode="auto">
            <a:xfrm>
              <a:off x="1151" y="3865"/>
              <a:ext cx="449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600" i="0">
                  <a:solidFill>
                    <a:srgbClr val="000000"/>
                  </a:solidFill>
                </a:rPr>
                <a:t>confirm</a:t>
              </a:r>
            </a:p>
          </p:txBody>
        </p:sp>
        <p:sp>
          <p:nvSpPr>
            <p:cNvPr id="81" name="Text Box 37"/>
            <p:cNvSpPr txBox="1">
              <a:spLocks noChangeArrowheads="1"/>
            </p:cNvSpPr>
            <p:nvPr/>
          </p:nvSpPr>
          <p:spPr bwMode="auto">
            <a:xfrm>
              <a:off x="2870" y="1886"/>
              <a:ext cx="1350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600" i="0" dirty="0">
                  <a:solidFill>
                    <a:srgbClr val="000000"/>
                  </a:solidFill>
                </a:rPr>
                <a:t>find </a:t>
              </a:r>
              <a:r>
                <a:rPr lang="en-GB" altLang="en-US" sz="600" i="0" dirty="0" err="1">
                  <a:solidFill>
                    <a:srgbClr val="000000"/>
                  </a:solidFill>
                </a:rPr>
                <a:t>MemberBorrowing</a:t>
              </a:r>
              <a:endParaRPr lang="en-GB" altLang="en-US" sz="600" i="0" dirty="0">
                <a:solidFill>
                  <a:srgbClr val="000000"/>
                </a:solidFill>
              </a:endParaRPr>
            </a:p>
          </p:txBody>
        </p:sp>
        <p:sp>
          <p:nvSpPr>
            <p:cNvPr id="82" name="Text Box 38"/>
            <p:cNvSpPr txBox="1">
              <a:spLocks noChangeArrowheads="1"/>
            </p:cNvSpPr>
            <p:nvPr/>
          </p:nvSpPr>
          <p:spPr bwMode="auto">
            <a:xfrm>
              <a:off x="2137" y="2331"/>
              <a:ext cx="802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600" i="0">
                  <a:solidFill>
                    <a:srgbClr val="000000"/>
                  </a:solidFill>
                </a:rPr>
                <a:t>bookSelected</a:t>
              </a:r>
            </a:p>
          </p:txBody>
        </p:sp>
        <p:sp>
          <p:nvSpPr>
            <p:cNvPr id="83" name="Text Box 39"/>
            <p:cNvSpPr txBox="1">
              <a:spLocks noChangeArrowheads="1"/>
            </p:cNvSpPr>
            <p:nvPr/>
          </p:nvSpPr>
          <p:spPr bwMode="auto">
            <a:xfrm>
              <a:off x="3529" y="2501"/>
              <a:ext cx="355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600" i="0">
                  <a:solidFill>
                    <a:srgbClr val="000000"/>
                  </a:solidFill>
                </a:rPr>
                <a:t>* find</a:t>
              </a:r>
            </a:p>
          </p:txBody>
        </p:sp>
        <p:sp>
          <p:nvSpPr>
            <p:cNvPr id="84" name="Text Box 40"/>
            <p:cNvSpPr txBox="1">
              <a:spLocks noChangeArrowheads="1"/>
            </p:cNvSpPr>
            <p:nvPr/>
          </p:nvSpPr>
          <p:spPr bwMode="auto">
            <a:xfrm>
              <a:off x="3465" y="2977"/>
              <a:ext cx="407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600" i="0">
                  <a:solidFill>
                    <a:srgbClr val="000000"/>
                  </a:solidFill>
                </a:rPr>
                <a:t>update</a:t>
              </a:r>
            </a:p>
          </p:txBody>
        </p:sp>
        <p:sp>
          <p:nvSpPr>
            <p:cNvPr id="85" name="Text Box 41"/>
            <p:cNvSpPr txBox="1">
              <a:spLocks noChangeArrowheads="1"/>
            </p:cNvSpPr>
            <p:nvPr/>
          </p:nvSpPr>
          <p:spPr bwMode="auto">
            <a:xfrm>
              <a:off x="2238" y="2648"/>
              <a:ext cx="619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600" i="0">
                  <a:solidFill>
                    <a:srgbClr val="000000"/>
                  </a:solidFill>
                </a:rPr>
                <a:t>[reserved]</a:t>
              </a:r>
            </a:p>
          </p:txBody>
        </p:sp>
        <p:sp>
          <p:nvSpPr>
            <p:cNvPr id="86" name="Text Box 42"/>
            <p:cNvSpPr txBox="1">
              <a:spLocks noChangeArrowheads="1"/>
            </p:cNvSpPr>
            <p:nvPr/>
          </p:nvSpPr>
          <p:spPr bwMode="auto">
            <a:xfrm>
              <a:off x="2286" y="2859"/>
              <a:ext cx="439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600" i="0">
                  <a:solidFill>
                    <a:srgbClr val="000000"/>
                  </a:solidFill>
                </a:rPr>
                <a:t>apology</a:t>
              </a:r>
            </a:p>
          </p:txBody>
        </p:sp>
        <p:sp>
          <p:nvSpPr>
            <p:cNvPr id="87" name="Text Box 43"/>
            <p:cNvSpPr txBox="1">
              <a:spLocks noChangeArrowheads="1"/>
            </p:cNvSpPr>
            <p:nvPr/>
          </p:nvSpPr>
          <p:spPr bwMode="auto">
            <a:xfrm>
              <a:off x="2348" y="3439"/>
              <a:ext cx="456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600" i="0">
                  <a:solidFill>
                    <a:srgbClr val="000000"/>
                  </a:solidFill>
                </a:rPr>
                <a:t>confirm</a:t>
              </a:r>
            </a:p>
          </p:txBody>
        </p:sp>
        <p:sp>
          <p:nvSpPr>
            <p:cNvPr id="88" name="Text Box 44"/>
            <p:cNvSpPr txBox="1">
              <a:spLocks noChangeArrowheads="1"/>
            </p:cNvSpPr>
            <p:nvPr/>
          </p:nvSpPr>
          <p:spPr bwMode="auto">
            <a:xfrm>
              <a:off x="2686" y="4024"/>
              <a:ext cx="1468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600" i="0" dirty="0" err="1">
                  <a:solidFill>
                    <a:srgbClr val="000000"/>
                  </a:solidFill>
                </a:rPr>
                <a:t>updateMemberBorrowing</a:t>
              </a:r>
              <a:endParaRPr lang="en-GB" altLang="en-US" sz="600" i="0" dirty="0">
                <a:solidFill>
                  <a:srgbClr val="00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38162" y="1200452"/>
            <a:ext cx="3405838" cy="233931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387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4"/>
          <p:cNvSpPr>
            <a:spLocks noChangeArrowheads="1"/>
          </p:cNvSpPr>
          <p:nvPr/>
        </p:nvSpPr>
        <p:spPr bwMode="auto">
          <a:xfrm>
            <a:off x="2238956" y="979664"/>
            <a:ext cx="1140600" cy="376959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79" tIns="34289" rIns="68579" bIns="34289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633" i="0">
                <a:solidFill>
                  <a:srgbClr val="0000CC"/>
                </a:solidFill>
              </a:rPr>
              <a:t>a</a:t>
            </a:r>
            <a:r>
              <a:rPr lang="en-US" altLang="en-US" sz="1633" i="0" u="sng">
                <a:solidFill>
                  <a:srgbClr val="0000CC"/>
                </a:solidFill>
              </a:rPr>
              <a:t>:A</a:t>
            </a:r>
          </a:p>
        </p:txBody>
      </p:sp>
      <p:sp>
        <p:nvSpPr>
          <p:cNvPr id="172035" name="Line 16"/>
          <p:cNvSpPr>
            <a:spLocks noChangeShapeType="1"/>
          </p:cNvSpPr>
          <p:nvPr/>
        </p:nvSpPr>
        <p:spPr bwMode="auto">
          <a:xfrm>
            <a:off x="2837339" y="1356623"/>
            <a:ext cx="0" cy="273376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79" tIns="34289" rIns="68579" bIns="34289"/>
          <a:lstStyle/>
          <a:p>
            <a:endParaRPr lang="en-US" sz="1225"/>
          </a:p>
        </p:txBody>
      </p:sp>
      <p:sp>
        <p:nvSpPr>
          <p:cNvPr id="172036" name="Rectangle 14"/>
          <p:cNvSpPr>
            <a:spLocks noChangeArrowheads="1"/>
          </p:cNvSpPr>
          <p:nvPr/>
        </p:nvSpPr>
        <p:spPr bwMode="auto">
          <a:xfrm>
            <a:off x="4312773" y="1861036"/>
            <a:ext cx="1036909" cy="42880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633" i="0" u="sng">
                <a:solidFill>
                  <a:srgbClr val="0000CC"/>
                </a:solidFill>
              </a:rPr>
              <a:t>:B</a:t>
            </a:r>
          </a:p>
        </p:txBody>
      </p:sp>
      <p:sp>
        <p:nvSpPr>
          <p:cNvPr id="172037" name="Line 17"/>
          <p:cNvSpPr>
            <a:spLocks noChangeShapeType="1"/>
          </p:cNvSpPr>
          <p:nvPr/>
        </p:nvSpPr>
        <p:spPr bwMode="auto">
          <a:xfrm>
            <a:off x="4916557" y="2289841"/>
            <a:ext cx="0" cy="273376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172038" name="Rectangle 15"/>
          <p:cNvSpPr>
            <a:spLocks noChangeArrowheads="1"/>
          </p:cNvSpPr>
          <p:nvPr/>
        </p:nvSpPr>
        <p:spPr bwMode="auto">
          <a:xfrm>
            <a:off x="6372549" y="2779133"/>
            <a:ext cx="947260" cy="376959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633" i="0">
                <a:solidFill>
                  <a:srgbClr val="0000CC"/>
                </a:solidFill>
              </a:rPr>
              <a:t>c</a:t>
            </a:r>
            <a:r>
              <a:rPr lang="en-US" altLang="en-US" sz="1633" i="0" u="sng">
                <a:solidFill>
                  <a:srgbClr val="0000CC"/>
                </a:solidFill>
              </a:rPr>
              <a:t>:C</a:t>
            </a:r>
          </a:p>
        </p:txBody>
      </p:sp>
      <p:sp>
        <p:nvSpPr>
          <p:cNvPr id="172039" name="Line 18"/>
          <p:cNvSpPr>
            <a:spLocks noChangeShapeType="1"/>
          </p:cNvSpPr>
          <p:nvPr/>
        </p:nvSpPr>
        <p:spPr bwMode="auto">
          <a:xfrm flipH="1">
            <a:off x="6956891" y="3156092"/>
            <a:ext cx="19442" cy="216346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172040" name="Line 19"/>
          <p:cNvSpPr>
            <a:spLocks noChangeShapeType="1"/>
          </p:cNvSpPr>
          <p:nvPr/>
        </p:nvSpPr>
        <p:spPr bwMode="auto">
          <a:xfrm>
            <a:off x="1329501" y="1859956"/>
            <a:ext cx="143223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172041" name="Text Box 20"/>
          <p:cNvSpPr txBox="1">
            <a:spLocks noChangeArrowheads="1"/>
          </p:cNvSpPr>
          <p:nvPr/>
        </p:nvSpPr>
        <p:spPr bwMode="auto">
          <a:xfrm>
            <a:off x="1722662" y="1572646"/>
            <a:ext cx="474810" cy="34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633" i="0">
                <a:solidFill>
                  <a:srgbClr val="0000CC"/>
                </a:solidFill>
              </a:rPr>
              <a:t>m1</a:t>
            </a:r>
          </a:p>
        </p:txBody>
      </p:sp>
      <p:sp>
        <p:nvSpPr>
          <p:cNvPr id="172042" name="Rectangle 22"/>
          <p:cNvSpPr>
            <a:spLocks noChangeArrowheads="1"/>
          </p:cNvSpPr>
          <p:nvPr/>
        </p:nvSpPr>
        <p:spPr bwMode="auto">
          <a:xfrm>
            <a:off x="2761731" y="1787588"/>
            <a:ext cx="151216" cy="1943124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79" tIns="34289" rIns="68579" bIns="34289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722" i="0">
              <a:solidFill>
                <a:srgbClr val="0000CC"/>
              </a:solidFill>
            </a:endParaRPr>
          </a:p>
        </p:txBody>
      </p:sp>
      <p:sp>
        <p:nvSpPr>
          <p:cNvPr id="172043" name="Line 36"/>
          <p:cNvSpPr>
            <a:spLocks noChangeShapeType="1"/>
          </p:cNvSpPr>
          <p:nvPr/>
        </p:nvSpPr>
        <p:spPr bwMode="auto">
          <a:xfrm>
            <a:off x="2912946" y="2068418"/>
            <a:ext cx="1399827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79" tIns="34289" rIns="68579" bIns="34289"/>
          <a:lstStyle/>
          <a:p>
            <a:endParaRPr lang="en-US" sz="1225"/>
          </a:p>
        </p:txBody>
      </p:sp>
      <p:sp>
        <p:nvSpPr>
          <p:cNvPr id="172044" name="Text Box 37"/>
          <p:cNvSpPr txBox="1">
            <a:spLocks noChangeArrowheads="1"/>
          </p:cNvSpPr>
          <p:nvPr/>
        </p:nvSpPr>
        <p:spPr bwMode="auto">
          <a:xfrm>
            <a:off x="3120329" y="1809191"/>
            <a:ext cx="797332" cy="320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9" tIns="34289" rIns="68579" bIns="34289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633" i="0">
                <a:solidFill>
                  <a:srgbClr val="0000CC"/>
                </a:solidFill>
              </a:rPr>
              <a:t>create</a:t>
            </a:r>
          </a:p>
        </p:txBody>
      </p:sp>
      <p:sp>
        <p:nvSpPr>
          <p:cNvPr id="172045" name="Rectangle 40"/>
          <p:cNvSpPr>
            <a:spLocks noChangeArrowheads="1"/>
          </p:cNvSpPr>
          <p:nvPr/>
        </p:nvSpPr>
        <p:spPr bwMode="auto">
          <a:xfrm>
            <a:off x="4831228" y="2586872"/>
            <a:ext cx="150135" cy="64698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79" tIns="34289" rIns="68579" bIns="34289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722" i="0">
              <a:solidFill>
                <a:srgbClr val="0000CC"/>
              </a:solidFill>
            </a:endParaRPr>
          </a:p>
        </p:txBody>
      </p:sp>
      <p:grpSp>
        <p:nvGrpSpPr>
          <p:cNvPr id="172046" name="Group 42"/>
          <p:cNvGrpSpPr>
            <a:grpSpLocks/>
          </p:cNvGrpSpPr>
          <p:nvPr/>
        </p:nvGrpSpPr>
        <p:grpSpPr bwMode="auto">
          <a:xfrm>
            <a:off x="2861101" y="2327643"/>
            <a:ext cx="1961486" cy="343965"/>
            <a:chOff x="1776" y="2880"/>
            <a:chExt cx="912" cy="229"/>
          </a:xfrm>
        </p:grpSpPr>
        <p:sp>
          <p:nvSpPr>
            <p:cNvPr id="172053" name="Line 43"/>
            <p:cNvSpPr>
              <a:spLocks noChangeShapeType="1"/>
            </p:cNvSpPr>
            <p:nvPr/>
          </p:nvSpPr>
          <p:spPr bwMode="auto">
            <a:xfrm>
              <a:off x="1776" y="3072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72054" name="Text Box 44"/>
            <p:cNvSpPr txBox="1">
              <a:spLocks noChangeArrowheads="1"/>
            </p:cNvSpPr>
            <p:nvPr/>
          </p:nvSpPr>
          <p:spPr bwMode="auto">
            <a:xfrm>
              <a:off x="1776" y="2880"/>
              <a:ext cx="757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33" i="0">
                  <a:solidFill>
                    <a:srgbClr val="0000CC"/>
                  </a:solidFill>
                </a:rPr>
                <a:t>flag=doA(this)</a:t>
              </a:r>
            </a:p>
          </p:txBody>
        </p:sp>
      </p:grpSp>
      <p:sp>
        <p:nvSpPr>
          <p:cNvPr id="172047" name="Line 36"/>
          <p:cNvSpPr>
            <a:spLocks noChangeShapeType="1"/>
          </p:cNvSpPr>
          <p:nvPr/>
        </p:nvSpPr>
        <p:spPr bwMode="auto">
          <a:xfrm>
            <a:off x="4986764" y="2941149"/>
            <a:ext cx="1399827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79" tIns="34289" rIns="68579" bIns="34289"/>
          <a:lstStyle/>
          <a:p>
            <a:endParaRPr lang="en-US" sz="1225"/>
          </a:p>
        </p:txBody>
      </p:sp>
      <p:sp>
        <p:nvSpPr>
          <p:cNvPr id="172048" name="Text Box 37"/>
          <p:cNvSpPr txBox="1">
            <a:spLocks noChangeArrowheads="1"/>
          </p:cNvSpPr>
          <p:nvPr/>
        </p:nvSpPr>
        <p:spPr bwMode="auto">
          <a:xfrm>
            <a:off x="5194146" y="2681922"/>
            <a:ext cx="797332" cy="320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9" tIns="34289" rIns="68579" bIns="34289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633" i="0">
                <a:solidFill>
                  <a:srgbClr val="0000CC"/>
                </a:solidFill>
              </a:rPr>
              <a:t>create</a:t>
            </a:r>
          </a:p>
        </p:txBody>
      </p:sp>
      <p:grpSp>
        <p:nvGrpSpPr>
          <p:cNvPr id="172049" name="Group 42"/>
          <p:cNvGrpSpPr>
            <a:grpSpLocks/>
          </p:cNvGrpSpPr>
          <p:nvPr/>
        </p:nvGrpSpPr>
        <p:grpSpPr bwMode="auto">
          <a:xfrm>
            <a:off x="2861101" y="2868778"/>
            <a:ext cx="1961486" cy="343966"/>
            <a:chOff x="1776" y="2880"/>
            <a:chExt cx="912" cy="229"/>
          </a:xfrm>
        </p:grpSpPr>
        <p:sp>
          <p:nvSpPr>
            <p:cNvPr id="172051" name="Line 43"/>
            <p:cNvSpPr>
              <a:spLocks noChangeShapeType="1"/>
            </p:cNvSpPr>
            <p:nvPr/>
          </p:nvSpPr>
          <p:spPr bwMode="auto">
            <a:xfrm>
              <a:off x="1776" y="3072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72052" name="Text Box 44"/>
            <p:cNvSpPr txBox="1">
              <a:spLocks noChangeArrowheads="1"/>
            </p:cNvSpPr>
            <p:nvPr/>
          </p:nvSpPr>
          <p:spPr bwMode="auto">
            <a:xfrm>
              <a:off x="1776" y="2880"/>
              <a:ext cx="547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33" i="0">
                  <a:solidFill>
                    <a:srgbClr val="0000CC"/>
                  </a:solidFill>
                </a:rPr>
                <a:t>    doB(c)</a:t>
              </a:r>
            </a:p>
          </p:txBody>
        </p:sp>
      </p:grpSp>
      <p:sp>
        <p:nvSpPr>
          <p:cNvPr id="172050" name="Rectangle 2"/>
          <p:cNvSpPr>
            <a:spLocks noChangeArrowheads="1"/>
          </p:cNvSpPr>
          <p:nvPr/>
        </p:nvSpPr>
        <p:spPr bwMode="auto">
          <a:xfrm>
            <a:off x="1308771" y="164176"/>
            <a:ext cx="6221453" cy="854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8000"/>
              </a:lnSpc>
              <a:buSzPct val="45000"/>
              <a:buFont typeface="Wingdings" panose="05000000000000000000" pitchFamily="2" charset="2"/>
              <a:buNone/>
            </a:pPr>
            <a:r>
              <a:rPr lang="en-US" altLang="en-US" sz="2400" i="0" dirty="0">
                <a:solidFill>
                  <a:srgbClr val="000000"/>
                </a:solidFill>
              </a:rPr>
              <a:t>Quiz: Write Code for class B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0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668656" y="117180"/>
            <a:ext cx="5848814" cy="854370"/>
          </a:xfrm>
        </p:spPr>
        <p:txBody>
          <a:bodyPr/>
          <a:lstStyle/>
          <a:p>
            <a:r>
              <a:rPr lang="en-US" altLang="en-US" sz="1905" b="1" dirty="0"/>
              <a:t>Class Diagram Inference Based on Text Analysis</a:t>
            </a:r>
            <a:br>
              <a:rPr lang="en-US" altLang="en-US" sz="1905" b="1" dirty="0"/>
            </a:br>
            <a:r>
              <a:rPr lang="en-US" altLang="en-US" sz="1905" b="1" dirty="0"/>
              <a:t>(based on Dennis, 2002)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93142"/>
            <a:ext cx="9144000" cy="3888408"/>
          </a:xfrm>
        </p:spPr>
        <p:txBody>
          <a:bodyPr>
            <a:normAutofit fontScale="70000" lnSpcReduction="20000"/>
          </a:bodyPr>
          <a:lstStyle/>
          <a:p>
            <a:pPr>
              <a:spcAft>
                <a:spcPts val="544"/>
              </a:spcAft>
            </a:pPr>
            <a:r>
              <a:rPr lang="en-US" altLang="en-US" dirty="0" smtClean="0">
                <a:solidFill>
                  <a:schemeClr val="tx1"/>
                </a:solidFill>
              </a:rPr>
              <a:t>A common  noun implies a class  </a:t>
            </a:r>
            <a:r>
              <a:rPr lang="en-US" altLang="en-US" dirty="0" smtClean="0">
                <a:solidFill>
                  <a:srgbClr val="0000CC"/>
                </a:solidFill>
              </a:rPr>
              <a:t>e.g. Book</a:t>
            </a:r>
          </a:p>
          <a:p>
            <a:pPr>
              <a:spcAft>
                <a:spcPts val="544"/>
              </a:spcAft>
            </a:pPr>
            <a:r>
              <a:rPr lang="en-US" altLang="en-US" dirty="0" smtClean="0"/>
              <a:t>A proper noun implies an object (instance of a class): CSE </a:t>
            </a:r>
            <a:r>
              <a:rPr lang="en-US" altLang="en-US" dirty="0" err="1" smtClean="0"/>
              <a:t>Dept</a:t>
            </a:r>
            <a:r>
              <a:rPr lang="en-US" altLang="en-US" dirty="0" smtClean="0"/>
              <a:t>, OOSD, etc.</a:t>
            </a:r>
          </a:p>
          <a:p>
            <a:pPr>
              <a:spcAft>
                <a:spcPts val="544"/>
              </a:spcAft>
            </a:pPr>
            <a:r>
              <a:rPr lang="en-US" altLang="en-US" dirty="0" smtClean="0"/>
              <a:t>An adjective implies an attribute </a:t>
            </a:r>
            <a:r>
              <a:rPr lang="en-US" altLang="en-US" dirty="0" smtClean="0">
                <a:solidFill>
                  <a:srgbClr val="0000CC"/>
                </a:solidFill>
              </a:rPr>
              <a:t>e.g. price of book</a:t>
            </a:r>
          </a:p>
          <a:p>
            <a:pPr>
              <a:spcAft>
                <a:spcPts val="544"/>
              </a:spcAft>
            </a:pPr>
            <a:r>
              <a:rPr lang="en-US" altLang="en-US" dirty="0" smtClean="0"/>
              <a:t>A “doing” verb implies an operation</a:t>
            </a:r>
          </a:p>
          <a:p>
            <a:pPr lvl="1">
              <a:spcAft>
                <a:spcPts val="544"/>
              </a:spcAft>
            </a:pPr>
            <a:r>
              <a:rPr lang="en-US" altLang="en-US" dirty="0" smtClean="0"/>
              <a:t>Can also imply a relationship  </a:t>
            </a:r>
            <a:r>
              <a:rPr lang="en-US" altLang="en-US" dirty="0" smtClean="0">
                <a:solidFill>
                  <a:srgbClr val="0000CC"/>
                </a:solidFill>
              </a:rPr>
              <a:t>e.g.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0000CC"/>
                </a:solidFill>
              </a:rPr>
              <a:t>student issues Book</a:t>
            </a:r>
            <a:r>
              <a:rPr lang="en-US" altLang="en-US" dirty="0" smtClean="0"/>
              <a:t> </a:t>
            </a:r>
          </a:p>
          <a:p>
            <a:pPr>
              <a:spcAft>
                <a:spcPts val="544"/>
              </a:spcAft>
            </a:pPr>
            <a:r>
              <a:rPr lang="en-US" altLang="en-US" dirty="0" smtClean="0"/>
              <a:t>A “having” verb implies an aggregation relationship</a:t>
            </a:r>
          </a:p>
          <a:p>
            <a:pPr>
              <a:spcAft>
                <a:spcPts val="544"/>
              </a:spcAft>
            </a:pPr>
            <a:r>
              <a:rPr lang="en-US" altLang="en-US" dirty="0" smtClean="0"/>
              <a:t>A predicate or descriptive verb phrase elaborates an operation  </a:t>
            </a:r>
            <a:r>
              <a:rPr lang="en-US" altLang="en-US" dirty="0" smtClean="0">
                <a:solidFill>
                  <a:srgbClr val="0000CC"/>
                </a:solidFill>
              </a:rPr>
              <a:t>e.g.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0000CC"/>
                </a:solidFill>
              </a:rPr>
              <a:t>ISBN numbers are integers</a:t>
            </a:r>
          </a:p>
          <a:p>
            <a:pPr>
              <a:spcAft>
                <a:spcPts val="544"/>
              </a:spcAft>
            </a:pPr>
            <a:r>
              <a:rPr lang="en-US" altLang="en-US" dirty="0" smtClean="0"/>
              <a:t>An adverb implies an attribute of an operation </a:t>
            </a:r>
            <a:r>
              <a:rPr lang="en-US" altLang="en-US" dirty="0" smtClean="0">
                <a:solidFill>
                  <a:srgbClr val="0000CC"/>
                </a:solidFill>
              </a:rPr>
              <a:t>e.g.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0000CC"/>
                </a:solidFill>
              </a:rPr>
              <a:t>fast loading of image…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8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57150"/>
            <a:ext cx="5848814" cy="854369"/>
          </a:xfrm>
        </p:spPr>
        <p:txBody>
          <a:bodyPr>
            <a:normAutofit/>
          </a:bodyPr>
          <a:lstStyle/>
          <a:p>
            <a:r>
              <a:rPr lang="en-US" altLang="en-US" sz="3200" b="1" dirty="0" smtClean="0"/>
              <a:t>Quiz: </a:t>
            </a:r>
            <a:r>
              <a:rPr lang="en-US" altLang="en-US" sz="3200" b="1" dirty="0" err="1" smtClean="0"/>
              <a:t>Ans</a:t>
            </a:r>
            <a:endParaRPr lang="en-US" altLang="en-US" sz="3200" b="1" dirty="0" smtClean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742950"/>
            <a:ext cx="5981668" cy="3421799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altLang="en-US" sz="2449" b="1" dirty="0"/>
              <a:t>public class B { </a:t>
            </a:r>
          </a:p>
          <a:p>
            <a:pPr>
              <a:buFont typeface="Wingdings" pitchFamily="2" charset="2"/>
              <a:buNone/>
            </a:pPr>
            <a:r>
              <a:rPr lang="en-US" altLang="en-US" sz="2449" b="1" dirty="0"/>
              <a:t>… </a:t>
            </a:r>
          </a:p>
          <a:p>
            <a:pPr>
              <a:buFont typeface="Wingdings" pitchFamily="2" charset="2"/>
              <a:buNone/>
            </a:pPr>
            <a:r>
              <a:rPr lang="en-US" altLang="en-US" sz="2449" b="1" dirty="0" err="1"/>
              <a:t>int</a:t>
            </a:r>
            <a:r>
              <a:rPr lang="en-US" altLang="en-US" sz="2449" b="1" dirty="0"/>
              <a:t> </a:t>
            </a:r>
            <a:r>
              <a:rPr lang="en-US" altLang="en-US" sz="2449" b="1" dirty="0" err="1"/>
              <a:t>doA</a:t>
            </a:r>
            <a:r>
              <a:rPr lang="en-US" altLang="en-US" sz="2449" b="1" dirty="0"/>
              <a:t>(A a) { </a:t>
            </a:r>
          </a:p>
          <a:p>
            <a:pPr>
              <a:buFont typeface="Wingdings" pitchFamily="2" charset="2"/>
              <a:buNone/>
            </a:pPr>
            <a:r>
              <a:rPr lang="en-US" altLang="en-US" sz="2449" b="1" dirty="0"/>
              <a:t>       </a:t>
            </a:r>
            <a:r>
              <a:rPr lang="en-US" altLang="en-US" sz="2449" b="1" dirty="0" err="1"/>
              <a:t>int</a:t>
            </a:r>
            <a:r>
              <a:rPr lang="en-US" altLang="en-US" sz="2449" b="1" dirty="0"/>
              <a:t> flag;</a:t>
            </a:r>
          </a:p>
          <a:p>
            <a:pPr>
              <a:buFont typeface="Wingdings" pitchFamily="2" charset="2"/>
              <a:buNone/>
            </a:pPr>
            <a:r>
              <a:rPr lang="en-US" altLang="en-US" sz="2449" b="1" dirty="0"/>
              <a:t>      C </a:t>
            </a:r>
            <a:r>
              <a:rPr lang="en-US" altLang="en-US" sz="2449" b="1" dirty="0" err="1"/>
              <a:t>c</a:t>
            </a:r>
            <a:r>
              <a:rPr lang="en-US" altLang="en-US" sz="2449" b="1" dirty="0"/>
              <a:t> = new C(); </a:t>
            </a:r>
          </a:p>
          <a:p>
            <a:pPr>
              <a:buFont typeface="Wingdings" pitchFamily="2" charset="2"/>
              <a:buNone/>
            </a:pPr>
            <a:r>
              <a:rPr lang="en-US" altLang="en-US" sz="2449" b="1" dirty="0"/>
              <a:t>      </a:t>
            </a:r>
            <a:r>
              <a:rPr lang="en-US" altLang="en-US" sz="2449" b="1" dirty="0" err="1"/>
              <a:t>a.doB</a:t>
            </a:r>
            <a:r>
              <a:rPr lang="en-US" altLang="en-US" sz="2449" b="1" dirty="0"/>
              <a:t>(c); … </a:t>
            </a:r>
          </a:p>
          <a:p>
            <a:pPr>
              <a:buFont typeface="Wingdings" pitchFamily="2" charset="2"/>
              <a:buNone/>
            </a:pPr>
            <a:r>
              <a:rPr lang="en-US" altLang="en-US" sz="2449" b="1" dirty="0"/>
              <a:t>      return flag; } </a:t>
            </a:r>
          </a:p>
          <a:p>
            <a:pPr>
              <a:buFont typeface="Wingdings" pitchFamily="2" charset="2"/>
              <a:buNone/>
            </a:pPr>
            <a:r>
              <a:rPr lang="en-US" altLang="en-US" sz="2449" b="1" dirty="0"/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3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3"/>
          <p:cNvSpPr>
            <a:spLocks noChangeArrowheads="1"/>
          </p:cNvSpPr>
          <p:nvPr/>
        </p:nvSpPr>
        <p:spPr bwMode="auto">
          <a:xfrm>
            <a:off x="0" y="209550"/>
            <a:ext cx="6643778" cy="3687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658" tIns="32329" rIns="64658" bIns="32329"/>
          <a:lstStyle>
            <a:lvl1pPr marL="377825" indent="-377825" defTabSz="1008063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819150" indent="-315913" defTabSz="1008063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lvl="1">
              <a:lnSpc>
                <a:spcPct val="110000"/>
              </a:lnSpc>
              <a:spcBef>
                <a:spcPts val="408"/>
              </a:spcBef>
              <a:spcAft>
                <a:spcPts val="408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en-US" sz="2313" b="0" i="0" dirty="0">
                <a:solidFill>
                  <a:schemeClr val="tx1"/>
                </a:solidFill>
              </a:rPr>
              <a:t>Faculty &amp; student </a:t>
            </a:r>
          </a:p>
          <a:p>
            <a:pPr lvl="1">
              <a:lnSpc>
                <a:spcPct val="110000"/>
              </a:lnSpc>
              <a:spcBef>
                <a:spcPts val="408"/>
              </a:spcBef>
              <a:spcAft>
                <a:spcPts val="408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en-US" sz="2313" b="0" i="0" dirty="0">
                <a:solidFill>
                  <a:schemeClr val="tx1"/>
                </a:solidFill>
              </a:rPr>
              <a:t>Hospital &amp; doctor</a:t>
            </a:r>
          </a:p>
          <a:p>
            <a:pPr lvl="1">
              <a:lnSpc>
                <a:spcPct val="110000"/>
              </a:lnSpc>
              <a:spcBef>
                <a:spcPts val="408"/>
              </a:spcBef>
              <a:spcAft>
                <a:spcPts val="408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en-US" sz="2313" b="0" i="0" dirty="0">
                <a:solidFill>
                  <a:schemeClr val="tx1"/>
                </a:solidFill>
              </a:rPr>
              <a:t>Door &amp; Car </a:t>
            </a:r>
          </a:p>
          <a:p>
            <a:pPr lvl="1">
              <a:lnSpc>
                <a:spcPct val="110000"/>
              </a:lnSpc>
              <a:spcBef>
                <a:spcPts val="408"/>
              </a:spcBef>
              <a:spcAft>
                <a:spcPts val="408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en-US" sz="2313" b="0" i="0" dirty="0">
                <a:solidFill>
                  <a:schemeClr val="tx1"/>
                </a:solidFill>
              </a:rPr>
              <a:t>Member &amp; Organization </a:t>
            </a:r>
          </a:p>
          <a:p>
            <a:pPr lvl="1">
              <a:lnSpc>
                <a:spcPct val="110000"/>
              </a:lnSpc>
              <a:spcBef>
                <a:spcPts val="408"/>
              </a:spcBef>
              <a:spcAft>
                <a:spcPts val="408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en-US" sz="2313" b="0" i="0" dirty="0">
                <a:solidFill>
                  <a:schemeClr val="tx1"/>
                </a:solidFill>
              </a:rPr>
              <a:t>People &amp; student </a:t>
            </a:r>
          </a:p>
          <a:p>
            <a:pPr lvl="1">
              <a:lnSpc>
                <a:spcPct val="110000"/>
              </a:lnSpc>
              <a:spcBef>
                <a:spcPts val="408"/>
              </a:spcBef>
              <a:spcAft>
                <a:spcPts val="408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en-US" sz="2313" b="0" i="0" dirty="0">
                <a:solidFill>
                  <a:schemeClr val="tx1"/>
                </a:solidFill>
              </a:rPr>
              <a:t>Department &amp; Faculty </a:t>
            </a:r>
          </a:p>
          <a:p>
            <a:pPr lvl="1">
              <a:lnSpc>
                <a:spcPct val="110000"/>
              </a:lnSpc>
              <a:spcBef>
                <a:spcPts val="408"/>
              </a:spcBef>
              <a:spcAft>
                <a:spcPts val="408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en-US" sz="2313" b="0" i="0" dirty="0">
                <a:solidFill>
                  <a:schemeClr val="tx1"/>
                </a:solidFill>
              </a:rPr>
              <a:t>Employee &amp; Faculty </a:t>
            </a:r>
          </a:p>
          <a:p>
            <a:pPr lvl="1">
              <a:lnSpc>
                <a:spcPct val="110000"/>
              </a:lnSpc>
              <a:spcBef>
                <a:spcPts val="408"/>
              </a:spcBef>
              <a:spcAft>
                <a:spcPts val="408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en-US" sz="2313" b="0" i="0" dirty="0">
                <a:solidFill>
                  <a:schemeClr val="tx1"/>
                </a:solidFill>
              </a:rPr>
              <a:t>Computer Peripheral &amp; Printer </a:t>
            </a:r>
          </a:p>
          <a:p>
            <a:pPr lvl="1">
              <a:lnSpc>
                <a:spcPct val="110000"/>
              </a:lnSpc>
              <a:spcBef>
                <a:spcPts val="408"/>
              </a:spcBef>
              <a:spcAft>
                <a:spcPts val="408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en-US" sz="2313" b="0" i="0" dirty="0">
                <a:solidFill>
                  <a:schemeClr val="tx1"/>
                </a:solidFill>
              </a:rPr>
              <a:t>Account &amp; Savings account </a:t>
            </a:r>
          </a:p>
          <a:p>
            <a:pPr lvl="1">
              <a:lnSpc>
                <a:spcPct val="110000"/>
              </a:lnSpc>
              <a:spcBef>
                <a:spcPts val="408"/>
              </a:spcBef>
              <a:spcAft>
                <a:spcPts val="408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</a:pPr>
            <a:endParaRPr lang="en-US" altLang="en-US" sz="2313" b="0" i="0" dirty="0">
              <a:solidFill>
                <a:schemeClr val="tx1"/>
              </a:solidFill>
            </a:endParaRPr>
          </a:p>
          <a:p>
            <a:pPr lvl="1">
              <a:lnSpc>
                <a:spcPct val="110000"/>
              </a:lnSpc>
              <a:spcBef>
                <a:spcPts val="408"/>
              </a:spcBef>
              <a:spcAft>
                <a:spcPts val="408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endParaRPr lang="en-US" altLang="en-US" sz="2654" b="0" i="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408"/>
              </a:spcBef>
              <a:spcAft>
                <a:spcPts val="408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endParaRPr lang="en-US" altLang="en-US" sz="2654" b="0" i="0" dirty="0">
              <a:solidFill>
                <a:schemeClr val="tx1"/>
              </a:solidFill>
            </a:endParaRPr>
          </a:p>
        </p:txBody>
      </p:sp>
      <p:sp>
        <p:nvSpPr>
          <p:cNvPr id="130051" name="Rectangle 2"/>
          <p:cNvSpPr>
            <a:spLocks noChangeArrowheads="1"/>
          </p:cNvSpPr>
          <p:nvPr/>
        </p:nvSpPr>
        <p:spPr bwMode="auto">
          <a:xfrm>
            <a:off x="5364267" y="819150"/>
            <a:ext cx="3398733" cy="85437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lIns="0" tIns="0" rIns="0" bIns="0" anchor="ctr"/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8000"/>
              </a:lnSpc>
              <a:buSzPct val="45000"/>
              <a:buFont typeface="Wingdings" panose="05000000000000000000" pitchFamily="2" charset="2"/>
              <a:buNone/>
            </a:pPr>
            <a:r>
              <a:rPr lang="en-US" altLang="en-US" sz="2994" i="0" dirty="0">
                <a:solidFill>
                  <a:srgbClr val="000000"/>
                </a:solidFill>
              </a:rPr>
              <a:t>Identify Class Relations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9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800600" y="666750"/>
            <a:ext cx="2941533" cy="85437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altLang="en-US" sz="2722" b="1" dirty="0"/>
              <a:t>Identify Classes &amp; Relations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56605"/>
            <a:ext cx="6532526" cy="404394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408"/>
              </a:spcBef>
              <a:spcAft>
                <a:spcPts val="408"/>
              </a:spcAft>
            </a:pPr>
            <a:r>
              <a:rPr lang="en-US" altLang="en-US" sz="2400"/>
              <a:t>A square is a polygon</a:t>
            </a:r>
          </a:p>
          <a:p>
            <a:pPr>
              <a:lnSpc>
                <a:spcPct val="110000"/>
              </a:lnSpc>
              <a:spcBef>
                <a:spcPts val="408"/>
              </a:spcBef>
              <a:spcAft>
                <a:spcPts val="408"/>
              </a:spcAft>
            </a:pPr>
            <a:r>
              <a:rPr lang="en-US" altLang="en-US" sz="2400"/>
              <a:t>Shyam is a student</a:t>
            </a:r>
          </a:p>
          <a:p>
            <a:pPr>
              <a:lnSpc>
                <a:spcPct val="110000"/>
              </a:lnSpc>
              <a:spcBef>
                <a:spcPts val="408"/>
              </a:spcBef>
              <a:spcAft>
                <a:spcPts val="408"/>
              </a:spcAft>
            </a:pPr>
            <a:r>
              <a:rPr lang="en-US" altLang="en-US" sz="2400"/>
              <a:t>Every student has a name</a:t>
            </a:r>
          </a:p>
          <a:p>
            <a:pPr>
              <a:lnSpc>
                <a:spcPct val="110000"/>
              </a:lnSpc>
              <a:spcBef>
                <a:spcPts val="408"/>
              </a:spcBef>
              <a:spcAft>
                <a:spcPts val="408"/>
              </a:spcAft>
            </a:pPr>
            <a:r>
              <a:rPr lang="en-US" altLang="en-US" sz="2400"/>
              <a:t>100 paisa is one rupee</a:t>
            </a:r>
          </a:p>
          <a:p>
            <a:pPr>
              <a:lnSpc>
                <a:spcPct val="110000"/>
              </a:lnSpc>
              <a:spcBef>
                <a:spcPts val="408"/>
              </a:spcBef>
              <a:spcAft>
                <a:spcPts val="408"/>
              </a:spcAft>
            </a:pPr>
            <a:r>
              <a:rPr lang="en-US" altLang="en-US" sz="2400"/>
              <a:t>Students live in hostels</a:t>
            </a:r>
          </a:p>
          <a:p>
            <a:pPr>
              <a:lnSpc>
                <a:spcPct val="110000"/>
              </a:lnSpc>
              <a:spcBef>
                <a:spcPts val="408"/>
              </a:spcBef>
              <a:spcAft>
                <a:spcPts val="408"/>
              </a:spcAft>
            </a:pPr>
            <a:r>
              <a:rPr lang="en-US" altLang="en-US" sz="2400"/>
              <a:t>Every student is a member of the library</a:t>
            </a:r>
          </a:p>
          <a:p>
            <a:pPr>
              <a:lnSpc>
                <a:spcPct val="110000"/>
              </a:lnSpc>
              <a:spcBef>
                <a:spcPts val="408"/>
              </a:spcBef>
              <a:spcAft>
                <a:spcPts val="408"/>
              </a:spcAft>
            </a:pPr>
            <a:r>
              <a:rPr lang="en-US" altLang="en-US" sz="2400"/>
              <a:t>A student can renew his borrowed books</a:t>
            </a:r>
          </a:p>
          <a:p>
            <a:pPr>
              <a:lnSpc>
                <a:spcPct val="110000"/>
              </a:lnSpc>
              <a:spcBef>
                <a:spcPts val="408"/>
              </a:spcBef>
              <a:spcAft>
                <a:spcPts val="408"/>
              </a:spcAft>
            </a:pPr>
            <a:r>
              <a:rPr lang="en-US" altLang="en-US" sz="2400"/>
              <a:t>The Department has many students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2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1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1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itle 1"/>
          <p:cNvSpPr>
            <a:spLocks noGrp="1"/>
          </p:cNvSpPr>
          <p:nvPr>
            <p:ph type="title"/>
          </p:nvPr>
        </p:nvSpPr>
        <p:spPr>
          <a:xfrm>
            <a:off x="5943600" y="438150"/>
            <a:ext cx="2817424" cy="91440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altLang="en-US" sz="2722" b="1" dirty="0"/>
              <a:t>Identify Classes &amp; Relations</a:t>
            </a:r>
          </a:p>
        </p:txBody>
      </p:sp>
      <p:sp>
        <p:nvSpPr>
          <p:cNvPr id="152579" name="Content Placeholder 2"/>
          <p:cNvSpPr>
            <a:spLocks noGrp="1"/>
          </p:cNvSpPr>
          <p:nvPr>
            <p:ph idx="1"/>
          </p:nvPr>
        </p:nvSpPr>
        <p:spPr>
          <a:xfrm>
            <a:off x="76200" y="285750"/>
            <a:ext cx="7762063" cy="3992099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A country has a capital city</a:t>
            </a:r>
          </a:p>
          <a:p>
            <a:r>
              <a:rPr lang="en-US" altLang="en-US" sz="2800" dirty="0"/>
              <a:t>A dining philosopher uses a fork</a:t>
            </a:r>
          </a:p>
          <a:p>
            <a:r>
              <a:rPr lang="en-US" altLang="en-US" sz="2800" dirty="0"/>
              <a:t>A file is an ordinary file or a directory file</a:t>
            </a:r>
          </a:p>
          <a:p>
            <a:r>
              <a:rPr lang="en-US" altLang="en-US" sz="2800" dirty="0"/>
              <a:t>Files contain records</a:t>
            </a:r>
          </a:p>
          <a:p>
            <a:r>
              <a:rPr lang="en-US" altLang="en-US" sz="2800" dirty="0"/>
              <a:t>A class can have several attributes</a:t>
            </a:r>
          </a:p>
          <a:p>
            <a:r>
              <a:rPr lang="en-US" altLang="en-US" sz="2800" dirty="0"/>
              <a:t>A relation can be association or generalization</a:t>
            </a:r>
          </a:p>
          <a:p>
            <a:r>
              <a:rPr lang="en-US" altLang="en-US" sz="2800" dirty="0"/>
              <a:t>A polygon is composed of an ordered set of points</a:t>
            </a:r>
          </a:p>
          <a:p>
            <a:r>
              <a:rPr lang="en-US" altLang="en-US" sz="2800" dirty="0"/>
              <a:t>A person uses a computer language on a project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5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2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"/>
          <p:cNvSpPr>
            <a:spLocks noGrp="1" noChangeArrowheads="1"/>
          </p:cNvSpPr>
          <p:nvPr>
            <p:ph type="title"/>
          </p:nvPr>
        </p:nvSpPr>
        <p:spPr>
          <a:xfrm>
            <a:off x="5715000" y="1581150"/>
            <a:ext cx="3249653" cy="549778"/>
          </a:xfrm>
          <a:solidFill>
            <a:srgbClr val="FFFF00"/>
          </a:solidFill>
        </p:spPr>
        <p:txBody>
          <a:bodyPr vert="horz" lIns="13472" tIns="35026" rIns="13472" bIns="35026" rtlCol="0" anchor="ctr">
            <a:normAutofit/>
          </a:bodyPr>
          <a:lstStyle/>
          <a:p>
            <a:pPr>
              <a:lnSpc>
                <a:spcPct val="94000"/>
              </a:lnSpc>
              <a:spcBef>
                <a:spcPts val="927"/>
              </a:spcBef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</a:pPr>
            <a:r>
              <a:rPr lang="en-GB" altLang="en-US" sz="2722" b="1" dirty="0"/>
              <a:t>Class Diagram: </a:t>
            </a:r>
            <a:r>
              <a:rPr lang="en-GB" altLang="en-US" sz="2722" b="1" dirty="0" smtClean="0"/>
              <a:t>Recap</a:t>
            </a:r>
            <a:endParaRPr lang="en-GB" altLang="en-US" sz="2722" b="1" dirty="0"/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209551"/>
            <a:ext cx="7848961" cy="5182376"/>
          </a:xfrm>
        </p:spPr>
        <p:txBody>
          <a:bodyPr vert="horz" lIns="13472" tIns="35026" rIns="13472" bIns="35026" rtlCol="0">
            <a:normAutofit/>
          </a:bodyPr>
          <a:lstStyle/>
          <a:p>
            <a:pPr marL="230069" indent="-230069">
              <a:lnSpc>
                <a:spcPct val="110000"/>
              </a:lnSpc>
              <a:spcBef>
                <a:spcPts val="476"/>
              </a:spcBef>
              <a:spcAft>
                <a:spcPct val="15000"/>
              </a:spcAft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</a:pPr>
            <a:r>
              <a:rPr lang="en-GB" altLang="en-US" sz="2994" dirty="0"/>
              <a:t>Describes static structure of a system</a:t>
            </a:r>
          </a:p>
          <a:p>
            <a:pPr marL="230069" indent="-230069">
              <a:lnSpc>
                <a:spcPct val="110000"/>
              </a:lnSpc>
              <a:spcBef>
                <a:spcPts val="476"/>
              </a:spcBef>
              <a:spcAft>
                <a:spcPct val="15000"/>
              </a:spcAft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</a:pPr>
            <a:r>
              <a:rPr lang="en-GB" altLang="en-US" sz="2994" dirty="0"/>
              <a:t>Main constituents are classes and their relationships:</a:t>
            </a:r>
          </a:p>
          <a:p>
            <a:pPr marL="502263" lvl="1" indent="-191184">
              <a:lnSpc>
                <a:spcPct val="110000"/>
              </a:lnSpc>
              <a:spcBef>
                <a:spcPts val="476"/>
              </a:spcBef>
              <a:spcAft>
                <a:spcPct val="15000"/>
              </a:spcAft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</a:pPr>
            <a:r>
              <a:rPr lang="en-GB" altLang="en-US" sz="2722" b="1" dirty="0">
                <a:solidFill>
                  <a:srgbClr val="0000CC"/>
                </a:solidFill>
              </a:rPr>
              <a:t>Generalization</a:t>
            </a:r>
          </a:p>
          <a:p>
            <a:pPr marL="502263" lvl="1" indent="-191184">
              <a:lnSpc>
                <a:spcPct val="110000"/>
              </a:lnSpc>
              <a:spcBef>
                <a:spcPts val="476"/>
              </a:spcBef>
              <a:spcAft>
                <a:spcPct val="15000"/>
              </a:spcAft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</a:pPr>
            <a:r>
              <a:rPr lang="en-GB" altLang="en-US" sz="2722" b="1" dirty="0">
                <a:solidFill>
                  <a:srgbClr val="0000CC"/>
                </a:solidFill>
              </a:rPr>
              <a:t>Aggregation</a:t>
            </a:r>
          </a:p>
          <a:p>
            <a:pPr marL="502263" lvl="1" indent="-191184">
              <a:lnSpc>
                <a:spcPct val="110000"/>
              </a:lnSpc>
              <a:spcBef>
                <a:spcPts val="476"/>
              </a:spcBef>
              <a:spcAft>
                <a:spcPct val="15000"/>
              </a:spcAft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</a:pPr>
            <a:r>
              <a:rPr lang="en-GB" altLang="en-US" sz="2722" b="1" dirty="0">
                <a:solidFill>
                  <a:srgbClr val="0000CC"/>
                </a:solidFill>
              </a:rPr>
              <a:t>Association</a:t>
            </a:r>
          </a:p>
          <a:p>
            <a:pPr marL="502263" lvl="1" indent="-191184">
              <a:lnSpc>
                <a:spcPct val="110000"/>
              </a:lnSpc>
              <a:spcBef>
                <a:spcPts val="476"/>
              </a:spcBef>
              <a:spcAft>
                <a:spcPct val="15000"/>
              </a:spcAft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</a:pPr>
            <a:r>
              <a:rPr lang="en-GB" altLang="en-US" sz="2722" dirty="0"/>
              <a:t>Various kinds of</a:t>
            </a:r>
            <a:r>
              <a:rPr lang="en-GB" altLang="en-US" sz="2722" dirty="0">
                <a:solidFill>
                  <a:srgbClr val="4C38E2"/>
                </a:solidFill>
              </a:rPr>
              <a:t> </a:t>
            </a:r>
            <a:r>
              <a:rPr lang="en-GB" altLang="en-US" sz="2722" b="1" dirty="0">
                <a:solidFill>
                  <a:srgbClr val="0000CC"/>
                </a:solidFill>
              </a:rPr>
              <a:t>dependencies</a:t>
            </a:r>
            <a:endParaRPr lang="en-GB" altLang="en-US" sz="2994" b="1" dirty="0">
              <a:solidFill>
                <a:srgbClr val="0000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052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64246" y="31510"/>
            <a:ext cx="5848814" cy="854370"/>
          </a:xfrm>
        </p:spPr>
        <p:txBody>
          <a:bodyPr>
            <a:normAutofit fontScale="90000"/>
          </a:bodyPr>
          <a:lstStyle/>
          <a:p>
            <a:r>
              <a:rPr lang="en-US" altLang="en-US" sz="2722" b="1" dirty="0"/>
              <a:t>Summary of Relationships Between Classes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11255"/>
            <a:ext cx="8080696" cy="323169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en-US" sz="1400" b="1" dirty="0">
                <a:solidFill>
                  <a:srgbClr val="0000CC"/>
                </a:solidFill>
              </a:rPr>
              <a:t>Association</a:t>
            </a:r>
          </a:p>
          <a:p>
            <a:pPr lvl="1">
              <a:lnSpc>
                <a:spcPct val="90000"/>
              </a:lnSpc>
            </a:pPr>
            <a:r>
              <a:rPr lang="en-US" altLang="en-US" sz="1400" dirty="0"/>
              <a:t>Permanent, structural, “has a”</a:t>
            </a:r>
          </a:p>
          <a:p>
            <a:pPr lvl="1">
              <a:lnSpc>
                <a:spcPct val="90000"/>
              </a:lnSpc>
            </a:pPr>
            <a:r>
              <a:rPr lang="en-US" altLang="en-US" sz="1400" dirty="0"/>
              <a:t>Solid line (arrowhead optional)</a:t>
            </a:r>
          </a:p>
          <a:p>
            <a:pPr>
              <a:lnSpc>
                <a:spcPct val="100000"/>
              </a:lnSpc>
            </a:pPr>
            <a:r>
              <a:rPr lang="en-US" altLang="en-US" sz="1400" b="1" dirty="0">
                <a:solidFill>
                  <a:srgbClr val="0000CC"/>
                </a:solidFill>
              </a:rPr>
              <a:t>Aggregation</a:t>
            </a:r>
          </a:p>
          <a:p>
            <a:pPr lvl="1">
              <a:lnSpc>
                <a:spcPct val="90000"/>
              </a:lnSpc>
            </a:pPr>
            <a:r>
              <a:rPr lang="en-US" altLang="en-US" sz="1400" dirty="0"/>
              <a:t>Permanent, structural, a whole created from parts</a:t>
            </a:r>
          </a:p>
          <a:p>
            <a:pPr lvl="1">
              <a:lnSpc>
                <a:spcPct val="90000"/>
              </a:lnSpc>
            </a:pPr>
            <a:r>
              <a:rPr lang="en-US" altLang="en-US" sz="1400" dirty="0"/>
              <a:t>Solid line with diamond from whole</a:t>
            </a:r>
          </a:p>
          <a:p>
            <a:pPr>
              <a:lnSpc>
                <a:spcPct val="100000"/>
              </a:lnSpc>
            </a:pPr>
            <a:r>
              <a:rPr lang="en-US" altLang="en-US" sz="1400" b="1" dirty="0">
                <a:solidFill>
                  <a:srgbClr val="0000CC"/>
                </a:solidFill>
              </a:rPr>
              <a:t>Dependency</a:t>
            </a:r>
          </a:p>
          <a:p>
            <a:pPr lvl="1">
              <a:lnSpc>
                <a:spcPct val="90000"/>
              </a:lnSpc>
            </a:pPr>
            <a:r>
              <a:rPr lang="en-US" altLang="en-US" sz="1400" dirty="0"/>
              <a:t>Temporary, “uses a”</a:t>
            </a:r>
          </a:p>
          <a:p>
            <a:pPr lvl="1">
              <a:lnSpc>
                <a:spcPct val="90000"/>
              </a:lnSpc>
            </a:pPr>
            <a:r>
              <a:rPr lang="en-US" altLang="en-US" sz="1400" dirty="0"/>
              <a:t>Dotted line with arrowhead</a:t>
            </a:r>
          </a:p>
          <a:p>
            <a:pPr>
              <a:lnSpc>
                <a:spcPct val="100000"/>
              </a:lnSpc>
            </a:pPr>
            <a:r>
              <a:rPr lang="en-US" altLang="en-US" sz="1400" b="1" dirty="0">
                <a:solidFill>
                  <a:srgbClr val="0000CC"/>
                </a:solidFill>
              </a:rPr>
              <a:t>Generalization</a:t>
            </a:r>
          </a:p>
          <a:p>
            <a:pPr lvl="1">
              <a:lnSpc>
                <a:spcPct val="90000"/>
              </a:lnSpc>
            </a:pPr>
            <a:r>
              <a:rPr lang="en-US" altLang="en-US" sz="1400" dirty="0"/>
              <a:t>Inheritance, “is a”</a:t>
            </a:r>
          </a:p>
          <a:p>
            <a:pPr lvl="1">
              <a:lnSpc>
                <a:spcPct val="90000"/>
              </a:lnSpc>
            </a:pPr>
            <a:r>
              <a:rPr lang="en-US" altLang="en-US" sz="1400" dirty="0"/>
              <a:t>Solid line with open (triangular) arrowhead</a:t>
            </a:r>
          </a:p>
          <a:p>
            <a:pPr>
              <a:lnSpc>
                <a:spcPct val="100000"/>
              </a:lnSpc>
            </a:pPr>
            <a:r>
              <a:rPr lang="en-US" altLang="en-US" sz="1400" b="1" dirty="0">
                <a:solidFill>
                  <a:srgbClr val="0000CC"/>
                </a:solidFill>
              </a:rPr>
              <a:t>Implementation</a:t>
            </a:r>
          </a:p>
          <a:p>
            <a:pPr lvl="1">
              <a:lnSpc>
                <a:spcPct val="90000"/>
              </a:lnSpc>
            </a:pPr>
            <a:r>
              <a:rPr lang="en-US" altLang="en-US" sz="1400" dirty="0"/>
              <a:t>Dotted line with open (triangular) arrowhead</a:t>
            </a:r>
          </a:p>
        </p:txBody>
      </p:sp>
      <p:sp>
        <p:nvSpPr>
          <p:cNvPr id="94212" name="Line 4"/>
          <p:cNvSpPr>
            <a:spLocks noChangeShapeType="1"/>
          </p:cNvSpPr>
          <p:nvPr/>
        </p:nvSpPr>
        <p:spPr bwMode="auto">
          <a:xfrm>
            <a:off x="4688653" y="1085515"/>
            <a:ext cx="1200006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225"/>
          </a:p>
        </p:txBody>
      </p:sp>
      <p:sp>
        <p:nvSpPr>
          <p:cNvPr id="94213" name="Line 5"/>
          <p:cNvSpPr>
            <a:spLocks noChangeShapeType="1"/>
          </p:cNvSpPr>
          <p:nvPr/>
        </p:nvSpPr>
        <p:spPr bwMode="auto">
          <a:xfrm>
            <a:off x="4688653" y="2686243"/>
            <a:ext cx="1200006" cy="0"/>
          </a:xfrm>
          <a:prstGeom prst="line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225"/>
          </a:p>
        </p:txBody>
      </p:sp>
      <p:sp>
        <p:nvSpPr>
          <p:cNvPr id="94214" name="Line 6"/>
          <p:cNvSpPr>
            <a:spLocks noChangeShapeType="1"/>
          </p:cNvSpPr>
          <p:nvPr/>
        </p:nvSpPr>
        <p:spPr bwMode="auto">
          <a:xfrm>
            <a:off x="4688653" y="3486606"/>
            <a:ext cx="1029348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225"/>
          </a:p>
        </p:txBody>
      </p:sp>
      <p:sp>
        <p:nvSpPr>
          <p:cNvPr id="94215" name="AutoShape 7"/>
          <p:cNvSpPr>
            <a:spLocks noChangeArrowheads="1"/>
          </p:cNvSpPr>
          <p:nvPr/>
        </p:nvSpPr>
        <p:spPr bwMode="auto">
          <a:xfrm rot="5400000">
            <a:off x="5689378" y="3400738"/>
            <a:ext cx="227904" cy="170658"/>
          </a:xfrm>
          <a:prstGeom prst="triangle">
            <a:avLst>
              <a:gd name="adj" fmla="val 50000"/>
            </a:avLst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449" i="0">
              <a:latin typeface="Times New Roman" panose="02020603050405020304" pitchFamily="18" charset="0"/>
            </a:endParaRPr>
          </a:p>
        </p:txBody>
      </p:sp>
      <p:sp>
        <p:nvSpPr>
          <p:cNvPr id="94216" name="Line 8"/>
          <p:cNvSpPr>
            <a:spLocks noChangeShapeType="1"/>
          </p:cNvSpPr>
          <p:nvPr/>
        </p:nvSpPr>
        <p:spPr bwMode="auto">
          <a:xfrm>
            <a:off x="6689023" y="1085515"/>
            <a:ext cx="1201086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225"/>
          </a:p>
        </p:txBody>
      </p:sp>
      <p:sp>
        <p:nvSpPr>
          <p:cNvPr id="94217" name="Text Box 9"/>
          <p:cNvSpPr txBox="1">
            <a:spLocks noChangeArrowheads="1"/>
          </p:cNvSpPr>
          <p:nvPr/>
        </p:nvSpPr>
        <p:spPr bwMode="auto">
          <a:xfrm>
            <a:off x="6060397" y="914857"/>
            <a:ext cx="514134" cy="341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89" rIns="68579" bIns="34289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769" i="0">
                <a:solidFill>
                  <a:schemeClr val="tx1"/>
                </a:solidFill>
                <a:latin typeface="Arial" panose="020B0604020202020204" pitchFamily="34" charset="0"/>
              </a:rPr>
              <a:t>OR</a:t>
            </a:r>
          </a:p>
        </p:txBody>
      </p:sp>
      <p:sp>
        <p:nvSpPr>
          <p:cNvPr id="94218" name="Line 10"/>
          <p:cNvSpPr>
            <a:spLocks noChangeShapeType="1"/>
          </p:cNvSpPr>
          <p:nvPr/>
        </p:nvSpPr>
        <p:spPr bwMode="auto">
          <a:xfrm>
            <a:off x="4688653" y="4095750"/>
            <a:ext cx="1029348" cy="0"/>
          </a:xfrm>
          <a:prstGeom prst="line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225"/>
          </a:p>
        </p:txBody>
      </p:sp>
      <p:sp>
        <p:nvSpPr>
          <p:cNvPr id="94219" name="AutoShape 11"/>
          <p:cNvSpPr>
            <a:spLocks noChangeArrowheads="1"/>
          </p:cNvSpPr>
          <p:nvPr/>
        </p:nvSpPr>
        <p:spPr bwMode="auto">
          <a:xfrm rot="5400000">
            <a:off x="5689587" y="4011000"/>
            <a:ext cx="228984" cy="170658"/>
          </a:xfrm>
          <a:prstGeom prst="triangle">
            <a:avLst>
              <a:gd name="adj" fmla="val 50000"/>
            </a:avLst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449" i="0">
              <a:latin typeface="Times New Roman" panose="02020603050405020304" pitchFamily="18" charset="0"/>
            </a:endParaRPr>
          </a:p>
        </p:txBody>
      </p:sp>
      <p:sp>
        <p:nvSpPr>
          <p:cNvPr id="94220" name="Line 12"/>
          <p:cNvSpPr>
            <a:spLocks noChangeShapeType="1"/>
          </p:cNvSpPr>
          <p:nvPr/>
        </p:nvSpPr>
        <p:spPr bwMode="auto">
          <a:xfrm>
            <a:off x="5633752" y="1850235"/>
            <a:ext cx="1478676" cy="0"/>
          </a:xfrm>
          <a:prstGeom prst="line">
            <a:avLst/>
          </a:prstGeom>
          <a:noFill/>
          <a:ln w="5715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225"/>
          </a:p>
        </p:txBody>
      </p:sp>
      <p:sp>
        <p:nvSpPr>
          <p:cNvPr id="94221" name="AutoShape 13"/>
          <p:cNvSpPr>
            <a:spLocks noChangeArrowheads="1"/>
          </p:cNvSpPr>
          <p:nvPr/>
        </p:nvSpPr>
        <p:spPr bwMode="auto">
          <a:xfrm rot="5400000">
            <a:off x="5520880" y="1753564"/>
            <a:ext cx="129614" cy="193341"/>
          </a:xfrm>
          <a:prstGeom prst="diamond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449" i="0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1"/>
          <p:cNvSpPr>
            <a:spLocks noGrp="1" noChangeArrowheads="1"/>
          </p:cNvSpPr>
          <p:nvPr>
            <p:ph type="title"/>
          </p:nvPr>
        </p:nvSpPr>
        <p:spPr>
          <a:xfrm>
            <a:off x="4267200" y="114493"/>
            <a:ext cx="2988882" cy="854370"/>
          </a:xfrm>
        </p:spPr>
        <p:txBody>
          <a:bodyPr vert="horz" lIns="13472" tIns="35026" rIns="13472" bIns="35026" rtlCol="0" anchor="ctr">
            <a:normAutofit/>
          </a:bodyPr>
          <a:lstStyle/>
          <a:p>
            <a:pPr>
              <a:lnSpc>
                <a:spcPct val="94000"/>
              </a:lnSpc>
              <a:spcBef>
                <a:spcPts val="927"/>
              </a:spcBef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</a:pPr>
            <a:r>
              <a:rPr lang="en-GB" altLang="en-US" sz="3200" b="1" dirty="0" smtClean="0"/>
              <a:t> Object Diagram</a:t>
            </a:r>
          </a:p>
        </p:txBody>
      </p:sp>
      <p:sp>
        <p:nvSpPr>
          <p:cNvPr id="95235" name="Text Box 2"/>
          <p:cNvSpPr txBox="1">
            <a:spLocks noChangeArrowheads="1"/>
          </p:cNvSpPr>
          <p:nvPr/>
        </p:nvSpPr>
        <p:spPr bwMode="auto">
          <a:xfrm>
            <a:off x="5515246" y="3105150"/>
            <a:ext cx="3628754" cy="61376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 lIns="68583" tIns="34291" rIns="68583" bIns="34291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buFont typeface="Comic Sans MS" panose="030F0702030302020204" pitchFamily="66" charset="0"/>
              <a:buNone/>
            </a:pPr>
            <a:r>
              <a:rPr lang="en-GB" altLang="en-US" sz="1769" i="0" dirty="0">
                <a:solidFill>
                  <a:srgbClr val="000000"/>
                </a:solidFill>
              </a:rPr>
              <a:t>Different representations of the </a:t>
            </a:r>
            <a:r>
              <a:rPr lang="en-GB" altLang="en-US" sz="1769" i="0" dirty="0" err="1">
                <a:solidFill>
                  <a:srgbClr val="000000"/>
                </a:solidFill>
              </a:rPr>
              <a:t>LibraryMember</a:t>
            </a:r>
            <a:r>
              <a:rPr lang="en-GB" altLang="en-US" sz="1769" i="0" dirty="0">
                <a:solidFill>
                  <a:srgbClr val="000000"/>
                </a:solidFill>
              </a:rPr>
              <a:t> object</a:t>
            </a:r>
          </a:p>
        </p:txBody>
      </p:sp>
      <p:grpSp>
        <p:nvGrpSpPr>
          <p:cNvPr id="95236" name="Group 3"/>
          <p:cNvGrpSpPr>
            <a:grpSpLocks/>
          </p:cNvGrpSpPr>
          <p:nvPr/>
        </p:nvGrpSpPr>
        <p:grpSpPr bwMode="auto">
          <a:xfrm>
            <a:off x="152400" y="895350"/>
            <a:ext cx="2178588" cy="3153931"/>
            <a:chOff x="318" y="1217"/>
            <a:chExt cx="1850" cy="2644"/>
          </a:xfrm>
        </p:grpSpPr>
        <p:sp>
          <p:nvSpPr>
            <p:cNvPr id="95240" name="AutoShape 4"/>
            <p:cNvSpPr>
              <a:spLocks noChangeArrowheads="1"/>
            </p:cNvSpPr>
            <p:nvPr/>
          </p:nvSpPr>
          <p:spPr bwMode="auto">
            <a:xfrm>
              <a:off x="318" y="1217"/>
              <a:ext cx="1851" cy="2645"/>
            </a:xfrm>
            <a:prstGeom prst="roundRect">
              <a:avLst>
                <a:gd name="adj" fmla="val 16667"/>
              </a:avLst>
            </a:prstGeom>
            <a:solidFill>
              <a:srgbClr val="FF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68583" tIns="34291" rIns="68583" bIns="34291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157" i="0">
                  <a:solidFill>
                    <a:srgbClr val="000000"/>
                  </a:solidFill>
                </a:rPr>
                <a:t>LibraryMember</a:t>
              </a:r>
            </a:p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endParaRPr lang="en-GB" altLang="en-US" sz="1157" i="0">
                <a:solidFill>
                  <a:srgbClr val="000000"/>
                </a:solidFill>
              </a:endParaRPr>
            </a:p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157" i="0">
                  <a:solidFill>
                    <a:srgbClr val="000000"/>
                  </a:solidFill>
                </a:rPr>
                <a:t>Mritunjay</a:t>
              </a:r>
            </a:p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157" i="0">
                  <a:solidFill>
                    <a:srgbClr val="000000"/>
                  </a:solidFill>
                </a:rPr>
                <a:t>B10028</a:t>
              </a:r>
            </a:p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157" i="0">
                  <a:solidFill>
                    <a:srgbClr val="000000"/>
                  </a:solidFill>
                </a:rPr>
                <a:t>C-108, Laksmikant Hall</a:t>
              </a:r>
            </a:p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157" i="0">
                  <a:solidFill>
                    <a:srgbClr val="000000"/>
                  </a:solidFill>
                </a:rPr>
                <a:t>1119</a:t>
              </a:r>
            </a:p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157" i="0">
                  <a:solidFill>
                    <a:srgbClr val="000000"/>
                  </a:solidFill>
                </a:rPr>
                <a:t>Mrituj@cse</a:t>
              </a:r>
            </a:p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157" i="0">
                  <a:solidFill>
                    <a:srgbClr val="000000"/>
                  </a:solidFill>
                </a:rPr>
                <a:t>25-02-04</a:t>
              </a:r>
            </a:p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157" i="0">
                  <a:solidFill>
                    <a:srgbClr val="000000"/>
                  </a:solidFill>
                </a:rPr>
                <a:t>25-03-06</a:t>
              </a:r>
            </a:p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157" i="0">
                  <a:solidFill>
                    <a:srgbClr val="000000"/>
                  </a:solidFill>
                </a:rPr>
                <a:t>NIL</a:t>
              </a:r>
            </a:p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endParaRPr lang="en-GB" altLang="en-US" sz="1157" i="0">
                <a:solidFill>
                  <a:srgbClr val="000000"/>
                </a:solidFill>
              </a:endParaRPr>
            </a:p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157" i="0">
                  <a:solidFill>
                    <a:srgbClr val="000000"/>
                  </a:solidFill>
                </a:rPr>
                <a:t>IssueBook( );</a:t>
              </a:r>
            </a:p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157" i="0">
                  <a:solidFill>
                    <a:srgbClr val="000000"/>
                  </a:solidFill>
                </a:rPr>
                <a:t>findPendingBooks( );</a:t>
              </a:r>
            </a:p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157" i="0">
                  <a:solidFill>
                    <a:srgbClr val="000000"/>
                  </a:solidFill>
                </a:rPr>
                <a:t>findOverdueBooks( );</a:t>
              </a:r>
            </a:p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157" i="0">
                  <a:solidFill>
                    <a:srgbClr val="000000"/>
                  </a:solidFill>
                </a:rPr>
                <a:t>returnBook( );</a:t>
              </a:r>
            </a:p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157" i="0">
                  <a:solidFill>
                    <a:srgbClr val="000000"/>
                  </a:solidFill>
                </a:rPr>
                <a:t>findMembershipDetails( );</a:t>
              </a:r>
            </a:p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endParaRPr lang="en-GB" altLang="en-US" sz="1157" i="0">
                <a:solidFill>
                  <a:srgbClr val="000000"/>
                </a:solidFill>
              </a:endParaRPr>
            </a:p>
          </p:txBody>
        </p:sp>
        <p:sp>
          <p:nvSpPr>
            <p:cNvPr id="95241" name="Line 5"/>
            <p:cNvSpPr>
              <a:spLocks noChangeShapeType="1"/>
            </p:cNvSpPr>
            <p:nvPr/>
          </p:nvSpPr>
          <p:spPr bwMode="auto">
            <a:xfrm>
              <a:off x="318" y="1535"/>
              <a:ext cx="1851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95242" name="Line 6"/>
            <p:cNvSpPr>
              <a:spLocks noChangeShapeType="1"/>
            </p:cNvSpPr>
            <p:nvPr/>
          </p:nvSpPr>
          <p:spPr bwMode="auto">
            <a:xfrm>
              <a:off x="318" y="2803"/>
              <a:ext cx="1851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</p:grpSp>
      <p:sp>
        <p:nvSpPr>
          <p:cNvPr id="95237" name="AutoShape 7"/>
          <p:cNvSpPr>
            <a:spLocks noChangeArrowheads="1"/>
          </p:cNvSpPr>
          <p:nvPr/>
        </p:nvSpPr>
        <p:spPr bwMode="auto">
          <a:xfrm>
            <a:off x="2485445" y="1050887"/>
            <a:ext cx="2177509" cy="2540427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68583" tIns="34291" rIns="68583" bIns="34291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buFont typeface="Comic Sans MS" panose="030F0702030302020204" pitchFamily="66" charset="0"/>
              <a:buNone/>
            </a:pPr>
            <a:r>
              <a:rPr lang="en-GB" altLang="en-US" sz="1157" i="0">
                <a:solidFill>
                  <a:srgbClr val="000000"/>
                </a:solidFill>
              </a:rPr>
              <a:t>LibraryMember</a:t>
            </a:r>
          </a:p>
          <a:p>
            <a:pPr>
              <a:lnSpc>
                <a:spcPct val="100000"/>
              </a:lnSpc>
              <a:buFont typeface="Comic Sans MS" panose="030F0702030302020204" pitchFamily="66" charset="0"/>
              <a:buNone/>
            </a:pPr>
            <a:endParaRPr lang="en-GB" altLang="en-US" sz="1157" i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Font typeface="Comic Sans MS" panose="030F0702030302020204" pitchFamily="66" charset="0"/>
              <a:buNone/>
            </a:pPr>
            <a:r>
              <a:rPr lang="en-GB" altLang="en-US" sz="1157" i="0">
                <a:solidFill>
                  <a:srgbClr val="000000"/>
                </a:solidFill>
              </a:rPr>
              <a:t>Mritunjay</a:t>
            </a:r>
          </a:p>
          <a:p>
            <a:pPr>
              <a:lnSpc>
                <a:spcPct val="100000"/>
              </a:lnSpc>
              <a:buFont typeface="Comic Sans MS" panose="030F0702030302020204" pitchFamily="66" charset="0"/>
              <a:buNone/>
            </a:pPr>
            <a:r>
              <a:rPr lang="en-GB" altLang="en-US" sz="1157" i="0">
                <a:solidFill>
                  <a:srgbClr val="000000"/>
                </a:solidFill>
              </a:rPr>
              <a:t>B10028</a:t>
            </a:r>
          </a:p>
          <a:p>
            <a:pPr>
              <a:lnSpc>
                <a:spcPct val="100000"/>
              </a:lnSpc>
              <a:buFont typeface="Comic Sans MS" panose="030F0702030302020204" pitchFamily="66" charset="0"/>
              <a:buNone/>
            </a:pPr>
            <a:r>
              <a:rPr lang="en-GB" altLang="en-US" sz="1157" i="0">
                <a:solidFill>
                  <a:srgbClr val="000000"/>
                </a:solidFill>
              </a:rPr>
              <a:t>C-108, Laksmikant Hall</a:t>
            </a:r>
          </a:p>
          <a:p>
            <a:pPr>
              <a:lnSpc>
                <a:spcPct val="100000"/>
              </a:lnSpc>
              <a:buFont typeface="Comic Sans MS" panose="030F0702030302020204" pitchFamily="66" charset="0"/>
              <a:buNone/>
            </a:pPr>
            <a:r>
              <a:rPr lang="en-GB" altLang="en-US" sz="1157" i="0">
                <a:solidFill>
                  <a:srgbClr val="000000"/>
                </a:solidFill>
              </a:rPr>
              <a:t>1119</a:t>
            </a:r>
          </a:p>
          <a:p>
            <a:pPr>
              <a:lnSpc>
                <a:spcPct val="100000"/>
              </a:lnSpc>
              <a:buFont typeface="Comic Sans MS" panose="030F0702030302020204" pitchFamily="66" charset="0"/>
              <a:buNone/>
            </a:pPr>
            <a:r>
              <a:rPr lang="en-GB" altLang="en-US" sz="1157" i="0">
                <a:solidFill>
                  <a:srgbClr val="000000"/>
                </a:solidFill>
              </a:rPr>
              <a:t>Mrituj@cse</a:t>
            </a:r>
          </a:p>
          <a:p>
            <a:pPr>
              <a:lnSpc>
                <a:spcPct val="100000"/>
              </a:lnSpc>
              <a:buFont typeface="Comic Sans MS" panose="030F0702030302020204" pitchFamily="66" charset="0"/>
              <a:buNone/>
            </a:pPr>
            <a:r>
              <a:rPr lang="en-GB" altLang="en-US" sz="1157" i="0">
                <a:solidFill>
                  <a:srgbClr val="000000"/>
                </a:solidFill>
              </a:rPr>
              <a:t>25-02-04</a:t>
            </a:r>
          </a:p>
          <a:p>
            <a:pPr>
              <a:lnSpc>
                <a:spcPct val="100000"/>
              </a:lnSpc>
              <a:buFont typeface="Comic Sans MS" panose="030F0702030302020204" pitchFamily="66" charset="0"/>
              <a:buNone/>
            </a:pPr>
            <a:r>
              <a:rPr lang="en-GB" altLang="en-US" sz="1157" i="0">
                <a:solidFill>
                  <a:srgbClr val="000000"/>
                </a:solidFill>
              </a:rPr>
              <a:t>25-03-06</a:t>
            </a:r>
          </a:p>
          <a:p>
            <a:pPr>
              <a:lnSpc>
                <a:spcPct val="100000"/>
              </a:lnSpc>
              <a:buFont typeface="Comic Sans MS" panose="030F0702030302020204" pitchFamily="66" charset="0"/>
              <a:buNone/>
            </a:pPr>
            <a:r>
              <a:rPr lang="en-GB" altLang="en-US" sz="1157" i="0">
                <a:solidFill>
                  <a:srgbClr val="000000"/>
                </a:solidFill>
              </a:rPr>
              <a:t>NIL</a:t>
            </a:r>
          </a:p>
          <a:p>
            <a:pPr>
              <a:lnSpc>
                <a:spcPct val="100000"/>
              </a:lnSpc>
              <a:buFont typeface="Comic Sans MS" panose="030F0702030302020204" pitchFamily="66" charset="0"/>
              <a:buNone/>
            </a:pPr>
            <a:endParaRPr lang="en-GB" altLang="en-US" sz="1157" i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Font typeface="Comic Sans MS" panose="030F0702030302020204" pitchFamily="66" charset="0"/>
              <a:buNone/>
            </a:pPr>
            <a:endParaRPr lang="en-GB" altLang="en-US" sz="1157" i="0">
              <a:solidFill>
                <a:srgbClr val="000000"/>
              </a:solidFill>
            </a:endParaRPr>
          </a:p>
        </p:txBody>
      </p:sp>
      <p:sp>
        <p:nvSpPr>
          <p:cNvPr id="95238" name="Line 8"/>
          <p:cNvSpPr>
            <a:spLocks noChangeShapeType="1"/>
          </p:cNvSpPr>
          <p:nvPr/>
        </p:nvSpPr>
        <p:spPr bwMode="auto">
          <a:xfrm flipV="1">
            <a:off x="2485445" y="1517496"/>
            <a:ext cx="2177509" cy="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95239" name="AutoShape 9"/>
          <p:cNvSpPr>
            <a:spLocks noChangeArrowheads="1"/>
          </p:cNvSpPr>
          <p:nvPr/>
        </p:nvSpPr>
        <p:spPr bwMode="auto">
          <a:xfrm>
            <a:off x="4790407" y="1207503"/>
            <a:ext cx="1687137" cy="465529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68583" tIns="34291" rIns="68583" bIns="34291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buFont typeface="Comic Sans MS" panose="030F0702030302020204" pitchFamily="66" charset="0"/>
              <a:buNone/>
            </a:pPr>
            <a:endParaRPr lang="en-GB" altLang="en-US" sz="1157" i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Font typeface="Comic Sans MS" panose="030F0702030302020204" pitchFamily="66" charset="0"/>
              <a:buNone/>
            </a:pPr>
            <a:r>
              <a:rPr lang="en-GB" altLang="en-US" sz="1157" i="0">
                <a:solidFill>
                  <a:srgbClr val="000000"/>
                </a:solidFill>
              </a:rPr>
              <a:t>LibraryMember</a:t>
            </a:r>
          </a:p>
          <a:p>
            <a:pPr>
              <a:lnSpc>
                <a:spcPct val="100000"/>
              </a:lnSpc>
              <a:buFont typeface="Comic Sans MS" panose="030F0702030302020204" pitchFamily="66" charset="0"/>
              <a:buNone/>
            </a:pPr>
            <a:endParaRPr lang="en-GB" altLang="en-US" sz="1157" i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931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5324</TotalTime>
  <Words>1451</Words>
  <Application>Microsoft Office PowerPoint</Application>
  <PresentationFormat>On-screen Show (16:9)</PresentationFormat>
  <Paragraphs>401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SimSun</vt:lpstr>
      <vt:lpstr>Arial</vt:lpstr>
      <vt:lpstr>Calibri</vt:lpstr>
      <vt:lpstr>Calibri Light</vt:lpstr>
      <vt:lpstr>Century Gothic</vt:lpstr>
      <vt:lpstr>Comic Sans MS</vt:lpstr>
      <vt:lpstr>Courier New</vt:lpstr>
      <vt:lpstr>Times New Roman</vt:lpstr>
      <vt:lpstr>Wingdings</vt:lpstr>
      <vt:lpstr>Office Theme</vt:lpstr>
      <vt:lpstr>Custom Design</vt:lpstr>
      <vt:lpstr>PowerPoint Presentation</vt:lpstr>
      <vt:lpstr>Class Relation Hints</vt:lpstr>
      <vt:lpstr>Class Diagram Inference Based on Text Analysis (based on Dennis, 2002)</vt:lpstr>
      <vt:lpstr>PowerPoint Presentation</vt:lpstr>
      <vt:lpstr>Identify Classes &amp; Relations</vt:lpstr>
      <vt:lpstr>Identify Classes &amp; Relations</vt:lpstr>
      <vt:lpstr>Class Diagram: Recap</vt:lpstr>
      <vt:lpstr>Summary of Relationships Between Classes</vt:lpstr>
      <vt:lpstr> Object Diagram</vt:lpstr>
      <vt:lpstr>Interaction Diagram</vt:lpstr>
      <vt:lpstr>A First Look at Sequence Diagrams</vt:lpstr>
      <vt:lpstr>Develop One Sequence diagram for every use case</vt:lpstr>
      <vt:lpstr>Sequence Diagram</vt:lpstr>
      <vt:lpstr>Sequence Diagram Cont…</vt:lpstr>
      <vt:lpstr>Gist of Syntax</vt:lpstr>
      <vt:lpstr>Control logic in Interaction Diagrams</vt:lpstr>
      <vt:lpstr>Elements of A Sequence Diagram</vt:lpstr>
      <vt:lpstr>PowerPoint Presentation</vt:lpstr>
      <vt:lpstr>PowerPoint Presentation</vt:lpstr>
      <vt:lpstr>Example: Develop Sequence Diagram</vt:lpstr>
      <vt:lpstr>Example: Solution</vt:lpstr>
      <vt:lpstr>Return Values</vt:lpstr>
      <vt:lpstr>Method Population in Classes</vt:lpstr>
      <vt:lpstr>Example Sequence Diagram: Borrow Book Use Case</vt:lpstr>
      <vt:lpstr>Object Creation</vt:lpstr>
      <vt:lpstr>Object Destruction</vt:lpstr>
      <vt:lpstr>Control Information </vt:lpstr>
      <vt:lpstr>PowerPoint Presentation</vt:lpstr>
      <vt:lpstr>PowerPoint Presentation</vt:lpstr>
      <vt:lpstr>Quiz: Ans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i4344 sushanta</dc:creator>
  <cp:lastModifiedBy>Prof.R Mall</cp:lastModifiedBy>
  <cp:revision>241</cp:revision>
  <dcterms:created xsi:type="dcterms:W3CDTF">2016-12-13T07:50:37Z</dcterms:created>
  <dcterms:modified xsi:type="dcterms:W3CDTF">2018-07-15T06:19:42Z</dcterms:modified>
</cp:coreProperties>
</file>