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3"/>
  </p:notesMasterIdLst>
  <p:sldIdLst>
    <p:sldId id="256" r:id="rId3"/>
    <p:sldId id="438" r:id="rId4"/>
    <p:sldId id="508" r:id="rId5"/>
    <p:sldId id="509" r:id="rId6"/>
    <p:sldId id="510" r:id="rId7"/>
    <p:sldId id="511" r:id="rId8"/>
    <p:sldId id="466" r:id="rId9"/>
    <p:sldId id="464" r:id="rId10"/>
    <p:sldId id="467" r:id="rId11"/>
    <p:sldId id="470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04" r:id="rId23"/>
    <p:sldId id="505" r:id="rId24"/>
    <p:sldId id="506" r:id="rId25"/>
    <p:sldId id="507" r:id="rId26"/>
    <p:sldId id="522" r:id="rId27"/>
    <p:sldId id="523" r:id="rId28"/>
    <p:sldId id="524" r:id="rId29"/>
    <p:sldId id="525" r:id="rId30"/>
    <p:sldId id="526" r:id="rId31"/>
    <p:sldId id="52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99"/>
    <a:srgbClr val="003366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4079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079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6000"/>
              </a:lnSpc>
            </a:pPr>
            <a:endParaRPr lang="en-US" altLang="en-US" sz="2100" b="0" i="0">
              <a:latin typeface="Times New Roman" panose="02020603050405020304" pitchFamily="18" charset="0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4690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54133" y="685605"/>
            <a:ext cx="4548182" cy="3429585"/>
          </a:xfrm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76" y="4343205"/>
            <a:ext cx="5486400" cy="411519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  <p:sp>
        <p:nvSpPr>
          <p:cNvPr id="508931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921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51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9321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75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 txBox="1">
            <a:spLocks noGrp="1" noChangeArrowheads="1"/>
          </p:cNvSpPr>
          <p:nvPr/>
        </p:nvSpPr>
        <p:spPr bwMode="auto">
          <a:xfrm>
            <a:off x="3886459" y="8686409"/>
            <a:ext cx="2971541" cy="45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 algn="r" defTabSz="914530"/>
            <a:fld id="{EB2E42AD-1548-41BE-86C3-6145079D90B2}" type="slidenum">
              <a:rPr lang="en-US" altLang="en-US" sz="1200">
                <a:latin typeface="Times" pitchFamily="18" charset="0"/>
              </a:rPr>
              <a:pPr algn="r" defTabSz="914530"/>
              <a:t>13</a:t>
            </a:fld>
            <a:endParaRPr lang="en-US" altLang="en-US" sz="1200" dirty="0">
              <a:latin typeface="Times" pitchFamily="18" charset="0"/>
            </a:endParaRPr>
          </a:p>
        </p:txBody>
      </p:sp>
      <p:sp>
        <p:nvSpPr>
          <p:cNvPr id="430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8" y="4343205"/>
            <a:ext cx="5028164" cy="4115190"/>
          </a:xfrm>
          <a:noFill/>
          <a:ln/>
        </p:spPr>
        <p:txBody>
          <a:bodyPr lIns="91426" tIns="45714" rIns="91426" bIns="45714"/>
          <a:lstStyle/>
          <a:p>
            <a:pPr defTabSz="897392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 txBox="1">
            <a:spLocks noGrp="1" noChangeArrowheads="1"/>
          </p:cNvSpPr>
          <p:nvPr/>
        </p:nvSpPr>
        <p:spPr bwMode="auto">
          <a:xfrm>
            <a:off x="3886459" y="8686409"/>
            <a:ext cx="2971541" cy="45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 algn="r" defTabSz="914530"/>
            <a:fld id="{E9DADA0B-BEE1-40E3-B797-D091037938F9}" type="slidenum">
              <a:rPr lang="en-US" altLang="en-US" sz="1200">
                <a:latin typeface="Times" pitchFamily="18" charset="0"/>
              </a:rPr>
              <a:pPr algn="r" defTabSz="914530"/>
              <a:t>14</a:t>
            </a:fld>
            <a:endParaRPr lang="en-US" altLang="en-US" sz="1200" dirty="0">
              <a:latin typeface="Times" pitchFamily="18" charset="0"/>
            </a:endParaRPr>
          </a:p>
        </p:txBody>
      </p:sp>
      <p:sp>
        <p:nvSpPr>
          <p:cNvPr id="431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8" y="4343205"/>
            <a:ext cx="5028164" cy="4115190"/>
          </a:xfrm>
          <a:noFill/>
          <a:ln/>
        </p:spPr>
        <p:txBody>
          <a:bodyPr lIns="91426" tIns="45714" rIns="91426" bIns="45714"/>
          <a:lstStyle/>
          <a:p>
            <a:pPr defTabSz="897392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 txBox="1">
            <a:spLocks noGrp="1" noChangeArrowheads="1"/>
          </p:cNvSpPr>
          <p:nvPr/>
        </p:nvSpPr>
        <p:spPr bwMode="auto">
          <a:xfrm>
            <a:off x="3886459" y="8686409"/>
            <a:ext cx="2971541" cy="45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 algn="r" defTabSz="914530"/>
            <a:fld id="{A43CA520-9921-4EEB-BD34-C5CDB26C37C5}" type="slidenum">
              <a:rPr lang="en-US" altLang="en-US" sz="1200">
                <a:latin typeface="Times" pitchFamily="18" charset="0"/>
              </a:rPr>
              <a:pPr algn="r" defTabSz="914530"/>
              <a:t>15</a:t>
            </a:fld>
            <a:endParaRPr lang="en-US" altLang="en-US" sz="1200" dirty="0">
              <a:latin typeface="Times" pitchFamily="18" charset="0"/>
            </a:endParaRPr>
          </a:p>
        </p:txBody>
      </p:sp>
      <p:sp>
        <p:nvSpPr>
          <p:cNvPr id="432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33" y="685605"/>
            <a:ext cx="4548182" cy="3429585"/>
          </a:xfrm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8" y="4343205"/>
            <a:ext cx="5028164" cy="4115190"/>
          </a:xfrm>
          <a:noFill/>
          <a:ln/>
        </p:spPr>
        <p:txBody>
          <a:bodyPr lIns="91426" tIns="45714" rIns="91426" bIns="45714"/>
          <a:lstStyle/>
          <a:p>
            <a:pPr defTabSz="897392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06438"/>
            <a:ext cx="6184900" cy="3479800"/>
          </a:xfrm>
        </p:spPr>
      </p:sp>
      <p:sp>
        <p:nvSpPr>
          <p:cNvPr id="409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70297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  <p:sp>
        <p:nvSpPr>
          <p:cNvPr id="498691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  <p:sp>
        <p:nvSpPr>
          <p:cNvPr id="499715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 altLang="en-US" b="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8E9E-0BDC-400F-AB6C-76E75D395785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FD10-62E8-4895-A515-C7E3BE4B7D8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D148-3E48-4E1D-8F79-84F616192A9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CAC-5B1C-4890-B190-1793545C6B4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060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F9DC-327A-4001-A446-1A13A60737E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7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EF7-7042-460E-A41A-BF6D71F98E49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66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7ABE-2CF9-461E-92D5-1D16494F0B54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410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B23-3FB5-4145-A9FA-3900836F36A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05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9A1-92EF-4A7B-AC07-EF19850A7D2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810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5B23-EA75-4570-A472-EED7B9D3F1B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445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34F-5A89-431F-8D2E-5F160BBEBC69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97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B294-7F4B-4A8A-BC73-AEC11A970B7D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317B-17FD-463D-93B7-A15BA701D247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938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0E4-9E25-4B13-BC25-4FC52390D6F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349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C6E-B5AE-4348-BCFD-D7EE319AE7D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93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70B4-5098-4D48-AE3C-B24921C22074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5D8-DB88-4254-9A44-D67F173DC9A2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757E-D04F-45C0-BB5F-E07EAB4E921B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AF4D-825F-4E4C-9DD9-5752E2A344C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FE1B-01BD-4926-A2C4-14912D68410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6693-742F-4E60-BAF5-9F21772BEDE2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BF2E-4FD7-4925-B499-F470C5CD4E9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4405-998A-417C-BD26-A297FF8268F1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CD4D-9F7E-4DEF-9CC1-C59414F0F6C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07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11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4600" b="1" dirty="0" smtClean="0">
                <a:solidFill>
                  <a:schemeClr val="hlink"/>
                </a:solidFill>
              </a:rPr>
              <a:t>Object-Oriented Design using UML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36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                                                              </a:t>
            </a:r>
            <a:r>
              <a:rPr lang="en-GB" sz="3600" b="1" dirty="0" err="1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Cont</a:t>
            </a:r>
            <a:r>
              <a:rPr lang="en-GB" sz="36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…</a:t>
            </a:r>
            <a:endParaRPr lang="en-US" sz="36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/>
          <p:cNvSpPr>
            <a:spLocks noGrp="1" noChangeArrowheads="1"/>
          </p:cNvSpPr>
          <p:nvPr>
            <p:ph type="title"/>
          </p:nvPr>
        </p:nvSpPr>
        <p:spPr>
          <a:xfrm>
            <a:off x="6380832" y="514350"/>
            <a:ext cx="2551692" cy="812246"/>
          </a:xfrm>
          <a:solidFill>
            <a:srgbClr val="FFC0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80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State Chart Diagram</a:t>
            </a:r>
            <a:r>
              <a:rPr lang="en-GB" altLang="en-US" sz="2449" b="1" dirty="0"/>
              <a:t> </a:t>
            </a:r>
            <a:br>
              <a:rPr lang="en-GB" altLang="en-US" sz="2449" b="1" dirty="0"/>
            </a:br>
            <a:endParaRPr lang="en-GB" altLang="en-US" sz="1089" b="1" dirty="0"/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94098"/>
            <a:ext cx="8915400" cy="4648808"/>
          </a:xfrm>
        </p:spPr>
        <p:txBody>
          <a:bodyPr vert="horz" lIns="13472" tIns="35026" rIns="13472" bIns="35026" rtlCol="0">
            <a:normAutofit/>
          </a:bodyPr>
          <a:lstStyle/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dirty="0"/>
              <a:t>Elements of state chart diagram</a:t>
            </a:r>
          </a:p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Initial State:</a:t>
            </a:r>
            <a:r>
              <a:rPr lang="en-GB" altLang="en-US" sz="2800" dirty="0">
                <a:solidFill>
                  <a:srgbClr val="4C38E2"/>
                </a:solidFill>
              </a:rPr>
              <a:t> </a:t>
            </a:r>
            <a:r>
              <a:rPr lang="en-GB" altLang="en-US" sz="2800" dirty="0"/>
              <a:t>A filled circle</a:t>
            </a:r>
          </a:p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Final State:</a:t>
            </a:r>
            <a:r>
              <a:rPr lang="en-GB" altLang="en-US" sz="2800" dirty="0"/>
              <a:t> A filled circle inside a larger circle</a:t>
            </a:r>
          </a:p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State:</a:t>
            </a:r>
            <a:r>
              <a:rPr lang="en-GB" altLang="en-US" sz="2800" dirty="0"/>
              <a:t> Rectangle with rounded corners</a:t>
            </a:r>
          </a:p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Transitions:</a:t>
            </a:r>
            <a:r>
              <a:rPr lang="en-GB" altLang="en-US" sz="2800" dirty="0"/>
              <a:t> Arrow between states, also </a:t>
            </a:r>
            <a:r>
              <a:rPr lang="en-GB" altLang="en-US" sz="2800" dirty="0" err="1"/>
              <a:t>boolean</a:t>
            </a:r>
            <a:r>
              <a:rPr lang="en-GB" altLang="en-US" sz="2800" dirty="0"/>
              <a:t> logic condition (</a:t>
            </a:r>
            <a:r>
              <a:rPr lang="en-GB" altLang="en-US" sz="2800" dirty="0">
                <a:solidFill>
                  <a:srgbClr val="0000CC"/>
                </a:solidFill>
              </a:rPr>
              <a:t>guard</a:t>
            </a:r>
            <a:r>
              <a:rPr lang="en-GB" altLang="en-US" sz="2800" dirty="0"/>
              <a:t>)</a:t>
            </a:r>
            <a:r>
              <a:rPr lang="ar-SA" altLang="en-US" sz="2800" dirty="0">
                <a:cs typeface="Arial" panose="020B0604020202020204" pitchFamily="34" charset="0"/>
              </a:rPr>
              <a:t>‏</a:t>
            </a:r>
            <a:endParaRPr lang="en-US" altLang="en-US" sz="2800" dirty="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UML extended state chart is called state machine</a:t>
            </a:r>
            <a:endParaRPr lang="en-GB" altLang="en-US" sz="2800" dirty="0"/>
          </a:p>
          <a:p>
            <a:pPr marL="777697" lvl="2" indent="-155539">
              <a:lnSpc>
                <a:spcPct val="110000"/>
              </a:lnSpc>
              <a:spcBef>
                <a:spcPts val="485"/>
              </a:spcBef>
              <a:spcAft>
                <a:spcPts val="816"/>
              </a:spcAft>
              <a:buNone/>
              <a:tabLst>
                <a:tab pos="541148" algn="l"/>
                <a:tab pos="852227" algn="l"/>
                <a:tab pos="1163306" algn="l"/>
                <a:tab pos="1474385" algn="l"/>
                <a:tab pos="1785463" algn="l"/>
                <a:tab pos="2096542" algn="l"/>
                <a:tab pos="2407621" algn="l"/>
                <a:tab pos="2718700" algn="l"/>
                <a:tab pos="3029779" algn="l"/>
                <a:tab pos="3340858" algn="l"/>
                <a:tab pos="3651937" algn="l"/>
                <a:tab pos="3963016" algn="l"/>
                <a:tab pos="4274095" algn="l"/>
                <a:tab pos="4585173" algn="l"/>
                <a:tab pos="4896252" algn="l"/>
                <a:tab pos="5207331" algn="l"/>
                <a:tab pos="5518410" algn="l"/>
                <a:tab pos="5829489" algn="l"/>
                <a:tab pos="6140568" algn="l"/>
                <a:tab pos="6451647" algn="l"/>
              </a:tabLst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1196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280" y="-124213"/>
            <a:ext cx="7797600" cy="854370"/>
          </a:xfrm>
        </p:spPr>
        <p:txBody>
          <a:bodyPr/>
          <a:lstStyle/>
          <a:p>
            <a:r>
              <a:rPr lang="en-US" altLang="en-US" sz="3900" dirty="0" smtClean="0"/>
              <a:t>Exercise </a:t>
            </a:r>
            <a:r>
              <a:rPr lang="en-US" altLang="en-US" sz="3900" dirty="0" smtClean="0"/>
              <a:t>1</a:t>
            </a:r>
            <a:endParaRPr lang="en-US" altLang="en-US" sz="39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40" y="757160"/>
            <a:ext cx="8640000" cy="3784717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  <a:spcBef>
                <a:spcPts val="1458"/>
              </a:spcBef>
              <a:spcAft>
                <a:spcPts val="1458"/>
              </a:spcAft>
            </a:pPr>
            <a:r>
              <a:rPr lang="en-US" altLang="en-US" sz="3600" dirty="0" smtClean="0"/>
              <a:t>Model  a keyboard using UML state machine diagram:</a:t>
            </a:r>
          </a:p>
          <a:p>
            <a:pPr lvl="1">
              <a:lnSpc>
                <a:spcPct val="125000"/>
              </a:lnSpc>
              <a:spcBef>
                <a:spcPts val="1458"/>
              </a:spcBef>
              <a:spcAft>
                <a:spcPts val="1458"/>
              </a:spcAft>
            </a:pPr>
            <a:r>
              <a:rPr lang="en-US" altLang="en-US" sz="3200" dirty="0" smtClean="0"/>
              <a:t>Transmits key code on each key stroke.</a:t>
            </a:r>
          </a:p>
          <a:p>
            <a:pPr lvl="1">
              <a:lnSpc>
                <a:spcPct val="125000"/>
              </a:lnSpc>
              <a:spcBef>
                <a:spcPts val="1458"/>
              </a:spcBef>
              <a:spcAft>
                <a:spcPts val="1458"/>
              </a:spcAft>
            </a:pPr>
            <a:r>
              <a:rPr lang="en-US" altLang="en-US" sz="3200" dirty="0" smtClean="0"/>
              <a:t>Breaks down after entering 100,000 key strokes.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701280" y="0"/>
            <a:ext cx="7797600" cy="85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3" tIns="40817" rIns="81633" bIns="40817" anchor="ctr"/>
          <a:lstStyle/>
          <a:p>
            <a:pPr algn="ctr" defTabSz="815144"/>
            <a:r>
              <a:rPr lang="en-US" altLang="zh-CN" sz="3000" dirty="0">
                <a:ea typeface="SimSun" pitchFamily="2" charset="-122"/>
                <a:cs typeface="Arial" pitchFamily="34" charset="0"/>
              </a:rPr>
              <a:t>Solution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3921" y="662110"/>
            <a:ext cx="6759360" cy="3537371"/>
            <a:chOff x="544511" y="973137"/>
            <a:chExt cx="7452442" cy="5199062"/>
          </a:xfrm>
        </p:grpSpPr>
        <p:sp>
          <p:nvSpPr>
            <p:cNvPr id="4" name="Rounded Rectangle 3"/>
            <p:cNvSpPr/>
            <p:nvPr/>
          </p:nvSpPr>
          <p:spPr>
            <a:xfrm>
              <a:off x="2413178" y="2325687"/>
              <a:ext cx="2152857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r>
                <a:rPr lang="en-US" sz="2600" dirty="0">
                  <a:solidFill>
                    <a:srgbClr val="0000CC"/>
                  </a:solidFill>
                </a:rPr>
                <a:t>Default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599597" y="4579937"/>
              <a:ext cx="2397356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r>
                <a:rPr lang="en-US" sz="2600" dirty="0">
                  <a:solidFill>
                    <a:srgbClr val="0000CC"/>
                  </a:solidFill>
                </a:rPr>
                <a:t>Broken</a:t>
              </a:r>
            </a:p>
          </p:txBody>
        </p:sp>
        <p:cxnSp>
          <p:nvCxnSpPr>
            <p:cNvPr id="56329" name="Straight Connector 6"/>
            <p:cNvCxnSpPr>
              <a:cxnSpLocks noChangeShapeType="1"/>
              <a:stCxn id="4" idx="3"/>
            </p:cNvCxnSpPr>
            <p:nvPr/>
          </p:nvCxnSpPr>
          <p:spPr bwMode="auto">
            <a:xfrm>
              <a:off x="4578350" y="3122612"/>
              <a:ext cx="2239962" cy="1587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56330" name="Straight Arrow Connector 32"/>
            <p:cNvCxnSpPr>
              <a:cxnSpLocks noChangeShapeType="1"/>
            </p:cNvCxnSpPr>
            <p:nvPr/>
          </p:nvCxnSpPr>
          <p:spPr bwMode="auto">
            <a:xfrm rot="5400000">
              <a:off x="6075362" y="3851274"/>
              <a:ext cx="1462088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56331" name="Straight Connector 40"/>
            <p:cNvCxnSpPr>
              <a:cxnSpLocks noChangeShapeType="1"/>
            </p:cNvCxnSpPr>
            <p:nvPr/>
          </p:nvCxnSpPr>
          <p:spPr bwMode="auto">
            <a:xfrm>
              <a:off x="1790700" y="2801937"/>
              <a:ext cx="688975" cy="4762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56332" name="Straight Arrow Connector 48"/>
            <p:cNvCxnSpPr>
              <a:cxnSpLocks noChangeShapeType="1"/>
            </p:cNvCxnSpPr>
            <p:nvPr/>
          </p:nvCxnSpPr>
          <p:spPr bwMode="auto">
            <a:xfrm>
              <a:off x="1790700" y="3600449"/>
              <a:ext cx="774700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56333" name="Straight Connector 50"/>
            <p:cNvCxnSpPr>
              <a:cxnSpLocks noChangeShapeType="1"/>
            </p:cNvCxnSpPr>
            <p:nvPr/>
          </p:nvCxnSpPr>
          <p:spPr bwMode="auto">
            <a:xfrm rot="5400000">
              <a:off x="1391444" y="3199605"/>
              <a:ext cx="798512" cy="3175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</p:spPr>
        </p:cxnSp>
        <p:sp>
          <p:nvSpPr>
            <p:cNvPr id="56334" name="Rectangle 57"/>
            <p:cNvSpPr>
              <a:spLocks noChangeArrowheads="1"/>
            </p:cNvSpPr>
            <p:nvPr/>
          </p:nvSpPr>
          <p:spPr bwMode="auto">
            <a:xfrm>
              <a:off x="4699000" y="2649537"/>
              <a:ext cx="2631516" cy="579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r>
                <a:rPr lang="en-US" altLang="en-US" sz="1900" dirty="0" err="1">
                  <a:solidFill>
                    <a:srgbClr val="003300"/>
                  </a:solidFill>
                </a:rPr>
                <a:t>KeyStroke</a:t>
              </a:r>
              <a:r>
                <a:rPr lang="en-US" altLang="en-US" sz="1900" dirty="0">
                  <a:solidFill>
                    <a:srgbClr val="003300"/>
                  </a:solidFill>
                </a:rPr>
                <a:t>[n=100,000]</a:t>
              </a:r>
            </a:p>
          </p:txBody>
        </p:sp>
        <p:sp>
          <p:nvSpPr>
            <p:cNvPr id="56335" name="Rectangle 58"/>
            <p:cNvSpPr>
              <a:spLocks noChangeArrowheads="1"/>
            </p:cNvSpPr>
            <p:nvPr/>
          </p:nvSpPr>
          <p:spPr bwMode="auto">
            <a:xfrm>
              <a:off x="544511" y="3629861"/>
              <a:ext cx="3886200" cy="1009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r>
                <a:rPr lang="en-US" altLang="en-US" sz="1900" dirty="0" err="1">
                  <a:solidFill>
                    <a:srgbClr val="003300"/>
                  </a:solidFill>
                </a:rPr>
                <a:t>keyStroke</a:t>
              </a:r>
              <a:r>
                <a:rPr lang="en-US" altLang="en-US" sz="1900" dirty="0">
                  <a:solidFill>
                    <a:srgbClr val="003300"/>
                  </a:solidFill>
                </a:rPr>
                <a:t>/</a:t>
              </a:r>
            </a:p>
            <a:p>
              <a:r>
                <a:rPr lang="en-US" altLang="en-US" sz="1900" dirty="0">
                  <a:solidFill>
                    <a:srgbClr val="003300"/>
                  </a:solidFill>
                </a:rPr>
                <a:t>n++, transmit code</a:t>
              </a: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965238" y="973137"/>
              <a:ext cx="503286" cy="6238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56337" name="Straight Arrow Connector 10"/>
            <p:cNvCxnSpPr>
              <a:cxnSpLocks noChangeShapeType="1"/>
            </p:cNvCxnSpPr>
            <p:nvPr/>
          </p:nvCxnSpPr>
          <p:spPr bwMode="auto">
            <a:xfrm>
              <a:off x="1193800" y="1260474"/>
              <a:ext cx="2155825" cy="110966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</p:grpSp>
      <p:sp>
        <p:nvSpPr>
          <p:cNvPr id="22" name="Flowchart: Connector 21"/>
          <p:cNvSpPr/>
          <p:nvPr/>
        </p:nvSpPr>
        <p:spPr bwMode="auto">
          <a:xfrm>
            <a:off x="8235361" y="4541878"/>
            <a:ext cx="456480" cy="4244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97120" y="4438186"/>
            <a:ext cx="691200" cy="6221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4057" tIns="37029" rIns="74057" bIns="37029"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cxnSp>
        <p:nvCxnSpPr>
          <p:cNvPr id="56326" name="Straight Arrow Connector 32"/>
          <p:cNvCxnSpPr>
            <a:cxnSpLocks noChangeShapeType="1"/>
            <a:endCxn id="23" idx="1"/>
          </p:cNvCxnSpPr>
          <p:nvPr/>
        </p:nvCxnSpPr>
        <p:spPr bwMode="auto">
          <a:xfrm>
            <a:off x="7130880" y="3919732"/>
            <a:ext cx="1067040" cy="609184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Oval 29"/>
          <p:cNvSpPr>
            <a:spLocks noChangeArrowheads="1"/>
          </p:cNvSpPr>
          <p:nvPr/>
        </p:nvSpPr>
        <p:spPr bwMode="auto">
          <a:xfrm>
            <a:off x="2844001" y="1223769"/>
            <a:ext cx="1591200" cy="913776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1633" tIns="40817" rIns="81633" bIns="40817" anchor="ctr"/>
          <a:lstStyle/>
          <a:p>
            <a:pPr defTabSz="816430"/>
            <a:endParaRPr lang="en-US" altLang="en-US" sz="21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97932"/>
            <a:ext cx="9144000" cy="311073"/>
          </a:xfrm>
        </p:spPr>
        <p:txBody>
          <a:bodyPr lIns="81633" tIns="40817" rIns="81633" bIns="40817" anchor="b">
            <a:normAutofit fontScale="90000"/>
          </a:bodyPr>
          <a:lstStyle/>
          <a:p>
            <a:pPr eaLnBrk="1" hangingPunct="1"/>
            <a:r>
              <a:rPr lang="en-US" altLang="en-US" sz="2900" dirty="0" smtClean="0"/>
              <a:t>Exercise </a:t>
            </a:r>
            <a:r>
              <a:rPr lang="en-US" altLang="en-US" sz="2900" dirty="0" smtClean="0"/>
              <a:t>2: </a:t>
            </a:r>
            <a:r>
              <a:rPr lang="en-US" altLang="en-US" sz="2900" dirty="0" smtClean="0"/>
              <a:t>Draw State Machine: GUI Accepts only Balanced Parentheses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8320" y="3608659"/>
            <a:ext cx="8778240" cy="1347982"/>
          </a:xfrm>
        </p:spPr>
        <p:txBody>
          <a:bodyPr lIns="81633" tIns="40817" rIns="81633" bIns="40817">
            <a:normAutofit fontScale="850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Inputs are any characters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No nesting of parentheses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No “output”  other than  any state change</a:t>
            </a:r>
          </a:p>
        </p:txBody>
      </p:sp>
      <p:sp>
        <p:nvSpPr>
          <p:cNvPr id="809990" name="Text Box 19"/>
          <p:cNvSpPr txBox="1">
            <a:spLocks noChangeArrowheads="1"/>
          </p:cNvSpPr>
          <p:nvPr/>
        </p:nvSpPr>
        <p:spPr bwMode="auto">
          <a:xfrm>
            <a:off x="4937761" y="809006"/>
            <a:ext cx="60192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(</a:t>
            </a:r>
          </a:p>
        </p:txBody>
      </p:sp>
      <p:sp>
        <p:nvSpPr>
          <p:cNvPr id="809991" name="Oval 6"/>
          <p:cNvSpPr>
            <a:spLocks noChangeArrowheads="1"/>
          </p:cNvSpPr>
          <p:nvPr/>
        </p:nvSpPr>
        <p:spPr bwMode="auto">
          <a:xfrm>
            <a:off x="2844000" y="1223769"/>
            <a:ext cx="1589760" cy="881373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pPr algn="ctr" defTabSz="816430"/>
            <a:r>
              <a:rPr lang="en-US" altLang="en-US" sz="2300" dirty="0"/>
              <a:t>Balanced</a:t>
            </a:r>
          </a:p>
        </p:txBody>
      </p:sp>
      <p:sp>
        <p:nvSpPr>
          <p:cNvPr id="809992" name="Oval 7"/>
          <p:cNvSpPr>
            <a:spLocks noChangeArrowheads="1"/>
          </p:cNvSpPr>
          <p:nvPr/>
        </p:nvSpPr>
        <p:spPr bwMode="auto">
          <a:xfrm>
            <a:off x="5879520" y="1146000"/>
            <a:ext cx="1807200" cy="1101716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pPr algn="ctr" defTabSz="816430"/>
            <a:r>
              <a:rPr lang="en-US" altLang="en-US" sz="2300" dirty="0"/>
              <a:t>Not</a:t>
            </a:r>
          </a:p>
          <a:p>
            <a:pPr algn="ctr" defTabSz="816430"/>
            <a:r>
              <a:rPr lang="en-US" altLang="en-US" sz="2300" dirty="0"/>
              <a:t>Balanced</a:t>
            </a:r>
          </a:p>
        </p:txBody>
      </p:sp>
      <p:sp>
        <p:nvSpPr>
          <p:cNvPr id="809993" name="Freeform 8"/>
          <p:cNvSpPr>
            <a:spLocks/>
          </p:cNvSpPr>
          <p:nvPr/>
        </p:nvSpPr>
        <p:spPr bwMode="auto">
          <a:xfrm>
            <a:off x="1582560" y="1327460"/>
            <a:ext cx="1330560" cy="369399"/>
          </a:xfrm>
          <a:custGeom>
            <a:avLst/>
            <a:gdLst>
              <a:gd name="T0" fmla="*/ 0 w 528"/>
              <a:gd name="T1" fmla="*/ 2147483647 h 160"/>
              <a:gd name="T2" fmla="*/ 2147483647 w 528"/>
              <a:gd name="T3" fmla="*/ 2147483647 h 160"/>
              <a:gd name="T4" fmla="*/ 2147483647 w 528"/>
              <a:gd name="T5" fmla="*/ 2147483647 h 160"/>
              <a:gd name="T6" fmla="*/ 0 60000 65536"/>
              <a:gd name="T7" fmla="*/ 0 60000 65536"/>
              <a:gd name="T8" fmla="*/ 0 60000 65536"/>
              <a:gd name="T9" fmla="*/ 0 w 528"/>
              <a:gd name="T10" fmla="*/ 0 h 160"/>
              <a:gd name="T11" fmla="*/ 528 w 528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0">
                <a:moveTo>
                  <a:pt x="0" y="160"/>
                </a:moveTo>
                <a:cubicBezTo>
                  <a:pt x="76" y="96"/>
                  <a:pt x="152" y="32"/>
                  <a:pt x="240" y="16"/>
                </a:cubicBezTo>
                <a:cubicBezTo>
                  <a:pt x="328" y="0"/>
                  <a:pt x="428" y="32"/>
                  <a:pt x="528" y="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09994" name="Freeform 9"/>
          <p:cNvSpPr>
            <a:spLocks/>
          </p:cNvSpPr>
          <p:nvPr/>
        </p:nvSpPr>
        <p:spPr bwMode="auto">
          <a:xfrm>
            <a:off x="4433760" y="1146001"/>
            <a:ext cx="1566720" cy="388841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2147483647 h 144"/>
              <a:gd name="T6" fmla="*/ 0 60000 65536"/>
              <a:gd name="T7" fmla="*/ 0 60000 65536"/>
              <a:gd name="T8" fmla="*/ 0 60000 65536"/>
              <a:gd name="T9" fmla="*/ 0 w 576"/>
              <a:gd name="T10" fmla="*/ 0 h 144"/>
              <a:gd name="T11" fmla="*/ 576 w 57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44">
                <a:moveTo>
                  <a:pt x="0" y="144"/>
                </a:moveTo>
                <a:cubicBezTo>
                  <a:pt x="72" y="72"/>
                  <a:pt x="144" y="0"/>
                  <a:pt x="240" y="0"/>
                </a:cubicBezTo>
                <a:cubicBezTo>
                  <a:pt x="336" y="0"/>
                  <a:pt x="528" y="120"/>
                  <a:pt x="576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09995" name="Freeform 10"/>
          <p:cNvSpPr>
            <a:spLocks/>
          </p:cNvSpPr>
          <p:nvPr/>
        </p:nvSpPr>
        <p:spPr bwMode="auto">
          <a:xfrm>
            <a:off x="4364640" y="1845914"/>
            <a:ext cx="1635840" cy="291631"/>
          </a:xfrm>
          <a:custGeom>
            <a:avLst/>
            <a:gdLst>
              <a:gd name="T0" fmla="*/ 2147483647 w 624"/>
              <a:gd name="T1" fmla="*/ 0 h 96"/>
              <a:gd name="T2" fmla="*/ 2147483647 w 624"/>
              <a:gd name="T3" fmla="*/ 2147483647 h 96"/>
              <a:gd name="T4" fmla="*/ 0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624" y="0"/>
                </a:moveTo>
                <a:cubicBezTo>
                  <a:pt x="532" y="48"/>
                  <a:pt x="440" y="96"/>
                  <a:pt x="336" y="96"/>
                </a:cubicBezTo>
                <a:cubicBezTo>
                  <a:pt x="232" y="96"/>
                  <a:pt x="116" y="4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09996" name="Freeform 15"/>
          <p:cNvSpPr>
            <a:spLocks/>
          </p:cNvSpPr>
          <p:nvPr/>
        </p:nvSpPr>
        <p:spPr bwMode="auto">
          <a:xfrm>
            <a:off x="3265920" y="2105141"/>
            <a:ext cx="761760" cy="877052"/>
          </a:xfrm>
          <a:custGeom>
            <a:avLst/>
            <a:gdLst>
              <a:gd name="T0" fmla="*/ 2147483647 w 304"/>
              <a:gd name="T1" fmla="*/ 0 h 382"/>
              <a:gd name="T2" fmla="*/ 2147483647 w 304"/>
              <a:gd name="T3" fmla="*/ 2147483647 h 382"/>
              <a:gd name="T4" fmla="*/ 2147483647 w 304"/>
              <a:gd name="T5" fmla="*/ 2147483647 h 382"/>
              <a:gd name="T6" fmla="*/ 2147483647 w 304"/>
              <a:gd name="T7" fmla="*/ 2147483647 h 382"/>
              <a:gd name="T8" fmla="*/ 2147483647 w 304"/>
              <a:gd name="T9" fmla="*/ 2147483647 h 382"/>
              <a:gd name="T10" fmla="*/ 2147483647 w 304"/>
              <a:gd name="T11" fmla="*/ 2147483647 h 382"/>
              <a:gd name="T12" fmla="*/ 2147483647 w 304"/>
              <a:gd name="T13" fmla="*/ 0 h 3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4"/>
              <a:gd name="T22" fmla="*/ 0 h 382"/>
              <a:gd name="T23" fmla="*/ 304 w 304"/>
              <a:gd name="T24" fmla="*/ 382 h 3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4" h="382">
                <a:moveTo>
                  <a:pt x="82" y="0"/>
                </a:moveTo>
                <a:cubicBezTo>
                  <a:pt x="70" y="22"/>
                  <a:pt x="16" y="81"/>
                  <a:pt x="8" y="133"/>
                </a:cubicBezTo>
                <a:cubicBezTo>
                  <a:pt x="0" y="185"/>
                  <a:pt x="4" y="274"/>
                  <a:pt x="33" y="314"/>
                </a:cubicBezTo>
                <a:cubicBezTo>
                  <a:pt x="62" y="354"/>
                  <a:pt x="139" y="382"/>
                  <a:pt x="181" y="371"/>
                </a:cubicBezTo>
                <a:cubicBezTo>
                  <a:pt x="223" y="360"/>
                  <a:pt x="272" y="294"/>
                  <a:pt x="288" y="248"/>
                </a:cubicBezTo>
                <a:cubicBezTo>
                  <a:pt x="304" y="202"/>
                  <a:pt x="284" y="137"/>
                  <a:pt x="274" y="96"/>
                </a:cubicBezTo>
                <a:cubicBezTo>
                  <a:pt x="264" y="55"/>
                  <a:pt x="234" y="16"/>
                  <a:pt x="22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09997" name="Freeform 17"/>
          <p:cNvSpPr>
            <a:spLocks/>
          </p:cNvSpPr>
          <p:nvPr/>
        </p:nvSpPr>
        <p:spPr bwMode="auto">
          <a:xfrm>
            <a:off x="6442560" y="2247716"/>
            <a:ext cx="761760" cy="877052"/>
          </a:xfrm>
          <a:custGeom>
            <a:avLst/>
            <a:gdLst>
              <a:gd name="T0" fmla="*/ 2147483647 w 304"/>
              <a:gd name="T1" fmla="*/ 0 h 382"/>
              <a:gd name="T2" fmla="*/ 2147483647 w 304"/>
              <a:gd name="T3" fmla="*/ 2147483647 h 382"/>
              <a:gd name="T4" fmla="*/ 2147483647 w 304"/>
              <a:gd name="T5" fmla="*/ 2147483647 h 382"/>
              <a:gd name="T6" fmla="*/ 2147483647 w 304"/>
              <a:gd name="T7" fmla="*/ 2147483647 h 382"/>
              <a:gd name="T8" fmla="*/ 2147483647 w 304"/>
              <a:gd name="T9" fmla="*/ 2147483647 h 382"/>
              <a:gd name="T10" fmla="*/ 2147483647 w 304"/>
              <a:gd name="T11" fmla="*/ 2147483647 h 382"/>
              <a:gd name="T12" fmla="*/ 2147483647 w 304"/>
              <a:gd name="T13" fmla="*/ 0 h 3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4"/>
              <a:gd name="T22" fmla="*/ 0 h 382"/>
              <a:gd name="T23" fmla="*/ 304 w 304"/>
              <a:gd name="T24" fmla="*/ 382 h 3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4" h="382">
                <a:moveTo>
                  <a:pt x="82" y="0"/>
                </a:moveTo>
                <a:cubicBezTo>
                  <a:pt x="70" y="22"/>
                  <a:pt x="16" y="81"/>
                  <a:pt x="8" y="133"/>
                </a:cubicBezTo>
                <a:cubicBezTo>
                  <a:pt x="0" y="185"/>
                  <a:pt x="4" y="274"/>
                  <a:pt x="33" y="314"/>
                </a:cubicBezTo>
                <a:cubicBezTo>
                  <a:pt x="62" y="354"/>
                  <a:pt x="139" y="382"/>
                  <a:pt x="181" y="371"/>
                </a:cubicBezTo>
                <a:cubicBezTo>
                  <a:pt x="223" y="360"/>
                  <a:pt x="272" y="294"/>
                  <a:pt x="288" y="248"/>
                </a:cubicBezTo>
                <a:cubicBezTo>
                  <a:pt x="304" y="202"/>
                  <a:pt x="284" y="137"/>
                  <a:pt x="274" y="96"/>
                </a:cubicBezTo>
                <a:cubicBezTo>
                  <a:pt x="264" y="55"/>
                  <a:pt x="234" y="16"/>
                  <a:pt x="22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09998" name="Text Box 18"/>
          <p:cNvSpPr txBox="1">
            <a:spLocks noChangeArrowheads="1"/>
          </p:cNvSpPr>
          <p:nvPr/>
        </p:nvSpPr>
        <p:spPr bwMode="auto">
          <a:xfrm>
            <a:off x="424800" y="1742224"/>
            <a:ext cx="120384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start</a:t>
            </a:r>
          </a:p>
        </p:txBody>
      </p:sp>
      <p:sp>
        <p:nvSpPr>
          <p:cNvPr id="809999" name="Text Box 20"/>
          <p:cNvSpPr txBox="1">
            <a:spLocks noChangeArrowheads="1"/>
          </p:cNvSpPr>
          <p:nvPr/>
        </p:nvSpPr>
        <p:spPr bwMode="auto">
          <a:xfrm>
            <a:off x="5401440" y="2127824"/>
            <a:ext cx="60336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12016" name="Text Box 21"/>
          <p:cNvSpPr txBox="1">
            <a:spLocks noChangeArrowheads="1"/>
          </p:cNvSpPr>
          <p:nvPr/>
        </p:nvSpPr>
        <p:spPr bwMode="auto">
          <a:xfrm>
            <a:off x="3396960" y="2970312"/>
            <a:ext cx="57456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810001" name="Text Box 22"/>
          <p:cNvSpPr txBox="1">
            <a:spLocks noChangeArrowheads="1"/>
          </p:cNvSpPr>
          <p:nvPr/>
        </p:nvSpPr>
        <p:spPr bwMode="auto">
          <a:xfrm>
            <a:off x="6369120" y="2986514"/>
            <a:ext cx="57456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512018" name="Oval 18"/>
          <p:cNvSpPr>
            <a:spLocks noChangeArrowheads="1"/>
          </p:cNvSpPr>
          <p:nvPr/>
        </p:nvSpPr>
        <p:spPr bwMode="auto">
          <a:xfrm>
            <a:off x="1415520" y="1586687"/>
            <a:ext cx="276480" cy="25922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512020" name="Oval 16"/>
          <p:cNvSpPr>
            <a:spLocks noChangeArrowheads="1"/>
          </p:cNvSpPr>
          <p:nvPr/>
        </p:nvSpPr>
        <p:spPr bwMode="auto">
          <a:xfrm>
            <a:off x="1530721" y="2364369"/>
            <a:ext cx="532800" cy="3423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900" dirty="0">
              <a:solidFill>
                <a:srgbClr val="0000CC"/>
              </a:solidFill>
            </a:endParaRPr>
          </a:p>
        </p:txBody>
      </p:sp>
      <p:sp>
        <p:nvSpPr>
          <p:cNvPr id="512021" name="Oval 15"/>
          <p:cNvSpPr>
            <a:spLocks noChangeArrowheads="1"/>
          </p:cNvSpPr>
          <p:nvPr/>
        </p:nvSpPr>
        <p:spPr bwMode="auto">
          <a:xfrm>
            <a:off x="1683360" y="2478861"/>
            <a:ext cx="228960" cy="11449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900" dirty="0">
              <a:solidFill>
                <a:srgbClr val="0000CC"/>
              </a:solidFill>
            </a:endParaRPr>
          </a:p>
        </p:txBody>
      </p:sp>
      <p:sp>
        <p:nvSpPr>
          <p:cNvPr id="512022" name="Freeform 22"/>
          <p:cNvSpPr>
            <a:spLocks/>
          </p:cNvSpPr>
          <p:nvPr/>
        </p:nvSpPr>
        <p:spPr bwMode="auto">
          <a:xfrm>
            <a:off x="2083680" y="1949605"/>
            <a:ext cx="898560" cy="553018"/>
          </a:xfrm>
          <a:custGeom>
            <a:avLst/>
            <a:gdLst>
              <a:gd name="T0" fmla="*/ 2147483647 w 624"/>
              <a:gd name="T1" fmla="*/ 0 h 512"/>
              <a:gd name="T2" fmla="*/ 2147483647 w 624"/>
              <a:gd name="T3" fmla="*/ 2147483647 h 512"/>
              <a:gd name="T4" fmla="*/ 0 w 624"/>
              <a:gd name="T5" fmla="*/ 2147483647 h 512"/>
              <a:gd name="T6" fmla="*/ 0 60000 65536"/>
              <a:gd name="T7" fmla="*/ 0 60000 65536"/>
              <a:gd name="T8" fmla="*/ 0 60000 65536"/>
              <a:gd name="T9" fmla="*/ 0 w 624"/>
              <a:gd name="T10" fmla="*/ 0 h 512"/>
              <a:gd name="T11" fmla="*/ 624 w 624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12">
                <a:moveTo>
                  <a:pt x="624" y="0"/>
                </a:moveTo>
                <a:cubicBezTo>
                  <a:pt x="532" y="176"/>
                  <a:pt x="440" y="352"/>
                  <a:pt x="336" y="432"/>
                </a:cubicBezTo>
                <a:cubicBezTo>
                  <a:pt x="232" y="512"/>
                  <a:pt x="116" y="496"/>
                  <a:pt x="0" y="4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41600" y="2202352"/>
            <a:ext cx="120384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10244" grpId="0" build="p" autoUpdateAnimBg="0"/>
      <p:bldP spid="809990" grpId="0"/>
      <p:bldP spid="809991" grpId="0"/>
      <p:bldP spid="809992" grpId="0" animBg="1"/>
      <p:bldP spid="809993" grpId="0" animBg="1"/>
      <p:bldP spid="809994" grpId="0" animBg="1"/>
      <p:bldP spid="809995" grpId="0" animBg="1"/>
      <p:bldP spid="809996" grpId="0" animBg="1"/>
      <p:bldP spid="809997" grpId="0" animBg="1"/>
      <p:bldP spid="809998" grpId="0"/>
      <p:bldP spid="809999" grpId="0"/>
      <p:bldP spid="512016" grpId="0"/>
      <p:bldP spid="810001" grpId="0"/>
      <p:bldP spid="512018" grpId="0" animBg="1"/>
      <p:bldP spid="512020" grpId="0" animBg="1"/>
      <p:bldP spid="512021" grpId="0" animBg="1"/>
      <p:bldP spid="512022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13120" y="3867887"/>
            <a:ext cx="5736960" cy="10887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74057" tIns="37029" rIns="74057" bIns="37029"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09550"/>
            <a:ext cx="8472960" cy="854370"/>
          </a:xfrm>
        </p:spPr>
        <p:txBody>
          <a:bodyPr lIns="81633" tIns="40817" rIns="81633" bIns="40817" anchor="b">
            <a:normAutofit fontScale="90000"/>
          </a:bodyPr>
          <a:lstStyle/>
          <a:p>
            <a:pPr eaLnBrk="1" hangingPunct="1"/>
            <a:r>
              <a:rPr lang="en-US" altLang="en-US" sz="2600" dirty="0" smtClean="0"/>
              <a:t>Example 3</a:t>
            </a:r>
            <a:r>
              <a:rPr lang="en-US" altLang="en-US" sz="2600" dirty="0" smtClean="0"/>
              <a:t>: </a:t>
            </a:r>
            <a:r>
              <a:rPr lang="en-US" altLang="en-US" sz="2600" dirty="0" smtClean="0"/>
              <a:t>Draw State Machine: GUI Accepts only </a:t>
            </a:r>
            <a:r>
              <a:rPr lang="en-US" altLang="en-US" sz="2600" dirty="0" err="1" smtClean="0"/>
              <a:t>upto</a:t>
            </a:r>
            <a:r>
              <a:rPr lang="en-US" altLang="en-US" sz="2600" dirty="0" smtClean="0"/>
              <a:t> 3 Nested parentheses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72161" y="3919732"/>
            <a:ext cx="5677920" cy="743118"/>
          </a:xfrm>
        </p:spPr>
        <p:txBody>
          <a:bodyPr lIns="81633" tIns="40817" rIns="81633" bIns="40817">
            <a:normAutofit fontScale="92500"/>
          </a:bodyPr>
          <a:lstStyle/>
          <a:p>
            <a:pPr marL="501429" indent="-416572"/>
            <a:r>
              <a:rPr lang="en-US" altLang="en-US" sz="2300" b="1" dirty="0" smtClean="0">
                <a:solidFill>
                  <a:srgbClr val="003300"/>
                </a:solidFill>
              </a:rPr>
              <a:t>How can we extend this machine to handle arbitrarily deep nesting of parentheses?</a:t>
            </a:r>
          </a:p>
        </p:txBody>
      </p:sp>
      <p:sp>
        <p:nvSpPr>
          <p:cNvPr id="58373" name="Text Box 54"/>
          <p:cNvSpPr txBox="1">
            <a:spLocks noChangeArrowheads="1"/>
          </p:cNvSpPr>
          <p:nvPr/>
        </p:nvSpPr>
        <p:spPr bwMode="auto">
          <a:xfrm>
            <a:off x="771840" y="4024503"/>
            <a:ext cx="495360" cy="7441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4300" dirty="0">
                <a:solidFill>
                  <a:schemeClr val="accent2"/>
                </a:solidFill>
              </a:rPr>
              <a:t>*</a:t>
            </a:r>
            <a:endParaRPr lang="en-US" altLang="en-US" sz="2100" dirty="0">
              <a:solidFill>
                <a:schemeClr val="accent2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0" y="1742223"/>
            <a:ext cx="9144000" cy="2708924"/>
            <a:chOff x="0" y="1613"/>
            <a:chExt cx="6350" cy="2508"/>
          </a:xfrm>
        </p:grpSpPr>
        <p:sp>
          <p:nvSpPr>
            <p:cNvPr id="58379" name="Text Box 29"/>
            <p:cNvSpPr txBox="1">
              <a:spLocks noChangeArrowheads="1"/>
            </p:cNvSpPr>
            <p:nvPr/>
          </p:nvSpPr>
          <p:spPr bwMode="auto">
            <a:xfrm>
              <a:off x="1716" y="1613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58380" name="Text Box 35"/>
            <p:cNvSpPr txBox="1">
              <a:spLocks noChangeArrowheads="1"/>
            </p:cNvSpPr>
            <p:nvPr/>
          </p:nvSpPr>
          <p:spPr bwMode="auto">
            <a:xfrm>
              <a:off x="3261" y="1613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58381" name="Text Box 41"/>
            <p:cNvSpPr txBox="1">
              <a:spLocks noChangeArrowheads="1"/>
            </p:cNvSpPr>
            <p:nvPr/>
          </p:nvSpPr>
          <p:spPr bwMode="auto">
            <a:xfrm>
              <a:off x="4748" y="1613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58382" name="Oval 6"/>
            <p:cNvSpPr>
              <a:spLocks noChangeArrowheads="1"/>
            </p:cNvSpPr>
            <p:nvPr/>
          </p:nvSpPr>
          <p:spPr bwMode="auto">
            <a:xfrm>
              <a:off x="973" y="1897"/>
              <a:ext cx="858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383" name="Oval 7"/>
            <p:cNvSpPr>
              <a:spLocks noChangeArrowheads="1"/>
            </p:cNvSpPr>
            <p:nvPr/>
          </p:nvSpPr>
          <p:spPr bwMode="auto">
            <a:xfrm>
              <a:off x="2460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384" name="Freeform 8"/>
            <p:cNvSpPr>
              <a:spLocks/>
            </p:cNvSpPr>
            <p:nvPr/>
          </p:nvSpPr>
          <p:spPr bwMode="auto">
            <a:xfrm>
              <a:off x="342" y="1991"/>
              <a:ext cx="632" cy="190"/>
            </a:xfrm>
            <a:custGeom>
              <a:avLst/>
              <a:gdLst>
                <a:gd name="T0" fmla="*/ 0 w 528"/>
                <a:gd name="T1" fmla="*/ 2147483647 h 160"/>
                <a:gd name="T2" fmla="*/ 2147483647 w 528"/>
                <a:gd name="T3" fmla="*/ 2147483647 h 160"/>
                <a:gd name="T4" fmla="*/ 2147483647 w 528"/>
                <a:gd name="T5" fmla="*/ 2147483647 h 160"/>
                <a:gd name="T6" fmla="*/ 0 60000 65536"/>
                <a:gd name="T7" fmla="*/ 0 60000 65536"/>
                <a:gd name="T8" fmla="*/ 0 60000 65536"/>
                <a:gd name="T9" fmla="*/ 0 w 528"/>
                <a:gd name="T10" fmla="*/ 0 h 160"/>
                <a:gd name="T11" fmla="*/ 528 w 52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0">
                  <a:moveTo>
                    <a:pt x="0" y="160"/>
                  </a:moveTo>
                  <a:cubicBezTo>
                    <a:pt x="76" y="96"/>
                    <a:pt x="152" y="32"/>
                    <a:pt x="240" y="16"/>
                  </a:cubicBezTo>
                  <a:cubicBezTo>
                    <a:pt x="328" y="0"/>
                    <a:pt x="428" y="32"/>
                    <a:pt x="528" y="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Freeform 9"/>
            <p:cNvSpPr>
              <a:spLocks/>
            </p:cNvSpPr>
            <p:nvPr/>
          </p:nvSpPr>
          <p:spPr bwMode="auto">
            <a:xfrm>
              <a:off x="1831" y="1897"/>
              <a:ext cx="686" cy="171"/>
            </a:xfrm>
            <a:custGeom>
              <a:avLst/>
              <a:gdLst>
                <a:gd name="T0" fmla="*/ 0 w 576"/>
                <a:gd name="T1" fmla="*/ 2147483647 h 144"/>
                <a:gd name="T2" fmla="*/ 2147483647 w 576"/>
                <a:gd name="T3" fmla="*/ 0 h 144"/>
                <a:gd name="T4" fmla="*/ 2147483647 w 576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576"/>
                <a:gd name="T10" fmla="*/ 0 h 144"/>
                <a:gd name="T11" fmla="*/ 576 w 57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44">
                  <a:moveTo>
                    <a:pt x="0" y="144"/>
                  </a:moveTo>
                  <a:cubicBezTo>
                    <a:pt x="72" y="72"/>
                    <a:pt x="144" y="0"/>
                    <a:pt x="240" y="0"/>
                  </a:cubicBezTo>
                  <a:cubicBezTo>
                    <a:pt x="336" y="0"/>
                    <a:pt x="528" y="120"/>
                    <a:pt x="576" y="1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Freeform 10"/>
            <p:cNvSpPr>
              <a:spLocks/>
            </p:cNvSpPr>
            <p:nvPr/>
          </p:nvSpPr>
          <p:spPr bwMode="auto">
            <a:xfrm>
              <a:off x="1773" y="2295"/>
              <a:ext cx="744" cy="113"/>
            </a:xfrm>
            <a:custGeom>
              <a:avLst/>
              <a:gdLst>
                <a:gd name="T0" fmla="*/ 2147483647 w 624"/>
                <a:gd name="T1" fmla="*/ 0 h 96"/>
                <a:gd name="T2" fmla="*/ 2147483647 w 624"/>
                <a:gd name="T3" fmla="*/ 2147483647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Freeform 11"/>
            <p:cNvSpPr>
              <a:spLocks/>
            </p:cNvSpPr>
            <p:nvPr/>
          </p:nvSpPr>
          <p:spPr bwMode="auto">
            <a:xfrm>
              <a:off x="1218" y="2465"/>
              <a:ext cx="362" cy="452"/>
            </a:xfrm>
            <a:custGeom>
              <a:avLst/>
              <a:gdLst>
                <a:gd name="T0" fmla="*/ 2147483647 w 304"/>
                <a:gd name="T1" fmla="*/ 0 h 382"/>
                <a:gd name="T2" fmla="*/ 2147483647 w 304"/>
                <a:gd name="T3" fmla="*/ 2147483647 h 382"/>
                <a:gd name="T4" fmla="*/ 2147483647 w 304"/>
                <a:gd name="T5" fmla="*/ 2147483647 h 382"/>
                <a:gd name="T6" fmla="*/ 2147483647 w 304"/>
                <a:gd name="T7" fmla="*/ 2147483647 h 382"/>
                <a:gd name="T8" fmla="*/ 2147483647 w 304"/>
                <a:gd name="T9" fmla="*/ 2147483647 h 382"/>
                <a:gd name="T10" fmla="*/ 2147483647 w 304"/>
                <a:gd name="T11" fmla="*/ 2147483647 h 382"/>
                <a:gd name="T12" fmla="*/ 2147483647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Freeform 12"/>
            <p:cNvSpPr>
              <a:spLocks/>
            </p:cNvSpPr>
            <p:nvPr/>
          </p:nvSpPr>
          <p:spPr bwMode="auto">
            <a:xfrm>
              <a:off x="2727" y="2465"/>
              <a:ext cx="362" cy="452"/>
            </a:xfrm>
            <a:custGeom>
              <a:avLst/>
              <a:gdLst>
                <a:gd name="T0" fmla="*/ 2147483647 w 304"/>
                <a:gd name="T1" fmla="*/ 0 h 382"/>
                <a:gd name="T2" fmla="*/ 2147483647 w 304"/>
                <a:gd name="T3" fmla="*/ 2147483647 h 382"/>
                <a:gd name="T4" fmla="*/ 2147483647 w 304"/>
                <a:gd name="T5" fmla="*/ 2147483647 h 382"/>
                <a:gd name="T6" fmla="*/ 2147483647 w 304"/>
                <a:gd name="T7" fmla="*/ 2147483647 h 382"/>
                <a:gd name="T8" fmla="*/ 2147483647 w 304"/>
                <a:gd name="T9" fmla="*/ 2147483647 h 382"/>
                <a:gd name="T10" fmla="*/ 2147483647 w 304"/>
                <a:gd name="T11" fmla="*/ 2147483647 h 382"/>
                <a:gd name="T12" fmla="*/ 2147483647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Text Box 13"/>
            <p:cNvSpPr txBox="1">
              <a:spLocks noChangeArrowheads="1"/>
            </p:cNvSpPr>
            <p:nvPr/>
          </p:nvSpPr>
          <p:spPr bwMode="auto">
            <a:xfrm>
              <a:off x="0" y="2237"/>
              <a:ext cx="727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/>
                <a:t>start</a:t>
              </a:r>
            </a:p>
          </p:txBody>
        </p:sp>
        <p:sp>
          <p:nvSpPr>
            <p:cNvPr id="58390" name="Text Box 14"/>
            <p:cNvSpPr txBox="1">
              <a:spLocks noChangeArrowheads="1"/>
            </p:cNvSpPr>
            <p:nvPr/>
          </p:nvSpPr>
          <p:spPr bwMode="auto">
            <a:xfrm>
              <a:off x="2288" y="2352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58391" name="Oval 30"/>
            <p:cNvSpPr>
              <a:spLocks noChangeArrowheads="1"/>
            </p:cNvSpPr>
            <p:nvPr/>
          </p:nvSpPr>
          <p:spPr bwMode="auto">
            <a:xfrm>
              <a:off x="4005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392" name="Freeform 31"/>
            <p:cNvSpPr>
              <a:spLocks/>
            </p:cNvSpPr>
            <p:nvPr/>
          </p:nvSpPr>
          <p:spPr bwMode="auto">
            <a:xfrm>
              <a:off x="3313" y="1895"/>
              <a:ext cx="749" cy="183"/>
            </a:xfrm>
            <a:custGeom>
              <a:avLst/>
              <a:gdLst>
                <a:gd name="T0" fmla="*/ 0 w 628"/>
                <a:gd name="T1" fmla="*/ 2147483647 h 155"/>
                <a:gd name="T2" fmla="*/ 2147483647 w 628"/>
                <a:gd name="T3" fmla="*/ 2147483647 h 155"/>
                <a:gd name="T4" fmla="*/ 2147483647 w 628"/>
                <a:gd name="T5" fmla="*/ 2147483647 h 155"/>
                <a:gd name="T6" fmla="*/ 0 60000 65536"/>
                <a:gd name="T7" fmla="*/ 0 60000 65536"/>
                <a:gd name="T8" fmla="*/ 0 60000 65536"/>
                <a:gd name="T9" fmla="*/ 0 w 628"/>
                <a:gd name="T10" fmla="*/ 0 h 155"/>
                <a:gd name="T11" fmla="*/ 628 w 628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155">
                  <a:moveTo>
                    <a:pt x="0" y="155"/>
                  </a:moveTo>
                  <a:cubicBezTo>
                    <a:pt x="47" y="130"/>
                    <a:pt x="187" y="4"/>
                    <a:pt x="292" y="2"/>
                  </a:cubicBezTo>
                  <a:cubicBezTo>
                    <a:pt x="397" y="0"/>
                    <a:pt x="580" y="122"/>
                    <a:pt x="628" y="1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Freeform 32"/>
            <p:cNvSpPr>
              <a:spLocks/>
            </p:cNvSpPr>
            <p:nvPr/>
          </p:nvSpPr>
          <p:spPr bwMode="auto">
            <a:xfrm>
              <a:off x="3318" y="2295"/>
              <a:ext cx="744" cy="113"/>
            </a:xfrm>
            <a:custGeom>
              <a:avLst/>
              <a:gdLst>
                <a:gd name="T0" fmla="*/ 2147483647 w 624"/>
                <a:gd name="T1" fmla="*/ 0 h 96"/>
                <a:gd name="T2" fmla="*/ 2147483647 w 624"/>
                <a:gd name="T3" fmla="*/ 2147483647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Freeform 33"/>
            <p:cNvSpPr>
              <a:spLocks/>
            </p:cNvSpPr>
            <p:nvPr/>
          </p:nvSpPr>
          <p:spPr bwMode="auto">
            <a:xfrm>
              <a:off x="4271" y="2465"/>
              <a:ext cx="363" cy="452"/>
            </a:xfrm>
            <a:custGeom>
              <a:avLst/>
              <a:gdLst>
                <a:gd name="T0" fmla="*/ 2147483647 w 304"/>
                <a:gd name="T1" fmla="*/ 0 h 382"/>
                <a:gd name="T2" fmla="*/ 2147483647 w 304"/>
                <a:gd name="T3" fmla="*/ 2147483647 h 382"/>
                <a:gd name="T4" fmla="*/ 2147483647 w 304"/>
                <a:gd name="T5" fmla="*/ 2147483647 h 382"/>
                <a:gd name="T6" fmla="*/ 2147483647 w 304"/>
                <a:gd name="T7" fmla="*/ 2147483647 h 382"/>
                <a:gd name="T8" fmla="*/ 2147483647 w 304"/>
                <a:gd name="T9" fmla="*/ 2147483647 h 382"/>
                <a:gd name="T10" fmla="*/ 2147483647 w 304"/>
                <a:gd name="T11" fmla="*/ 2147483647 h 382"/>
                <a:gd name="T12" fmla="*/ 2147483647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Text Box 34"/>
            <p:cNvSpPr txBox="1">
              <a:spLocks noChangeArrowheads="1"/>
            </p:cNvSpPr>
            <p:nvPr/>
          </p:nvSpPr>
          <p:spPr bwMode="auto">
            <a:xfrm>
              <a:off x="3833" y="2352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58396" name="Oval 36"/>
            <p:cNvSpPr>
              <a:spLocks noChangeArrowheads="1"/>
            </p:cNvSpPr>
            <p:nvPr/>
          </p:nvSpPr>
          <p:spPr bwMode="auto">
            <a:xfrm>
              <a:off x="5492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397" name="Freeform 37"/>
            <p:cNvSpPr>
              <a:spLocks/>
            </p:cNvSpPr>
            <p:nvPr/>
          </p:nvSpPr>
          <p:spPr bwMode="auto">
            <a:xfrm>
              <a:off x="4832" y="1895"/>
              <a:ext cx="717" cy="183"/>
            </a:xfrm>
            <a:custGeom>
              <a:avLst/>
              <a:gdLst>
                <a:gd name="T0" fmla="*/ 0 w 602"/>
                <a:gd name="T1" fmla="*/ 2147483647 h 155"/>
                <a:gd name="T2" fmla="*/ 2147483647 w 602"/>
                <a:gd name="T3" fmla="*/ 2147483647 h 155"/>
                <a:gd name="T4" fmla="*/ 2147483647 w 602"/>
                <a:gd name="T5" fmla="*/ 2147483647 h 155"/>
                <a:gd name="T6" fmla="*/ 0 60000 65536"/>
                <a:gd name="T7" fmla="*/ 0 60000 65536"/>
                <a:gd name="T8" fmla="*/ 0 60000 65536"/>
                <a:gd name="T9" fmla="*/ 0 w 602"/>
                <a:gd name="T10" fmla="*/ 0 h 155"/>
                <a:gd name="T11" fmla="*/ 602 w 602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2" h="155">
                  <a:moveTo>
                    <a:pt x="0" y="155"/>
                  </a:moveTo>
                  <a:cubicBezTo>
                    <a:pt x="43" y="130"/>
                    <a:pt x="166" y="4"/>
                    <a:pt x="266" y="2"/>
                  </a:cubicBezTo>
                  <a:cubicBezTo>
                    <a:pt x="366" y="0"/>
                    <a:pt x="554" y="122"/>
                    <a:pt x="602" y="1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Freeform 38"/>
            <p:cNvSpPr>
              <a:spLocks/>
            </p:cNvSpPr>
            <p:nvPr/>
          </p:nvSpPr>
          <p:spPr bwMode="auto">
            <a:xfrm>
              <a:off x="4805" y="2295"/>
              <a:ext cx="744" cy="113"/>
            </a:xfrm>
            <a:custGeom>
              <a:avLst/>
              <a:gdLst>
                <a:gd name="T0" fmla="*/ 2147483647 w 624"/>
                <a:gd name="T1" fmla="*/ 0 h 96"/>
                <a:gd name="T2" fmla="*/ 2147483647 w 624"/>
                <a:gd name="T3" fmla="*/ 2147483647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Freeform 39"/>
            <p:cNvSpPr>
              <a:spLocks/>
            </p:cNvSpPr>
            <p:nvPr/>
          </p:nvSpPr>
          <p:spPr bwMode="auto">
            <a:xfrm>
              <a:off x="5759" y="2465"/>
              <a:ext cx="362" cy="452"/>
            </a:xfrm>
            <a:custGeom>
              <a:avLst/>
              <a:gdLst>
                <a:gd name="T0" fmla="*/ 2147483647 w 304"/>
                <a:gd name="T1" fmla="*/ 0 h 382"/>
                <a:gd name="T2" fmla="*/ 2147483647 w 304"/>
                <a:gd name="T3" fmla="*/ 2147483647 h 382"/>
                <a:gd name="T4" fmla="*/ 2147483647 w 304"/>
                <a:gd name="T5" fmla="*/ 2147483647 h 382"/>
                <a:gd name="T6" fmla="*/ 2147483647 w 304"/>
                <a:gd name="T7" fmla="*/ 2147483647 h 382"/>
                <a:gd name="T8" fmla="*/ 2147483647 w 304"/>
                <a:gd name="T9" fmla="*/ 2147483647 h 382"/>
                <a:gd name="T10" fmla="*/ 2147483647 w 304"/>
                <a:gd name="T11" fmla="*/ 2147483647 h 382"/>
                <a:gd name="T12" fmla="*/ 2147483647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Text Box 40"/>
            <p:cNvSpPr txBox="1">
              <a:spLocks noChangeArrowheads="1"/>
            </p:cNvSpPr>
            <p:nvPr/>
          </p:nvSpPr>
          <p:spPr bwMode="auto">
            <a:xfrm>
              <a:off x="5034" y="2352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58401" name="Oval 43"/>
            <p:cNvSpPr>
              <a:spLocks noChangeArrowheads="1"/>
            </p:cNvSpPr>
            <p:nvPr/>
          </p:nvSpPr>
          <p:spPr bwMode="auto">
            <a:xfrm>
              <a:off x="967" y="1901"/>
              <a:ext cx="864" cy="576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r>
                <a:rPr lang="en-US" altLang="en-US" sz="2100" dirty="0"/>
                <a:t>OK</a:t>
              </a:r>
            </a:p>
          </p:txBody>
        </p:sp>
        <p:sp>
          <p:nvSpPr>
            <p:cNvPr id="58402" name="Oval 44"/>
            <p:cNvSpPr>
              <a:spLocks noChangeArrowheads="1"/>
            </p:cNvSpPr>
            <p:nvPr/>
          </p:nvSpPr>
          <p:spPr bwMode="auto">
            <a:xfrm>
              <a:off x="572" y="3261"/>
              <a:ext cx="858" cy="39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100794" tIns="50397" rIns="100794" bIns="50397" anchor="ctr"/>
            <a:lstStyle/>
            <a:p>
              <a:pPr algn="ctr" defTabSz="816430"/>
              <a:r>
                <a:rPr lang="en-US" altLang="en-US" sz="2100" dirty="0"/>
                <a:t>Error</a:t>
              </a:r>
            </a:p>
          </p:txBody>
        </p:sp>
        <p:sp>
          <p:nvSpPr>
            <p:cNvPr id="58403" name="Freeform 45"/>
            <p:cNvSpPr>
              <a:spLocks/>
            </p:cNvSpPr>
            <p:nvPr/>
          </p:nvSpPr>
          <p:spPr bwMode="auto">
            <a:xfrm>
              <a:off x="782" y="2408"/>
              <a:ext cx="305" cy="853"/>
            </a:xfrm>
            <a:custGeom>
              <a:avLst/>
              <a:gdLst>
                <a:gd name="T0" fmla="*/ 2147483647 w 256"/>
                <a:gd name="T1" fmla="*/ 0 h 720"/>
                <a:gd name="T2" fmla="*/ 2147483647 w 256"/>
                <a:gd name="T3" fmla="*/ 2147483647 h 720"/>
                <a:gd name="T4" fmla="*/ 2147483647 w 256"/>
                <a:gd name="T5" fmla="*/ 2147483647 h 720"/>
                <a:gd name="T6" fmla="*/ 2147483647 w 256"/>
                <a:gd name="T7" fmla="*/ 2147483647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720"/>
                <a:gd name="T14" fmla="*/ 256 w 25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720">
                  <a:moveTo>
                    <a:pt x="256" y="0"/>
                  </a:moveTo>
                  <a:cubicBezTo>
                    <a:pt x="204" y="32"/>
                    <a:pt x="152" y="64"/>
                    <a:pt x="112" y="144"/>
                  </a:cubicBezTo>
                  <a:cubicBezTo>
                    <a:pt x="72" y="224"/>
                    <a:pt x="32" y="384"/>
                    <a:pt x="16" y="480"/>
                  </a:cubicBezTo>
                  <a:cubicBezTo>
                    <a:pt x="0" y="576"/>
                    <a:pt x="8" y="648"/>
                    <a:pt x="16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Text Box 46"/>
            <p:cNvSpPr txBox="1">
              <a:spLocks noChangeArrowheads="1"/>
            </p:cNvSpPr>
            <p:nvPr/>
          </p:nvSpPr>
          <p:spPr bwMode="auto">
            <a:xfrm>
              <a:off x="679" y="2692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58405" name="Text Box 47"/>
            <p:cNvSpPr txBox="1">
              <a:spLocks noChangeArrowheads="1"/>
            </p:cNvSpPr>
            <p:nvPr/>
          </p:nvSpPr>
          <p:spPr bwMode="auto">
            <a:xfrm>
              <a:off x="973" y="2522"/>
              <a:ext cx="343" cy="7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4300" dirty="0">
                  <a:solidFill>
                    <a:schemeClr val="accent2"/>
                  </a:solidFill>
                </a:rPr>
                <a:t>*</a:t>
              </a:r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406" name="Text Box 48"/>
            <p:cNvSpPr txBox="1">
              <a:spLocks noChangeArrowheads="1"/>
            </p:cNvSpPr>
            <p:nvPr/>
          </p:nvSpPr>
          <p:spPr bwMode="auto">
            <a:xfrm>
              <a:off x="2460" y="2522"/>
              <a:ext cx="343" cy="7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4300" dirty="0">
                  <a:solidFill>
                    <a:schemeClr val="accent2"/>
                  </a:solidFill>
                </a:rPr>
                <a:t>*</a:t>
              </a:r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407" name="Text Box 49"/>
            <p:cNvSpPr txBox="1">
              <a:spLocks noChangeArrowheads="1"/>
            </p:cNvSpPr>
            <p:nvPr/>
          </p:nvSpPr>
          <p:spPr bwMode="auto">
            <a:xfrm>
              <a:off x="4005" y="2522"/>
              <a:ext cx="343" cy="7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4300" dirty="0">
                  <a:solidFill>
                    <a:schemeClr val="accent2"/>
                  </a:solidFill>
                </a:rPr>
                <a:t>*</a:t>
              </a:r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408" name="Text Box 50"/>
            <p:cNvSpPr txBox="1">
              <a:spLocks noChangeArrowheads="1"/>
            </p:cNvSpPr>
            <p:nvPr/>
          </p:nvSpPr>
          <p:spPr bwMode="auto">
            <a:xfrm>
              <a:off x="5492" y="2522"/>
              <a:ext cx="343" cy="7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4300" dirty="0">
                  <a:solidFill>
                    <a:schemeClr val="accent2"/>
                  </a:solidFill>
                </a:rPr>
                <a:t>*</a:t>
              </a:r>
              <a:endParaRPr lang="en-US" altLang="en-US" sz="2100" dirty="0">
                <a:solidFill>
                  <a:schemeClr val="accent2"/>
                </a:solidFill>
              </a:endParaRPr>
            </a:p>
          </p:txBody>
        </p:sp>
        <p:sp>
          <p:nvSpPr>
            <p:cNvPr id="58409" name="Freeform 51"/>
            <p:cNvSpPr>
              <a:spLocks/>
            </p:cNvSpPr>
            <p:nvPr/>
          </p:nvSpPr>
          <p:spPr bwMode="auto">
            <a:xfrm>
              <a:off x="1316" y="2408"/>
              <a:ext cx="4348" cy="910"/>
            </a:xfrm>
            <a:custGeom>
              <a:avLst/>
              <a:gdLst>
                <a:gd name="T0" fmla="*/ 2147483647 w 3648"/>
                <a:gd name="T1" fmla="*/ 0 h 768"/>
                <a:gd name="T2" fmla="*/ 2147483647 w 3648"/>
                <a:gd name="T3" fmla="*/ 2147483647 h 768"/>
                <a:gd name="T4" fmla="*/ 2147483647 w 3648"/>
                <a:gd name="T5" fmla="*/ 2147483647 h 768"/>
                <a:gd name="T6" fmla="*/ 2147483647 w 3648"/>
                <a:gd name="T7" fmla="*/ 2147483647 h 768"/>
                <a:gd name="T8" fmla="*/ 0 w 3648"/>
                <a:gd name="T9" fmla="*/ 2147483647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8"/>
                <a:gd name="T16" fmla="*/ 0 h 768"/>
                <a:gd name="T17" fmla="*/ 3648 w 36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8" h="768">
                  <a:moveTo>
                    <a:pt x="3648" y="0"/>
                  </a:moveTo>
                  <a:cubicBezTo>
                    <a:pt x="3480" y="188"/>
                    <a:pt x="3263" y="388"/>
                    <a:pt x="2928" y="480"/>
                  </a:cubicBezTo>
                  <a:cubicBezTo>
                    <a:pt x="2593" y="572"/>
                    <a:pt x="2014" y="528"/>
                    <a:pt x="1639" y="549"/>
                  </a:cubicBezTo>
                  <a:cubicBezTo>
                    <a:pt x="1264" y="570"/>
                    <a:pt x="951" y="570"/>
                    <a:pt x="678" y="606"/>
                  </a:cubicBezTo>
                  <a:cubicBezTo>
                    <a:pt x="405" y="642"/>
                    <a:pt x="141" y="734"/>
                    <a:pt x="0" y="7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Text Box 52"/>
            <p:cNvSpPr txBox="1">
              <a:spLocks noChangeArrowheads="1"/>
            </p:cNvSpPr>
            <p:nvPr/>
          </p:nvSpPr>
          <p:spPr bwMode="auto">
            <a:xfrm>
              <a:off x="5091" y="2806"/>
              <a:ext cx="286" cy="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lIns="100794" tIns="50397" rIns="100794" bIns="50397">
              <a:spAutoFit/>
            </a:bodyPr>
            <a:lstStyle/>
            <a:p>
              <a:pPr defTabSz="816430">
                <a:spcBef>
                  <a:spcPct val="50000"/>
                </a:spcBef>
              </a:pPr>
              <a:r>
                <a:rPr lang="en-US" altLang="en-US" sz="2100" dirty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58411" name="Freeform 53"/>
            <p:cNvSpPr>
              <a:spLocks/>
            </p:cNvSpPr>
            <p:nvPr/>
          </p:nvSpPr>
          <p:spPr bwMode="auto">
            <a:xfrm>
              <a:off x="782" y="3669"/>
              <a:ext cx="362" cy="452"/>
            </a:xfrm>
            <a:custGeom>
              <a:avLst/>
              <a:gdLst>
                <a:gd name="T0" fmla="*/ 2147483647 w 304"/>
                <a:gd name="T1" fmla="*/ 0 h 382"/>
                <a:gd name="T2" fmla="*/ 2147483647 w 304"/>
                <a:gd name="T3" fmla="*/ 2147483647 h 382"/>
                <a:gd name="T4" fmla="*/ 2147483647 w 304"/>
                <a:gd name="T5" fmla="*/ 2147483647 h 382"/>
                <a:gd name="T6" fmla="*/ 2147483647 w 304"/>
                <a:gd name="T7" fmla="*/ 2147483647 h 382"/>
                <a:gd name="T8" fmla="*/ 2147483647 w 304"/>
                <a:gd name="T9" fmla="*/ 2147483647 h 382"/>
                <a:gd name="T10" fmla="*/ 2147483647 w 304"/>
                <a:gd name="T11" fmla="*/ 2147483647 h 382"/>
                <a:gd name="T12" fmla="*/ 2147483647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Rectangle 39"/>
            <p:cNvSpPr>
              <a:spLocks noChangeArrowheads="1"/>
            </p:cNvSpPr>
            <p:nvPr/>
          </p:nvSpPr>
          <p:spPr bwMode="auto">
            <a:xfrm>
              <a:off x="2503" y="2070"/>
              <a:ext cx="57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900" dirty="0"/>
                <a:t>Wait 1</a:t>
              </a:r>
            </a:p>
          </p:txBody>
        </p:sp>
        <p:sp>
          <p:nvSpPr>
            <p:cNvPr id="58413" name="Rectangle 40"/>
            <p:cNvSpPr>
              <a:spLocks noChangeArrowheads="1"/>
            </p:cNvSpPr>
            <p:nvPr/>
          </p:nvSpPr>
          <p:spPr bwMode="auto">
            <a:xfrm>
              <a:off x="4039" y="2045"/>
              <a:ext cx="57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900" dirty="0"/>
                <a:t>Wait 2</a:t>
              </a:r>
            </a:p>
          </p:txBody>
        </p:sp>
        <p:sp>
          <p:nvSpPr>
            <p:cNvPr id="58414" name="Rectangle 41"/>
            <p:cNvSpPr>
              <a:spLocks noChangeArrowheads="1"/>
            </p:cNvSpPr>
            <p:nvPr/>
          </p:nvSpPr>
          <p:spPr bwMode="auto">
            <a:xfrm>
              <a:off x="5583" y="2045"/>
              <a:ext cx="57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900" dirty="0"/>
                <a:t>Wait 3</a:t>
              </a:r>
            </a:p>
          </p:txBody>
        </p:sp>
        <p:sp>
          <p:nvSpPr>
            <p:cNvPr id="58415" name="Oval 42"/>
            <p:cNvSpPr>
              <a:spLocks noChangeArrowheads="1"/>
            </p:cNvSpPr>
            <p:nvPr/>
          </p:nvSpPr>
          <p:spPr bwMode="auto">
            <a:xfrm>
              <a:off x="247" y="2045"/>
              <a:ext cx="192" cy="24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99201" y="1638533"/>
            <a:ext cx="532800" cy="3423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500" dirty="0">
              <a:solidFill>
                <a:srgbClr val="0000CC"/>
              </a:solidFill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951840" y="1753025"/>
            <a:ext cx="228960" cy="11449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500" dirty="0">
              <a:solidFill>
                <a:srgbClr val="0000CC"/>
              </a:solidFill>
            </a:endParaRPr>
          </a:p>
        </p:txBody>
      </p:sp>
      <p:sp>
        <p:nvSpPr>
          <p:cNvPr id="47" name="Freeform 22"/>
          <p:cNvSpPr>
            <a:spLocks/>
          </p:cNvSpPr>
          <p:nvPr/>
        </p:nvSpPr>
        <p:spPr bwMode="auto">
          <a:xfrm flipV="1">
            <a:off x="1352160" y="1776787"/>
            <a:ext cx="524160" cy="276509"/>
          </a:xfrm>
          <a:custGeom>
            <a:avLst/>
            <a:gdLst>
              <a:gd name="T0" fmla="*/ 2147483647 w 624"/>
              <a:gd name="T1" fmla="*/ 0 h 512"/>
              <a:gd name="T2" fmla="*/ 2147483647 w 624"/>
              <a:gd name="T3" fmla="*/ 2147483647 h 512"/>
              <a:gd name="T4" fmla="*/ 0 w 624"/>
              <a:gd name="T5" fmla="*/ 2147483647 h 512"/>
              <a:gd name="T6" fmla="*/ 0 60000 65536"/>
              <a:gd name="T7" fmla="*/ 0 60000 65536"/>
              <a:gd name="T8" fmla="*/ 0 60000 65536"/>
              <a:gd name="T9" fmla="*/ 0 w 624"/>
              <a:gd name="T10" fmla="*/ 0 h 512"/>
              <a:gd name="T11" fmla="*/ 624 w 624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12">
                <a:moveTo>
                  <a:pt x="624" y="0"/>
                </a:moveTo>
                <a:cubicBezTo>
                  <a:pt x="532" y="176"/>
                  <a:pt x="440" y="352"/>
                  <a:pt x="336" y="432"/>
                </a:cubicBezTo>
                <a:cubicBezTo>
                  <a:pt x="232" y="512"/>
                  <a:pt x="116" y="496"/>
                  <a:pt x="0" y="48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0080" y="1476515"/>
            <a:ext cx="1203840" cy="43637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300" dirty="0">
                <a:solidFill>
                  <a:srgbClr val="0000CC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4340" grpId="0" build="p" autoUpdateAnimBg="0"/>
      <p:bldP spid="45" grpId="0" animBg="1"/>
      <p:bldP spid="46" grpId="0" animBg="1"/>
      <p:bldP spid="47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5"/>
          <p:cNvSpPr>
            <a:spLocks noChangeArrowheads="1"/>
          </p:cNvSpPr>
          <p:nvPr/>
        </p:nvSpPr>
        <p:spPr bwMode="auto">
          <a:xfrm>
            <a:off x="5679361" y="1775706"/>
            <a:ext cx="1058400" cy="648068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1633" tIns="40817" rIns="81633" bIns="40817" anchor="ctr"/>
          <a:lstStyle/>
          <a:p>
            <a:pPr defTabSz="816430"/>
            <a:endParaRPr lang="en-US" altLang="en-US" sz="2400" dirty="0">
              <a:solidFill>
                <a:srgbClr val="0000CC"/>
              </a:solidFill>
            </a:endParaRPr>
          </a:p>
        </p:txBody>
      </p:sp>
      <p:sp>
        <p:nvSpPr>
          <p:cNvPr id="59395" name="Freeform 7"/>
          <p:cNvSpPr>
            <a:spLocks/>
          </p:cNvSpPr>
          <p:nvPr/>
        </p:nvSpPr>
        <p:spPr bwMode="auto">
          <a:xfrm>
            <a:off x="2502720" y="1620170"/>
            <a:ext cx="3273120" cy="300272"/>
          </a:xfrm>
          <a:custGeom>
            <a:avLst/>
            <a:gdLst>
              <a:gd name="T0" fmla="*/ 0 w 1632"/>
              <a:gd name="T1" fmla="*/ 2147483647 h 200"/>
              <a:gd name="T2" fmla="*/ 2147483647 w 1632"/>
              <a:gd name="T3" fmla="*/ 2147483647 h 200"/>
              <a:gd name="T4" fmla="*/ 2147483647 w 1632"/>
              <a:gd name="T5" fmla="*/ 2147483647 h 200"/>
              <a:gd name="T6" fmla="*/ 2147483647 w 1632"/>
              <a:gd name="T7" fmla="*/ 2147483647 h 200"/>
              <a:gd name="T8" fmla="*/ 2147483647 w 1632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200"/>
              <a:gd name="T17" fmla="*/ 1632 w 1632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200">
                <a:moveTo>
                  <a:pt x="0" y="200"/>
                </a:moveTo>
                <a:cubicBezTo>
                  <a:pt x="45" y="181"/>
                  <a:pt x="146" y="119"/>
                  <a:pt x="272" y="87"/>
                </a:cubicBezTo>
                <a:cubicBezTo>
                  <a:pt x="398" y="55"/>
                  <a:pt x="594" y="10"/>
                  <a:pt x="757" y="5"/>
                </a:cubicBezTo>
                <a:cubicBezTo>
                  <a:pt x="920" y="0"/>
                  <a:pt x="1102" y="24"/>
                  <a:pt x="1248" y="56"/>
                </a:cubicBezTo>
                <a:cubicBezTo>
                  <a:pt x="1394" y="88"/>
                  <a:pt x="1536" y="140"/>
                  <a:pt x="1632" y="20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59396" name="Freeform 8"/>
          <p:cNvSpPr>
            <a:spLocks/>
          </p:cNvSpPr>
          <p:nvPr/>
        </p:nvSpPr>
        <p:spPr bwMode="auto">
          <a:xfrm flipH="1" flipV="1">
            <a:off x="2502720" y="2339526"/>
            <a:ext cx="3273120" cy="300272"/>
          </a:xfrm>
          <a:custGeom>
            <a:avLst/>
            <a:gdLst>
              <a:gd name="T0" fmla="*/ 0 w 1632"/>
              <a:gd name="T1" fmla="*/ 2147483647 h 200"/>
              <a:gd name="T2" fmla="*/ 2147483647 w 1632"/>
              <a:gd name="T3" fmla="*/ 2147483647 h 200"/>
              <a:gd name="T4" fmla="*/ 2147483647 w 1632"/>
              <a:gd name="T5" fmla="*/ 2147483647 h 200"/>
              <a:gd name="T6" fmla="*/ 2147483647 w 1632"/>
              <a:gd name="T7" fmla="*/ 2147483647 h 200"/>
              <a:gd name="T8" fmla="*/ 2147483647 w 1632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200"/>
              <a:gd name="T17" fmla="*/ 1632 w 1632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200">
                <a:moveTo>
                  <a:pt x="0" y="200"/>
                </a:moveTo>
                <a:cubicBezTo>
                  <a:pt x="45" y="181"/>
                  <a:pt x="146" y="119"/>
                  <a:pt x="272" y="87"/>
                </a:cubicBezTo>
                <a:cubicBezTo>
                  <a:pt x="398" y="55"/>
                  <a:pt x="594" y="10"/>
                  <a:pt x="757" y="5"/>
                </a:cubicBezTo>
                <a:cubicBezTo>
                  <a:pt x="920" y="0"/>
                  <a:pt x="1102" y="24"/>
                  <a:pt x="1248" y="56"/>
                </a:cubicBezTo>
                <a:cubicBezTo>
                  <a:pt x="1394" y="88"/>
                  <a:pt x="1536" y="140"/>
                  <a:pt x="1632" y="20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3189601" y="1275614"/>
            <a:ext cx="2887200" cy="45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400" dirty="0">
                <a:solidFill>
                  <a:srgbClr val="0000CC"/>
                </a:solidFill>
              </a:rPr>
              <a:t>(/count=1</a:t>
            </a:r>
          </a:p>
        </p:txBody>
      </p:sp>
      <p:sp>
        <p:nvSpPr>
          <p:cNvPr id="59398" name="Text Box 10"/>
          <p:cNvSpPr txBox="1">
            <a:spLocks noChangeArrowheads="1"/>
          </p:cNvSpPr>
          <p:nvPr/>
        </p:nvSpPr>
        <p:spPr bwMode="auto">
          <a:xfrm>
            <a:off x="2695681" y="2604154"/>
            <a:ext cx="5608800" cy="32865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1600" dirty="0">
                <a:solidFill>
                  <a:srgbClr val="0000CC"/>
                </a:solidFill>
              </a:rPr>
              <a:t>)[count==1] /count=0</a:t>
            </a:r>
            <a:endParaRPr lang="en-US" altLang="en-US" sz="2400" dirty="0">
              <a:solidFill>
                <a:srgbClr val="0000CC"/>
              </a:solidFill>
            </a:endParaRPr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6592320" y="1058511"/>
            <a:ext cx="2887200" cy="37481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1900" dirty="0">
                <a:solidFill>
                  <a:srgbClr val="0000CC"/>
                </a:solidFill>
              </a:rPr>
              <a:t>(/count++</a:t>
            </a:r>
          </a:p>
        </p:txBody>
      </p:sp>
      <p:sp>
        <p:nvSpPr>
          <p:cNvPr id="59400" name="Text Box 12"/>
          <p:cNvSpPr txBox="1">
            <a:spLocks noChangeArrowheads="1"/>
          </p:cNvSpPr>
          <p:nvPr/>
        </p:nvSpPr>
        <p:spPr bwMode="auto">
          <a:xfrm>
            <a:off x="6161760" y="2711085"/>
            <a:ext cx="2982240" cy="45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400" dirty="0">
                <a:solidFill>
                  <a:srgbClr val="0000CC"/>
                </a:solidFill>
              </a:rPr>
              <a:t>   )</a:t>
            </a:r>
            <a:r>
              <a:rPr lang="en-US" altLang="en-US" sz="1600" dirty="0">
                <a:solidFill>
                  <a:srgbClr val="0000CC"/>
                </a:solidFill>
              </a:rPr>
              <a:t>[count&gt;1]/ count--</a:t>
            </a:r>
          </a:p>
        </p:txBody>
      </p:sp>
      <p:sp>
        <p:nvSpPr>
          <p:cNvPr id="59401" name="Freeform 13"/>
          <p:cNvSpPr>
            <a:spLocks/>
          </p:cNvSpPr>
          <p:nvPr/>
        </p:nvSpPr>
        <p:spPr bwMode="auto">
          <a:xfrm>
            <a:off x="6353280" y="2135385"/>
            <a:ext cx="1379520" cy="624306"/>
          </a:xfrm>
          <a:custGeom>
            <a:avLst/>
            <a:gdLst>
              <a:gd name="T0" fmla="*/ 0 w 688"/>
              <a:gd name="T1" fmla="*/ 2147483647 h 416"/>
              <a:gd name="T2" fmla="*/ 2147483647 w 688"/>
              <a:gd name="T3" fmla="*/ 2147483647 h 416"/>
              <a:gd name="T4" fmla="*/ 2147483647 w 688"/>
              <a:gd name="T5" fmla="*/ 2147483647 h 416"/>
              <a:gd name="T6" fmla="*/ 2147483647 w 688"/>
              <a:gd name="T7" fmla="*/ 2147483647 h 416"/>
              <a:gd name="T8" fmla="*/ 2147483647 w 688"/>
              <a:gd name="T9" fmla="*/ 2147483647 h 416"/>
              <a:gd name="T10" fmla="*/ 2147483647 w 688"/>
              <a:gd name="T11" fmla="*/ 0 h 4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8"/>
              <a:gd name="T19" fmla="*/ 0 h 416"/>
              <a:gd name="T20" fmla="*/ 688 w 688"/>
              <a:gd name="T21" fmla="*/ 416 h 4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8" h="416">
                <a:moveTo>
                  <a:pt x="0" y="192"/>
                </a:moveTo>
                <a:cubicBezTo>
                  <a:pt x="96" y="272"/>
                  <a:pt x="192" y="352"/>
                  <a:pt x="288" y="384"/>
                </a:cubicBezTo>
                <a:cubicBezTo>
                  <a:pt x="384" y="416"/>
                  <a:pt x="512" y="408"/>
                  <a:pt x="576" y="384"/>
                </a:cubicBezTo>
                <a:cubicBezTo>
                  <a:pt x="640" y="360"/>
                  <a:pt x="688" y="296"/>
                  <a:pt x="672" y="240"/>
                </a:cubicBezTo>
                <a:cubicBezTo>
                  <a:pt x="656" y="184"/>
                  <a:pt x="560" y="88"/>
                  <a:pt x="480" y="48"/>
                </a:cubicBezTo>
                <a:cubicBezTo>
                  <a:pt x="400" y="8"/>
                  <a:pt x="296" y="4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59402" name="Freeform 14"/>
          <p:cNvSpPr>
            <a:spLocks/>
          </p:cNvSpPr>
          <p:nvPr/>
        </p:nvSpPr>
        <p:spPr bwMode="auto">
          <a:xfrm>
            <a:off x="6448320" y="1332860"/>
            <a:ext cx="1172160" cy="658869"/>
          </a:xfrm>
          <a:custGeom>
            <a:avLst/>
            <a:gdLst>
              <a:gd name="T0" fmla="*/ 2147483647 w 584"/>
              <a:gd name="T1" fmla="*/ 2147483647 h 440"/>
              <a:gd name="T2" fmla="*/ 2147483647 w 584"/>
              <a:gd name="T3" fmla="*/ 2147483647 h 440"/>
              <a:gd name="T4" fmla="*/ 2147483647 w 584"/>
              <a:gd name="T5" fmla="*/ 2147483647 h 440"/>
              <a:gd name="T6" fmla="*/ 2147483647 w 584"/>
              <a:gd name="T7" fmla="*/ 2147483647 h 440"/>
              <a:gd name="T8" fmla="*/ 2147483647 w 584"/>
              <a:gd name="T9" fmla="*/ 2147483647 h 440"/>
              <a:gd name="T10" fmla="*/ 0 w 584"/>
              <a:gd name="T11" fmla="*/ 2147483647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4"/>
              <a:gd name="T19" fmla="*/ 0 h 440"/>
              <a:gd name="T20" fmla="*/ 584 w 584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4" h="440">
                <a:moveTo>
                  <a:pt x="144" y="440"/>
                </a:moveTo>
                <a:cubicBezTo>
                  <a:pt x="276" y="420"/>
                  <a:pt x="408" y="400"/>
                  <a:pt x="480" y="344"/>
                </a:cubicBezTo>
                <a:cubicBezTo>
                  <a:pt x="552" y="288"/>
                  <a:pt x="584" y="160"/>
                  <a:pt x="576" y="104"/>
                </a:cubicBezTo>
                <a:cubicBezTo>
                  <a:pt x="568" y="48"/>
                  <a:pt x="496" y="16"/>
                  <a:pt x="432" y="8"/>
                </a:cubicBezTo>
                <a:cubicBezTo>
                  <a:pt x="368" y="0"/>
                  <a:pt x="264" y="8"/>
                  <a:pt x="192" y="56"/>
                </a:cubicBezTo>
                <a:cubicBezTo>
                  <a:pt x="120" y="104"/>
                  <a:pt x="60" y="200"/>
                  <a:pt x="0" y="29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59403" name="Freeform 15"/>
          <p:cNvSpPr>
            <a:spLocks/>
          </p:cNvSpPr>
          <p:nvPr/>
        </p:nvSpPr>
        <p:spPr bwMode="auto">
          <a:xfrm>
            <a:off x="701280" y="1608289"/>
            <a:ext cx="1105920" cy="185780"/>
          </a:xfrm>
          <a:custGeom>
            <a:avLst/>
            <a:gdLst>
              <a:gd name="T0" fmla="*/ 0 w 528"/>
              <a:gd name="T1" fmla="*/ 2147483647 h 112"/>
              <a:gd name="T2" fmla="*/ 2147483647 w 528"/>
              <a:gd name="T3" fmla="*/ 2147483647 h 112"/>
              <a:gd name="T4" fmla="*/ 2147483647 w 528"/>
              <a:gd name="T5" fmla="*/ 2147483647 h 112"/>
              <a:gd name="T6" fmla="*/ 2147483647 w 528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0" y="112"/>
                </a:moveTo>
                <a:cubicBezTo>
                  <a:pt x="40" y="72"/>
                  <a:pt x="80" y="32"/>
                  <a:pt x="144" y="16"/>
                </a:cubicBezTo>
                <a:cubicBezTo>
                  <a:pt x="208" y="0"/>
                  <a:pt x="320" y="0"/>
                  <a:pt x="384" y="16"/>
                </a:cubicBezTo>
                <a:cubicBezTo>
                  <a:pt x="448" y="32"/>
                  <a:pt x="488" y="72"/>
                  <a:pt x="528" y="1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59404" name="Text Box 16"/>
          <p:cNvSpPr txBox="1">
            <a:spLocks noChangeArrowheads="1"/>
          </p:cNvSpPr>
          <p:nvPr/>
        </p:nvSpPr>
        <p:spPr bwMode="auto">
          <a:xfrm>
            <a:off x="1" y="1897760"/>
            <a:ext cx="1058400" cy="45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400" dirty="0">
                <a:solidFill>
                  <a:srgbClr val="0000CC"/>
                </a:solidFill>
              </a:rPr>
              <a:t>start</a:t>
            </a:r>
          </a:p>
        </p:txBody>
      </p:sp>
      <p:sp>
        <p:nvSpPr>
          <p:cNvPr id="59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0641" y="135015"/>
            <a:ext cx="8320320" cy="357517"/>
          </a:xfrm>
        </p:spPr>
        <p:txBody>
          <a:bodyPr lIns="81633" tIns="40817" rIns="81633" bIns="40817" anchor="b"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How to Model Nested parentheses?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320" y="3919732"/>
            <a:ext cx="8778240" cy="857610"/>
          </a:xfrm>
        </p:spPr>
        <p:txBody>
          <a:bodyPr lIns="81633" tIns="40817" rIns="81633" bIns="40817">
            <a:normAutofit fontScale="92500"/>
          </a:bodyPr>
          <a:lstStyle/>
          <a:p>
            <a:pPr>
              <a:lnSpc>
                <a:spcPct val="120000"/>
              </a:lnSpc>
              <a:spcBef>
                <a:spcPts val="486"/>
              </a:spcBef>
            </a:pPr>
            <a:r>
              <a:rPr lang="en-US" altLang="en-US" sz="2900" b="1" dirty="0" smtClean="0">
                <a:solidFill>
                  <a:srgbClr val="006600"/>
                </a:solidFill>
              </a:rPr>
              <a:t>A state machine, but not </a:t>
            </a:r>
            <a:r>
              <a:rPr lang="en-US" altLang="en-US" sz="2900" b="1" i="1" dirty="0" smtClean="0">
                <a:solidFill>
                  <a:srgbClr val="006600"/>
                </a:solidFill>
              </a:rPr>
              <a:t>just</a:t>
            </a:r>
            <a:r>
              <a:rPr lang="en-US" altLang="en-US" sz="2900" b="1" dirty="0" smtClean="0">
                <a:solidFill>
                  <a:srgbClr val="006600"/>
                </a:solidFill>
              </a:rPr>
              <a:t> a state machine --- an EFSM</a:t>
            </a:r>
          </a:p>
        </p:txBody>
      </p:sp>
      <p:sp>
        <p:nvSpPr>
          <p:cNvPr id="59407" name="Oval 16"/>
          <p:cNvSpPr>
            <a:spLocks noChangeArrowheads="1"/>
          </p:cNvSpPr>
          <p:nvPr/>
        </p:nvSpPr>
        <p:spPr bwMode="auto">
          <a:xfrm>
            <a:off x="493920" y="1690378"/>
            <a:ext cx="276480" cy="25922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59408" name="Oval 43"/>
          <p:cNvSpPr>
            <a:spLocks noChangeArrowheads="1"/>
          </p:cNvSpPr>
          <p:nvPr/>
        </p:nvSpPr>
        <p:spPr bwMode="auto">
          <a:xfrm>
            <a:off x="1461600" y="1794069"/>
            <a:ext cx="1244160" cy="622145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1633" tIns="40817" rIns="81633" bIns="40817" anchor="ctr"/>
          <a:lstStyle/>
          <a:p>
            <a:pPr algn="ctr" defTabSz="816430"/>
            <a:r>
              <a:rPr lang="en-US" altLang="en-US" sz="2800" dirty="0"/>
              <a:t>OK</a:t>
            </a:r>
          </a:p>
        </p:txBody>
      </p:sp>
      <p:sp>
        <p:nvSpPr>
          <p:cNvPr id="814098" name="Oval 7"/>
          <p:cNvSpPr>
            <a:spLocks noChangeArrowheads="1"/>
          </p:cNvSpPr>
          <p:nvPr/>
        </p:nvSpPr>
        <p:spPr bwMode="auto">
          <a:xfrm>
            <a:off x="5608800" y="1742224"/>
            <a:ext cx="1175040" cy="757159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pPr algn="ctr" defTabSz="816430"/>
            <a:r>
              <a:rPr lang="en-US" altLang="en-US" sz="2800" dirty="0"/>
              <a:t>Wait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868321" y="2779132"/>
            <a:ext cx="532800" cy="3423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900" dirty="0">
              <a:solidFill>
                <a:srgbClr val="0000CC"/>
              </a:solidFill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020960" y="2893624"/>
            <a:ext cx="228960" cy="11449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1633" tIns="40817" rIns="81633" bIns="40817" anchor="ctr"/>
          <a:lstStyle/>
          <a:p>
            <a:endParaRPr lang="en-US" altLang="en-US" sz="1900" dirty="0">
              <a:solidFill>
                <a:srgbClr val="0000CC"/>
              </a:solidFill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1421280" y="2416214"/>
            <a:ext cx="593280" cy="501173"/>
          </a:xfrm>
          <a:custGeom>
            <a:avLst/>
            <a:gdLst>
              <a:gd name="T0" fmla="*/ 2147483647 w 624"/>
              <a:gd name="T1" fmla="*/ 0 h 512"/>
              <a:gd name="T2" fmla="*/ 2147483647 w 624"/>
              <a:gd name="T3" fmla="*/ 2147483647 h 512"/>
              <a:gd name="T4" fmla="*/ 0 w 624"/>
              <a:gd name="T5" fmla="*/ 2147483647 h 512"/>
              <a:gd name="T6" fmla="*/ 0 60000 65536"/>
              <a:gd name="T7" fmla="*/ 0 60000 65536"/>
              <a:gd name="T8" fmla="*/ 0 60000 65536"/>
              <a:gd name="T9" fmla="*/ 0 w 624"/>
              <a:gd name="T10" fmla="*/ 0 h 512"/>
              <a:gd name="T11" fmla="*/ 624 w 624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12">
                <a:moveTo>
                  <a:pt x="624" y="0"/>
                </a:moveTo>
                <a:cubicBezTo>
                  <a:pt x="532" y="176"/>
                  <a:pt x="440" y="352"/>
                  <a:pt x="336" y="432"/>
                </a:cubicBezTo>
                <a:cubicBezTo>
                  <a:pt x="232" y="512"/>
                  <a:pt x="116" y="496"/>
                  <a:pt x="0" y="48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9200" y="2617116"/>
            <a:ext cx="1203840" cy="5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lIns="81633" tIns="40817" rIns="81633" bIns="40817">
            <a:spAutoFit/>
          </a:bodyPr>
          <a:lstStyle/>
          <a:p>
            <a:pPr defTabSz="816430">
              <a:spcBef>
                <a:spcPct val="50000"/>
              </a:spcBef>
            </a:pPr>
            <a:r>
              <a:rPr lang="en-US" altLang="en-US" sz="2800" dirty="0">
                <a:solidFill>
                  <a:srgbClr val="0000CC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3" autoUpdateAnimBg="0"/>
      <p:bldP spid="814098" grpId="0" animBg="1"/>
      <p:bldP spid="18" grpId="0" animBg="1"/>
      <p:bldP spid="19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8926560" cy="8543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200" dirty="0" smtClean="0"/>
              <a:t>Exercise </a:t>
            </a:r>
            <a:r>
              <a:rPr lang="en-US" altLang="en-US" sz="3200" dirty="0" smtClean="0"/>
              <a:t>4: </a:t>
            </a:r>
            <a:r>
              <a:rPr lang="en-US" altLang="en-US" sz="3200" dirty="0" smtClean="0"/>
              <a:t>Develop State Machine Model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281" y="912696"/>
            <a:ext cx="9144000" cy="38884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972"/>
              </a:spcBef>
              <a:spcAft>
                <a:spcPts val="1458"/>
              </a:spcAft>
            </a:pPr>
            <a:r>
              <a:rPr lang="en-US" altLang="en-US" sz="3600" dirty="0" smtClean="0"/>
              <a:t>In a chess game:</a:t>
            </a:r>
          </a:p>
          <a:p>
            <a:pPr lvl="1">
              <a:lnSpc>
                <a:spcPct val="120000"/>
              </a:lnSpc>
              <a:spcBef>
                <a:spcPts val="972"/>
              </a:spcBef>
              <a:spcAft>
                <a:spcPts val="1458"/>
              </a:spcAft>
            </a:pPr>
            <a:r>
              <a:rPr lang="en-US" altLang="en-US" sz="3200" dirty="0" smtClean="0"/>
              <a:t> Black and white sides take turn to play.</a:t>
            </a:r>
          </a:p>
          <a:p>
            <a:pPr>
              <a:lnSpc>
                <a:spcPct val="120000"/>
              </a:lnSpc>
              <a:spcBef>
                <a:spcPts val="972"/>
              </a:spcBef>
              <a:spcAft>
                <a:spcPts val="1458"/>
              </a:spcAft>
            </a:pPr>
            <a:r>
              <a:rPr lang="en-US" altLang="en-US" sz="3600" dirty="0" smtClean="0"/>
              <a:t>The game ends anytime when:</a:t>
            </a:r>
          </a:p>
          <a:p>
            <a:pPr lvl="1">
              <a:lnSpc>
                <a:spcPct val="120000"/>
              </a:lnSpc>
              <a:spcBef>
                <a:spcPts val="972"/>
              </a:spcBef>
              <a:spcAft>
                <a:spcPts val="1458"/>
              </a:spcAft>
            </a:pPr>
            <a:r>
              <a:rPr lang="en-US" altLang="en-US" sz="3200" dirty="0" smtClean="0"/>
              <a:t> Either there is a checkmate, or </a:t>
            </a:r>
          </a:p>
          <a:p>
            <a:pPr lvl="1">
              <a:lnSpc>
                <a:spcPct val="120000"/>
              </a:lnSpc>
              <a:spcBef>
                <a:spcPts val="972"/>
              </a:spcBef>
              <a:spcAft>
                <a:spcPts val="1458"/>
              </a:spcAft>
            </a:pPr>
            <a:r>
              <a:rPr lang="en-US" altLang="en-US" sz="3200" dirty="0" smtClean="0"/>
              <a:t>There is a stalemate.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9"/>
          <p:cNvSpPr>
            <a:spLocks noChangeArrowheads="1"/>
          </p:cNvSpPr>
          <p:nvPr/>
        </p:nvSpPr>
        <p:spPr bwMode="auto">
          <a:xfrm>
            <a:off x="839520" y="446087"/>
            <a:ext cx="3594240" cy="4510554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84995" name="AutoShape 5"/>
          <p:cNvSpPr>
            <a:spLocks noChangeArrowheads="1"/>
          </p:cNvSpPr>
          <p:nvPr/>
        </p:nvSpPr>
        <p:spPr bwMode="auto">
          <a:xfrm>
            <a:off x="1696320" y="621065"/>
            <a:ext cx="2059200" cy="106283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84996" name="AutoShape 6"/>
          <p:cNvSpPr>
            <a:spLocks noChangeArrowheads="1"/>
          </p:cNvSpPr>
          <p:nvPr/>
        </p:nvSpPr>
        <p:spPr bwMode="auto">
          <a:xfrm>
            <a:off x="1658880" y="3630261"/>
            <a:ext cx="2059200" cy="106715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84997" name="Line 7"/>
          <p:cNvSpPr>
            <a:spLocks noChangeShapeType="1"/>
          </p:cNvSpPr>
          <p:nvPr/>
        </p:nvSpPr>
        <p:spPr bwMode="auto">
          <a:xfrm>
            <a:off x="3268800" y="1683898"/>
            <a:ext cx="0" cy="19463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84998" name="Line 8"/>
          <p:cNvSpPr>
            <a:spLocks noChangeShapeType="1"/>
          </p:cNvSpPr>
          <p:nvPr/>
        </p:nvSpPr>
        <p:spPr bwMode="auto">
          <a:xfrm flipH="1" flipV="1">
            <a:off x="2033280" y="1683897"/>
            <a:ext cx="25920" cy="19506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84999" name="AutoShape 9"/>
          <p:cNvSpPr>
            <a:spLocks noChangeArrowheads="1"/>
          </p:cNvSpPr>
          <p:nvPr/>
        </p:nvSpPr>
        <p:spPr bwMode="auto">
          <a:xfrm>
            <a:off x="7873921" y="2260678"/>
            <a:ext cx="914400" cy="77768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85000" name="Line 12"/>
          <p:cNvSpPr>
            <a:spLocks noChangeShapeType="1"/>
          </p:cNvSpPr>
          <p:nvPr/>
        </p:nvSpPr>
        <p:spPr bwMode="auto">
          <a:xfrm>
            <a:off x="4433760" y="2053296"/>
            <a:ext cx="3461760" cy="601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85001" name="Line 13"/>
          <p:cNvSpPr>
            <a:spLocks noChangeShapeType="1"/>
          </p:cNvSpPr>
          <p:nvPr/>
        </p:nvSpPr>
        <p:spPr bwMode="auto">
          <a:xfrm flipV="1">
            <a:off x="4433760" y="2922787"/>
            <a:ext cx="3559680" cy="6858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85002" name="Line 14"/>
          <p:cNvSpPr>
            <a:spLocks noChangeShapeType="1"/>
          </p:cNvSpPr>
          <p:nvPr/>
        </p:nvSpPr>
        <p:spPr bwMode="auto">
          <a:xfrm>
            <a:off x="632160" y="1068233"/>
            <a:ext cx="1064160" cy="831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1696320" y="799284"/>
            <a:ext cx="2180160" cy="91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Arial" pitchFamily="34" charset="0"/>
              </a:rPr>
              <a:t>White’s </a:t>
            </a:r>
          </a:p>
          <a:p>
            <a:pPr algn="ctr" eaLnBrk="1" hangingPunct="1"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Arial" pitchFamily="34" charset="0"/>
              </a:rPr>
              <a:t>turn</a:t>
            </a:r>
          </a:p>
        </p:txBody>
      </p:sp>
      <p:sp>
        <p:nvSpPr>
          <p:cNvPr id="85004" name="Text Box 16"/>
          <p:cNvSpPr txBox="1">
            <a:spLocks noChangeArrowheads="1"/>
          </p:cNvSpPr>
          <p:nvPr/>
        </p:nvSpPr>
        <p:spPr bwMode="auto">
          <a:xfrm>
            <a:off x="3327841" y="2208833"/>
            <a:ext cx="1090080" cy="78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dirty="0">
                <a:cs typeface="Arial" pitchFamily="34" charset="0"/>
              </a:rPr>
              <a:t> white moves</a:t>
            </a:r>
          </a:p>
        </p:txBody>
      </p:sp>
      <p:sp>
        <p:nvSpPr>
          <p:cNvPr id="85005" name="Text Box 17"/>
          <p:cNvSpPr txBox="1">
            <a:spLocks noChangeArrowheads="1"/>
          </p:cNvSpPr>
          <p:nvPr/>
        </p:nvSpPr>
        <p:spPr bwMode="auto">
          <a:xfrm>
            <a:off x="977760" y="2312524"/>
            <a:ext cx="1092960" cy="78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dirty="0">
                <a:cs typeface="Arial" pitchFamily="34" charset="0"/>
              </a:rPr>
              <a:t> black moves</a:t>
            </a:r>
          </a:p>
        </p:txBody>
      </p:sp>
      <p:sp>
        <p:nvSpPr>
          <p:cNvPr id="85006" name="Text Box 18"/>
          <p:cNvSpPr txBox="1">
            <a:spLocks noChangeArrowheads="1"/>
          </p:cNvSpPr>
          <p:nvPr/>
        </p:nvSpPr>
        <p:spPr bwMode="auto">
          <a:xfrm>
            <a:off x="1696320" y="3811720"/>
            <a:ext cx="1815840" cy="47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Arial" pitchFamily="34" charset="0"/>
              </a:rPr>
              <a:t>Black’s turn</a:t>
            </a:r>
          </a:p>
        </p:txBody>
      </p:sp>
      <p:sp>
        <p:nvSpPr>
          <p:cNvPr id="85007" name="Text Box 20"/>
          <p:cNvSpPr txBox="1">
            <a:spLocks noChangeArrowheads="1"/>
          </p:cNvSpPr>
          <p:nvPr/>
        </p:nvSpPr>
        <p:spPr bwMode="auto">
          <a:xfrm rot="-742509">
            <a:off x="5055841" y="3152352"/>
            <a:ext cx="3510720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dirty="0">
                <a:cs typeface="Arial" pitchFamily="34" charset="0"/>
              </a:rPr>
              <a:t>checkmate</a:t>
            </a:r>
          </a:p>
        </p:txBody>
      </p:sp>
      <p:sp>
        <p:nvSpPr>
          <p:cNvPr id="85008" name="Text Box 26"/>
          <p:cNvSpPr txBox="1">
            <a:spLocks noChangeArrowheads="1"/>
          </p:cNvSpPr>
          <p:nvPr/>
        </p:nvSpPr>
        <p:spPr bwMode="auto">
          <a:xfrm rot="789924">
            <a:off x="4710240" y="1749162"/>
            <a:ext cx="2545920" cy="56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57" tIns="37029" rIns="74057" bIns="37029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>
                <a:cs typeface="Arial" pitchFamily="34" charset="0"/>
              </a:rPr>
              <a:t>  </a:t>
            </a:r>
            <a:r>
              <a:rPr lang="en-US" altLang="en-US" sz="2300" dirty="0">
                <a:cs typeface="Arial" pitchFamily="34" charset="0"/>
              </a:rPr>
              <a:t>stalemate</a:t>
            </a:r>
          </a:p>
        </p:txBody>
      </p:sp>
      <p:sp>
        <p:nvSpPr>
          <p:cNvPr id="85009" name="Oval 27"/>
          <p:cNvSpPr>
            <a:spLocks noChangeArrowheads="1"/>
          </p:cNvSpPr>
          <p:nvPr/>
        </p:nvSpPr>
        <p:spPr bwMode="auto">
          <a:xfrm>
            <a:off x="493920" y="1016387"/>
            <a:ext cx="207360" cy="15553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85010" name="Oval 28"/>
          <p:cNvSpPr>
            <a:spLocks noChangeArrowheads="1"/>
          </p:cNvSpPr>
          <p:nvPr/>
        </p:nvSpPr>
        <p:spPr bwMode="auto">
          <a:xfrm>
            <a:off x="8097120" y="2416214"/>
            <a:ext cx="483840" cy="46660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85011" name="Rectangle 4"/>
          <p:cNvSpPr>
            <a:spLocks noChangeArrowheads="1"/>
          </p:cNvSpPr>
          <p:nvPr/>
        </p:nvSpPr>
        <p:spPr bwMode="auto">
          <a:xfrm>
            <a:off x="1116000" y="83169"/>
            <a:ext cx="1382400" cy="436374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1633" tIns="40817" rIns="81633" bIns="40817" anchor="ctr">
            <a:spAutoFit/>
          </a:bodyPr>
          <a:lstStyle/>
          <a:p>
            <a:pPr algn="ctr" defTabSz="407572"/>
            <a:r>
              <a:rPr lang="en-US" altLang="en-US" sz="2300" dirty="0">
                <a:latin typeface="Arial" pitchFamily="34" charset="0"/>
              </a:rPr>
              <a:t>Chess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148320" y="-176058"/>
            <a:ext cx="8995680" cy="854370"/>
          </a:xfrm>
        </p:spPr>
        <p:txBody>
          <a:bodyPr/>
          <a:lstStyle/>
          <a:p>
            <a:r>
              <a:rPr lang="en-US" altLang="en-US" sz="3200" dirty="0" smtClean="0"/>
              <a:t>Developing </a:t>
            </a:r>
            <a:r>
              <a:rPr lang="en-US" altLang="en-US" sz="3200" dirty="0" err="1" smtClean="0"/>
              <a:t>Statecharts</a:t>
            </a:r>
            <a:r>
              <a:rPr lang="en-US" altLang="en-US" sz="3200" dirty="0" smtClean="0"/>
              <a:t> from use Cases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148320" y="549778"/>
            <a:ext cx="8995680" cy="459372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2900" dirty="0" smtClean="0"/>
              <a:t>1. Collect the actions, conditions and results from a use case description.</a:t>
            </a:r>
          </a:p>
          <a:p>
            <a:pPr>
              <a:lnSpc>
                <a:spcPct val="125000"/>
              </a:lnSpc>
            </a:pPr>
            <a:r>
              <a:rPr lang="en-US" altLang="en-US" sz="2900" dirty="0" smtClean="0"/>
              <a:t>2. Develop a preliminary </a:t>
            </a:r>
            <a:r>
              <a:rPr lang="en-US" altLang="en-US" sz="2900" dirty="0" err="1" smtClean="0"/>
              <a:t>statechart</a:t>
            </a:r>
            <a:r>
              <a:rPr lang="en-US" altLang="en-US" sz="2900" dirty="0" smtClean="0"/>
              <a:t> with those actions and conditions as the events, the results and the states.</a:t>
            </a:r>
          </a:p>
          <a:p>
            <a:pPr>
              <a:lnSpc>
                <a:spcPct val="125000"/>
              </a:lnSpc>
            </a:pPr>
            <a:r>
              <a:rPr lang="en-US" altLang="en-US" sz="2900" dirty="0" smtClean="0"/>
              <a:t>3. Consider any alternative external events not in the use case.</a:t>
            </a:r>
          </a:p>
          <a:p>
            <a:pPr>
              <a:lnSpc>
                <a:spcPct val="125000"/>
              </a:lnSpc>
            </a:pPr>
            <a:r>
              <a:rPr lang="en-US" altLang="en-US" sz="2900" dirty="0" smtClean="0"/>
              <a:t>4. Refine into hierarchical and concurrent </a:t>
            </a:r>
            <a:r>
              <a:rPr lang="en-US" altLang="en-US" sz="2900" dirty="0" err="1" smtClean="0"/>
              <a:t>statecharts</a:t>
            </a:r>
            <a:r>
              <a:rPr lang="en-US" altLang="en-US" sz="2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280" y="-176058"/>
            <a:ext cx="7797600" cy="854370"/>
          </a:xfrm>
        </p:spPr>
        <p:txBody>
          <a:bodyPr/>
          <a:lstStyle/>
          <a:p>
            <a:r>
              <a:rPr lang="en-US" altLang="en-US" sz="3200" dirty="0" smtClean="0"/>
              <a:t>Exercise 2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7932"/>
            <a:ext cx="9144000" cy="40439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Draw the state chart diagram of an elevator.</a:t>
            </a:r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The elevator is by default at the ground floor.</a:t>
            </a:r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It moves up when an up button is pressed and halts when the required floor is reached.</a:t>
            </a:r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When a button at a lower floor is pressed:</a:t>
            </a:r>
          </a:p>
          <a:p>
            <a:pPr lvl="1"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It moves down and halts when the required floor is reached.</a:t>
            </a:r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When it is inactive at a floor for more than 10 minutes:</a:t>
            </a:r>
          </a:p>
          <a:p>
            <a:pPr lvl="1"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r>
              <a:rPr lang="en-US" altLang="en-US" dirty="0" smtClean="0"/>
              <a:t> It moves down to the ground floor.</a:t>
            </a:r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endParaRPr lang="en-US" altLang="en-US" dirty="0" smtClean="0"/>
          </a:p>
          <a:p>
            <a:pPr>
              <a:lnSpc>
                <a:spcPct val="125000"/>
              </a:lnSpc>
              <a:spcBef>
                <a:spcPts val="486"/>
              </a:spcBef>
              <a:spcAft>
                <a:spcPts val="486"/>
              </a:spcAf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 txBox="1">
            <a:spLocks noGrp="1" noChangeArrowheads="1"/>
          </p:cNvSpPr>
          <p:nvPr/>
        </p:nvSpPr>
        <p:spPr bwMode="auto">
          <a:xfrm>
            <a:off x="1486117" y="4684453"/>
            <a:ext cx="1597488" cy="35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69" tIns="34284" rIns="68569" bIns="34284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414BF487-7885-43BF-A5E1-52E5856F8373}" type="datetime1">
              <a:rPr lang="en-US" altLang="en-US" sz="1021" b="0" i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t>7/26/2018</a:t>
            </a:fld>
            <a:endParaRPr lang="en-US" altLang="en-US" sz="1021" b="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8656" y="809005"/>
            <a:ext cx="5858535" cy="3007036"/>
          </a:xfr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 anchor="ctr">
            <a:normAutofit/>
          </a:bodyPr>
          <a:lstStyle/>
          <a:p>
            <a:pPr defTabSz="684806">
              <a:lnSpc>
                <a:spcPct val="110000"/>
              </a:lnSpc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1865" algn="l"/>
                <a:tab pos="4351864" algn="l"/>
                <a:tab pos="4666183" algn="l"/>
                <a:tab pos="4977262" algn="l"/>
                <a:tab pos="5285101" algn="l"/>
                <a:tab pos="5596180" algn="l"/>
                <a:tab pos="5910499" algn="l"/>
                <a:tab pos="6221578" algn="l"/>
              </a:tabLst>
            </a:pPr>
            <a:r>
              <a:rPr lang="en-GB" altLang="en-US" sz="4899" b="1">
                <a:solidFill>
                  <a:srgbClr val="0000FF"/>
                </a:solidFill>
              </a:rPr>
              <a:t>State  Machine Diagrams</a:t>
            </a:r>
            <a:r>
              <a:rPr lang="en-GB" altLang="en-US" sz="4491" b="1">
                <a:solidFill>
                  <a:srgbClr val="0000FF"/>
                </a:solidFill>
              </a:rPr>
              <a:t/>
            </a:r>
            <a:br>
              <a:rPr lang="en-GB" altLang="en-US" sz="4491" b="1">
                <a:solidFill>
                  <a:srgbClr val="0000FF"/>
                </a:solidFill>
              </a:rPr>
            </a:br>
            <a:endParaRPr lang="en-GB" altLang="en-US" sz="680" b="1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5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18880" y="72368"/>
            <a:ext cx="8344202" cy="4823007"/>
            <a:chOff x="818652" y="-74849"/>
            <a:chExt cx="7703121" cy="5581720"/>
          </a:xfrm>
        </p:grpSpPr>
        <p:sp>
          <p:nvSpPr>
            <p:cNvPr id="96259" name="AutoShape 3"/>
            <p:cNvSpPr>
              <a:spLocks noChangeArrowheads="1"/>
            </p:cNvSpPr>
            <p:nvPr/>
          </p:nvSpPr>
          <p:spPr bwMode="auto">
            <a:xfrm>
              <a:off x="3032125" y="838200"/>
              <a:ext cx="1595438" cy="7937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On First </a:t>
              </a:r>
            </a:p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Floor</a:t>
              </a:r>
            </a:p>
          </p:txBody>
        </p:sp>
        <p:sp>
          <p:nvSpPr>
            <p:cNvPr id="96260" name="AutoShape 4"/>
            <p:cNvSpPr>
              <a:spLocks noChangeArrowheads="1"/>
            </p:cNvSpPr>
            <p:nvPr/>
          </p:nvSpPr>
          <p:spPr bwMode="auto">
            <a:xfrm>
              <a:off x="6481762" y="3733800"/>
              <a:ext cx="1595438" cy="66992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Idle</a:t>
              </a:r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auto">
            <a:xfrm>
              <a:off x="3048000" y="3733800"/>
              <a:ext cx="1595438" cy="990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Moving </a:t>
              </a:r>
            </a:p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Down</a:t>
              </a:r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auto">
            <a:xfrm>
              <a:off x="6405562" y="852948"/>
              <a:ext cx="1595438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Moving </a:t>
              </a:r>
            </a:p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Up</a:t>
              </a:r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auto">
            <a:xfrm>
              <a:off x="1071562" y="2286000"/>
              <a:ext cx="1595438" cy="838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Moving to </a:t>
              </a:r>
            </a:p>
            <a:p>
              <a:pPr algn="ctr"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00"/>
                  </a:solidFill>
                </a:rPr>
                <a:t>First Floor</a:t>
              </a:r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1752600" y="914400"/>
              <a:ext cx="252413" cy="252413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100" dirty="0"/>
            </a:p>
          </p:txBody>
        </p:sp>
        <p:sp>
          <p:nvSpPr>
            <p:cNvPr id="96265" name="Text Box 21"/>
            <p:cNvSpPr txBox="1">
              <a:spLocks noChangeArrowheads="1"/>
            </p:cNvSpPr>
            <p:nvPr/>
          </p:nvSpPr>
          <p:spPr bwMode="auto">
            <a:xfrm>
              <a:off x="5021760" y="943296"/>
              <a:ext cx="800596" cy="3740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up floor</a:t>
              </a:r>
            </a:p>
          </p:txBody>
        </p:sp>
        <p:sp>
          <p:nvSpPr>
            <p:cNvPr id="96266" name="Text Box 25"/>
            <p:cNvSpPr txBox="1">
              <a:spLocks noChangeArrowheads="1"/>
            </p:cNvSpPr>
            <p:nvPr/>
          </p:nvSpPr>
          <p:spPr bwMode="auto">
            <a:xfrm>
              <a:off x="818652" y="-74849"/>
              <a:ext cx="3616730" cy="4383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i="0" dirty="0">
                  <a:solidFill>
                    <a:srgbClr val="000000"/>
                  </a:solidFill>
                </a:rPr>
                <a:t>Elevator: State Machine Representation</a:t>
              </a:r>
            </a:p>
          </p:txBody>
        </p:sp>
        <p:cxnSp>
          <p:nvCxnSpPr>
            <p:cNvPr id="29" name="Straight Arrow Connector 28"/>
            <p:cNvCxnSpPr>
              <a:stCxn id="96264" idx="6"/>
            </p:cNvCxnSpPr>
            <p:nvPr/>
          </p:nvCxnSpPr>
          <p:spPr>
            <a:xfrm flipV="1">
              <a:off x="2004446" y="1037675"/>
              <a:ext cx="1027600" cy="2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96263" idx="0"/>
            </p:cNvCxnSpPr>
            <p:nvPr/>
          </p:nvCxnSpPr>
          <p:spPr>
            <a:xfrm rot="5400000" flipH="1" flipV="1">
              <a:off x="2000915" y="1239368"/>
              <a:ext cx="915020" cy="117914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6259" idx="3"/>
              <a:endCxn id="96262" idx="1"/>
            </p:cNvCxnSpPr>
            <p:nvPr/>
          </p:nvCxnSpPr>
          <p:spPr>
            <a:xfrm flipV="1">
              <a:off x="4627284" y="1233929"/>
              <a:ext cx="1778691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857960" y="1600188"/>
              <a:ext cx="0" cy="2133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7621015" y="1600188"/>
              <a:ext cx="0" cy="2133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272" name="Text Box 21"/>
            <p:cNvSpPr txBox="1">
              <a:spLocks noChangeArrowheads="1"/>
            </p:cNvSpPr>
            <p:nvPr/>
          </p:nvSpPr>
          <p:spPr bwMode="auto">
            <a:xfrm>
              <a:off x="7721177" y="2355171"/>
              <a:ext cx="800596" cy="3740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up floor</a:t>
              </a:r>
            </a:p>
          </p:txBody>
        </p:sp>
        <p:sp>
          <p:nvSpPr>
            <p:cNvPr id="96273" name="Text Box 21"/>
            <p:cNvSpPr txBox="1">
              <a:spLocks noChangeArrowheads="1"/>
            </p:cNvSpPr>
            <p:nvPr/>
          </p:nvSpPr>
          <p:spPr bwMode="auto">
            <a:xfrm>
              <a:off x="6020289" y="2265402"/>
              <a:ext cx="739094" cy="7480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arrive </a:t>
              </a:r>
            </a:p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at floor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648554" y="3886488"/>
              <a:ext cx="18292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275" name="Text Box 21"/>
            <p:cNvSpPr txBox="1">
              <a:spLocks noChangeArrowheads="1"/>
            </p:cNvSpPr>
            <p:nvPr/>
          </p:nvSpPr>
          <p:spPr bwMode="auto">
            <a:xfrm>
              <a:off x="4901030" y="4498037"/>
              <a:ext cx="1108936" cy="3740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down floor</a:t>
              </a:r>
            </a:p>
          </p:txBody>
        </p:sp>
        <p:sp>
          <p:nvSpPr>
            <p:cNvPr id="96276" name="Text Box 21"/>
            <p:cNvSpPr txBox="1">
              <a:spLocks noChangeArrowheads="1"/>
            </p:cNvSpPr>
            <p:nvPr/>
          </p:nvSpPr>
          <p:spPr bwMode="auto">
            <a:xfrm>
              <a:off x="4883554" y="3658078"/>
              <a:ext cx="1676400" cy="3740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arrive at floor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1882934" y="1561543"/>
              <a:ext cx="739094" cy="7480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arrive </a:t>
              </a:r>
            </a:p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at floor</a:t>
              </a:r>
            </a:p>
          </p:txBody>
        </p:sp>
        <p:cxnSp>
          <p:nvCxnSpPr>
            <p:cNvPr id="53" name="Elbow Connector 52"/>
            <p:cNvCxnSpPr>
              <a:stCxn id="96260" idx="2"/>
              <a:endCxn id="96263" idx="2"/>
            </p:cNvCxnSpPr>
            <p:nvPr/>
          </p:nvCxnSpPr>
          <p:spPr>
            <a:xfrm rot="5400000" flipH="1">
              <a:off x="3934096" y="1058726"/>
              <a:ext cx="1280028" cy="5410517"/>
            </a:xfrm>
            <a:prstGeom prst="bentConnector3">
              <a:avLst>
                <a:gd name="adj1" fmla="val -8010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279" name="Text Box 21"/>
            <p:cNvSpPr txBox="1">
              <a:spLocks noChangeArrowheads="1"/>
            </p:cNvSpPr>
            <p:nvPr/>
          </p:nvSpPr>
          <p:spPr bwMode="auto">
            <a:xfrm>
              <a:off x="2133600" y="5132869"/>
              <a:ext cx="883468" cy="3740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07572" algn="l"/>
                  <a:tab pos="815144" algn="l"/>
                  <a:tab pos="1224002" algn="l"/>
                  <a:tab pos="1631574" algn="l"/>
                  <a:tab pos="2040432" algn="l"/>
                  <a:tab pos="2448004" algn="l"/>
                  <a:tab pos="2856862" algn="l"/>
                  <a:tab pos="3264434" algn="l"/>
                  <a:tab pos="3673292" algn="l"/>
                  <a:tab pos="4080863" algn="l"/>
                  <a:tab pos="4489721" algn="l"/>
                  <a:tab pos="4897294" algn="l"/>
                  <a:tab pos="5306151" algn="l"/>
                  <a:tab pos="5713723" algn="l"/>
                  <a:tab pos="6121295" algn="l"/>
                  <a:tab pos="6530153" algn="l"/>
                  <a:tab pos="6937725" algn="l"/>
                  <a:tab pos="7346583" algn="l"/>
                  <a:tab pos="7754155" algn="l"/>
                  <a:tab pos="8163013" algn="l"/>
                </a:tabLst>
              </a:pPr>
              <a:r>
                <a:rPr lang="en-GB" altLang="en-US" sz="2100" dirty="0">
                  <a:solidFill>
                    <a:srgbClr val="0000CC"/>
                  </a:solidFill>
                </a:rPr>
                <a:t>time-out</a:t>
              </a:r>
            </a:p>
          </p:txBody>
        </p:sp>
        <p:cxnSp>
          <p:nvCxnSpPr>
            <p:cNvPr id="59" name="Elbow Connector 58"/>
            <p:cNvCxnSpPr/>
            <p:nvPr/>
          </p:nvCxnSpPr>
          <p:spPr>
            <a:xfrm rot="10800000" flipV="1">
              <a:off x="4648554" y="4420250"/>
              <a:ext cx="2209405" cy="76251"/>
            </a:xfrm>
            <a:prstGeom prst="bentConnector3">
              <a:avLst>
                <a:gd name="adj1" fmla="val 61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219" y="207381"/>
            <a:ext cx="5848814" cy="601624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How to Encode an FSM?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9005"/>
            <a:ext cx="8763000" cy="394025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defRPr/>
            </a:pPr>
            <a:r>
              <a:rPr lang="en-US" sz="3674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Three main approaches: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defRPr/>
            </a:pPr>
            <a:r>
              <a:rPr lang="en-US" sz="2994" b="1" dirty="0">
                <a:solidFill>
                  <a:srgbClr val="0000CC"/>
                </a:solidFill>
              </a:rPr>
              <a:t>Doubly nested switch in loop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defRPr/>
            </a:pPr>
            <a:r>
              <a:rPr lang="en-US" sz="2994" b="1" dirty="0">
                <a:solidFill>
                  <a:srgbClr val="0000CC"/>
                </a:solidFill>
              </a:rPr>
              <a:t>State table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defRPr/>
            </a:pPr>
            <a:r>
              <a:rPr lang="en-US" sz="2994" b="1" dirty="0">
                <a:solidFill>
                  <a:srgbClr val="0000CC"/>
                </a:solidFill>
              </a:rPr>
              <a:t>State Design Pattern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buNone/>
              <a:defRPr/>
            </a:pPr>
            <a:endParaRPr lang="en-US" sz="3266" dirty="0"/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1633"/>
              </a:spcAft>
              <a:defRPr/>
            </a:pPr>
            <a:endParaRPr lang="en-US" sz="3266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18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09550"/>
            <a:ext cx="5848814" cy="601624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3 Principal Ways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4242"/>
            <a:ext cx="8763000" cy="39920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Doubly nested switch in loop: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/>
              <a:t>Global </a:t>
            </a:r>
            <a:r>
              <a:rPr lang="en-US" altLang="en-US" sz="2400" dirty="0"/>
              <a:t>variables store state --- Used as switch </a:t>
            </a:r>
            <a:endParaRPr lang="en-US" altLang="en-US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/>
              <a:t>Event </a:t>
            </a:r>
            <a:r>
              <a:rPr lang="en-US" altLang="en-US" sz="2400" dirty="0"/>
              <a:t>type is discriminator in  second </a:t>
            </a:r>
            <a:r>
              <a:rPr lang="en-US" altLang="en-US" sz="2400" dirty="0" smtClean="0"/>
              <a:t>level switch</a:t>
            </a:r>
            <a:endParaRPr lang="en-US" altLang="en-US" sz="24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Hard to handle concurrent states, composite state, history, etc.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State table: </a:t>
            </a:r>
            <a:r>
              <a:rPr lang="en-US" altLang="en-US" sz="2800" dirty="0"/>
              <a:t>Straightforward table lookup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Design Pattern: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States are represented by classes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Transitions as methods in classes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80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42641" y="1200150"/>
            <a:ext cx="7086959" cy="2968016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25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64792" y="1641669"/>
            <a:ext cx="5036568" cy="176828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25">
              <a:latin typeface="+mj-lt"/>
            </a:endParaRPr>
          </a:p>
        </p:txBody>
      </p:sp>
      <p:sp>
        <p:nvSpPr>
          <p:cNvPr id="2365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09550"/>
            <a:ext cx="4038600" cy="549778"/>
          </a:xfrm>
        </p:spPr>
        <p:txBody>
          <a:bodyPr>
            <a:normAutofit fontScale="90000"/>
          </a:bodyPr>
          <a:lstStyle/>
          <a:p>
            <a:r>
              <a:rPr lang="en-US" altLang="en-US" sz="2449" b="1" dirty="0"/>
              <a:t>Doubly Nested Switch Approach</a:t>
            </a: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1935"/>
            <a:ext cx="6858720" cy="395861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100" b="1" dirty="0">
                <a:solidFill>
                  <a:srgbClr val="0000CC"/>
                </a:solidFill>
              </a:rPr>
              <a:t> </a:t>
            </a:r>
            <a:r>
              <a:rPr lang="en-US" altLang="en-US" sz="1100" b="1" dirty="0" err="1">
                <a:solidFill>
                  <a:srgbClr val="0000CC"/>
                </a:solidFill>
              </a:rPr>
              <a:t>int</a:t>
            </a:r>
            <a:r>
              <a:rPr lang="en-US" altLang="en-US" sz="1100" b="1" dirty="0">
                <a:solidFill>
                  <a:srgbClr val="0000CC"/>
                </a:solidFill>
              </a:rPr>
              <a:t> state, event; </a:t>
            </a:r>
            <a:r>
              <a:rPr lang="en-US" altLang="en-US" sz="1100" dirty="0">
                <a:solidFill>
                  <a:srgbClr val="9900CC"/>
                </a:solidFill>
              </a:rPr>
              <a:t>/* state and event are variables */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100" b="1" dirty="0">
                <a:solidFill>
                  <a:srgbClr val="0000CC"/>
                </a:solidFill>
              </a:rPr>
              <a:t>while(TRUE){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0000CC"/>
                </a:solidFill>
              </a:rPr>
              <a:t>switch (state){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Case state1: </a:t>
            </a:r>
            <a:r>
              <a:rPr lang="en-US" altLang="en-US" sz="1600" b="1" dirty="0" smtClean="0">
                <a:solidFill>
                  <a:srgbClr val="003300"/>
                </a:solidFill>
              </a:rPr>
              <a:t>switch(event){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003300"/>
                </a:solidFill>
              </a:rPr>
              <a:t>				case event1:                  						state=state2; </a:t>
            </a:r>
            <a:r>
              <a:rPr lang="en-US" altLang="en-US" sz="1600" b="1" dirty="0" err="1" smtClean="0">
                <a:solidFill>
                  <a:srgbClr val="003300"/>
                </a:solidFill>
              </a:rPr>
              <a:t>etc</a:t>
            </a:r>
            <a:r>
              <a:rPr lang="en-US" altLang="en-US" sz="1600" b="1" dirty="0" smtClean="0">
                <a:solidFill>
                  <a:srgbClr val="003300"/>
                </a:solidFill>
              </a:rPr>
              <a:t>…; break;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003300"/>
                </a:solidFill>
              </a:rPr>
              <a:t>				case event2:…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003300"/>
                </a:solidFill>
              </a:rPr>
              <a:t>				default: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rgbClr val="003300"/>
                </a:solidFill>
              </a:rPr>
              <a:t>						}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chemeClr val="accent2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Case state2: </a:t>
            </a:r>
            <a:r>
              <a:rPr lang="en-US" altLang="en-US" sz="1600" b="1" dirty="0" smtClean="0">
                <a:solidFill>
                  <a:srgbClr val="003300"/>
                </a:solidFill>
              </a:rPr>
              <a:t>switch(event){…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>
                <a:solidFill>
                  <a:schemeClr val="accent2"/>
                </a:solidFill>
              </a:rPr>
              <a:t>….					</a:t>
            </a:r>
            <a:r>
              <a:rPr lang="en-US" altLang="en-US" sz="1600" b="1" dirty="0" smtClean="0">
                <a:solidFill>
                  <a:srgbClr val="003300"/>
                </a:solidFill>
              </a:rPr>
              <a:t>}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408"/>
              </a:spcAft>
              <a:buNone/>
            </a:pPr>
            <a:r>
              <a:rPr lang="en-US" altLang="en-US" sz="1600" b="1" dirty="0" smtClean="0"/>
              <a:t>}}</a:t>
            </a:r>
          </a:p>
        </p:txBody>
      </p:sp>
      <p:sp>
        <p:nvSpPr>
          <p:cNvPr id="4" name="Left Brace 3"/>
          <p:cNvSpPr>
            <a:spLocks/>
          </p:cNvSpPr>
          <p:nvPr/>
        </p:nvSpPr>
        <p:spPr bwMode="auto">
          <a:xfrm>
            <a:off x="1142641" y="1330597"/>
            <a:ext cx="370478" cy="2460354"/>
          </a:xfrm>
          <a:prstGeom prst="leftBrace">
            <a:avLst>
              <a:gd name="adj1" fmla="val 8328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5" name="Left Brace 4"/>
          <p:cNvSpPr>
            <a:spLocks/>
          </p:cNvSpPr>
          <p:nvPr/>
        </p:nvSpPr>
        <p:spPr bwMode="auto">
          <a:xfrm>
            <a:off x="2290801" y="1641669"/>
            <a:ext cx="673991" cy="1768281"/>
          </a:xfrm>
          <a:prstGeom prst="leftBrace">
            <a:avLst>
              <a:gd name="adj1" fmla="val 833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34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594" y="158572"/>
            <a:ext cx="5848814" cy="601624"/>
          </a:xfrm>
        </p:spPr>
        <p:txBody>
          <a:bodyPr/>
          <a:lstStyle/>
          <a:p>
            <a:r>
              <a:rPr lang="en-US" altLang="zh-TW" sz="2722" b="1">
                <a:ea typeface="PMingLiU" pitchFamily="18" charset="-120"/>
              </a:rPr>
              <a:t>State Table Approach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90550"/>
            <a:ext cx="8839200" cy="395132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816"/>
              </a:spcBef>
            </a:pPr>
            <a:r>
              <a:rPr lang="en-US" altLang="zh-TW" sz="2800" dirty="0" smtClean="0">
                <a:ea typeface="PMingLiU" pitchFamily="18" charset="-120"/>
              </a:rPr>
              <a:t>From the state machine, we can set up a </a:t>
            </a:r>
            <a:r>
              <a:rPr lang="en-US" altLang="zh-TW" sz="2800" dirty="0" smtClean="0">
                <a:solidFill>
                  <a:srgbClr val="FF0000"/>
                </a:solidFill>
                <a:ea typeface="PMingLiU" pitchFamily="18" charset="-120"/>
              </a:rPr>
              <a:t>state transition table</a:t>
            </a:r>
            <a:r>
              <a:rPr lang="en-US" altLang="zh-TW" sz="2800" dirty="0" smtClean="0">
                <a:ea typeface="PMingLiU" pitchFamily="18" charset="-120"/>
              </a:rPr>
              <a:t> with a column for the actions associated with each transition</a:t>
            </a:r>
            <a:endParaRPr lang="zh-TW" altLang="en-US" sz="2800" dirty="0" smtClean="0">
              <a:ea typeface="PMingLiU" pitchFamily="18" charset="-120"/>
            </a:endParaRPr>
          </a:p>
        </p:txBody>
      </p:sp>
      <p:graphicFrame>
        <p:nvGraphicFramePr>
          <p:cNvPr id="571428" name="Group 3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3913069954"/>
              </p:ext>
            </p:extLst>
          </p:nvPr>
        </p:nvGraphicFramePr>
        <p:xfrm>
          <a:off x="2362200" y="1787229"/>
          <a:ext cx="6117763" cy="2746728"/>
        </p:xfrm>
        <a:graphic>
          <a:graphicData uri="http://schemas.openxmlformats.org/drawingml/2006/table">
            <a:tbl>
              <a:tblPr/>
              <a:tblGrid>
                <a:gridCol w="1177324"/>
                <a:gridCol w="1116837"/>
                <a:gridCol w="1235650"/>
                <a:gridCol w="2587952"/>
              </a:tblGrid>
              <a:tr h="555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Present state</a:t>
                      </a:r>
                    </a:p>
                  </a:txBody>
                  <a:tcPr marL="68587" marR="68587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IN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Event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Next </a:t>
                      </a:r>
                      <a:b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</a:b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state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Actions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4005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Light_off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e1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Light_off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none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55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e2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Light_on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set red LED flashing</a:t>
                      </a:r>
                      <a:endParaRPr kumimoji="1" lang="zh-TW" alt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4113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Light_on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e1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Light_on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none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55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e2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Light_off</a:t>
                      </a:r>
                      <a:endParaRPr kumimoji="1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DFKai-SB" pitchFamily="65" charset="-120"/>
                        </a:rPr>
                        <a:t>reset red LED flashing</a:t>
                      </a:r>
                      <a:endParaRPr kumimoji="1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DFKai-SB" pitchFamily="65" charset="-120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54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6" name="Rectangle 6"/>
          <p:cNvSpPr>
            <a:spLocks noChangeArrowheads="1"/>
          </p:cNvSpPr>
          <p:nvPr/>
        </p:nvSpPr>
        <p:spPr bwMode="auto">
          <a:xfrm>
            <a:off x="0" y="3142050"/>
            <a:ext cx="9144000" cy="124429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257027" name="Rectangle 1"/>
          <p:cNvSpPr>
            <a:spLocks noChangeArrowheads="1"/>
          </p:cNvSpPr>
          <p:nvPr>
            <p:ph type="title"/>
          </p:nvPr>
        </p:nvSpPr>
        <p:spPr>
          <a:xfrm>
            <a:off x="406080" y="31324"/>
            <a:ext cx="7770240" cy="464449"/>
          </a:xfrm>
        </p:spPr>
        <p:txBody>
          <a:bodyPr lIns="16036" tIns="41694" rIns="16036" bIns="41694">
            <a:normAutofit fontScale="90000"/>
          </a:bodyPr>
          <a:lstStyle/>
          <a:p>
            <a:pPr>
              <a:lnSpc>
                <a:spcPct val="94000"/>
              </a:lnSpc>
              <a:spcBef>
                <a:spcPts val="1104"/>
              </a:spcBef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altLang="en-US" sz="3900" dirty="0" smtClean="0"/>
              <a:t>Activity Diagram </a:t>
            </a:r>
          </a:p>
        </p:txBody>
      </p:sp>
      <p:sp>
        <p:nvSpPr>
          <p:cNvPr id="471043" name="Rectangle 2"/>
          <p:cNvSpPr>
            <a:spLocks noChangeArrowheads="1"/>
          </p:cNvSpPr>
          <p:nvPr>
            <p:ph type="body" idx="1"/>
          </p:nvPr>
        </p:nvSpPr>
        <p:spPr>
          <a:xfrm>
            <a:off x="148320" y="446087"/>
            <a:ext cx="8995680" cy="3786878"/>
          </a:xfrm>
        </p:spPr>
        <p:txBody>
          <a:bodyPr lIns="16036" tIns="41694" rIns="16036" bIns="41694">
            <a:normAutofit fontScale="77500" lnSpcReduction="20000"/>
          </a:bodyPr>
          <a:lstStyle/>
          <a:p>
            <a:pPr marL="273858" indent="-273858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900" dirty="0" smtClean="0"/>
              <a:t>Not present in earlier modelling techniques:</a:t>
            </a:r>
          </a:p>
          <a:p>
            <a:pPr marL="597858" lvl="1" indent="-227572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600" dirty="0" smtClean="0"/>
              <a:t>Possibly based on event diagram of </a:t>
            </a:r>
            <a:r>
              <a:rPr lang="en-GB" altLang="en-US" sz="2600" dirty="0" smtClean="0">
                <a:solidFill>
                  <a:srgbClr val="4C38E2"/>
                </a:solidFill>
              </a:rPr>
              <a:t>Odell</a:t>
            </a:r>
            <a:r>
              <a:rPr lang="en-GB" altLang="en-US" sz="2600" dirty="0" smtClean="0"/>
              <a:t> [1992]</a:t>
            </a:r>
          </a:p>
          <a:p>
            <a:pPr marL="273858" indent="-273858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900" dirty="0" smtClean="0">
                <a:solidFill>
                  <a:schemeClr val="accent2"/>
                </a:solidFill>
              </a:rPr>
              <a:t>Often used to represent processing steps  in a single or a group of use cases:</a:t>
            </a:r>
          </a:p>
          <a:p>
            <a:pPr marL="597858" lvl="1" indent="-227572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600" dirty="0" smtClean="0">
                <a:solidFill>
                  <a:schemeClr val="accent2"/>
                </a:solidFill>
              </a:rPr>
              <a:t>May not correspond to methods</a:t>
            </a:r>
          </a:p>
          <a:p>
            <a:pPr marL="273858" indent="-273858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900" b="1" dirty="0" smtClean="0">
                <a:solidFill>
                  <a:srgbClr val="003300"/>
                </a:solidFill>
              </a:rPr>
              <a:t>An activity is a state with an internal action and has one or more outgoing transitions, e.g. </a:t>
            </a:r>
            <a:r>
              <a:rPr lang="en-GB" altLang="en-US" sz="2900" b="1" dirty="0" err="1" smtClean="0">
                <a:solidFill>
                  <a:srgbClr val="003300"/>
                </a:solidFill>
              </a:rPr>
              <a:t>fillOrder</a:t>
            </a:r>
            <a:r>
              <a:rPr lang="en-GB" altLang="en-US" sz="2900" b="1" dirty="0" smtClean="0">
                <a:solidFill>
                  <a:srgbClr val="003300"/>
                </a:solidFill>
              </a:rPr>
              <a:t>.</a:t>
            </a:r>
          </a:p>
          <a:p>
            <a:pPr marL="273858" indent="-273858">
              <a:lnSpc>
                <a:spcPct val="114000"/>
              </a:lnSpc>
              <a:spcBef>
                <a:spcPts val="972"/>
              </a:spcBef>
              <a:spcAft>
                <a:spcPts val="486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2900" dirty="0" smtClean="0"/>
              <a:t>Vague similarity exists with a flowchart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"/>
          <p:cNvSpPr>
            <a:spLocks noChangeArrowheads="1"/>
          </p:cNvSpPr>
          <p:nvPr>
            <p:ph type="title" idx="4294967295"/>
          </p:nvPr>
        </p:nvSpPr>
        <p:spPr>
          <a:xfrm>
            <a:off x="424800" y="-176058"/>
            <a:ext cx="7770240" cy="854370"/>
          </a:xfrm>
        </p:spPr>
        <p:txBody>
          <a:bodyPr lIns="16036" tIns="41694" rIns="16036" bIns="41694"/>
          <a:lstStyle/>
          <a:p>
            <a:pPr>
              <a:lnSpc>
                <a:spcPct val="94000"/>
              </a:lnSpc>
              <a:spcBef>
                <a:spcPts val="1104"/>
              </a:spcBef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altLang="en-US" dirty="0" smtClean="0"/>
              <a:t>Activity Diagram </a:t>
            </a:r>
          </a:p>
        </p:txBody>
      </p:sp>
      <p:sp>
        <p:nvSpPr>
          <p:cNvPr id="258051" name="Rectangle 2"/>
          <p:cNvSpPr>
            <a:spLocks noChangeArrowheads="1"/>
          </p:cNvSpPr>
          <p:nvPr>
            <p:ph type="body" idx="4294967295"/>
          </p:nvPr>
        </p:nvSpPr>
        <p:spPr>
          <a:xfrm>
            <a:off x="148320" y="394242"/>
            <a:ext cx="8847360" cy="3832242"/>
          </a:xfrm>
        </p:spPr>
        <p:txBody>
          <a:bodyPr lIns="16036" tIns="41694" rIns="16036" bIns="41694">
            <a:normAutofit fontScale="77500" lnSpcReduction="20000"/>
          </a:bodyPr>
          <a:lstStyle/>
          <a:p>
            <a:pPr marL="273858" indent="-273858">
              <a:lnSpc>
                <a:spcPct val="125000"/>
              </a:lnSpc>
              <a:spcBef>
                <a:spcPts val="891"/>
              </a:spcBef>
              <a:spcAft>
                <a:spcPts val="1458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3600" dirty="0" smtClean="0"/>
              <a:t>Normally employed in business process modelling.</a:t>
            </a:r>
          </a:p>
          <a:p>
            <a:pPr marL="623573" lvl="1" indent="-273858">
              <a:lnSpc>
                <a:spcPct val="125000"/>
              </a:lnSpc>
              <a:spcBef>
                <a:spcPts val="891"/>
              </a:spcBef>
              <a:spcAft>
                <a:spcPts val="1458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3200" b="1" dirty="0" smtClean="0">
                <a:solidFill>
                  <a:srgbClr val="0000CC"/>
                </a:solidFill>
              </a:rPr>
              <a:t>Spans one or more use cases</a:t>
            </a:r>
          </a:p>
          <a:p>
            <a:pPr marL="273858" indent="-273858">
              <a:lnSpc>
                <a:spcPct val="125000"/>
              </a:lnSpc>
              <a:spcBef>
                <a:spcPts val="891"/>
              </a:spcBef>
              <a:spcAft>
                <a:spcPts val="1458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3600" dirty="0" smtClean="0"/>
              <a:t>Carried out during requirements analysis and specification stage.</a:t>
            </a:r>
          </a:p>
          <a:p>
            <a:pPr marL="273858" indent="-273858">
              <a:lnSpc>
                <a:spcPct val="125000"/>
              </a:lnSpc>
              <a:spcBef>
                <a:spcPts val="891"/>
              </a:spcBef>
              <a:spcAft>
                <a:spcPts val="1458"/>
              </a:spcAft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r>
              <a:rPr lang="en-GB" altLang="en-US" sz="3600" dirty="0" smtClean="0"/>
              <a:t>Useful in developing interaction diagrams and test cases.</a:t>
            </a:r>
          </a:p>
          <a:p>
            <a:pPr marL="925716" lvl="2" indent="-185143">
              <a:lnSpc>
                <a:spcPct val="125000"/>
              </a:lnSpc>
              <a:spcBef>
                <a:spcPts val="891"/>
              </a:spcBef>
              <a:spcAft>
                <a:spcPts val="1458"/>
              </a:spcAft>
              <a:buNone/>
              <a:tabLst>
                <a:tab pos="299572" algn="l"/>
                <a:tab pos="669859" algn="l"/>
                <a:tab pos="1040145" algn="l"/>
                <a:tab pos="1410431" algn="l"/>
                <a:tab pos="1780717" algn="l"/>
                <a:tab pos="2151004" algn="l"/>
                <a:tab pos="2521290" algn="l"/>
                <a:tab pos="2891576" algn="l"/>
                <a:tab pos="3261863" algn="l"/>
                <a:tab pos="3632149" algn="l"/>
                <a:tab pos="4002435" algn="l"/>
                <a:tab pos="4372721" algn="l"/>
                <a:tab pos="4743008" algn="l"/>
                <a:tab pos="5113294" algn="l"/>
                <a:tab pos="5483580" algn="l"/>
                <a:tab pos="5853866" algn="l"/>
                <a:tab pos="6224153" algn="l"/>
                <a:tab pos="6594439" algn="l"/>
                <a:tab pos="6964725" algn="l"/>
                <a:tab pos="7335012" algn="l"/>
              </a:tabLst>
            </a:pPr>
            <a:endParaRPr lang="en-GB" altLang="en-US" sz="3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83169"/>
            <a:ext cx="7797600" cy="305672"/>
          </a:xfrm>
        </p:spPr>
        <p:txBody>
          <a:bodyPr>
            <a:normAutofit fontScale="90000"/>
          </a:bodyPr>
          <a:lstStyle/>
          <a:p>
            <a:r>
              <a:rPr lang="it-IT" altLang="en-US" sz="3200" dirty="0" smtClean="0"/>
              <a:t>Activity diagram Example</a:t>
            </a:r>
          </a:p>
        </p:txBody>
      </p:sp>
      <p:sp>
        <p:nvSpPr>
          <p:cNvPr id="259075" name="Rectangle 88"/>
          <p:cNvSpPr>
            <a:spLocks noChangeArrowheads="1"/>
          </p:cNvSpPr>
          <p:nvPr/>
        </p:nvSpPr>
        <p:spPr bwMode="auto">
          <a:xfrm>
            <a:off x="217440" y="766881"/>
            <a:ext cx="8926560" cy="42416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 sz="3600" dirty="0"/>
          </a:p>
        </p:txBody>
      </p:sp>
      <p:sp>
        <p:nvSpPr>
          <p:cNvPr id="259076" name="AutoShape 63"/>
          <p:cNvSpPr>
            <a:spLocks noChangeArrowheads="1"/>
          </p:cNvSpPr>
          <p:nvPr/>
        </p:nvSpPr>
        <p:spPr bwMode="auto">
          <a:xfrm>
            <a:off x="7344001" y="1408468"/>
            <a:ext cx="937440" cy="905135"/>
          </a:xfrm>
          <a:prstGeom prst="roundRect">
            <a:avLst>
              <a:gd name="adj" fmla="val 34375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77" name="AutoShape 22"/>
          <p:cNvSpPr>
            <a:spLocks noChangeArrowheads="1"/>
          </p:cNvSpPr>
          <p:nvPr/>
        </p:nvSpPr>
        <p:spPr bwMode="auto">
          <a:xfrm>
            <a:off x="4675681" y="1492717"/>
            <a:ext cx="934560" cy="880293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78" name="AutoShape 21"/>
          <p:cNvSpPr>
            <a:spLocks noChangeArrowheads="1"/>
          </p:cNvSpPr>
          <p:nvPr/>
        </p:nvSpPr>
        <p:spPr bwMode="auto">
          <a:xfrm>
            <a:off x="2714401" y="1492717"/>
            <a:ext cx="940320" cy="880293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79" name="Line 5"/>
          <p:cNvSpPr>
            <a:spLocks noChangeShapeType="1"/>
          </p:cNvSpPr>
          <p:nvPr/>
        </p:nvSpPr>
        <p:spPr bwMode="auto">
          <a:xfrm>
            <a:off x="1733760" y="1947445"/>
            <a:ext cx="103680" cy="21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0" name="Rectangle 6"/>
          <p:cNvSpPr>
            <a:spLocks noChangeArrowheads="1"/>
          </p:cNvSpPr>
          <p:nvPr/>
        </p:nvSpPr>
        <p:spPr bwMode="auto">
          <a:xfrm>
            <a:off x="3062880" y="1649334"/>
            <a:ext cx="22281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Fill</a:t>
            </a:r>
            <a:endParaRPr lang="en-US" altLang="en-US" sz="3800" dirty="0"/>
          </a:p>
        </p:txBody>
      </p:sp>
      <p:sp>
        <p:nvSpPr>
          <p:cNvPr id="259081" name="Rectangle 7"/>
          <p:cNvSpPr>
            <a:spLocks noChangeArrowheads="1"/>
          </p:cNvSpPr>
          <p:nvPr/>
        </p:nvSpPr>
        <p:spPr bwMode="auto">
          <a:xfrm>
            <a:off x="2844001" y="1933403"/>
            <a:ext cx="45583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Order</a:t>
            </a:r>
            <a:endParaRPr lang="en-US" altLang="en-US" sz="3800" dirty="0"/>
          </a:p>
        </p:txBody>
      </p:sp>
      <p:sp>
        <p:nvSpPr>
          <p:cNvPr id="259082" name="Rectangle 8"/>
          <p:cNvSpPr>
            <a:spLocks noChangeArrowheads="1"/>
          </p:cNvSpPr>
          <p:nvPr/>
        </p:nvSpPr>
        <p:spPr bwMode="auto">
          <a:xfrm>
            <a:off x="4988160" y="1677417"/>
            <a:ext cx="33502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Ship</a:t>
            </a:r>
            <a:endParaRPr lang="en-US" altLang="en-US" sz="3800" dirty="0"/>
          </a:p>
        </p:txBody>
      </p:sp>
      <p:sp>
        <p:nvSpPr>
          <p:cNvPr id="259083" name="Rectangle 9"/>
          <p:cNvSpPr>
            <a:spLocks noChangeArrowheads="1"/>
          </p:cNvSpPr>
          <p:nvPr/>
        </p:nvSpPr>
        <p:spPr bwMode="auto">
          <a:xfrm>
            <a:off x="4848481" y="1961486"/>
            <a:ext cx="45583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Order</a:t>
            </a:r>
            <a:endParaRPr lang="en-US" altLang="en-US" sz="3800" dirty="0"/>
          </a:p>
        </p:txBody>
      </p:sp>
      <p:sp>
        <p:nvSpPr>
          <p:cNvPr id="259084" name="Line 10"/>
          <p:cNvSpPr>
            <a:spLocks noChangeShapeType="1"/>
          </p:cNvSpPr>
          <p:nvPr/>
        </p:nvSpPr>
        <p:spPr bwMode="auto">
          <a:xfrm>
            <a:off x="2446560" y="1947445"/>
            <a:ext cx="205920" cy="21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5" name="Freeform 11"/>
          <p:cNvSpPr>
            <a:spLocks/>
          </p:cNvSpPr>
          <p:nvPr/>
        </p:nvSpPr>
        <p:spPr bwMode="auto">
          <a:xfrm>
            <a:off x="2446560" y="1862116"/>
            <a:ext cx="205920" cy="171738"/>
          </a:xfrm>
          <a:custGeom>
            <a:avLst/>
            <a:gdLst>
              <a:gd name="T0" fmla="*/ 0 w 80"/>
              <a:gd name="T1" fmla="*/ 0 h 48"/>
              <a:gd name="T2" fmla="*/ 2147483647 w 80"/>
              <a:gd name="T3" fmla="*/ 2147483647 h 48"/>
              <a:gd name="T4" fmla="*/ 0 w 80"/>
              <a:gd name="T5" fmla="*/ 2147483647 h 48"/>
              <a:gd name="T6" fmla="*/ 0 60000 65536"/>
              <a:gd name="T7" fmla="*/ 0 60000 65536"/>
              <a:gd name="T8" fmla="*/ 0 60000 65536"/>
              <a:gd name="T9" fmla="*/ 0 w 80"/>
              <a:gd name="T10" fmla="*/ 0 h 48"/>
              <a:gd name="T11" fmla="*/ 80 w 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8">
                <a:moveTo>
                  <a:pt x="0" y="0"/>
                </a:moveTo>
                <a:lnTo>
                  <a:pt x="80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6" name="Freeform 12"/>
          <p:cNvSpPr>
            <a:spLocks/>
          </p:cNvSpPr>
          <p:nvPr/>
        </p:nvSpPr>
        <p:spPr bwMode="auto">
          <a:xfrm>
            <a:off x="2027520" y="1661215"/>
            <a:ext cx="208800" cy="511974"/>
          </a:xfrm>
          <a:custGeom>
            <a:avLst/>
            <a:gdLst>
              <a:gd name="T0" fmla="*/ 2147483647 w 80"/>
              <a:gd name="T1" fmla="*/ 0 h 144"/>
              <a:gd name="T2" fmla="*/ 0 w 80"/>
              <a:gd name="T3" fmla="*/ 2147483647 h 144"/>
              <a:gd name="T4" fmla="*/ 2147483647 w 80"/>
              <a:gd name="T5" fmla="*/ 2147483647 h 144"/>
              <a:gd name="T6" fmla="*/ 2147483647 w 80"/>
              <a:gd name="T7" fmla="*/ 2147483647 h 144"/>
              <a:gd name="T8" fmla="*/ 2147483647 w 80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44"/>
              <a:gd name="T17" fmla="*/ 80 w 8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44">
                <a:moveTo>
                  <a:pt x="40" y="0"/>
                </a:moveTo>
                <a:lnTo>
                  <a:pt x="0" y="72"/>
                </a:lnTo>
                <a:lnTo>
                  <a:pt x="40" y="144"/>
                </a:lnTo>
                <a:lnTo>
                  <a:pt x="80" y="72"/>
                </a:lnTo>
                <a:lnTo>
                  <a:pt x="4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7" name="Line 13"/>
          <p:cNvSpPr>
            <a:spLocks noChangeShapeType="1"/>
          </p:cNvSpPr>
          <p:nvPr/>
        </p:nvSpPr>
        <p:spPr bwMode="auto">
          <a:xfrm>
            <a:off x="2236321" y="1947445"/>
            <a:ext cx="210240" cy="21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8" name="Line 14"/>
          <p:cNvSpPr>
            <a:spLocks noChangeShapeType="1"/>
          </p:cNvSpPr>
          <p:nvPr/>
        </p:nvSpPr>
        <p:spPr bwMode="auto">
          <a:xfrm>
            <a:off x="3903841" y="1918282"/>
            <a:ext cx="208800" cy="324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89" name="Freeform 15"/>
          <p:cNvSpPr>
            <a:spLocks/>
          </p:cNvSpPr>
          <p:nvPr/>
        </p:nvSpPr>
        <p:spPr bwMode="auto">
          <a:xfrm>
            <a:off x="3924000" y="1830792"/>
            <a:ext cx="188640" cy="171738"/>
          </a:xfrm>
          <a:custGeom>
            <a:avLst/>
            <a:gdLst>
              <a:gd name="T0" fmla="*/ 0 w 72"/>
              <a:gd name="T1" fmla="*/ 0 h 48"/>
              <a:gd name="T2" fmla="*/ 2147483647 w 72"/>
              <a:gd name="T3" fmla="*/ 2147483647 h 48"/>
              <a:gd name="T4" fmla="*/ 0 w 72"/>
              <a:gd name="T5" fmla="*/ 2147483647 h 48"/>
              <a:gd name="T6" fmla="*/ 0 60000 65536"/>
              <a:gd name="T7" fmla="*/ 0 60000 65536"/>
              <a:gd name="T8" fmla="*/ 0 60000 65536"/>
              <a:gd name="T9" fmla="*/ 0 w 72"/>
              <a:gd name="T10" fmla="*/ 0 h 48"/>
              <a:gd name="T11" fmla="*/ 72 w 7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8">
                <a:moveTo>
                  <a:pt x="0" y="0"/>
                </a:moveTo>
                <a:lnTo>
                  <a:pt x="72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90" name="Line 16"/>
          <p:cNvSpPr>
            <a:spLocks noChangeShapeType="1"/>
          </p:cNvSpPr>
          <p:nvPr/>
        </p:nvSpPr>
        <p:spPr bwMode="auto">
          <a:xfrm>
            <a:off x="3654720" y="1918282"/>
            <a:ext cx="249120" cy="324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091" name="Rectangle 17"/>
          <p:cNvSpPr>
            <a:spLocks noChangeArrowheads="1"/>
          </p:cNvSpPr>
          <p:nvPr/>
        </p:nvSpPr>
        <p:spPr bwMode="auto">
          <a:xfrm>
            <a:off x="6344641" y="1461394"/>
            <a:ext cx="38880" cy="31323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2" name="Rectangle 18"/>
          <p:cNvSpPr>
            <a:spLocks noChangeArrowheads="1"/>
          </p:cNvSpPr>
          <p:nvPr/>
        </p:nvSpPr>
        <p:spPr bwMode="auto">
          <a:xfrm>
            <a:off x="6344641" y="2313603"/>
            <a:ext cx="38880" cy="28083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3" name="Rectangle 19"/>
          <p:cNvSpPr>
            <a:spLocks noChangeArrowheads="1"/>
          </p:cNvSpPr>
          <p:nvPr/>
        </p:nvSpPr>
        <p:spPr bwMode="auto">
          <a:xfrm>
            <a:off x="6344641" y="1492717"/>
            <a:ext cx="38880" cy="820886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4" name="Oval 20"/>
          <p:cNvSpPr>
            <a:spLocks noChangeArrowheads="1"/>
          </p:cNvSpPr>
          <p:nvPr/>
        </p:nvSpPr>
        <p:spPr bwMode="auto">
          <a:xfrm>
            <a:off x="302400" y="1804870"/>
            <a:ext cx="167040" cy="228984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5" name="AutoShape 23"/>
          <p:cNvSpPr>
            <a:spLocks noChangeArrowheads="1"/>
          </p:cNvSpPr>
          <p:nvPr/>
        </p:nvSpPr>
        <p:spPr bwMode="auto">
          <a:xfrm>
            <a:off x="1569601" y="3870047"/>
            <a:ext cx="937440" cy="879212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6" name="Rectangle 24"/>
          <p:cNvSpPr>
            <a:spLocks noChangeArrowheads="1"/>
          </p:cNvSpPr>
          <p:nvPr/>
        </p:nvSpPr>
        <p:spPr bwMode="auto">
          <a:xfrm>
            <a:off x="1756801" y="4000740"/>
            <a:ext cx="38632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Send</a:t>
            </a:r>
            <a:endParaRPr lang="en-US" altLang="en-US" sz="3800" dirty="0"/>
          </a:p>
        </p:txBody>
      </p:sp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1668960" y="4305332"/>
            <a:ext cx="55444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Invoice</a:t>
            </a:r>
            <a:endParaRPr lang="en-US" altLang="en-US" sz="3800" dirty="0"/>
          </a:p>
        </p:txBody>
      </p:sp>
      <p:sp>
        <p:nvSpPr>
          <p:cNvPr id="259098" name="AutoShape 26"/>
          <p:cNvSpPr>
            <a:spLocks noChangeArrowheads="1"/>
          </p:cNvSpPr>
          <p:nvPr/>
        </p:nvSpPr>
        <p:spPr bwMode="auto">
          <a:xfrm>
            <a:off x="5616000" y="3846285"/>
            <a:ext cx="936000" cy="879212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099" name="Rectangle 27"/>
          <p:cNvSpPr>
            <a:spLocks noChangeArrowheads="1"/>
          </p:cNvSpPr>
          <p:nvPr/>
        </p:nvSpPr>
        <p:spPr bwMode="auto">
          <a:xfrm>
            <a:off x="5747041" y="4086069"/>
            <a:ext cx="53457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Accept</a:t>
            </a:r>
            <a:endParaRPr lang="en-US" altLang="en-US" sz="3800" dirty="0"/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>
            <a:off x="5677920" y="4297772"/>
            <a:ext cx="68300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Payment</a:t>
            </a:r>
            <a:endParaRPr lang="en-US" altLang="en-US" sz="3800" dirty="0"/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>
            <a:off x="4425120" y="1804870"/>
            <a:ext cx="22896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2" name="Freeform 30"/>
          <p:cNvSpPr>
            <a:spLocks/>
          </p:cNvSpPr>
          <p:nvPr/>
        </p:nvSpPr>
        <p:spPr bwMode="auto">
          <a:xfrm>
            <a:off x="4446720" y="1718461"/>
            <a:ext cx="207360" cy="171738"/>
          </a:xfrm>
          <a:custGeom>
            <a:avLst/>
            <a:gdLst>
              <a:gd name="T0" fmla="*/ 0 w 80"/>
              <a:gd name="T1" fmla="*/ 0 h 48"/>
              <a:gd name="T2" fmla="*/ 2147483647 w 80"/>
              <a:gd name="T3" fmla="*/ 2147483647 h 48"/>
              <a:gd name="T4" fmla="*/ 0 w 80"/>
              <a:gd name="T5" fmla="*/ 2147483647 h 48"/>
              <a:gd name="T6" fmla="*/ 0 60000 65536"/>
              <a:gd name="T7" fmla="*/ 0 60000 65536"/>
              <a:gd name="T8" fmla="*/ 0 60000 65536"/>
              <a:gd name="T9" fmla="*/ 0 w 80"/>
              <a:gd name="T10" fmla="*/ 0 h 48"/>
              <a:gd name="T11" fmla="*/ 80 w 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8">
                <a:moveTo>
                  <a:pt x="0" y="0"/>
                </a:moveTo>
                <a:lnTo>
                  <a:pt x="80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3" name="Line 31"/>
          <p:cNvSpPr>
            <a:spLocks noChangeShapeType="1"/>
          </p:cNvSpPr>
          <p:nvPr/>
        </p:nvSpPr>
        <p:spPr bwMode="auto">
          <a:xfrm>
            <a:off x="4122721" y="1804870"/>
            <a:ext cx="30240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4" name="Line 32"/>
          <p:cNvSpPr>
            <a:spLocks noChangeShapeType="1"/>
          </p:cNvSpPr>
          <p:nvPr/>
        </p:nvSpPr>
        <p:spPr bwMode="auto">
          <a:xfrm>
            <a:off x="6114240" y="1718461"/>
            <a:ext cx="23040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5" name="Freeform 33"/>
          <p:cNvSpPr>
            <a:spLocks/>
          </p:cNvSpPr>
          <p:nvPr/>
        </p:nvSpPr>
        <p:spPr bwMode="auto">
          <a:xfrm>
            <a:off x="6132960" y="1661215"/>
            <a:ext cx="211680" cy="143655"/>
          </a:xfrm>
          <a:custGeom>
            <a:avLst/>
            <a:gdLst>
              <a:gd name="T0" fmla="*/ 0 w 80"/>
              <a:gd name="T1" fmla="*/ 0 h 40"/>
              <a:gd name="T2" fmla="*/ 2147483647 w 80"/>
              <a:gd name="T3" fmla="*/ 2147483647 h 40"/>
              <a:gd name="T4" fmla="*/ 0 w 80"/>
              <a:gd name="T5" fmla="*/ 2147483647 h 40"/>
              <a:gd name="T6" fmla="*/ 0 60000 65536"/>
              <a:gd name="T7" fmla="*/ 0 60000 65536"/>
              <a:gd name="T8" fmla="*/ 0 60000 65536"/>
              <a:gd name="T9" fmla="*/ 0 w 80"/>
              <a:gd name="T10" fmla="*/ 0 h 40"/>
              <a:gd name="T11" fmla="*/ 80 w 80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0">
                <a:moveTo>
                  <a:pt x="0" y="0"/>
                </a:moveTo>
                <a:lnTo>
                  <a:pt x="80" y="16"/>
                </a:lnTo>
                <a:lnTo>
                  <a:pt x="0" y="4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6" name="Line 34"/>
          <p:cNvSpPr>
            <a:spLocks noChangeShapeType="1"/>
          </p:cNvSpPr>
          <p:nvPr/>
        </p:nvSpPr>
        <p:spPr bwMode="auto">
          <a:xfrm>
            <a:off x="5591520" y="1718461"/>
            <a:ext cx="52272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7" name="Line 35"/>
          <p:cNvSpPr>
            <a:spLocks noChangeShapeType="1"/>
          </p:cNvSpPr>
          <p:nvPr/>
        </p:nvSpPr>
        <p:spPr bwMode="auto">
          <a:xfrm>
            <a:off x="1800000" y="1947445"/>
            <a:ext cx="227520" cy="21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8" name="Freeform 36"/>
          <p:cNvSpPr>
            <a:spLocks/>
          </p:cNvSpPr>
          <p:nvPr/>
        </p:nvSpPr>
        <p:spPr bwMode="auto">
          <a:xfrm>
            <a:off x="1818721" y="1862116"/>
            <a:ext cx="208800" cy="171738"/>
          </a:xfrm>
          <a:custGeom>
            <a:avLst/>
            <a:gdLst>
              <a:gd name="T0" fmla="*/ 0 w 80"/>
              <a:gd name="T1" fmla="*/ 0 h 48"/>
              <a:gd name="T2" fmla="*/ 2147483647 w 80"/>
              <a:gd name="T3" fmla="*/ 2147483647 h 48"/>
              <a:gd name="T4" fmla="*/ 0 w 80"/>
              <a:gd name="T5" fmla="*/ 2147483647 h 48"/>
              <a:gd name="T6" fmla="*/ 0 60000 65536"/>
              <a:gd name="T7" fmla="*/ 0 60000 65536"/>
              <a:gd name="T8" fmla="*/ 0 60000 65536"/>
              <a:gd name="T9" fmla="*/ 0 w 80"/>
              <a:gd name="T10" fmla="*/ 0 h 48"/>
              <a:gd name="T11" fmla="*/ 80 w 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8">
                <a:moveTo>
                  <a:pt x="0" y="0"/>
                </a:moveTo>
                <a:lnTo>
                  <a:pt x="80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09" name="Line 37"/>
          <p:cNvSpPr>
            <a:spLocks noChangeShapeType="1"/>
          </p:cNvSpPr>
          <p:nvPr/>
        </p:nvSpPr>
        <p:spPr bwMode="auto">
          <a:xfrm>
            <a:off x="571681" y="1918282"/>
            <a:ext cx="203040" cy="324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0" name="Freeform 38"/>
          <p:cNvSpPr>
            <a:spLocks/>
          </p:cNvSpPr>
          <p:nvPr/>
        </p:nvSpPr>
        <p:spPr bwMode="auto">
          <a:xfrm>
            <a:off x="590400" y="1830792"/>
            <a:ext cx="184320" cy="171738"/>
          </a:xfrm>
          <a:custGeom>
            <a:avLst/>
            <a:gdLst>
              <a:gd name="T0" fmla="*/ 0 w 72"/>
              <a:gd name="T1" fmla="*/ 0 h 48"/>
              <a:gd name="T2" fmla="*/ 2147483647 w 72"/>
              <a:gd name="T3" fmla="*/ 2147483647 h 48"/>
              <a:gd name="T4" fmla="*/ 0 w 72"/>
              <a:gd name="T5" fmla="*/ 2147483647 h 48"/>
              <a:gd name="T6" fmla="*/ 0 60000 65536"/>
              <a:gd name="T7" fmla="*/ 0 60000 65536"/>
              <a:gd name="T8" fmla="*/ 0 60000 65536"/>
              <a:gd name="T9" fmla="*/ 0 w 72"/>
              <a:gd name="T10" fmla="*/ 0 h 48"/>
              <a:gd name="T11" fmla="*/ 72 w 7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8">
                <a:moveTo>
                  <a:pt x="0" y="0"/>
                </a:moveTo>
                <a:lnTo>
                  <a:pt x="72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1" name="Line 39"/>
          <p:cNvSpPr>
            <a:spLocks noChangeShapeType="1"/>
          </p:cNvSpPr>
          <p:nvPr/>
        </p:nvSpPr>
        <p:spPr bwMode="auto">
          <a:xfrm>
            <a:off x="463681" y="1918282"/>
            <a:ext cx="108000" cy="324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2" name="Rectangle 40"/>
          <p:cNvSpPr>
            <a:spLocks noChangeArrowheads="1"/>
          </p:cNvSpPr>
          <p:nvPr/>
        </p:nvSpPr>
        <p:spPr bwMode="auto">
          <a:xfrm>
            <a:off x="4132801" y="1461394"/>
            <a:ext cx="44640" cy="31323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13" name="Rectangle 41"/>
          <p:cNvSpPr>
            <a:spLocks noChangeArrowheads="1"/>
          </p:cNvSpPr>
          <p:nvPr/>
        </p:nvSpPr>
        <p:spPr bwMode="auto">
          <a:xfrm>
            <a:off x="4132801" y="2313603"/>
            <a:ext cx="44640" cy="28083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14" name="Rectangle 42"/>
          <p:cNvSpPr>
            <a:spLocks noChangeArrowheads="1"/>
          </p:cNvSpPr>
          <p:nvPr/>
        </p:nvSpPr>
        <p:spPr bwMode="auto">
          <a:xfrm>
            <a:off x="4132801" y="1492717"/>
            <a:ext cx="44640" cy="820886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15" name="Line 43"/>
          <p:cNvSpPr>
            <a:spLocks noChangeShapeType="1"/>
          </p:cNvSpPr>
          <p:nvPr/>
        </p:nvSpPr>
        <p:spPr bwMode="auto">
          <a:xfrm>
            <a:off x="6114240" y="2144025"/>
            <a:ext cx="230400" cy="32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6" name="Freeform 44"/>
          <p:cNvSpPr>
            <a:spLocks/>
          </p:cNvSpPr>
          <p:nvPr/>
        </p:nvSpPr>
        <p:spPr bwMode="auto">
          <a:xfrm>
            <a:off x="6132960" y="2061937"/>
            <a:ext cx="211680" cy="139334"/>
          </a:xfrm>
          <a:custGeom>
            <a:avLst/>
            <a:gdLst>
              <a:gd name="T0" fmla="*/ 0 w 80"/>
              <a:gd name="T1" fmla="*/ 0 h 40"/>
              <a:gd name="T2" fmla="*/ 2147483647 w 80"/>
              <a:gd name="T3" fmla="*/ 2147483647 h 40"/>
              <a:gd name="T4" fmla="*/ 0 w 80"/>
              <a:gd name="T5" fmla="*/ 2147483647 h 40"/>
              <a:gd name="T6" fmla="*/ 0 60000 65536"/>
              <a:gd name="T7" fmla="*/ 0 60000 65536"/>
              <a:gd name="T8" fmla="*/ 0 60000 65536"/>
              <a:gd name="T9" fmla="*/ 0 w 80"/>
              <a:gd name="T10" fmla="*/ 0 h 40"/>
              <a:gd name="T11" fmla="*/ 80 w 80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0">
                <a:moveTo>
                  <a:pt x="0" y="0"/>
                </a:moveTo>
                <a:lnTo>
                  <a:pt x="80" y="24"/>
                </a:lnTo>
                <a:lnTo>
                  <a:pt x="0" y="4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7" name="Freeform 45"/>
          <p:cNvSpPr>
            <a:spLocks/>
          </p:cNvSpPr>
          <p:nvPr/>
        </p:nvSpPr>
        <p:spPr bwMode="auto">
          <a:xfrm>
            <a:off x="6049441" y="2144026"/>
            <a:ext cx="83520" cy="1686057"/>
          </a:xfrm>
          <a:custGeom>
            <a:avLst/>
            <a:gdLst>
              <a:gd name="T0" fmla="*/ 0 w 36"/>
              <a:gd name="T1" fmla="*/ 2147483647 h 1132"/>
              <a:gd name="T2" fmla="*/ 2147483647 w 36"/>
              <a:gd name="T3" fmla="*/ 0 h 1132"/>
              <a:gd name="T4" fmla="*/ 2147483647 w 36"/>
              <a:gd name="T5" fmla="*/ 0 h 1132"/>
              <a:gd name="T6" fmla="*/ 0 60000 65536"/>
              <a:gd name="T7" fmla="*/ 0 60000 65536"/>
              <a:gd name="T8" fmla="*/ 0 60000 65536"/>
              <a:gd name="T9" fmla="*/ 0 w 36"/>
              <a:gd name="T10" fmla="*/ 0 h 1132"/>
              <a:gd name="T11" fmla="*/ 36 w 36"/>
              <a:gd name="T12" fmla="*/ 1132 h 1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132">
                <a:moveTo>
                  <a:pt x="0" y="1132"/>
                </a:moveTo>
                <a:lnTo>
                  <a:pt x="2" y="0"/>
                </a:lnTo>
                <a:lnTo>
                  <a:pt x="3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8" name="Freeform 46"/>
          <p:cNvSpPr>
            <a:spLocks/>
          </p:cNvSpPr>
          <p:nvPr/>
        </p:nvSpPr>
        <p:spPr bwMode="auto">
          <a:xfrm>
            <a:off x="1339200" y="4214603"/>
            <a:ext cx="210240" cy="171738"/>
          </a:xfrm>
          <a:custGeom>
            <a:avLst/>
            <a:gdLst>
              <a:gd name="T0" fmla="*/ 0 w 80"/>
              <a:gd name="T1" fmla="*/ 0 h 48"/>
              <a:gd name="T2" fmla="*/ 2147483647 w 80"/>
              <a:gd name="T3" fmla="*/ 2147483647 h 48"/>
              <a:gd name="T4" fmla="*/ 0 w 80"/>
              <a:gd name="T5" fmla="*/ 2147483647 h 48"/>
              <a:gd name="T6" fmla="*/ 0 60000 65536"/>
              <a:gd name="T7" fmla="*/ 0 60000 65536"/>
              <a:gd name="T8" fmla="*/ 0 60000 65536"/>
              <a:gd name="T9" fmla="*/ 0 w 80"/>
              <a:gd name="T10" fmla="*/ 0 h 48"/>
              <a:gd name="T11" fmla="*/ 80 w 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8">
                <a:moveTo>
                  <a:pt x="0" y="0"/>
                </a:moveTo>
                <a:lnTo>
                  <a:pt x="80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19" name="Freeform 47"/>
          <p:cNvSpPr>
            <a:spLocks/>
          </p:cNvSpPr>
          <p:nvPr/>
        </p:nvSpPr>
        <p:spPr bwMode="auto">
          <a:xfrm>
            <a:off x="1153440" y="2144026"/>
            <a:ext cx="3166560" cy="2165627"/>
          </a:xfrm>
          <a:custGeom>
            <a:avLst/>
            <a:gdLst>
              <a:gd name="T0" fmla="*/ 2147483647 w 1216"/>
              <a:gd name="T1" fmla="*/ 0 h 576"/>
              <a:gd name="T2" fmla="*/ 2147483647 w 1216"/>
              <a:gd name="T3" fmla="*/ 0 h 576"/>
              <a:gd name="T4" fmla="*/ 2147483647 w 1216"/>
              <a:gd name="T5" fmla="*/ 2147483647 h 576"/>
              <a:gd name="T6" fmla="*/ 0 w 1216"/>
              <a:gd name="T7" fmla="*/ 2147483647 h 576"/>
              <a:gd name="T8" fmla="*/ 0 w 1216"/>
              <a:gd name="T9" fmla="*/ 2147483647 h 576"/>
              <a:gd name="T10" fmla="*/ 2147483647 w 1216"/>
              <a:gd name="T11" fmla="*/ 2147483647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6"/>
              <a:gd name="T19" fmla="*/ 0 h 576"/>
              <a:gd name="T20" fmla="*/ 1216 w 121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6" h="576">
                <a:moveTo>
                  <a:pt x="1160" y="0"/>
                </a:moveTo>
                <a:lnTo>
                  <a:pt x="1216" y="0"/>
                </a:lnTo>
                <a:lnTo>
                  <a:pt x="1216" y="392"/>
                </a:lnTo>
                <a:lnTo>
                  <a:pt x="0" y="392"/>
                </a:lnTo>
                <a:lnTo>
                  <a:pt x="0" y="576"/>
                </a:lnTo>
                <a:lnTo>
                  <a:pt x="64" y="576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0" name="Line 48"/>
          <p:cNvSpPr>
            <a:spLocks noChangeShapeType="1"/>
          </p:cNvSpPr>
          <p:nvPr/>
        </p:nvSpPr>
        <p:spPr bwMode="auto">
          <a:xfrm>
            <a:off x="1320480" y="4301012"/>
            <a:ext cx="228960" cy="108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1" name="Oval 49"/>
          <p:cNvSpPr>
            <a:spLocks noChangeArrowheads="1"/>
          </p:cNvSpPr>
          <p:nvPr/>
        </p:nvSpPr>
        <p:spPr bwMode="auto">
          <a:xfrm>
            <a:off x="8789760" y="1765986"/>
            <a:ext cx="149760" cy="25706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22" name="Oval 50"/>
          <p:cNvSpPr>
            <a:spLocks noChangeArrowheads="1"/>
          </p:cNvSpPr>
          <p:nvPr/>
        </p:nvSpPr>
        <p:spPr bwMode="auto">
          <a:xfrm>
            <a:off x="8727841" y="1680657"/>
            <a:ext cx="272160" cy="42556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23" name="Line 51"/>
          <p:cNvSpPr>
            <a:spLocks noChangeShapeType="1"/>
          </p:cNvSpPr>
          <p:nvPr/>
        </p:nvSpPr>
        <p:spPr bwMode="auto">
          <a:xfrm>
            <a:off x="6550561" y="1830793"/>
            <a:ext cx="20880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4" name="Freeform 52"/>
          <p:cNvSpPr>
            <a:spLocks/>
          </p:cNvSpPr>
          <p:nvPr/>
        </p:nvSpPr>
        <p:spPr bwMode="auto">
          <a:xfrm>
            <a:off x="6573601" y="1776787"/>
            <a:ext cx="185760" cy="141495"/>
          </a:xfrm>
          <a:custGeom>
            <a:avLst/>
            <a:gdLst>
              <a:gd name="T0" fmla="*/ 0 w 72"/>
              <a:gd name="T1" fmla="*/ 0 h 40"/>
              <a:gd name="T2" fmla="*/ 2147483647 w 72"/>
              <a:gd name="T3" fmla="*/ 2147483647 h 40"/>
              <a:gd name="T4" fmla="*/ 0 w 72"/>
              <a:gd name="T5" fmla="*/ 2147483647 h 40"/>
              <a:gd name="T6" fmla="*/ 0 60000 65536"/>
              <a:gd name="T7" fmla="*/ 0 60000 65536"/>
              <a:gd name="T8" fmla="*/ 0 60000 65536"/>
              <a:gd name="T9" fmla="*/ 0 w 72"/>
              <a:gd name="T10" fmla="*/ 0 h 40"/>
              <a:gd name="T11" fmla="*/ 72 w 72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0">
                <a:moveTo>
                  <a:pt x="0" y="0"/>
                </a:moveTo>
                <a:lnTo>
                  <a:pt x="72" y="16"/>
                </a:lnTo>
                <a:lnTo>
                  <a:pt x="0" y="4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5" name="Line 53"/>
          <p:cNvSpPr>
            <a:spLocks noChangeShapeType="1"/>
          </p:cNvSpPr>
          <p:nvPr/>
        </p:nvSpPr>
        <p:spPr bwMode="auto">
          <a:xfrm>
            <a:off x="6383520" y="1830793"/>
            <a:ext cx="16704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6" name="Line 54"/>
          <p:cNvSpPr>
            <a:spLocks noChangeShapeType="1"/>
          </p:cNvSpPr>
          <p:nvPr/>
        </p:nvSpPr>
        <p:spPr bwMode="auto">
          <a:xfrm>
            <a:off x="6884641" y="1320979"/>
            <a:ext cx="2880" cy="28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7" name="Freeform 55"/>
          <p:cNvSpPr>
            <a:spLocks/>
          </p:cNvSpPr>
          <p:nvPr/>
        </p:nvSpPr>
        <p:spPr bwMode="auto">
          <a:xfrm>
            <a:off x="6842880" y="1320979"/>
            <a:ext cx="105120" cy="285150"/>
          </a:xfrm>
          <a:custGeom>
            <a:avLst/>
            <a:gdLst>
              <a:gd name="T0" fmla="*/ 2147483647 w 40"/>
              <a:gd name="T1" fmla="*/ 0 h 80"/>
              <a:gd name="T2" fmla="*/ 2147483647 w 40"/>
              <a:gd name="T3" fmla="*/ 2147483647 h 80"/>
              <a:gd name="T4" fmla="*/ 0 w 40"/>
              <a:gd name="T5" fmla="*/ 0 h 80"/>
              <a:gd name="T6" fmla="*/ 0 60000 65536"/>
              <a:gd name="T7" fmla="*/ 0 60000 65536"/>
              <a:gd name="T8" fmla="*/ 0 60000 65536"/>
              <a:gd name="T9" fmla="*/ 0 w 40"/>
              <a:gd name="T10" fmla="*/ 0 h 80"/>
              <a:gd name="T11" fmla="*/ 40 w 4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0">
                <a:moveTo>
                  <a:pt x="40" y="0"/>
                </a:moveTo>
                <a:lnTo>
                  <a:pt x="16" y="8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8" name="Freeform 56"/>
          <p:cNvSpPr>
            <a:spLocks/>
          </p:cNvSpPr>
          <p:nvPr/>
        </p:nvSpPr>
        <p:spPr bwMode="auto">
          <a:xfrm>
            <a:off x="2129761" y="1083354"/>
            <a:ext cx="4754880" cy="635107"/>
          </a:xfrm>
          <a:custGeom>
            <a:avLst/>
            <a:gdLst>
              <a:gd name="T0" fmla="*/ 0 w 1824"/>
              <a:gd name="T1" fmla="*/ 2147483647 h 216"/>
              <a:gd name="T2" fmla="*/ 0 w 1824"/>
              <a:gd name="T3" fmla="*/ 0 h 216"/>
              <a:gd name="T4" fmla="*/ 2147483647 w 1824"/>
              <a:gd name="T5" fmla="*/ 0 h 216"/>
              <a:gd name="T6" fmla="*/ 2147483647 w 1824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216"/>
              <a:gd name="T14" fmla="*/ 1824 w 1824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216">
                <a:moveTo>
                  <a:pt x="0" y="216"/>
                </a:moveTo>
                <a:lnTo>
                  <a:pt x="0" y="0"/>
                </a:lnTo>
                <a:lnTo>
                  <a:pt x="1824" y="0"/>
                </a:lnTo>
                <a:lnTo>
                  <a:pt x="1824" y="10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29" name="Freeform 57"/>
          <p:cNvSpPr>
            <a:spLocks/>
          </p:cNvSpPr>
          <p:nvPr/>
        </p:nvSpPr>
        <p:spPr bwMode="auto">
          <a:xfrm>
            <a:off x="6778080" y="1575886"/>
            <a:ext cx="211680" cy="511974"/>
          </a:xfrm>
          <a:custGeom>
            <a:avLst/>
            <a:gdLst>
              <a:gd name="T0" fmla="*/ 2147483647 w 80"/>
              <a:gd name="T1" fmla="*/ 0 h 144"/>
              <a:gd name="T2" fmla="*/ 0 w 80"/>
              <a:gd name="T3" fmla="*/ 2147483647 h 144"/>
              <a:gd name="T4" fmla="*/ 2147483647 w 80"/>
              <a:gd name="T5" fmla="*/ 2147483647 h 144"/>
              <a:gd name="T6" fmla="*/ 2147483647 w 80"/>
              <a:gd name="T7" fmla="*/ 2147483647 h 144"/>
              <a:gd name="T8" fmla="*/ 2147483647 w 80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44"/>
              <a:gd name="T17" fmla="*/ 80 w 8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44">
                <a:moveTo>
                  <a:pt x="40" y="0"/>
                </a:moveTo>
                <a:lnTo>
                  <a:pt x="0" y="72"/>
                </a:lnTo>
                <a:lnTo>
                  <a:pt x="40" y="144"/>
                </a:lnTo>
                <a:lnTo>
                  <a:pt x="80" y="72"/>
                </a:lnTo>
                <a:lnTo>
                  <a:pt x="4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30" name="Freeform 58"/>
          <p:cNvSpPr>
            <a:spLocks/>
          </p:cNvSpPr>
          <p:nvPr/>
        </p:nvSpPr>
        <p:spPr bwMode="auto">
          <a:xfrm>
            <a:off x="7115040" y="1776787"/>
            <a:ext cx="205920" cy="141495"/>
          </a:xfrm>
          <a:custGeom>
            <a:avLst/>
            <a:gdLst>
              <a:gd name="T0" fmla="*/ 0 w 80"/>
              <a:gd name="T1" fmla="*/ 0 h 40"/>
              <a:gd name="T2" fmla="*/ 2147483647 w 80"/>
              <a:gd name="T3" fmla="*/ 2147483647 h 40"/>
              <a:gd name="T4" fmla="*/ 0 w 80"/>
              <a:gd name="T5" fmla="*/ 2147483647 h 40"/>
              <a:gd name="T6" fmla="*/ 0 60000 65536"/>
              <a:gd name="T7" fmla="*/ 0 60000 65536"/>
              <a:gd name="T8" fmla="*/ 0 60000 65536"/>
              <a:gd name="T9" fmla="*/ 0 w 80"/>
              <a:gd name="T10" fmla="*/ 0 h 40"/>
              <a:gd name="T11" fmla="*/ 80 w 80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0">
                <a:moveTo>
                  <a:pt x="0" y="0"/>
                </a:moveTo>
                <a:lnTo>
                  <a:pt x="80" y="24"/>
                </a:lnTo>
                <a:lnTo>
                  <a:pt x="0" y="4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31" name="Line 59"/>
          <p:cNvSpPr>
            <a:spLocks noChangeShapeType="1"/>
          </p:cNvSpPr>
          <p:nvPr/>
        </p:nvSpPr>
        <p:spPr bwMode="auto">
          <a:xfrm>
            <a:off x="7115040" y="1862115"/>
            <a:ext cx="20592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32" name="Line 60"/>
          <p:cNvSpPr>
            <a:spLocks noChangeShapeType="1"/>
          </p:cNvSpPr>
          <p:nvPr/>
        </p:nvSpPr>
        <p:spPr bwMode="auto">
          <a:xfrm>
            <a:off x="6989761" y="1862115"/>
            <a:ext cx="12528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33" name="Rectangle 61"/>
          <p:cNvSpPr>
            <a:spLocks noChangeArrowheads="1"/>
          </p:cNvSpPr>
          <p:nvPr/>
        </p:nvSpPr>
        <p:spPr bwMode="auto">
          <a:xfrm>
            <a:off x="7607520" y="1592087"/>
            <a:ext cx="41998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Close</a:t>
            </a:r>
            <a:endParaRPr lang="en-US" altLang="en-US" sz="3800" dirty="0"/>
          </a:p>
        </p:txBody>
      </p:sp>
      <p:sp>
        <p:nvSpPr>
          <p:cNvPr id="259134" name="Rectangle 62"/>
          <p:cNvSpPr>
            <a:spLocks noChangeArrowheads="1"/>
          </p:cNvSpPr>
          <p:nvPr/>
        </p:nvSpPr>
        <p:spPr bwMode="auto">
          <a:xfrm>
            <a:off x="7531200" y="1875077"/>
            <a:ext cx="45583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Order</a:t>
            </a:r>
            <a:endParaRPr lang="en-US" altLang="en-US" sz="3800" dirty="0"/>
          </a:p>
        </p:txBody>
      </p:sp>
      <p:sp>
        <p:nvSpPr>
          <p:cNvPr id="259135" name="AutoShape 64"/>
          <p:cNvSpPr>
            <a:spLocks noChangeArrowheads="1"/>
          </p:cNvSpPr>
          <p:nvPr/>
        </p:nvSpPr>
        <p:spPr bwMode="auto">
          <a:xfrm>
            <a:off x="4203360" y="3971577"/>
            <a:ext cx="1128960" cy="782002"/>
          </a:xfrm>
          <a:prstGeom prst="roundRect">
            <a:avLst>
              <a:gd name="adj" fmla="val 34375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36" name="Rectangle 65"/>
          <p:cNvSpPr>
            <a:spLocks noChangeArrowheads="1"/>
          </p:cNvSpPr>
          <p:nvPr/>
        </p:nvSpPr>
        <p:spPr bwMode="auto">
          <a:xfrm>
            <a:off x="4393440" y="4097950"/>
            <a:ext cx="68300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407572"/>
            <a:r>
              <a:rPr lang="en-US" altLang="en-US" sz="1500" dirty="0">
                <a:solidFill>
                  <a:srgbClr val="000000"/>
                </a:solidFill>
              </a:rPr>
              <a:t>Make </a:t>
            </a:r>
          </a:p>
          <a:p>
            <a:pPr algn="ctr" defTabSz="407572"/>
            <a:r>
              <a:rPr lang="en-US" altLang="en-US" sz="1500" dirty="0">
                <a:solidFill>
                  <a:srgbClr val="000000"/>
                </a:solidFill>
              </a:rPr>
              <a:t>Payment</a:t>
            </a:r>
            <a:endParaRPr lang="en-US" altLang="en-US" sz="3800" dirty="0"/>
          </a:p>
        </p:txBody>
      </p:sp>
      <p:sp>
        <p:nvSpPr>
          <p:cNvPr id="259137" name="Rectangle 66"/>
          <p:cNvSpPr>
            <a:spLocks noChangeArrowheads="1"/>
          </p:cNvSpPr>
          <p:nvPr/>
        </p:nvSpPr>
        <p:spPr bwMode="auto">
          <a:xfrm>
            <a:off x="1788480" y="2156987"/>
            <a:ext cx="489493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[order</a:t>
            </a:r>
            <a:endParaRPr lang="en-US" altLang="en-US" sz="3800" dirty="0"/>
          </a:p>
        </p:txBody>
      </p:sp>
      <p:sp>
        <p:nvSpPr>
          <p:cNvPr id="259138" name="Rectangle 67"/>
          <p:cNvSpPr>
            <a:spLocks noChangeArrowheads="1"/>
          </p:cNvSpPr>
          <p:nvPr/>
        </p:nvSpPr>
        <p:spPr bwMode="auto">
          <a:xfrm>
            <a:off x="1789920" y="2312523"/>
            <a:ext cx="57464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accept]</a:t>
            </a:r>
            <a:endParaRPr lang="en-US" altLang="en-US" sz="3800" dirty="0"/>
          </a:p>
        </p:txBody>
      </p:sp>
      <p:sp>
        <p:nvSpPr>
          <p:cNvPr id="259139" name="Rectangle 69"/>
          <p:cNvSpPr>
            <a:spLocks noChangeArrowheads="1"/>
          </p:cNvSpPr>
          <p:nvPr/>
        </p:nvSpPr>
        <p:spPr bwMode="auto">
          <a:xfrm>
            <a:off x="2776321" y="4010461"/>
            <a:ext cx="856800" cy="738798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40" name="Rectangle 70"/>
          <p:cNvSpPr>
            <a:spLocks noChangeArrowheads="1"/>
          </p:cNvSpPr>
          <p:nvPr/>
        </p:nvSpPr>
        <p:spPr bwMode="auto">
          <a:xfrm>
            <a:off x="2776320" y="3974817"/>
            <a:ext cx="876960" cy="766881"/>
          </a:xfrm>
          <a:prstGeom prst="rect">
            <a:avLst/>
          </a:prstGeom>
          <a:solidFill>
            <a:srgbClr val="FF9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7" rIns="81633" bIns="40817"/>
          <a:lstStyle/>
          <a:p>
            <a:pPr defTabSz="407572"/>
            <a:endParaRPr lang="en-US" altLang="en-US" sz="3800" dirty="0"/>
          </a:p>
        </p:txBody>
      </p:sp>
      <p:sp>
        <p:nvSpPr>
          <p:cNvPr id="259141" name="Rectangle 71"/>
          <p:cNvSpPr>
            <a:spLocks noChangeArrowheads="1"/>
          </p:cNvSpPr>
          <p:nvPr/>
        </p:nvSpPr>
        <p:spPr bwMode="auto">
          <a:xfrm>
            <a:off x="2844000" y="4235125"/>
            <a:ext cx="55444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Invoice</a:t>
            </a:r>
            <a:endParaRPr lang="en-US" altLang="en-US" sz="3800" dirty="0"/>
          </a:p>
        </p:txBody>
      </p:sp>
      <p:sp>
        <p:nvSpPr>
          <p:cNvPr id="259142" name="AutoShape 72"/>
          <p:cNvSpPr>
            <a:spLocks noChangeArrowheads="1"/>
          </p:cNvSpPr>
          <p:nvPr/>
        </p:nvSpPr>
        <p:spPr bwMode="auto">
          <a:xfrm>
            <a:off x="797761" y="1492717"/>
            <a:ext cx="937440" cy="880293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 altLang="en-US" sz="3600" dirty="0"/>
          </a:p>
        </p:txBody>
      </p:sp>
      <p:sp>
        <p:nvSpPr>
          <p:cNvPr id="259143" name="Rectangle 73"/>
          <p:cNvSpPr>
            <a:spLocks noChangeArrowheads="1"/>
          </p:cNvSpPr>
          <p:nvPr/>
        </p:nvSpPr>
        <p:spPr bwMode="auto">
          <a:xfrm>
            <a:off x="908640" y="1649334"/>
            <a:ext cx="60067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Receive</a:t>
            </a:r>
            <a:endParaRPr lang="en-US" altLang="en-US" sz="3800" dirty="0"/>
          </a:p>
        </p:txBody>
      </p:sp>
      <p:sp>
        <p:nvSpPr>
          <p:cNvPr id="259144" name="Rectangle 74"/>
          <p:cNvSpPr>
            <a:spLocks noChangeArrowheads="1"/>
          </p:cNvSpPr>
          <p:nvPr/>
        </p:nvSpPr>
        <p:spPr bwMode="auto">
          <a:xfrm>
            <a:off x="964800" y="1933403"/>
            <a:ext cx="45583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Order</a:t>
            </a:r>
            <a:endParaRPr lang="en-US" altLang="en-US" sz="3800" dirty="0"/>
          </a:p>
        </p:txBody>
      </p:sp>
      <p:sp>
        <p:nvSpPr>
          <p:cNvPr id="259145" name="Line 75"/>
          <p:cNvSpPr>
            <a:spLocks noChangeShapeType="1"/>
          </p:cNvSpPr>
          <p:nvPr/>
        </p:nvSpPr>
        <p:spPr bwMode="auto">
          <a:xfrm>
            <a:off x="2615040" y="4336656"/>
            <a:ext cx="210240" cy="75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46" name="Freeform 76"/>
          <p:cNvSpPr>
            <a:spLocks/>
          </p:cNvSpPr>
          <p:nvPr/>
        </p:nvSpPr>
        <p:spPr bwMode="auto">
          <a:xfrm>
            <a:off x="2619360" y="4269688"/>
            <a:ext cx="188640" cy="168498"/>
          </a:xfrm>
          <a:custGeom>
            <a:avLst/>
            <a:gdLst>
              <a:gd name="T0" fmla="*/ 0 w 72"/>
              <a:gd name="T1" fmla="*/ 0 h 48"/>
              <a:gd name="T2" fmla="*/ 2147483647 w 72"/>
              <a:gd name="T3" fmla="*/ 2147483647 h 48"/>
              <a:gd name="T4" fmla="*/ 0 w 72"/>
              <a:gd name="T5" fmla="*/ 2147483647 h 48"/>
              <a:gd name="T6" fmla="*/ 0 60000 65536"/>
              <a:gd name="T7" fmla="*/ 0 60000 65536"/>
              <a:gd name="T8" fmla="*/ 0 60000 65536"/>
              <a:gd name="T9" fmla="*/ 0 w 72"/>
              <a:gd name="T10" fmla="*/ 0 h 48"/>
              <a:gd name="T11" fmla="*/ 72 w 7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8">
                <a:moveTo>
                  <a:pt x="0" y="0"/>
                </a:moveTo>
                <a:lnTo>
                  <a:pt x="72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47" name="Line 77"/>
          <p:cNvSpPr>
            <a:spLocks noChangeShapeType="1"/>
          </p:cNvSpPr>
          <p:nvPr/>
        </p:nvSpPr>
        <p:spPr bwMode="auto">
          <a:xfrm>
            <a:off x="2535841" y="4334495"/>
            <a:ext cx="100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48" name="Line 78"/>
          <p:cNvSpPr>
            <a:spLocks noChangeShapeType="1"/>
          </p:cNvSpPr>
          <p:nvPr/>
        </p:nvSpPr>
        <p:spPr bwMode="auto">
          <a:xfrm flipV="1">
            <a:off x="3654720" y="4347457"/>
            <a:ext cx="483840" cy="20522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49" name="Freeform 79"/>
          <p:cNvSpPr>
            <a:spLocks/>
          </p:cNvSpPr>
          <p:nvPr/>
        </p:nvSpPr>
        <p:spPr bwMode="auto">
          <a:xfrm>
            <a:off x="4019040" y="4275089"/>
            <a:ext cx="207360" cy="173899"/>
          </a:xfrm>
          <a:custGeom>
            <a:avLst/>
            <a:gdLst>
              <a:gd name="T0" fmla="*/ 0 w 72"/>
              <a:gd name="T1" fmla="*/ 0 h 48"/>
              <a:gd name="T2" fmla="*/ 2147483647 w 72"/>
              <a:gd name="T3" fmla="*/ 2147483647 h 48"/>
              <a:gd name="T4" fmla="*/ 0 w 72"/>
              <a:gd name="T5" fmla="*/ 2147483647 h 48"/>
              <a:gd name="T6" fmla="*/ 0 60000 65536"/>
              <a:gd name="T7" fmla="*/ 0 60000 65536"/>
              <a:gd name="T8" fmla="*/ 0 60000 65536"/>
              <a:gd name="T9" fmla="*/ 0 w 72"/>
              <a:gd name="T10" fmla="*/ 0 h 48"/>
              <a:gd name="T11" fmla="*/ 72 w 7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8">
                <a:moveTo>
                  <a:pt x="0" y="0"/>
                </a:moveTo>
                <a:lnTo>
                  <a:pt x="72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0" name="Line 81"/>
          <p:cNvSpPr>
            <a:spLocks noChangeShapeType="1"/>
          </p:cNvSpPr>
          <p:nvPr/>
        </p:nvSpPr>
        <p:spPr bwMode="auto">
          <a:xfrm>
            <a:off x="5412961" y="4297772"/>
            <a:ext cx="210240" cy="648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1" name="Freeform 82"/>
          <p:cNvSpPr>
            <a:spLocks/>
          </p:cNvSpPr>
          <p:nvPr/>
        </p:nvSpPr>
        <p:spPr bwMode="auto">
          <a:xfrm>
            <a:off x="5417280" y="4212443"/>
            <a:ext cx="190080" cy="167418"/>
          </a:xfrm>
          <a:custGeom>
            <a:avLst/>
            <a:gdLst>
              <a:gd name="T0" fmla="*/ 0 w 72"/>
              <a:gd name="T1" fmla="*/ 0 h 48"/>
              <a:gd name="T2" fmla="*/ 2147483647 w 72"/>
              <a:gd name="T3" fmla="*/ 2147483647 h 48"/>
              <a:gd name="T4" fmla="*/ 0 w 72"/>
              <a:gd name="T5" fmla="*/ 2147483647 h 48"/>
              <a:gd name="T6" fmla="*/ 0 60000 65536"/>
              <a:gd name="T7" fmla="*/ 0 60000 65536"/>
              <a:gd name="T8" fmla="*/ 0 60000 65536"/>
              <a:gd name="T9" fmla="*/ 0 w 72"/>
              <a:gd name="T10" fmla="*/ 0 h 48"/>
              <a:gd name="T11" fmla="*/ 72 w 7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48">
                <a:moveTo>
                  <a:pt x="0" y="0"/>
                </a:moveTo>
                <a:lnTo>
                  <a:pt x="72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2" name="Line 83"/>
          <p:cNvSpPr>
            <a:spLocks noChangeShapeType="1"/>
          </p:cNvSpPr>
          <p:nvPr/>
        </p:nvSpPr>
        <p:spPr bwMode="auto">
          <a:xfrm>
            <a:off x="5313600" y="4293451"/>
            <a:ext cx="9936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3" name="Line 84"/>
          <p:cNvSpPr>
            <a:spLocks noChangeShapeType="1"/>
          </p:cNvSpPr>
          <p:nvPr/>
        </p:nvSpPr>
        <p:spPr bwMode="auto">
          <a:xfrm>
            <a:off x="8500321" y="1885878"/>
            <a:ext cx="21024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4" name="Freeform 85"/>
          <p:cNvSpPr>
            <a:spLocks/>
          </p:cNvSpPr>
          <p:nvPr/>
        </p:nvSpPr>
        <p:spPr bwMode="auto">
          <a:xfrm>
            <a:off x="8500321" y="1801629"/>
            <a:ext cx="210240" cy="169578"/>
          </a:xfrm>
          <a:custGeom>
            <a:avLst/>
            <a:gdLst>
              <a:gd name="T0" fmla="*/ 0 w 80"/>
              <a:gd name="T1" fmla="*/ 0 h 48"/>
              <a:gd name="T2" fmla="*/ 2147483647 w 80"/>
              <a:gd name="T3" fmla="*/ 2147483647 h 48"/>
              <a:gd name="T4" fmla="*/ 0 w 80"/>
              <a:gd name="T5" fmla="*/ 2147483647 h 48"/>
              <a:gd name="T6" fmla="*/ 0 60000 65536"/>
              <a:gd name="T7" fmla="*/ 0 60000 65536"/>
              <a:gd name="T8" fmla="*/ 0 60000 65536"/>
              <a:gd name="T9" fmla="*/ 0 w 80"/>
              <a:gd name="T10" fmla="*/ 0 h 48"/>
              <a:gd name="T11" fmla="*/ 80 w 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48">
                <a:moveTo>
                  <a:pt x="0" y="0"/>
                </a:moveTo>
                <a:lnTo>
                  <a:pt x="80" y="24"/>
                </a:lnTo>
                <a:lnTo>
                  <a:pt x="0" y="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5" name="Line 86"/>
          <p:cNvSpPr>
            <a:spLocks noChangeShapeType="1"/>
          </p:cNvSpPr>
          <p:nvPr/>
        </p:nvSpPr>
        <p:spPr bwMode="auto">
          <a:xfrm>
            <a:off x="8292960" y="1885878"/>
            <a:ext cx="207360" cy="43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59156" name="Rectangle 87"/>
          <p:cNvSpPr>
            <a:spLocks noChangeArrowheads="1"/>
          </p:cNvSpPr>
          <p:nvPr/>
        </p:nvSpPr>
        <p:spPr bwMode="auto">
          <a:xfrm>
            <a:off x="2185920" y="819807"/>
            <a:ext cx="104156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07572"/>
            <a:r>
              <a:rPr lang="en-US" altLang="en-US" sz="1500" dirty="0">
                <a:solidFill>
                  <a:srgbClr val="000000"/>
                </a:solidFill>
              </a:rPr>
              <a:t>[order reject]</a:t>
            </a:r>
            <a:endParaRPr lang="en-US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"/>
          <p:cNvSpPr>
            <a:spLocks noChangeArrowheads="1"/>
          </p:cNvSpPr>
          <p:nvPr>
            <p:ph type="title"/>
          </p:nvPr>
        </p:nvSpPr>
        <p:spPr>
          <a:xfrm>
            <a:off x="217440" y="0"/>
            <a:ext cx="8737920" cy="927818"/>
          </a:xfrm>
        </p:spPr>
        <p:txBody>
          <a:bodyPr lIns="16036" tIns="41694" rIns="16036" bIns="41694">
            <a:normAutofit fontScale="90000"/>
          </a:bodyPr>
          <a:lstStyle/>
          <a:p>
            <a:pPr>
              <a:lnSpc>
                <a:spcPct val="94000"/>
              </a:lnSpc>
              <a:spcBef>
                <a:spcPts val="1104"/>
              </a:spcBef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altLang="en-US" sz="3200" dirty="0" smtClean="0"/>
              <a:t>Another Example Activity Diagram: </a:t>
            </a:r>
            <a:r>
              <a:rPr lang="en-GB" altLang="en-US" sz="3200" dirty="0" smtClean="0">
                <a:solidFill>
                  <a:srgbClr val="0000CC"/>
                </a:solidFill>
              </a:rPr>
              <a:t>student admission process at IIT</a:t>
            </a:r>
            <a:r>
              <a:rPr lang="en-GB" altLang="en-US" sz="3200" dirty="0" smtClean="0"/>
              <a:t>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64541"/>
            <a:ext cx="9144000" cy="4258343"/>
            <a:chOff x="318" y="1164"/>
            <a:chExt cx="5766" cy="3474"/>
          </a:xfrm>
        </p:grpSpPr>
        <p:sp>
          <p:nvSpPr>
            <p:cNvPr id="278532" name="Oval 3"/>
            <p:cNvSpPr>
              <a:spLocks noChangeArrowheads="1"/>
            </p:cNvSpPr>
            <p:nvPr/>
          </p:nvSpPr>
          <p:spPr bwMode="auto">
            <a:xfrm>
              <a:off x="371" y="1164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78533" name="Oval 4"/>
            <p:cNvSpPr>
              <a:spLocks noChangeArrowheads="1"/>
            </p:cNvSpPr>
            <p:nvPr/>
          </p:nvSpPr>
          <p:spPr bwMode="auto">
            <a:xfrm>
              <a:off x="371" y="4284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78534" name="Oval 5"/>
            <p:cNvSpPr>
              <a:spLocks noChangeArrowheads="1"/>
            </p:cNvSpPr>
            <p:nvPr/>
          </p:nvSpPr>
          <p:spPr bwMode="auto">
            <a:xfrm>
              <a:off x="318" y="4231"/>
              <a:ext cx="264" cy="265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78535" name="AutoShape 6"/>
            <p:cNvSpPr>
              <a:spLocks noChangeArrowheads="1"/>
            </p:cNvSpPr>
            <p:nvPr/>
          </p:nvSpPr>
          <p:spPr bwMode="auto">
            <a:xfrm>
              <a:off x="794" y="1428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check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student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records</a:t>
              </a:r>
            </a:p>
          </p:txBody>
        </p:sp>
        <p:sp>
          <p:nvSpPr>
            <p:cNvPr id="278536" name="Text Box 7"/>
            <p:cNvSpPr txBox="1">
              <a:spLocks noChangeArrowheads="1"/>
            </p:cNvSpPr>
            <p:nvPr/>
          </p:nvSpPr>
          <p:spPr bwMode="auto">
            <a:xfrm>
              <a:off x="612" y="1166"/>
              <a:ext cx="812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400" dirty="0">
                  <a:solidFill>
                    <a:srgbClr val="000000"/>
                  </a:solidFill>
                </a:rPr>
                <a:t>Academic Section</a:t>
              </a:r>
            </a:p>
          </p:txBody>
        </p:sp>
        <p:sp>
          <p:nvSpPr>
            <p:cNvPr id="278537" name="Line 8"/>
            <p:cNvSpPr>
              <a:spLocks noChangeShapeType="1"/>
            </p:cNvSpPr>
            <p:nvPr/>
          </p:nvSpPr>
          <p:spPr bwMode="auto">
            <a:xfrm>
              <a:off x="1588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8" name="Line 9"/>
            <p:cNvSpPr>
              <a:spLocks noChangeShapeType="1"/>
            </p:cNvSpPr>
            <p:nvPr/>
          </p:nvSpPr>
          <p:spPr bwMode="auto">
            <a:xfrm>
              <a:off x="2699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9" name="Line 10"/>
            <p:cNvSpPr>
              <a:spLocks noChangeShapeType="1"/>
            </p:cNvSpPr>
            <p:nvPr/>
          </p:nvSpPr>
          <p:spPr bwMode="auto">
            <a:xfrm>
              <a:off x="3862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0" name="Line 11"/>
            <p:cNvSpPr>
              <a:spLocks noChangeShapeType="1"/>
            </p:cNvSpPr>
            <p:nvPr/>
          </p:nvSpPr>
          <p:spPr bwMode="auto">
            <a:xfrm>
              <a:off x="5026" y="1270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1" name="AutoShape 12"/>
            <p:cNvSpPr>
              <a:spLocks noChangeArrowheads="1"/>
            </p:cNvSpPr>
            <p:nvPr/>
          </p:nvSpPr>
          <p:spPr bwMode="auto">
            <a:xfrm>
              <a:off x="1799" y="1745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receive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fees</a:t>
              </a:r>
            </a:p>
          </p:txBody>
        </p:sp>
        <p:sp>
          <p:nvSpPr>
            <p:cNvPr id="278542" name="AutoShape 13"/>
            <p:cNvSpPr>
              <a:spLocks noChangeArrowheads="1"/>
            </p:cNvSpPr>
            <p:nvPr/>
          </p:nvSpPr>
          <p:spPr bwMode="auto">
            <a:xfrm>
              <a:off x="2963" y="3490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allot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room</a:t>
              </a:r>
            </a:p>
          </p:txBody>
        </p:sp>
        <p:sp>
          <p:nvSpPr>
            <p:cNvPr id="278543" name="AutoShape 14"/>
            <p:cNvSpPr>
              <a:spLocks noChangeArrowheads="1"/>
            </p:cNvSpPr>
            <p:nvPr/>
          </p:nvSpPr>
          <p:spPr bwMode="auto">
            <a:xfrm>
              <a:off x="2963" y="2962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receive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fees</a:t>
              </a:r>
            </a:p>
          </p:txBody>
        </p:sp>
        <p:sp>
          <p:nvSpPr>
            <p:cNvPr id="278544" name="AutoShape 15"/>
            <p:cNvSpPr>
              <a:spLocks noChangeArrowheads="1"/>
            </p:cNvSpPr>
            <p:nvPr/>
          </p:nvSpPr>
          <p:spPr bwMode="auto">
            <a:xfrm>
              <a:off x="2963" y="2433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endParaRPr lang="en-GB" altLang="en-US" sz="1200" dirty="0">
                <a:solidFill>
                  <a:srgbClr val="000000"/>
                </a:solidFill>
              </a:endParaRP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allot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hostel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endParaRPr lang="en-GB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8545" name="AutoShape 16"/>
            <p:cNvSpPr>
              <a:spLocks noChangeArrowheads="1"/>
            </p:cNvSpPr>
            <p:nvPr/>
          </p:nvSpPr>
          <p:spPr bwMode="auto">
            <a:xfrm>
              <a:off x="4126" y="2539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create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hospital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record</a:t>
              </a:r>
            </a:p>
          </p:txBody>
        </p:sp>
        <p:sp>
          <p:nvSpPr>
            <p:cNvPr id="278546" name="AutoShape 17"/>
            <p:cNvSpPr>
              <a:spLocks noChangeArrowheads="1"/>
            </p:cNvSpPr>
            <p:nvPr/>
          </p:nvSpPr>
          <p:spPr bwMode="auto">
            <a:xfrm>
              <a:off x="4126" y="3385"/>
              <a:ext cx="740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conduct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medical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examination</a:t>
              </a:r>
            </a:p>
          </p:txBody>
        </p:sp>
        <p:sp>
          <p:nvSpPr>
            <p:cNvPr id="278547" name="AutoShape 18"/>
            <p:cNvSpPr>
              <a:spLocks noChangeArrowheads="1"/>
            </p:cNvSpPr>
            <p:nvPr/>
          </p:nvSpPr>
          <p:spPr bwMode="auto">
            <a:xfrm>
              <a:off x="5290" y="2962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register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in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course</a:t>
              </a:r>
            </a:p>
          </p:txBody>
        </p:sp>
        <p:sp>
          <p:nvSpPr>
            <p:cNvPr id="278548" name="Line 19"/>
            <p:cNvSpPr>
              <a:spLocks noChangeShapeType="1"/>
            </p:cNvSpPr>
            <p:nvPr/>
          </p:nvSpPr>
          <p:spPr bwMode="auto">
            <a:xfrm>
              <a:off x="1799" y="2274"/>
              <a:ext cx="4231" cy="1"/>
            </a:xfrm>
            <a:prstGeom prst="line">
              <a:avLst/>
            </a:prstGeom>
            <a:noFill/>
            <a:ln w="9360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9" name="Line 20"/>
            <p:cNvSpPr>
              <a:spLocks noChangeShapeType="1"/>
            </p:cNvSpPr>
            <p:nvPr/>
          </p:nvSpPr>
          <p:spPr bwMode="auto">
            <a:xfrm>
              <a:off x="635" y="4019"/>
              <a:ext cx="5449" cy="1"/>
            </a:xfrm>
            <a:prstGeom prst="line">
              <a:avLst/>
            </a:prstGeom>
            <a:noFill/>
            <a:ln w="9360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0" name="Text Box 21"/>
            <p:cNvSpPr txBox="1">
              <a:spLocks noChangeArrowheads="1"/>
            </p:cNvSpPr>
            <p:nvPr/>
          </p:nvSpPr>
          <p:spPr bwMode="auto">
            <a:xfrm>
              <a:off x="1651" y="1166"/>
              <a:ext cx="785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400" dirty="0">
                  <a:solidFill>
                    <a:srgbClr val="000000"/>
                  </a:solidFill>
                </a:rPr>
                <a:t>Accounts Section</a:t>
              </a:r>
            </a:p>
          </p:txBody>
        </p:sp>
        <p:sp>
          <p:nvSpPr>
            <p:cNvPr id="278551" name="Text Box 22"/>
            <p:cNvSpPr txBox="1">
              <a:spLocks noChangeArrowheads="1"/>
            </p:cNvSpPr>
            <p:nvPr/>
          </p:nvSpPr>
          <p:spPr bwMode="auto">
            <a:xfrm>
              <a:off x="2856" y="1166"/>
              <a:ext cx="592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400" dirty="0">
                  <a:solidFill>
                    <a:srgbClr val="000000"/>
                  </a:solidFill>
                </a:rPr>
                <a:t>Hostel Office</a:t>
              </a:r>
            </a:p>
          </p:txBody>
        </p:sp>
        <p:sp>
          <p:nvSpPr>
            <p:cNvPr id="278552" name="Text Box 23"/>
            <p:cNvSpPr txBox="1">
              <a:spLocks noChangeArrowheads="1"/>
            </p:cNvSpPr>
            <p:nvPr/>
          </p:nvSpPr>
          <p:spPr bwMode="auto">
            <a:xfrm>
              <a:off x="4234" y="1166"/>
              <a:ext cx="379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400" dirty="0">
                  <a:solidFill>
                    <a:srgbClr val="000000"/>
                  </a:solidFill>
                </a:rPr>
                <a:t>Hospital</a:t>
              </a:r>
            </a:p>
          </p:txBody>
        </p:sp>
        <p:sp>
          <p:nvSpPr>
            <p:cNvPr id="278553" name="Text Box 24"/>
            <p:cNvSpPr txBox="1">
              <a:spLocks noChangeArrowheads="1"/>
            </p:cNvSpPr>
            <p:nvPr/>
          </p:nvSpPr>
          <p:spPr bwMode="auto">
            <a:xfrm>
              <a:off x="5209" y="1166"/>
              <a:ext cx="562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400" dirty="0">
                  <a:solidFill>
                    <a:srgbClr val="000000"/>
                  </a:solidFill>
                </a:rPr>
                <a:t>Department</a:t>
              </a:r>
            </a:p>
          </p:txBody>
        </p:sp>
        <p:sp>
          <p:nvSpPr>
            <p:cNvPr id="278554" name="Freeform 25"/>
            <p:cNvSpPr>
              <a:spLocks/>
            </p:cNvSpPr>
            <p:nvPr/>
          </p:nvSpPr>
          <p:spPr bwMode="auto">
            <a:xfrm>
              <a:off x="1429" y="1586"/>
              <a:ext cx="688" cy="159"/>
            </a:xfrm>
            <a:custGeom>
              <a:avLst/>
              <a:gdLst>
                <a:gd name="T0" fmla="*/ 0 w 624"/>
                <a:gd name="T1" fmla="*/ 0 h 144"/>
                <a:gd name="T2" fmla="*/ 723041004 w 624"/>
                <a:gd name="T3" fmla="*/ 0 h 144"/>
                <a:gd name="T4" fmla="*/ 723041004 w 624"/>
                <a:gd name="T5" fmla="*/ 204814880 h 144"/>
                <a:gd name="T6" fmla="*/ 0 60000 65536"/>
                <a:gd name="T7" fmla="*/ 0 60000 65536"/>
                <a:gd name="T8" fmla="*/ 0 60000 65536"/>
                <a:gd name="T9" fmla="*/ 0 w 624"/>
                <a:gd name="T10" fmla="*/ 0 h 144"/>
                <a:gd name="T11" fmla="*/ 624 w 62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144">
                  <a:moveTo>
                    <a:pt x="0" y="0"/>
                  </a:moveTo>
                  <a:lnTo>
                    <a:pt x="624" y="0"/>
                  </a:lnTo>
                  <a:lnTo>
                    <a:pt x="624" y="14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55" name="Line 26"/>
            <p:cNvSpPr>
              <a:spLocks noChangeShapeType="1"/>
            </p:cNvSpPr>
            <p:nvPr/>
          </p:nvSpPr>
          <p:spPr bwMode="auto">
            <a:xfrm>
              <a:off x="2116" y="2115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6" name="Line 27"/>
            <p:cNvSpPr>
              <a:spLocks noChangeShapeType="1"/>
            </p:cNvSpPr>
            <p:nvPr/>
          </p:nvSpPr>
          <p:spPr bwMode="auto">
            <a:xfrm>
              <a:off x="530" y="1270"/>
              <a:ext cx="264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7" name="Line 28"/>
            <p:cNvSpPr>
              <a:spLocks noChangeShapeType="1"/>
            </p:cNvSpPr>
            <p:nvPr/>
          </p:nvSpPr>
          <p:spPr bwMode="auto">
            <a:xfrm>
              <a:off x="3279" y="2274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Line 29"/>
            <p:cNvSpPr>
              <a:spLocks noChangeShapeType="1"/>
            </p:cNvSpPr>
            <p:nvPr/>
          </p:nvSpPr>
          <p:spPr bwMode="auto">
            <a:xfrm>
              <a:off x="3279" y="2803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9" name="Line 30"/>
            <p:cNvSpPr>
              <a:spLocks noChangeShapeType="1"/>
            </p:cNvSpPr>
            <p:nvPr/>
          </p:nvSpPr>
          <p:spPr bwMode="auto">
            <a:xfrm>
              <a:off x="3279" y="3332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0" name="Line 31"/>
            <p:cNvSpPr>
              <a:spLocks noChangeShapeType="1"/>
            </p:cNvSpPr>
            <p:nvPr/>
          </p:nvSpPr>
          <p:spPr bwMode="auto">
            <a:xfrm>
              <a:off x="3279" y="3861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1" name="Line 32"/>
            <p:cNvSpPr>
              <a:spLocks noChangeShapeType="1"/>
            </p:cNvSpPr>
            <p:nvPr/>
          </p:nvSpPr>
          <p:spPr bwMode="auto">
            <a:xfrm>
              <a:off x="4391" y="2274"/>
              <a:ext cx="1" cy="2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2" name="Line 33"/>
            <p:cNvSpPr>
              <a:spLocks noChangeShapeType="1"/>
            </p:cNvSpPr>
            <p:nvPr/>
          </p:nvSpPr>
          <p:spPr bwMode="auto">
            <a:xfrm>
              <a:off x="4443" y="2909"/>
              <a:ext cx="1" cy="4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3" name="Line 34"/>
            <p:cNvSpPr>
              <a:spLocks noChangeShapeType="1"/>
            </p:cNvSpPr>
            <p:nvPr/>
          </p:nvSpPr>
          <p:spPr bwMode="auto">
            <a:xfrm>
              <a:off x="4497" y="3755"/>
              <a:ext cx="1" cy="2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4" name="Line 35"/>
            <p:cNvSpPr>
              <a:spLocks noChangeShapeType="1"/>
            </p:cNvSpPr>
            <p:nvPr/>
          </p:nvSpPr>
          <p:spPr bwMode="auto">
            <a:xfrm>
              <a:off x="5555" y="2274"/>
              <a:ext cx="1" cy="6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5" name="Line 36"/>
            <p:cNvSpPr>
              <a:spLocks noChangeShapeType="1"/>
            </p:cNvSpPr>
            <p:nvPr/>
          </p:nvSpPr>
          <p:spPr bwMode="auto">
            <a:xfrm>
              <a:off x="5608" y="3332"/>
              <a:ext cx="1" cy="6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6" name="AutoShape 37"/>
            <p:cNvSpPr>
              <a:spLocks noChangeArrowheads="1"/>
            </p:cNvSpPr>
            <p:nvPr/>
          </p:nvSpPr>
          <p:spPr bwMode="auto">
            <a:xfrm>
              <a:off x="794" y="4125"/>
              <a:ext cx="688" cy="26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issue</a:t>
              </a:r>
            </a:p>
            <a:p>
              <a:pPr algn="ctr"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r>
                <a:rPr lang="en-GB" altLang="en-US" sz="1200" dirty="0">
                  <a:solidFill>
                    <a:srgbClr val="000000"/>
                  </a:solidFill>
                </a:rPr>
                <a:t>identity card</a:t>
              </a:r>
            </a:p>
          </p:txBody>
        </p:sp>
        <p:sp>
          <p:nvSpPr>
            <p:cNvPr id="278567" name="Line 38"/>
            <p:cNvSpPr>
              <a:spLocks noChangeShapeType="1"/>
            </p:cNvSpPr>
            <p:nvPr/>
          </p:nvSpPr>
          <p:spPr bwMode="auto">
            <a:xfrm>
              <a:off x="1111" y="4019"/>
              <a:ext cx="1" cy="1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8" name="Line 39"/>
            <p:cNvSpPr>
              <a:spLocks noChangeShapeType="1"/>
            </p:cNvSpPr>
            <p:nvPr/>
          </p:nvSpPr>
          <p:spPr bwMode="auto">
            <a:xfrm flipH="1">
              <a:off x="578" y="4178"/>
              <a:ext cx="218" cy="1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9" name="Text Box 40"/>
            <p:cNvSpPr txBox="1">
              <a:spLocks noChangeArrowheads="1"/>
            </p:cNvSpPr>
            <p:nvPr/>
          </p:nvSpPr>
          <p:spPr bwMode="auto">
            <a:xfrm>
              <a:off x="1322" y="4316"/>
              <a:ext cx="128" cy="3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370286" algn="l"/>
                  <a:tab pos="740573" algn="l"/>
                  <a:tab pos="1110859" algn="l"/>
                  <a:tab pos="1481145" algn="l"/>
                  <a:tab pos="1851431" algn="l"/>
                  <a:tab pos="2221718" algn="l"/>
                  <a:tab pos="2592004" algn="l"/>
                  <a:tab pos="2962290" algn="l"/>
                  <a:tab pos="3332577" algn="l"/>
                  <a:tab pos="3702863" algn="l"/>
                  <a:tab pos="4073149" algn="l"/>
                  <a:tab pos="4443435" algn="l"/>
                  <a:tab pos="4813722" algn="l"/>
                  <a:tab pos="5184008" algn="l"/>
                  <a:tab pos="5554294" algn="l"/>
                  <a:tab pos="5924580" algn="l"/>
                  <a:tab pos="6294867" algn="l"/>
                  <a:tab pos="6665153" algn="l"/>
                  <a:tab pos="7035439" algn="l"/>
                  <a:tab pos="7405726" algn="l"/>
                </a:tabLst>
              </a:pPr>
              <a:endParaRPr lang="en-US" altLang="en-US" sz="19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48320" y="446087"/>
            <a:ext cx="8995680" cy="3266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4057" tIns="37029" rIns="74057" bIns="37029"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8320" y="3409950"/>
            <a:ext cx="8995680" cy="916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4057" tIns="37029" rIns="74057" bIns="37029"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288772" name="Title 5"/>
          <p:cNvSpPr>
            <a:spLocks noGrp="1"/>
          </p:cNvSpPr>
          <p:nvPr>
            <p:ph type="title"/>
          </p:nvPr>
        </p:nvSpPr>
        <p:spPr>
          <a:xfrm>
            <a:off x="632160" y="0"/>
            <a:ext cx="7797600" cy="549778"/>
          </a:xfrm>
        </p:spPr>
        <p:txBody>
          <a:bodyPr/>
          <a:lstStyle/>
          <a:p>
            <a:r>
              <a:rPr lang="en-US" altLang="en-US" sz="2900" dirty="0" smtClean="0"/>
              <a:t>Uses and Abuses of Activity Diagrams</a:t>
            </a:r>
          </a:p>
        </p:txBody>
      </p:sp>
      <p:sp>
        <p:nvSpPr>
          <p:cNvPr id="288773" name="Content Placeholder 6"/>
          <p:cNvSpPr>
            <a:spLocks noGrp="1"/>
          </p:cNvSpPr>
          <p:nvPr>
            <p:ph idx="1"/>
          </p:nvPr>
        </p:nvSpPr>
        <p:spPr>
          <a:xfrm>
            <a:off x="148320" y="497932"/>
            <a:ext cx="8995680" cy="44360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r>
              <a:rPr lang="en-US" altLang="en-US" dirty="0" smtClean="0"/>
              <a:t>Activity diagrams are useful to show behavior that spans over multiple use cases:</a:t>
            </a:r>
          </a:p>
          <a:p>
            <a:pPr lvl="1"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r>
              <a:rPr lang="en-US" altLang="en-US" dirty="0" smtClean="0"/>
              <a:t>Describe the workflow of the overall process.</a:t>
            </a:r>
          </a:p>
          <a:p>
            <a:pPr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r>
              <a:rPr lang="en-US" altLang="en-US" dirty="0" smtClean="0"/>
              <a:t>For multiple objects and their high-level interaction, </a:t>
            </a:r>
          </a:p>
          <a:p>
            <a:pPr lvl="1"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r>
              <a:rPr lang="en-US" altLang="en-US" dirty="0" smtClean="0"/>
              <a:t>Activity diagrams are particularly helpful for representing an overview of concurrent processes</a:t>
            </a:r>
          </a:p>
          <a:p>
            <a:pPr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r>
              <a:rPr lang="en-US" altLang="en-US" dirty="0" smtClean="0"/>
              <a:t>Activity diagrams are not accurate for describing how an object  behaves over its lifetime. Use a state machine diagram instead.</a:t>
            </a:r>
          </a:p>
          <a:p>
            <a:pPr>
              <a:lnSpc>
                <a:spcPct val="120000"/>
              </a:lnSpc>
              <a:spcBef>
                <a:spcPts val="486"/>
              </a:spcBef>
              <a:spcAft>
                <a:spcPts val="972"/>
              </a:spcAf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457200" y="3181350"/>
            <a:ext cx="8458200" cy="1327459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74057" tIns="37029" rIns="74057" bIns="37029" anchor="ctr"/>
          <a:lstStyle/>
          <a:p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40" y="0"/>
            <a:ext cx="8926560" cy="497933"/>
          </a:xfrm>
        </p:spPr>
        <p:txBody>
          <a:bodyPr>
            <a:normAutofit fontScale="90000"/>
          </a:bodyPr>
          <a:lstStyle/>
          <a:p>
            <a:r>
              <a:rPr lang="en-US" altLang="en-US" sz="2900" dirty="0" smtClean="0"/>
              <a:t>Stateless vs. </a:t>
            </a:r>
            <a:r>
              <a:rPr lang="en-US" altLang="en-US" sz="2900" dirty="0" err="1" smtClean="0"/>
              <a:t>Stateful</a:t>
            </a:r>
            <a:r>
              <a:rPr lang="en-US" altLang="en-US" sz="2900" dirty="0" smtClean="0"/>
              <a:t> Objects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0" y="394242"/>
            <a:ext cx="8995680" cy="3992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900" b="1" dirty="0" smtClean="0">
                <a:solidFill>
                  <a:srgbClr val="0000CC"/>
                </a:solidFill>
              </a:rPr>
              <a:t>State-independent (modeless):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600" dirty="0" smtClean="0">
                <a:cs typeface="Arial" pitchFamily="34" charset="0"/>
              </a:rPr>
              <a:t>Type of objects that always respond the same way to an event.</a:t>
            </a:r>
          </a:p>
          <a:p>
            <a:pPr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900" b="1" dirty="0" smtClean="0">
                <a:solidFill>
                  <a:srgbClr val="0000CC"/>
                </a:solidFill>
                <a:cs typeface="Arial" pitchFamily="34" charset="0"/>
              </a:rPr>
              <a:t>State-dependent (modal):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600" dirty="0" smtClean="0">
                <a:cs typeface="Arial" pitchFamily="34" charset="0"/>
              </a:rPr>
              <a:t>Type of objects that react differently to events depending on its state or mode.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  <a:buFont typeface="Symbol" pitchFamily="18" charset="2"/>
              <a:buNone/>
            </a:pPr>
            <a:r>
              <a:rPr lang="en-US" altLang="en-US" sz="2600" dirty="0" smtClean="0">
                <a:cs typeface="Arial" pitchFamily="34" charset="0"/>
              </a:rPr>
              <a:t>	</a:t>
            </a:r>
            <a:r>
              <a:rPr lang="en-US" altLang="en-US" sz="2600" b="1" dirty="0" smtClean="0">
                <a:solidFill>
                  <a:srgbClr val="000099"/>
                </a:solidFill>
                <a:cs typeface="Arial" pitchFamily="34" charset="0"/>
              </a:rPr>
              <a:t>Use state machine diagrams for modeling objects with complex state-dependent behavior.</a:t>
            </a:r>
            <a:endParaRPr lang="en-US" altLang="en-US" sz="2600" b="1" dirty="0" smtClean="0">
              <a:solidFill>
                <a:schemeClr val="accent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0901"/>
            <a:ext cx="9144000" cy="854370"/>
          </a:xfrm>
        </p:spPr>
        <p:txBody>
          <a:bodyPr/>
          <a:lstStyle/>
          <a:p>
            <a:r>
              <a:rPr lang="en-US" altLang="en-US" sz="2900" dirty="0" smtClean="0"/>
              <a:t>Home Work: Order Processing </a:t>
            </a:r>
            <a:endParaRPr lang="en-US" altLang="en-US" sz="1900" dirty="0" smtClean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7932"/>
            <a:ext cx="9144000" cy="40439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The customer service Department receives order and sends out invoice to the customer.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It also passes on the order to the order processing Department to process the order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If it is a rush order then the customer service Department prepares for an overnight delivery by express mail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Otherwise it prepares to send by speed post.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As soon as the payment is received by the finance Department from the customer: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mtClean="0"/>
              <a:t>The order is dispatched by the customer service Department and it also closes the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6560" y="1794069"/>
            <a:ext cx="2973600" cy="150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280" y="-66967"/>
            <a:ext cx="7797600" cy="513054"/>
          </a:xfrm>
        </p:spPr>
        <p:txBody>
          <a:bodyPr>
            <a:normAutofit fontScale="90000"/>
          </a:bodyPr>
          <a:lstStyle/>
          <a:p>
            <a:r>
              <a:rPr lang="en-US" altLang="en-US" sz="3200" dirty="0" err="1" smtClean="0"/>
              <a:t>Statefull</a:t>
            </a:r>
            <a:r>
              <a:rPr lang="en-US" altLang="en-US" sz="3200" dirty="0" smtClean="0"/>
              <a:t> Classes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4242"/>
            <a:ext cx="9144000" cy="40439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dirty="0" smtClean="0"/>
              <a:t>Give examples of some classes that have non-trivial  state models: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b="1" dirty="0" smtClean="0">
                <a:solidFill>
                  <a:srgbClr val="3333CC"/>
                </a:solidFill>
              </a:rPr>
              <a:t>Lift controller: </a:t>
            </a:r>
            <a:r>
              <a:rPr lang="en-US" altLang="en-US" dirty="0" smtClean="0"/>
              <a:t>Up, down, standstill 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b="1" dirty="0" smtClean="0">
                <a:solidFill>
                  <a:srgbClr val="3333CC"/>
                </a:solidFill>
              </a:rPr>
              <a:t>Game software controller: </a:t>
            </a:r>
            <a:r>
              <a:rPr lang="en-US" altLang="en-US" dirty="0" smtClean="0"/>
              <a:t>Novice, Moderate, Advanced…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b="1" dirty="0" err="1" smtClean="0">
                <a:solidFill>
                  <a:srgbClr val="3333CC"/>
                </a:solidFill>
              </a:rPr>
              <a:t>Gui</a:t>
            </a:r>
            <a:r>
              <a:rPr lang="en-US" altLang="en-US" b="1" dirty="0" smtClean="0">
                <a:solidFill>
                  <a:srgbClr val="3333CC"/>
                </a:solidFill>
              </a:rPr>
              <a:t>: </a:t>
            </a:r>
            <a:r>
              <a:rPr lang="en-US" altLang="en-US" dirty="0" smtClean="0"/>
              <a:t>Active, Inactive, clicked once, …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b="1" dirty="0" smtClean="0">
                <a:solidFill>
                  <a:srgbClr val="3333CC"/>
                </a:solidFill>
              </a:rPr>
              <a:t>Robot controller:</a:t>
            </a:r>
            <a:r>
              <a:rPr lang="en-US" altLang="en-US" dirty="0" smtClean="0">
                <a:solidFill>
                  <a:schemeClr val="tx1"/>
                </a:solidFill>
              </a:rPr>
              <a:t> Obstacle, clear, difficult terrain</a:t>
            </a:r>
            <a:r>
              <a:rPr lang="en-US" altLang="en-US" dirty="0" smtClean="0"/>
              <a:t>…</a:t>
            </a:r>
          </a:p>
          <a:p>
            <a:pPr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b="1" dirty="0" smtClean="0">
                <a:solidFill>
                  <a:srgbClr val="0000CC"/>
                </a:solidFill>
              </a:rPr>
              <a:t>Controller classes are an important class of </a:t>
            </a:r>
            <a:r>
              <a:rPr lang="en-US" altLang="en-US" b="1" dirty="0" err="1" smtClean="0">
                <a:solidFill>
                  <a:srgbClr val="0000CC"/>
                </a:solidFill>
              </a:rPr>
              <a:t>statefull</a:t>
            </a:r>
            <a:r>
              <a:rPr lang="en-US" altLang="en-US" b="1" dirty="0" smtClean="0">
                <a:solidFill>
                  <a:srgbClr val="0000CC"/>
                </a:solidFill>
              </a:rPr>
              <a:t> examples: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r>
              <a:rPr lang="en-US" altLang="en-US" dirty="0" smtClean="0"/>
              <a:t>A controller may change its mode depending on sensor inputs and user inputs.</a:t>
            </a:r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endParaRPr lang="en-US" altLang="en-US" dirty="0" smtClean="0"/>
          </a:p>
          <a:p>
            <a:pPr lvl="1">
              <a:lnSpc>
                <a:spcPct val="130000"/>
              </a:lnSpc>
              <a:spcBef>
                <a:spcPts val="567"/>
              </a:spcBef>
              <a:spcAft>
                <a:spcPts val="729"/>
              </a:spcAf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32160" y="-124214"/>
            <a:ext cx="7797600" cy="601624"/>
          </a:xfrm>
        </p:spPr>
        <p:txBody>
          <a:bodyPr/>
          <a:lstStyle/>
          <a:p>
            <a:r>
              <a:rPr lang="en-US" altLang="en-US" sz="3200" dirty="0" err="1" smtClean="0"/>
              <a:t>Stateful</a:t>
            </a:r>
            <a:r>
              <a:rPr lang="en-US" altLang="en-US" sz="3200" dirty="0" smtClean="0"/>
              <a:t> Objects</a:t>
            </a:r>
          </a:p>
        </p:txBody>
      </p:sp>
      <p:sp>
        <p:nvSpPr>
          <p:cNvPr id="505859" name="Content Placeholder 2"/>
          <p:cNvSpPr>
            <a:spLocks noGrp="1"/>
          </p:cNvSpPr>
          <p:nvPr>
            <p:ph idx="1"/>
          </p:nvPr>
        </p:nvSpPr>
        <p:spPr>
          <a:xfrm>
            <a:off x="0" y="394242"/>
            <a:ext cx="9144000" cy="41476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The more an object can be regarded as a “pure server,”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The more it is likely to be </a:t>
            </a:r>
            <a:r>
              <a:rPr lang="en-US" altLang="en-US" b="1" dirty="0" smtClean="0"/>
              <a:t>stateless,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600" b="1" dirty="0" smtClean="0">
                <a:solidFill>
                  <a:schemeClr val="accent2"/>
                </a:solidFill>
              </a:rPr>
              <a:t>On the other hand, clients are </a:t>
            </a:r>
            <a:r>
              <a:rPr lang="en-US" altLang="en-US" sz="2600" b="1" dirty="0" err="1" smtClean="0">
                <a:solidFill>
                  <a:schemeClr val="accent2"/>
                </a:solidFill>
              </a:rPr>
              <a:t>stateful</a:t>
            </a:r>
            <a:r>
              <a:rPr lang="en-US" altLang="en-US" sz="2600" b="1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Common </a:t>
            </a:r>
            <a:r>
              <a:rPr lang="en-US" altLang="en-US" dirty="0" err="1" smtClean="0"/>
              <a:t>stateful</a:t>
            </a:r>
            <a:r>
              <a:rPr lang="en-US" altLang="en-US" dirty="0" smtClean="0"/>
              <a:t> objects: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600" b="1" dirty="0" smtClean="0">
                <a:solidFill>
                  <a:srgbClr val="006600"/>
                </a:solidFill>
              </a:rPr>
              <a:t>Controllers: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A game controller may put the game in expert, novice or intermediate modes.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600" b="1" dirty="0" smtClean="0">
                <a:solidFill>
                  <a:srgbClr val="006600"/>
                </a:solidFill>
              </a:rPr>
              <a:t>Devices: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A Modem object could be dialing, sending, receiving, etc.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600" b="1" dirty="0" err="1" smtClean="0">
                <a:solidFill>
                  <a:srgbClr val="006600"/>
                </a:solidFill>
              </a:rPr>
              <a:t>Mutators</a:t>
            </a:r>
            <a:r>
              <a:rPr lang="en-US" altLang="en-US" sz="2600" dirty="0" smtClean="0"/>
              <a:t> </a:t>
            </a:r>
            <a:r>
              <a:rPr lang="en-US" altLang="en-US" dirty="0" smtClean="0"/>
              <a:t>(objects that change state or role)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dirty="0" smtClean="0"/>
              <a:t>A </a:t>
            </a:r>
            <a:r>
              <a:rPr lang="en-US" altLang="en-US" dirty="0" err="1" smtClean="0"/>
              <a:t>RentalVideo</a:t>
            </a:r>
            <a:r>
              <a:rPr lang="en-US" altLang="en-US" dirty="0" smtClean="0"/>
              <a:t> is rented, </a:t>
            </a:r>
            <a:r>
              <a:rPr lang="en-US" altLang="en-US" dirty="0" err="1" smtClean="0"/>
              <a:t>inStore</a:t>
            </a:r>
            <a:r>
              <a:rPr lang="en-US" altLang="en-US" dirty="0" smtClean="0"/>
              <a:t>, or </a:t>
            </a:r>
            <a:r>
              <a:rPr lang="en-US" altLang="en-US" dirty="0" err="1" smtClean="0"/>
              <a:t>overDue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160" y="-72368"/>
            <a:ext cx="7797600" cy="653469"/>
          </a:xfrm>
        </p:spPr>
        <p:txBody>
          <a:bodyPr/>
          <a:lstStyle/>
          <a:p>
            <a:r>
              <a:rPr lang="en-US" altLang="en-US" sz="3200" dirty="0" smtClean="0"/>
              <a:t>Event-Based Programming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6087"/>
            <a:ext cx="9144000" cy="40439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900" dirty="0" smtClean="0"/>
              <a:t>Traditional programs have single flow of control 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600" dirty="0" smtClean="0"/>
              <a:t>Represented using flowchart or activity diagram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900" dirty="0" smtClean="0"/>
              <a:t>Event-driven systems 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600" dirty="0" smtClean="0">
                <a:solidFill>
                  <a:srgbClr val="0000CC"/>
                </a:solidFill>
              </a:rPr>
              <a:t>In contrast, depending on an event occurrence,  corresponding handler is activated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600" dirty="0" smtClean="0"/>
              <a:t>Programming these using traditional approach often not suitable, and  would at the least cause wasteful computations.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486"/>
              </a:spcAft>
            </a:pPr>
            <a:r>
              <a:rPr lang="en-US" altLang="en-US" sz="2600" b="1" dirty="0" smtClean="0">
                <a:solidFill>
                  <a:schemeClr val="accent2"/>
                </a:solidFill>
              </a:rPr>
              <a:t>Represented using state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-95250"/>
            <a:ext cx="6843598" cy="119244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00" b="1" dirty="0" smtClean="0"/>
              <a:t>State Chart Diagram  </a:t>
            </a:r>
            <a:r>
              <a:rPr lang="en-GB" altLang="en-US" sz="1100" b="1" dirty="0" err="1"/>
              <a:t>Cont</a:t>
            </a:r>
            <a:r>
              <a:rPr lang="en-GB" altLang="en-US" sz="1100" b="1" dirty="0"/>
              <a:t>…</a:t>
            </a: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2" y="742950"/>
            <a:ext cx="8957353" cy="3635662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5000"/>
              </a:lnSpc>
              <a:spcBef>
                <a:spcPts val="816"/>
              </a:spcBef>
              <a:spcAft>
                <a:spcPts val="68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State chart avoids two problems of FSM:</a:t>
            </a:r>
          </a:p>
          <a:p>
            <a:pPr lvl="1">
              <a:lnSpc>
                <a:spcPct val="115000"/>
              </a:lnSpc>
              <a:spcBef>
                <a:spcPts val="816"/>
              </a:spcBef>
              <a:spcAft>
                <a:spcPts val="68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State explosion</a:t>
            </a:r>
          </a:p>
          <a:p>
            <a:pPr lvl="1">
              <a:lnSpc>
                <a:spcPct val="115000"/>
              </a:lnSpc>
              <a:spcBef>
                <a:spcPts val="816"/>
              </a:spcBef>
              <a:spcAft>
                <a:spcPts val="68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Lack of support for representing concurrency</a:t>
            </a:r>
          </a:p>
          <a:p>
            <a:pPr marL="230069" indent="-230069">
              <a:lnSpc>
                <a:spcPct val="115000"/>
              </a:lnSpc>
              <a:spcBef>
                <a:spcPts val="816"/>
              </a:spcBef>
              <a:spcAft>
                <a:spcPts val="68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A hierarchical state model:</a:t>
            </a:r>
          </a:p>
          <a:p>
            <a:pPr lvl="1">
              <a:lnSpc>
                <a:spcPct val="115000"/>
              </a:lnSpc>
              <a:spcBef>
                <a:spcPts val="816"/>
              </a:spcBef>
              <a:spcAft>
                <a:spcPts val="68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Can have </a:t>
            </a:r>
            <a:r>
              <a:rPr lang="en-GB" altLang="en-US" sz="2722" b="1" dirty="0">
                <a:solidFill>
                  <a:srgbClr val="0000CC"/>
                </a:solidFill>
              </a:rPr>
              <a:t>composite  states </a:t>
            </a:r>
            <a:r>
              <a:rPr lang="en-GB" altLang="en-US" sz="2722" dirty="0">
                <a:solidFill>
                  <a:srgbClr val="0000CC"/>
                </a:solidFill>
              </a:rPr>
              <a:t>--- OR and </a:t>
            </a:r>
            <a:r>
              <a:rPr lang="en-GB" altLang="en-US" sz="2722" dirty="0" err="1">
                <a:solidFill>
                  <a:srgbClr val="0000CC"/>
                </a:solidFill>
              </a:rPr>
              <a:t>AND</a:t>
            </a:r>
            <a:r>
              <a:rPr lang="en-GB" altLang="en-US" sz="2722" dirty="0">
                <a:solidFill>
                  <a:srgbClr val="0000CC"/>
                </a:solidFill>
              </a:rPr>
              <a:t> states.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999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8094"/>
            <a:ext cx="1633131" cy="221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Title 1"/>
          <p:cNvSpPr>
            <a:spLocks noGrp="1"/>
          </p:cNvSpPr>
          <p:nvPr>
            <p:ph type="title"/>
          </p:nvPr>
        </p:nvSpPr>
        <p:spPr>
          <a:xfrm>
            <a:off x="914400" y="100991"/>
            <a:ext cx="5848814" cy="653469"/>
          </a:xfrm>
        </p:spPr>
        <p:txBody>
          <a:bodyPr/>
          <a:lstStyle/>
          <a:p>
            <a:r>
              <a:rPr lang="en-US" altLang="en-US" sz="2722" b="1" dirty="0"/>
              <a:t>Robot: State Variables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0" y="590550"/>
            <a:ext cx="7494788" cy="38884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Movement: On, OFF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Direction: Forward, Backward,                                         left, Right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Left hand: Raised, Down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Right hand: Raised, down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Head: Straight, turned left, turned right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Headlight: On, Off</a:t>
            </a:r>
          </a:p>
          <a:p>
            <a:pPr>
              <a:lnSpc>
                <a:spcPct val="125000"/>
              </a:lnSpc>
              <a:spcBef>
                <a:spcPts val="408"/>
              </a:spcBef>
            </a:pPr>
            <a:r>
              <a:rPr lang="en-US" altLang="en-US" dirty="0" smtClean="0"/>
              <a:t>Turn: Left, Right, Straight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82892" y="476066"/>
            <a:ext cx="2755369" cy="1200329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rgbClr val="3333CC"/>
                </a:solidFill>
              </a:rPr>
              <a:t>How many states in the state machine model?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6233095" y="2843659"/>
            <a:ext cx="2910905" cy="143244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77" i="0">
                <a:solidFill>
                  <a:srgbClr val="0000CC"/>
                </a:solidFill>
              </a:rPr>
              <a:t>FSM: exponential rise in number of states with state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9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764" y="821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Features of </a:t>
            </a:r>
            <a:r>
              <a:rPr lang="en-US" altLang="en-US" sz="2800" b="1" dirty="0" err="1" smtClean="0"/>
              <a:t>Statecharts</a:t>
            </a:r>
            <a:endParaRPr lang="en-US" altLang="en-US" sz="2800" b="1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77579"/>
            <a:ext cx="5519748" cy="39812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449" dirty="0"/>
              <a:t>Two major features are introduced 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177" b="1" dirty="0">
                <a:solidFill>
                  <a:srgbClr val="3333CC"/>
                </a:solidFill>
              </a:rPr>
              <a:t>nested</a:t>
            </a:r>
            <a:r>
              <a:rPr lang="en-US" altLang="en-US" sz="2177" dirty="0"/>
              <a:t> states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177" b="1" dirty="0">
                <a:solidFill>
                  <a:srgbClr val="3333CC"/>
                </a:solidFill>
              </a:rPr>
              <a:t>concurrent</a:t>
            </a:r>
            <a:r>
              <a:rPr lang="en-US" altLang="en-US" sz="2177" dirty="0"/>
              <a:t> states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449" dirty="0"/>
              <a:t>Many other features have also been added: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177" dirty="0"/>
              <a:t>History state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177" dirty="0"/>
              <a:t>broadcast messages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177" dirty="0"/>
              <a:t>actions on state entry, exit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</a:pPr>
            <a:r>
              <a:rPr lang="en-US" altLang="en-US" sz="2449" dirty="0"/>
              <a:t>…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680"/>
              </a:spcAft>
              <a:buNone/>
            </a:pPr>
            <a:endParaRPr lang="en-US" altLang="en-US" sz="2449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83489022"/>
              </p:ext>
            </p:extLst>
          </p:nvPr>
        </p:nvGraphicFramePr>
        <p:xfrm>
          <a:off x="6919578" y="438150"/>
          <a:ext cx="1937723" cy="1216208"/>
        </p:xfrm>
        <a:graphic>
          <a:graphicData uri="http://schemas.openxmlformats.org/presentationml/2006/ole">
            <p:oleObj spid="_x0000_s5426" name="VISIO" r:id="rId3" imgW="1459992" imgH="917448" progId="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5558808"/>
              </p:ext>
            </p:extLst>
          </p:nvPr>
        </p:nvGraphicFramePr>
        <p:xfrm>
          <a:off x="6726238" y="2064801"/>
          <a:ext cx="2214232" cy="2021972"/>
        </p:xfrm>
        <a:graphic>
          <a:graphicData uri="http://schemas.openxmlformats.org/presentationml/2006/ole">
            <p:oleObj spid="_x0000_s5427" name="VISIO" r:id="rId4" imgW="1432560" imgH="1304544" progId="">
              <p:embed/>
            </p:oleObj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45679" y="1654358"/>
            <a:ext cx="2145457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>
                <a:solidFill>
                  <a:srgbClr val="0000CC"/>
                </a:solidFill>
              </a:rPr>
              <a:t>Nested State Diagrams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544778" y="4138619"/>
            <a:ext cx="2446822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>
                <a:solidFill>
                  <a:srgbClr val="0000CC"/>
                </a:solidFill>
              </a:rPr>
              <a:t>Concurrent State Diagrams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8140" y="2495550"/>
            <a:ext cx="65056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IN" sz="1400" b="1" dirty="0" smtClean="0"/>
              <a:t>Move </a:t>
            </a:r>
          </a:p>
          <a:p>
            <a:pPr>
              <a:lnSpc>
                <a:spcPct val="60000"/>
              </a:lnSpc>
            </a:pPr>
            <a:r>
              <a:rPr lang="en-IN" sz="1400" b="1" dirty="0" smtClean="0"/>
              <a:t>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3348816"/>
            <a:ext cx="65056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IN" sz="1400" b="1" dirty="0" smtClean="0"/>
              <a:t>Move </a:t>
            </a:r>
          </a:p>
          <a:p>
            <a:pPr>
              <a:lnSpc>
                <a:spcPct val="60000"/>
              </a:lnSpc>
            </a:pPr>
            <a:r>
              <a:rPr lang="en-IN" sz="1400" b="1" dirty="0" smtClean="0"/>
              <a:t>OFF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50524" y="2477293"/>
            <a:ext cx="80297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IN" sz="1400" b="1" dirty="0" smtClean="0"/>
              <a:t>Move </a:t>
            </a:r>
          </a:p>
          <a:p>
            <a:pPr>
              <a:lnSpc>
                <a:spcPct val="60000"/>
              </a:lnSpc>
            </a:pPr>
            <a:r>
              <a:rPr lang="en-IN" sz="1400" b="1" dirty="0"/>
              <a:t>F</a:t>
            </a:r>
            <a:r>
              <a:rPr lang="en-IN" sz="1400" b="1" dirty="0" smtClean="0"/>
              <a:t>orward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56261" y="3348816"/>
            <a:ext cx="91313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IN" sz="1400" b="1" dirty="0" smtClean="0"/>
              <a:t>Move </a:t>
            </a:r>
          </a:p>
          <a:p>
            <a:pPr>
              <a:lnSpc>
                <a:spcPct val="60000"/>
              </a:lnSpc>
            </a:pPr>
            <a:r>
              <a:rPr lang="en-IN" sz="1400" b="1" dirty="0" smtClean="0"/>
              <a:t>Backward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9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1376</Words>
  <Application>Microsoft Office PowerPoint</Application>
  <PresentationFormat>On-screen Show (16:9)</PresentationFormat>
  <Paragraphs>314</Paragraphs>
  <Slides>30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Custom Design</vt:lpstr>
      <vt:lpstr>VISIO</vt:lpstr>
      <vt:lpstr>Slide 1</vt:lpstr>
      <vt:lpstr>State  Machine Diagrams </vt:lpstr>
      <vt:lpstr>Stateless vs. Stateful Objects</vt:lpstr>
      <vt:lpstr>Statefull Classes</vt:lpstr>
      <vt:lpstr>Stateful Objects</vt:lpstr>
      <vt:lpstr>Event-Based Programming</vt:lpstr>
      <vt:lpstr>State Chart Diagram  Cont…</vt:lpstr>
      <vt:lpstr>Robot: State Variables</vt:lpstr>
      <vt:lpstr>Features of Statecharts</vt:lpstr>
      <vt:lpstr>State Chart Diagram  </vt:lpstr>
      <vt:lpstr>Exercise 1</vt:lpstr>
      <vt:lpstr>Slide 12</vt:lpstr>
      <vt:lpstr>Exercise 2: Draw State Machine: GUI Accepts only Balanced Parentheses</vt:lpstr>
      <vt:lpstr>Example 3: Draw State Machine: GUI Accepts only upto 3 Nested parentheses</vt:lpstr>
      <vt:lpstr>How to Model Nested parentheses?</vt:lpstr>
      <vt:lpstr>Exercise 4: Develop State Machine Model</vt:lpstr>
      <vt:lpstr>Slide 17</vt:lpstr>
      <vt:lpstr>Developing Statecharts from use Cases</vt:lpstr>
      <vt:lpstr>Exercise 2</vt:lpstr>
      <vt:lpstr>Slide 20</vt:lpstr>
      <vt:lpstr>How to Encode an FSM?</vt:lpstr>
      <vt:lpstr>3 Principal Ways</vt:lpstr>
      <vt:lpstr>Doubly Nested Switch Approach</vt:lpstr>
      <vt:lpstr>State Table Approach</vt:lpstr>
      <vt:lpstr>Activity Diagram </vt:lpstr>
      <vt:lpstr>Activity Diagram </vt:lpstr>
      <vt:lpstr>Activity diagram Example</vt:lpstr>
      <vt:lpstr>Another Example Activity Diagram: student admission process at IIT </vt:lpstr>
      <vt:lpstr>Uses and Abuses of Activity Diagrams</vt:lpstr>
      <vt:lpstr>Home Work: Order Processing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rajib mall</cp:lastModifiedBy>
  <cp:revision>245</cp:revision>
  <dcterms:created xsi:type="dcterms:W3CDTF">2016-12-13T07:50:37Z</dcterms:created>
  <dcterms:modified xsi:type="dcterms:W3CDTF">2018-07-26T09:23:13Z</dcterms:modified>
</cp:coreProperties>
</file>