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</p:sldMasterIdLst>
  <p:notesMasterIdLst>
    <p:notesMasterId r:id="rId47"/>
  </p:notesMasterIdLst>
  <p:sldIdLst>
    <p:sldId id="279" r:id="rId3"/>
    <p:sldId id="402" r:id="rId4"/>
    <p:sldId id="403" r:id="rId5"/>
    <p:sldId id="404" r:id="rId6"/>
    <p:sldId id="405" r:id="rId7"/>
    <p:sldId id="406" r:id="rId8"/>
    <p:sldId id="342" r:id="rId9"/>
    <p:sldId id="343" r:id="rId10"/>
    <p:sldId id="344" r:id="rId11"/>
    <p:sldId id="345" r:id="rId12"/>
    <p:sldId id="346" r:id="rId13"/>
    <p:sldId id="347" r:id="rId14"/>
    <p:sldId id="399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9" r:id="rId25"/>
    <p:sldId id="357" r:id="rId26"/>
    <p:sldId id="358" r:id="rId27"/>
    <p:sldId id="361" r:id="rId28"/>
    <p:sldId id="362" r:id="rId29"/>
    <p:sldId id="363" r:id="rId30"/>
    <p:sldId id="364" r:id="rId31"/>
    <p:sldId id="365" r:id="rId32"/>
    <p:sldId id="367" r:id="rId33"/>
    <p:sldId id="368" r:id="rId34"/>
    <p:sldId id="369" r:id="rId35"/>
    <p:sldId id="370" r:id="rId36"/>
    <p:sldId id="371" r:id="rId37"/>
    <p:sldId id="372" r:id="rId38"/>
    <p:sldId id="373" r:id="rId39"/>
    <p:sldId id="374" r:id="rId40"/>
    <p:sldId id="375" r:id="rId41"/>
    <p:sldId id="376" r:id="rId42"/>
    <p:sldId id="377" r:id="rId43"/>
    <p:sldId id="378" r:id="rId44"/>
    <p:sldId id="379" r:id="rId45"/>
    <p:sldId id="401" r:id="rId46"/>
  </p:sldIdLst>
  <p:sldSz cx="6858000" cy="5143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6600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34" autoAdjust="0"/>
  </p:normalViewPr>
  <p:slideViewPr>
    <p:cSldViewPr>
      <p:cViewPr varScale="1">
        <p:scale>
          <a:sx n="93" d="100"/>
          <a:sy n="93" d="100"/>
        </p:scale>
        <p:origin x="1392" y="78"/>
      </p:cViewPr>
      <p:guideLst>
        <p:guide orient="horz" pos="16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78AFF1-86C9-4393-B194-E243FDA77780}" type="datetimeFigureOut">
              <a:rPr lang="en-US" smtClean="0"/>
              <a:pPr/>
              <a:t>7/22/2018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F026C-078E-4EE5-9BC2-B66583B329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15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ext Box 2"/>
          <p:cNvSpPr txBox="1">
            <a:spLocks noChangeArrowheads="1"/>
          </p:cNvSpPr>
          <p:nvPr/>
        </p:nvSpPr>
        <p:spPr bwMode="auto">
          <a:xfrm>
            <a:off x="1025525" y="706438"/>
            <a:ext cx="4957763" cy="34845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1692" tIns="40846" rIns="81692" bIns="40846" anchor="ctr"/>
          <a:lstStyle>
            <a:lvl1pPr defTabSz="407988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407988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407988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407988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407988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07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07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07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07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6000"/>
              </a:lnSpc>
              <a:spcBef>
                <a:spcPct val="0"/>
              </a:spcBef>
            </a:pPr>
            <a:endParaRPr lang="en-US" altLang="en-US" sz="2100">
              <a:solidFill>
                <a:schemeClr val="bg1"/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/>
          </p:nvPr>
        </p:nvSpPr>
        <p:spPr>
          <a:xfrm>
            <a:off x="1085850" y="4421188"/>
            <a:ext cx="4841875" cy="35702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15005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ext Box 1"/>
          <p:cNvSpPr txBox="1">
            <a:spLocks noChangeArrowheads="1"/>
          </p:cNvSpPr>
          <p:nvPr/>
        </p:nvSpPr>
        <p:spPr bwMode="auto">
          <a:xfrm>
            <a:off x="1025525" y="307975"/>
            <a:ext cx="4957763" cy="3717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73059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546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ext Box 1"/>
          <p:cNvSpPr txBox="1">
            <a:spLocks noChangeArrowheads="1"/>
          </p:cNvSpPr>
          <p:nvPr/>
        </p:nvSpPr>
        <p:spPr bwMode="auto">
          <a:xfrm>
            <a:off x="1025525" y="307975"/>
            <a:ext cx="4957763" cy="3717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74083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5777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Text Box 1"/>
          <p:cNvSpPr txBox="1">
            <a:spLocks noChangeArrowheads="1"/>
          </p:cNvSpPr>
          <p:nvPr/>
        </p:nvSpPr>
        <p:spPr bwMode="auto">
          <a:xfrm>
            <a:off x="1025525" y="307975"/>
            <a:ext cx="4957763" cy="3717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75107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617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ext Box 1"/>
          <p:cNvSpPr txBox="1">
            <a:spLocks noChangeArrowheads="1"/>
          </p:cNvSpPr>
          <p:nvPr/>
        </p:nvSpPr>
        <p:spPr bwMode="auto">
          <a:xfrm>
            <a:off x="1025525" y="307975"/>
            <a:ext cx="4957763" cy="3717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76131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3914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ext Box 1"/>
          <p:cNvSpPr txBox="1">
            <a:spLocks noChangeArrowheads="1"/>
          </p:cNvSpPr>
          <p:nvPr/>
        </p:nvSpPr>
        <p:spPr bwMode="auto">
          <a:xfrm>
            <a:off x="1025525" y="307975"/>
            <a:ext cx="4957763" cy="3717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77155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3727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Text Box 1"/>
          <p:cNvSpPr txBox="1">
            <a:spLocks noChangeArrowheads="1"/>
          </p:cNvSpPr>
          <p:nvPr/>
        </p:nvSpPr>
        <p:spPr bwMode="auto">
          <a:xfrm>
            <a:off x="1025525" y="307975"/>
            <a:ext cx="4957763" cy="3717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78179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5880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ext Box 1"/>
          <p:cNvSpPr txBox="1">
            <a:spLocks noChangeArrowheads="1"/>
          </p:cNvSpPr>
          <p:nvPr/>
        </p:nvSpPr>
        <p:spPr bwMode="auto">
          <a:xfrm>
            <a:off x="1025525" y="307975"/>
            <a:ext cx="4957763" cy="3717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79203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1894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Text Box 1"/>
          <p:cNvSpPr txBox="1">
            <a:spLocks noChangeArrowheads="1"/>
          </p:cNvSpPr>
          <p:nvPr/>
        </p:nvSpPr>
        <p:spPr bwMode="auto">
          <a:xfrm>
            <a:off x="1025525" y="307975"/>
            <a:ext cx="4957763" cy="3717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80227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1697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Text Box 1"/>
          <p:cNvSpPr txBox="1">
            <a:spLocks noChangeArrowheads="1"/>
          </p:cNvSpPr>
          <p:nvPr/>
        </p:nvSpPr>
        <p:spPr bwMode="auto">
          <a:xfrm>
            <a:off x="1025525" y="307975"/>
            <a:ext cx="4957763" cy="3717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81251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2014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Text Box 1"/>
          <p:cNvSpPr txBox="1">
            <a:spLocks noChangeArrowheads="1"/>
          </p:cNvSpPr>
          <p:nvPr/>
        </p:nvSpPr>
        <p:spPr bwMode="auto">
          <a:xfrm>
            <a:off x="1025525" y="307975"/>
            <a:ext cx="4957763" cy="3717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82275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024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706438"/>
            <a:ext cx="4646613" cy="34845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48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85850" y="4422775"/>
            <a:ext cx="4845050" cy="3571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518691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ext Box 1"/>
          <p:cNvSpPr txBox="1">
            <a:spLocks noChangeArrowheads="1"/>
          </p:cNvSpPr>
          <p:nvPr/>
        </p:nvSpPr>
        <p:spPr bwMode="auto">
          <a:xfrm>
            <a:off x="1025525" y="307975"/>
            <a:ext cx="4957763" cy="3717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83299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037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Text Box 1"/>
          <p:cNvSpPr txBox="1">
            <a:spLocks noChangeArrowheads="1"/>
          </p:cNvSpPr>
          <p:nvPr/>
        </p:nvSpPr>
        <p:spPr bwMode="auto">
          <a:xfrm>
            <a:off x="1025525" y="307975"/>
            <a:ext cx="4957763" cy="3717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84323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194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Text Box 1"/>
          <p:cNvSpPr txBox="1">
            <a:spLocks noChangeArrowheads="1"/>
          </p:cNvSpPr>
          <p:nvPr/>
        </p:nvSpPr>
        <p:spPr bwMode="auto">
          <a:xfrm>
            <a:off x="1025525" y="307975"/>
            <a:ext cx="4957763" cy="3717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85347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189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Text Box 1"/>
          <p:cNvSpPr txBox="1">
            <a:spLocks noChangeArrowheads="1"/>
          </p:cNvSpPr>
          <p:nvPr/>
        </p:nvSpPr>
        <p:spPr bwMode="auto">
          <a:xfrm>
            <a:off x="1025525" y="307975"/>
            <a:ext cx="4957763" cy="3717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86371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5172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Text Box 1"/>
          <p:cNvSpPr txBox="1">
            <a:spLocks noChangeArrowheads="1"/>
          </p:cNvSpPr>
          <p:nvPr/>
        </p:nvSpPr>
        <p:spPr bwMode="auto">
          <a:xfrm>
            <a:off x="1025525" y="307975"/>
            <a:ext cx="4957763" cy="3717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87395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8568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Text Box 1"/>
          <p:cNvSpPr txBox="1">
            <a:spLocks noChangeArrowheads="1"/>
          </p:cNvSpPr>
          <p:nvPr/>
        </p:nvSpPr>
        <p:spPr bwMode="auto">
          <a:xfrm>
            <a:off x="1025525" y="307975"/>
            <a:ext cx="4957763" cy="3717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89443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7284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ext Box 1"/>
          <p:cNvSpPr txBox="1">
            <a:spLocks noChangeArrowheads="1"/>
          </p:cNvSpPr>
          <p:nvPr/>
        </p:nvSpPr>
        <p:spPr bwMode="auto">
          <a:xfrm>
            <a:off x="1025525" y="307975"/>
            <a:ext cx="4957763" cy="3717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90467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652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Text Box 1"/>
          <p:cNvSpPr txBox="1">
            <a:spLocks noChangeArrowheads="1"/>
          </p:cNvSpPr>
          <p:nvPr/>
        </p:nvSpPr>
        <p:spPr bwMode="auto">
          <a:xfrm>
            <a:off x="1025525" y="307975"/>
            <a:ext cx="4957763" cy="3717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91491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7485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Text Box 1"/>
          <p:cNvSpPr txBox="1">
            <a:spLocks noChangeArrowheads="1"/>
          </p:cNvSpPr>
          <p:nvPr/>
        </p:nvSpPr>
        <p:spPr bwMode="auto">
          <a:xfrm>
            <a:off x="1025525" y="307975"/>
            <a:ext cx="4957763" cy="3717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92515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9726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ext Box 1"/>
          <p:cNvSpPr txBox="1">
            <a:spLocks noChangeArrowheads="1"/>
          </p:cNvSpPr>
          <p:nvPr/>
        </p:nvSpPr>
        <p:spPr bwMode="auto">
          <a:xfrm>
            <a:off x="1025525" y="307975"/>
            <a:ext cx="4957763" cy="3717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93539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873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706438"/>
            <a:ext cx="4646613" cy="34845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58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85850" y="4422775"/>
            <a:ext cx="4845050" cy="3571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80427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Text Box 1"/>
          <p:cNvSpPr txBox="1">
            <a:spLocks noChangeArrowheads="1"/>
          </p:cNvSpPr>
          <p:nvPr/>
        </p:nvSpPr>
        <p:spPr bwMode="auto">
          <a:xfrm>
            <a:off x="1025525" y="307975"/>
            <a:ext cx="4957763" cy="3717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94563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8563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Text Box 1"/>
          <p:cNvSpPr txBox="1">
            <a:spLocks noChangeArrowheads="1"/>
          </p:cNvSpPr>
          <p:nvPr/>
        </p:nvSpPr>
        <p:spPr bwMode="auto">
          <a:xfrm>
            <a:off x="1025525" y="307975"/>
            <a:ext cx="4957763" cy="3717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95587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132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Text Box 1"/>
          <p:cNvSpPr txBox="1">
            <a:spLocks noChangeArrowheads="1"/>
          </p:cNvSpPr>
          <p:nvPr/>
        </p:nvSpPr>
        <p:spPr bwMode="auto">
          <a:xfrm>
            <a:off x="1025525" y="307975"/>
            <a:ext cx="4957763" cy="3717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96611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1816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Text Box 1"/>
          <p:cNvSpPr txBox="1">
            <a:spLocks noChangeArrowheads="1"/>
          </p:cNvSpPr>
          <p:nvPr/>
        </p:nvSpPr>
        <p:spPr bwMode="auto">
          <a:xfrm>
            <a:off x="1025525" y="307975"/>
            <a:ext cx="4957763" cy="3717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97635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1933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Text Box 1"/>
          <p:cNvSpPr txBox="1">
            <a:spLocks noChangeArrowheads="1"/>
          </p:cNvSpPr>
          <p:nvPr/>
        </p:nvSpPr>
        <p:spPr bwMode="auto">
          <a:xfrm>
            <a:off x="1025525" y="307975"/>
            <a:ext cx="4957763" cy="3717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98659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2368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Text Box 1"/>
          <p:cNvSpPr txBox="1">
            <a:spLocks noChangeArrowheads="1"/>
          </p:cNvSpPr>
          <p:nvPr/>
        </p:nvSpPr>
        <p:spPr bwMode="auto">
          <a:xfrm>
            <a:off x="1025525" y="307975"/>
            <a:ext cx="4957763" cy="3717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99683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2747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Text Box 1"/>
          <p:cNvSpPr txBox="1">
            <a:spLocks noChangeArrowheads="1"/>
          </p:cNvSpPr>
          <p:nvPr/>
        </p:nvSpPr>
        <p:spPr bwMode="auto">
          <a:xfrm>
            <a:off x="1025525" y="307975"/>
            <a:ext cx="4957763" cy="3717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200707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0659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Text Box 1"/>
          <p:cNvSpPr txBox="1">
            <a:spLocks noChangeArrowheads="1"/>
          </p:cNvSpPr>
          <p:nvPr/>
        </p:nvSpPr>
        <p:spPr bwMode="auto">
          <a:xfrm>
            <a:off x="1025525" y="307975"/>
            <a:ext cx="4957763" cy="3717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201731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132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9513" y="696913"/>
            <a:ext cx="4648200" cy="3486150"/>
          </a:xfrm>
        </p:spPr>
      </p:sp>
      <p:sp>
        <p:nvSpPr>
          <p:cNvPr id="166915" name="Notes Placeholder 2"/>
          <p:cNvSpPr>
            <a:spLocks noGrp="1"/>
          </p:cNvSpPr>
          <p:nvPr>
            <p:ph type="body" idx="1"/>
          </p:nvPr>
        </p:nvSpPr>
        <p:spPr>
          <a:xfrm>
            <a:off x="701675" y="4414838"/>
            <a:ext cx="5607050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/>
          <a:p>
            <a:pPr defTabSz="914400"/>
            <a:r>
              <a:rPr lang="en-US" altLang="en-US" smtClean="0"/>
              <a:t>Rather than making a long term project completion plan, the project manager now plans all incremental deliveries with evolving functionalities. This type of project management is often called </a:t>
            </a:r>
            <a:r>
              <a:rPr lang="en-US" altLang="en-US" i="1" smtClean="0"/>
              <a:t>Extreme</a:t>
            </a:r>
            <a:r>
              <a:rPr lang="en-US" altLang="en-US" smtClean="0"/>
              <a:t> project management. </a:t>
            </a:r>
          </a:p>
        </p:txBody>
      </p:sp>
      <p:sp>
        <p:nvSpPr>
          <p:cNvPr id="166916" name="Slide Number Placeholder 3"/>
          <p:cNvSpPr txBox="1">
            <a:spLocks noGrp="1"/>
          </p:cNvSpPr>
          <p:nvPr/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18AAE002-27CD-4DED-A6C9-CB1EC560CEAC}" type="slidenum">
              <a:rPr lang="en-GB" altLang="en-US">
                <a:solidFill>
                  <a:schemeClr val="tx1"/>
                </a:solidFill>
                <a:latin typeface="Arial" panose="020B0604020202020204" pitchFamily="34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GB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019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ext Box 1"/>
          <p:cNvSpPr txBox="1">
            <a:spLocks noChangeArrowheads="1"/>
          </p:cNvSpPr>
          <p:nvPr/>
        </p:nvSpPr>
        <p:spPr bwMode="auto">
          <a:xfrm>
            <a:off x="1025525" y="307975"/>
            <a:ext cx="4957763" cy="3717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67939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209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ext Box 1"/>
          <p:cNvSpPr txBox="1">
            <a:spLocks noChangeArrowheads="1"/>
          </p:cNvSpPr>
          <p:nvPr/>
        </p:nvSpPr>
        <p:spPr bwMode="auto">
          <a:xfrm>
            <a:off x="1025525" y="307975"/>
            <a:ext cx="4957763" cy="3717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68963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189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ext Box 1"/>
          <p:cNvSpPr txBox="1">
            <a:spLocks noChangeArrowheads="1"/>
          </p:cNvSpPr>
          <p:nvPr/>
        </p:nvSpPr>
        <p:spPr bwMode="auto">
          <a:xfrm>
            <a:off x="1025525" y="307975"/>
            <a:ext cx="4957763" cy="3717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69987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17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ext Box 1"/>
          <p:cNvSpPr txBox="1">
            <a:spLocks noChangeArrowheads="1"/>
          </p:cNvSpPr>
          <p:nvPr/>
        </p:nvSpPr>
        <p:spPr bwMode="auto">
          <a:xfrm>
            <a:off x="1025525" y="307975"/>
            <a:ext cx="4957763" cy="3717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71011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721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Text Box 1"/>
          <p:cNvSpPr txBox="1">
            <a:spLocks noChangeArrowheads="1"/>
          </p:cNvSpPr>
          <p:nvPr/>
        </p:nvSpPr>
        <p:spPr bwMode="auto">
          <a:xfrm>
            <a:off x="1025525" y="307975"/>
            <a:ext cx="4957763" cy="3717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72035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806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597820"/>
            <a:ext cx="58293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914650"/>
            <a:ext cx="48006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/>
          <a:lstStyle/>
          <a:p>
            <a:fld id="{6B94BE1E-A90E-4529-8FA4-79E41EC77585}" type="datetime1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/>
          <a:lstStyle/>
          <a:p>
            <a:fld id="{7DC1D670-B199-4347-A165-BCC612EC5A91}" type="datetime1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154781"/>
            <a:ext cx="154305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54781"/>
            <a:ext cx="451485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/>
          <a:lstStyle/>
          <a:p>
            <a:fld id="{0B4D846A-C4C3-4692-A51C-2C92795419EB}" type="datetime1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841375"/>
            <a:ext cx="51435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701926"/>
            <a:ext cx="51435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6C384-0086-4FF9-A56C-BF304719B97A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F8D9-CC49-416C-8A9E-63DFB6D3B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516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6C384-0086-4FF9-A56C-BF304719B97A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F8D9-CC49-416C-8A9E-63DFB6D3B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29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282700"/>
            <a:ext cx="5915025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441700"/>
            <a:ext cx="5915025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6C384-0086-4FF9-A56C-BF304719B97A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F8D9-CC49-416C-8A9E-63DFB6D3B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273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370013"/>
            <a:ext cx="2900363" cy="3262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370013"/>
            <a:ext cx="2900363" cy="3262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6C384-0086-4FF9-A56C-BF304719B97A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F8D9-CC49-416C-8A9E-63DFB6D3B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32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679" y="274639"/>
            <a:ext cx="5915025" cy="993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679" y="1260475"/>
            <a:ext cx="2901553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679" y="1879600"/>
            <a:ext cx="2901553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260475"/>
            <a:ext cx="2915841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879600"/>
            <a:ext cx="2915841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6C384-0086-4FF9-A56C-BF304719B97A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F8D9-CC49-416C-8A9E-63DFB6D3B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318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6C384-0086-4FF9-A56C-BF304719B97A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F8D9-CC49-416C-8A9E-63DFB6D3B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26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6C384-0086-4FF9-A56C-BF304719B97A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F8D9-CC49-416C-8A9E-63DFB6D3B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039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679" y="342900"/>
            <a:ext cx="2212181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841" y="741364"/>
            <a:ext cx="3471863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679" y="1543050"/>
            <a:ext cx="2212181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6C384-0086-4FF9-A56C-BF304719B97A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F8D9-CC49-416C-8A9E-63DFB6D3B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19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/>
          <a:lstStyle/>
          <a:p>
            <a:fld id="{7DFE3322-CAE5-44DF-B193-646A7AFFC84B}" type="datetime1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/>
          <a:lstStyle>
            <a:lvl1pPr>
              <a:defRPr sz="2400" b="1"/>
            </a:lvl1pPr>
          </a:lstStyle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679" y="342900"/>
            <a:ext cx="2212181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841" y="741364"/>
            <a:ext cx="3471863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679" y="1543050"/>
            <a:ext cx="2212181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6C384-0086-4FF9-A56C-BF304719B97A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F8D9-CC49-416C-8A9E-63DFB6D3B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213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6C384-0086-4FF9-A56C-BF304719B97A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F8D9-CC49-416C-8A9E-63DFB6D3B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294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74639"/>
            <a:ext cx="1478756" cy="4357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74639"/>
            <a:ext cx="4321969" cy="4357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6C384-0086-4FF9-A56C-BF304719B97A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F8D9-CC49-416C-8A9E-63DFB6D3B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3305176"/>
            <a:ext cx="58293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/>
          <a:lstStyle/>
          <a:p>
            <a:fld id="{54238132-C050-402E-AF1F-09FA2C35DD5F}" type="datetime1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900113"/>
            <a:ext cx="302895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900113"/>
            <a:ext cx="302895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/>
          <a:lstStyle/>
          <a:p>
            <a:fld id="{E00AA1C7-3BCF-44C8-ACD1-5EDAA1D88B98}" type="datetime1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151335"/>
            <a:ext cx="3030141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1631156"/>
            <a:ext cx="3030141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1151335"/>
            <a:ext cx="3031331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1631156"/>
            <a:ext cx="3031331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/>
          <a:lstStyle/>
          <a:p>
            <a:fld id="{9372C2BD-7013-4333-8A3A-36A326793B46}" type="datetime1">
              <a:rPr lang="en-US" smtClean="0"/>
              <a:t>7/22/2018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/>
          <a:lstStyle/>
          <a:p>
            <a:fld id="{F1050FD3-080E-42C7-BD3A-19A795750B08}" type="datetime1">
              <a:rPr lang="en-US" smtClean="0"/>
              <a:t>7/22/2018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/>
          <a:lstStyle/>
          <a:p>
            <a:fld id="{256A1629-7B3E-4FEC-AE7E-8E1E5FDE3AB1}" type="datetime1">
              <a:rPr lang="en-US" smtClean="0"/>
              <a:t>7/22/2018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204787"/>
            <a:ext cx="2256235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204789"/>
            <a:ext cx="3833813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1076327"/>
            <a:ext cx="2256235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/>
          <a:lstStyle/>
          <a:p>
            <a:fld id="{2FDA89BD-0FCE-4AF2-9CD1-2EECD59FEE90}" type="datetime1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3600450"/>
            <a:ext cx="41148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459581"/>
            <a:ext cx="41148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4025504"/>
            <a:ext cx="41148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/>
          <a:lstStyle/>
          <a:p>
            <a:fld id="{831409CA-0A7E-40B7-99E0-283DFC9C83AA}" type="datetime1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200151"/>
            <a:ext cx="61722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74639"/>
            <a:ext cx="5915025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370013"/>
            <a:ext cx="5915025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767264"/>
            <a:ext cx="154305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6C384-0086-4FF9-A56C-BF304719B97A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767264"/>
            <a:ext cx="2314575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767264"/>
            <a:ext cx="154305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AF8D9-CC49-416C-8A9E-63DFB6D3B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1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56565" y="1200150"/>
            <a:ext cx="5858535" cy="1659054"/>
          </a:xfrm>
          <a:solidFill>
            <a:srgbClr val="FFFF99"/>
          </a:solidFill>
          <a:ln>
            <a:solidFill>
              <a:srgbClr val="FF0000"/>
            </a:solidFill>
            <a:round/>
            <a:headEnd/>
            <a:tailEnd/>
          </a:ln>
        </p:spPr>
        <p:txBody>
          <a:bodyPr vert="horz" lIns="68569" tIns="34284" rIns="68569" bIns="34284" rtlCol="0" anchor="ctr">
            <a:normAutofit/>
          </a:bodyPr>
          <a:lstStyle/>
          <a:p>
            <a:pPr defTabSz="684806">
              <a:tabLst>
                <a:tab pos="0" algn="l"/>
                <a:tab pos="311079" algn="l"/>
                <a:tab pos="621078" algn="l"/>
                <a:tab pos="933237" algn="l"/>
                <a:tab pos="1244316" algn="l"/>
                <a:tab pos="1555394" algn="l"/>
                <a:tab pos="1864313" algn="l"/>
                <a:tab pos="2177552" algn="l"/>
                <a:tab pos="2488631" algn="l"/>
                <a:tab pos="2799710" algn="l"/>
                <a:tab pos="3107549" algn="l"/>
                <a:tab pos="3421868" algn="l"/>
                <a:tab pos="3732947" algn="l"/>
                <a:tab pos="4041865" algn="l"/>
                <a:tab pos="4351864" algn="l"/>
                <a:tab pos="4666183" algn="l"/>
                <a:tab pos="4977262" algn="l"/>
                <a:tab pos="5285101" algn="l"/>
                <a:tab pos="5596180" algn="l"/>
                <a:tab pos="5910499" algn="l"/>
                <a:tab pos="6221578" algn="l"/>
              </a:tabLst>
            </a:pPr>
            <a:r>
              <a:rPr lang="en-GB" altLang="en-US" sz="5400" b="1">
                <a:solidFill>
                  <a:srgbClr val="0000CC"/>
                </a:solidFill>
              </a:rPr>
              <a:t>Introduction</a:t>
            </a:r>
            <a:endParaRPr lang="en-GB" altLang="en-US" sz="2800" b="1">
              <a:solidFill>
                <a:srgbClr val="0000CC"/>
              </a:solidFill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0" y="3392741"/>
            <a:ext cx="4459788" cy="420492"/>
          </a:xfrm>
          <a:solidFill>
            <a:srgbClr val="CCFFCC"/>
          </a:solidFill>
          <a:ln>
            <a:solidFill>
              <a:srgbClr val="FF0000"/>
            </a:solidFill>
            <a:round/>
            <a:headEnd/>
            <a:tailEnd/>
          </a:ln>
        </p:spPr>
        <p:txBody>
          <a:bodyPr vert="horz" lIns="68569" tIns="34284" rIns="68569" bIns="34284" rtlCol="0">
            <a:normAutofit lnSpcReduction="10000"/>
          </a:bodyPr>
          <a:lstStyle/>
          <a:p>
            <a:pPr marL="0" indent="0" algn="ctr">
              <a:spcBef>
                <a:spcPts val="595"/>
              </a:spcBef>
              <a:spcAft>
                <a:spcPct val="0"/>
              </a:spcAft>
              <a:buSzPct val="100000"/>
              <a:buNone/>
              <a:tabLst>
                <a:tab pos="0" algn="l"/>
                <a:tab pos="311079" algn="l"/>
                <a:tab pos="621078" algn="l"/>
                <a:tab pos="933237" algn="l"/>
                <a:tab pos="1244316" algn="l"/>
                <a:tab pos="1555394" algn="l"/>
                <a:tab pos="1865393" algn="l"/>
                <a:tab pos="2177552" algn="l"/>
                <a:tab pos="2488631" algn="l"/>
                <a:tab pos="2799710" algn="l"/>
                <a:tab pos="3109709" algn="l"/>
                <a:tab pos="3421868" algn="l"/>
                <a:tab pos="3732947" algn="l"/>
                <a:tab pos="4041865" algn="l"/>
                <a:tab pos="4354025" algn="l"/>
                <a:tab pos="4666183" algn="l"/>
                <a:tab pos="4977262" algn="l"/>
                <a:tab pos="5286181" algn="l"/>
                <a:tab pos="5597260" algn="l"/>
                <a:tab pos="5910499" algn="l"/>
                <a:tab pos="6221578" algn="l"/>
              </a:tabLst>
            </a:pPr>
            <a:r>
              <a:rPr lang="en-GB" altLang="en-US" sz="2449" b="1" dirty="0">
                <a:solidFill>
                  <a:srgbClr val="0000FF"/>
                </a:solidFill>
              </a:rPr>
              <a:t>Continued….</a:t>
            </a:r>
            <a:endParaRPr lang="en-GB" altLang="en-US" sz="1633" b="1" dirty="0"/>
          </a:p>
          <a:p>
            <a:pPr marL="0" indent="0" algn="ctr">
              <a:spcBef>
                <a:spcPts val="374"/>
              </a:spcBef>
              <a:spcAft>
                <a:spcPct val="0"/>
              </a:spcAft>
              <a:buSzPct val="100000"/>
              <a:buNone/>
              <a:tabLst>
                <a:tab pos="0" algn="l"/>
                <a:tab pos="311079" algn="l"/>
                <a:tab pos="621078" algn="l"/>
                <a:tab pos="933237" algn="l"/>
                <a:tab pos="1244316" algn="l"/>
                <a:tab pos="1555394" algn="l"/>
                <a:tab pos="1865393" algn="l"/>
                <a:tab pos="2177552" algn="l"/>
                <a:tab pos="2488631" algn="l"/>
                <a:tab pos="2799710" algn="l"/>
                <a:tab pos="3109709" algn="l"/>
                <a:tab pos="3421868" algn="l"/>
                <a:tab pos="3732947" algn="l"/>
                <a:tab pos="4041865" algn="l"/>
                <a:tab pos="4354025" algn="l"/>
                <a:tab pos="4666183" algn="l"/>
                <a:tab pos="4977262" algn="l"/>
                <a:tab pos="5286181" algn="l"/>
                <a:tab pos="5597260" algn="l"/>
                <a:tab pos="5910499" algn="l"/>
                <a:tab pos="6221578" algn="l"/>
              </a:tabLst>
            </a:pPr>
            <a:endParaRPr lang="en-GB" altLang="en-US" sz="1633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59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"/>
          <p:cNvSpPr>
            <a:spLocks noGrp="1" noChangeArrowheads="1"/>
          </p:cNvSpPr>
          <p:nvPr>
            <p:ph type="title"/>
          </p:nvPr>
        </p:nvSpPr>
        <p:spPr>
          <a:xfrm>
            <a:off x="-228600" y="333907"/>
            <a:ext cx="6887707" cy="1005586"/>
          </a:xfrm>
        </p:spPr>
        <p:txBody>
          <a:bodyPr vert="horz" lIns="13472" tIns="35026" rIns="13472" bIns="35026" rtlCol="0" anchor="ctr">
            <a:normAutofit/>
          </a:bodyPr>
          <a:lstStyle/>
          <a:p>
            <a:pPr>
              <a:lnSpc>
                <a:spcPct val="94000"/>
              </a:lnSpc>
              <a:spcBef>
                <a:spcPts val="680"/>
              </a:spcBef>
              <a:tabLst>
                <a:tab pos="0" algn="l"/>
                <a:tab pos="304598" algn="l"/>
                <a:tab pos="610277" algn="l"/>
                <a:tab pos="915954" algn="l"/>
                <a:tab pos="1221633" algn="l"/>
                <a:tab pos="1527311" algn="l"/>
                <a:tab pos="1832989" algn="l"/>
                <a:tab pos="2138667" algn="l"/>
                <a:tab pos="2444346" algn="l"/>
                <a:tab pos="2750024" algn="l"/>
                <a:tab pos="3055702" algn="l"/>
                <a:tab pos="3361380" algn="l"/>
                <a:tab pos="3667059" algn="l"/>
                <a:tab pos="3972737" algn="l"/>
                <a:tab pos="4278415" algn="l"/>
                <a:tab pos="4584093" algn="l"/>
                <a:tab pos="4889771" algn="l"/>
                <a:tab pos="5195449" algn="l"/>
                <a:tab pos="5501128" algn="l"/>
                <a:tab pos="5806806" algn="l"/>
                <a:tab pos="6112484" algn="l"/>
              </a:tabLst>
            </a:pPr>
            <a:r>
              <a:rPr lang="en-GB" altLang="en-US" sz="3600" dirty="0">
                <a:solidFill>
                  <a:srgbClr val="0000CC"/>
                </a:solidFill>
              </a:rPr>
              <a:t>Computer Systems Engineering</a:t>
            </a: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1" y="1352550"/>
            <a:ext cx="6629400" cy="2677144"/>
          </a:xfrm>
        </p:spPr>
        <p:txBody>
          <a:bodyPr vert="horz" lIns="13472" tIns="35026" rIns="13472" bIns="35026" rtlCol="0">
            <a:normAutofit/>
          </a:bodyPr>
          <a:lstStyle/>
          <a:p>
            <a:pPr marL="232229" indent="-232229">
              <a:lnSpc>
                <a:spcPct val="120000"/>
              </a:lnSpc>
              <a:spcAft>
                <a:spcPct val="25000"/>
              </a:spcAft>
              <a:tabLst>
                <a:tab pos="246271" algn="l"/>
                <a:tab pos="551949" algn="l"/>
                <a:tab pos="857627" algn="l"/>
                <a:tab pos="1163306" algn="l"/>
                <a:tab pos="1468984" algn="l"/>
                <a:tab pos="1774662" algn="l"/>
                <a:tab pos="2080340" algn="l"/>
                <a:tab pos="2386019" algn="l"/>
                <a:tab pos="2691696" algn="l"/>
                <a:tab pos="2997375" algn="l"/>
                <a:tab pos="3303053" algn="l"/>
                <a:tab pos="3608731" algn="l"/>
                <a:tab pos="3914409" algn="l"/>
                <a:tab pos="4220088" algn="l"/>
                <a:tab pos="4525766" algn="l"/>
                <a:tab pos="4832524" algn="l"/>
                <a:tab pos="5137122" algn="l"/>
                <a:tab pos="5442801" algn="l"/>
                <a:tab pos="5748478" algn="l"/>
                <a:tab pos="6054157" algn="l"/>
              </a:tabLst>
            </a:pPr>
            <a:r>
              <a:rPr lang="en-GB" altLang="en-US" sz="3266" dirty="0"/>
              <a:t>The high-level problem:</a:t>
            </a:r>
          </a:p>
          <a:p>
            <a:pPr marL="504423" lvl="1" indent="-193345">
              <a:lnSpc>
                <a:spcPct val="120000"/>
              </a:lnSpc>
              <a:spcAft>
                <a:spcPct val="25000"/>
              </a:spcAft>
              <a:tabLst>
                <a:tab pos="246271" algn="l"/>
                <a:tab pos="551949" algn="l"/>
                <a:tab pos="857627" algn="l"/>
                <a:tab pos="1163306" algn="l"/>
                <a:tab pos="1468984" algn="l"/>
                <a:tab pos="1774662" algn="l"/>
                <a:tab pos="2080340" algn="l"/>
                <a:tab pos="2386019" algn="l"/>
                <a:tab pos="2691696" algn="l"/>
                <a:tab pos="2997375" algn="l"/>
                <a:tab pos="3303053" algn="l"/>
                <a:tab pos="3608731" algn="l"/>
                <a:tab pos="3914409" algn="l"/>
                <a:tab pos="4220088" algn="l"/>
                <a:tab pos="4525766" algn="l"/>
                <a:tab pos="4832524" algn="l"/>
                <a:tab pos="5137122" algn="l"/>
                <a:tab pos="5442801" algn="l"/>
                <a:tab pos="5748478" algn="l"/>
                <a:tab pos="6054157" algn="l"/>
              </a:tabLst>
            </a:pPr>
            <a:r>
              <a:rPr lang="en-GB" altLang="en-US" sz="2722" dirty="0"/>
              <a:t>Deciding which tasks are to be solved by software.</a:t>
            </a:r>
          </a:p>
          <a:p>
            <a:pPr marL="504423" lvl="1" indent="-193345">
              <a:lnSpc>
                <a:spcPct val="120000"/>
              </a:lnSpc>
              <a:spcAft>
                <a:spcPct val="25000"/>
              </a:spcAft>
              <a:tabLst>
                <a:tab pos="246271" algn="l"/>
                <a:tab pos="551949" algn="l"/>
                <a:tab pos="857627" algn="l"/>
                <a:tab pos="1163306" algn="l"/>
                <a:tab pos="1468984" algn="l"/>
                <a:tab pos="1774662" algn="l"/>
                <a:tab pos="2080340" algn="l"/>
                <a:tab pos="2386019" algn="l"/>
                <a:tab pos="2691696" algn="l"/>
                <a:tab pos="2997375" algn="l"/>
                <a:tab pos="3303053" algn="l"/>
                <a:tab pos="3608731" algn="l"/>
                <a:tab pos="3914409" algn="l"/>
                <a:tab pos="4220088" algn="l"/>
                <a:tab pos="4525766" algn="l"/>
                <a:tab pos="4832524" algn="l"/>
                <a:tab pos="5137122" algn="l"/>
                <a:tab pos="5442801" algn="l"/>
                <a:tab pos="5748478" algn="l"/>
                <a:tab pos="6054157" algn="l"/>
              </a:tabLst>
            </a:pPr>
            <a:r>
              <a:rPr lang="en-GB" altLang="en-US" sz="2722" dirty="0"/>
              <a:t>Which ones by hardware.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296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"/>
          <p:cNvSpPr>
            <a:spLocks noGrp="1" noChangeArrowheads="1"/>
          </p:cNvSpPr>
          <p:nvPr>
            <p:ph type="title"/>
          </p:nvPr>
        </p:nvSpPr>
        <p:spPr>
          <a:xfrm>
            <a:off x="76200" y="-171450"/>
            <a:ext cx="6540086" cy="966702"/>
          </a:xfrm>
        </p:spPr>
        <p:txBody>
          <a:bodyPr vert="horz" lIns="13472" tIns="35026" rIns="13472" bIns="35026" rtlCol="0" anchor="ctr">
            <a:normAutofit/>
          </a:bodyPr>
          <a:lstStyle/>
          <a:p>
            <a:pPr>
              <a:lnSpc>
                <a:spcPct val="94000"/>
              </a:lnSpc>
              <a:spcBef>
                <a:spcPts val="680"/>
              </a:spcBef>
              <a:tabLst>
                <a:tab pos="0" algn="l"/>
                <a:tab pos="304598" algn="l"/>
                <a:tab pos="610277" algn="l"/>
                <a:tab pos="915954" algn="l"/>
                <a:tab pos="1221633" algn="l"/>
                <a:tab pos="1527311" algn="l"/>
                <a:tab pos="1832989" algn="l"/>
                <a:tab pos="2138667" algn="l"/>
                <a:tab pos="2444346" algn="l"/>
                <a:tab pos="2750024" algn="l"/>
                <a:tab pos="3055702" algn="l"/>
                <a:tab pos="3361380" algn="l"/>
                <a:tab pos="3667059" algn="l"/>
                <a:tab pos="3972737" algn="l"/>
                <a:tab pos="4278415" algn="l"/>
                <a:tab pos="4584093" algn="l"/>
                <a:tab pos="4889771" algn="l"/>
                <a:tab pos="5195449" algn="l"/>
                <a:tab pos="5501128" algn="l"/>
                <a:tab pos="5806806" algn="l"/>
                <a:tab pos="6112484" algn="l"/>
              </a:tabLst>
            </a:pPr>
            <a:r>
              <a:rPr lang="en-GB" altLang="en-US" sz="2994" dirty="0">
                <a:solidFill>
                  <a:srgbClr val="0000CC"/>
                </a:solidFill>
              </a:rPr>
              <a:t>Computer Systems Engineering </a:t>
            </a:r>
            <a:r>
              <a:rPr lang="en-GB" altLang="en-US" sz="1225" dirty="0">
                <a:solidFill>
                  <a:srgbClr val="0000CC"/>
                </a:solidFill>
              </a:rPr>
              <a:t>(CONT.)</a:t>
            </a:r>
            <a:r>
              <a:rPr lang="en-GB" altLang="en-US" dirty="0" smtClean="0">
                <a:solidFill>
                  <a:srgbClr val="0000CC"/>
                </a:solidFill>
              </a:rPr>
              <a:t> 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812211"/>
            <a:ext cx="6629400" cy="3938093"/>
          </a:xfrm>
        </p:spPr>
        <p:txBody>
          <a:bodyPr vert="horz" lIns="13472" tIns="35026" rIns="13472" bIns="35026" rtlCol="0">
            <a:normAutofit/>
          </a:bodyPr>
          <a:lstStyle/>
          <a:p>
            <a:pPr marL="232229" indent="-232229">
              <a:lnSpc>
                <a:spcPct val="130000"/>
              </a:lnSpc>
              <a:spcBef>
                <a:spcPct val="25000"/>
              </a:spcBef>
              <a:spcAft>
                <a:spcPct val="30000"/>
              </a:spcAft>
              <a:tabLst>
                <a:tab pos="246271" algn="l"/>
                <a:tab pos="551949" algn="l"/>
                <a:tab pos="857627" algn="l"/>
                <a:tab pos="1163306" algn="l"/>
                <a:tab pos="1468984" algn="l"/>
                <a:tab pos="1774662" algn="l"/>
                <a:tab pos="2080340" algn="l"/>
                <a:tab pos="2386019" algn="l"/>
                <a:tab pos="2691696" algn="l"/>
                <a:tab pos="2997375" algn="l"/>
                <a:tab pos="3303053" algn="l"/>
                <a:tab pos="3608731" algn="l"/>
                <a:tab pos="3914409" algn="l"/>
                <a:tab pos="4220088" algn="l"/>
                <a:tab pos="4525766" algn="l"/>
                <a:tab pos="4832524" algn="l"/>
                <a:tab pos="5137122" algn="l"/>
                <a:tab pos="5442801" algn="l"/>
                <a:tab pos="5748478" algn="l"/>
                <a:tab pos="6054157" algn="l"/>
              </a:tabLst>
            </a:pPr>
            <a:r>
              <a:rPr lang="en-GB" altLang="en-US" sz="2722" dirty="0"/>
              <a:t>Typically, hardware and software are developed together:</a:t>
            </a:r>
          </a:p>
          <a:p>
            <a:pPr marL="504423" lvl="1" indent="-193345">
              <a:lnSpc>
                <a:spcPct val="130000"/>
              </a:lnSpc>
              <a:spcBef>
                <a:spcPct val="25000"/>
              </a:spcBef>
              <a:spcAft>
                <a:spcPct val="30000"/>
              </a:spcAft>
              <a:tabLst>
                <a:tab pos="246271" algn="l"/>
                <a:tab pos="551949" algn="l"/>
                <a:tab pos="857627" algn="l"/>
                <a:tab pos="1163306" algn="l"/>
                <a:tab pos="1468984" algn="l"/>
                <a:tab pos="1774662" algn="l"/>
                <a:tab pos="2080340" algn="l"/>
                <a:tab pos="2386019" algn="l"/>
                <a:tab pos="2691696" algn="l"/>
                <a:tab pos="2997375" algn="l"/>
                <a:tab pos="3303053" algn="l"/>
                <a:tab pos="3608731" algn="l"/>
                <a:tab pos="3914409" algn="l"/>
                <a:tab pos="4220088" algn="l"/>
                <a:tab pos="4525766" algn="l"/>
                <a:tab pos="4832524" algn="l"/>
                <a:tab pos="5137122" algn="l"/>
                <a:tab pos="5442801" algn="l"/>
                <a:tab pos="5748478" algn="l"/>
                <a:tab pos="6054157" algn="l"/>
              </a:tabLst>
            </a:pPr>
            <a:r>
              <a:rPr lang="en-GB" altLang="en-US" sz="2449" dirty="0">
                <a:solidFill>
                  <a:srgbClr val="0000CC"/>
                </a:solidFill>
              </a:rPr>
              <a:t>Hardware simulator is used during software development</a:t>
            </a:r>
            <a:r>
              <a:rPr lang="en-GB" altLang="en-US" sz="2449" dirty="0"/>
              <a:t>.</a:t>
            </a:r>
          </a:p>
          <a:p>
            <a:pPr marL="232229" indent="-232229">
              <a:lnSpc>
                <a:spcPct val="130000"/>
              </a:lnSpc>
              <a:spcBef>
                <a:spcPct val="25000"/>
              </a:spcBef>
              <a:spcAft>
                <a:spcPct val="30000"/>
              </a:spcAft>
              <a:tabLst>
                <a:tab pos="246271" algn="l"/>
                <a:tab pos="551949" algn="l"/>
                <a:tab pos="857627" algn="l"/>
                <a:tab pos="1163306" algn="l"/>
                <a:tab pos="1468984" algn="l"/>
                <a:tab pos="1774662" algn="l"/>
                <a:tab pos="2080340" algn="l"/>
                <a:tab pos="2386019" algn="l"/>
                <a:tab pos="2691696" algn="l"/>
                <a:tab pos="2997375" algn="l"/>
                <a:tab pos="3303053" algn="l"/>
                <a:tab pos="3608731" algn="l"/>
                <a:tab pos="3914409" algn="l"/>
                <a:tab pos="4220088" algn="l"/>
                <a:tab pos="4525766" algn="l"/>
                <a:tab pos="4832524" algn="l"/>
                <a:tab pos="5137122" algn="l"/>
                <a:tab pos="5442801" algn="l"/>
                <a:tab pos="5748478" algn="l"/>
                <a:tab pos="6054157" algn="l"/>
              </a:tabLst>
            </a:pPr>
            <a:r>
              <a:rPr lang="en-GB" altLang="en-US" sz="2722" dirty="0"/>
              <a:t>Integration of  hardware and software.</a:t>
            </a:r>
          </a:p>
          <a:p>
            <a:pPr marL="232229" indent="-232229">
              <a:lnSpc>
                <a:spcPct val="130000"/>
              </a:lnSpc>
              <a:spcBef>
                <a:spcPct val="25000"/>
              </a:spcBef>
              <a:spcAft>
                <a:spcPct val="30000"/>
              </a:spcAft>
              <a:tabLst>
                <a:tab pos="246271" algn="l"/>
                <a:tab pos="551949" algn="l"/>
                <a:tab pos="857627" algn="l"/>
                <a:tab pos="1163306" algn="l"/>
                <a:tab pos="1468984" algn="l"/>
                <a:tab pos="1774662" algn="l"/>
                <a:tab pos="2080340" algn="l"/>
                <a:tab pos="2386019" algn="l"/>
                <a:tab pos="2691696" algn="l"/>
                <a:tab pos="2997375" algn="l"/>
                <a:tab pos="3303053" algn="l"/>
                <a:tab pos="3608731" algn="l"/>
                <a:tab pos="3914409" algn="l"/>
                <a:tab pos="4220088" algn="l"/>
                <a:tab pos="4525766" algn="l"/>
                <a:tab pos="4832524" algn="l"/>
                <a:tab pos="5137122" algn="l"/>
                <a:tab pos="5442801" algn="l"/>
                <a:tab pos="5748478" algn="l"/>
                <a:tab pos="6054157" algn="l"/>
              </a:tabLst>
            </a:pPr>
            <a:r>
              <a:rPr lang="en-GB" altLang="en-US" sz="2722" dirty="0"/>
              <a:t>Final system testing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833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06" name="Group 30"/>
          <p:cNvGrpSpPr>
            <a:grpSpLocks/>
          </p:cNvGrpSpPr>
          <p:nvPr/>
        </p:nvGrpSpPr>
        <p:grpSpPr bwMode="auto">
          <a:xfrm>
            <a:off x="-34527" y="973365"/>
            <a:ext cx="6511517" cy="3188249"/>
            <a:chOff x="475" y="1186"/>
            <a:chExt cx="5749" cy="2779"/>
          </a:xfrm>
        </p:grpSpPr>
        <p:sp>
          <p:nvSpPr>
            <p:cNvPr id="72708" name="AutoShape 9"/>
            <p:cNvSpPr>
              <a:spLocks noChangeArrowheads="1"/>
            </p:cNvSpPr>
            <p:nvPr/>
          </p:nvSpPr>
          <p:spPr bwMode="auto">
            <a:xfrm>
              <a:off x="3397" y="2836"/>
              <a:ext cx="1000" cy="488"/>
            </a:xfrm>
            <a:prstGeom prst="roundRect">
              <a:avLst>
                <a:gd name="adj" fmla="val 255"/>
              </a:avLst>
            </a:prstGeom>
            <a:solidFill>
              <a:srgbClr val="FF99FF"/>
            </a:solidFill>
            <a:ln w="1908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633" b="1"/>
            </a:p>
          </p:txBody>
        </p:sp>
        <p:sp>
          <p:nvSpPr>
            <p:cNvPr id="72709" name="AutoShape 10"/>
            <p:cNvSpPr>
              <a:spLocks noChangeArrowheads="1"/>
            </p:cNvSpPr>
            <p:nvPr/>
          </p:nvSpPr>
          <p:spPr bwMode="auto">
            <a:xfrm>
              <a:off x="3340" y="2075"/>
              <a:ext cx="998" cy="487"/>
            </a:xfrm>
            <a:prstGeom prst="roundRect">
              <a:avLst>
                <a:gd name="adj" fmla="val 255"/>
              </a:avLst>
            </a:prstGeom>
            <a:solidFill>
              <a:srgbClr val="FF99FF"/>
            </a:solidFill>
            <a:ln w="1908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633" b="1"/>
            </a:p>
          </p:txBody>
        </p:sp>
        <p:sp>
          <p:nvSpPr>
            <p:cNvPr id="72710" name="AutoShape 11"/>
            <p:cNvSpPr>
              <a:spLocks noChangeArrowheads="1"/>
            </p:cNvSpPr>
            <p:nvPr/>
          </p:nvSpPr>
          <p:spPr bwMode="auto">
            <a:xfrm>
              <a:off x="1706" y="2515"/>
              <a:ext cx="1272" cy="516"/>
            </a:xfrm>
            <a:prstGeom prst="roundRect">
              <a:avLst>
                <a:gd name="adj" fmla="val 208"/>
              </a:avLst>
            </a:prstGeom>
            <a:solidFill>
              <a:srgbClr val="FFFF00"/>
            </a:solidFill>
            <a:ln w="1908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633" b="1"/>
            </a:p>
          </p:txBody>
        </p:sp>
        <p:sp>
          <p:nvSpPr>
            <p:cNvPr id="72711" name="AutoShape 24"/>
            <p:cNvSpPr>
              <a:spLocks noChangeArrowheads="1"/>
            </p:cNvSpPr>
            <p:nvPr/>
          </p:nvSpPr>
          <p:spPr bwMode="auto">
            <a:xfrm>
              <a:off x="475" y="3656"/>
              <a:ext cx="5676" cy="230"/>
            </a:xfrm>
            <a:prstGeom prst="roundRect">
              <a:avLst>
                <a:gd name="adj" fmla="val 537"/>
              </a:avLst>
            </a:prstGeom>
            <a:solidFill>
              <a:srgbClr val="FF9900"/>
            </a:solidFill>
            <a:ln w="1908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633" b="1"/>
            </a:p>
          </p:txBody>
        </p:sp>
        <p:sp>
          <p:nvSpPr>
            <p:cNvPr id="72712" name="Text Box 2"/>
            <p:cNvSpPr txBox="1">
              <a:spLocks noChangeArrowheads="1"/>
            </p:cNvSpPr>
            <p:nvPr/>
          </p:nvSpPr>
          <p:spPr bwMode="auto">
            <a:xfrm>
              <a:off x="653" y="1186"/>
              <a:ext cx="1026" cy="438"/>
            </a:xfrm>
            <a:prstGeom prst="rect">
              <a:avLst/>
            </a:prstGeom>
            <a:solidFill>
              <a:srgbClr val="33CC33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3472" tIns="35026" rIns="13472" bIns="35026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ts val="77"/>
                </a:spcBef>
                <a:spcAft>
                  <a:spcPts val="77"/>
                </a:spcAft>
              </a:pPr>
              <a:r>
                <a:rPr lang="en-GB" altLang="en-US" sz="1361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Feasibility </a:t>
              </a:r>
            </a:p>
            <a:p>
              <a:pPr algn="ctr">
                <a:spcBef>
                  <a:spcPts val="77"/>
                </a:spcBef>
                <a:spcAft>
                  <a:spcPts val="77"/>
                </a:spcAft>
              </a:pPr>
              <a:r>
                <a:rPr lang="en-GB" altLang="en-US" sz="1361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Study</a:t>
              </a:r>
            </a:p>
          </p:txBody>
        </p:sp>
        <p:sp>
          <p:nvSpPr>
            <p:cNvPr id="72713" name="Text Box 3"/>
            <p:cNvSpPr txBox="1">
              <a:spLocks noChangeArrowheads="1"/>
            </p:cNvSpPr>
            <p:nvPr/>
          </p:nvSpPr>
          <p:spPr bwMode="auto">
            <a:xfrm>
              <a:off x="943" y="1825"/>
              <a:ext cx="1366" cy="576"/>
            </a:xfrm>
            <a:prstGeom prst="rect">
              <a:avLst/>
            </a:prstGeom>
            <a:solidFill>
              <a:srgbClr val="FF99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3472" tIns="35026" rIns="13472" bIns="35026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ts val="68"/>
                </a:spcBef>
                <a:spcAft>
                  <a:spcPts val="68"/>
                </a:spcAft>
              </a:pPr>
              <a:r>
                <a:rPr lang="en-GB" altLang="en-US" sz="1225" b="1">
                  <a:solidFill>
                    <a:srgbClr val="000000"/>
                  </a:solidFill>
                  <a:latin typeface="Comic Sans MS" panose="030F0702030302020204" pitchFamily="66" charset="0"/>
                </a:rPr>
                <a:t>Requirements Analysis and Specification</a:t>
              </a:r>
            </a:p>
          </p:txBody>
        </p:sp>
        <p:sp>
          <p:nvSpPr>
            <p:cNvPr id="72714" name="Text Box 4"/>
            <p:cNvSpPr txBox="1">
              <a:spLocks noChangeArrowheads="1"/>
            </p:cNvSpPr>
            <p:nvPr/>
          </p:nvSpPr>
          <p:spPr bwMode="auto">
            <a:xfrm>
              <a:off x="1886" y="2457"/>
              <a:ext cx="1146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3472" tIns="35026" rIns="13472" bIns="35026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ts val="68"/>
                </a:spcBef>
                <a:spcAft>
                  <a:spcPts val="68"/>
                </a:spcAft>
              </a:pPr>
              <a:r>
                <a:rPr lang="en-GB" altLang="en-US" sz="1225" b="1">
                  <a:solidFill>
                    <a:srgbClr val="000000"/>
                  </a:solidFill>
                  <a:latin typeface="Comic Sans MS" panose="030F0702030302020204" pitchFamily="66" charset="0"/>
                </a:rPr>
                <a:t>Hardware Software Partitioning</a:t>
              </a:r>
            </a:p>
          </p:txBody>
        </p:sp>
        <p:sp>
          <p:nvSpPr>
            <p:cNvPr id="72715" name="Text Box 5"/>
            <p:cNvSpPr txBox="1">
              <a:spLocks noChangeArrowheads="1"/>
            </p:cNvSpPr>
            <p:nvPr/>
          </p:nvSpPr>
          <p:spPr bwMode="auto">
            <a:xfrm>
              <a:off x="3331" y="2075"/>
              <a:ext cx="1242" cy="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3472" tIns="35026" rIns="13472" bIns="35026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77"/>
                </a:spcBef>
                <a:spcAft>
                  <a:spcPts val="77"/>
                </a:spcAft>
              </a:pPr>
              <a:r>
                <a:rPr lang="en-GB" altLang="en-US" sz="1361" b="1">
                  <a:solidFill>
                    <a:srgbClr val="000000"/>
                  </a:solidFill>
                  <a:latin typeface="Comic Sans MS" panose="030F0702030302020204" pitchFamily="66" charset="0"/>
                </a:rPr>
                <a:t>Hardware Development</a:t>
              </a:r>
            </a:p>
          </p:txBody>
        </p:sp>
        <p:sp>
          <p:nvSpPr>
            <p:cNvPr id="72716" name="Text Box 6"/>
            <p:cNvSpPr txBox="1">
              <a:spLocks noChangeArrowheads="1"/>
            </p:cNvSpPr>
            <p:nvPr/>
          </p:nvSpPr>
          <p:spPr bwMode="auto">
            <a:xfrm>
              <a:off x="3374" y="2793"/>
              <a:ext cx="1139" cy="502"/>
            </a:xfrm>
            <a:prstGeom prst="rect">
              <a:avLst/>
            </a:prstGeom>
            <a:solidFill>
              <a:srgbClr val="FF99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3472" tIns="35026" rIns="13472" bIns="35026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ts val="77"/>
                </a:spcBef>
                <a:spcAft>
                  <a:spcPts val="77"/>
                </a:spcAft>
              </a:pPr>
              <a:r>
                <a:rPr lang="en-GB" altLang="en-US" sz="1361" b="1">
                  <a:solidFill>
                    <a:srgbClr val="000000"/>
                  </a:solidFill>
                  <a:latin typeface="Comic Sans MS" panose="030F0702030302020204" pitchFamily="66" charset="0"/>
                </a:rPr>
                <a:t>Software Development</a:t>
              </a:r>
            </a:p>
          </p:txBody>
        </p:sp>
        <p:sp>
          <p:nvSpPr>
            <p:cNvPr id="72717" name="Text Box 7"/>
            <p:cNvSpPr txBox="1">
              <a:spLocks noChangeArrowheads="1"/>
            </p:cNvSpPr>
            <p:nvPr/>
          </p:nvSpPr>
          <p:spPr bwMode="auto">
            <a:xfrm>
              <a:off x="4879" y="3062"/>
              <a:ext cx="1345" cy="503"/>
            </a:xfrm>
            <a:prstGeom prst="rect">
              <a:avLst/>
            </a:prstGeom>
            <a:solidFill>
              <a:srgbClr val="3399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3472" tIns="35026" rIns="13472" bIns="35026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ts val="77"/>
                </a:spcBef>
                <a:spcAft>
                  <a:spcPts val="77"/>
                </a:spcAft>
              </a:pPr>
              <a:r>
                <a:rPr lang="en-GB" altLang="en-US" sz="1361" b="1">
                  <a:solidFill>
                    <a:srgbClr val="000000"/>
                  </a:solidFill>
                  <a:latin typeface="Comic Sans MS" panose="030F0702030302020204" pitchFamily="66" charset="0"/>
                </a:rPr>
                <a:t>Integration </a:t>
              </a:r>
              <a:br>
                <a:rPr lang="en-GB" altLang="en-US" sz="1361" b="1">
                  <a:solidFill>
                    <a:srgbClr val="000000"/>
                  </a:solidFill>
                  <a:latin typeface="Comic Sans MS" panose="030F0702030302020204" pitchFamily="66" charset="0"/>
                </a:rPr>
              </a:br>
              <a:r>
                <a:rPr lang="en-GB" altLang="en-US" sz="1361" b="1">
                  <a:solidFill>
                    <a:srgbClr val="000000"/>
                  </a:solidFill>
                  <a:latin typeface="Comic Sans MS" panose="030F0702030302020204" pitchFamily="66" charset="0"/>
                </a:rPr>
                <a:t>and Testing</a:t>
              </a:r>
            </a:p>
          </p:txBody>
        </p:sp>
        <p:sp>
          <p:nvSpPr>
            <p:cNvPr id="72720" name="Line 13"/>
            <p:cNvSpPr>
              <a:spLocks noChangeShapeType="1"/>
            </p:cNvSpPr>
            <p:nvPr/>
          </p:nvSpPr>
          <p:spPr bwMode="auto">
            <a:xfrm>
              <a:off x="1647" y="1464"/>
              <a:ext cx="207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72721" name="Line 14"/>
            <p:cNvSpPr>
              <a:spLocks noChangeShapeType="1"/>
            </p:cNvSpPr>
            <p:nvPr/>
          </p:nvSpPr>
          <p:spPr bwMode="auto">
            <a:xfrm>
              <a:off x="2329" y="2170"/>
              <a:ext cx="195" cy="12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72722" name="Line 15"/>
            <p:cNvSpPr>
              <a:spLocks noChangeShapeType="1"/>
            </p:cNvSpPr>
            <p:nvPr/>
          </p:nvSpPr>
          <p:spPr bwMode="auto">
            <a:xfrm>
              <a:off x="2996" y="2711"/>
              <a:ext cx="115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72723" name="Line 16"/>
            <p:cNvSpPr>
              <a:spLocks noChangeShapeType="1"/>
            </p:cNvSpPr>
            <p:nvPr/>
          </p:nvSpPr>
          <p:spPr bwMode="auto">
            <a:xfrm>
              <a:off x="3104" y="2275"/>
              <a:ext cx="1" cy="817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72724" name="Line 17"/>
            <p:cNvSpPr>
              <a:spLocks noChangeShapeType="1"/>
            </p:cNvSpPr>
            <p:nvPr/>
          </p:nvSpPr>
          <p:spPr bwMode="auto">
            <a:xfrm>
              <a:off x="3113" y="2292"/>
              <a:ext cx="229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72725" name="Line 18"/>
            <p:cNvSpPr>
              <a:spLocks noChangeShapeType="1"/>
            </p:cNvSpPr>
            <p:nvPr/>
          </p:nvSpPr>
          <p:spPr bwMode="auto">
            <a:xfrm>
              <a:off x="3113" y="3109"/>
              <a:ext cx="287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72726" name="Line 19"/>
            <p:cNvSpPr>
              <a:spLocks noChangeShapeType="1"/>
            </p:cNvSpPr>
            <p:nvPr/>
          </p:nvSpPr>
          <p:spPr bwMode="auto">
            <a:xfrm>
              <a:off x="4339" y="2301"/>
              <a:ext cx="351" cy="7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72727" name="Line 20"/>
            <p:cNvSpPr>
              <a:spLocks noChangeShapeType="1"/>
            </p:cNvSpPr>
            <p:nvPr/>
          </p:nvSpPr>
          <p:spPr bwMode="auto">
            <a:xfrm>
              <a:off x="4676" y="2301"/>
              <a:ext cx="1" cy="718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72728" name="Line 21"/>
            <p:cNvSpPr>
              <a:spLocks noChangeShapeType="1"/>
            </p:cNvSpPr>
            <p:nvPr/>
          </p:nvSpPr>
          <p:spPr bwMode="auto">
            <a:xfrm>
              <a:off x="4641" y="2661"/>
              <a:ext cx="978" cy="7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72729" name="Line 22"/>
            <p:cNvSpPr>
              <a:spLocks noChangeShapeType="1"/>
            </p:cNvSpPr>
            <p:nvPr/>
          </p:nvSpPr>
          <p:spPr bwMode="auto">
            <a:xfrm>
              <a:off x="4515" y="3019"/>
              <a:ext cx="175" cy="2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72730" name="Text Box 23"/>
            <p:cNvSpPr txBox="1">
              <a:spLocks noChangeArrowheads="1"/>
            </p:cNvSpPr>
            <p:nvPr/>
          </p:nvSpPr>
          <p:spPr bwMode="auto">
            <a:xfrm>
              <a:off x="1598" y="3606"/>
              <a:ext cx="3851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3472" tIns="35026" rIns="13472" bIns="35026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94"/>
                </a:spcBef>
                <a:spcAft>
                  <a:spcPts val="94"/>
                </a:spcAft>
              </a:pPr>
              <a:r>
                <a:rPr lang="en-GB" altLang="en-US" sz="1769" b="1">
                  <a:solidFill>
                    <a:srgbClr val="000000"/>
                  </a:solidFill>
                  <a:latin typeface="Comic Sans MS" panose="030F0702030302020204" pitchFamily="66" charset="0"/>
                </a:rPr>
                <a:t>Project   Management</a:t>
              </a:r>
            </a:p>
          </p:txBody>
        </p:sp>
        <p:sp>
          <p:nvSpPr>
            <p:cNvPr id="72731" name="Line 25"/>
            <p:cNvSpPr>
              <a:spLocks noChangeShapeType="1"/>
            </p:cNvSpPr>
            <p:nvPr/>
          </p:nvSpPr>
          <p:spPr bwMode="auto">
            <a:xfrm>
              <a:off x="1858" y="1464"/>
              <a:ext cx="1" cy="359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72732" name="Line 26"/>
            <p:cNvSpPr>
              <a:spLocks noChangeShapeType="1"/>
            </p:cNvSpPr>
            <p:nvPr/>
          </p:nvSpPr>
          <p:spPr bwMode="auto">
            <a:xfrm>
              <a:off x="2524" y="2182"/>
              <a:ext cx="2" cy="284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72733" name="Line 27"/>
            <p:cNvSpPr>
              <a:spLocks noChangeShapeType="1"/>
            </p:cNvSpPr>
            <p:nvPr/>
          </p:nvSpPr>
          <p:spPr bwMode="auto">
            <a:xfrm flipH="1">
              <a:off x="5610" y="2674"/>
              <a:ext cx="9" cy="386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</p:grpSp>
      <p:sp>
        <p:nvSpPr>
          <p:cNvPr id="72707" name="Rectangle 1"/>
          <p:cNvSpPr>
            <a:spLocks noGrp="1" noChangeArrowheads="1"/>
          </p:cNvSpPr>
          <p:nvPr>
            <p:ph type="title"/>
          </p:nvPr>
        </p:nvSpPr>
        <p:spPr>
          <a:xfrm>
            <a:off x="748123" y="7179"/>
            <a:ext cx="5829372" cy="966702"/>
          </a:xfrm>
        </p:spPr>
        <p:txBody>
          <a:bodyPr vert="horz" lIns="13472" tIns="35026" rIns="13472" bIns="35026" rtlCol="0" anchor="ctr">
            <a:normAutofit/>
          </a:bodyPr>
          <a:lstStyle/>
          <a:p>
            <a:pPr>
              <a:lnSpc>
                <a:spcPct val="94000"/>
              </a:lnSpc>
              <a:spcBef>
                <a:spcPts val="680"/>
              </a:spcBef>
              <a:tabLst>
                <a:tab pos="0" algn="l"/>
                <a:tab pos="304598" algn="l"/>
                <a:tab pos="610277" algn="l"/>
                <a:tab pos="915954" algn="l"/>
                <a:tab pos="1221633" algn="l"/>
                <a:tab pos="1527311" algn="l"/>
                <a:tab pos="1832989" algn="l"/>
                <a:tab pos="2138667" algn="l"/>
                <a:tab pos="2444346" algn="l"/>
                <a:tab pos="2750024" algn="l"/>
                <a:tab pos="3055702" algn="l"/>
                <a:tab pos="3361380" algn="l"/>
                <a:tab pos="3667059" algn="l"/>
                <a:tab pos="3972737" algn="l"/>
                <a:tab pos="4278415" algn="l"/>
                <a:tab pos="4584093" algn="l"/>
                <a:tab pos="4889771" algn="l"/>
                <a:tab pos="5195449" algn="l"/>
                <a:tab pos="5501128" algn="l"/>
                <a:tab pos="5806806" algn="l"/>
                <a:tab pos="6112484" algn="l"/>
              </a:tabLst>
            </a:pPr>
            <a:r>
              <a:rPr lang="en-GB" altLang="en-US" sz="2994" b="1" dirty="0">
                <a:solidFill>
                  <a:srgbClr val="0000CC"/>
                </a:solidFill>
              </a:rPr>
              <a:t>Computer Systems Engineering </a:t>
            </a:r>
            <a:r>
              <a:rPr lang="en-GB" altLang="en-US" sz="1225" b="1" dirty="0">
                <a:solidFill>
                  <a:srgbClr val="0000CC"/>
                </a:solidFill>
              </a:rPr>
              <a:t>(CONT.)</a:t>
            </a:r>
            <a:r>
              <a:rPr lang="en-GB" altLang="en-US" b="1" dirty="0" smtClean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116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1657350"/>
            <a:ext cx="6428835" cy="1295400"/>
          </a:xfrm>
          <a:solidFill>
            <a:srgbClr val="FFFF00"/>
          </a:solidFill>
        </p:spPr>
        <p:txBody>
          <a:bodyPr vert="horz" lIns="13472" tIns="35026" rIns="13472" bIns="35026" rtlCol="0" anchor="ctr">
            <a:noAutofit/>
          </a:bodyPr>
          <a:lstStyle/>
          <a:p>
            <a:pPr>
              <a:lnSpc>
                <a:spcPct val="94000"/>
              </a:lnSpc>
              <a:spcBef>
                <a:spcPts val="493"/>
              </a:spcBef>
              <a:tabLst>
                <a:tab pos="0" algn="l"/>
                <a:tab pos="304598" algn="l"/>
                <a:tab pos="610277" algn="l"/>
                <a:tab pos="915954" algn="l"/>
                <a:tab pos="1221633" algn="l"/>
                <a:tab pos="1527311" algn="l"/>
                <a:tab pos="1832989" algn="l"/>
                <a:tab pos="2138667" algn="l"/>
                <a:tab pos="2444346" algn="l"/>
                <a:tab pos="2750024" algn="l"/>
                <a:tab pos="3055702" algn="l"/>
                <a:tab pos="3361380" algn="l"/>
                <a:tab pos="3667059" algn="l"/>
                <a:tab pos="3972737" algn="l"/>
                <a:tab pos="4278415" algn="l"/>
                <a:tab pos="4584093" algn="l"/>
                <a:tab pos="4889771" algn="l"/>
                <a:tab pos="5195449" algn="l"/>
                <a:tab pos="5501128" algn="l"/>
                <a:tab pos="5806806" algn="l"/>
                <a:tab pos="6112484" algn="l"/>
              </a:tabLst>
            </a:pPr>
            <a:r>
              <a:rPr lang="en-GB" altLang="en-US" sz="3600" b="1" dirty="0">
                <a:solidFill>
                  <a:srgbClr val="0000CC"/>
                </a:solidFill>
              </a:rPr>
              <a:t>Emergence of Software Engineering Techniques</a:t>
            </a:r>
          </a:p>
        </p:txBody>
      </p:sp>
    </p:spTree>
    <p:extLst>
      <p:ext uri="{BB962C8B-B14F-4D97-AF65-F5344CB8AC3E}">
        <p14:creationId xmlns:p14="http://schemas.microsoft.com/office/powerpoint/2010/main" val="424914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"/>
          <p:cNvSpPr>
            <a:spLocks noGrp="1" noChangeArrowheads="1"/>
          </p:cNvSpPr>
          <p:nvPr>
            <p:ph type="title"/>
          </p:nvPr>
        </p:nvSpPr>
        <p:spPr>
          <a:xfrm>
            <a:off x="37829" y="358954"/>
            <a:ext cx="6428835" cy="501173"/>
          </a:xfrm>
        </p:spPr>
        <p:txBody>
          <a:bodyPr vert="horz" lIns="13472" tIns="35026" rIns="13472" bIns="35026" rtlCol="0" anchor="ctr">
            <a:normAutofit fontScale="90000"/>
          </a:bodyPr>
          <a:lstStyle/>
          <a:p>
            <a:pPr>
              <a:lnSpc>
                <a:spcPct val="94000"/>
              </a:lnSpc>
              <a:spcBef>
                <a:spcPts val="493"/>
              </a:spcBef>
              <a:tabLst>
                <a:tab pos="0" algn="l"/>
                <a:tab pos="304598" algn="l"/>
                <a:tab pos="610277" algn="l"/>
                <a:tab pos="915954" algn="l"/>
                <a:tab pos="1221633" algn="l"/>
                <a:tab pos="1527311" algn="l"/>
                <a:tab pos="1832989" algn="l"/>
                <a:tab pos="2138667" algn="l"/>
                <a:tab pos="2444346" algn="l"/>
                <a:tab pos="2750024" algn="l"/>
                <a:tab pos="3055702" algn="l"/>
                <a:tab pos="3361380" algn="l"/>
                <a:tab pos="3667059" algn="l"/>
                <a:tab pos="3972737" algn="l"/>
                <a:tab pos="4278415" algn="l"/>
                <a:tab pos="4584093" algn="l"/>
                <a:tab pos="4889771" algn="l"/>
                <a:tab pos="5195449" algn="l"/>
                <a:tab pos="5501128" algn="l"/>
                <a:tab pos="5806806" algn="l"/>
                <a:tab pos="6112484" algn="l"/>
              </a:tabLst>
            </a:pPr>
            <a:r>
              <a:rPr lang="en-GB" altLang="en-US" sz="2722" dirty="0">
                <a:solidFill>
                  <a:srgbClr val="0000CC"/>
                </a:solidFill>
              </a:rPr>
              <a:t>Emergence of Software Engineering  Techniques</a:t>
            </a: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829" y="997485"/>
            <a:ext cx="6667772" cy="3632421"/>
          </a:xfrm>
        </p:spPr>
        <p:txBody>
          <a:bodyPr vert="horz" lIns="13472" tIns="35026" rIns="13472" bIns="35026" rtlCol="0">
            <a:normAutofit lnSpcReduction="10000"/>
          </a:bodyPr>
          <a:lstStyle/>
          <a:p>
            <a:pPr marL="232229" indent="-232229">
              <a:lnSpc>
                <a:spcPct val="120000"/>
              </a:lnSpc>
              <a:spcAft>
                <a:spcPct val="20000"/>
              </a:spcAft>
              <a:tabLst>
                <a:tab pos="246271" algn="l"/>
                <a:tab pos="551949" algn="l"/>
                <a:tab pos="857627" algn="l"/>
                <a:tab pos="1163306" algn="l"/>
                <a:tab pos="1468984" algn="l"/>
                <a:tab pos="1774662" algn="l"/>
                <a:tab pos="2080340" algn="l"/>
                <a:tab pos="2386019" algn="l"/>
                <a:tab pos="2691696" algn="l"/>
                <a:tab pos="2997375" algn="l"/>
                <a:tab pos="3303053" algn="l"/>
                <a:tab pos="3608731" algn="l"/>
                <a:tab pos="3914409" algn="l"/>
                <a:tab pos="4220088" algn="l"/>
                <a:tab pos="4525766" algn="l"/>
                <a:tab pos="4832524" algn="l"/>
                <a:tab pos="5137122" algn="l"/>
                <a:tab pos="5442801" algn="l"/>
                <a:tab pos="5748478" algn="l"/>
                <a:tab pos="6054157" algn="l"/>
              </a:tabLst>
            </a:pPr>
            <a:r>
              <a:rPr lang="en-GB" altLang="en-US" sz="3266" dirty="0"/>
              <a:t>Early Computer Programming (1950s):</a:t>
            </a:r>
          </a:p>
          <a:p>
            <a:pPr marL="504423" lvl="1" indent="-193345">
              <a:lnSpc>
                <a:spcPct val="120000"/>
              </a:lnSpc>
              <a:spcAft>
                <a:spcPct val="20000"/>
              </a:spcAft>
              <a:tabLst>
                <a:tab pos="246271" algn="l"/>
                <a:tab pos="551949" algn="l"/>
                <a:tab pos="857627" algn="l"/>
                <a:tab pos="1163306" algn="l"/>
                <a:tab pos="1468984" algn="l"/>
                <a:tab pos="1774662" algn="l"/>
                <a:tab pos="2080340" algn="l"/>
                <a:tab pos="2386019" algn="l"/>
                <a:tab pos="2691696" algn="l"/>
                <a:tab pos="2997375" algn="l"/>
                <a:tab pos="3303053" algn="l"/>
                <a:tab pos="3608731" algn="l"/>
                <a:tab pos="3914409" algn="l"/>
                <a:tab pos="4220088" algn="l"/>
                <a:tab pos="4525766" algn="l"/>
                <a:tab pos="4832524" algn="l"/>
                <a:tab pos="5137122" algn="l"/>
                <a:tab pos="5442801" algn="l"/>
                <a:tab pos="5748478" algn="l"/>
                <a:tab pos="6054157" algn="l"/>
              </a:tabLst>
            </a:pPr>
            <a:r>
              <a:rPr lang="en-GB" altLang="en-US" sz="2994" dirty="0">
                <a:solidFill>
                  <a:srgbClr val="C00000"/>
                </a:solidFill>
              </a:rPr>
              <a:t>Programs were being written in assembly language…</a:t>
            </a:r>
          </a:p>
          <a:p>
            <a:pPr marL="504423" lvl="1" indent="-193345">
              <a:lnSpc>
                <a:spcPct val="120000"/>
              </a:lnSpc>
              <a:spcAft>
                <a:spcPct val="20000"/>
              </a:spcAft>
              <a:tabLst>
                <a:tab pos="246271" algn="l"/>
                <a:tab pos="551949" algn="l"/>
                <a:tab pos="857627" algn="l"/>
                <a:tab pos="1163306" algn="l"/>
                <a:tab pos="1468984" algn="l"/>
                <a:tab pos="1774662" algn="l"/>
                <a:tab pos="2080340" algn="l"/>
                <a:tab pos="2386019" algn="l"/>
                <a:tab pos="2691696" algn="l"/>
                <a:tab pos="2997375" algn="l"/>
                <a:tab pos="3303053" algn="l"/>
                <a:tab pos="3608731" algn="l"/>
                <a:tab pos="3914409" algn="l"/>
                <a:tab pos="4220088" algn="l"/>
                <a:tab pos="4525766" algn="l"/>
                <a:tab pos="4832524" algn="l"/>
                <a:tab pos="5137122" algn="l"/>
                <a:tab pos="5442801" algn="l"/>
                <a:tab pos="5748478" algn="l"/>
                <a:tab pos="6054157" algn="l"/>
              </a:tabLst>
            </a:pPr>
            <a:r>
              <a:rPr lang="en-GB" altLang="en-US" sz="2994" dirty="0">
                <a:solidFill>
                  <a:srgbClr val="C00000"/>
                </a:solidFill>
              </a:rPr>
              <a:t>Sizes limited to  about a few hundreds of lines of assembly code…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713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"/>
          <p:cNvSpPr>
            <a:spLocks noGrp="1" noChangeArrowheads="1"/>
          </p:cNvSpPr>
          <p:nvPr>
            <p:ph type="title"/>
          </p:nvPr>
        </p:nvSpPr>
        <p:spPr>
          <a:xfrm>
            <a:off x="-76200" y="285751"/>
            <a:ext cx="6858720" cy="678311"/>
          </a:xfrm>
        </p:spPr>
        <p:txBody>
          <a:bodyPr vert="horz" lIns="13472" tIns="35026" rIns="13472" bIns="35026" rtlCol="0" anchor="ctr">
            <a:normAutofit/>
          </a:bodyPr>
          <a:lstStyle/>
          <a:p>
            <a:pPr>
              <a:lnSpc>
                <a:spcPct val="94000"/>
              </a:lnSpc>
              <a:spcBef>
                <a:spcPts val="680"/>
              </a:spcBef>
              <a:tabLst>
                <a:tab pos="0" algn="l"/>
                <a:tab pos="304598" algn="l"/>
                <a:tab pos="610277" algn="l"/>
                <a:tab pos="915954" algn="l"/>
                <a:tab pos="1221633" algn="l"/>
                <a:tab pos="1527311" algn="l"/>
                <a:tab pos="1832989" algn="l"/>
                <a:tab pos="2138667" algn="l"/>
                <a:tab pos="2444346" algn="l"/>
                <a:tab pos="2750024" algn="l"/>
                <a:tab pos="3055702" algn="l"/>
                <a:tab pos="3361380" algn="l"/>
                <a:tab pos="3667059" algn="l"/>
                <a:tab pos="3972737" algn="l"/>
                <a:tab pos="4278415" algn="l"/>
                <a:tab pos="4584093" algn="l"/>
                <a:tab pos="4889771" algn="l"/>
                <a:tab pos="5195449" algn="l"/>
                <a:tab pos="5501128" algn="l"/>
                <a:tab pos="5806806" algn="l"/>
                <a:tab pos="6112484" algn="l"/>
              </a:tabLst>
            </a:pPr>
            <a:r>
              <a:rPr lang="en-GB" altLang="en-US" sz="2994" dirty="0">
                <a:solidFill>
                  <a:srgbClr val="0000CC"/>
                </a:solidFill>
              </a:rPr>
              <a:t>Early Computer Programming (50s)</a:t>
            </a:r>
            <a:r>
              <a:rPr lang="ar-SA" altLang="en-US" sz="2994" dirty="0">
                <a:solidFill>
                  <a:srgbClr val="0000CC"/>
                </a:solidFill>
                <a:cs typeface="Arial" panose="020B0604020202020204" pitchFamily="34" charset="0"/>
              </a:rPr>
              <a:t>‏</a:t>
            </a:r>
            <a:endParaRPr lang="en-GB" altLang="en-US" sz="2994" dirty="0">
              <a:solidFill>
                <a:srgbClr val="0000CC"/>
              </a:solidFill>
            </a:endParaRP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" y="998951"/>
            <a:ext cx="6629400" cy="3269503"/>
          </a:xfrm>
        </p:spPr>
        <p:txBody>
          <a:bodyPr vert="horz" lIns="13472" tIns="35026" rIns="13472" bIns="35026" rtlCol="0">
            <a:normAutofit lnSpcReduction="10000"/>
          </a:bodyPr>
          <a:lstStyle/>
          <a:p>
            <a:pPr marL="232229" indent="-232229">
              <a:lnSpc>
                <a:spcPct val="130000"/>
              </a:lnSpc>
              <a:spcBef>
                <a:spcPct val="30000"/>
              </a:spcBef>
              <a:spcAft>
                <a:spcPct val="25000"/>
              </a:spcAft>
              <a:tabLst>
                <a:tab pos="246271" algn="l"/>
                <a:tab pos="551949" algn="l"/>
                <a:tab pos="857627" algn="l"/>
                <a:tab pos="1163306" algn="l"/>
                <a:tab pos="1468984" algn="l"/>
                <a:tab pos="1774662" algn="l"/>
                <a:tab pos="2080340" algn="l"/>
                <a:tab pos="2386019" algn="l"/>
                <a:tab pos="2691696" algn="l"/>
                <a:tab pos="2997375" algn="l"/>
                <a:tab pos="3303053" algn="l"/>
                <a:tab pos="3608731" algn="l"/>
                <a:tab pos="3914409" algn="l"/>
                <a:tab pos="4220088" algn="l"/>
                <a:tab pos="4525766" algn="l"/>
                <a:tab pos="4832524" algn="l"/>
                <a:tab pos="5137122" algn="l"/>
                <a:tab pos="5442801" algn="l"/>
                <a:tab pos="5748478" algn="l"/>
                <a:tab pos="6054157" algn="l"/>
              </a:tabLst>
            </a:pPr>
            <a:r>
              <a:rPr lang="en-GB" altLang="en-US" sz="3266" dirty="0"/>
              <a:t>Every programmer developed his/her own style of writing programs:</a:t>
            </a:r>
          </a:p>
          <a:p>
            <a:pPr marL="504423" lvl="1" indent="-193345">
              <a:lnSpc>
                <a:spcPct val="130000"/>
              </a:lnSpc>
              <a:spcBef>
                <a:spcPct val="30000"/>
              </a:spcBef>
              <a:spcAft>
                <a:spcPct val="25000"/>
              </a:spcAft>
              <a:tabLst>
                <a:tab pos="246271" algn="l"/>
                <a:tab pos="551949" algn="l"/>
                <a:tab pos="857627" algn="l"/>
                <a:tab pos="1163306" algn="l"/>
                <a:tab pos="1468984" algn="l"/>
                <a:tab pos="1774662" algn="l"/>
                <a:tab pos="2080340" algn="l"/>
                <a:tab pos="2386019" algn="l"/>
                <a:tab pos="2691696" algn="l"/>
                <a:tab pos="2997375" algn="l"/>
                <a:tab pos="3303053" algn="l"/>
                <a:tab pos="3608731" algn="l"/>
                <a:tab pos="3914409" algn="l"/>
                <a:tab pos="4220088" algn="l"/>
                <a:tab pos="4525766" algn="l"/>
                <a:tab pos="4832524" algn="l"/>
                <a:tab pos="5137122" algn="l"/>
                <a:tab pos="5442801" algn="l"/>
                <a:tab pos="5748478" algn="l"/>
                <a:tab pos="6054157" algn="l"/>
              </a:tabLst>
            </a:pPr>
            <a:r>
              <a:rPr lang="en-GB" altLang="en-US" sz="2994" dirty="0"/>
              <a:t>According to his intuition  (called </a:t>
            </a:r>
            <a:r>
              <a:rPr lang="en-GB" altLang="en-US" sz="2994" dirty="0">
                <a:solidFill>
                  <a:srgbClr val="0000CC"/>
                </a:solidFill>
              </a:rPr>
              <a:t>exploratory or build-and-fix programming</a:t>
            </a:r>
            <a:r>
              <a:rPr lang="en-GB" altLang="en-US" sz="2994" dirty="0"/>
              <a:t>) 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741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Grp="1" noChangeArrowheads="1"/>
          </p:cNvSpPr>
          <p:nvPr>
            <p:ph type="body"/>
          </p:nvPr>
        </p:nvSpPr>
        <p:spPr>
          <a:xfrm>
            <a:off x="0" y="912697"/>
            <a:ext cx="6858000" cy="3430440"/>
          </a:xfrm>
        </p:spPr>
        <p:txBody>
          <a:bodyPr vert="horz" lIns="13472" tIns="35026" rIns="13472" bIns="35026" rtlCol="0" anchor="t">
            <a:normAutofit/>
          </a:bodyPr>
          <a:lstStyle/>
          <a:p>
            <a:pPr marL="457200" indent="-457200" algn="l">
              <a:lnSpc>
                <a:spcPct val="115000"/>
              </a:lnSpc>
              <a:spcBef>
                <a:spcPct val="35000"/>
              </a:spcBef>
              <a:spcAft>
                <a:spcPct val="40000"/>
              </a:spcAft>
              <a:buFont typeface="Arial" panose="020B0604020202020204" pitchFamily="34" charset="0"/>
              <a:buChar char="•"/>
              <a:tabLst>
                <a:tab pos="246271" algn="l"/>
                <a:tab pos="551949" algn="l"/>
                <a:tab pos="857627" algn="l"/>
                <a:tab pos="1163306" algn="l"/>
                <a:tab pos="1468984" algn="l"/>
                <a:tab pos="1774662" algn="l"/>
                <a:tab pos="2080340" algn="l"/>
                <a:tab pos="2386019" algn="l"/>
                <a:tab pos="2691696" algn="l"/>
                <a:tab pos="2997375" algn="l"/>
                <a:tab pos="3303053" algn="l"/>
                <a:tab pos="3608731" algn="l"/>
                <a:tab pos="3914409" algn="l"/>
                <a:tab pos="4220088" algn="l"/>
                <a:tab pos="4525766" algn="l"/>
                <a:tab pos="4832524" algn="l"/>
                <a:tab pos="5137122" algn="l"/>
                <a:tab pos="5442801" algn="l"/>
                <a:tab pos="5748478" algn="l"/>
                <a:tab pos="6054157" algn="l"/>
              </a:tabLst>
              <a:defRPr/>
            </a:pPr>
            <a:r>
              <a:rPr lang="en-GB" sz="2994" b="0" dirty="0"/>
              <a:t>High-level languages such as FORTRAN, ALGOL, and COBOL were introduced:</a:t>
            </a:r>
          </a:p>
          <a:p>
            <a:pPr marL="504423" lvl="1" indent="-193345" algn="l">
              <a:lnSpc>
                <a:spcPct val="115000"/>
              </a:lnSpc>
              <a:spcBef>
                <a:spcPct val="35000"/>
              </a:spcBef>
              <a:spcAft>
                <a:spcPct val="40000"/>
              </a:spcAft>
              <a:buSzPct val="75000"/>
              <a:buFont typeface="Symbol" pitchFamily="18" charset="2"/>
              <a:buChar char=""/>
              <a:tabLst>
                <a:tab pos="246271" algn="l"/>
                <a:tab pos="551949" algn="l"/>
                <a:tab pos="857627" algn="l"/>
                <a:tab pos="1163306" algn="l"/>
                <a:tab pos="1468984" algn="l"/>
                <a:tab pos="1774662" algn="l"/>
                <a:tab pos="2080340" algn="l"/>
                <a:tab pos="2386019" algn="l"/>
                <a:tab pos="2691696" algn="l"/>
                <a:tab pos="2997375" algn="l"/>
                <a:tab pos="3303053" algn="l"/>
                <a:tab pos="3608731" algn="l"/>
                <a:tab pos="3914409" algn="l"/>
                <a:tab pos="4220088" algn="l"/>
                <a:tab pos="4525766" algn="l"/>
                <a:tab pos="4832524" algn="l"/>
                <a:tab pos="5137122" algn="l"/>
                <a:tab pos="5442801" algn="l"/>
                <a:tab pos="5748478" algn="l"/>
                <a:tab pos="6054157" algn="l"/>
              </a:tabLst>
              <a:defRPr/>
            </a:pPr>
            <a:r>
              <a:rPr lang="en-GB" sz="2800" dirty="0">
                <a:solidFill>
                  <a:srgbClr val="0000CC"/>
                </a:solidFill>
              </a:rPr>
              <a:t>This reduced software development efforts greatly.</a:t>
            </a:r>
            <a:r>
              <a:rPr lang="en-GB" sz="2400" dirty="0"/>
              <a:t> </a:t>
            </a:r>
          </a:p>
          <a:p>
            <a:pPr marL="504423" lvl="1" indent="-193345" algn="l">
              <a:lnSpc>
                <a:spcPct val="115000"/>
              </a:lnSpc>
              <a:spcBef>
                <a:spcPct val="35000"/>
              </a:spcBef>
              <a:spcAft>
                <a:spcPct val="40000"/>
              </a:spcAft>
              <a:buSzPct val="75000"/>
              <a:buFont typeface="Symbol" pitchFamily="18" charset="2"/>
              <a:buChar char=""/>
              <a:tabLst>
                <a:tab pos="246271" algn="l"/>
                <a:tab pos="551949" algn="l"/>
                <a:tab pos="857627" algn="l"/>
                <a:tab pos="1163306" algn="l"/>
                <a:tab pos="1468984" algn="l"/>
                <a:tab pos="1774662" algn="l"/>
                <a:tab pos="2080340" algn="l"/>
                <a:tab pos="2386019" algn="l"/>
                <a:tab pos="2691696" algn="l"/>
                <a:tab pos="2997375" algn="l"/>
                <a:tab pos="3303053" algn="l"/>
                <a:tab pos="3608731" algn="l"/>
                <a:tab pos="3914409" algn="l"/>
                <a:tab pos="4220088" algn="l"/>
                <a:tab pos="4525766" algn="l"/>
                <a:tab pos="4832524" algn="l"/>
                <a:tab pos="5137122" algn="l"/>
                <a:tab pos="5442801" algn="l"/>
                <a:tab pos="5748478" algn="l"/>
                <a:tab pos="6054157" algn="l"/>
              </a:tabLst>
              <a:defRPr/>
            </a:pPr>
            <a:r>
              <a:rPr lang="en-GB" sz="2722" dirty="0">
                <a:solidFill>
                  <a:schemeClr val="accent1">
                    <a:lumMod val="50000"/>
                  </a:schemeClr>
                </a:solidFill>
              </a:rPr>
              <a:t>Why reduces?</a:t>
            </a: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 idx="1"/>
          </p:nvPr>
        </p:nvSpPr>
        <p:spPr>
          <a:xfrm>
            <a:off x="-152685" y="0"/>
            <a:ext cx="7163369" cy="777682"/>
          </a:xfrm>
        </p:spPr>
        <p:txBody>
          <a:bodyPr vert="horz" lIns="14696" tIns="34291" rIns="14696" bIns="34291" rtlCol="0" anchor="ctr">
            <a:normAutofit/>
          </a:bodyPr>
          <a:lstStyle/>
          <a:p>
            <a:pPr marL="0" indent="0" algn="ctr">
              <a:lnSpc>
                <a:spcPct val="94000"/>
              </a:lnSpc>
              <a:spcBef>
                <a:spcPts val="544"/>
              </a:spcBef>
              <a:spcAft>
                <a:spcPct val="0"/>
              </a:spcAft>
              <a:buNone/>
              <a:tabLst>
                <a:tab pos="0" algn="l"/>
                <a:tab pos="304598" algn="l"/>
                <a:tab pos="610277" algn="l"/>
                <a:tab pos="915954" algn="l"/>
                <a:tab pos="1221633" algn="l"/>
                <a:tab pos="1527311" algn="l"/>
                <a:tab pos="1832989" algn="l"/>
                <a:tab pos="2138667" algn="l"/>
                <a:tab pos="2444346" algn="l"/>
                <a:tab pos="2750024" algn="l"/>
                <a:tab pos="3055702" algn="l"/>
                <a:tab pos="3361380" algn="l"/>
                <a:tab pos="3667059" algn="l"/>
                <a:tab pos="3972737" algn="l"/>
                <a:tab pos="4278415" algn="l"/>
                <a:tab pos="4584093" algn="l"/>
                <a:tab pos="4889771" algn="l"/>
                <a:tab pos="5195449" algn="l"/>
                <a:tab pos="5501128" algn="l"/>
                <a:tab pos="5806806" algn="l"/>
                <a:tab pos="6112484" algn="l"/>
              </a:tabLst>
              <a:defRPr/>
            </a:pPr>
            <a:r>
              <a:rPr lang="en-GB" sz="2994" b="1" dirty="0">
                <a:solidFill>
                  <a:srgbClr val="0000CC"/>
                </a:solidFill>
              </a:rPr>
              <a:t>High-Level Language Programming </a:t>
            </a:r>
            <a:r>
              <a:rPr lang="en-GB" sz="1905" b="1" dirty="0">
                <a:solidFill>
                  <a:srgbClr val="0000CC"/>
                </a:solidFill>
              </a:rPr>
              <a:t>(Early 60s)</a:t>
            </a:r>
            <a:r>
              <a:rPr lang="ar-SA" sz="1905" b="1" dirty="0">
                <a:solidFill>
                  <a:srgbClr val="0000CC"/>
                </a:solidFill>
                <a:cs typeface="Arial" charset="0"/>
              </a:rPr>
              <a:t>‏</a:t>
            </a:r>
            <a:endParaRPr lang="en-GB" sz="1905" b="1" dirty="0">
              <a:solidFill>
                <a:srgbClr val="0000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804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9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 noGrp="1" noChangeArrowheads="1"/>
          </p:cNvSpPr>
          <p:nvPr>
            <p:ph type="body"/>
          </p:nvPr>
        </p:nvSpPr>
        <p:spPr>
          <a:xfrm>
            <a:off x="120786" y="1170954"/>
            <a:ext cx="6584814" cy="3358072"/>
          </a:xfrm>
        </p:spPr>
        <p:txBody>
          <a:bodyPr vert="horz" lIns="13472" tIns="35026" rIns="13472" bIns="35026" rtlCol="0" anchor="t">
            <a:normAutofit/>
          </a:bodyPr>
          <a:lstStyle/>
          <a:p>
            <a:pPr marL="457200" indent="-457200" algn="l">
              <a:lnSpc>
                <a:spcPct val="130000"/>
              </a:lnSpc>
              <a:spcBef>
                <a:spcPct val="30000"/>
              </a:spcBef>
              <a:spcAft>
                <a:spcPct val="30000"/>
              </a:spcAft>
              <a:buFont typeface="Arial" panose="020B0604020202020204" pitchFamily="34" charset="0"/>
              <a:buChar char="•"/>
              <a:tabLst>
                <a:tab pos="246271" algn="l"/>
                <a:tab pos="551949" algn="l"/>
                <a:tab pos="857627" algn="l"/>
                <a:tab pos="1163306" algn="l"/>
                <a:tab pos="1468984" algn="l"/>
                <a:tab pos="1774662" algn="l"/>
                <a:tab pos="2080340" algn="l"/>
                <a:tab pos="2386019" algn="l"/>
                <a:tab pos="2691696" algn="l"/>
                <a:tab pos="2997375" algn="l"/>
                <a:tab pos="3303053" algn="l"/>
                <a:tab pos="3608731" algn="l"/>
                <a:tab pos="3914409" algn="l"/>
                <a:tab pos="4220088" algn="l"/>
                <a:tab pos="4525766" algn="l"/>
                <a:tab pos="4832524" algn="l"/>
                <a:tab pos="5137122" algn="l"/>
                <a:tab pos="5442801" algn="l"/>
                <a:tab pos="5748478" algn="l"/>
                <a:tab pos="6054157" algn="l"/>
              </a:tabLst>
              <a:defRPr/>
            </a:pPr>
            <a:r>
              <a:rPr lang="en-GB" sz="2994" dirty="0"/>
              <a:t>Software development style was still exploratory. </a:t>
            </a:r>
          </a:p>
          <a:p>
            <a:pPr marL="504423" lvl="1" indent="-193345" algn="l">
              <a:lnSpc>
                <a:spcPct val="130000"/>
              </a:lnSpc>
              <a:spcBef>
                <a:spcPct val="30000"/>
              </a:spcBef>
              <a:spcAft>
                <a:spcPct val="30000"/>
              </a:spcAft>
              <a:buSzPct val="75000"/>
              <a:buFont typeface="Symbol" pitchFamily="18" charset="2"/>
              <a:buChar char=""/>
              <a:tabLst>
                <a:tab pos="246271" algn="l"/>
                <a:tab pos="551949" algn="l"/>
                <a:tab pos="857627" algn="l"/>
                <a:tab pos="1163306" algn="l"/>
                <a:tab pos="1468984" algn="l"/>
                <a:tab pos="1774662" algn="l"/>
                <a:tab pos="2080340" algn="l"/>
                <a:tab pos="2386019" algn="l"/>
                <a:tab pos="2691696" algn="l"/>
                <a:tab pos="2997375" algn="l"/>
                <a:tab pos="3303053" algn="l"/>
                <a:tab pos="3608731" algn="l"/>
                <a:tab pos="3914409" algn="l"/>
                <a:tab pos="4220088" algn="l"/>
                <a:tab pos="4525766" algn="l"/>
                <a:tab pos="4832524" algn="l"/>
                <a:tab pos="5137122" algn="l"/>
                <a:tab pos="5442801" algn="l"/>
                <a:tab pos="5748478" algn="l"/>
                <a:tab pos="6054157" algn="l"/>
              </a:tabLst>
              <a:defRPr/>
            </a:pPr>
            <a:r>
              <a:rPr lang="en-GB" sz="2722" dirty="0"/>
              <a:t>Typical program sizes were limited to a few thousands of lines of source code.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 idx="1"/>
          </p:nvPr>
        </p:nvSpPr>
        <p:spPr>
          <a:xfrm>
            <a:off x="120786" y="209550"/>
            <a:ext cx="6934200" cy="925658"/>
          </a:xfrm>
        </p:spPr>
        <p:txBody>
          <a:bodyPr vert="horz" lIns="14696" tIns="34291" rIns="14696" bIns="34291" rtlCol="0" anchor="ctr">
            <a:normAutofit/>
          </a:bodyPr>
          <a:lstStyle/>
          <a:p>
            <a:pPr marL="0" indent="0" algn="ctr">
              <a:lnSpc>
                <a:spcPct val="94000"/>
              </a:lnSpc>
              <a:spcBef>
                <a:spcPts val="544"/>
              </a:spcBef>
              <a:spcAft>
                <a:spcPct val="0"/>
              </a:spcAft>
              <a:buNone/>
              <a:tabLst>
                <a:tab pos="0" algn="l"/>
                <a:tab pos="304598" algn="l"/>
                <a:tab pos="610277" algn="l"/>
                <a:tab pos="915954" algn="l"/>
                <a:tab pos="1221633" algn="l"/>
                <a:tab pos="1527311" algn="l"/>
                <a:tab pos="1832989" algn="l"/>
                <a:tab pos="2138667" algn="l"/>
                <a:tab pos="2444346" algn="l"/>
                <a:tab pos="2750024" algn="l"/>
                <a:tab pos="3055702" algn="l"/>
                <a:tab pos="3361380" algn="l"/>
                <a:tab pos="3667059" algn="l"/>
                <a:tab pos="3972737" algn="l"/>
                <a:tab pos="4278415" algn="l"/>
                <a:tab pos="4584093" algn="l"/>
                <a:tab pos="4889771" algn="l"/>
                <a:tab pos="5195449" algn="l"/>
                <a:tab pos="5501128" algn="l"/>
                <a:tab pos="5806806" algn="l"/>
                <a:tab pos="6112484" algn="l"/>
              </a:tabLst>
              <a:defRPr/>
            </a:pPr>
            <a:r>
              <a:rPr lang="en-GB" sz="2994" b="1" dirty="0">
                <a:solidFill>
                  <a:srgbClr val="0000CC"/>
                </a:solidFill>
              </a:rPr>
              <a:t>High-Level Language Programming </a:t>
            </a:r>
            <a:r>
              <a:rPr lang="en-GB" sz="1905" b="1" dirty="0">
                <a:solidFill>
                  <a:srgbClr val="0000CC"/>
                </a:solidFill>
              </a:rPr>
              <a:t>(Early 60s)</a:t>
            </a:r>
            <a:r>
              <a:rPr lang="ar-SA" sz="1905" b="1" dirty="0">
                <a:solidFill>
                  <a:srgbClr val="0000CC"/>
                </a:solidFill>
                <a:cs typeface="Arial" charset="0"/>
              </a:rPr>
              <a:t>‏</a:t>
            </a:r>
            <a:endParaRPr lang="en-GB" sz="1905" b="1" dirty="0">
              <a:solidFill>
                <a:srgbClr val="0000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689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"/>
          <p:cNvSpPr>
            <a:spLocks noGrp="1" noChangeArrowheads="1"/>
          </p:cNvSpPr>
          <p:nvPr>
            <p:ph type="title"/>
          </p:nvPr>
        </p:nvSpPr>
        <p:spPr>
          <a:xfrm>
            <a:off x="210802" y="2177"/>
            <a:ext cx="6436395" cy="777682"/>
          </a:xfrm>
        </p:spPr>
        <p:txBody>
          <a:bodyPr vert="horz" lIns="13472" tIns="35026" rIns="13472" bIns="35026" rtlCol="0" anchor="ctr">
            <a:normAutofit/>
          </a:bodyPr>
          <a:lstStyle/>
          <a:p>
            <a:pPr>
              <a:lnSpc>
                <a:spcPct val="94000"/>
              </a:lnSpc>
              <a:spcBef>
                <a:spcPts val="680"/>
              </a:spcBef>
              <a:tabLst>
                <a:tab pos="0" algn="l"/>
                <a:tab pos="304598" algn="l"/>
                <a:tab pos="610277" algn="l"/>
                <a:tab pos="915954" algn="l"/>
                <a:tab pos="1221633" algn="l"/>
                <a:tab pos="1527311" algn="l"/>
                <a:tab pos="1832989" algn="l"/>
                <a:tab pos="2138667" algn="l"/>
                <a:tab pos="2444346" algn="l"/>
                <a:tab pos="2750024" algn="l"/>
                <a:tab pos="3055702" algn="l"/>
                <a:tab pos="3361380" algn="l"/>
                <a:tab pos="3667059" algn="l"/>
                <a:tab pos="3972737" algn="l"/>
                <a:tab pos="4278415" algn="l"/>
                <a:tab pos="4584093" algn="l"/>
                <a:tab pos="4889771" algn="l"/>
                <a:tab pos="5195449" algn="l"/>
                <a:tab pos="5501128" algn="l"/>
                <a:tab pos="5806806" algn="l"/>
                <a:tab pos="6112484" algn="l"/>
              </a:tabLst>
            </a:pPr>
            <a:r>
              <a:rPr lang="en-GB" altLang="en-US" sz="2994" dirty="0">
                <a:solidFill>
                  <a:srgbClr val="0000CC"/>
                </a:solidFill>
              </a:rPr>
              <a:t>Control Flow-Based Design </a:t>
            </a:r>
            <a:r>
              <a:rPr lang="en-GB" altLang="en-US" sz="1905" dirty="0">
                <a:solidFill>
                  <a:srgbClr val="0000CC"/>
                </a:solidFill>
              </a:rPr>
              <a:t>(late 60s)</a:t>
            </a:r>
            <a:r>
              <a:rPr lang="ar-SA" altLang="en-US" sz="1905" dirty="0">
                <a:solidFill>
                  <a:srgbClr val="0000CC"/>
                </a:solidFill>
                <a:cs typeface="Arial" panose="020B0604020202020204" pitchFamily="34" charset="0"/>
              </a:rPr>
              <a:t>‏</a:t>
            </a:r>
            <a:endParaRPr lang="en-GB" altLang="en-US" sz="1905" dirty="0">
              <a:solidFill>
                <a:srgbClr val="0000CC"/>
              </a:solidFill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261" y="748060"/>
            <a:ext cx="6858000" cy="4236205"/>
          </a:xfrm>
        </p:spPr>
        <p:txBody>
          <a:bodyPr vert="horz" lIns="13472" tIns="35026" rIns="13472" bIns="35026" rtlCol="0">
            <a:normAutofit lnSpcReduction="10000"/>
          </a:bodyPr>
          <a:lstStyle/>
          <a:p>
            <a:pPr marL="232229" indent="-232229">
              <a:lnSpc>
                <a:spcPct val="120000"/>
              </a:lnSpc>
              <a:spcBef>
                <a:spcPct val="25000"/>
              </a:spcBef>
              <a:spcAft>
                <a:spcPct val="30000"/>
              </a:spcAft>
              <a:tabLst>
                <a:tab pos="246271" algn="l"/>
                <a:tab pos="551949" algn="l"/>
                <a:tab pos="857627" algn="l"/>
                <a:tab pos="1163306" algn="l"/>
                <a:tab pos="1468984" algn="l"/>
                <a:tab pos="1774662" algn="l"/>
                <a:tab pos="2080340" algn="l"/>
                <a:tab pos="2386019" algn="l"/>
                <a:tab pos="2691696" algn="l"/>
                <a:tab pos="2997375" algn="l"/>
                <a:tab pos="3303053" algn="l"/>
                <a:tab pos="3608731" algn="l"/>
                <a:tab pos="3914409" algn="l"/>
                <a:tab pos="4220088" algn="l"/>
                <a:tab pos="4525766" algn="l"/>
                <a:tab pos="4832524" algn="l"/>
                <a:tab pos="5137122" algn="l"/>
                <a:tab pos="5442801" algn="l"/>
                <a:tab pos="5748478" algn="l"/>
                <a:tab pos="6054157" algn="l"/>
              </a:tabLst>
            </a:pPr>
            <a:r>
              <a:rPr lang="en-GB" altLang="en-US" sz="2994" dirty="0"/>
              <a:t>Size and complexity of programs increased further:</a:t>
            </a:r>
          </a:p>
          <a:p>
            <a:pPr marL="504423" lvl="1" indent="-193345">
              <a:lnSpc>
                <a:spcPct val="120000"/>
              </a:lnSpc>
              <a:spcBef>
                <a:spcPct val="25000"/>
              </a:spcBef>
              <a:spcAft>
                <a:spcPct val="30000"/>
              </a:spcAft>
              <a:tabLst>
                <a:tab pos="246271" algn="l"/>
                <a:tab pos="551949" algn="l"/>
                <a:tab pos="857627" algn="l"/>
                <a:tab pos="1163306" algn="l"/>
                <a:tab pos="1468984" algn="l"/>
                <a:tab pos="1774662" algn="l"/>
                <a:tab pos="2080340" algn="l"/>
                <a:tab pos="2386019" algn="l"/>
                <a:tab pos="2691696" algn="l"/>
                <a:tab pos="2997375" algn="l"/>
                <a:tab pos="3303053" algn="l"/>
                <a:tab pos="3608731" algn="l"/>
                <a:tab pos="3914409" algn="l"/>
                <a:tab pos="4220088" algn="l"/>
                <a:tab pos="4525766" algn="l"/>
                <a:tab pos="4832524" algn="l"/>
                <a:tab pos="5137122" algn="l"/>
                <a:tab pos="5442801" algn="l"/>
                <a:tab pos="5748478" algn="l"/>
                <a:tab pos="6054157" algn="l"/>
              </a:tabLst>
            </a:pPr>
            <a:r>
              <a:rPr lang="en-GB" altLang="en-US" sz="2722" dirty="0"/>
              <a:t>Exploratory programming style proved to be insufficient.  </a:t>
            </a:r>
          </a:p>
          <a:p>
            <a:pPr marL="232229" indent="-232229">
              <a:lnSpc>
                <a:spcPct val="120000"/>
              </a:lnSpc>
              <a:spcBef>
                <a:spcPct val="25000"/>
              </a:spcBef>
              <a:spcAft>
                <a:spcPct val="30000"/>
              </a:spcAft>
              <a:tabLst>
                <a:tab pos="246271" algn="l"/>
                <a:tab pos="551949" algn="l"/>
                <a:tab pos="857627" algn="l"/>
                <a:tab pos="1163306" algn="l"/>
                <a:tab pos="1468984" algn="l"/>
                <a:tab pos="1774662" algn="l"/>
                <a:tab pos="2080340" algn="l"/>
                <a:tab pos="2386019" algn="l"/>
                <a:tab pos="2691696" algn="l"/>
                <a:tab pos="2997375" algn="l"/>
                <a:tab pos="3303053" algn="l"/>
                <a:tab pos="3608731" algn="l"/>
                <a:tab pos="3914409" algn="l"/>
                <a:tab pos="4220088" algn="l"/>
                <a:tab pos="4525766" algn="l"/>
                <a:tab pos="4832524" algn="l"/>
                <a:tab pos="5137122" algn="l"/>
                <a:tab pos="5442801" algn="l"/>
                <a:tab pos="5748478" algn="l"/>
                <a:tab pos="6054157" algn="l"/>
              </a:tabLst>
            </a:pPr>
            <a:r>
              <a:rPr lang="en-GB" altLang="en-US" sz="2994" dirty="0"/>
              <a:t>Programmers found:</a:t>
            </a:r>
          </a:p>
          <a:p>
            <a:pPr marL="504423" lvl="1" indent="-193345">
              <a:lnSpc>
                <a:spcPct val="120000"/>
              </a:lnSpc>
              <a:spcBef>
                <a:spcPct val="25000"/>
              </a:spcBef>
              <a:spcAft>
                <a:spcPct val="30000"/>
              </a:spcAft>
              <a:tabLst>
                <a:tab pos="246271" algn="l"/>
                <a:tab pos="551949" algn="l"/>
                <a:tab pos="857627" algn="l"/>
                <a:tab pos="1163306" algn="l"/>
                <a:tab pos="1468984" algn="l"/>
                <a:tab pos="1774662" algn="l"/>
                <a:tab pos="2080340" algn="l"/>
                <a:tab pos="2386019" algn="l"/>
                <a:tab pos="2691696" algn="l"/>
                <a:tab pos="2997375" algn="l"/>
                <a:tab pos="3303053" algn="l"/>
                <a:tab pos="3608731" algn="l"/>
                <a:tab pos="3914409" algn="l"/>
                <a:tab pos="4220088" algn="l"/>
                <a:tab pos="4525766" algn="l"/>
                <a:tab pos="4832524" algn="l"/>
                <a:tab pos="5137122" algn="l"/>
                <a:tab pos="5442801" algn="l"/>
                <a:tab pos="5748478" algn="l"/>
                <a:tab pos="6054157" algn="l"/>
              </a:tabLst>
            </a:pPr>
            <a:r>
              <a:rPr lang="en-GB" altLang="en-US" sz="2722" dirty="0"/>
              <a:t>Very difficult to write cost-effective and correct programs.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007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"/>
          <p:cNvSpPr>
            <a:spLocks noGrp="1" noChangeArrowheads="1"/>
          </p:cNvSpPr>
          <p:nvPr>
            <p:ph type="title"/>
          </p:nvPr>
        </p:nvSpPr>
        <p:spPr>
          <a:xfrm>
            <a:off x="-76560" y="-137207"/>
            <a:ext cx="6858720" cy="1005586"/>
          </a:xfrm>
        </p:spPr>
        <p:txBody>
          <a:bodyPr vert="horz" lIns="13472" tIns="35026" rIns="13472" bIns="35026" rtlCol="0" anchor="ctr">
            <a:normAutofit/>
          </a:bodyPr>
          <a:lstStyle/>
          <a:p>
            <a:pPr>
              <a:lnSpc>
                <a:spcPct val="94000"/>
              </a:lnSpc>
              <a:spcBef>
                <a:spcPts val="680"/>
              </a:spcBef>
              <a:tabLst>
                <a:tab pos="0" algn="l"/>
                <a:tab pos="304598" algn="l"/>
                <a:tab pos="610277" algn="l"/>
                <a:tab pos="915954" algn="l"/>
                <a:tab pos="1221633" algn="l"/>
                <a:tab pos="1527311" algn="l"/>
                <a:tab pos="1832989" algn="l"/>
                <a:tab pos="2138667" algn="l"/>
                <a:tab pos="2444346" algn="l"/>
                <a:tab pos="2750024" algn="l"/>
                <a:tab pos="3055702" algn="l"/>
                <a:tab pos="3361380" algn="l"/>
                <a:tab pos="3667059" algn="l"/>
                <a:tab pos="3972737" algn="l"/>
                <a:tab pos="4278415" algn="l"/>
                <a:tab pos="4584093" algn="l"/>
                <a:tab pos="4889771" algn="l"/>
                <a:tab pos="5195449" algn="l"/>
                <a:tab pos="5501128" algn="l"/>
                <a:tab pos="5806806" algn="l"/>
                <a:tab pos="6112484" algn="l"/>
              </a:tabLst>
            </a:pPr>
            <a:r>
              <a:rPr lang="en-GB" altLang="en-US" sz="2994" dirty="0">
                <a:solidFill>
                  <a:srgbClr val="0000CC"/>
                </a:solidFill>
              </a:rPr>
              <a:t>Control Flow-Based Design </a:t>
            </a:r>
            <a:r>
              <a:rPr lang="en-GB" altLang="en-US" sz="2177" dirty="0">
                <a:solidFill>
                  <a:srgbClr val="0000CC"/>
                </a:solidFill>
              </a:rPr>
              <a:t>(late 60s)</a:t>
            </a:r>
            <a:r>
              <a:rPr lang="ar-SA" altLang="en-US" sz="2177" dirty="0">
                <a:solidFill>
                  <a:srgbClr val="0000CC"/>
                </a:solidFill>
                <a:cs typeface="Arial" panose="020B0604020202020204" pitchFamily="34" charset="0"/>
              </a:rPr>
              <a:t>‏</a:t>
            </a:r>
            <a:endParaRPr lang="en-GB" altLang="en-US" sz="2177" dirty="0">
              <a:solidFill>
                <a:srgbClr val="0000CC"/>
              </a:solidFill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755" y="727711"/>
            <a:ext cx="6781800" cy="4129274"/>
          </a:xfrm>
        </p:spPr>
        <p:txBody>
          <a:bodyPr vert="horz" lIns="13472" tIns="35026" rIns="13472" bIns="35026" rtlCol="0">
            <a:normAutofit/>
          </a:bodyPr>
          <a:lstStyle/>
          <a:p>
            <a:pPr marL="232229" indent="-232229">
              <a:lnSpc>
                <a:spcPct val="120000"/>
              </a:lnSpc>
              <a:spcAft>
                <a:spcPts val="1200"/>
              </a:spcAft>
              <a:tabLst>
                <a:tab pos="246271" algn="l"/>
                <a:tab pos="551949" algn="l"/>
                <a:tab pos="857627" algn="l"/>
                <a:tab pos="1163306" algn="l"/>
                <a:tab pos="1468984" algn="l"/>
                <a:tab pos="1774662" algn="l"/>
                <a:tab pos="2080340" algn="l"/>
                <a:tab pos="2386019" algn="l"/>
                <a:tab pos="2691696" algn="l"/>
                <a:tab pos="2997375" algn="l"/>
                <a:tab pos="3303053" algn="l"/>
                <a:tab pos="3608731" algn="l"/>
                <a:tab pos="3914409" algn="l"/>
                <a:tab pos="4220088" algn="l"/>
                <a:tab pos="4525766" algn="l"/>
                <a:tab pos="4832524" algn="l"/>
                <a:tab pos="5137122" algn="l"/>
                <a:tab pos="5442801" algn="l"/>
                <a:tab pos="5748478" algn="l"/>
                <a:tab pos="6054157" algn="l"/>
              </a:tabLst>
            </a:pPr>
            <a:r>
              <a:rPr lang="en-GB" altLang="en-US" sz="2994" dirty="0"/>
              <a:t>Programmers found it very difficult:</a:t>
            </a:r>
          </a:p>
          <a:p>
            <a:pPr marL="504423" lvl="1" indent="-193345">
              <a:lnSpc>
                <a:spcPct val="120000"/>
              </a:lnSpc>
              <a:spcAft>
                <a:spcPts val="1200"/>
              </a:spcAft>
              <a:tabLst>
                <a:tab pos="246271" algn="l"/>
                <a:tab pos="551949" algn="l"/>
                <a:tab pos="857627" algn="l"/>
                <a:tab pos="1163306" algn="l"/>
                <a:tab pos="1468984" algn="l"/>
                <a:tab pos="1774662" algn="l"/>
                <a:tab pos="2080340" algn="l"/>
                <a:tab pos="2386019" algn="l"/>
                <a:tab pos="2691696" algn="l"/>
                <a:tab pos="2997375" algn="l"/>
                <a:tab pos="3303053" algn="l"/>
                <a:tab pos="3608731" algn="l"/>
                <a:tab pos="3914409" algn="l"/>
                <a:tab pos="4220088" algn="l"/>
                <a:tab pos="4525766" algn="l"/>
                <a:tab pos="4832524" algn="l"/>
                <a:tab pos="5137122" algn="l"/>
                <a:tab pos="5442801" algn="l"/>
                <a:tab pos="5748478" algn="l"/>
                <a:tab pos="6054157" algn="l"/>
              </a:tabLst>
            </a:pPr>
            <a:r>
              <a:rPr lang="en-GB" altLang="en-US" sz="2722" dirty="0"/>
              <a:t>To understand and maintain programs written by others. </a:t>
            </a:r>
          </a:p>
          <a:p>
            <a:pPr marL="232229" indent="-232229">
              <a:lnSpc>
                <a:spcPct val="120000"/>
              </a:lnSpc>
              <a:spcAft>
                <a:spcPts val="1200"/>
              </a:spcAft>
              <a:tabLst>
                <a:tab pos="246271" algn="l"/>
                <a:tab pos="551949" algn="l"/>
                <a:tab pos="857627" algn="l"/>
                <a:tab pos="1163306" algn="l"/>
                <a:tab pos="1468984" algn="l"/>
                <a:tab pos="1774662" algn="l"/>
                <a:tab pos="2080340" algn="l"/>
                <a:tab pos="2386019" algn="l"/>
                <a:tab pos="2691696" algn="l"/>
                <a:tab pos="2997375" algn="l"/>
                <a:tab pos="3303053" algn="l"/>
                <a:tab pos="3608731" algn="l"/>
                <a:tab pos="3914409" algn="l"/>
                <a:tab pos="4220088" algn="l"/>
                <a:tab pos="4525766" algn="l"/>
                <a:tab pos="4832524" algn="l"/>
                <a:tab pos="5137122" algn="l"/>
                <a:tab pos="5442801" algn="l"/>
                <a:tab pos="5748478" algn="l"/>
                <a:tab pos="6054157" algn="l"/>
              </a:tabLst>
            </a:pPr>
            <a:r>
              <a:rPr lang="en-GB" altLang="en-US" sz="2994" dirty="0"/>
              <a:t>To cope up with this problem, experienced programmers advised-</a:t>
            </a:r>
            <a:r>
              <a:rPr lang="en-GB" altLang="en-US" sz="2994" b="1" dirty="0">
                <a:solidFill>
                  <a:srgbClr val="C00000"/>
                </a:solidFill>
              </a:rPr>
              <a:t>-</a:t>
            </a:r>
            <a:r>
              <a:rPr lang="en-GB" altLang="en-US" sz="2449" b="1" dirty="0">
                <a:solidFill>
                  <a:srgbClr val="C00000"/>
                </a:solidFill>
              </a:rPr>
              <a:t>-”Pay particular attention to the   design of the program's  control structure.'’</a:t>
            </a:r>
            <a:r>
              <a:rPr lang="en-GB" altLang="en-US" sz="2722" b="1" u="sng" dirty="0">
                <a:solidFill>
                  <a:srgbClr val="C00000"/>
                </a:solidFill>
              </a:rPr>
              <a:t> </a:t>
            </a:r>
            <a:r>
              <a:rPr lang="en-GB" altLang="en-US" sz="2722" b="1" u="sng" dirty="0">
                <a:solidFill>
                  <a:srgbClr val="0000CC"/>
                </a:solidFill>
              </a:rPr>
              <a:t>             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4944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2402" y="285752"/>
            <a:ext cx="5852055" cy="935379"/>
          </a:xfrm>
        </p:spPr>
        <p:txBody>
          <a:bodyPr/>
          <a:lstStyle/>
          <a:p>
            <a:pPr>
              <a:lnSpc>
                <a:spcPct val="94000"/>
              </a:lnSpc>
              <a:tabLst>
                <a:tab pos="0" algn="l"/>
                <a:tab pos="304591" algn="l"/>
                <a:tab pos="610262" algn="l"/>
                <a:tab pos="915932" algn="l"/>
                <a:tab pos="1221603" algn="l"/>
                <a:tab pos="1527272" algn="l"/>
                <a:tab pos="1832944" algn="l"/>
                <a:tab pos="2138613" algn="l"/>
                <a:tab pos="2444286" algn="l"/>
                <a:tab pos="2749955" algn="l"/>
                <a:tab pos="3055626" algn="l"/>
                <a:tab pos="3361296" algn="l"/>
                <a:tab pos="3666967" algn="l"/>
                <a:tab pos="3972638" algn="l"/>
                <a:tab pos="4278308" algn="l"/>
                <a:tab pos="4583979" algn="l"/>
                <a:tab pos="4889648" algn="l"/>
                <a:tab pos="5195319" algn="l"/>
                <a:tab pos="5500990" algn="l"/>
                <a:tab pos="5806661" algn="l"/>
                <a:tab pos="6112331" algn="l"/>
              </a:tabLst>
            </a:pPr>
            <a:r>
              <a:rPr lang="en-GB" altLang="en-US" sz="2995" b="1" dirty="0"/>
              <a:t>Types of Software Projects</a:t>
            </a: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52402" y="1428752"/>
            <a:ext cx="6553198" cy="2500391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1633"/>
              </a:spcBef>
              <a:spcAft>
                <a:spcPts val="1157"/>
              </a:spcAft>
              <a:tabLst>
                <a:tab pos="303511" algn="l"/>
                <a:tab pos="609181" algn="l"/>
                <a:tab pos="914852" algn="l"/>
                <a:tab pos="1220523" algn="l"/>
                <a:tab pos="1526193" algn="l"/>
                <a:tab pos="1831864" algn="l"/>
                <a:tab pos="2137535" algn="l"/>
                <a:tab pos="2443204" algn="l"/>
                <a:tab pos="2748875" algn="l"/>
                <a:tab pos="3054546" algn="l"/>
                <a:tab pos="3360216" algn="l"/>
                <a:tab pos="3665887" algn="l"/>
                <a:tab pos="3971558" algn="l"/>
                <a:tab pos="4277228" algn="l"/>
                <a:tab pos="4582899" algn="l"/>
                <a:tab pos="4889648" algn="l"/>
                <a:tab pos="5194241" algn="l"/>
                <a:tab pos="5499909" algn="l"/>
                <a:tab pos="5805582" algn="l"/>
                <a:tab pos="6111251" algn="l"/>
              </a:tabLst>
            </a:pPr>
            <a:r>
              <a:rPr lang="en-GB" altLang="en-US" sz="3265" dirty="0"/>
              <a:t>Software product development projects</a:t>
            </a:r>
          </a:p>
          <a:p>
            <a:pPr>
              <a:lnSpc>
                <a:spcPct val="125000"/>
              </a:lnSpc>
              <a:spcBef>
                <a:spcPts val="1633"/>
              </a:spcBef>
              <a:spcAft>
                <a:spcPts val="1157"/>
              </a:spcAft>
              <a:tabLst>
                <a:tab pos="303511" algn="l"/>
                <a:tab pos="609181" algn="l"/>
                <a:tab pos="914852" algn="l"/>
                <a:tab pos="1220523" algn="l"/>
                <a:tab pos="1526193" algn="l"/>
                <a:tab pos="1831864" algn="l"/>
                <a:tab pos="2137535" algn="l"/>
                <a:tab pos="2443204" algn="l"/>
                <a:tab pos="2748875" algn="l"/>
                <a:tab pos="3054546" algn="l"/>
                <a:tab pos="3360216" algn="l"/>
                <a:tab pos="3665887" algn="l"/>
                <a:tab pos="3971558" algn="l"/>
                <a:tab pos="4277228" algn="l"/>
                <a:tab pos="4582899" algn="l"/>
                <a:tab pos="4889648" algn="l"/>
                <a:tab pos="5194241" algn="l"/>
                <a:tab pos="5499909" algn="l"/>
                <a:tab pos="5805582" algn="l"/>
                <a:tab pos="6111251" algn="l"/>
              </a:tabLst>
            </a:pPr>
            <a:r>
              <a:rPr lang="en-GB" altLang="en-US" sz="3265" dirty="0"/>
              <a:t>Software services projects</a:t>
            </a:r>
            <a:endParaRPr lang="en-GB" altLang="en-US" sz="3265" dirty="0">
              <a:solidFill>
                <a:srgbClr val="0000FF"/>
              </a:solidFill>
            </a:endParaRPr>
          </a:p>
          <a:p>
            <a:pPr>
              <a:lnSpc>
                <a:spcPct val="125000"/>
              </a:lnSpc>
              <a:spcBef>
                <a:spcPts val="1633"/>
              </a:spcBef>
              <a:spcAft>
                <a:spcPts val="1157"/>
              </a:spcAft>
              <a:buNone/>
              <a:tabLst>
                <a:tab pos="303511" algn="l"/>
                <a:tab pos="609181" algn="l"/>
                <a:tab pos="914852" algn="l"/>
                <a:tab pos="1220523" algn="l"/>
                <a:tab pos="1526193" algn="l"/>
                <a:tab pos="1831864" algn="l"/>
                <a:tab pos="2137535" algn="l"/>
                <a:tab pos="2443204" algn="l"/>
                <a:tab pos="2748875" algn="l"/>
                <a:tab pos="3054546" algn="l"/>
                <a:tab pos="3360216" algn="l"/>
                <a:tab pos="3665887" algn="l"/>
                <a:tab pos="3971558" algn="l"/>
                <a:tab pos="4277228" algn="l"/>
                <a:tab pos="4582899" algn="l"/>
                <a:tab pos="4889648" algn="l"/>
                <a:tab pos="5194241" algn="l"/>
                <a:tab pos="5499909" algn="l"/>
                <a:tab pos="5805582" algn="l"/>
                <a:tab pos="6111251" algn="l"/>
              </a:tabLst>
            </a:pPr>
            <a:endParaRPr lang="en-GB" altLang="en-US" sz="3265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833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"/>
          <p:cNvSpPr>
            <a:spLocks noGrp="1" noChangeArrowheads="1"/>
          </p:cNvSpPr>
          <p:nvPr>
            <p:ph type="title"/>
          </p:nvPr>
        </p:nvSpPr>
        <p:spPr>
          <a:xfrm>
            <a:off x="-226022" y="-219416"/>
            <a:ext cx="6334865" cy="1025028"/>
          </a:xfrm>
        </p:spPr>
        <p:txBody>
          <a:bodyPr vert="horz" lIns="13472" tIns="35026" rIns="13472" bIns="35026" rtlCol="0" anchor="ctr">
            <a:normAutofit/>
          </a:bodyPr>
          <a:lstStyle/>
          <a:p>
            <a:pPr>
              <a:lnSpc>
                <a:spcPct val="94000"/>
              </a:lnSpc>
              <a:spcBef>
                <a:spcPts val="680"/>
              </a:spcBef>
              <a:tabLst>
                <a:tab pos="0" algn="l"/>
                <a:tab pos="304598" algn="l"/>
                <a:tab pos="610277" algn="l"/>
                <a:tab pos="915954" algn="l"/>
                <a:tab pos="1221633" algn="l"/>
                <a:tab pos="1527311" algn="l"/>
                <a:tab pos="1832989" algn="l"/>
                <a:tab pos="2138667" algn="l"/>
                <a:tab pos="2444346" algn="l"/>
                <a:tab pos="2750024" algn="l"/>
                <a:tab pos="3055702" algn="l"/>
                <a:tab pos="3361380" algn="l"/>
                <a:tab pos="3667059" algn="l"/>
                <a:tab pos="3972737" algn="l"/>
                <a:tab pos="4278415" algn="l"/>
                <a:tab pos="4584093" algn="l"/>
                <a:tab pos="4889771" algn="l"/>
                <a:tab pos="5195449" algn="l"/>
                <a:tab pos="5501128" algn="l"/>
                <a:tab pos="5806806" algn="l"/>
                <a:tab pos="6112484" algn="l"/>
              </a:tabLst>
            </a:pPr>
            <a:r>
              <a:rPr lang="en-GB" altLang="en-US" sz="2994" dirty="0">
                <a:solidFill>
                  <a:srgbClr val="0000CC"/>
                </a:solidFill>
              </a:rPr>
              <a:t>Control Flow-Based Design </a:t>
            </a:r>
            <a:r>
              <a:rPr lang="en-GB" altLang="en-US" sz="1905" dirty="0">
                <a:solidFill>
                  <a:srgbClr val="0000CC"/>
                </a:solidFill>
              </a:rPr>
              <a:t>(late 60s)</a:t>
            </a:r>
            <a:r>
              <a:rPr lang="en-GB" altLang="en-US" sz="3674" dirty="0">
                <a:solidFill>
                  <a:srgbClr val="0000CC"/>
                </a:solidFill>
              </a:rPr>
              <a:t> </a:t>
            </a: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742950"/>
            <a:ext cx="5410200" cy="3734209"/>
          </a:xfrm>
        </p:spPr>
        <p:txBody>
          <a:bodyPr vert="horz" lIns="13472" tIns="35026" rIns="13472" bIns="35026" rtlCol="0">
            <a:noAutofit/>
          </a:bodyPr>
          <a:lstStyle/>
          <a:p>
            <a:pPr marL="232229" indent="-232229">
              <a:lnSpc>
                <a:spcPct val="115000"/>
              </a:lnSpc>
              <a:spcBef>
                <a:spcPct val="15000"/>
              </a:spcBef>
              <a:spcAft>
                <a:spcPct val="20000"/>
              </a:spcAft>
              <a:tabLst>
                <a:tab pos="246271" algn="l"/>
                <a:tab pos="551949" algn="l"/>
                <a:tab pos="857627" algn="l"/>
                <a:tab pos="1163306" algn="l"/>
                <a:tab pos="1468984" algn="l"/>
                <a:tab pos="1774662" algn="l"/>
                <a:tab pos="2080340" algn="l"/>
                <a:tab pos="2386019" algn="l"/>
                <a:tab pos="2691696" algn="l"/>
                <a:tab pos="2997375" algn="l"/>
                <a:tab pos="3303053" algn="l"/>
                <a:tab pos="3608731" algn="l"/>
                <a:tab pos="3914409" algn="l"/>
                <a:tab pos="4220088" algn="l"/>
                <a:tab pos="4525766" algn="l"/>
                <a:tab pos="4832524" algn="l"/>
                <a:tab pos="5137122" algn="l"/>
                <a:tab pos="5442801" algn="l"/>
                <a:tab pos="5748478" algn="l"/>
                <a:tab pos="6054157" algn="l"/>
              </a:tabLst>
            </a:pPr>
            <a:r>
              <a:rPr lang="en-GB" altLang="en-US" sz="2800" dirty="0">
                <a:solidFill>
                  <a:srgbClr val="0000CC"/>
                </a:solidFill>
              </a:rPr>
              <a:t>What is a program's control structure?</a:t>
            </a:r>
          </a:p>
          <a:p>
            <a:pPr marL="504423" lvl="1" indent="-193345">
              <a:lnSpc>
                <a:spcPct val="115000"/>
              </a:lnSpc>
              <a:spcBef>
                <a:spcPct val="15000"/>
              </a:spcBef>
              <a:spcAft>
                <a:spcPct val="20000"/>
              </a:spcAft>
              <a:tabLst>
                <a:tab pos="246271" algn="l"/>
                <a:tab pos="551949" algn="l"/>
                <a:tab pos="857627" algn="l"/>
                <a:tab pos="1163306" algn="l"/>
                <a:tab pos="1468984" algn="l"/>
                <a:tab pos="1774662" algn="l"/>
                <a:tab pos="2080340" algn="l"/>
                <a:tab pos="2386019" algn="l"/>
                <a:tab pos="2691696" algn="l"/>
                <a:tab pos="2997375" algn="l"/>
                <a:tab pos="3303053" algn="l"/>
                <a:tab pos="3608731" algn="l"/>
                <a:tab pos="3914409" algn="l"/>
                <a:tab pos="4220088" algn="l"/>
                <a:tab pos="4525766" algn="l"/>
                <a:tab pos="4832524" algn="l"/>
                <a:tab pos="5137122" algn="l"/>
                <a:tab pos="5442801" algn="l"/>
                <a:tab pos="5748478" algn="l"/>
                <a:tab pos="6054157" algn="l"/>
              </a:tabLst>
            </a:pPr>
            <a:r>
              <a:rPr lang="en-GB" altLang="en-US" sz="2400" dirty="0">
                <a:solidFill>
                  <a:srgbClr val="0000CC"/>
                </a:solidFill>
              </a:rPr>
              <a:t> </a:t>
            </a:r>
            <a:r>
              <a:rPr lang="en-GB" altLang="en-US" sz="2400" b="1" dirty="0">
                <a:solidFill>
                  <a:srgbClr val="0000CC"/>
                </a:solidFill>
              </a:rPr>
              <a:t>S</a:t>
            </a:r>
            <a:r>
              <a:rPr lang="en-GB" altLang="en-US" sz="2400" b="1" dirty="0" smtClean="0">
                <a:solidFill>
                  <a:srgbClr val="0000CC"/>
                </a:solidFill>
              </a:rPr>
              <a:t>equence </a:t>
            </a:r>
            <a:r>
              <a:rPr lang="en-GB" altLang="en-US" sz="2400" b="1" dirty="0">
                <a:solidFill>
                  <a:srgbClr val="0000CC"/>
                </a:solidFill>
              </a:rPr>
              <a:t>in which a</a:t>
            </a:r>
            <a:r>
              <a:rPr lang="en-GB" altLang="en-US" sz="2400" b="1" dirty="0" smtClean="0">
                <a:solidFill>
                  <a:srgbClr val="0000CC"/>
                </a:solidFill>
              </a:rPr>
              <a:t> </a:t>
            </a:r>
            <a:r>
              <a:rPr lang="en-GB" altLang="en-US" sz="2400" b="1" dirty="0">
                <a:solidFill>
                  <a:srgbClr val="0000CC"/>
                </a:solidFill>
              </a:rPr>
              <a:t>program's                   instructions are executed</a:t>
            </a:r>
            <a:r>
              <a:rPr lang="en-GB" altLang="en-US" sz="2400" b="1" dirty="0">
                <a:solidFill>
                  <a:srgbClr val="6600CC"/>
                </a:solidFill>
              </a:rPr>
              <a:t>.</a:t>
            </a:r>
          </a:p>
          <a:p>
            <a:pPr marL="232229" indent="-232229">
              <a:lnSpc>
                <a:spcPct val="115000"/>
              </a:lnSpc>
              <a:spcBef>
                <a:spcPct val="15000"/>
              </a:spcBef>
              <a:spcAft>
                <a:spcPct val="20000"/>
              </a:spcAft>
              <a:tabLst>
                <a:tab pos="246271" algn="l"/>
                <a:tab pos="551949" algn="l"/>
                <a:tab pos="857627" algn="l"/>
                <a:tab pos="1163306" algn="l"/>
                <a:tab pos="1468984" algn="l"/>
                <a:tab pos="1774662" algn="l"/>
                <a:tab pos="2080340" algn="l"/>
                <a:tab pos="2386019" algn="l"/>
                <a:tab pos="2691696" algn="l"/>
                <a:tab pos="2997375" algn="l"/>
                <a:tab pos="3303053" algn="l"/>
                <a:tab pos="3608731" algn="l"/>
                <a:tab pos="3914409" algn="l"/>
                <a:tab pos="4220088" algn="l"/>
                <a:tab pos="4525766" algn="l"/>
                <a:tab pos="4832524" algn="l"/>
                <a:tab pos="5137122" algn="l"/>
                <a:tab pos="5442801" algn="l"/>
                <a:tab pos="5748478" algn="l"/>
                <a:tab pos="6054157" algn="l"/>
              </a:tabLst>
            </a:pPr>
            <a:r>
              <a:rPr lang="en-GB" altLang="en-US" sz="2800" dirty="0"/>
              <a:t>To help design programs having </a:t>
            </a:r>
            <a:r>
              <a:rPr lang="en-GB" altLang="en-US" sz="2800" dirty="0" smtClean="0"/>
              <a:t>good </a:t>
            </a:r>
            <a:r>
              <a:rPr lang="en-GB" altLang="en-US" sz="2800" dirty="0"/>
              <a:t>control structure:</a:t>
            </a:r>
          </a:p>
          <a:p>
            <a:pPr marL="504423" lvl="1" indent="-193345">
              <a:lnSpc>
                <a:spcPct val="115000"/>
              </a:lnSpc>
              <a:spcBef>
                <a:spcPct val="15000"/>
              </a:spcBef>
              <a:spcAft>
                <a:spcPct val="20000"/>
              </a:spcAft>
              <a:tabLst>
                <a:tab pos="246271" algn="l"/>
                <a:tab pos="551949" algn="l"/>
                <a:tab pos="857627" algn="l"/>
                <a:tab pos="1163306" algn="l"/>
                <a:tab pos="1468984" algn="l"/>
                <a:tab pos="1774662" algn="l"/>
                <a:tab pos="2080340" algn="l"/>
                <a:tab pos="2386019" algn="l"/>
                <a:tab pos="2691696" algn="l"/>
                <a:tab pos="2997375" algn="l"/>
                <a:tab pos="3303053" algn="l"/>
                <a:tab pos="3608731" algn="l"/>
                <a:tab pos="3914409" algn="l"/>
                <a:tab pos="4220088" algn="l"/>
                <a:tab pos="4525766" algn="l"/>
                <a:tab pos="4832524" algn="l"/>
                <a:tab pos="5137122" algn="l"/>
                <a:tab pos="5442801" algn="l"/>
                <a:tab pos="5748478" algn="l"/>
                <a:tab pos="6054157" algn="l"/>
              </a:tabLst>
            </a:pPr>
            <a:r>
              <a:rPr lang="en-GB" altLang="en-US" sz="2400" dirty="0">
                <a:solidFill>
                  <a:srgbClr val="0000CC"/>
                </a:solidFill>
              </a:rPr>
              <a:t>Flow charting technique</a:t>
            </a:r>
            <a:r>
              <a:rPr lang="en-GB" altLang="en-US" sz="2400" dirty="0"/>
              <a:t> was developed.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24" t="3778" b="5555"/>
          <a:stretch/>
        </p:blipFill>
        <p:spPr>
          <a:xfrm>
            <a:off x="4953000" y="549233"/>
            <a:ext cx="1905000" cy="391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1176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"/>
          <p:cNvSpPr>
            <a:spLocks noGrp="1" noChangeArrowheads="1"/>
          </p:cNvSpPr>
          <p:nvPr>
            <p:ph type="title"/>
          </p:nvPr>
        </p:nvSpPr>
        <p:spPr>
          <a:xfrm>
            <a:off x="-15411" y="-226089"/>
            <a:ext cx="6481760" cy="1025028"/>
          </a:xfrm>
        </p:spPr>
        <p:txBody>
          <a:bodyPr vert="horz" lIns="13472" tIns="35026" rIns="13472" bIns="35026" rtlCol="0" anchor="ctr">
            <a:normAutofit/>
          </a:bodyPr>
          <a:lstStyle/>
          <a:p>
            <a:pPr>
              <a:lnSpc>
                <a:spcPct val="94000"/>
              </a:lnSpc>
              <a:spcBef>
                <a:spcPts val="680"/>
              </a:spcBef>
              <a:tabLst>
                <a:tab pos="0" algn="l"/>
                <a:tab pos="304598" algn="l"/>
                <a:tab pos="610277" algn="l"/>
                <a:tab pos="915954" algn="l"/>
                <a:tab pos="1221633" algn="l"/>
                <a:tab pos="1527311" algn="l"/>
                <a:tab pos="1832989" algn="l"/>
                <a:tab pos="2138667" algn="l"/>
                <a:tab pos="2444346" algn="l"/>
                <a:tab pos="2750024" algn="l"/>
                <a:tab pos="3055702" algn="l"/>
                <a:tab pos="3361380" algn="l"/>
                <a:tab pos="3667059" algn="l"/>
                <a:tab pos="3972737" algn="l"/>
                <a:tab pos="4278415" algn="l"/>
                <a:tab pos="4584093" algn="l"/>
                <a:tab pos="4889771" algn="l"/>
                <a:tab pos="5195449" algn="l"/>
                <a:tab pos="5501128" algn="l"/>
                <a:tab pos="5806806" algn="l"/>
                <a:tab pos="6112484" algn="l"/>
                <a:tab pos="6403040" algn="l"/>
              </a:tabLst>
            </a:pPr>
            <a:r>
              <a:rPr lang="en-GB" altLang="en-US" sz="2994" dirty="0">
                <a:solidFill>
                  <a:srgbClr val="0000CC"/>
                </a:solidFill>
              </a:rPr>
              <a:t>Control Flow-Based Design </a:t>
            </a:r>
            <a:r>
              <a:rPr lang="en-GB" altLang="en-US" sz="1905" dirty="0">
                <a:solidFill>
                  <a:srgbClr val="0000CC"/>
                </a:solidFill>
              </a:rPr>
              <a:t>(late 60s)</a:t>
            </a:r>
            <a:r>
              <a:rPr lang="en-GB" altLang="en-US" sz="3674" dirty="0">
                <a:solidFill>
                  <a:srgbClr val="0000CC"/>
                </a:solidFill>
              </a:rPr>
              <a:t> </a:t>
            </a:r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7263" y="666750"/>
            <a:ext cx="5262937" cy="3691879"/>
          </a:xfrm>
        </p:spPr>
        <p:txBody>
          <a:bodyPr vert="horz" lIns="13472" tIns="35026" rIns="13472" bIns="35026" rtlCol="0">
            <a:noAutofit/>
          </a:bodyPr>
          <a:lstStyle/>
          <a:p>
            <a:pPr marL="232229" indent="-232229">
              <a:lnSpc>
                <a:spcPct val="115000"/>
              </a:lnSpc>
              <a:spcBef>
                <a:spcPct val="15000"/>
              </a:spcBef>
              <a:spcAft>
                <a:spcPct val="20000"/>
              </a:spcAft>
              <a:tabLst>
                <a:tab pos="246271" algn="l"/>
                <a:tab pos="551949" algn="l"/>
                <a:tab pos="857627" algn="l"/>
                <a:tab pos="1163306" algn="l"/>
                <a:tab pos="1468984" algn="l"/>
                <a:tab pos="1774662" algn="l"/>
                <a:tab pos="2080340" algn="l"/>
                <a:tab pos="2386019" algn="l"/>
                <a:tab pos="2691696" algn="l"/>
                <a:tab pos="2997375" algn="l"/>
                <a:tab pos="3303053" algn="l"/>
                <a:tab pos="3608731" algn="l"/>
                <a:tab pos="3914409" algn="l"/>
                <a:tab pos="4220088" algn="l"/>
                <a:tab pos="4525766" algn="l"/>
                <a:tab pos="4832524" algn="l"/>
                <a:tab pos="5137122" algn="l"/>
                <a:tab pos="5442801" algn="l"/>
                <a:tab pos="5748478" algn="l"/>
                <a:tab pos="6054157" algn="l"/>
                <a:tab pos="6403040" algn="l"/>
              </a:tabLst>
            </a:pPr>
            <a:r>
              <a:rPr lang="en-GB" altLang="en-US" sz="2800" dirty="0"/>
              <a:t>Using  flow charting technique: </a:t>
            </a:r>
          </a:p>
          <a:p>
            <a:pPr marL="504423" lvl="1" indent="-193345">
              <a:lnSpc>
                <a:spcPct val="115000"/>
              </a:lnSpc>
              <a:spcBef>
                <a:spcPct val="15000"/>
              </a:spcBef>
              <a:spcAft>
                <a:spcPct val="20000"/>
              </a:spcAft>
              <a:tabLst>
                <a:tab pos="246271" algn="l"/>
                <a:tab pos="551949" algn="l"/>
                <a:tab pos="857627" algn="l"/>
                <a:tab pos="1163306" algn="l"/>
                <a:tab pos="1468984" algn="l"/>
                <a:tab pos="1774662" algn="l"/>
                <a:tab pos="2080340" algn="l"/>
                <a:tab pos="2386019" algn="l"/>
                <a:tab pos="2691696" algn="l"/>
                <a:tab pos="2997375" algn="l"/>
                <a:tab pos="3303053" algn="l"/>
                <a:tab pos="3608731" algn="l"/>
                <a:tab pos="3914409" algn="l"/>
                <a:tab pos="4220088" algn="l"/>
                <a:tab pos="4525766" algn="l"/>
                <a:tab pos="4832524" algn="l"/>
                <a:tab pos="5137122" algn="l"/>
                <a:tab pos="5442801" algn="l"/>
                <a:tab pos="5748478" algn="l"/>
                <a:tab pos="6054157" algn="l"/>
                <a:tab pos="6403040" algn="l"/>
              </a:tabLst>
            </a:pPr>
            <a:r>
              <a:rPr lang="en-GB" altLang="en-US" dirty="0">
                <a:solidFill>
                  <a:srgbClr val="0000CC"/>
                </a:solidFill>
              </a:rPr>
              <a:t>One can represent and design a                   program's control structure.</a:t>
            </a:r>
            <a:r>
              <a:rPr lang="en-GB" altLang="en-US" dirty="0"/>
              <a:t> </a:t>
            </a:r>
          </a:p>
          <a:p>
            <a:pPr marL="504423" lvl="1" indent="-193345">
              <a:lnSpc>
                <a:spcPct val="115000"/>
              </a:lnSpc>
              <a:spcBef>
                <a:spcPct val="15000"/>
              </a:spcBef>
              <a:spcAft>
                <a:spcPct val="20000"/>
              </a:spcAft>
              <a:tabLst>
                <a:tab pos="246271" algn="l"/>
                <a:tab pos="551949" algn="l"/>
                <a:tab pos="857627" algn="l"/>
                <a:tab pos="1163306" algn="l"/>
                <a:tab pos="1468984" algn="l"/>
                <a:tab pos="1774662" algn="l"/>
                <a:tab pos="2080340" algn="l"/>
                <a:tab pos="2386019" algn="l"/>
                <a:tab pos="2691696" algn="l"/>
                <a:tab pos="2997375" algn="l"/>
                <a:tab pos="3303053" algn="l"/>
                <a:tab pos="3608731" algn="l"/>
                <a:tab pos="3914409" algn="l"/>
                <a:tab pos="4220088" algn="l"/>
                <a:tab pos="4525766" algn="l"/>
                <a:tab pos="4832524" algn="l"/>
                <a:tab pos="5137122" algn="l"/>
                <a:tab pos="5442801" algn="l"/>
                <a:tab pos="5748478" algn="l"/>
                <a:tab pos="6054157" algn="l"/>
                <a:tab pos="6403040" algn="l"/>
              </a:tabLst>
            </a:pPr>
            <a:r>
              <a:rPr lang="en-GB" altLang="en-US" dirty="0"/>
              <a:t>When asked to understand a program:</a:t>
            </a:r>
          </a:p>
          <a:p>
            <a:pPr marL="777697" lvl="2" indent="-155539">
              <a:lnSpc>
                <a:spcPct val="115000"/>
              </a:lnSpc>
              <a:spcBef>
                <a:spcPct val="15000"/>
              </a:spcBef>
              <a:spcAft>
                <a:spcPct val="20000"/>
              </a:spcAft>
              <a:tabLst>
                <a:tab pos="246271" algn="l"/>
                <a:tab pos="551949" algn="l"/>
                <a:tab pos="857627" algn="l"/>
                <a:tab pos="1163306" algn="l"/>
                <a:tab pos="1468984" algn="l"/>
                <a:tab pos="1774662" algn="l"/>
                <a:tab pos="2080340" algn="l"/>
                <a:tab pos="2386019" algn="l"/>
                <a:tab pos="2691696" algn="l"/>
                <a:tab pos="2997375" algn="l"/>
                <a:tab pos="3303053" algn="l"/>
                <a:tab pos="3608731" algn="l"/>
                <a:tab pos="3914409" algn="l"/>
                <a:tab pos="4220088" algn="l"/>
                <a:tab pos="4525766" algn="l"/>
                <a:tab pos="4832524" algn="l"/>
                <a:tab pos="5137122" algn="l"/>
                <a:tab pos="5442801" algn="l"/>
                <a:tab pos="5748478" algn="l"/>
                <a:tab pos="6054157" algn="l"/>
                <a:tab pos="6403040" algn="l"/>
              </a:tabLst>
            </a:pPr>
            <a:r>
              <a:rPr lang="en-GB" altLang="en-US" dirty="0"/>
              <a:t>One would  mentally trace the program's execution sequence.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625" y="1042875"/>
            <a:ext cx="1989375" cy="307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0077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" y="-247650"/>
            <a:ext cx="6629400" cy="1473275"/>
          </a:xfrm>
        </p:spPr>
        <p:txBody>
          <a:bodyPr vert="horz" lIns="13472" tIns="35026" rIns="13472" bIns="35026" rtlCol="0" anchor="ctr">
            <a:normAutofit/>
          </a:bodyPr>
          <a:lstStyle/>
          <a:p>
            <a:pPr>
              <a:lnSpc>
                <a:spcPct val="94000"/>
              </a:lnSpc>
              <a:spcBef>
                <a:spcPts val="544"/>
              </a:spcBef>
              <a:tabLst>
                <a:tab pos="0" algn="l"/>
                <a:tab pos="622158" algn="l"/>
                <a:tab pos="1244316" algn="l"/>
                <a:tab pos="1866473" algn="l"/>
                <a:tab pos="2488631" algn="l"/>
                <a:tab pos="3110789" algn="l"/>
                <a:tab pos="3732947" algn="l"/>
                <a:tab pos="4355104" algn="l"/>
                <a:tab pos="4977262" algn="l"/>
                <a:tab pos="5599420" algn="l"/>
                <a:tab pos="6221578" algn="l"/>
                <a:tab pos="6843735" algn="l"/>
              </a:tabLst>
            </a:pPr>
            <a:r>
              <a:rPr lang="en-GB" altLang="en-US" sz="3600" dirty="0">
                <a:solidFill>
                  <a:srgbClr val="0000CC"/>
                </a:solidFill>
              </a:rPr>
              <a:t>Control Flow-Based Design </a:t>
            </a:r>
            <a:endParaRPr lang="en-GB" altLang="en-US" sz="1400" dirty="0">
              <a:solidFill>
                <a:srgbClr val="0000CC"/>
              </a:solidFill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" y="1352551"/>
            <a:ext cx="7391400" cy="2362200"/>
          </a:xfrm>
        </p:spPr>
        <p:txBody>
          <a:bodyPr vert="horz" lIns="13472" tIns="35026" rIns="13472" bIns="35026" rtlCol="0">
            <a:normAutofit/>
          </a:bodyPr>
          <a:lstStyle/>
          <a:p>
            <a:pPr marL="232229" indent="-232229">
              <a:lnSpc>
                <a:spcPct val="125000"/>
              </a:lnSpc>
              <a:spcBef>
                <a:spcPts val="1225"/>
              </a:spcBef>
              <a:spcAft>
                <a:spcPts val="1021"/>
              </a:spcAft>
              <a:tabLst>
                <a:tab pos="246271" algn="l"/>
                <a:tab pos="551949" algn="l"/>
                <a:tab pos="857627" algn="l"/>
                <a:tab pos="1163306" algn="l"/>
                <a:tab pos="1468984" algn="l"/>
                <a:tab pos="1774662" algn="l"/>
                <a:tab pos="2080340" algn="l"/>
                <a:tab pos="2386019" algn="l"/>
                <a:tab pos="2691696" algn="l"/>
                <a:tab pos="2997375" algn="l"/>
                <a:tab pos="3303053" algn="l"/>
                <a:tab pos="3608731" algn="l"/>
                <a:tab pos="3914409" algn="l"/>
                <a:tab pos="4220088" algn="l"/>
                <a:tab pos="4525766" algn="l"/>
                <a:tab pos="4832524" algn="l"/>
                <a:tab pos="5137122" algn="l"/>
                <a:tab pos="5442801" algn="l"/>
                <a:tab pos="5748478" algn="l"/>
                <a:tab pos="6054157" algn="l"/>
              </a:tabLst>
            </a:pPr>
            <a:r>
              <a:rPr lang="en-GB" altLang="en-US" sz="3266" dirty="0"/>
              <a:t>A program having a messy flow chart representation: </a:t>
            </a:r>
          </a:p>
          <a:p>
            <a:pPr marL="504423" lvl="1" indent="-193345">
              <a:lnSpc>
                <a:spcPct val="125000"/>
              </a:lnSpc>
              <a:spcBef>
                <a:spcPts val="1225"/>
              </a:spcBef>
              <a:spcAft>
                <a:spcPts val="1021"/>
              </a:spcAft>
              <a:tabLst>
                <a:tab pos="246271" algn="l"/>
                <a:tab pos="551949" algn="l"/>
                <a:tab pos="857627" algn="l"/>
                <a:tab pos="1163306" algn="l"/>
                <a:tab pos="1468984" algn="l"/>
                <a:tab pos="1774662" algn="l"/>
                <a:tab pos="2080340" algn="l"/>
                <a:tab pos="2386019" algn="l"/>
                <a:tab pos="2691696" algn="l"/>
                <a:tab pos="2997375" algn="l"/>
                <a:tab pos="3303053" algn="l"/>
                <a:tab pos="3608731" algn="l"/>
                <a:tab pos="3914409" algn="l"/>
                <a:tab pos="4220088" algn="l"/>
                <a:tab pos="4525766" algn="l"/>
                <a:tab pos="4832524" algn="l"/>
                <a:tab pos="5137122" algn="l"/>
                <a:tab pos="5442801" algn="l"/>
                <a:tab pos="5748478" algn="l"/>
                <a:tab pos="6054157" algn="l"/>
              </a:tabLst>
            </a:pPr>
            <a:r>
              <a:rPr lang="en-GB" altLang="en-US" sz="2722" b="1" dirty="0">
                <a:solidFill>
                  <a:srgbClr val="0000FF"/>
                </a:solidFill>
              </a:rPr>
              <a:t>Difficult to understand and debug.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69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AutoShape 5" descr="7c3a6__spaghetti"/>
          <p:cNvSpPr>
            <a:spLocks noChangeAspect="1" noChangeArrowheads="1"/>
          </p:cNvSpPr>
          <p:nvPr/>
        </p:nvSpPr>
        <p:spPr bwMode="auto">
          <a:xfrm>
            <a:off x="1688939" y="1295057"/>
            <a:ext cx="3480125" cy="255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633"/>
          </a:p>
        </p:txBody>
      </p:sp>
      <p:pic>
        <p:nvPicPr>
          <p:cNvPr id="84995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" t="10278"/>
          <a:stretch/>
        </p:blipFill>
        <p:spPr bwMode="auto">
          <a:xfrm>
            <a:off x="-1" y="438149"/>
            <a:ext cx="6904593" cy="4602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6" name="Rectangle 7"/>
          <p:cNvSpPr>
            <a:spLocks noChangeArrowheads="1"/>
          </p:cNvSpPr>
          <p:nvPr/>
        </p:nvSpPr>
        <p:spPr bwMode="auto">
          <a:xfrm>
            <a:off x="-359" y="0"/>
            <a:ext cx="6858720" cy="342396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994" b="1">
                <a:solidFill>
                  <a:srgbClr val="FFFF00"/>
                </a:solidFill>
                <a:latin typeface="Comic Sans MS" panose="030F0702030302020204" pitchFamily="66" charset="0"/>
              </a:rPr>
              <a:t>Spaghetti Code Structure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4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-172597"/>
            <a:ext cx="6118842" cy="853290"/>
          </a:xfrm>
        </p:spPr>
        <p:txBody>
          <a:bodyPr vert="horz" lIns="13472" tIns="35026" rIns="13472" bIns="35026" rtlCol="0" anchor="ctr">
            <a:normAutofit/>
          </a:bodyPr>
          <a:lstStyle/>
          <a:p>
            <a:pPr>
              <a:lnSpc>
                <a:spcPct val="94000"/>
              </a:lnSpc>
              <a:spcBef>
                <a:spcPts val="544"/>
              </a:spcBef>
              <a:tabLst>
                <a:tab pos="0" algn="l"/>
                <a:tab pos="304598" algn="l"/>
                <a:tab pos="610277" algn="l"/>
                <a:tab pos="915954" algn="l"/>
                <a:tab pos="1221633" algn="l"/>
                <a:tab pos="1527311" algn="l"/>
                <a:tab pos="1832989" algn="l"/>
                <a:tab pos="2138667" algn="l"/>
                <a:tab pos="2444346" algn="l"/>
                <a:tab pos="2750024" algn="l"/>
                <a:tab pos="3055702" algn="l"/>
                <a:tab pos="3361380" algn="l"/>
                <a:tab pos="3667059" algn="l"/>
                <a:tab pos="3972737" algn="l"/>
                <a:tab pos="4278415" algn="l"/>
                <a:tab pos="4584093" algn="l"/>
                <a:tab pos="4889771" algn="l"/>
                <a:tab pos="5195449" algn="l"/>
                <a:tab pos="5501128" algn="l"/>
                <a:tab pos="5806806" algn="l"/>
                <a:tab pos="6112484" algn="l"/>
              </a:tabLst>
            </a:pPr>
            <a:r>
              <a:rPr lang="en-GB" altLang="en-US" sz="2994" dirty="0">
                <a:solidFill>
                  <a:srgbClr val="0000CC"/>
                </a:solidFill>
              </a:rPr>
              <a:t>Control Flow-Based Design </a:t>
            </a:r>
            <a:r>
              <a:rPr lang="en-GB" altLang="en-US" sz="1361" dirty="0">
                <a:solidFill>
                  <a:srgbClr val="0000CC"/>
                </a:solidFill>
              </a:rPr>
              <a:t>(Late 60s)</a:t>
            </a:r>
            <a:r>
              <a:rPr lang="ar-SA" altLang="en-US" sz="1361" dirty="0">
                <a:solidFill>
                  <a:srgbClr val="0000CC"/>
                </a:solidFill>
                <a:cs typeface="Arial" panose="020B0604020202020204" pitchFamily="34" charset="0"/>
              </a:rPr>
              <a:t>‏</a:t>
            </a:r>
            <a:endParaRPr lang="en-GB" altLang="en-US" sz="1361" dirty="0">
              <a:solidFill>
                <a:srgbClr val="0000CC"/>
              </a:solidFill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" y="666750"/>
            <a:ext cx="6705600" cy="3866806"/>
          </a:xfrm>
        </p:spPr>
        <p:txBody>
          <a:bodyPr vert="horz" lIns="13472" tIns="35026" rIns="13472" bIns="35026" rtlCol="0">
            <a:normAutofit fontScale="92500" lnSpcReduction="10000"/>
          </a:bodyPr>
          <a:lstStyle/>
          <a:p>
            <a:pPr marL="232229" indent="-232229">
              <a:lnSpc>
                <a:spcPct val="125000"/>
              </a:lnSpc>
              <a:spcAft>
                <a:spcPct val="25000"/>
              </a:spcAft>
              <a:tabLst>
                <a:tab pos="246271" algn="l"/>
                <a:tab pos="551949" algn="l"/>
                <a:tab pos="857627" algn="l"/>
                <a:tab pos="1163306" algn="l"/>
                <a:tab pos="1468984" algn="l"/>
                <a:tab pos="1774662" algn="l"/>
                <a:tab pos="2080340" algn="l"/>
                <a:tab pos="2386019" algn="l"/>
                <a:tab pos="2691696" algn="l"/>
                <a:tab pos="2997375" algn="l"/>
                <a:tab pos="3303053" algn="l"/>
                <a:tab pos="3608731" algn="l"/>
                <a:tab pos="3914409" algn="l"/>
                <a:tab pos="4220088" algn="l"/>
                <a:tab pos="4525766" algn="l"/>
                <a:tab pos="4832524" algn="l"/>
                <a:tab pos="5137122" algn="l"/>
                <a:tab pos="5442801" algn="l"/>
                <a:tab pos="5748478" algn="l"/>
                <a:tab pos="6054157" algn="l"/>
              </a:tabLst>
            </a:pPr>
            <a:r>
              <a:rPr lang="en-GB" altLang="en-US" sz="2994" dirty="0"/>
              <a:t>What causes program complexity?</a:t>
            </a:r>
          </a:p>
          <a:p>
            <a:pPr marL="504423" lvl="1" indent="-193345">
              <a:lnSpc>
                <a:spcPct val="125000"/>
              </a:lnSpc>
              <a:spcAft>
                <a:spcPct val="25000"/>
              </a:spcAft>
              <a:tabLst>
                <a:tab pos="246271" algn="l"/>
                <a:tab pos="551949" algn="l"/>
                <a:tab pos="857627" algn="l"/>
                <a:tab pos="1163306" algn="l"/>
                <a:tab pos="1468984" algn="l"/>
                <a:tab pos="1774662" algn="l"/>
                <a:tab pos="2080340" algn="l"/>
                <a:tab pos="2386019" algn="l"/>
                <a:tab pos="2691696" algn="l"/>
                <a:tab pos="2997375" algn="l"/>
                <a:tab pos="3303053" algn="l"/>
                <a:tab pos="3608731" algn="l"/>
                <a:tab pos="3914409" algn="l"/>
                <a:tab pos="4220088" algn="l"/>
                <a:tab pos="4525766" algn="l"/>
                <a:tab pos="4832524" algn="l"/>
                <a:tab pos="5137122" algn="l"/>
                <a:tab pos="5442801" algn="l"/>
                <a:tab pos="5748478" algn="l"/>
                <a:tab pos="6054157" algn="l"/>
              </a:tabLst>
            </a:pPr>
            <a:r>
              <a:rPr lang="en-GB" altLang="en-US" sz="2722" dirty="0"/>
              <a:t>GO TO statements  makes control                                             structure of a program messy.</a:t>
            </a:r>
          </a:p>
          <a:p>
            <a:pPr marL="504423" lvl="1" indent="-193345">
              <a:lnSpc>
                <a:spcPct val="125000"/>
              </a:lnSpc>
              <a:spcAft>
                <a:spcPct val="25000"/>
              </a:spcAft>
              <a:tabLst>
                <a:tab pos="246271" algn="l"/>
                <a:tab pos="551949" algn="l"/>
                <a:tab pos="857627" algn="l"/>
                <a:tab pos="1163306" algn="l"/>
                <a:tab pos="1468984" algn="l"/>
                <a:tab pos="1774662" algn="l"/>
                <a:tab pos="2080340" algn="l"/>
                <a:tab pos="2386019" algn="l"/>
                <a:tab pos="2691696" algn="l"/>
                <a:tab pos="2997375" algn="l"/>
                <a:tab pos="3303053" algn="l"/>
                <a:tab pos="3608731" algn="l"/>
                <a:tab pos="3914409" algn="l"/>
                <a:tab pos="4220088" algn="l"/>
                <a:tab pos="4525766" algn="l"/>
                <a:tab pos="4832524" algn="l"/>
                <a:tab pos="5137122" algn="l"/>
                <a:tab pos="5442801" algn="l"/>
                <a:tab pos="5748478" algn="l"/>
                <a:tab pos="6054157" algn="l"/>
              </a:tabLst>
            </a:pPr>
            <a:r>
              <a:rPr lang="en-GB" altLang="en-US" sz="2722" dirty="0"/>
              <a:t>GO TO statements alter </a:t>
            </a:r>
            <a:r>
              <a:rPr lang="en-GB" altLang="en-US" sz="2722" dirty="0" smtClean="0"/>
              <a:t>                                                    the </a:t>
            </a:r>
            <a:r>
              <a:rPr lang="en-GB" altLang="en-US" sz="2722" dirty="0"/>
              <a:t>flow of control arbitrarily. </a:t>
            </a:r>
          </a:p>
          <a:p>
            <a:pPr marL="504423" lvl="1" indent="-193345">
              <a:lnSpc>
                <a:spcPct val="125000"/>
              </a:lnSpc>
              <a:spcAft>
                <a:spcPct val="25000"/>
              </a:spcAft>
              <a:tabLst>
                <a:tab pos="246271" algn="l"/>
                <a:tab pos="551949" algn="l"/>
                <a:tab pos="857627" algn="l"/>
                <a:tab pos="1163306" algn="l"/>
                <a:tab pos="1468984" algn="l"/>
                <a:tab pos="1774662" algn="l"/>
                <a:tab pos="2080340" algn="l"/>
                <a:tab pos="2386019" algn="l"/>
                <a:tab pos="2691696" algn="l"/>
                <a:tab pos="2997375" algn="l"/>
                <a:tab pos="3303053" algn="l"/>
                <a:tab pos="3608731" algn="l"/>
                <a:tab pos="3914409" algn="l"/>
                <a:tab pos="4220088" algn="l"/>
                <a:tab pos="4525766" algn="l"/>
                <a:tab pos="4832524" algn="l"/>
                <a:tab pos="5137122" algn="l"/>
                <a:tab pos="5442801" algn="l"/>
                <a:tab pos="5748478" algn="l"/>
                <a:tab pos="6054157" algn="l"/>
              </a:tabLst>
            </a:pPr>
            <a:r>
              <a:rPr lang="en-GB" altLang="en-US" sz="2722" dirty="0"/>
              <a:t>The need to restrict use of GO TO statements was recognized.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3223" b="4161"/>
          <a:stretch/>
        </p:blipFill>
        <p:spPr>
          <a:xfrm>
            <a:off x="4705710" y="2049612"/>
            <a:ext cx="2018580" cy="11317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696824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"/>
          <p:cNvSpPr>
            <a:spLocks noGrp="1" noChangeArrowheads="1"/>
          </p:cNvSpPr>
          <p:nvPr>
            <p:ph type="title"/>
          </p:nvPr>
        </p:nvSpPr>
        <p:spPr>
          <a:xfrm>
            <a:off x="-533400" y="-113622"/>
            <a:ext cx="6486081" cy="911616"/>
          </a:xfrm>
        </p:spPr>
        <p:txBody>
          <a:bodyPr vert="horz" lIns="13472" tIns="35026" rIns="13472" bIns="35026" rtlCol="0" anchor="ctr">
            <a:normAutofit/>
          </a:bodyPr>
          <a:lstStyle/>
          <a:p>
            <a:pPr>
              <a:lnSpc>
                <a:spcPct val="94000"/>
              </a:lnSpc>
              <a:spcBef>
                <a:spcPts val="544"/>
              </a:spcBef>
              <a:tabLst>
                <a:tab pos="0" algn="l"/>
                <a:tab pos="304598" algn="l"/>
                <a:tab pos="610277" algn="l"/>
                <a:tab pos="915954" algn="l"/>
                <a:tab pos="1221633" algn="l"/>
                <a:tab pos="1527311" algn="l"/>
                <a:tab pos="1832989" algn="l"/>
                <a:tab pos="2138667" algn="l"/>
                <a:tab pos="2444346" algn="l"/>
                <a:tab pos="2750024" algn="l"/>
                <a:tab pos="3055702" algn="l"/>
                <a:tab pos="3361380" algn="l"/>
                <a:tab pos="3667059" algn="l"/>
                <a:tab pos="3972737" algn="l"/>
                <a:tab pos="4278415" algn="l"/>
                <a:tab pos="4584093" algn="l"/>
                <a:tab pos="4889771" algn="l"/>
                <a:tab pos="5195449" algn="l"/>
                <a:tab pos="5501128" algn="l"/>
                <a:tab pos="5806806" algn="l"/>
                <a:tab pos="6112484" algn="l"/>
                <a:tab pos="6403040" algn="l"/>
              </a:tabLst>
            </a:pPr>
            <a:r>
              <a:rPr lang="en-GB" altLang="en-US" sz="2994" dirty="0">
                <a:solidFill>
                  <a:srgbClr val="0000CC"/>
                </a:solidFill>
              </a:rPr>
              <a:t>Control Flow-Based Design </a:t>
            </a:r>
            <a:r>
              <a:rPr lang="en-GB" altLang="en-US" sz="1361" dirty="0">
                <a:solidFill>
                  <a:srgbClr val="0000CC"/>
                </a:solidFill>
              </a:rPr>
              <a:t>(Late 60s)</a:t>
            </a:r>
            <a:r>
              <a:rPr lang="en-GB" altLang="en-US" sz="1225" dirty="0">
                <a:solidFill>
                  <a:srgbClr val="0000CC"/>
                </a:solidFill>
              </a:rPr>
              <a:t/>
            </a:r>
            <a:br>
              <a:rPr lang="en-GB" altLang="en-US" sz="1225" dirty="0">
                <a:solidFill>
                  <a:srgbClr val="0000CC"/>
                </a:solidFill>
              </a:rPr>
            </a:br>
            <a:endParaRPr lang="en-GB" altLang="en-US" sz="1225" dirty="0">
              <a:solidFill>
                <a:srgbClr val="0000CC"/>
              </a:solidFill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19" y="601625"/>
            <a:ext cx="4847782" cy="4104431"/>
          </a:xfrm>
        </p:spPr>
        <p:txBody>
          <a:bodyPr vert="horz" lIns="13472" tIns="35026" rIns="13472" bIns="35026" rtlCol="0">
            <a:normAutofit fontScale="92500" lnSpcReduction="20000"/>
          </a:bodyPr>
          <a:lstStyle/>
          <a:p>
            <a:pPr marL="232229" indent="-232229">
              <a:lnSpc>
                <a:spcPct val="130000"/>
              </a:lnSpc>
              <a:spcBef>
                <a:spcPct val="25000"/>
              </a:spcBef>
              <a:spcAft>
                <a:spcPct val="30000"/>
              </a:spcAft>
              <a:tabLst>
                <a:tab pos="246271" algn="l"/>
                <a:tab pos="551949" algn="l"/>
                <a:tab pos="857627" algn="l"/>
                <a:tab pos="1163306" algn="l"/>
                <a:tab pos="1468984" algn="l"/>
                <a:tab pos="1774662" algn="l"/>
                <a:tab pos="2080340" algn="l"/>
                <a:tab pos="2386019" algn="l"/>
                <a:tab pos="2691696" algn="l"/>
                <a:tab pos="2997375" algn="l"/>
                <a:tab pos="3303053" algn="l"/>
                <a:tab pos="3608731" algn="l"/>
                <a:tab pos="3914409" algn="l"/>
                <a:tab pos="4220088" algn="l"/>
                <a:tab pos="4525766" algn="l"/>
                <a:tab pos="4832524" algn="l"/>
                <a:tab pos="5137122" algn="l"/>
                <a:tab pos="5442801" algn="l"/>
                <a:tab pos="5748478" algn="l"/>
                <a:tab pos="6054157" algn="l"/>
                <a:tab pos="6403040" algn="l"/>
              </a:tabLst>
            </a:pPr>
            <a:r>
              <a:rPr lang="en-GB" altLang="en-US" sz="2994" dirty="0"/>
              <a:t>Many programmers  had extensively </a:t>
            </a:r>
            <a:r>
              <a:rPr lang="en-GB" altLang="en-US" sz="2994" dirty="0" smtClean="0"/>
              <a:t> </a:t>
            </a:r>
            <a:r>
              <a:rPr lang="en-GB" altLang="en-US" sz="2994" dirty="0"/>
              <a:t>used assembly languages. </a:t>
            </a:r>
          </a:p>
          <a:p>
            <a:pPr marL="504423" lvl="1" indent="-193345">
              <a:lnSpc>
                <a:spcPct val="130000"/>
              </a:lnSpc>
              <a:spcBef>
                <a:spcPct val="25000"/>
              </a:spcBef>
              <a:spcAft>
                <a:spcPct val="30000"/>
              </a:spcAft>
              <a:tabLst>
                <a:tab pos="246271" algn="l"/>
                <a:tab pos="551949" algn="l"/>
                <a:tab pos="857627" algn="l"/>
                <a:tab pos="1163306" algn="l"/>
                <a:tab pos="1468984" algn="l"/>
                <a:tab pos="1774662" algn="l"/>
                <a:tab pos="2080340" algn="l"/>
                <a:tab pos="2386019" algn="l"/>
                <a:tab pos="2691696" algn="l"/>
                <a:tab pos="2997375" algn="l"/>
                <a:tab pos="3303053" algn="l"/>
                <a:tab pos="3608731" algn="l"/>
                <a:tab pos="3914409" algn="l"/>
                <a:tab pos="4220088" algn="l"/>
                <a:tab pos="4525766" algn="l"/>
                <a:tab pos="4832524" algn="l"/>
                <a:tab pos="5137122" algn="l"/>
                <a:tab pos="5442801" algn="l"/>
                <a:tab pos="5748478" algn="l"/>
                <a:tab pos="6054157" algn="l"/>
                <a:tab pos="6403040" algn="l"/>
              </a:tabLst>
            </a:pPr>
            <a:r>
              <a:rPr lang="en-GB" altLang="en-US" sz="2722" dirty="0"/>
              <a:t>JUMP instructions are frequently used for </a:t>
            </a:r>
            <a:r>
              <a:rPr lang="en-GB" altLang="en-US" sz="2722" dirty="0" smtClean="0"/>
              <a:t>program </a:t>
            </a:r>
            <a:r>
              <a:rPr lang="en-GB" altLang="en-US" sz="2722" dirty="0"/>
              <a:t>branching in assembly languages. </a:t>
            </a:r>
          </a:p>
          <a:p>
            <a:pPr marL="504423" lvl="1" indent="-193345">
              <a:lnSpc>
                <a:spcPct val="130000"/>
              </a:lnSpc>
              <a:spcBef>
                <a:spcPct val="25000"/>
              </a:spcBef>
              <a:spcAft>
                <a:spcPct val="30000"/>
              </a:spcAft>
              <a:tabLst>
                <a:tab pos="246271" algn="l"/>
                <a:tab pos="551949" algn="l"/>
                <a:tab pos="857627" algn="l"/>
                <a:tab pos="1163306" algn="l"/>
                <a:tab pos="1468984" algn="l"/>
                <a:tab pos="1774662" algn="l"/>
                <a:tab pos="2080340" algn="l"/>
                <a:tab pos="2386019" algn="l"/>
                <a:tab pos="2691696" algn="l"/>
                <a:tab pos="2997375" algn="l"/>
                <a:tab pos="3303053" algn="l"/>
                <a:tab pos="3608731" algn="l"/>
                <a:tab pos="3914409" algn="l"/>
                <a:tab pos="4220088" algn="l"/>
                <a:tab pos="4525766" algn="l"/>
                <a:tab pos="4832524" algn="l"/>
                <a:tab pos="5137122" algn="l"/>
                <a:tab pos="5442801" algn="l"/>
                <a:tab pos="5748478" algn="l"/>
                <a:tab pos="6054157" algn="l"/>
                <a:tab pos="6403040" algn="l"/>
              </a:tabLst>
            </a:pPr>
            <a:r>
              <a:rPr lang="en-GB" altLang="en-US" sz="2722" dirty="0"/>
              <a:t>Programmers considered use of GO TO  </a:t>
            </a:r>
            <a:r>
              <a:rPr lang="en-GB" altLang="en-US" sz="2722" dirty="0" smtClean="0"/>
              <a:t>statements </a:t>
            </a:r>
            <a:r>
              <a:rPr lang="en-GB" altLang="en-US" sz="2722" dirty="0"/>
              <a:t>inevitable.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76801" y="342186"/>
            <a:ext cx="1981200" cy="480131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dirty="0" err="1"/>
              <a:t>addi</a:t>
            </a:r>
            <a:r>
              <a:rPr lang="en-US" b="1" dirty="0"/>
              <a:t> $a0, $0, 1</a:t>
            </a:r>
          </a:p>
          <a:p>
            <a:r>
              <a:rPr lang="en-US" b="1" dirty="0">
                <a:solidFill>
                  <a:srgbClr val="FF0000"/>
                </a:solidFill>
              </a:rPr>
              <a:t>j next</a:t>
            </a:r>
          </a:p>
          <a:p>
            <a:r>
              <a:rPr lang="en-US" b="1" dirty="0"/>
              <a:t>next:</a:t>
            </a:r>
          </a:p>
          <a:p>
            <a:r>
              <a:rPr lang="en-US" b="1" dirty="0">
                <a:solidFill>
                  <a:srgbClr val="FF0000"/>
                </a:solidFill>
              </a:rPr>
              <a:t>j skip1</a:t>
            </a:r>
          </a:p>
          <a:p>
            <a:r>
              <a:rPr lang="en-US" b="1" dirty="0"/>
              <a:t>add $a0, $a0, $a0</a:t>
            </a:r>
          </a:p>
          <a:p>
            <a:r>
              <a:rPr lang="en-US" b="1" dirty="0"/>
              <a:t>skip1:</a:t>
            </a:r>
          </a:p>
          <a:p>
            <a:r>
              <a:rPr lang="en-US" b="1" dirty="0">
                <a:solidFill>
                  <a:srgbClr val="FF0000"/>
                </a:solidFill>
              </a:rPr>
              <a:t>j skip2</a:t>
            </a:r>
          </a:p>
          <a:p>
            <a:r>
              <a:rPr lang="en-US" b="1" dirty="0"/>
              <a:t>add $a0, $a0, $a0</a:t>
            </a:r>
          </a:p>
          <a:p>
            <a:r>
              <a:rPr lang="en-US" b="1" dirty="0"/>
              <a:t>add $a0, $a0, $a0</a:t>
            </a:r>
          </a:p>
          <a:p>
            <a:r>
              <a:rPr lang="en-US" b="1" dirty="0"/>
              <a:t>skip2:</a:t>
            </a:r>
          </a:p>
          <a:p>
            <a:r>
              <a:rPr lang="en-US" b="1" dirty="0">
                <a:solidFill>
                  <a:srgbClr val="FF0000"/>
                </a:solidFill>
              </a:rPr>
              <a:t>j skip3</a:t>
            </a:r>
          </a:p>
          <a:p>
            <a:r>
              <a:rPr lang="en-US" b="1" dirty="0"/>
              <a:t>loop:</a:t>
            </a:r>
          </a:p>
          <a:p>
            <a:r>
              <a:rPr lang="en-US" b="1" dirty="0"/>
              <a:t>add $a0, $a0, $a0</a:t>
            </a:r>
          </a:p>
          <a:p>
            <a:r>
              <a:rPr lang="en-US" b="1" dirty="0"/>
              <a:t>add $a0, $a0, $a0</a:t>
            </a:r>
          </a:p>
          <a:p>
            <a:r>
              <a:rPr lang="en-US" b="1" dirty="0"/>
              <a:t>add $a0, $a0, $a0</a:t>
            </a:r>
          </a:p>
          <a:p>
            <a:r>
              <a:rPr lang="en-US" b="1" dirty="0"/>
              <a:t>skip3:</a:t>
            </a:r>
          </a:p>
          <a:p>
            <a:r>
              <a:rPr lang="en-US" b="1" dirty="0">
                <a:solidFill>
                  <a:srgbClr val="FF0000"/>
                </a:solidFill>
              </a:rPr>
              <a:t>j loop</a:t>
            </a:r>
          </a:p>
        </p:txBody>
      </p:sp>
    </p:spTree>
    <p:extLst>
      <p:ext uri="{BB962C8B-B14F-4D97-AF65-F5344CB8AC3E}">
        <p14:creationId xmlns:p14="http://schemas.microsoft.com/office/powerpoint/2010/main" val="23379244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"/>
          <p:cNvSpPr>
            <a:spLocks noGrp="1" noChangeArrowheads="1"/>
          </p:cNvSpPr>
          <p:nvPr>
            <p:ph type="title"/>
          </p:nvPr>
        </p:nvSpPr>
        <p:spPr>
          <a:xfrm>
            <a:off x="107111" y="99266"/>
            <a:ext cx="6643777" cy="853290"/>
          </a:xfrm>
        </p:spPr>
        <p:txBody>
          <a:bodyPr vert="horz" lIns="13472" tIns="35026" rIns="13472" bIns="35026" rtlCol="0" anchor="ctr">
            <a:normAutofit/>
          </a:bodyPr>
          <a:lstStyle/>
          <a:p>
            <a:pPr>
              <a:lnSpc>
                <a:spcPct val="94000"/>
              </a:lnSpc>
              <a:spcBef>
                <a:spcPts val="544"/>
              </a:spcBef>
              <a:tabLst>
                <a:tab pos="0" algn="l"/>
                <a:tab pos="304598" algn="l"/>
                <a:tab pos="610277" algn="l"/>
                <a:tab pos="915954" algn="l"/>
                <a:tab pos="1221633" algn="l"/>
                <a:tab pos="1527311" algn="l"/>
                <a:tab pos="1832989" algn="l"/>
                <a:tab pos="2138667" algn="l"/>
                <a:tab pos="2444346" algn="l"/>
                <a:tab pos="2750024" algn="l"/>
                <a:tab pos="3055702" algn="l"/>
                <a:tab pos="3361380" algn="l"/>
                <a:tab pos="3667059" algn="l"/>
                <a:tab pos="3972737" algn="l"/>
                <a:tab pos="4278415" algn="l"/>
                <a:tab pos="4584093" algn="l"/>
                <a:tab pos="4889771" algn="l"/>
                <a:tab pos="5195449" algn="l"/>
                <a:tab pos="5501128" algn="l"/>
                <a:tab pos="5806806" algn="l"/>
                <a:tab pos="6112484" algn="l"/>
              </a:tabLst>
            </a:pPr>
            <a:r>
              <a:rPr lang="en-GB" altLang="en-US" sz="2994" dirty="0">
                <a:solidFill>
                  <a:srgbClr val="0000CC"/>
                </a:solidFill>
              </a:rPr>
              <a:t>Control-flow Based Design </a:t>
            </a:r>
            <a:r>
              <a:rPr lang="en-GB" altLang="en-US" sz="1361" dirty="0">
                <a:solidFill>
                  <a:srgbClr val="0000CC"/>
                </a:solidFill>
              </a:rPr>
              <a:t>(Late 60s)</a:t>
            </a:r>
            <a:r>
              <a:rPr lang="ar-SA" altLang="en-US" sz="1361" dirty="0">
                <a:solidFill>
                  <a:srgbClr val="0000CC"/>
                </a:solidFill>
                <a:cs typeface="Arial" panose="020B0604020202020204" pitchFamily="34" charset="0"/>
              </a:rPr>
              <a:t>‏</a:t>
            </a:r>
            <a:endParaRPr lang="en-GB" altLang="en-US" sz="1361" dirty="0">
              <a:solidFill>
                <a:srgbClr val="0000CC"/>
              </a:solidFill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952556"/>
            <a:ext cx="6750888" cy="3622700"/>
          </a:xfrm>
        </p:spPr>
        <p:txBody>
          <a:bodyPr vert="horz" lIns="13472" tIns="35026" rIns="13472" bIns="35026" rtlCol="0">
            <a:normAutofit lnSpcReduction="10000"/>
          </a:bodyPr>
          <a:lstStyle/>
          <a:p>
            <a:pPr marL="232229" indent="-232229">
              <a:lnSpc>
                <a:spcPct val="120000"/>
              </a:lnSpc>
              <a:spcAft>
                <a:spcPct val="20000"/>
              </a:spcAft>
              <a:tabLst>
                <a:tab pos="246271" algn="l"/>
                <a:tab pos="551949" algn="l"/>
                <a:tab pos="857627" algn="l"/>
                <a:tab pos="1163306" algn="l"/>
                <a:tab pos="1468984" algn="l"/>
                <a:tab pos="1774662" algn="l"/>
                <a:tab pos="2080340" algn="l"/>
                <a:tab pos="2386019" algn="l"/>
                <a:tab pos="2691696" algn="l"/>
                <a:tab pos="2997375" algn="l"/>
                <a:tab pos="3303053" algn="l"/>
                <a:tab pos="3608731" algn="l"/>
                <a:tab pos="3914409" algn="l"/>
                <a:tab pos="4220088" algn="l"/>
                <a:tab pos="4525766" algn="l"/>
                <a:tab pos="4832524" algn="l"/>
                <a:tab pos="5137122" algn="l"/>
                <a:tab pos="5442801" algn="l"/>
                <a:tab pos="5748478" algn="l"/>
                <a:tab pos="6054157" algn="l"/>
                <a:tab pos="6403040" algn="l"/>
              </a:tabLst>
            </a:pPr>
            <a:r>
              <a:rPr lang="en-GB" altLang="en-US" sz="3266" dirty="0"/>
              <a:t>At that time, Dijkstra published his article:</a:t>
            </a:r>
          </a:p>
          <a:p>
            <a:pPr marL="504423" lvl="1" indent="-193345">
              <a:lnSpc>
                <a:spcPct val="120000"/>
              </a:lnSpc>
              <a:spcAft>
                <a:spcPct val="20000"/>
              </a:spcAft>
              <a:tabLst>
                <a:tab pos="246271" algn="l"/>
                <a:tab pos="551949" algn="l"/>
                <a:tab pos="857627" algn="l"/>
                <a:tab pos="1163306" algn="l"/>
                <a:tab pos="1468984" algn="l"/>
                <a:tab pos="1774662" algn="l"/>
                <a:tab pos="2080340" algn="l"/>
                <a:tab pos="2386019" algn="l"/>
                <a:tab pos="2691696" algn="l"/>
                <a:tab pos="2997375" algn="l"/>
                <a:tab pos="3303053" algn="l"/>
                <a:tab pos="3608731" algn="l"/>
                <a:tab pos="3914409" algn="l"/>
                <a:tab pos="4220088" algn="l"/>
                <a:tab pos="4525766" algn="l"/>
                <a:tab pos="4832524" algn="l"/>
                <a:tab pos="5137122" algn="l"/>
                <a:tab pos="5442801" algn="l"/>
                <a:tab pos="5748478" algn="l"/>
                <a:tab pos="6054157" algn="l"/>
                <a:tab pos="6403040" algn="l"/>
              </a:tabLst>
            </a:pPr>
            <a:r>
              <a:rPr lang="en-GB" altLang="en-US" sz="2722" dirty="0"/>
              <a:t>“</a:t>
            </a:r>
            <a:r>
              <a:rPr lang="en-GB" altLang="en-US" sz="2722" dirty="0" err="1">
                <a:solidFill>
                  <a:srgbClr val="0000CC"/>
                </a:solidFill>
              </a:rPr>
              <a:t>Goto</a:t>
            </a:r>
            <a:r>
              <a:rPr lang="en-GB" altLang="en-US" sz="2722" dirty="0">
                <a:solidFill>
                  <a:srgbClr val="0000CC"/>
                </a:solidFill>
              </a:rPr>
              <a:t> Statement Considered Harmful</a:t>
            </a:r>
            <a:r>
              <a:rPr lang="en-GB" altLang="en-US" sz="2722" dirty="0"/>
              <a:t>” Comm. of ACM, 1969. </a:t>
            </a:r>
          </a:p>
          <a:p>
            <a:pPr marL="232229" indent="-232229">
              <a:lnSpc>
                <a:spcPct val="120000"/>
              </a:lnSpc>
              <a:spcAft>
                <a:spcPct val="20000"/>
              </a:spcAft>
              <a:tabLst>
                <a:tab pos="246271" algn="l"/>
                <a:tab pos="551949" algn="l"/>
                <a:tab pos="857627" algn="l"/>
                <a:tab pos="1163306" algn="l"/>
                <a:tab pos="1468984" algn="l"/>
                <a:tab pos="1774662" algn="l"/>
                <a:tab pos="2080340" algn="l"/>
                <a:tab pos="2386019" algn="l"/>
                <a:tab pos="2691696" algn="l"/>
                <a:tab pos="2997375" algn="l"/>
                <a:tab pos="3303053" algn="l"/>
                <a:tab pos="3608731" algn="l"/>
                <a:tab pos="3914409" algn="l"/>
                <a:tab pos="4220088" algn="l"/>
                <a:tab pos="4525766" algn="l"/>
                <a:tab pos="4832524" algn="l"/>
                <a:tab pos="5137122" algn="l"/>
                <a:tab pos="5442801" algn="l"/>
                <a:tab pos="5748478" algn="l"/>
                <a:tab pos="6054157" algn="l"/>
                <a:tab pos="6403040" algn="l"/>
              </a:tabLst>
            </a:pPr>
            <a:r>
              <a:rPr lang="en-GB" altLang="en-US" sz="3266" dirty="0"/>
              <a:t>Many programmers were unhappy to read his article.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438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"/>
          <p:cNvSpPr>
            <a:spLocks noGrp="1" noChangeArrowheads="1"/>
          </p:cNvSpPr>
          <p:nvPr>
            <p:ph type="title"/>
          </p:nvPr>
        </p:nvSpPr>
        <p:spPr>
          <a:xfrm>
            <a:off x="114133" y="182540"/>
            <a:ext cx="6537927" cy="911616"/>
          </a:xfrm>
        </p:spPr>
        <p:txBody>
          <a:bodyPr vert="horz" lIns="13472" tIns="35026" rIns="13472" bIns="35026" rtlCol="0" anchor="ctr">
            <a:normAutofit/>
          </a:bodyPr>
          <a:lstStyle/>
          <a:p>
            <a:pPr>
              <a:lnSpc>
                <a:spcPct val="94000"/>
              </a:lnSpc>
              <a:spcBef>
                <a:spcPts val="544"/>
              </a:spcBef>
              <a:tabLst>
                <a:tab pos="0" algn="l"/>
                <a:tab pos="304598" algn="l"/>
                <a:tab pos="610277" algn="l"/>
                <a:tab pos="915954" algn="l"/>
                <a:tab pos="1221633" algn="l"/>
                <a:tab pos="1527311" algn="l"/>
                <a:tab pos="1832989" algn="l"/>
                <a:tab pos="2138667" algn="l"/>
                <a:tab pos="2444346" algn="l"/>
                <a:tab pos="2750024" algn="l"/>
                <a:tab pos="3055702" algn="l"/>
                <a:tab pos="3361380" algn="l"/>
                <a:tab pos="3667059" algn="l"/>
                <a:tab pos="3972737" algn="l"/>
                <a:tab pos="4278415" algn="l"/>
                <a:tab pos="4584093" algn="l"/>
                <a:tab pos="4889771" algn="l"/>
                <a:tab pos="5195449" algn="l"/>
                <a:tab pos="5501128" algn="l"/>
                <a:tab pos="5806806" algn="l"/>
                <a:tab pos="6112484" algn="l"/>
                <a:tab pos="6403040" algn="l"/>
              </a:tabLst>
            </a:pPr>
            <a:r>
              <a:rPr lang="en-GB" altLang="en-US" sz="2994">
                <a:solidFill>
                  <a:srgbClr val="0000CC"/>
                </a:solidFill>
              </a:rPr>
              <a:t>Control Flow-Based Design </a:t>
            </a:r>
            <a:r>
              <a:rPr lang="en-GB" altLang="en-US" sz="1361">
                <a:solidFill>
                  <a:srgbClr val="0000CC"/>
                </a:solidFill>
              </a:rPr>
              <a:t>(Late 60s)</a:t>
            </a:r>
            <a:r>
              <a:rPr lang="en-GB" altLang="en-US" sz="1225">
                <a:solidFill>
                  <a:srgbClr val="0000CC"/>
                </a:solidFill>
              </a:rPr>
              <a:t/>
            </a:r>
            <a:br>
              <a:rPr lang="en-GB" altLang="en-US" sz="1225">
                <a:solidFill>
                  <a:srgbClr val="0000CC"/>
                </a:solidFill>
              </a:rPr>
            </a:br>
            <a:endParaRPr lang="en-GB" altLang="en-US" sz="1225">
              <a:solidFill>
                <a:srgbClr val="0000CC"/>
              </a:solidFill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4133" y="971551"/>
            <a:ext cx="6537928" cy="3225219"/>
          </a:xfrm>
        </p:spPr>
        <p:txBody>
          <a:bodyPr vert="horz" lIns="13472" tIns="35026" rIns="13472" bIns="35026" rtlCol="0">
            <a:normAutofit/>
          </a:bodyPr>
          <a:lstStyle/>
          <a:p>
            <a:pPr marL="232229" indent="-232229">
              <a:lnSpc>
                <a:spcPct val="125000"/>
              </a:lnSpc>
              <a:spcBef>
                <a:spcPct val="25000"/>
              </a:spcBef>
              <a:spcAft>
                <a:spcPct val="35000"/>
              </a:spcAft>
              <a:tabLst>
                <a:tab pos="246271" algn="l"/>
                <a:tab pos="551949" algn="l"/>
                <a:tab pos="857627" algn="l"/>
                <a:tab pos="1163306" algn="l"/>
                <a:tab pos="1468984" algn="l"/>
                <a:tab pos="1774662" algn="l"/>
                <a:tab pos="2080340" algn="l"/>
                <a:tab pos="2386019" algn="l"/>
                <a:tab pos="2691696" algn="l"/>
                <a:tab pos="2997375" algn="l"/>
                <a:tab pos="3303053" algn="l"/>
                <a:tab pos="3608731" algn="l"/>
                <a:tab pos="3914409" algn="l"/>
                <a:tab pos="4220088" algn="l"/>
                <a:tab pos="4525766" algn="l"/>
                <a:tab pos="4832524" algn="l"/>
                <a:tab pos="5137122" algn="l"/>
                <a:tab pos="5442801" algn="l"/>
                <a:tab pos="5748478" algn="l"/>
                <a:tab pos="6054157" algn="l"/>
              </a:tabLst>
            </a:pPr>
            <a:r>
              <a:rPr lang="en-GB" altLang="en-US" sz="3266" dirty="0"/>
              <a:t>Some programmers published several counter articles: </a:t>
            </a:r>
          </a:p>
          <a:p>
            <a:pPr marL="504423" lvl="1" indent="-193345">
              <a:lnSpc>
                <a:spcPct val="125000"/>
              </a:lnSpc>
              <a:spcBef>
                <a:spcPct val="25000"/>
              </a:spcBef>
              <a:spcAft>
                <a:spcPct val="35000"/>
              </a:spcAft>
              <a:tabLst>
                <a:tab pos="246271" algn="l"/>
                <a:tab pos="551949" algn="l"/>
                <a:tab pos="857627" algn="l"/>
                <a:tab pos="1163306" algn="l"/>
                <a:tab pos="1468984" algn="l"/>
                <a:tab pos="1774662" algn="l"/>
                <a:tab pos="2080340" algn="l"/>
                <a:tab pos="2386019" algn="l"/>
                <a:tab pos="2691696" algn="l"/>
                <a:tab pos="2997375" algn="l"/>
                <a:tab pos="3303053" algn="l"/>
                <a:tab pos="3608731" algn="l"/>
                <a:tab pos="3914409" algn="l"/>
                <a:tab pos="4220088" algn="l"/>
                <a:tab pos="4525766" algn="l"/>
                <a:tab pos="4832524" algn="l"/>
                <a:tab pos="5137122" algn="l"/>
                <a:tab pos="5442801" algn="l"/>
                <a:tab pos="5748478" algn="l"/>
                <a:tab pos="6054157" algn="l"/>
              </a:tabLst>
            </a:pPr>
            <a:r>
              <a:rPr lang="en-GB" altLang="en-US" sz="2722" dirty="0"/>
              <a:t>Highlighted the advantages and inevitability of GO TO statements.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639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95709"/>
            <a:ext cx="6451518" cy="927818"/>
          </a:xfrm>
        </p:spPr>
        <p:txBody>
          <a:bodyPr vert="horz" lIns="13472" tIns="35026" rIns="13472" bIns="35026" rtlCol="0" anchor="ctr">
            <a:normAutofit/>
          </a:bodyPr>
          <a:lstStyle/>
          <a:p>
            <a:pPr>
              <a:lnSpc>
                <a:spcPct val="94000"/>
              </a:lnSpc>
              <a:spcBef>
                <a:spcPts val="544"/>
              </a:spcBef>
              <a:tabLst>
                <a:tab pos="0" algn="l"/>
                <a:tab pos="304598" algn="l"/>
                <a:tab pos="610277" algn="l"/>
                <a:tab pos="915954" algn="l"/>
                <a:tab pos="1221633" algn="l"/>
                <a:tab pos="1527311" algn="l"/>
                <a:tab pos="1832989" algn="l"/>
                <a:tab pos="2138667" algn="l"/>
                <a:tab pos="2444346" algn="l"/>
                <a:tab pos="2750024" algn="l"/>
                <a:tab pos="3055702" algn="l"/>
                <a:tab pos="3361380" algn="l"/>
                <a:tab pos="3667059" algn="l"/>
                <a:tab pos="3972737" algn="l"/>
                <a:tab pos="4278415" algn="l"/>
                <a:tab pos="4584093" algn="l"/>
                <a:tab pos="4889771" algn="l"/>
                <a:tab pos="5195449" algn="l"/>
                <a:tab pos="5501128" algn="l"/>
                <a:tab pos="5806806" algn="l"/>
                <a:tab pos="6112484" algn="l"/>
                <a:tab pos="6403040" algn="l"/>
              </a:tabLst>
            </a:pPr>
            <a:r>
              <a:rPr lang="en-GB" altLang="en-US" sz="2994" dirty="0">
                <a:solidFill>
                  <a:srgbClr val="0000CC"/>
                </a:solidFill>
              </a:rPr>
              <a:t>Control Flow-Based Design </a:t>
            </a:r>
            <a:r>
              <a:rPr lang="en-GB" altLang="en-US" sz="1225" dirty="0">
                <a:solidFill>
                  <a:srgbClr val="0000CC"/>
                </a:solidFill>
              </a:rPr>
              <a:t>(Late 60s)</a:t>
            </a:r>
            <a:br>
              <a:rPr lang="en-GB" altLang="en-US" sz="1225" dirty="0">
                <a:solidFill>
                  <a:srgbClr val="0000CC"/>
                </a:solidFill>
              </a:rPr>
            </a:br>
            <a:endParaRPr lang="en-GB" altLang="en-US" sz="1225" dirty="0">
              <a:solidFill>
                <a:srgbClr val="0000CC"/>
              </a:solidFill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" y="869671"/>
            <a:ext cx="7163161" cy="3886248"/>
          </a:xfrm>
        </p:spPr>
        <p:txBody>
          <a:bodyPr vert="horz" lIns="13472" tIns="35026" rIns="13472" bIns="35026" rtlCol="0">
            <a:normAutofit/>
          </a:bodyPr>
          <a:lstStyle/>
          <a:p>
            <a:pPr marL="232229" indent="-232229">
              <a:lnSpc>
                <a:spcPct val="120000"/>
              </a:lnSpc>
              <a:spcBef>
                <a:spcPct val="15000"/>
              </a:spcBef>
              <a:spcAft>
                <a:spcPct val="20000"/>
              </a:spcAft>
              <a:tabLst>
                <a:tab pos="246271" algn="l"/>
                <a:tab pos="551949" algn="l"/>
                <a:tab pos="857627" algn="l"/>
                <a:tab pos="1163306" algn="l"/>
                <a:tab pos="1468984" algn="l"/>
                <a:tab pos="1774662" algn="l"/>
                <a:tab pos="2080340" algn="l"/>
                <a:tab pos="2386019" algn="l"/>
                <a:tab pos="2691696" algn="l"/>
                <a:tab pos="2997375" algn="l"/>
                <a:tab pos="3303053" algn="l"/>
                <a:tab pos="3608731" algn="l"/>
                <a:tab pos="3914409" algn="l"/>
                <a:tab pos="4220088" algn="l"/>
                <a:tab pos="4525766" algn="l"/>
                <a:tab pos="4832524" algn="l"/>
                <a:tab pos="5137122" algn="l"/>
                <a:tab pos="5442801" algn="l"/>
                <a:tab pos="5748478" algn="l"/>
                <a:tab pos="6054157" algn="l"/>
              </a:tabLst>
            </a:pPr>
            <a:r>
              <a:rPr lang="en-GB" altLang="en-US" sz="2994" dirty="0"/>
              <a:t>It soon was conclusively proved:</a:t>
            </a:r>
          </a:p>
          <a:p>
            <a:pPr marL="504423" lvl="1" indent="-193345">
              <a:lnSpc>
                <a:spcPct val="120000"/>
              </a:lnSpc>
              <a:spcBef>
                <a:spcPct val="15000"/>
              </a:spcBef>
              <a:spcAft>
                <a:spcPct val="20000"/>
              </a:spcAft>
              <a:tabLst>
                <a:tab pos="246271" algn="l"/>
                <a:tab pos="551949" algn="l"/>
                <a:tab pos="857627" algn="l"/>
                <a:tab pos="1163306" algn="l"/>
                <a:tab pos="1468984" algn="l"/>
                <a:tab pos="1774662" algn="l"/>
                <a:tab pos="2080340" algn="l"/>
                <a:tab pos="2386019" algn="l"/>
                <a:tab pos="2691696" algn="l"/>
                <a:tab pos="2997375" algn="l"/>
                <a:tab pos="3303053" algn="l"/>
                <a:tab pos="3608731" algn="l"/>
                <a:tab pos="3914409" algn="l"/>
                <a:tab pos="4220088" algn="l"/>
                <a:tab pos="4525766" algn="l"/>
                <a:tab pos="4832524" algn="l"/>
                <a:tab pos="5137122" algn="l"/>
                <a:tab pos="5442801" algn="l"/>
                <a:tab pos="5748478" algn="l"/>
                <a:tab pos="6054157" algn="l"/>
              </a:tabLst>
            </a:pPr>
            <a:r>
              <a:rPr lang="en-GB" altLang="en-US" sz="2722" dirty="0">
                <a:solidFill>
                  <a:srgbClr val="0000CC"/>
                </a:solidFill>
              </a:rPr>
              <a:t>Only three programming constructs are sufficient to express any programming logic:</a:t>
            </a:r>
          </a:p>
          <a:p>
            <a:pPr marL="777697" lvl="2" indent="-155539">
              <a:lnSpc>
                <a:spcPct val="120000"/>
              </a:lnSpc>
              <a:spcBef>
                <a:spcPct val="15000"/>
              </a:spcBef>
              <a:spcAft>
                <a:spcPct val="20000"/>
              </a:spcAft>
              <a:tabLst>
                <a:tab pos="246271" algn="l"/>
                <a:tab pos="551949" algn="l"/>
                <a:tab pos="857627" algn="l"/>
                <a:tab pos="1163306" algn="l"/>
                <a:tab pos="1468984" algn="l"/>
                <a:tab pos="1774662" algn="l"/>
                <a:tab pos="2080340" algn="l"/>
                <a:tab pos="2386019" algn="l"/>
                <a:tab pos="2691696" algn="l"/>
                <a:tab pos="2997375" algn="l"/>
                <a:tab pos="3303053" algn="l"/>
                <a:tab pos="3608731" algn="l"/>
                <a:tab pos="3914409" algn="l"/>
                <a:tab pos="4220088" algn="l"/>
                <a:tab pos="4525766" algn="l"/>
                <a:tab pos="4832524" algn="l"/>
                <a:tab pos="5137122" algn="l"/>
                <a:tab pos="5442801" algn="l"/>
                <a:tab pos="5748478" algn="l"/>
                <a:tab pos="6054157" algn="l"/>
              </a:tabLst>
            </a:pPr>
            <a:r>
              <a:rPr lang="en-GB" altLang="en-US" sz="2722" b="1" dirty="0">
                <a:solidFill>
                  <a:srgbClr val="0000CC"/>
                </a:solidFill>
              </a:rPr>
              <a:t>sequence  (a=0;b=5;)</a:t>
            </a:r>
            <a:r>
              <a:rPr lang="ar-SA" altLang="en-US" sz="2722" b="1" dirty="0">
                <a:solidFill>
                  <a:srgbClr val="0000CC"/>
                </a:solidFill>
                <a:cs typeface="Arial" panose="020B0604020202020204" pitchFamily="34" charset="0"/>
              </a:rPr>
              <a:t>‏</a:t>
            </a:r>
            <a:endParaRPr lang="en-GB" altLang="en-US" sz="2722" b="1" dirty="0">
              <a:solidFill>
                <a:srgbClr val="0000CC"/>
              </a:solidFill>
            </a:endParaRPr>
          </a:p>
          <a:p>
            <a:pPr marL="777697" lvl="2" indent="-155539">
              <a:lnSpc>
                <a:spcPct val="120000"/>
              </a:lnSpc>
              <a:spcBef>
                <a:spcPct val="15000"/>
              </a:spcBef>
              <a:spcAft>
                <a:spcPct val="20000"/>
              </a:spcAft>
              <a:tabLst>
                <a:tab pos="246271" algn="l"/>
                <a:tab pos="551949" algn="l"/>
                <a:tab pos="857627" algn="l"/>
                <a:tab pos="1163306" algn="l"/>
                <a:tab pos="1468984" algn="l"/>
                <a:tab pos="1774662" algn="l"/>
                <a:tab pos="2080340" algn="l"/>
                <a:tab pos="2386019" algn="l"/>
                <a:tab pos="2691696" algn="l"/>
                <a:tab pos="2997375" algn="l"/>
                <a:tab pos="3303053" algn="l"/>
                <a:tab pos="3608731" algn="l"/>
                <a:tab pos="3914409" algn="l"/>
                <a:tab pos="4220088" algn="l"/>
                <a:tab pos="4525766" algn="l"/>
                <a:tab pos="4832524" algn="l"/>
                <a:tab pos="5137122" algn="l"/>
                <a:tab pos="5442801" algn="l"/>
                <a:tab pos="5748478" algn="l"/>
                <a:tab pos="6054157" algn="l"/>
              </a:tabLst>
            </a:pPr>
            <a:r>
              <a:rPr lang="en-GB" altLang="en-US" sz="2722" b="1" dirty="0">
                <a:solidFill>
                  <a:srgbClr val="0000CC"/>
                </a:solidFill>
              </a:rPr>
              <a:t>selection (if(c==true) k=5 else m=5;)</a:t>
            </a:r>
            <a:r>
              <a:rPr lang="ar-SA" altLang="en-US" sz="2722" b="1" dirty="0">
                <a:solidFill>
                  <a:srgbClr val="0000CC"/>
                </a:solidFill>
                <a:cs typeface="Arial" panose="020B0604020202020204" pitchFamily="34" charset="0"/>
              </a:rPr>
              <a:t>‏</a:t>
            </a:r>
            <a:endParaRPr lang="en-GB" altLang="en-US" sz="2722" b="1" dirty="0">
              <a:solidFill>
                <a:srgbClr val="0000CC"/>
              </a:solidFill>
            </a:endParaRPr>
          </a:p>
          <a:p>
            <a:pPr marL="777697" lvl="2" indent="-155539">
              <a:lnSpc>
                <a:spcPct val="120000"/>
              </a:lnSpc>
              <a:spcBef>
                <a:spcPct val="15000"/>
              </a:spcBef>
              <a:spcAft>
                <a:spcPct val="20000"/>
              </a:spcAft>
              <a:tabLst>
                <a:tab pos="246271" algn="l"/>
                <a:tab pos="551949" algn="l"/>
                <a:tab pos="857627" algn="l"/>
                <a:tab pos="1163306" algn="l"/>
                <a:tab pos="1468984" algn="l"/>
                <a:tab pos="1774662" algn="l"/>
                <a:tab pos="2080340" algn="l"/>
                <a:tab pos="2386019" algn="l"/>
                <a:tab pos="2691696" algn="l"/>
                <a:tab pos="2997375" algn="l"/>
                <a:tab pos="3303053" algn="l"/>
                <a:tab pos="3608731" algn="l"/>
                <a:tab pos="3914409" algn="l"/>
                <a:tab pos="4220088" algn="l"/>
                <a:tab pos="4525766" algn="l"/>
                <a:tab pos="4832524" algn="l"/>
                <a:tab pos="5137122" algn="l"/>
                <a:tab pos="5442801" algn="l"/>
                <a:tab pos="5748478" algn="l"/>
                <a:tab pos="6054157" algn="l"/>
              </a:tabLst>
            </a:pPr>
            <a:r>
              <a:rPr lang="en-GB" altLang="en-US" sz="2722" b="1" dirty="0">
                <a:solidFill>
                  <a:srgbClr val="0000CC"/>
                </a:solidFill>
              </a:rPr>
              <a:t>iteration</a:t>
            </a:r>
            <a:r>
              <a:rPr lang="en-GB" altLang="en-US" sz="2994" b="1" dirty="0"/>
              <a:t>   </a:t>
            </a:r>
            <a:r>
              <a:rPr lang="en-GB" altLang="en-US" sz="2722" b="1" dirty="0">
                <a:solidFill>
                  <a:srgbClr val="0000CC"/>
                </a:solidFill>
              </a:rPr>
              <a:t>(while(k&gt;0) k=j-k;)</a:t>
            </a:r>
            <a:r>
              <a:rPr lang="ar-SA" altLang="en-US" sz="2722" b="1" dirty="0">
                <a:solidFill>
                  <a:srgbClr val="0000CC"/>
                </a:solidFill>
                <a:cs typeface="Arial" panose="020B0604020202020204" pitchFamily="34" charset="0"/>
              </a:rPr>
              <a:t>‏</a:t>
            </a:r>
            <a:endParaRPr lang="en-GB" altLang="en-US" sz="2722" b="1" dirty="0">
              <a:solidFill>
                <a:srgbClr val="0000CC"/>
              </a:solidFill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948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"/>
          <p:cNvSpPr>
            <a:spLocks noGrp="1" noChangeArrowheads="1"/>
          </p:cNvSpPr>
          <p:nvPr>
            <p:ph type="title"/>
          </p:nvPr>
        </p:nvSpPr>
        <p:spPr>
          <a:xfrm>
            <a:off x="630735" y="-95250"/>
            <a:ext cx="5850974" cy="853290"/>
          </a:xfrm>
        </p:spPr>
        <p:txBody>
          <a:bodyPr vert="horz" lIns="13472" tIns="35026" rIns="13472" bIns="35026" rtlCol="0" anchor="ctr">
            <a:normAutofit/>
          </a:bodyPr>
          <a:lstStyle/>
          <a:p>
            <a:pPr>
              <a:lnSpc>
                <a:spcPct val="94000"/>
              </a:lnSpc>
              <a:spcBef>
                <a:spcPts val="544"/>
              </a:spcBef>
              <a:tabLst>
                <a:tab pos="0" algn="l"/>
                <a:tab pos="304598" algn="l"/>
                <a:tab pos="610277" algn="l"/>
                <a:tab pos="915954" algn="l"/>
                <a:tab pos="1221633" algn="l"/>
                <a:tab pos="1527311" algn="l"/>
                <a:tab pos="1832989" algn="l"/>
                <a:tab pos="2138667" algn="l"/>
                <a:tab pos="2444346" algn="l"/>
                <a:tab pos="2750024" algn="l"/>
                <a:tab pos="3055702" algn="l"/>
                <a:tab pos="3361380" algn="l"/>
                <a:tab pos="3667059" algn="l"/>
                <a:tab pos="3972737" algn="l"/>
                <a:tab pos="4278415" algn="l"/>
                <a:tab pos="4584093" algn="l"/>
                <a:tab pos="4889771" algn="l"/>
                <a:tab pos="5195449" algn="l"/>
                <a:tab pos="5501128" algn="l"/>
                <a:tab pos="5806806" algn="l"/>
                <a:tab pos="6112484" algn="l"/>
              </a:tabLst>
            </a:pPr>
            <a:r>
              <a:rPr lang="en-GB" altLang="en-US" sz="2994" dirty="0">
                <a:solidFill>
                  <a:srgbClr val="0000CC"/>
                </a:solidFill>
              </a:rPr>
              <a:t>Control-flow Based Design </a:t>
            </a:r>
            <a:r>
              <a:rPr lang="en-GB" altLang="en-US" sz="1225" dirty="0">
                <a:solidFill>
                  <a:srgbClr val="0000CC"/>
                </a:solidFill>
              </a:rPr>
              <a:t>(Late 60s)</a:t>
            </a:r>
            <a:r>
              <a:rPr lang="ar-SA" altLang="en-US" sz="1225" dirty="0">
                <a:solidFill>
                  <a:srgbClr val="0000CC"/>
                </a:solidFill>
                <a:cs typeface="Arial" panose="020B0604020202020204" pitchFamily="34" charset="0"/>
              </a:rPr>
              <a:t>‏</a:t>
            </a:r>
            <a:endParaRPr lang="en-GB" altLang="en-US" sz="1225" dirty="0">
              <a:solidFill>
                <a:srgbClr val="0000CC"/>
              </a:solidFill>
            </a:endParaRP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" y="895350"/>
            <a:ext cx="6629400" cy="3531971"/>
          </a:xfrm>
        </p:spPr>
        <p:txBody>
          <a:bodyPr vert="horz" lIns="13472" tIns="35026" rIns="13472" bIns="35026" rtlCol="0">
            <a:normAutofit/>
          </a:bodyPr>
          <a:lstStyle/>
          <a:p>
            <a:pPr marL="232229" indent="-232229">
              <a:lnSpc>
                <a:spcPct val="125000"/>
              </a:lnSpc>
              <a:spcBef>
                <a:spcPct val="15000"/>
              </a:spcBef>
              <a:spcAft>
                <a:spcPct val="20000"/>
              </a:spcAft>
              <a:tabLst>
                <a:tab pos="246271" algn="l"/>
                <a:tab pos="551949" algn="l"/>
                <a:tab pos="857627" algn="l"/>
                <a:tab pos="1163306" algn="l"/>
                <a:tab pos="1468984" algn="l"/>
                <a:tab pos="1774662" algn="l"/>
                <a:tab pos="2080340" algn="l"/>
                <a:tab pos="2386019" algn="l"/>
                <a:tab pos="2691696" algn="l"/>
                <a:tab pos="2997375" algn="l"/>
                <a:tab pos="3303053" algn="l"/>
                <a:tab pos="3608731" algn="l"/>
                <a:tab pos="3914409" algn="l"/>
                <a:tab pos="4220088" algn="l"/>
                <a:tab pos="4525766" algn="l"/>
                <a:tab pos="4832524" algn="l"/>
                <a:tab pos="5137122" algn="l"/>
                <a:tab pos="5442801" algn="l"/>
                <a:tab pos="5748478" algn="l"/>
                <a:tab pos="6054157" algn="l"/>
              </a:tabLst>
            </a:pPr>
            <a:r>
              <a:rPr lang="en-GB" altLang="en-US" sz="3266" dirty="0"/>
              <a:t>Everyone accepted:</a:t>
            </a:r>
          </a:p>
          <a:p>
            <a:pPr marL="504423" lvl="1" indent="-193345">
              <a:lnSpc>
                <a:spcPct val="125000"/>
              </a:lnSpc>
              <a:spcBef>
                <a:spcPct val="15000"/>
              </a:spcBef>
              <a:spcAft>
                <a:spcPct val="20000"/>
              </a:spcAft>
              <a:tabLst>
                <a:tab pos="246271" algn="l"/>
                <a:tab pos="551949" algn="l"/>
                <a:tab pos="857627" algn="l"/>
                <a:tab pos="1163306" algn="l"/>
                <a:tab pos="1468984" algn="l"/>
                <a:tab pos="1774662" algn="l"/>
                <a:tab pos="2080340" algn="l"/>
                <a:tab pos="2386019" algn="l"/>
                <a:tab pos="2691696" algn="l"/>
                <a:tab pos="2997375" algn="l"/>
                <a:tab pos="3303053" algn="l"/>
                <a:tab pos="3608731" algn="l"/>
                <a:tab pos="3914409" algn="l"/>
                <a:tab pos="4220088" algn="l"/>
                <a:tab pos="4525766" algn="l"/>
                <a:tab pos="4832524" algn="l"/>
                <a:tab pos="5137122" algn="l"/>
                <a:tab pos="5442801" algn="l"/>
                <a:tab pos="5748478" algn="l"/>
                <a:tab pos="6054157" algn="l"/>
              </a:tabLst>
            </a:pPr>
            <a:r>
              <a:rPr lang="en-GB" altLang="en-US" sz="2722" dirty="0"/>
              <a:t>It is possible to solve any programming problem without using GO TO statements.</a:t>
            </a:r>
          </a:p>
          <a:p>
            <a:pPr marL="504423" lvl="1" indent="-193345">
              <a:lnSpc>
                <a:spcPct val="125000"/>
              </a:lnSpc>
              <a:spcBef>
                <a:spcPct val="15000"/>
              </a:spcBef>
              <a:spcAft>
                <a:spcPct val="20000"/>
              </a:spcAft>
              <a:tabLst>
                <a:tab pos="246271" algn="l"/>
                <a:tab pos="551949" algn="l"/>
                <a:tab pos="857627" algn="l"/>
                <a:tab pos="1163306" algn="l"/>
                <a:tab pos="1468984" algn="l"/>
                <a:tab pos="1774662" algn="l"/>
                <a:tab pos="2080340" algn="l"/>
                <a:tab pos="2386019" algn="l"/>
                <a:tab pos="2691696" algn="l"/>
                <a:tab pos="2997375" algn="l"/>
                <a:tab pos="3303053" algn="l"/>
                <a:tab pos="3608731" algn="l"/>
                <a:tab pos="3914409" algn="l"/>
                <a:tab pos="4220088" algn="l"/>
                <a:tab pos="4525766" algn="l"/>
                <a:tab pos="4832524" algn="l"/>
                <a:tab pos="5137122" algn="l"/>
                <a:tab pos="5442801" algn="l"/>
                <a:tab pos="5748478" algn="l"/>
                <a:tab pos="6054157" algn="l"/>
              </a:tabLst>
            </a:pPr>
            <a:r>
              <a:rPr lang="en-GB" altLang="en-US" sz="2722" dirty="0"/>
              <a:t>This formed the basis of </a:t>
            </a:r>
            <a:r>
              <a:rPr lang="en-GB" altLang="en-US" sz="2722" b="1" dirty="0"/>
              <a:t> </a:t>
            </a:r>
            <a:r>
              <a:rPr lang="en-GB" altLang="en-US" sz="2722" b="1" dirty="0">
                <a:solidFill>
                  <a:srgbClr val="0000CC"/>
                </a:solidFill>
              </a:rPr>
              <a:t>Structured Programming  methodology</a:t>
            </a:r>
            <a:r>
              <a:rPr lang="en-GB" altLang="en-US" sz="2722" b="1" dirty="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686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9005" y="-172570"/>
            <a:ext cx="5850975" cy="934299"/>
          </a:xfrm>
        </p:spPr>
        <p:txBody>
          <a:bodyPr>
            <a:normAutofit/>
          </a:bodyPr>
          <a:lstStyle/>
          <a:p>
            <a:r>
              <a:rPr lang="en-US" altLang="en-US" sz="3600" b="1" dirty="0"/>
              <a:t>Software Services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14350"/>
            <a:ext cx="6934200" cy="404610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en-US" dirty="0"/>
              <a:t>Software service is an umbrella term, includes:</a:t>
            </a:r>
          </a:p>
          <a:p>
            <a:pPr lvl="1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en-US" dirty="0">
                <a:solidFill>
                  <a:srgbClr val="006600"/>
                </a:solidFill>
              </a:rPr>
              <a:t>Software customization</a:t>
            </a:r>
          </a:p>
          <a:p>
            <a:pPr lvl="1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en-US" dirty="0">
                <a:solidFill>
                  <a:srgbClr val="006600"/>
                </a:solidFill>
              </a:rPr>
              <a:t>Software maintenance</a:t>
            </a:r>
          </a:p>
          <a:p>
            <a:pPr lvl="1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en-US" dirty="0">
                <a:solidFill>
                  <a:srgbClr val="006600"/>
                </a:solidFill>
              </a:rPr>
              <a:t>Software testing</a:t>
            </a:r>
          </a:p>
          <a:p>
            <a:pPr lvl="1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en-US" dirty="0">
                <a:solidFill>
                  <a:srgbClr val="006600"/>
                </a:solidFill>
              </a:rPr>
              <a:t>Also contract programmers (CP) carrying out coding or any  other assigned activities.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726156" y="1944976"/>
            <a:ext cx="1977687" cy="1432231"/>
            <a:chOff x="7908925" y="5303838"/>
            <a:chExt cx="2171700" cy="2105025"/>
          </a:xfrm>
        </p:grpSpPr>
        <p:pic>
          <p:nvPicPr>
            <p:cNvPr id="63493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8925" y="5303838"/>
              <a:ext cx="2171700" cy="2105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494" name="TextBox 1"/>
            <p:cNvSpPr txBox="1">
              <a:spLocks noChangeArrowheads="1"/>
            </p:cNvSpPr>
            <p:nvPr/>
          </p:nvSpPr>
          <p:spPr bwMode="auto">
            <a:xfrm>
              <a:off x="7920038" y="6042026"/>
              <a:ext cx="636587" cy="505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33" b="1">
                  <a:solidFill>
                    <a:srgbClr val="0000FF"/>
                  </a:solidFill>
                  <a:latin typeface="Stencil" panose="040409050D0802020404" pitchFamily="82" charset="0"/>
                </a:rPr>
                <a:t>CP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55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"/>
          <p:cNvSpPr>
            <a:spLocks noGrp="1" noChangeArrowheads="1"/>
          </p:cNvSpPr>
          <p:nvPr>
            <p:ph type="title"/>
          </p:nvPr>
        </p:nvSpPr>
        <p:spPr>
          <a:xfrm>
            <a:off x="664126" y="-176057"/>
            <a:ext cx="5850974" cy="1122238"/>
          </a:xfrm>
        </p:spPr>
        <p:txBody>
          <a:bodyPr vert="horz" lIns="13472" tIns="35026" rIns="13472" bIns="35026" rtlCol="0" anchor="ctr">
            <a:normAutofit/>
          </a:bodyPr>
          <a:lstStyle/>
          <a:p>
            <a:pPr>
              <a:lnSpc>
                <a:spcPct val="94000"/>
              </a:lnSpc>
              <a:spcBef>
                <a:spcPts val="544"/>
              </a:spcBef>
              <a:tabLst>
                <a:tab pos="0" algn="l"/>
                <a:tab pos="304598" algn="l"/>
                <a:tab pos="610277" algn="l"/>
                <a:tab pos="915954" algn="l"/>
                <a:tab pos="1221633" algn="l"/>
                <a:tab pos="1527311" algn="l"/>
                <a:tab pos="1832989" algn="l"/>
                <a:tab pos="2138667" algn="l"/>
                <a:tab pos="2444346" algn="l"/>
                <a:tab pos="2750024" algn="l"/>
                <a:tab pos="3055702" algn="l"/>
                <a:tab pos="3361380" algn="l"/>
                <a:tab pos="3667059" algn="l"/>
                <a:tab pos="3972737" algn="l"/>
                <a:tab pos="4278415" algn="l"/>
                <a:tab pos="4584093" algn="l"/>
                <a:tab pos="4889771" algn="l"/>
                <a:tab pos="5195449" algn="l"/>
                <a:tab pos="5501128" algn="l"/>
                <a:tab pos="5806806" algn="l"/>
                <a:tab pos="6112484" algn="l"/>
              </a:tabLst>
            </a:pPr>
            <a:r>
              <a:rPr lang="en-GB" altLang="en-US" sz="3600" dirty="0" smtClean="0">
                <a:solidFill>
                  <a:srgbClr val="0000CC"/>
                </a:solidFill>
              </a:rPr>
              <a:t>Structured Programming</a:t>
            </a:r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713598"/>
            <a:ext cx="6858000" cy="4053665"/>
          </a:xfrm>
        </p:spPr>
        <p:txBody>
          <a:bodyPr vert="horz" lIns="13472" tIns="35026" rIns="13472" bIns="35026" rtlCol="0">
            <a:normAutofit/>
          </a:bodyPr>
          <a:lstStyle/>
          <a:p>
            <a:pPr marL="232229" indent="-232229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tabLst>
                <a:tab pos="246271" algn="l"/>
                <a:tab pos="551949" algn="l"/>
                <a:tab pos="857627" algn="l"/>
                <a:tab pos="1163306" algn="l"/>
                <a:tab pos="1468984" algn="l"/>
                <a:tab pos="1774662" algn="l"/>
                <a:tab pos="2080340" algn="l"/>
                <a:tab pos="2386019" algn="l"/>
                <a:tab pos="2691696" algn="l"/>
                <a:tab pos="2997375" algn="l"/>
                <a:tab pos="3303053" algn="l"/>
                <a:tab pos="3608731" algn="l"/>
                <a:tab pos="3914409" algn="l"/>
                <a:tab pos="4220088" algn="l"/>
                <a:tab pos="4525766" algn="l"/>
                <a:tab pos="4832524" algn="l"/>
                <a:tab pos="5137122" algn="l"/>
                <a:tab pos="5442801" algn="l"/>
                <a:tab pos="5748478" algn="l"/>
                <a:tab pos="6054157" algn="l"/>
              </a:tabLst>
            </a:pPr>
            <a:r>
              <a:rPr lang="en-GB" altLang="en-US" dirty="0"/>
              <a:t>A program is called </a:t>
            </a:r>
            <a:r>
              <a:rPr lang="en-GB" altLang="en-US" dirty="0">
                <a:solidFill>
                  <a:srgbClr val="0000CC"/>
                </a:solidFill>
              </a:rPr>
              <a:t>structured:</a:t>
            </a:r>
            <a:r>
              <a:rPr lang="en-GB" altLang="en-US" sz="2800" dirty="0">
                <a:solidFill>
                  <a:srgbClr val="0000CC"/>
                </a:solidFill>
              </a:rPr>
              <a:t> </a:t>
            </a:r>
            <a:endParaRPr lang="en-GB" altLang="en-US" sz="2400" dirty="0">
              <a:solidFill>
                <a:srgbClr val="0000CC"/>
              </a:solidFill>
            </a:endParaRPr>
          </a:p>
          <a:p>
            <a:pPr marL="504423" lvl="1" indent="-19334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tabLst>
                <a:tab pos="246271" algn="l"/>
                <a:tab pos="551949" algn="l"/>
                <a:tab pos="857627" algn="l"/>
                <a:tab pos="1163306" algn="l"/>
                <a:tab pos="1468984" algn="l"/>
                <a:tab pos="1774662" algn="l"/>
                <a:tab pos="2080340" algn="l"/>
                <a:tab pos="2386019" algn="l"/>
                <a:tab pos="2691696" algn="l"/>
                <a:tab pos="2997375" algn="l"/>
                <a:tab pos="3303053" algn="l"/>
                <a:tab pos="3608731" algn="l"/>
                <a:tab pos="3914409" algn="l"/>
                <a:tab pos="4220088" algn="l"/>
                <a:tab pos="4525766" algn="l"/>
                <a:tab pos="4832524" algn="l"/>
                <a:tab pos="5137122" algn="l"/>
                <a:tab pos="5442801" algn="l"/>
                <a:tab pos="5748478" algn="l"/>
                <a:tab pos="6054157" algn="l"/>
              </a:tabLst>
            </a:pPr>
            <a:r>
              <a:rPr lang="en-GB" altLang="en-US" dirty="0"/>
              <a:t>When it uses only the following types of constructs:</a:t>
            </a:r>
          </a:p>
          <a:p>
            <a:pPr marL="777697" lvl="2" indent="-155539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tabLst>
                <a:tab pos="246271" algn="l"/>
                <a:tab pos="551949" algn="l"/>
                <a:tab pos="857627" algn="l"/>
                <a:tab pos="1163306" algn="l"/>
                <a:tab pos="1468984" algn="l"/>
                <a:tab pos="1774662" algn="l"/>
                <a:tab pos="2080340" algn="l"/>
                <a:tab pos="2386019" algn="l"/>
                <a:tab pos="2691696" algn="l"/>
                <a:tab pos="2997375" algn="l"/>
                <a:tab pos="3303053" algn="l"/>
                <a:tab pos="3608731" algn="l"/>
                <a:tab pos="3914409" algn="l"/>
                <a:tab pos="4220088" algn="l"/>
                <a:tab pos="4525766" algn="l"/>
                <a:tab pos="4832524" algn="l"/>
                <a:tab pos="5137122" algn="l"/>
                <a:tab pos="5442801" algn="l"/>
                <a:tab pos="5748478" algn="l"/>
                <a:tab pos="6054157" algn="l"/>
              </a:tabLst>
            </a:pPr>
            <a:r>
              <a:rPr lang="en-GB" altLang="en-US" sz="2800" b="1" dirty="0">
                <a:solidFill>
                  <a:srgbClr val="C00000"/>
                </a:solidFill>
              </a:rPr>
              <a:t>sequence, </a:t>
            </a:r>
          </a:p>
          <a:p>
            <a:pPr marL="777697" lvl="2" indent="-155539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tabLst>
                <a:tab pos="246271" algn="l"/>
                <a:tab pos="551949" algn="l"/>
                <a:tab pos="857627" algn="l"/>
                <a:tab pos="1163306" algn="l"/>
                <a:tab pos="1468984" algn="l"/>
                <a:tab pos="1774662" algn="l"/>
                <a:tab pos="2080340" algn="l"/>
                <a:tab pos="2386019" algn="l"/>
                <a:tab pos="2691696" algn="l"/>
                <a:tab pos="2997375" algn="l"/>
                <a:tab pos="3303053" algn="l"/>
                <a:tab pos="3608731" algn="l"/>
                <a:tab pos="3914409" algn="l"/>
                <a:tab pos="4220088" algn="l"/>
                <a:tab pos="4525766" algn="l"/>
                <a:tab pos="4832524" algn="l"/>
                <a:tab pos="5137122" algn="l"/>
                <a:tab pos="5442801" algn="l"/>
                <a:tab pos="5748478" algn="l"/>
                <a:tab pos="6054157" algn="l"/>
              </a:tabLst>
            </a:pPr>
            <a:r>
              <a:rPr lang="en-GB" altLang="en-US" sz="2800" b="1" dirty="0">
                <a:solidFill>
                  <a:srgbClr val="C00000"/>
                </a:solidFill>
              </a:rPr>
              <a:t>selection,  </a:t>
            </a:r>
          </a:p>
          <a:p>
            <a:pPr marL="777697" lvl="2" indent="-155539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tabLst>
                <a:tab pos="246271" algn="l"/>
                <a:tab pos="551949" algn="l"/>
                <a:tab pos="857627" algn="l"/>
                <a:tab pos="1163306" algn="l"/>
                <a:tab pos="1468984" algn="l"/>
                <a:tab pos="1774662" algn="l"/>
                <a:tab pos="2080340" algn="l"/>
                <a:tab pos="2386019" algn="l"/>
                <a:tab pos="2691696" algn="l"/>
                <a:tab pos="2997375" algn="l"/>
                <a:tab pos="3303053" algn="l"/>
                <a:tab pos="3608731" algn="l"/>
                <a:tab pos="3914409" algn="l"/>
                <a:tab pos="4220088" algn="l"/>
                <a:tab pos="4525766" algn="l"/>
                <a:tab pos="4832524" algn="l"/>
                <a:tab pos="5137122" algn="l"/>
                <a:tab pos="5442801" algn="l"/>
                <a:tab pos="5748478" algn="l"/>
                <a:tab pos="6054157" algn="l"/>
              </a:tabLst>
            </a:pPr>
            <a:r>
              <a:rPr lang="en-GB" altLang="en-US" sz="2800" b="1" dirty="0">
                <a:solidFill>
                  <a:srgbClr val="C00000"/>
                </a:solidFill>
              </a:rPr>
              <a:t>iteration </a:t>
            </a:r>
          </a:p>
          <a:p>
            <a:pPr marL="400050" lvl="1" indent="-177942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tabLst>
                <a:tab pos="246271" algn="l"/>
                <a:tab pos="551949" algn="l"/>
                <a:tab pos="857627" algn="l"/>
                <a:tab pos="1163306" algn="l"/>
                <a:tab pos="1468984" algn="l"/>
                <a:tab pos="1774662" algn="l"/>
                <a:tab pos="2080340" algn="l"/>
                <a:tab pos="2386019" algn="l"/>
                <a:tab pos="2691696" algn="l"/>
                <a:tab pos="2997375" algn="l"/>
                <a:tab pos="3303053" algn="l"/>
                <a:tab pos="3608731" algn="l"/>
                <a:tab pos="3914409" algn="l"/>
                <a:tab pos="4220088" algn="l"/>
                <a:tab pos="4525766" algn="l"/>
                <a:tab pos="4832524" algn="l"/>
                <a:tab pos="5137122" algn="l"/>
                <a:tab pos="5442801" algn="l"/>
                <a:tab pos="5748478" algn="l"/>
                <a:tab pos="6054157" algn="l"/>
              </a:tabLst>
            </a:pPr>
            <a:r>
              <a:rPr lang="en-GB" altLang="en-US" dirty="0" smtClean="0"/>
              <a:t>Consists </a:t>
            </a:r>
            <a:r>
              <a:rPr lang="en-GB" altLang="en-US" dirty="0"/>
              <a:t>of </a:t>
            </a:r>
            <a:r>
              <a:rPr lang="en-GB" altLang="en-US" dirty="0">
                <a:solidFill>
                  <a:srgbClr val="0000CC"/>
                </a:solidFill>
              </a:rPr>
              <a:t>modules.</a:t>
            </a:r>
          </a:p>
          <a:p>
            <a:pPr marL="0" indent="-177942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tabLst>
                <a:tab pos="246271" algn="l"/>
                <a:tab pos="551949" algn="l"/>
                <a:tab pos="857627" algn="l"/>
                <a:tab pos="1163306" algn="l"/>
                <a:tab pos="1468984" algn="l"/>
                <a:tab pos="1774662" algn="l"/>
                <a:tab pos="2080340" algn="l"/>
                <a:tab pos="2386019" algn="l"/>
                <a:tab pos="2691696" algn="l"/>
                <a:tab pos="2997375" algn="l"/>
                <a:tab pos="3303053" algn="l"/>
                <a:tab pos="3608731" algn="l"/>
                <a:tab pos="3914409" algn="l"/>
                <a:tab pos="4220088" algn="l"/>
                <a:tab pos="4525766" algn="l"/>
                <a:tab pos="4832524" algn="l"/>
                <a:tab pos="5137122" algn="l"/>
                <a:tab pos="5442801" algn="l"/>
                <a:tab pos="5748478" algn="l"/>
                <a:tab pos="6054157" algn="l"/>
              </a:tabLst>
            </a:pPr>
            <a:endParaRPr lang="en-GB" altLang="en-US" sz="3600" b="1" dirty="0">
              <a:solidFill>
                <a:srgbClr val="C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847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>
            <a:spLocks noGrp="1" noChangeArrowheads="1"/>
          </p:cNvSpPr>
          <p:nvPr>
            <p:ph type="body"/>
          </p:nvPr>
        </p:nvSpPr>
        <p:spPr>
          <a:xfrm>
            <a:off x="152400" y="895350"/>
            <a:ext cx="6553200" cy="3577336"/>
          </a:xfrm>
        </p:spPr>
        <p:txBody>
          <a:bodyPr vert="horz" lIns="13472" tIns="35026" rIns="13472" bIns="35026" rtlCol="0" anchor="t">
            <a:normAutofit fontScale="92500" lnSpcReduction="10000"/>
          </a:bodyPr>
          <a:lstStyle/>
          <a:p>
            <a:pPr marL="571500" indent="-571500" algn="l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Font typeface="Arial" panose="020B0604020202020204" pitchFamily="34" charset="0"/>
              <a:buChar char="•"/>
              <a:tabLst>
                <a:tab pos="246271" algn="l"/>
                <a:tab pos="551949" algn="l"/>
                <a:tab pos="857627" algn="l"/>
                <a:tab pos="1163306" algn="l"/>
                <a:tab pos="1468984" algn="l"/>
                <a:tab pos="1774662" algn="l"/>
                <a:tab pos="2080340" algn="l"/>
                <a:tab pos="2386019" algn="l"/>
                <a:tab pos="2691696" algn="l"/>
                <a:tab pos="2997375" algn="l"/>
                <a:tab pos="3303053" algn="l"/>
                <a:tab pos="3608731" algn="l"/>
                <a:tab pos="3914409" algn="l"/>
                <a:tab pos="4220088" algn="l"/>
                <a:tab pos="4525766" algn="l"/>
                <a:tab pos="4832524" algn="l"/>
                <a:tab pos="5137122" algn="l"/>
                <a:tab pos="5442801" algn="l"/>
                <a:tab pos="5748478" algn="l"/>
                <a:tab pos="6054157" algn="l"/>
              </a:tabLst>
              <a:defRPr/>
            </a:pPr>
            <a:r>
              <a:rPr lang="en-GB" sz="3600" b="0" dirty="0"/>
              <a:t>Sometimes, violations to structured programming are permitted:</a:t>
            </a:r>
          </a:p>
          <a:p>
            <a:pPr marL="653978" lvl="4" indent="-342900" algn="l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SzPct val="75000"/>
              <a:buFont typeface="Courier New" panose="02070309020205020404" pitchFamily="49" charset="0"/>
              <a:buChar char="o"/>
              <a:tabLst>
                <a:tab pos="246271" algn="l"/>
                <a:tab pos="551949" algn="l"/>
                <a:tab pos="857627" algn="l"/>
                <a:tab pos="1163306" algn="l"/>
                <a:tab pos="1468984" algn="l"/>
                <a:tab pos="1774662" algn="l"/>
                <a:tab pos="2080340" algn="l"/>
                <a:tab pos="2386019" algn="l"/>
                <a:tab pos="2691696" algn="l"/>
                <a:tab pos="2997375" algn="l"/>
                <a:tab pos="3303053" algn="l"/>
                <a:tab pos="3608731" algn="l"/>
                <a:tab pos="3914409" algn="l"/>
                <a:tab pos="4220088" algn="l"/>
                <a:tab pos="4525766" algn="l"/>
                <a:tab pos="4832524" algn="l"/>
                <a:tab pos="5137122" algn="l"/>
                <a:tab pos="5442801" algn="l"/>
                <a:tab pos="5748478" algn="l"/>
                <a:tab pos="6054157" algn="l"/>
              </a:tabLst>
              <a:defRPr/>
            </a:pPr>
            <a:r>
              <a:rPr lang="en-GB" sz="2800" dirty="0"/>
              <a:t>Due to practical considerations such as:</a:t>
            </a:r>
          </a:p>
          <a:p>
            <a:pPr marL="768278" lvl="8" indent="-457200" algn="l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SzPct val="75000"/>
              <a:buFont typeface="Courier New" panose="02070309020205020404" pitchFamily="49" charset="0"/>
              <a:buChar char="o"/>
              <a:tabLst>
                <a:tab pos="246271" algn="l"/>
                <a:tab pos="551949" algn="l"/>
                <a:tab pos="857627" algn="l"/>
                <a:tab pos="1163306" algn="l"/>
                <a:tab pos="1468984" algn="l"/>
                <a:tab pos="1774662" algn="l"/>
                <a:tab pos="2080340" algn="l"/>
                <a:tab pos="2386019" algn="l"/>
                <a:tab pos="2691696" algn="l"/>
                <a:tab pos="2997375" algn="l"/>
                <a:tab pos="3303053" algn="l"/>
                <a:tab pos="3608731" algn="l"/>
                <a:tab pos="3914409" algn="l"/>
                <a:tab pos="4220088" algn="l"/>
                <a:tab pos="4525766" algn="l"/>
                <a:tab pos="4832524" algn="l"/>
                <a:tab pos="5137122" algn="l"/>
                <a:tab pos="5442801" algn="l"/>
                <a:tab pos="5748478" algn="l"/>
                <a:tab pos="6054157" algn="l"/>
              </a:tabLst>
              <a:defRPr/>
            </a:pPr>
            <a:r>
              <a:rPr lang="en-GB" sz="2800" dirty="0"/>
              <a:t>Premature loop exit (break) or for exception handling.</a:t>
            </a: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 idx="1"/>
          </p:nvPr>
        </p:nvSpPr>
        <p:spPr>
          <a:xfrm>
            <a:off x="381000" y="-243358"/>
            <a:ext cx="5829372" cy="1237811"/>
          </a:xfrm>
        </p:spPr>
        <p:txBody>
          <a:bodyPr vert="horz" lIns="14696" tIns="34291" rIns="14696" bIns="34291" rtlCol="0" anchor="ctr">
            <a:normAutofit/>
          </a:bodyPr>
          <a:lstStyle/>
          <a:p>
            <a:pPr marL="0" indent="0" algn="ctr">
              <a:lnSpc>
                <a:spcPct val="94000"/>
              </a:lnSpc>
              <a:spcBef>
                <a:spcPts val="680"/>
              </a:spcBef>
              <a:spcAft>
                <a:spcPct val="0"/>
              </a:spcAft>
              <a:buNone/>
              <a:tabLst>
                <a:tab pos="0" algn="l"/>
                <a:tab pos="304598" algn="l"/>
                <a:tab pos="610277" algn="l"/>
                <a:tab pos="915954" algn="l"/>
                <a:tab pos="1221633" algn="l"/>
                <a:tab pos="1527311" algn="l"/>
                <a:tab pos="1832989" algn="l"/>
                <a:tab pos="2138667" algn="l"/>
                <a:tab pos="2444346" algn="l"/>
                <a:tab pos="2750024" algn="l"/>
                <a:tab pos="3055702" algn="l"/>
                <a:tab pos="3361380" algn="l"/>
                <a:tab pos="3667059" algn="l"/>
                <a:tab pos="3972737" algn="l"/>
                <a:tab pos="4278415" algn="l"/>
                <a:tab pos="4584093" algn="l"/>
                <a:tab pos="4889771" algn="l"/>
                <a:tab pos="5195449" algn="l"/>
                <a:tab pos="5501128" algn="l"/>
                <a:tab pos="5806806" algn="l"/>
                <a:tab pos="6112484" algn="l"/>
              </a:tabLst>
              <a:defRPr/>
            </a:pPr>
            <a:r>
              <a:rPr lang="en-GB" sz="3600" b="1" dirty="0">
                <a:solidFill>
                  <a:srgbClr val="0000CC"/>
                </a:solidFill>
              </a:rPr>
              <a:t>Structured   Programs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658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4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45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45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"/>
          <p:cNvSpPr>
            <a:spLocks noGrp="1" noChangeArrowheads="1"/>
          </p:cNvSpPr>
          <p:nvPr>
            <p:ph type="title"/>
          </p:nvPr>
        </p:nvSpPr>
        <p:spPr>
          <a:xfrm>
            <a:off x="-762000" y="-199008"/>
            <a:ext cx="8229600" cy="1239971"/>
          </a:xfrm>
        </p:spPr>
        <p:txBody>
          <a:bodyPr vert="horz" lIns="13472" tIns="35026" rIns="13472" bIns="35026" rtlCol="0" anchor="ctr">
            <a:normAutofit/>
          </a:bodyPr>
          <a:lstStyle/>
          <a:p>
            <a:pPr>
              <a:lnSpc>
                <a:spcPct val="94000"/>
              </a:lnSpc>
              <a:spcBef>
                <a:spcPts val="680"/>
              </a:spcBef>
              <a:tabLst>
                <a:tab pos="0" algn="l"/>
                <a:tab pos="304598" algn="l"/>
                <a:tab pos="610277" algn="l"/>
                <a:tab pos="915954" algn="l"/>
                <a:tab pos="1221633" algn="l"/>
                <a:tab pos="1527311" algn="l"/>
                <a:tab pos="1832989" algn="l"/>
                <a:tab pos="2138667" algn="l"/>
                <a:tab pos="2444346" algn="l"/>
                <a:tab pos="2750024" algn="l"/>
                <a:tab pos="3055702" algn="l"/>
                <a:tab pos="3361380" algn="l"/>
                <a:tab pos="3667059" algn="l"/>
                <a:tab pos="3972737" algn="l"/>
                <a:tab pos="4278415" algn="l"/>
                <a:tab pos="4584093" algn="l"/>
                <a:tab pos="4889771" algn="l"/>
                <a:tab pos="5195449" algn="l"/>
                <a:tab pos="5501128" algn="l"/>
                <a:tab pos="5806806" algn="l"/>
                <a:tab pos="6112484" algn="l"/>
              </a:tabLst>
            </a:pPr>
            <a:r>
              <a:rPr lang="en-GB" altLang="en-US" sz="2800" dirty="0">
                <a:solidFill>
                  <a:srgbClr val="0000CC"/>
                </a:solidFill>
              </a:rPr>
              <a:t>Advantages of Structured programming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040963"/>
            <a:ext cx="6553200" cy="3292186"/>
          </a:xfrm>
        </p:spPr>
        <p:txBody>
          <a:bodyPr vert="horz" lIns="13472" tIns="35026" rIns="13472" bIns="35026" rtlCol="0">
            <a:normAutofit fontScale="92500" lnSpcReduction="20000"/>
          </a:bodyPr>
          <a:lstStyle/>
          <a:p>
            <a:pPr marL="232229" indent="-232229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  <a:tabLst>
                <a:tab pos="246271" algn="l"/>
                <a:tab pos="551949" algn="l"/>
                <a:tab pos="857627" algn="l"/>
                <a:tab pos="1163306" algn="l"/>
                <a:tab pos="1468984" algn="l"/>
                <a:tab pos="1774662" algn="l"/>
                <a:tab pos="2080340" algn="l"/>
                <a:tab pos="2386019" algn="l"/>
                <a:tab pos="2691696" algn="l"/>
                <a:tab pos="2997375" algn="l"/>
                <a:tab pos="3303053" algn="l"/>
                <a:tab pos="3608731" algn="l"/>
                <a:tab pos="3914409" algn="l"/>
                <a:tab pos="4220088" algn="l"/>
                <a:tab pos="4525766" algn="l"/>
                <a:tab pos="4832524" algn="l"/>
                <a:tab pos="5137122" algn="l"/>
                <a:tab pos="5442801" algn="l"/>
                <a:tab pos="5748478" algn="l"/>
                <a:tab pos="6054157" algn="l"/>
              </a:tabLst>
            </a:pPr>
            <a:r>
              <a:rPr lang="en-GB" altLang="en-US" sz="3266" dirty="0"/>
              <a:t>Structured programs are:</a:t>
            </a:r>
          </a:p>
          <a:p>
            <a:pPr marL="504423" lvl="1" indent="-193345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  <a:tabLst>
                <a:tab pos="246271" algn="l"/>
                <a:tab pos="551949" algn="l"/>
                <a:tab pos="857627" algn="l"/>
                <a:tab pos="1163306" algn="l"/>
                <a:tab pos="1468984" algn="l"/>
                <a:tab pos="1774662" algn="l"/>
                <a:tab pos="2080340" algn="l"/>
                <a:tab pos="2386019" algn="l"/>
                <a:tab pos="2691696" algn="l"/>
                <a:tab pos="2997375" algn="l"/>
                <a:tab pos="3303053" algn="l"/>
                <a:tab pos="3608731" algn="l"/>
                <a:tab pos="3914409" algn="l"/>
                <a:tab pos="4220088" algn="l"/>
                <a:tab pos="4525766" algn="l"/>
                <a:tab pos="4832524" algn="l"/>
                <a:tab pos="5137122" algn="l"/>
                <a:tab pos="5442801" algn="l"/>
                <a:tab pos="5748478" algn="l"/>
                <a:tab pos="6054157" algn="l"/>
              </a:tabLst>
            </a:pPr>
            <a:r>
              <a:rPr lang="en-GB" altLang="en-US" sz="2994" b="1" dirty="0">
                <a:solidFill>
                  <a:srgbClr val="0000FF"/>
                </a:solidFill>
              </a:rPr>
              <a:t>Easier to read and understand, </a:t>
            </a:r>
          </a:p>
          <a:p>
            <a:pPr marL="504423" lvl="1" indent="-193345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  <a:tabLst>
                <a:tab pos="246271" algn="l"/>
                <a:tab pos="551949" algn="l"/>
                <a:tab pos="857627" algn="l"/>
                <a:tab pos="1163306" algn="l"/>
                <a:tab pos="1468984" algn="l"/>
                <a:tab pos="1774662" algn="l"/>
                <a:tab pos="2080340" algn="l"/>
                <a:tab pos="2386019" algn="l"/>
                <a:tab pos="2691696" algn="l"/>
                <a:tab pos="2997375" algn="l"/>
                <a:tab pos="3303053" algn="l"/>
                <a:tab pos="3608731" algn="l"/>
                <a:tab pos="3914409" algn="l"/>
                <a:tab pos="4220088" algn="l"/>
                <a:tab pos="4525766" algn="l"/>
                <a:tab pos="4832524" algn="l"/>
                <a:tab pos="5137122" algn="l"/>
                <a:tab pos="5442801" algn="l"/>
                <a:tab pos="5748478" algn="l"/>
                <a:tab pos="6054157" algn="l"/>
              </a:tabLst>
            </a:pPr>
            <a:r>
              <a:rPr lang="en-GB" altLang="en-US" sz="2994" b="1" dirty="0">
                <a:solidFill>
                  <a:srgbClr val="0000FF"/>
                </a:solidFill>
              </a:rPr>
              <a:t>Easier to maintain, </a:t>
            </a:r>
          </a:p>
          <a:p>
            <a:pPr marL="504423" lvl="1" indent="-193345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  <a:tabLst>
                <a:tab pos="246271" algn="l"/>
                <a:tab pos="551949" algn="l"/>
                <a:tab pos="857627" algn="l"/>
                <a:tab pos="1163306" algn="l"/>
                <a:tab pos="1468984" algn="l"/>
                <a:tab pos="1774662" algn="l"/>
                <a:tab pos="2080340" algn="l"/>
                <a:tab pos="2386019" algn="l"/>
                <a:tab pos="2691696" algn="l"/>
                <a:tab pos="2997375" algn="l"/>
                <a:tab pos="3303053" algn="l"/>
                <a:tab pos="3608731" algn="l"/>
                <a:tab pos="3914409" algn="l"/>
                <a:tab pos="4220088" algn="l"/>
                <a:tab pos="4525766" algn="l"/>
                <a:tab pos="4832524" algn="l"/>
                <a:tab pos="5137122" algn="l"/>
                <a:tab pos="5442801" algn="l"/>
                <a:tab pos="5748478" algn="l"/>
                <a:tab pos="6054157" algn="l"/>
              </a:tabLst>
            </a:pPr>
            <a:r>
              <a:rPr lang="en-GB" altLang="en-US" sz="2994" b="1" dirty="0">
                <a:solidFill>
                  <a:srgbClr val="0000FF"/>
                </a:solidFill>
              </a:rPr>
              <a:t>Require less effort and time for development</a:t>
            </a:r>
            <a:r>
              <a:rPr lang="en-GB" altLang="en-US" sz="2994" dirty="0">
                <a:solidFill>
                  <a:srgbClr val="0000FF"/>
                </a:solidFill>
              </a:rPr>
              <a:t>.</a:t>
            </a:r>
          </a:p>
          <a:p>
            <a:pPr marL="504423" lvl="1" indent="-193345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  <a:tabLst>
                <a:tab pos="246271" algn="l"/>
                <a:tab pos="551949" algn="l"/>
                <a:tab pos="857627" algn="l"/>
                <a:tab pos="1163306" algn="l"/>
                <a:tab pos="1468984" algn="l"/>
                <a:tab pos="1774662" algn="l"/>
                <a:tab pos="2080340" algn="l"/>
                <a:tab pos="2386019" algn="l"/>
                <a:tab pos="2691696" algn="l"/>
                <a:tab pos="2997375" algn="l"/>
                <a:tab pos="3303053" algn="l"/>
                <a:tab pos="3608731" algn="l"/>
                <a:tab pos="3914409" algn="l"/>
                <a:tab pos="4220088" algn="l"/>
                <a:tab pos="4525766" algn="l"/>
                <a:tab pos="4832524" algn="l"/>
                <a:tab pos="5137122" algn="l"/>
                <a:tab pos="5442801" algn="l"/>
                <a:tab pos="5748478" algn="l"/>
                <a:tab pos="6054157" algn="l"/>
              </a:tabLst>
            </a:pPr>
            <a:r>
              <a:rPr lang="en-GB" altLang="en-US" sz="2994" b="1" dirty="0">
                <a:solidFill>
                  <a:srgbClr val="0000FF"/>
                </a:solidFill>
              </a:rPr>
              <a:t>Less buggy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654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1"/>
          <p:cNvSpPr>
            <a:spLocks noGrp="1" noChangeArrowheads="1"/>
          </p:cNvSpPr>
          <p:nvPr>
            <p:ph type="title"/>
          </p:nvPr>
        </p:nvSpPr>
        <p:spPr>
          <a:xfrm>
            <a:off x="533400" y="-86879"/>
            <a:ext cx="5850974" cy="1005586"/>
          </a:xfrm>
        </p:spPr>
        <p:txBody>
          <a:bodyPr vert="horz" lIns="13472" tIns="35026" rIns="13472" bIns="35026" rtlCol="0" anchor="ctr">
            <a:normAutofit/>
          </a:bodyPr>
          <a:lstStyle/>
          <a:p>
            <a:pPr>
              <a:lnSpc>
                <a:spcPct val="94000"/>
              </a:lnSpc>
              <a:spcBef>
                <a:spcPts val="680"/>
              </a:spcBef>
              <a:tabLst>
                <a:tab pos="0" algn="l"/>
                <a:tab pos="304598" algn="l"/>
                <a:tab pos="610277" algn="l"/>
                <a:tab pos="915954" algn="l"/>
                <a:tab pos="1221633" algn="l"/>
                <a:tab pos="1527311" algn="l"/>
                <a:tab pos="1832989" algn="l"/>
                <a:tab pos="2138667" algn="l"/>
                <a:tab pos="2444346" algn="l"/>
                <a:tab pos="2750024" algn="l"/>
                <a:tab pos="3055702" algn="l"/>
                <a:tab pos="3361380" algn="l"/>
                <a:tab pos="3667059" algn="l"/>
                <a:tab pos="3972737" algn="l"/>
                <a:tab pos="4278415" algn="l"/>
                <a:tab pos="4584093" algn="l"/>
                <a:tab pos="4889771" algn="l"/>
                <a:tab pos="5195449" algn="l"/>
                <a:tab pos="5501128" algn="l"/>
                <a:tab pos="5806806" algn="l"/>
                <a:tab pos="6112484" algn="l"/>
              </a:tabLst>
            </a:pPr>
            <a:r>
              <a:rPr lang="en-GB" altLang="en-US" sz="3674" dirty="0">
                <a:solidFill>
                  <a:srgbClr val="0000CC"/>
                </a:solidFill>
              </a:rPr>
              <a:t>Structured Programming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2862" y="808592"/>
            <a:ext cx="6400800" cy="4068787"/>
          </a:xfrm>
        </p:spPr>
        <p:txBody>
          <a:bodyPr vert="horz" lIns="13472" tIns="35026" rIns="13472" bIns="35026" rtlCol="0">
            <a:normAutofit lnSpcReduction="10000"/>
          </a:bodyPr>
          <a:lstStyle/>
          <a:p>
            <a:pPr marL="232229" indent="-232229">
              <a:lnSpc>
                <a:spcPct val="115000"/>
              </a:lnSpc>
              <a:spcAft>
                <a:spcPct val="25000"/>
              </a:spcAft>
              <a:tabLst>
                <a:tab pos="246271" algn="l"/>
                <a:tab pos="551949" algn="l"/>
                <a:tab pos="857627" algn="l"/>
                <a:tab pos="1163306" algn="l"/>
                <a:tab pos="1468984" algn="l"/>
                <a:tab pos="1774662" algn="l"/>
                <a:tab pos="2080340" algn="l"/>
                <a:tab pos="2386019" algn="l"/>
                <a:tab pos="2691696" algn="l"/>
                <a:tab pos="2997375" algn="l"/>
                <a:tab pos="3303053" algn="l"/>
                <a:tab pos="3608731" algn="l"/>
                <a:tab pos="3914409" algn="l"/>
                <a:tab pos="4220088" algn="l"/>
                <a:tab pos="4525766" algn="l"/>
                <a:tab pos="4832524" algn="l"/>
                <a:tab pos="5137122" algn="l"/>
                <a:tab pos="5442801" algn="l"/>
                <a:tab pos="5748478" algn="l"/>
                <a:tab pos="6054157" algn="l"/>
                <a:tab pos="6403040" algn="l"/>
              </a:tabLst>
            </a:pPr>
            <a:r>
              <a:rPr lang="en-GB" altLang="en-US" sz="3674" dirty="0"/>
              <a:t> Research experience shows: </a:t>
            </a:r>
          </a:p>
          <a:p>
            <a:pPr marL="504423" lvl="1" indent="-193345">
              <a:lnSpc>
                <a:spcPct val="115000"/>
              </a:lnSpc>
              <a:spcAft>
                <a:spcPct val="25000"/>
              </a:spcAft>
              <a:tabLst>
                <a:tab pos="246271" algn="l"/>
                <a:tab pos="551949" algn="l"/>
                <a:tab pos="857627" algn="l"/>
                <a:tab pos="1163306" algn="l"/>
                <a:tab pos="1468984" algn="l"/>
                <a:tab pos="1774662" algn="l"/>
                <a:tab pos="2080340" algn="l"/>
                <a:tab pos="2386019" algn="l"/>
                <a:tab pos="2691696" algn="l"/>
                <a:tab pos="2997375" algn="l"/>
                <a:tab pos="3303053" algn="l"/>
                <a:tab pos="3608731" algn="l"/>
                <a:tab pos="3914409" algn="l"/>
                <a:tab pos="4220088" algn="l"/>
                <a:tab pos="4525766" algn="l"/>
                <a:tab pos="4832524" algn="l"/>
                <a:tab pos="5137122" algn="l"/>
                <a:tab pos="5442801" algn="l"/>
                <a:tab pos="5748478" algn="l"/>
                <a:tab pos="6054157" algn="l"/>
                <a:tab pos="6403040" algn="l"/>
              </a:tabLst>
            </a:pPr>
            <a:r>
              <a:rPr lang="en-GB" altLang="en-US" sz="2994" dirty="0"/>
              <a:t>Programmers commit less number of errors: </a:t>
            </a:r>
          </a:p>
          <a:p>
            <a:pPr marL="777697" lvl="2" indent="-155539">
              <a:lnSpc>
                <a:spcPct val="115000"/>
              </a:lnSpc>
              <a:spcAft>
                <a:spcPct val="25000"/>
              </a:spcAft>
              <a:tabLst>
                <a:tab pos="246271" algn="l"/>
                <a:tab pos="551949" algn="l"/>
                <a:tab pos="857627" algn="l"/>
                <a:tab pos="1163306" algn="l"/>
                <a:tab pos="1468984" algn="l"/>
                <a:tab pos="1774662" algn="l"/>
                <a:tab pos="2080340" algn="l"/>
                <a:tab pos="2386019" algn="l"/>
                <a:tab pos="2691696" algn="l"/>
                <a:tab pos="2997375" algn="l"/>
                <a:tab pos="3303053" algn="l"/>
                <a:tab pos="3608731" algn="l"/>
                <a:tab pos="3914409" algn="l"/>
                <a:tab pos="4220088" algn="l"/>
                <a:tab pos="4525766" algn="l"/>
                <a:tab pos="4832524" algn="l"/>
                <a:tab pos="5137122" algn="l"/>
                <a:tab pos="5442801" algn="l"/>
                <a:tab pos="5748478" algn="l"/>
                <a:tab pos="6054157" algn="l"/>
                <a:tab pos="6403040" algn="l"/>
              </a:tabLst>
            </a:pPr>
            <a:r>
              <a:rPr lang="en-GB" altLang="en-US" sz="2722" dirty="0"/>
              <a:t>While using structured </a:t>
            </a:r>
            <a:r>
              <a:rPr lang="en-GB" altLang="en-US" sz="2722" dirty="0">
                <a:solidFill>
                  <a:srgbClr val="0000CC"/>
                </a:solidFill>
              </a:rPr>
              <a:t>if-then-else</a:t>
            </a:r>
            <a:r>
              <a:rPr lang="en-GB" altLang="en-US" sz="2722" dirty="0"/>
              <a:t> and  </a:t>
            </a:r>
            <a:r>
              <a:rPr lang="en-GB" altLang="en-US" sz="2722" dirty="0">
                <a:solidFill>
                  <a:srgbClr val="0000CC"/>
                </a:solidFill>
              </a:rPr>
              <a:t>do-while</a:t>
            </a:r>
            <a:r>
              <a:rPr lang="en-GB" altLang="en-US" sz="2722" dirty="0"/>
              <a:t> statements.</a:t>
            </a:r>
          </a:p>
          <a:p>
            <a:pPr marL="777697" lvl="2" indent="-155539">
              <a:lnSpc>
                <a:spcPct val="115000"/>
              </a:lnSpc>
              <a:spcAft>
                <a:spcPct val="25000"/>
              </a:spcAft>
              <a:tabLst>
                <a:tab pos="246271" algn="l"/>
                <a:tab pos="551949" algn="l"/>
                <a:tab pos="857627" algn="l"/>
                <a:tab pos="1163306" algn="l"/>
                <a:tab pos="1468984" algn="l"/>
                <a:tab pos="1774662" algn="l"/>
                <a:tab pos="2080340" algn="l"/>
                <a:tab pos="2386019" algn="l"/>
                <a:tab pos="2691696" algn="l"/>
                <a:tab pos="2997375" algn="l"/>
                <a:tab pos="3303053" algn="l"/>
                <a:tab pos="3608731" algn="l"/>
                <a:tab pos="3914409" algn="l"/>
                <a:tab pos="4220088" algn="l"/>
                <a:tab pos="4525766" algn="l"/>
                <a:tab pos="4832524" algn="l"/>
                <a:tab pos="5137122" algn="l"/>
                <a:tab pos="5442801" algn="l"/>
                <a:tab pos="5748478" algn="l"/>
                <a:tab pos="6054157" algn="l"/>
                <a:tab pos="6403040" algn="l"/>
              </a:tabLst>
            </a:pPr>
            <a:r>
              <a:rPr lang="en-GB" altLang="en-US" sz="2722" dirty="0"/>
              <a:t>Compared to  </a:t>
            </a:r>
            <a:r>
              <a:rPr lang="en-GB" altLang="en-US" sz="2722" dirty="0">
                <a:solidFill>
                  <a:srgbClr val="0000CC"/>
                </a:solidFill>
              </a:rPr>
              <a:t>test-and-branch</a:t>
            </a:r>
            <a:r>
              <a:rPr lang="en-GB" altLang="en-US" sz="2722" dirty="0"/>
              <a:t> (GOTO) constructs.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557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1"/>
          <p:cNvSpPr>
            <a:spLocks noGrp="1" noChangeArrowheads="1"/>
          </p:cNvSpPr>
          <p:nvPr>
            <p:ph type="title"/>
          </p:nvPr>
        </p:nvSpPr>
        <p:spPr>
          <a:xfrm>
            <a:off x="96151" y="-95250"/>
            <a:ext cx="6480680" cy="927817"/>
          </a:xfrm>
        </p:spPr>
        <p:txBody>
          <a:bodyPr vert="horz" lIns="13472" tIns="35026" rIns="13472" bIns="35026" rtlCol="0" anchor="ctr">
            <a:normAutofit/>
          </a:bodyPr>
          <a:lstStyle/>
          <a:p>
            <a:pPr algn="r">
              <a:lnSpc>
                <a:spcPct val="94000"/>
              </a:lnSpc>
              <a:spcBef>
                <a:spcPts val="544"/>
              </a:spcBef>
              <a:tabLst>
                <a:tab pos="0" algn="l"/>
                <a:tab pos="304598" algn="l"/>
                <a:tab pos="610277" algn="l"/>
                <a:tab pos="915954" algn="l"/>
                <a:tab pos="1221633" algn="l"/>
                <a:tab pos="1527311" algn="l"/>
                <a:tab pos="1832989" algn="l"/>
                <a:tab pos="2138667" algn="l"/>
                <a:tab pos="2444346" algn="l"/>
                <a:tab pos="2750024" algn="l"/>
                <a:tab pos="3055702" algn="l"/>
                <a:tab pos="3361380" algn="l"/>
                <a:tab pos="3667059" algn="l"/>
                <a:tab pos="3972737" algn="l"/>
                <a:tab pos="4278415" algn="l"/>
                <a:tab pos="4584093" algn="l"/>
                <a:tab pos="4889771" algn="l"/>
                <a:tab pos="5195449" algn="l"/>
                <a:tab pos="5501128" algn="l"/>
                <a:tab pos="5806806" algn="l"/>
                <a:tab pos="6112484" algn="l"/>
              </a:tabLst>
            </a:pPr>
            <a:r>
              <a:rPr lang="en-GB" altLang="en-US" sz="2994" dirty="0">
                <a:solidFill>
                  <a:srgbClr val="0000CC"/>
                </a:solidFill>
              </a:rPr>
              <a:t>Data Structure-Oriented Design </a:t>
            </a:r>
            <a:r>
              <a:rPr lang="en-GB" altLang="en-US" sz="1633" dirty="0">
                <a:solidFill>
                  <a:srgbClr val="0000CC"/>
                </a:solidFill>
              </a:rPr>
              <a:t>(Early 70s)</a:t>
            </a:r>
            <a:r>
              <a:rPr lang="ar-SA" altLang="en-US" sz="1633" dirty="0">
                <a:solidFill>
                  <a:srgbClr val="0000CC"/>
                </a:solidFill>
                <a:cs typeface="Arial" panose="020B0604020202020204" pitchFamily="34" charset="0"/>
              </a:rPr>
              <a:t>‏</a:t>
            </a:r>
            <a:endParaRPr lang="en-GB" altLang="en-US" sz="1633" dirty="0">
              <a:solidFill>
                <a:srgbClr val="0000CC"/>
              </a:solidFill>
            </a:endParaRPr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67" y="895350"/>
            <a:ext cx="6636933" cy="3214417"/>
          </a:xfrm>
        </p:spPr>
        <p:txBody>
          <a:bodyPr vert="horz" lIns="13472" tIns="35026" rIns="13472" bIns="35026" rtlCol="0">
            <a:normAutofit/>
          </a:bodyPr>
          <a:lstStyle/>
          <a:p>
            <a:pPr marL="232229" indent="-232229">
              <a:lnSpc>
                <a:spcPct val="120000"/>
              </a:lnSpc>
              <a:spcBef>
                <a:spcPts val="816"/>
              </a:spcBef>
              <a:spcAft>
                <a:spcPts val="1225"/>
              </a:spcAft>
              <a:tabLst>
                <a:tab pos="246271" algn="l"/>
                <a:tab pos="551949" algn="l"/>
                <a:tab pos="857627" algn="l"/>
                <a:tab pos="1163306" algn="l"/>
                <a:tab pos="1468984" algn="l"/>
                <a:tab pos="1774662" algn="l"/>
                <a:tab pos="2080340" algn="l"/>
                <a:tab pos="2386019" algn="l"/>
                <a:tab pos="2691696" algn="l"/>
                <a:tab pos="2997375" algn="l"/>
                <a:tab pos="3303053" algn="l"/>
                <a:tab pos="3608731" algn="l"/>
                <a:tab pos="3914409" algn="l"/>
                <a:tab pos="4220088" algn="l"/>
                <a:tab pos="4525766" algn="l"/>
                <a:tab pos="4832524" algn="l"/>
                <a:tab pos="5137122" algn="l"/>
                <a:tab pos="5442801" algn="l"/>
                <a:tab pos="5748478" algn="l"/>
                <a:tab pos="6054157" algn="l"/>
              </a:tabLst>
            </a:pPr>
            <a:r>
              <a:rPr lang="en-GB" altLang="en-US" sz="2994" dirty="0"/>
              <a:t>As program sizes increased further, soon it was discovered:</a:t>
            </a:r>
          </a:p>
          <a:p>
            <a:pPr marL="504423" lvl="1" indent="-193345">
              <a:lnSpc>
                <a:spcPct val="120000"/>
              </a:lnSpc>
              <a:spcBef>
                <a:spcPts val="816"/>
              </a:spcBef>
              <a:spcAft>
                <a:spcPts val="1225"/>
              </a:spcAft>
              <a:tabLst>
                <a:tab pos="246271" algn="l"/>
                <a:tab pos="551949" algn="l"/>
                <a:tab pos="857627" algn="l"/>
                <a:tab pos="1163306" algn="l"/>
                <a:tab pos="1468984" algn="l"/>
                <a:tab pos="1774662" algn="l"/>
                <a:tab pos="2080340" algn="l"/>
                <a:tab pos="2386019" algn="l"/>
                <a:tab pos="2691696" algn="l"/>
                <a:tab pos="2997375" algn="l"/>
                <a:tab pos="3303053" algn="l"/>
                <a:tab pos="3608731" algn="l"/>
                <a:tab pos="3914409" algn="l"/>
                <a:tab pos="4220088" algn="l"/>
                <a:tab pos="4525766" algn="l"/>
                <a:tab pos="4832524" algn="l"/>
                <a:tab pos="5137122" algn="l"/>
                <a:tab pos="5442801" algn="l"/>
                <a:tab pos="5748478" algn="l"/>
                <a:tab pos="6054157" algn="l"/>
              </a:tabLst>
            </a:pPr>
            <a:r>
              <a:rPr lang="en-GB" altLang="en-US" sz="2722" b="1" dirty="0">
                <a:solidFill>
                  <a:srgbClr val="0000CC"/>
                </a:solidFill>
              </a:rPr>
              <a:t>It is important to pay more attention to the design of data structures of a program </a:t>
            </a:r>
          </a:p>
          <a:p>
            <a:pPr marL="777697" lvl="2" indent="-155539">
              <a:lnSpc>
                <a:spcPct val="120000"/>
              </a:lnSpc>
              <a:spcBef>
                <a:spcPts val="816"/>
              </a:spcBef>
              <a:spcAft>
                <a:spcPts val="1225"/>
              </a:spcAft>
              <a:tabLst>
                <a:tab pos="246271" algn="l"/>
                <a:tab pos="551949" algn="l"/>
                <a:tab pos="857627" algn="l"/>
                <a:tab pos="1163306" algn="l"/>
                <a:tab pos="1468984" algn="l"/>
                <a:tab pos="1774662" algn="l"/>
                <a:tab pos="2080340" algn="l"/>
                <a:tab pos="2386019" algn="l"/>
                <a:tab pos="2691696" algn="l"/>
                <a:tab pos="2997375" algn="l"/>
                <a:tab pos="3303053" algn="l"/>
                <a:tab pos="3608731" algn="l"/>
                <a:tab pos="3914409" algn="l"/>
                <a:tab pos="4220088" algn="l"/>
                <a:tab pos="4525766" algn="l"/>
                <a:tab pos="4832524" algn="l"/>
                <a:tab pos="5137122" algn="l"/>
                <a:tab pos="5442801" algn="l"/>
                <a:tab pos="5748478" algn="l"/>
                <a:tab pos="6054157" algn="l"/>
              </a:tabLst>
            </a:pPr>
            <a:r>
              <a:rPr lang="en-GB" altLang="en-US" sz="2449" dirty="0"/>
              <a:t>Than to the design of its control structure.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569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"/>
          <p:cNvSpPr>
            <a:spLocks noGrp="1" noChangeArrowheads="1"/>
          </p:cNvSpPr>
          <p:nvPr>
            <p:ph type="title"/>
          </p:nvPr>
        </p:nvSpPr>
        <p:spPr>
          <a:xfrm>
            <a:off x="-69272" y="-95250"/>
            <a:ext cx="6584372" cy="927818"/>
          </a:xfrm>
        </p:spPr>
        <p:txBody>
          <a:bodyPr vert="horz" lIns="13472" tIns="35026" rIns="13472" bIns="35026" rtlCol="0" anchor="ctr">
            <a:normAutofit/>
          </a:bodyPr>
          <a:lstStyle/>
          <a:p>
            <a:pPr algn="r">
              <a:lnSpc>
                <a:spcPct val="94000"/>
              </a:lnSpc>
              <a:spcBef>
                <a:spcPts val="544"/>
              </a:spcBef>
              <a:tabLst>
                <a:tab pos="0" algn="l"/>
                <a:tab pos="304598" algn="l"/>
                <a:tab pos="610277" algn="l"/>
                <a:tab pos="915954" algn="l"/>
                <a:tab pos="1221633" algn="l"/>
                <a:tab pos="1527311" algn="l"/>
                <a:tab pos="1832989" algn="l"/>
                <a:tab pos="2138667" algn="l"/>
                <a:tab pos="2444346" algn="l"/>
                <a:tab pos="2750024" algn="l"/>
                <a:tab pos="3055702" algn="l"/>
                <a:tab pos="3361380" algn="l"/>
                <a:tab pos="3667059" algn="l"/>
                <a:tab pos="3972737" algn="l"/>
                <a:tab pos="4278415" algn="l"/>
                <a:tab pos="4584093" algn="l"/>
                <a:tab pos="4889771" algn="l"/>
                <a:tab pos="5195449" algn="l"/>
                <a:tab pos="5501128" algn="l"/>
                <a:tab pos="5806806" algn="l"/>
                <a:tab pos="6112484" algn="l"/>
              </a:tabLst>
            </a:pPr>
            <a:r>
              <a:rPr lang="en-GB" altLang="en-US" sz="2994" dirty="0">
                <a:solidFill>
                  <a:srgbClr val="0000CC"/>
                </a:solidFill>
              </a:rPr>
              <a:t>Data Structure-Oriented Design </a:t>
            </a:r>
            <a:r>
              <a:rPr lang="en-GB" altLang="en-US" sz="1361" dirty="0">
                <a:solidFill>
                  <a:srgbClr val="0000CC"/>
                </a:solidFill>
              </a:rPr>
              <a:t>(Early 70s)</a:t>
            </a:r>
            <a:r>
              <a:rPr lang="ar-SA" altLang="en-US" sz="1361" dirty="0">
                <a:solidFill>
                  <a:srgbClr val="0000CC"/>
                </a:solidFill>
                <a:cs typeface="Arial" panose="020B0604020202020204" pitchFamily="34" charset="0"/>
              </a:rPr>
              <a:t>‏</a:t>
            </a:r>
            <a:endParaRPr lang="en-GB" altLang="en-US" sz="1361" dirty="0">
              <a:solidFill>
                <a:srgbClr val="0000CC"/>
              </a:solidFill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" y="838347"/>
            <a:ext cx="6629400" cy="4317213"/>
          </a:xfrm>
        </p:spPr>
        <p:txBody>
          <a:bodyPr vert="horz" lIns="13472" tIns="35026" rIns="13472" bIns="35026" rtlCol="0">
            <a:normAutofit/>
          </a:bodyPr>
          <a:lstStyle/>
          <a:p>
            <a:pPr marL="232229" indent="-232229">
              <a:lnSpc>
                <a:spcPct val="125000"/>
              </a:lnSpc>
              <a:spcBef>
                <a:spcPct val="25000"/>
              </a:spcBef>
              <a:spcAft>
                <a:spcPct val="35000"/>
              </a:spcAft>
              <a:tabLst>
                <a:tab pos="246271" algn="l"/>
                <a:tab pos="551949" algn="l"/>
                <a:tab pos="857627" algn="l"/>
                <a:tab pos="1163306" algn="l"/>
                <a:tab pos="1468984" algn="l"/>
                <a:tab pos="1774662" algn="l"/>
                <a:tab pos="2080340" algn="l"/>
                <a:tab pos="2386019" algn="l"/>
                <a:tab pos="2691696" algn="l"/>
                <a:tab pos="2997375" algn="l"/>
                <a:tab pos="3303053" algn="l"/>
                <a:tab pos="3608731" algn="l"/>
                <a:tab pos="3914409" algn="l"/>
                <a:tab pos="4220088" algn="l"/>
                <a:tab pos="4525766" algn="l"/>
                <a:tab pos="4832524" algn="l"/>
                <a:tab pos="5137122" algn="l"/>
                <a:tab pos="5442801" algn="l"/>
                <a:tab pos="5748478" algn="l"/>
                <a:tab pos="6054157" algn="l"/>
                <a:tab pos="6403040" algn="l"/>
              </a:tabLst>
              <a:defRPr/>
            </a:pPr>
            <a:r>
              <a:rPr lang="en-GB" sz="3266" dirty="0"/>
              <a:t>Techniques which emphasize designing the data structure: </a:t>
            </a:r>
          </a:p>
          <a:p>
            <a:pPr marL="504423" lvl="1" indent="-193345">
              <a:lnSpc>
                <a:spcPct val="125000"/>
              </a:lnSpc>
              <a:spcBef>
                <a:spcPct val="25000"/>
              </a:spcBef>
              <a:spcAft>
                <a:spcPct val="35000"/>
              </a:spcAft>
              <a:tabLst>
                <a:tab pos="246271" algn="l"/>
                <a:tab pos="551949" algn="l"/>
                <a:tab pos="857627" algn="l"/>
                <a:tab pos="1163306" algn="l"/>
                <a:tab pos="1468984" algn="l"/>
                <a:tab pos="1774662" algn="l"/>
                <a:tab pos="2080340" algn="l"/>
                <a:tab pos="2386019" algn="l"/>
                <a:tab pos="2691696" algn="l"/>
                <a:tab pos="2997375" algn="l"/>
                <a:tab pos="3303053" algn="l"/>
                <a:tab pos="3608731" algn="l"/>
                <a:tab pos="3914409" algn="l"/>
                <a:tab pos="4220088" algn="l"/>
                <a:tab pos="4525766" algn="l"/>
                <a:tab pos="4832524" algn="l"/>
                <a:tab pos="5137122" algn="l"/>
                <a:tab pos="5442801" algn="l"/>
                <a:tab pos="5748478" algn="l"/>
                <a:tab pos="6054157" algn="l"/>
                <a:tab pos="6403040" algn="l"/>
              </a:tabLst>
              <a:defRPr/>
            </a:pPr>
            <a:r>
              <a:rPr lang="en-GB" sz="2722" dirty="0"/>
              <a:t>Derive program structure from it:</a:t>
            </a:r>
          </a:p>
          <a:p>
            <a:pPr marL="777697" lvl="2" indent="-155539">
              <a:lnSpc>
                <a:spcPct val="125000"/>
              </a:lnSpc>
              <a:spcBef>
                <a:spcPct val="25000"/>
              </a:spcBef>
              <a:spcAft>
                <a:spcPct val="35000"/>
              </a:spcAft>
              <a:tabLst>
                <a:tab pos="246271" algn="l"/>
                <a:tab pos="551949" algn="l"/>
                <a:tab pos="857627" algn="l"/>
                <a:tab pos="1163306" algn="l"/>
                <a:tab pos="1468984" algn="l"/>
                <a:tab pos="1774662" algn="l"/>
                <a:tab pos="2080340" algn="l"/>
                <a:tab pos="2386019" algn="l"/>
                <a:tab pos="2691696" algn="l"/>
                <a:tab pos="2997375" algn="l"/>
                <a:tab pos="3303053" algn="l"/>
                <a:tab pos="3608731" algn="l"/>
                <a:tab pos="3914409" algn="l"/>
                <a:tab pos="4220088" algn="l"/>
                <a:tab pos="4525766" algn="l"/>
                <a:tab pos="4832524" algn="l"/>
                <a:tab pos="5137122" algn="l"/>
                <a:tab pos="5442801" algn="l"/>
                <a:tab pos="5748478" algn="l"/>
                <a:tab pos="6054157" algn="l"/>
                <a:tab pos="6403040" algn="l"/>
              </a:tabLst>
              <a:defRPr/>
            </a:pPr>
            <a:r>
              <a:rPr lang="en-GB" sz="2722" dirty="0"/>
              <a:t>Are called </a:t>
            </a:r>
            <a:r>
              <a:rPr lang="en-GB" sz="2722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data structure-oriented design techniques.</a:t>
            </a:r>
            <a:r>
              <a:rPr lang="en-GB" sz="2722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Console" pitchFamily="49" charset="0"/>
              </a:rPr>
              <a:t>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861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"/>
          <p:cNvSpPr>
            <a:spLocks noGrp="1" noChangeArrowheads="1"/>
          </p:cNvSpPr>
          <p:nvPr>
            <p:ph type="title"/>
          </p:nvPr>
        </p:nvSpPr>
        <p:spPr>
          <a:xfrm>
            <a:off x="-228600" y="72721"/>
            <a:ext cx="6858720" cy="721516"/>
          </a:xfrm>
        </p:spPr>
        <p:txBody>
          <a:bodyPr vert="horz" lIns="13472" tIns="35026" rIns="13472" bIns="35026" rtlCol="0" anchor="ctr">
            <a:normAutofit/>
          </a:bodyPr>
          <a:lstStyle/>
          <a:p>
            <a:pPr algn="r">
              <a:lnSpc>
                <a:spcPct val="94000"/>
              </a:lnSpc>
              <a:spcBef>
                <a:spcPts val="544"/>
              </a:spcBef>
              <a:tabLst>
                <a:tab pos="0" algn="l"/>
                <a:tab pos="304598" algn="l"/>
                <a:tab pos="610277" algn="l"/>
                <a:tab pos="915954" algn="l"/>
                <a:tab pos="1221633" algn="l"/>
                <a:tab pos="1527311" algn="l"/>
                <a:tab pos="1832989" algn="l"/>
                <a:tab pos="2138667" algn="l"/>
                <a:tab pos="2444346" algn="l"/>
                <a:tab pos="2750024" algn="l"/>
                <a:tab pos="3055702" algn="l"/>
                <a:tab pos="3361380" algn="l"/>
                <a:tab pos="3667059" algn="l"/>
                <a:tab pos="3972737" algn="l"/>
                <a:tab pos="4278415" algn="l"/>
                <a:tab pos="4584093" algn="l"/>
                <a:tab pos="4889771" algn="l"/>
                <a:tab pos="5195449" algn="l"/>
                <a:tab pos="5501128" algn="l"/>
                <a:tab pos="5806806" algn="l"/>
                <a:tab pos="6112484" algn="l"/>
              </a:tabLst>
            </a:pPr>
            <a:r>
              <a:rPr lang="en-GB" altLang="en-US" sz="2994" dirty="0">
                <a:solidFill>
                  <a:srgbClr val="0000CC"/>
                </a:solidFill>
              </a:rPr>
              <a:t>Data Structure Oriented Design </a:t>
            </a:r>
            <a:r>
              <a:rPr lang="en-GB" altLang="en-US" sz="1633" dirty="0">
                <a:solidFill>
                  <a:srgbClr val="0000CC"/>
                </a:solidFill>
              </a:rPr>
              <a:t>(Early 70s)</a:t>
            </a:r>
            <a:r>
              <a:rPr lang="ar-SA" altLang="en-US" sz="1633" dirty="0">
                <a:solidFill>
                  <a:srgbClr val="0000CC"/>
                </a:solidFill>
                <a:cs typeface="Arial" panose="020B0604020202020204" pitchFamily="34" charset="0"/>
              </a:rPr>
              <a:t>‏</a:t>
            </a:r>
            <a:endParaRPr lang="en-GB" altLang="en-US" sz="1633" dirty="0">
              <a:solidFill>
                <a:srgbClr val="0000CC"/>
              </a:solidFill>
            </a:endParaRPr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809006"/>
            <a:ext cx="6629400" cy="3413158"/>
          </a:xfrm>
        </p:spPr>
        <p:txBody>
          <a:bodyPr vert="horz" lIns="13472" tIns="35026" rIns="13472" bIns="35026" rtlCol="0">
            <a:normAutofit lnSpcReduction="10000"/>
          </a:bodyPr>
          <a:lstStyle/>
          <a:p>
            <a:pPr marL="232229" indent="-232229">
              <a:lnSpc>
                <a:spcPct val="135000"/>
              </a:lnSpc>
              <a:spcBef>
                <a:spcPct val="35000"/>
              </a:spcBef>
              <a:spcAft>
                <a:spcPct val="30000"/>
              </a:spcAft>
              <a:tabLst>
                <a:tab pos="246271" algn="l"/>
                <a:tab pos="551949" algn="l"/>
                <a:tab pos="857627" algn="l"/>
                <a:tab pos="1163306" algn="l"/>
                <a:tab pos="1468984" algn="l"/>
                <a:tab pos="1774662" algn="l"/>
                <a:tab pos="2080340" algn="l"/>
                <a:tab pos="2386019" algn="l"/>
                <a:tab pos="2691696" algn="l"/>
                <a:tab pos="2997375" algn="l"/>
                <a:tab pos="3303053" algn="l"/>
                <a:tab pos="3608731" algn="l"/>
                <a:tab pos="3914409" algn="l"/>
                <a:tab pos="4220088" algn="l"/>
                <a:tab pos="4525766" algn="l"/>
                <a:tab pos="4832524" algn="l"/>
                <a:tab pos="5137122" algn="l"/>
                <a:tab pos="5442801" algn="l"/>
                <a:tab pos="5748478" algn="l"/>
                <a:tab pos="6054157" algn="l"/>
                <a:tab pos="6403040" algn="l"/>
              </a:tabLst>
            </a:pPr>
            <a:r>
              <a:rPr lang="en-GB" altLang="en-US" sz="2994" dirty="0"/>
              <a:t>An example of data structure-oriented design technique: </a:t>
            </a:r>
          </a:p>
          <a:p>
            <a:pPr marL="504423" lvl="1" indent="-193345">
              <a:lnSpc>
                <a:spcPct val="135000"/>
              </a:lnSpc>
              <a:spcBef>
                <a:spcPct val="35000"/>
              </a:spcBef>
              <a:spcAft>
                <a:spcPct val="30000"/>
              </a:spcAft>
              <a:tabLst>
                <a:tab pos="246271" algn="l"/>
                <a:tab pos="551949" algn="l"/>
                <a:tab pos="857627" algn="l"/>
                <a:tab pos="1163306" algn="l"/>
                <a:tab pos="1468984" algn="l"/>
                <a:tab pos="1774662" algn="l"/>
                <a:tab pos="2080340" algn="l"/>
                <a:tab pos="2386019" algn="l"/>
                <a:tab pos="2691696" algn="l"/>
                <a:tab pos="2997375" algn="l"/>
                <a:tab pos="3303053" algn="l"/>
                <a:tab pos="3608731" algn="l"/>
                <a:tab pos="3914409" algn="l"/>
                <a:tab pos="4220088" algn="l"/>
                <a:tab pos="4525766" algn="l"/>
                <a:tab pos="4832524" algn="l"/>
                <a:tab pos="5137122" algn="l"/>
                <a:tab pos="5442801" algn="l"/>
                <a:tab pos="5748478" algn="l"/>
                <a:tab pos="6054157" algn="l"/>
                <a:tab pos="6403040" algn="l"/>
              </a:tabLst>
            </a:pPr>
            <a:r>
              <a:rPr lang="en-GB" altLang="en-US" sz="2722" dirty="0">
                <a:solidFill>
                  <a:srgbClr val="0000CC"/>
                </a:solidFill>
              </a:rPr>
              <a:t>Jackson's Structured Programming(JSP) methodology</a:t>
            </a:r>
          </a:p>
          <a:p>
            <a:pPr marL="777697" lvl="2" indent="-155539">
              <a:lnSpc>
                <a:spcPct val="135000"/>
              </a:lnSpc>
              <a:spcBef>
                <a:spcPct val="35000"/>
              </a:spcBef>
              <a:spcAft>
                <a:spcPct val="30000"/>
              </a:spcAft>
              <a:tabLst>
                <a:tab pos="246271" algn="l"/>
                <a:tab pos="551949" algn="l"/>
                <a:tab pos="857627" algn="l"/>
                <a:tab pos="1163306" algn="l"/>
                <a:tab pos="1468984" algn="l"/>
                <a:tab pos="1774662" algn="l"/>
                <a:tab pos="2080340" algn="l"/>
                <a:tab pos="2386019" algn="l"/>
                <a:tab pos="2691696" algn="l"/>
                <a:tab pos="2997375" algn="l"/>
                <a:tab pos="3303053" algn="l"/>
                <a:tab pos="3608731" algn="l"/>
                <a:tab pos="3914409" algn="l"/>
                <a:tab pos="4220088" algn="l"/>
                <a:tab pos="4525766" algn="l"/>
                <a:tab pos="4832524" algn="l"/>
                <a:tab pos="5137122" algn="l"/>
                <a:tab pos="5442801" algn="l"/>
                <a:tab pos="5748478" algn="l"/>
                <a:tab pos="6054157" algn="l"/>
                <a:tab pos="6403040" algn="l"/>
              </a:tabLst>
            </a:pPr>
            <a:r>
              <a:rPr lang="en-GB" altLang="en-US" sz="2449" dirty="0"/>
              <a:t>Developed by Michael Jackson in 1970s.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827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"/>
          <p:cNvSpPr>
            <a:spLocks noGrp="1" noChangeArrowheads="1"/>
          </p:cNvSpPr>
          <p:nvPr>
            <p:ph type="body"/>
          </p:nvPr>
        </p:nvSpPr>
        <p:spPr>
          <a:xfrm>
            <a:off x="176126" y="1042794"/>
            <a:ext cx="6491018" cy="3580576"/>
          </a:xfrm>
        </p:spPr>
        <p:txBody>
          <a:bodyPr vert="horz" lIns="13472" tIns="35026" rIns="13472" bIns="35026" rtlCol="0" anchor="t">
            <a:normAutofit/>
          </a:bodyPr>
          <a:lstStyle/>
          <a:p>
            <a:pPr marL="571500" indent="-571500" algn="l">
              <a:lnSpc>
                <a:spcPct val="130000"/>
              </a:lnSpc>
              <a:spcBef>
                <a:spcPct val="35000"/>
              </a:spcBef>
              <a:spcAft>
                <a:spcPct val="35000"/>
              </a:spcAft>
              <a:buFont typeface="Arial" panose="020B0604020202020204" pitchFamily="34" charset="0"/>
              <a:buChar char="•"/>
              <a:tabLst>
                <a:tab pos="246271" algn="l"/>
                <a:tab pos="551949" algn="l"/>
                <a:tab pos="857627" algn="l"/>
                <a:tab pos="1163306" algn="l"/>
                <a:tab pos="1468984" algn="l"/>
                <a:tab pos="1774662" algn="l"/>
                <a:tab pos="2080340" algn="l"/>
                <a:tab pos="2386019" algn="l"/>
                <a:tab pos="2691696" algn="l"/>
                <a:tab pos="2997375" algn="l"/>
                <a:tab pos="3303053" algn="l"/>
                <a:tab pos="3608731" algn="l"/>
                <a:tab pos="3914409" algn="l"/>
                <a:tab pos="4220088" algn="l"/>
                <a:tab pos="4525766" algn="l"/>
                <a:tab pos="4832524" algn="l"/>
                <a:tab pos="5137122" algn="l"/>
                <a:tab pos="5442801" algn="l"/>
                <a:tab pos="5748478" algn="l"/>
                <a:tab pos="6054157" algn="l"/>
              </a:tabLst>
              <a:defRPr/>
            </a:pPr>
            <a:r>
              <a:rPr lang="en-GB" sz="3674" dirty="0"/>
              <a:t>JSP technique:</a:t>
            </a:r>
          </a:p>
          <a:p>
            <a:pPr marL="504423" lvl="1" indent="-193345" algn="l">
              <a:lnSpc>
                <a:spcPct val="130000"/>
              </a:lnSpc>
              <a:spcBef>
                <a:spcPct val="35000"/>
              </a:spcBef>
              <a:spcAft>
                <a:spcPct val="35000"/>
              </a:spcAft>
              <a:buSzPct val="75000"/>
              <a:buFont typeface="Symbol" pitchFamily="18" charset="2"/>
              <a:buChar char=""/>
              <a:tabLst>
                <a:tab pos="246271" algn="l"/>
                <a:tab pos="551949" algn="l"/>
                <a:tab pos="857627" algn="l"/>
                <a:tab pos="1163306" algn="l"/>
                <a:tab pos="1468984" algn="l"/>
                <a:tab pos="1774662" algn="l"/>
                <a:tab pos="2080340" algn="l"/>
                <a:tab pos="2386019" algn="l"/>
                <a:tab pos="2691696" algn="l"/>
                <a:tab pos="2997375" algn="l"/>
                <a:tab pos="3303053" algn="l"/>
                <a:tab pos="3608731" algn="l"/>
                <a:tab pos="3914409" algn="l"/>
                <a:tab pos="4220088" algn="l"/>
                <a:tab pos="4525766" algn="l"/>
                <a:tab pos="4832524" algn="l"/>
                <a:tab pos="5137122" algn="l"/>
                <a:tab pos="5442801" algn="l"/>
                <a:tab pos="5748478" algn="l"/>
                <a:tab pos="6054157" algn="l"/>
              </a:tabLst>
              <a:defRPr/>
            </a:pPr>
            <a:r>
              <a:rPr lang="en-GB" b="0" dirty="0" smtClean="0"/>
              <a:t> </a:t>
            </a:r>
            <a:r>
              <a:rPr lang="en-GB" sz="2400" dirty="0">
                <a:solidFill>
                  <a:srgbClr val="0000CC"/>
                </a:solidFill>
              </a:rPr>
              <a:t>Program code structure should correspond to the data structure. </a:t>
            </a:r>
            <a:endParaRPr lang="en-GB" b="0" dirty="0" smtClean="0">
              <a:solidFill>
                <a:srgbClr val="0000CC"/>
              </a:solidFill>
            </a:endParaRPr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 idx="1"/>
          </p:nvPr>
        </p:nvSpPr>
        <p:spPr>
          <a:xfrm>
            <a:off x="113016" y="-26756"/>
            <a:ext cx="6554128" cy="925658"/>
          </a:xfrm>
        </p:spPr>
        <p:txBody>
          <a:bodyPr vert="horz" lIns="14696" tIns="34291" rIns="14696" bIns="34291" rtlCol="0" anchor="ctr">
            <a:normAutofit/>
          </a:bodyPr>
          <a:lstStyle/>
          <a:p>
            <a:pPr marL="0" indent="0" algn="ctr">
              <a:lnSpc>
                <a:spcPct val="94000"/>
              </a:lnSpc>
              <a:spcBef>
                <a:spcPts val="544"/>
              </a:spcBef>
              <a:spcAft>
                <a:spcPct val="0"/>
              </a:spcAft>
              <a:buNone/>
              <a:tabLst>
                <a:tab pos="0" algn="l"/>
                <a:tab pos="304598" algn="l"/>
                <a:tab pos="610277" algn="l"/>
                <a:tab pos="915954" algn="l"/>
                <a:tab pos="1221633" algn="l"/>
                <a:tab pos="1527311" algn="l"/>
                <a:tab pos="1832989" algn="l"/>
                <a:tab pos="2138667" algn="l"/>
                <a:tab pos="2444346" algn="l"/>
                <a:tab pos="2750024" algn="l"/>
                <a:tab pos="3055702" algn="l"/>
                <a:tab pos="3361380" algn="l"/>
                <a:tab pos="3667059" algn="l"/>
                <a:tab pos="3972737" algn="l"/>
                <a:tab pos="4278415" algn="l"/>
                <a:tab pos="4584093" algn="l"/>
                <a:tab pos="4889771" algn="l"/>
                <a:tab pos="5195449" algn="l"/>
                <a:tab pos="5501128" algn="l"/>
                <a:tab pos="5806806" algn="l"/>
                <a:tab pos="6112484" algn="l"/>
              </a:tabLst>
              <a:defRPr/>
            </a:pPr>
            <a:r>
              <a:rPr lang="en-GB" b="1" dirty="0">
                <a:solidFill>
                  <a:srgbClr val="0000CC"/>
                </a:solidFill>
              </a:rPr>
              <a:t>Data Structure Oriented Design </a:t>
            </a:r>
            <a:r>
              <a:rPr lang="en-GB" sz="1600" b="1" dirty="0">
                <a:solidFill>
                  <a:srgbClr val="0000CC"/>
                </a:solidFill>
              </a:rPr>
              <a:t>(Early 70s)</a:t>
            </a:r>
            <a:r>
              <a:rPr lang="ar-SA" sz="1600" b="1" dirty="0">
                <a:solidFill>
                  <a:srgbClr val="0000CC"/>
                </a:solidFill>
                <a:cs typeface="Arial" charset="0"/>
              </a:rPr>
              <a:t>‏</a:t>
            </a:r>
            <a:endParaRPr lang="en-GB" sz="1600" b="1" dirty="0">
              <a:solidFill>
                <a:srgbClr val="0000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036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"/>
          <p:cNvSpPr>
            <a:spLocks noGrp="1" noChangeArrowheads="1"/>
          </p:cNvSpPr>
          <p:nvPr>
            <p:ph type="body"/>
          </p:nvPr>
        </p:nvSpPr>
        <p:spPr>
          <a:xfrm>
            <a:off x="76200" y="808827"/>
            <a:ext cx="6629400" cy="4075268"/>
          </a:xfrm>
        </p:spPr>
        <p:txBody>
          <a:bodyPr vert="horz" lIns="13472" tIns="35026" rIns="13472" bIns="35026" rtlCol="0" anchor="t">
            <a:normAutofit lnSpcReduction="10000"/>
          </a:bodyPr>
          <a:lstStyle/>
          <a:p>
            <a:pPr marL="232229" indent="-232229" algn="l">
              <a:lnSpc>
                <a:spcPct val="130000"/>
              </a:lnSpc>
              <a:spcBef>
                <a:spcPct val="30000"/>
              </a:spcBef>
              <a:spcAft>
                <a:spcPts val="1800"/>
              </a:spcAft>
              <a:buFont typeface="Wingdings" pitchFamily="2" charset="2"/>
              <a:buChar char=""/>
              <a:tabLst>
                <a:tab pos="246271" algn="l"/>
                <a:tab pos="551949" algn="l"/>
                <a:tab pos="857627" algn="l"/>
                <a:tab pos="1163306" algn="l"/>
                <a:tab pos="1468984" algn="l"/>
                <a:tab pos="1774662" algn="l"/>
                <a:tab pos="2080340" algn="l"/>
                <a:tab pos="2386019" algn="l"/>
                <a:tab pos="2691696" algn="l"/>
                <a:tab pos="2997375" algn="l"/>
                <a:tab pos="3303053" algn="l"/>
                <a:tab pos="3608731" algn="l"/>
                <a:tab pos="3914409" algn="l"/>
                <a:tab pos="4220088" algn="l"/>
                <a:tab pos="4525766" algn="l"/>
                <a:tab pos="4832524" algn="l"/>
                <a:tab pos="5137122" algn="l"/>
                <a:tab pos="5442801" algn="l"/>
                <a:tab pos="5748478" algn="l"/>
                <a:tab pos="6054157" algn="l"/>
              </a:tabLst>
              <a:defRPr/>
            </a:pPr>
            <a:r>
              <a:rPr lang="en-GB" sz="2722" dirty="0"/>
              <a:t>JSP methodology:  </a:t>
            </a:r>
          </a:p>
          <a:p>
            <a:pPr marL="504423" lvl="1" indent="-193345" algn="l">
              <a:lnSpc>
                <a:spcPct val="130000"/>
              </a:lnSpc>
              <a:spcBef>
                <a:spcPct val="30000"/>
              </a:spcBef>
              <a:spcAft>
                <a:spcPts val="1800"/>
              </a:spcAft>
              <a:buSzPct val="75000"/>
              <a:buFont typeface="Symbol" pitchFamily="18" charset="2"/>
              <a:buChar char=""/>
              <a:tabLst>
                <a:tab pos="246271" algn="l"/>
                <a:tab pos="551949" algn="l"/>
                <a:tab pos="857627" algn="l"/>
                <a:tab pos="1163306" algn="l"/>
                <a:tab pos="1468984" algn="l"/>
                <a:tab pos="1774662" algn="l"/>
                <a:tab pos="2080340" algn="l"/>
                <a:tab pos="2386019" algn="l"/>
                <a:tab pos="2691696" algn="l"/>
                <a:tab pos="2997375" algn="l"/>
                <a:tab pos="3303053" algn="l"/>
                <a:tab pos="3608731" algn="l"/>
                <a:tab pos="3914409" algn="l"/>
                <a:tab pos="4220088" algn="l"/>
                <a:tab pos="4525766" algn="l"/>
                <a:tab pos="4832524" algn="l"/>
                <a:tab pos="5137122" algn="l"/>
                <a:tab pos="5442801" algn="l"/>
                <a:tab pos="5748478" algn="l"/>
                <a:tab pos="6054157" algn="l"/>
              </a:tabLst>
              <a:defRPr/>
            </a:pPr>
            <a:r>
              <a:rPr lang="en-GB" sz="2449" dirty="0"/>
              <a:t>A program's data structures are first designed using notations for  </a:t>
            </a:r>
          </a:p>
          <a:p>
            <a:pPr marL="777697" lvl="2" indent="-155539" algn="l">
              <a:lnSpc>
                <a:spcPct val="130000"/>
              </a:lnSpc>
              <a:spcBef>
                <a:spcPct val="30000"/>
              </a:spcBef>
              <a:spcAft>
                <a:spcPts val="1800"/>
              </a:spcAft>
              <a:buFont typeface="Wingdings" pitchFamily="2" charset="2"/>
              <a:buChar char=""/>
              <a:tabLst>
                <a:tab pos="246271" algn="l"/>
                <a:tab pos="551949" algn="l"/>
                <a:tab pos="857627" algn="l"/>
                <a:tab pos="1163306" algn="l"/>
                <a:tab pos="1468984" algn="l"/>
                <a:tab pos="1774662" algn="l"/>
                <a:tab pos="2080340" algn="l"/>
                <a:tab pos="2386019" algn="l"/>
                <a:tab pos="2691696" algn="l"/>
                <a:tab pos="2997375" algn="l"/>
                <a:tab pos="3303053" algn="l"/>
                <a:tab pos="3608731" algn="l"/>
                <a:tab pos="3914409" algn="l"/>
                <a:tab pos="4220088" algn="l"/>
                <a:tab pos="4525766" algn="l"/>
                <a:tab pos="4832524" algn="l"/>
                <a:tab pos="5137122" algn="l"/>
                <a:tab pos="5442801" algn="l"/>
                <a:tab pos="5748478" algn="l"/>
                <a:tab pos="6054157" algn="l"/>
              </a:tabLst>
              <a:defRPr/>
            </a:pPr>
            <a:r>
              <a:rPr lang="en-GB" sz="2177" b="1" dirty="0">
                <a:solidFill>
                  <a:srgbClr val="333399"/>
                </a:solidFill>
              </a:rPr>
              <a:t>sequence, selection, and iteration.  </a:t>
            </a:r>
          </a:p>
          <a:p>
            <a:pPr marL="504423" lvl="1" indent="-193345" algn="l">
              <a:lnSpc>
                <a:spcPct val="130000"/>
              </a:lnSpc>
              <a:spcBef>
                <a:spcPct val="30000"/>
              </a:spcBef>
              <a:spcAft>
                <a:spcPts val="1800"/>
              </a:spcAft>
              <a:buSzPct val="75000"/>
              <a:buFont typeface="Symbol" pitchFamily="18" charset="2"/>
              <a:buChar char=""/>
              <a:tabLst>
                <a:tab pos="246271" algn="l"/>
                <a:tab pos="551949" algn="l"/>
                <a:tab pos="857627" algn="l"/>
                <a:tab pos="1163306" algn="l"/>
                <a:tab pos="1468984" algn="l"/>
                <a:tab pos="1774662" algn="l"/>
                <a:tab pos="2080340" algn="l"/>
                <a:tab pos="2386019" algn="l"/>
                <a:tab pos="2691696" algn="l"/>
                <a:tab pos="2997375" algn="l"/>
                <a:tab pos="3303053" algn="l"/>
                <a:tab pos="3608731" algn="l"/>
                <a:tab pos="3914409" algn="l"/>
                <a:tab pos="4220088" algn="l"/>
                <a:tab pos="4525766" algn="l"/>
                <a:tab pos="4832524" algn="l"/>
                <a:tab pos="5137122" algn="l"/>
                <a:tab pos="5442801" algn="l"/>
                <a:tab pos="5748478" algn="l"/>
                <a:tab pos="6054157" algn="l"/>
              </a:tabLst>
              <a:defRPr/>
            </a:pPr>
            <a:r>
              <a:rPr lang="en-GB" sz="2449" dirty="0"/>
              <a:t>The data structure design is then used :</a:t>
            </a:r>
          </a:p>
          <a:p>
            <a:pPr marL="777697" lvl="2" indent="-155539" algn="l">
              <a:lnSpc>
                <a:spcPct val="130000"/>
              </a:lnSpc>
              <a:spcBef>
                <a:spcPct val="30000"/>
              </a:spcBef>
              <a:spcAft>
                <a:spcPts val="1800"/>
              </a:spcAft>
              <a:buFont typeface="Wingdings" pitchFamily="2" charset="2"/>
              <a:buChar char=""/>
              <a:tabLst>
                <a:tab pos="246271" algn="l"/>
                <a:tab pos="551949" algn="l"/>
                <a:tab pos="857627" algn="l"/>
                <a:tab pos="1163306" algn="l"/>
                <a:tab pos="1468984" algn="l"/>
                <a:tab pos="1774662" algn="l"/>
                <a:tab pos="2080340" algn="l"/>
                <a:tab pos="2386019" algn="l"/>
                <a:tab pos="2691696" algn="l"/>
                <a:tab pos="2997375" algn="l"/>
                <a:tab pos="3303053" algn="l"/>
                <a:tab pos="3608731" algn="l"/>
                <a:tab pos="3914409" algn="l"/>
                <a:tab pos="4220088" algn="l"/>
                <a:tab pos="4525766" algn="l"/>
                <a:tab pos="4832524" algn="l"/>
                <a:tab pos="5137122" algn="l"/>
                <a:tab pos="5442801" algn="l"/>
                <a:tab pos="5748478" algn="l"/>
                <a:tab pos="6054157" algn="l"/>
              </a:tabLst>
              <a:defRPr/>
            </a:pPr>
            <a:r>
              <a:rPr lang="en-GB" sz="2177" dirty="0"/>
              <a:t>To derive the program structure. </a:t>
            </a: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 idx="1"/>
          </p:nvPr>
        </p:nvSpPr>
        <p:spPr>
          <a:xfrm>
            <a:off x="228600" y="0"/>
            <a:ext cx="6134280" cy="925658"/>
          </a:xfrm>
          <a:noFill/>
        </p:spPr>
        <p:txBody>
          <a:bodyPr vert="horz" lIns="14696" tIns="34291" rIns="14696" bIns="34291" rtlCol="0" anchor="ctr">
            <a:normAutofit/>
          </a:bodyPr>
          <a:lstStyle/>
          <a:p>
            <a:pPr marL="0" indent="0" algn="r">
              <a:lnSpc>
                <a:spcPct val="94000"/>
              </a:lnSpc>
              <a:spcBef>
                <a:spcPts val="544"/>
              </a:spcBef>
              <a:spcAft>
                <a:spcPct val="0"/>
              </a:spcAft>
              <a:buNone/>
              <a:tabLst>
                <a:tab pos="0" algn="l"/>
                <a:tab pos="304598" algn="l"/>
                <a:tab pos="610277" algn="l"/>
                <a:tab pos="915954" algn="l"/>
                <a:tab pos="1221633" algn="l"/>
                <a:tab pos="1527311" algn="l"/>
                <a:tab pos="1832989" algn="l"/>
                <a:tab pos="2138667" algn="l"/>
                <a:tab pos="2444346" algn="l"/>
                <a:tab pos="2750024" algn="l"/>
                <a:tab pos="3055702" algn="l"/>
                <a:tab pos="3361380" algn="l"/>
                <a:tab pos="3667059" algn="l"/>
                <a:tab pos="3972737" algn="l"/>
                <a:tab pos="4278415" algn="l"/>
                <a:tab pos="4584093" algn="l"/>
                <a:tab pos="4889771" algn="l"/>
                <a:tab pos="5195449" algn="l"/>
                <a:tab pos="5501128" algn="l"/>
                <a:tab pos="5806806" algn="l"/>
                <a:tab pos="6112484" algn="l"/>
              </a:tabLst>
              <a:defRPr/>
            </a:pPr>
            <a:r>
              <a:rPr lang="en-GB" sz="2994" b="1" dirty="0">
                <a:solidFill>
                  <a:srgbClr val="0000CC"/>
                </a:solidFill>
              </a:rPr>
              <a:t>A Data Structure Oriented Design </a:t>
            </a:r>
            <a:r>
              <a:rPr lang="en-GB" sz="1633" b="1" dirty="0">
                <a:solidFill>
                  <a:srgbClr val="0000CC"/>
                </a:solidFill>
              </a:rPr>
              <a:t>(Early 70s)</a:t>
            </a:r>
            <a:r>
              <a:rPr lang="ar-SA" sz="1633" b="1" dirty="0">
                <a:solidFill>
                  <a:srgbClr val="0000CC"/>
                </a:solidFill>
                <a:cs typeface="Arial" charset="0"/>
              </a:rPr>
              <a:t>‏</a:t>
            </a:r>
            <a:endParaRPr lang="en-GB" sz="1633" b="1" dirty="0">
              <a:solidFill>
                <a:srgbClr val="0000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88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1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16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16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16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716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1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>
            <a:spLocks noGrp="1" noChangeArrowheads="1"/>
          </p:cNvSpPr>
          <p:nvPr>
            <p:ph type="body"/>
          </p:nvPr>
        </p:nvSpPr>
        <p:spPr>
          <a:xfrm>
            <a:off x="76200" y="1120079"/>
            <a:ext cx="6619423" cy="3108566"/>
          </a:xfrm>
        </p:spPr>
        <p:txBody>
          <a:bodyPr vert="horz" lIns="13472" tIns="35026" rIns="13472" bIns="35026" rtlCol="0" anchor="t">
            <a:normAutofit/>
          </a:bodyPr>
          <a:lstStyle/>
          <a:p>
            <a:pPr marL="457200" indent="-457200" algn="l">
              <a:lnSpc>
                <a:spcPct val="130000"/>
              </a:lnSpc>
              <a:spcBef>
                <a:spcPct val="35000"/>
              </a:spcBef>
              <a:spcAft>
                <a:spcPct val="35000"/>
              </a:spcAft>
              <a:buFont typeface="Arial" panose="020B0604020202020204" pitchFamily="34" charset="0"/>
              <a:buChar char="•"/>
              <a:tabLst>
                <a:tab pos="246271" algn="l"/>
                <a:tab pos="551949" algn="l"/>
                <a:tab pos="857627" algn="l"/>
                <a:tab pos="1163306" algn="l"/>
                <a:tab pos="1468984" algn="l"/>
                <a:tab pos="1774662" algn="l"/>
                <a:tab pos="2080340" algn="l"/>
                <a:tab pos="2386019" algn="l"/>
                <a:tab pos="2691696" algn="l"/>
                <a:tab pos="2997375" algn="l"/>
                <a:tab pos="3303053" algn="l"/>
                <a:tab pos="3608731" algn="l"/>
                <a:tab pos="3914409" algn="l"/>
                <a:tab pos="4220088" algn="l"/>
                <a:tab pos="4525766" algn="l"/>
                <a:tab pos="4832524" algn="l"/>
                <a:tab pos="5137122" algn="l"/>
                <a:tab pos="5442801" algn="l"/>
                <a:tab pos="5748478" algn="l"/>
                <a:tab pos="6054157" algn="l"/>
              </a:tabLst>
              <a:defRPr/>
            </a:pPr>
            <a:r>
              <a:rPr lang="en-GB" sz="2994" b="0" dirty="0"/>
              <a:t>Several other data structure-oriented Methodologies also exist:</a:t>
            </a:r>
          </a:p>
          <a:p>
            <a:pPr marL="504423" lvl="1" indent="-193345" algn="l">
              <a:lnSpc>
                <a:spcPct val="130000"/>
              </a:lnSpc>
              <a:spcBef>
                <a:spcPct val="35000"/>
              </a:spcBef>
              <a:spcAft>
                <a:spcPct val="35000"/>
              </a:spcAft>
              <a:buSzPct val="75000"/>
              <a:buFont typeface="Symbol" pitchFamily="18" charset="2"/>
              <a:buChar char=""/>
              <a:tabLst>
                <a:tab pos="246271" algn="l"/>
                <a:tab pos="551949" algn="l"/>
                <a:tab pos="857627" algn="l"/>
                <a:tab pos="1163306" algn="l"/>
                <a:tab pos="1468984" algn="l"/>
                <a:tab pos="1774662" algn="l"/>
                <a:tab pos="2080340" algn="l"/>
                <a:tab pos="2386019" algn="l"/>
                <a:tab pos="2691696" algn="l"/>
                <a:tab pos="2997375" algn="l"/>
                <a:tab pos="3303053" algn="l"/>
                <a:tab pos="3608731" algn="l"/>
                <a:tab pos="3914409" algn="l"/>
                <a:tab pos="4220088" algn="l"/>
                <a:tab pos="4525766" algn="l"/>
                <a:tab pos="4832524" algn="l"/>
                <a:tab pos="5137122" algn="l"/>
                <a:tab pos="5442801" algn="l"/>
                <a:tab pos="5748478" algn="l"/>
                <a:tab pos="6054157" algn="l"/>
              </a:tabLst>
              <a:defRPr/>
            </a:pPr>
            <a:r>
              <a:rPr lang="en-GB" sz="2722" dirty="0"/>
              <a:t> e.g., </a:t>
            </a:r>
            <a:r>
              <a:rPr lang="en-GB" sz="2722" dirty="0" err="1">
                <a:solidFill>
                  <a:srgbClr val="0000CC"/>
                </a:solidFill>
              </a:rPr>
              <a:t>Warnier</a:t>
            </a:r>
            <a:r>
              <a:rPr lang="en-GB" sz="2722" dirty="0">
                <a:solidFill>
                  <a:srgbClr val="0000CC"/>
                </a:solidFill>
              </a:rPr>
              <a:t>-Orr Methodology.  </a:t>
            </a:r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 idx="1"/>
          </p:nvPr>
        </p:nvSpPr>
        <p:spPr>
          <a:xfrm>
            <a:off x="0" y="-10078"/>
            <a:ext cx="6695623" cy="925658"/>
          </a:xfrm>
        </p:spPr>
        <p:txBody>
          <a:bodyPr vert="horz" lIns="14696" tIns="34291" rIns="14696" bIns="34291" rtlCol="0" anchor="ctr">
            <a:normAutofit/>
          </a:bodyPr>
          <a:lstStyle/>
          <a:p>
            <a:pPr marL="0" indent="0" algn="r">
              <a:lnSpc>
                <a:spcPct val="94000"/>
              </a:lnSpc>
              <a:spcBef>
                <a:spcPts val="544"/>
              </a:spcBef>
              <a:spcAft>
                <a:spcPct val="0"/>
              </a:spcAft>
              <a:buNone/>
              <a:tabLst>
                <a:tab pos="0" algn="l"/>
                <a:tab pos="304598" algn="l"/>
                <a:tab pos="610277" algn="l"/>
                <a:tab pos="915954" algn="l"/>
                <a:tab pos="1221633" algn="l"/>
                <a:tab pos="1527311" algn="l"/>
                <a:tab pos="1832989" algn="l"/>
                <a:tab pos="2138667" algn="l"/>
                <a:tab pos="2444346" algn="l"/>
                <a:tab pos="2750024" algn="l"/>
                <a:tab pos="3055702" algn="l"/>
                <a:tab pos="3361380" algn="l"/>
                <a:tab pos="3667059" algn="l"/>
                <a:tab pos="3972737" algn="l"/>
                <a:tab pos="4278415" algn="l"/>
                <a:tab pos="4584093" algn="l"/>
                <a:tab pos="4889771" algn="l"/>
                <a:tab pos="5195449" algn="l"/>
                <a:tab pos="5501128" algn="l"/>
                <a:tab pos="5806806" algn="l"/>
                <a:tab pos="6112484" algn="l"/>
              </a:tabLst>
              <a:defRPr/>
            </a:pPr>
            <a:r>
              <a:rPr lang="en-GB" sz="2994" b="1" dirty="0">
                <a:solidFill>
                  <a:srgbClr val="0000CC"/>
                </a:solidFill>
              </a:rPr>
              <a:t>Data Structure Oriented Design </a:t>
            </a:r>
            <a:r>
              <a:rPr lang="en-GB" sz="1633" b="1" dirty="0">
                <a:solidFill>
                  <a:srgbClr val="0000CC"/>
                </a:solidFill>
              </a:rPr>
              <a:t>(Early 70s)</a:t>
            </a:r>
            <a:r>
              <a:rPr lang="ar-SA" sz="1633" b="1" dirty="0">
                <a:solidFill>
                  <a:srgbClr val="0000CC"/>
                </a:solidFill>
                <a:cs typeface="Arial" charset="0"/>
              </a:rPr>
              <a:t>‏</a:t>
            </a:r>
            <a:endParaRPr lang="en-GB" sz="1633" b="1" dirty="0">
              <a:solidFill>
                <a:srgbClr val="0000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363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-6422" y="57150"/>
            <a:ext cx="6858001" cy="934299"/>
          </a:xfrm>
        </p:spPr>
        <p:txBody>
          <a:bodyPr/>
          <a:lstStyle/>
          <a:p>
            <a:r>
              <a:rPr lang="en-US" altLang="en-US" sz="2723" dirty="0"/>
              <a:t>Factors responsible for accelerated growth of  services…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7706" y="1007637"/>
            <a:ext cx="6858001" cy="414763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408"/>
              </a:spcBef>
              <a:spcAft>
                <a:spcPts val="408"/>
              </a:spcAft>
            </a:pPr>
            <a:r>
              <a:rPr lang="en-US" altLang="en-US" sz="2723" dirty="0">
                <a:solidFill>
                  <a:srgbClr val="0000FF"/>
                </a:solidFill>
              </a:rPr>
              <a:t>Now lots of code is available in a company:</a:t>
            </a:r>
          </a:p>
          <a:p>
            <a:pPr lvl="1">
              <a:lnSpc>
                <a:spcPct val="120000"/>
              </a:lnSpc>
              <a:spcBef>
                <a:spcPts val="408"/>
              </a:spcBef>
              <a:spcAft>
                <a:spcPts val="408"/>
              </a:spcAft>
            </a:pPr>
            <a:r>
              <a:rPr lang="en-US" altLang="en-US" sz="2177" dirty="0"/>
              <a:t>New software can be developed by modifying the closest.</a:t>
            </a:r>
          </a:p>
          <a:p>
            <a:pPr>
              <a:lnSpc>
                <a:spcPct val="120000"/>
              </a:lnSpc>
              <a:spcBef>
                <a:spcPts val="408"/>
              </a:spcBef>
              <a:spcAft>
                <a:spcPts val="408"/>
              </a:spcAft>
            </a:pPr>
            <a:r>
              <a:rPr lang="en-US" altLang="en-US" sz="2723" dirty="0">
                <a:solidFill>
                  <a:srgbClr val="0000FF"/>
                </a:solidFill>
              </a:rPr>
              <a:t>Speed of Conducting Business has increased  tremendously:</a:t>
            </a:r>
          </a:p>
          <a:p>
            <a:pPr lvl="1">
              <a:lnSpc>
                <a:spcPct val="120000"/>
              </a:lnSpc>
              <a:spcBef>
                <a:spcPts val="408"/>
              </a:spcBef>
              <a:spcAft>
                <a:spcPts val="408"/>
              </a:spcAft>
            </a:pPr>
            <a:r>
              <a:rPr lang="en-US" altLang="en-US" sz="2449" dirty="0"/>
              <a:t>Requires shortening of project duration</a:t>
            </a:r>
          </a:p>
          <a:p>
            <a:pPr>
              <a:lnSpc>
                <a:spcPct val="120000"/>
              </a:lnSpc>
              <a:spcBef>
                <a:spcPts val="408"/>
              </a:spcBef>
              <a:spcAft>
                <a:spcPts val="408"/>
              </a:spcAft>
            </a:pPr>
            <a:endParaRPr lang="en-US" altLang="en-US" sz="2723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6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1"/>
          <p:cNvSpPr>
            <a:spLocks noGrp="1" noChangeArrowheads="1"/>
          </p:cNvSpPr>
          <p:nvPr>
            <p:ph type="title"/>
          </p:nvPr>
        </p:nvSpPr>
        <p:spPr>
          <a:xfrm>
            <a:off x="533400" y="-59920"/>
            <a:ext cx="5850975" cy="927817"/>
          </a:xfrm>
        </p:spPr>
        <p:txBody>
          <a:bodyPr vert="horz" lIns="13472" tIns="35026" rIns="13472" bIns="35026" rtlCol="0" anchor="ctr">
            <a:normAutofit/>
          </a:bodyPr>
          <a:lstStyle/>
          <a:p>
            <a:pPr>
              <a:lnSpc>
                <a:spcPct val="94000"/>
              </a:lnSpc>
              <a:spcBef>
                <a:spcPts val="561"/>
              </a:spcBef>
              <a:tabLst>
                <a:tab pos="0" algn="l"/>
                <a:tab pos="304598" algn="l"/>
                <a:tab pos="610277" algn="l"/>
                <a:tab pos="915954" algn="l"/>
                <a:tab pos="1221633" algn="l"/>
                <a:tab pos="1527311" algn="l"/>
                <a:tab pos="1832989" algn="l"/>
                <a:tab pos="2138667" algn="l"/>
                <a:tab pos="2444346" algn="l"/>
                <a:tab pos="2750024" algn="l"/>
                <a:tab pos="3055702" algn="l"/>
                <a:tab pos="3361380" algn="l"/>
                <a:tab pos="3667059" algn="l"/>
                <a:tab pos="3972737" algn="l"/>
                <a:tab pos="4278415" algn="l"/>
                <a:tab pos="4584093" algn="l"/>
                <a:tab pos="4889771" algn="l"/>
                <a:tab pos="5195449" algn="l"/>
                <a:tab pos="5501128" algn="l"/>
                <a:tab pos="5806806" algn="l"/>
                <a:tab pos="6112484" algn="l"/>
              </a:tabLst>
            </a:pPr>
            <a:r>
              <a:rPr lang="en-GB" altLang="en-US" sz="2994" dirty="0">
                <a:solidFill>
                  <a:srgbClr val="0000CC"/>
                </a:solidFill>
              </a:rPr>
              <a:t>Data Flow-Oriented Design  </a:t>
            </a:r>
            <a:r>
              <a:rPr lang="en-GB" altLang="en-US" sz="1633" dirty="0">
                <a:solidFill>
                  <a:srgbClr val="0000CC"/>
                </a:solidFill>
              </a:rPr>
              <a:t>(Late 70s)</a:t>
            </a:r>
            <a:r>
              <a:rPr lang="en-GB" altLang="en-US" sz="2994" dirty="0"/>
              <a:t> 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" y="1047750"/>
            <a:ext cx="6781800" cy="3131208"/>
          </a:xfrm>
        </p:spPr>
        <p:txBody>
          <a:bodyPr vert="horz" lIns="13472" tIns="35026" rIns="13472" bIns="35026" rtlCol="0">
            <a:normAutofit fontScale="92500" lnSpcReduction="20000"/>
          </a:bodyPr>
          <a:lstStyle/>
          <a:p>
            <a:pPr marL="232229" indent="-232229">
              <a:lnSpc>
                <a:spcPct val="120000"/>
              </a:lnSpc>
              <a:spcBef>
                <a:spcPct val="25000"/>
              </a:spcBef>
              <a:spcAft>
                <a:spcPct val="30000"/>
              </a:spcAft>
              <a:tabLst>
                <a:tab pos="246271" algn="l"/>
                <a:tab pos="551949" algn="l"/>
                <a:tab pos="857627" algn="l"/>
                <a:tab pos="1163306" algn="l"/>
                <a:tab pos="1468984" algn="l"/>
                <a:tab pos="1774662" algn="l"/>
                <a:tab pos="2080340" algn="l"/>
                <a:tab pos="2386019" algn="l"/>
                <a:tab pos="2691696" algn="l"/>
                <a:tab pos="2997375" algn="l"/>
                <a:tab pos="3303053" algn="l"/>
                <a:tab pos="3608731" algn="l"/>
                <a:tab pos="3914409" algn="l"/>
                <a:tab pos="4220088" algn="l"/>
                <a:tab pos="4525766" algn="l"/>
                <a:tab pos="4832524" algn="l"/>
                <a:tab pos="5137122" algn="l"/>
                <a:tab pos="5442801" algn="l"/>
                <a:tab pos="5748478" algn="l"/>
                <a:tab pos="6054157" algn="l"/>
              </a:tabLst>
            </a:pPr>
            <a:r>
              <a:rPr lang="en-GB" altLang="en-US" dirty="0"/>
              <a:t>Data flow-oriented techniques advocate</a:t>
            </a:r>
            <a:r>
              <a:rPr lang="en-GB" altLang="en-US" sz="3600" dirty="0"/>
              <a:t>: </a:t>
            </a:r>
          </a:p>
          <a:p>
            <a:pPr marL="504423" lvl="1" indent="-193345">
              <a:lnSpc>
                <a:spcPct val="120000"/>
              </a:lnSpc>
              <a:spcBef>
                <a:spcPct val="25000"/>
              </a:spcBef>
              <a:spcAft>
                <a:spcPct val="30000"/>
              </a:spcAft>
              <a:tabLst>
                <a:tab pos="246271" algn="l"/>
                <a:tab pos="551949" algn="l"/>
                <a:tab pos="857627" algn="l"/>
                <a:tab pos="1163306" algn="l"/>
                <a:tab pos="1468984" algn="l"/>
                <a:tab pos="1774662" algn="l"/>
                <a:tab pos="2080340" algn="l"/>
                <a:tab pos="2386019" algn="l"/>
                <a:tab pos="2691696" algn="l"/>
                <a:tab pos="2997375" algn="l"/>
                <a:tab pos="3303053" algn="l"/>
                <a:tab pos="3608731" algn="l"/>
                <a:tab pos="3914409" algn="l"/>
                <a:tab pos="4220088" algn="l"/>
                <a:tab pos="4525766" algn="l"/>
                <a:tab pos="4832524" algn="l"/>
                <a:tab pos="5137122" algn="l"/>
                <a:tab pos="5442801" algn="l"/>
                <a:tab pos="5748478" algn="l"/>
                <a:tab pos="6054157" algn="l"/>
              </a:tabLst>
            </a:pPr>
            <a:r>
              <a:rPr lang="en-GB" altLang="en-US" dirty="0">
                <a:solidFill>
                  <a:srgbClr val="6600CC"/>
                </a:solidFill>
              </a:rPr>
              <a:t>The data items input to a system must first be identified, </a:t>
            </a:r>
          </a:p>
          <a:p>
            <a:pPr marL="504423" lvl="1" indent="-193345">
              <a:lnSpc>
                <a:spcPct val="120000"/>
              </a:lnSpc>
              <a:spcBef>
                <a:spcPct val="25000"/>
              </a:spcBef>
              <a:spcAft>
                <a:spcPct val="30000"/>
              </a:spcAft>
              <a:tabLst>
                <a:tab pos="246271" algn="l"/>
                <a:tab pos="551949" algn="l"/>
                <a:tab pos="857627" algn="l"/>
                <a:tab pos="1163306" algn="l"/>
                <a:tab pos="1468984" algn="l"/>
                <a:tab pos="1774662" algn="l"/>
                <a:tab pos="2080340" algn="l"/>
                <a:tab pos="2386019" algn="l"/>
                <a:tab pos="2691696" algn="l"/>
                <a:tab pos="2997375" algn="l"/>
                <a:tab pos="3303053" algn="l"/>
                <a:tab pos="3608731" algn="l"/>
                <a:tab pos="3914409" algn="l"/>
                <a:tab pos="4220088" algn="l"/>
                <a:tab pos="4525766" algn="l"/>
                <a:tab pos="4832524" algn="l"/>
                <a:tab pos="5137122" algn="l"/>
                <a:tab pos="5442801" algn="l"/>
                <a:tab pos="5748478" algn="l"/>
                <a:tab pos="6054157" algn="l"/>
              </a:tabLst>
            </a:pPr>
            <a:r>
              <a:rPr lang="en-GB" altLang="en-US" dirty="0">
                <a:solidFill>
                  <a:srgbClr val="6600CC"/>
                </a:solidFill>
              </a:rPr>
              <a:t>Processing  required on the data items to produce the required outputs should be determined.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196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"/>
          <p:cNvSpPr>
            <a:spLocks noGrp="1" noChangeArrowheads="1"/>
          </p:cNvSpPr>
          <p:nvPr>
            <p:ph type="title"/>
          </p:nvPr>
        </p:nvSpPr>
        <p:spPr>
          <a:xfrm>
            <a:off x="327131" y="-16480"/>
            <a:ext cx="6187969" cy="853290"/>
          </a:xfrm>
        </p:spPr>
        <p:txBody>
          <a:bodyPr vert="horz" lIns="13472" tIns="35026" rIns="13472" bIns="35026" rtlCol="0" anchor="ctr">
            <a:normAutofit/>
          </a:bodyPr>
          <a:lstStyle/>
          <a:p>
            <a:pPr>
              <a:lnSpc>
                <a:spcPct val="94000"/>
              </a:lnSpc>
              <a:spcBef>
                <a:spcPts val="544"/>
              </a:spcBef>
              <a:tabLst>
                <a:tab pos="0" algn="l"/>
                <a:tab pos="304598" algn="l"/>
                <a:tab pos="610277" algn="l"/>
                <a:tab pos="915954" algn="l"/>
                <a:tab pos="1221633" algn="l"/>
                <a:tab pos="1527311" algn="l"/>
                <a:tab pos="1832989" algn="l"/>
                <a:tab pos="2138667" algn="l"/>
                <a:tab pos="2444346" algn="l"/>
                <a:tab pos="2750024" algn="l"/>
                <a:tab pos="3055702" algn="l"/>
                <a:tab pos="3361380" algn="l"/>
                <a:tab pos="3667059" algn="l"/>
                <a:tab pos="3972737" algn="l"/>
                <a:tab pos="4278415" algn="l"/>
                <a:tab pos="4584093" algn="l"/>
                <a:tab pos="4889771" algn="l"/>
                <a:tab pos="5195449" algn="l"/>
                <a:tab pos="5501128" algn="l"/>
                <a:tab pos="5806806" algn="l"/>
                <a:tab pos="6112484" algn="l"/>
              </a:tabLst>
            </a:pPr>
            <a:r>
              <a:rPr lang="en-GB" altLang="en-US" sz="2994" dirty="0">
                <a:solidFill>
                  <a:srgbClr val="0000CC"/>
                </a:solidFill>
              </a:rPr>
              <a:t>Data Flow-Oriented Design</a:t>
            </a:r>
            <a:r>
              <a:rPr lang="en-GB" altLang="en-US" sz="1225" dirty="0">
                <a:solidFill>
                  <a:srgbClr val="FFFFFF"/>
                </a:solidFill>
              </a:rPr>
              <a:t> </a:t>
            </a:r>
            <a:r>
              <a:rPr lang="en-GB" altLang="en-US" sz="1633" dirty="0">
                <a:solidFill>
                  <a:srgbClr val="0000CC"/>
                </a:solidFill>
              </a:rPr>
              <a:t>(Late 70s)</a:t>
            </a:r>
            <a:r>
              <a:rPr lang="ar-SA" altLang="en-US" sz="1633" dirty="0">
                <a:solidFill>
                  <a:srgbClr val="0000CC"/>
                </a:solidFill>
                <a:cs typeface="Arial" panose="020B0604020202020204" pitchFamily="34" charset="0"/>
              </a:rPr>
              <a:t>‏</a:t>
            </a:r>
            <a:endParaRPr lang="en-GB" altLang="en-US" sz="1633" dirty="0">
              <a:solidFill>
                <a:srgbClr val="0000CC"/>
              </a:solidFill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851151"/>
            <a:ext cx="6858000" cy="4109831"/>
          </a:xfrm>
        </p:spPr>
        <p:txBody>
          <a:bodyPr vert="horz" lIns="13472" tIns="35026" rIns="13472" bIns="35026" rtlCol="0">
            <a:normAutofit/>
          </a:bodyPr>
          <a:lstStyle/>
          <a:p>
            <a:pPr marL="232229" indent="-232229">
              <a:lnSpc>
                <a:spcPct val="120000"/>
              </a:lnSpc>
              <a:spcBef>
                <a:spcPct val="25000"/>
              </a:spcBef>
              <a:spcAft>
                <a:spcPct val="30000"/>
              </a:spcAft>
              <a:tabLst>
                <a:tab pos="246271" algn="l"/>
                <a:tab pos="551949" algn="l"/>
                <a:tab pos="857627" algn="l"/>
                <a:tab pos="1163306" algn="l"/>
                <a:tab pos="1468984" algn="l"/>
                <a:tab pos="1774662" algn="l"/>
                <a:tab pos="2080340" algn="l"/>
                <a:tab pos="2386019" algn="l"/>
                <a:tab pos="2691696" algn="l"/>
                <a:tab pos="2997375" algn="l"/>
                <a:tab pos="3303053" algn="l"/>
                <a:tab pos="3608731" algn="l"/>
                <a:tab pos="3914409" algn="l"/>
                <a:tab pos="4220088" algn="l"/>
                <a:tab pos="4525766" algn="l"/>
                <a:tab pos="4832524" algn="l"/>
                <a:tab pos="5137122" algn="l"/>
                <a:tab pos="5442801" algn="l"/>
                <a:tab pos="5748478" algn="l"/>
                <a:tab pos="6054157" algn="l"/>
              </a:tabLst>
            </a:pPr>
            <a:r>
              <a:rPr lang="en-GB" altLang="en-US" sz="3266" dirty="0"/>
              <a:t>Data flow technique identifies:</a:t>
            </a:r>
          </a:p>
          <a:p>
            <a:pPr marL="504423" lvl="1" indent="-193345">
              <a:lnSpc>
                <a:spcPct val="120000"/>
              </a:lnSpc>
              <a:spcBef>
                <a:spcPct val="25000"/>
              </a:spcBef>
              <a:spcAft>
                <a:spcPct val="30000"/>
              </a:spcAft>
              <a:tabLst>
                <a:tab pos="246271" algn="l"/>
                <a:tab pos="551949" algn="l"/>
                <a:tab pos="857627" algn="l"/>
                <a:tab pos="1163306" algn="l"/>
                <a:tab pos="1468984" algn="l"/>
                <a:tab pos="1774662" algn="l"/>
                <a:tab pos="2080340" algn="l"/>
                <a:tab pos="2386019" algn="l"/>
                <a:tab pos="2691696" algn="l"/>
                <a:tab pos="2997375" algn="l"/>
                <a:tab pos="3303053" algn="l"/>
                <a:tab pos="3608731" algn="l"/>
                <a:tab pos="3914409" algn="l"/>
                <a:tab pos="4220088" algn="l"/>
                <a:tab pos="4525766" algn="l"/>
                <a:tab pos="4832524" algn="l"/>
                <a:tab pos="5137122" algn="l"/>
                <a:tab pos="5442801" algn="l"/>
                <a:tab pos="5748478" algn="l"/>
                <a:tab pos="6054157" algn="l"/>
              </a:tabLst>
            </a:pPr>
            <a:r>
              <a:rPr lang="en-GB" altLang="en-US" sz="2994" dirty="0"/>
              <a:t>Different processing stations (functions) in a system. </a:t>
            </a:r>
          </a:p>
          <a:p>
            <a:pPr marL="504423" lvl="1" indent="-193345">
              <a:lnSpc>
                <a:spcPct val="120000"/>
              </a:lnSpc>
              <a:spcBef>
                <a:spcPct val="25000"/>
              </a:spcBef>
              <a:spcAft>
                <a:spcPct val="30000"/>
              </a:spcAft>
              <a:tabLst>
                <a:tab pos="246271" algn="l"/>
                <a:tab pos="551949" algn="l"/>
                <a:tab pos="857627" algn="l"/>
                <a:tab pos="1163306" algn="l"/>
                <a:tab pos="1468984" algn="l"/>
                <a:tab pos="1774662" algn="l"/>
                <a:tab pos="2080340" algn="l"/>
                <a:tab pos="2386019" algn="l"/>
                <a:tab pos="2691696" algn="l"/>
                <a:tab pos="2997375" algn="l"/>
                <a:tab pos="3303053" algn="l"/>
                <a:tab pos="3608731" algn="l"/>
                <a:tab pos="3914409" algn="l"/>
                <a:tab pos="4220088" algn="l"/>
                <a:tab pos="4525766" algn="l"/>
                <a:tab pos="4832524" algn="l"/>
                <a:tab pos="5137122" algn="l"/>
                <a:tab pos="5442801" algn="l"/>
                <a:tab pos="5748478" algn="l"/>
                <a:tab pos="6054157" algn="l"/>
              </a:tabLst>
            </a:pPr>
            <a:r>
              <a:rPr lang="en-GB" altLang="en-US" sz="2994" dirty="0"/>
              <a:t>The items (data) that flow between processing stations.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895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"/>
          <p:cNvSpPr>
            <a:spLocks noGrp="1" noChangeArrowheads="1"/>
          </p:cNvSpPr>
          <p:nvPr>
            <p:ph type="title"/>
          </p:nvPr>
        </p:nvSpPr>
        <p:spPr>
          <a:xfrm>
            <a:off x="119748" y="0"/>
            <a:ext cx="6395352" cy="853290"/>
          </a:xfrm>
        </p:spPr>
        <p:txBody>
          <a:bodyPr vert="horz" lIns="13472" tIns="35026" rIns="13472" bIns="35026" rtlCol="0" anchor="ctr">
            <a:normAutofit/>
          </a:bodyPr>
          <a:lstStyle/>
          <a:p>
            <a:pPr>
              <a:lnSpc>
                <a:spcPct val="94000"/>
              </a:lnSpc>
              <a:spcBef>
                <a:spcPts val="544"/>
              </a:spcBef>
              <a:tabLst>
                <a:tab pos="0" algn="l"/>
                <a:tab pos="304598" algn="l"/>
                <a:tab pos="610277" algn="l"/>
                <a:tab pos="915954" algn="l"/>
                <a:tab pos="1221633" algn="l"/>
                <a:tab pos="1527311" algn="l"/>
                <a:tab pos="1832989" algn="l"/>
                <a:tab pos="2138667" algn="l"/>
                <a:tab pos="2444346" algn="l"/>
                <a:tab pos="2750024" algn="l"/>
                <a:tab pos="3055702" algn="l"/>
                <a:tab pos="3361380" algn="l"/>
                <a:tab pos="3667059" algn="l"/>
                <a:tab pos="3972737" algn="l"/>
                <a:tab pos="4278415" algn="l"/>
                <a:tab pos="4584093" algn="l"/>
                <a:tab pos="4889771" algn="l"/>
                <a:tab pos="5195449" algn="l"/>
                <a:tab pos="5501128" algn="l"/>
                <a:tab pos="5806806" algn="l"/>
                <a:tab pos="6112484" algn="l"/>
              </a:tabLst>
            </a:pPr>
            <a:r>
              <a:rPr lang="en-GB" altLang="en-US" sz="2994" dirty="0">
                <a:solidFill>
                  <a:srgbClr val="0000CC"/>
                </a:solidFill>
              </a:rPr>
              <a:t>Data Flow-Oriented Design </a:t>
            </a:r>
            <a:r>
              <a:rPr lang="en-GB" altLang="en-US" sz="1633" dirty="0">
                <a:solidFill>
                  <a:srgbClr val="0000CC"/>
                </a:solidFill>
              </a:rPr>
              <a:t>(Late 70s)</a:t>
            </a:r>
            <a:r>
              <a:rPr lang="ar-SA" altLang="en-US" sz="1633" dirty="0">
                <a:solidFill>
                  <a:srgbClr val="0000CC"/>
                </a:solidFill>
                <a:cs typeface="Arial" panose="020B0604020202020204" pitchFamily="34" charset="0"/>
              </a:rPr>
              <a:t>‏</a:t>
            </a:r>
            <a:endParaRPr lang="en-GB" altLang="en-US" sz="1633" dirty="0">
              <a:solidFill>
                <a:srgbClr val="0000CC"/>
              </a:solidFill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9748" y="838521"/>
            <a:ext cx="6662052" cy="3879767"/>
          </a:xfrm>
        </p:spPr>
        <p:txBody>
          <a:bodyPr vert="horz" lIns="13472" tIns="35026" rIns="13472" bIns="35026" rtlCol="0">
            <a:normAutofit lnSpcReduction="10000"/>
          </a:bodyPr>
          <a:lstStyle/>
          <a:p>
            <a:pPr marL="232229" indent="-232229">
              <a:lnSpc>
                <a:spcPct val="120000"/>
              </a:lnSpc>
              <a:spcAft>
                <a:spcPct val="25000"/>
              </a:spcAft>
              <a:tabLst>
                <a:tab pos="246271" algn="l"/>
                <a:tab pos="551949" algn="l"/>
                <a:tab pos="857627" algn="l"/>
                <a:tab pos="1163306" algn="l"/>
                <a:tab pos="1468984" algn="l"/>
                <a:tab pos="1774662" algn="l"/>
                <a:tab pos="2080340" algn="l"/>
                <a:tab pos="2386019" algn="l"/>
                <a:tab pos="2691696" algn="l"/>
                <a:tab pos="2997375" algn="l"/>
                <a:tab pos="3303053" algn="l"/>
                <a:tab pos="3608731" algn="l"/>
                <a:tab pos="3914409" algn="l"/>
                <a:tab pos="4220088" algn="l"/>
                <a:tab pos="4525766" algn="l"/>
                <a:tab pos="4832524" algn="l"/>
                <a:tab pos="5137122" algn="l"/>
                <a:tab pos="5442801" algn="l"/>
                <a:tab pos="5748478" algn="l"/>
                <a:tab pos="6054157" algn="l"/>
              </a:tabLst>
            </a:pPr>
            <a:r>
              <a:rPr lang="en-GB" altLang="en-US" sz="2994" dirty="0"/>
              <a:t>Data flow technique is a generic technique:</a:t>
            </a:r>
          </a:p>
          <a:p>
            <a:pPr marL="504423" lvl="1" indent="-193345">
              <a:lnSpc>
                <a:spcPct val="120000"/>
              </a:lnSpc>
              <a:spcAft>
                <a:spcPct val="25000"/>
              </a:spcAft>
              <a:tabLst>
                <a:tab pos="246271" algn="l"/>
                <a:tab pos="551949" algn="l"/>
                <a:tab pos="857627" algn="l"/>
                <a:tab pos="1163306" algn="l"/>
                <a:tab pos="1468984" algn="l"/>
                <a:tab pos="1774662" algn="l"/>
                <a:tab pos="2080340" algn="l"/>
                <a:tab pos="2386019" algn="l"/>
                <a:tab pos="2691696" algn="l"/>
                <a:tab pos="2997375" algn="l"/>
                <a:tab pos="3303053" algn="l"/>
                <a:tab pos="3608731" algn="l"/>
                <a:tab pos="3914409" algn="l"/>
                <a:tab pos="4220088" algn="l"/>
                <a:tab pos="4525766" algn="l"/>
                <a:tab pos="4832524" algn="l"/>
                <a:tab pos="5137122" algn="l"/>
                <a:tab pos="5442801" algn="l"/>
                <a:tab pos="5748478" algn="l"/>
                <a:tab pos="6054157" algn="l"/>
              </a:tabLst>
            </a:pPr>
            <a:r>
              <a:rPr lang="en-GB" altLang="en-US" sz="2449" dirty="0"/>
              <a:t>Can be used to model the working of any system.</a:t>
            </a:r>
          </a:p>
          <a:p>
            <a:pPr marL="777697" lvl="2" indent="-155539">
              <a:lnSpc>
                <a:spcPct val="120000"/>
              </a:lnSpc>
              <a:spcAft>
                <a:spcPct val="25000"/>
              </a:spcAft>
              <a:tabLst>
                <a:tab pos="246271" algn="l"/>
                <a:tab pos="551949" algn="l"/>
                <a:tab pos="857627" algn="l"/>
                <a:tab pos="1163306" algn="l"/>
                <a:tab pos="1468984" algn="l"/>
                <a:tab pos="1774662" algn="l"/>
                <a:tab pos="2080340" algn="l"/>
                <a:tab pos="2386019" algn="l"/>
                <a:tab pos="2691696" algn="l"/>
                <a:tab pos="2997375" algn="l"/>
                <a:tab pos="3303053" algn="l"/>
                <a:tab pos="3608731" algn="l"/>
                <a:tab pos="3914409" algn="l"/>
                <a:tab pos="4220088" algn="l"/>
                <a:tab pos="4525766" algn="l"/>
                <a:tab pos="4832524" algn="l"/>
                <a:tab pos="5137122" algn="l"/>
                <a:tab pos="5442801" algn="l"/>
                <a:tab pos="5748478" algn="l"/>
                <a:tab pos="6054157" algn="l"/>
              </a:tabLst>
            </a:pPr>
            <a:r>
              <a:rPr lang="en-GB" altLang="en-US" sz="2177" dirty="0"/>
              <a:t>not just software systems.</a:t>
            </a:r>
          </a:p>
          <a:p>
            <a:pPr marL="232229" indent="-232229">
              <a:lnSpc>
                <a:spcPct val="120000"/>
              </a:lnSpc>
              <a:spcAft>
                <a:spcPct val="25000"/>
              </a:spcAft>
              <a:tabLst>
                <a:tab pos="246271" algn="l"/>
                <a:tab pos="551949" algn="l"/>
                <a:tab pos="857627" algn="l"/>
                <a:tab pos="1163306" algn="l"/>
                <a:tab pos="1468984" algn="l"/>
                <a:tab pos="1774662" algn="l"/>
                <a:tab pos="2080340" algn="l"/>
                <a:tab pos="2386019" algn="l"/>
                <a:tab pos="2691696" algn="l"/>
                <a:tab pos="2997375" algn="l"/>
                <a:tab pos="3303053" algn="l"/>
                <a:tab pos="3608731" algn="l"/>
                <a:tab pos="3914409" algn="l"/>
                <a:tab pos="4220088" algn="l"/>
                <a:tab pos="4525766" algn="l"/>
                <a:tab pos="4832524" algn="l"/>
                <a:tab pos="5137122" algn="l"/>
                <a:tab pos="5442801" algn="l"/>
                <a:tab pos="5748478" algn="l"/>
                <a:tab pos="6054157" algn="l"/>
              </a:tabLst>
            </a:pPr>
            <a:r>
              <a:rPr lang="en-GB" altLang="en-US" sz="2994" dirty="0"/>
              <a:t>A major advantage of the data flow technique is its </a:t>
            </a:r>
            <a:r>
              <a:rPr lang="en-GB" altLang="en-US" sz="2994" dirty="0">
                <a:solidFill>
                  <a:srgbClr val="0000CC"/>
                </a:solidFill>
              </a:rPr>
              <a:t>simplicity.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728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30"/>
          <p:cNvSpPr txBox="1">
            <a:spLocks noChangeArrowheads="1"/>
          </p:cNvSpPr>
          <p:nvPr/>
        </p:nvSpPr>
        <p:spPr bwMode="auto">
          <a:xfrm>
            <a:off x="5911103" y="2377331"/>
            <a:ext cx="947259" cy="336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3472" tIns="35026" rIns="13472" bIns="35026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ts val="663"/>
              </a:spcBef>
            </a:pPr>
            <a:r>
              <a:rPr lang="en-GB" altLang="en-US" sz="1361" b="1">
                <a:solidFill>
                  <a:srgbClr val="000000"/>
                </a:solidFill>
                <a:latin typeface="Comic Sans MS" panose="030F0702030302020204" pitchFamily="66" charset="0"/>
              </a:rPr>
              <a:t>Car</a:t>
            </a: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110893" y="1379305"/>
            <a:ext cx="6600573" cy="2644118"/>
            <a:chOff x="103" y="1277"/>
            <a:chExt cx="6111" cy="2448"/>
          </a:xfrm>
        </p:grpSpPr>
        <p:sp>
          <p:nvSpPr>
            <p:cNvPr id="105477" name="Oval 7"/>
            <p:cNvSpPr>
              <a:spLocks noChangeArrowheads="1"/>
            </p:cNvSpPr>
            <p:nvPr/>
          </p:nvSpPr>
          <p:spPr bwMode="auto">
            <a:xfrm>
              <a:off x="4527" y="2059"/>
              <a:ext cx="804" cy="709"/>
            </a:xfrm>
            <a:prstGeom prst="ellipse">
              <a:avLst/>
            </a:prstGeom>
            <a:solidFill>
              <a:srgbClr val="FF99FF"/>
            </a:solidFill>
            <a:ln w="381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 sz="2449"/>
            </a:p>
          </p:txBody>
        </p:sp>
        <p:sp>
          <p:nvSpPr>
            <p:cNvPr id="105478" name="Oval 8"/>
            <p:cNvSpPr>
              <a:spLocks noChangeArrowheads="1"/>
            </p:cNvSpPr>
            <p:nvPr/>
          </p:nvSpPr>
          <p:spPr bwMode="auto">
            <a:xfrm>
              <a:off x="3079" y="2201"/>
              <a:ext cx="657" cy="567"/>
            </a:xfrm>
            <a:prstGeom prst="ellipse">
              <a:avLst/>
            </a:prstGeom>
            <a:solidFill>
              <a:srgbClr val="FF99FF"/>
            </a:solidFill>
            <a:ln w="381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633"/>
            </a:p>
          </p:txBody>
        </p:sp>
        <p:sp>
          <p:nvSpPr>
            <p:cNvPr id="105479" name="Oval 9"/>
            <p:cNvSpPr>
              <a:spLocks noChangeArrowheads="1"/>
            </p:cNvSpPr>
            <p:nvPr/>
          </p:nvSpPr>
          <p:spPr bwMode="auto">
            <a:xfrm>
              <a:off x="1682" y="2201"/>
              <a:ext cx="657" cy="567"/>
            </a:xfrm>
            <a:prstGeom prst="ellipse">
              <a:avLst/>
            </a:prstGeom>
            <a:solidFill>
              <a:srgbClr val="FF99FF"/>
            </a:solidFill>
            <a:ln w="381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633"/>
            </a:p>
          </p:txBody>
        </p:sp>
        <p:sp>
          <p:nvSpPr>
            <p:cNvPr id="105480" name="Oval 6"/>
            <p:cNvSpPr>
              <a:spLocks noChangeArrowheads="1"/>
            </p:cNvSpPr>
            <p:nvPr/>
          </p:nvSpPr>
          <p:spPr bwMode="auto">
            <a:xfrm>
              <a:off x="602" y="2201"/>
              <a:ext cx="657" cy="567"/>
            </a:xfrm>
            <a:prstGeom prst="ellipse">
              <a:avLst/>
            </a:prstGeom>
            <a:solidFill>
              <a:srgbClr val="FF99FF"/>
            </a:solidFill>
            <a:ln w="381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633"/>
            </a:p>
          </p:txBody>
        </p:sp>
        <p:sp>
          <p:nvSpPr>
            <p:cNvPr id="105481" name="Text Box 2"/>
            <p:cNvSpPr txBox="1">
              <a:spLocks noChangeArrowheads="1"/>
            </p:cNvSpPr>
            <p:nvPr/>
          </p:nvSpPr>
          <p:spPr bwMode="auto">
            <a:xfrm>
              <a:off x="583" y="2285"/>
              <a:ext cx="689" cy="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3472" tIns="35026" rIns="13472" bIns="35026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238"/>
                </a:spcBef>
              </a:pPr>
              <a:r>
                <a:rPr lang="en-GB" altLang="en-US" sz="1293" b="1">
                  <a:solidFill>
                    <a:srgbClr val="000000"/>
                  </a:solidFill>
                  <a:latin typeface="Comic Sans MS" panose="030F0702030302020204" pitchFamily="66" charset="0"/>
                </a:rPr>
                <a:t>   Fit</a:t>
              </a:r>
            </a:p>
            <a:p>
              <a:pPr>
                <a:lnSpc>
                  <a:spcPct val="85000"/>
                </a:lnSpc>
                <a:spcBef>
                  <a:spcPts val="238"/>
                </a:spcBef>
              </a:pPr>
              <a:r>
                <a:rPr lang="en-GB" altLang="en-US" sz="1293" b="1">
                  <a:solidFill>
                    <a:srgbClr val="000000"/>
                  </a:solidFill>
                  <a:latin typeface="Comic Sans MS" panose="030F0702030302020204" pitchFamily="66" charset="0"/>
                </a:rPr>
                <a:t>  Engine</a:t>
              </a:r>
            </a:p>
          </p:txBody>
        </p:sp>
        <p:sp>
          <p:nvSpPr>
            <p:cNvPr id="105482" name="Text Box 3"/>
            <p:cNvSpPr txBox="1">
              <a:spLocks noChangeArrowheads="1"/>
            </p:cNvSpPr>
            <p:nvPr/>
          </p:nvSpPr>
          <p:spPr bwMode="auto">
            <a:xfrm>
              <a:off x="4567" y="2254"/>
              <a:ext cx="880" cy="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3472" tIns="35026" rIns="13472" bIns="35026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238"/>
                </a:spcBef>
              </a:pPr>
              <a:r>
                <a:rPr lang="en-GB" altLang="en-US" sz="1293" b="1">
                  <a:solidFill>
                    <a:srgbClr val="000000"/>
                  </a:solidFill>
                  <a:latin typeface="Comic Sans MS" panose="030F0702030302020204" pitchFamily="66" charset="0"/>
                </a:rPr>
                <a:t>Paint and</a:t>
              </a:r>
            </a:p>
            <a:p>
              <a:pPr>
                <a:lnSpc>
                  <a:spcPct val="85000"/>
                </a:lnSpc>
                <a:spcBef>
                  <a:spcPts val="238"/>
                </a:spcBef>
              </a:pPr>
              <a:r>
                <a:rPr lang="en-GB" altLang="en-US" sz="1293" b="1">
                  <a:solidFill>
                    <a:srgbClr val="000000"/>
                  </a:solidFill>
                  <a:latin typeface="Comic Sans MS" panose="030F0702030302020204" pitchFamily="66" charset="0"/>
                </a:rPr>
                <a:t>   Test</a:t>
              </a:r>
            </a:p>
          </p:txBody>
        </p:sp>
        <p:sp>
          <p:nvSpPr>
            <p:cNvPr id="105483" name="Text Box 4"/>
            <p:cNvSpPr txBox="1">
              <a:spLocks noChangeArrowheads="1"/>
            </p:cNvSpPr>
            <p:nvPr/>
          </p:nvSpPr>
          <p:spPr bwMode="auto">
            <a:xfrm>
              <a:off x="3091" y="2254"/>
              <a:ext cx="708" cy="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3472" tIns="35026" rIns="13472" bIns="35026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238"/>
                </a:spcBef>
              </a:pPr>
              <a:r>
                <a:rPr lang="en-GB" altLang="en-US" sz="1293" b="1">
                  <a:solidFill>
                    <a:srgbClr val="000000"/>
                  </a:solidFill>
                  <a:latin typeface="Comic Sans MS" panose="030F0702030302020204" pitchFamily="66" charset="0"/>
                </a:rPr>
                <a:t>   Fit</a:t>
              </a:r>
            </a:p>
            <a:p>
              <a:pPr>
                <a:lnSpc>
                  <a:spcPct val="85000"/>
                </a:lnSpc>
                <a:spcBef>
                  <a:spcPts val="238"/>
                </a:spcBef>
              </a:pPr>
              <a:r>
                <a:rPr lang="en-GB" altLang="en-US" sz="1293" b="1">
                  <a:solidFill>
                    <a:srgbClr val="000000"/>
                  </a:solidFill>
                  <a:latin typeface="Comic Sans MS" panose="030F0702030302020204" pitchFamily="66" charset="0"/>
                </a:rPr>
                <a:t>Wheels</a:t>
              </a:r>
            </a:p>
          </p:txBody>
        </p:sp>
        <p:sp>
          <p:nvSpPr>
            <p:cNvPr id="105484" name="Text Box 5"/>
            <p:cNvSpPr txBox="1">
              <a:spLocks noChangeArrowheads="1"/>
            </p:cNvSpPr>
            <p:nvPr/>
          </p:nvSpPr>
          <p:spPr bwMode="auto">
            <a:xfrm>
              <a:off x="1686" y="2302"/>
              <a:ext cx="613" cy="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3472" tIns="35026" rIns="13472" bIns="35026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238"/>
                </a:spcBef>
              </a:pPr>
              <a:r>
                <a:rPr lang="en-GB" altLang="en-US" sz="1293" b="1">
                  <a:solidFill>
                    <a:srgbClr val="000000"/>
                  </a:solidFill>
                  <a:latin typeface="Comic Sans MS" panose="030F0702030302020204" pitchFamily="66" charset="0"/>
                </a:rPr>
                <a:t>   Fit</a:t>
              </a:r>
            </a:p>
            <a:p>
              <a:pPr>
                <a:lnSpc>
                  <a:spcPct val="85000"/>
                </a:lnSpc>
                <a:spcBef>
                  <a:spcPts val="238"/>
                </a:spcBef>
              </a:pPr>
              <a:r>
                <a:rPr lang="en-GB" altLang="en-US" sz="1293" b="1">
                  <a:solidFill>
                    <a:srgbClr val="000000"/>
                  </a:solidFill>
                  <a:latin typeface="Comic Sans MS" panose="030F0702030302020204" pitchFamily="66" charset="0"/>
                </a:rPr>
                <a:t>  Doors</a:t>
              </a:r>
            </a:p>
          </p:txBody>
        </p:sp>
        <p:sp>
          <p:nvSpPr>
            <p:cNvPr id="105485" name="Text Box 10"/>
            <p:cNvSpPr txBox="1">
              <a:spLocks noChangeArrowheads="1"/>
            </p:cNvSpPr>
            <p:nvPr/>
          </p:nvSpPr>
          <p:spPr bwMode="auto">
            <a:xfrm>
              <a:off x="288" y="3196"/>
              <a:ext cx="1346" cy="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3472" tIns="35026" rIns="13472" bIns="35026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272"/>
                </a:spcBef>
              </a:pPr>
              <a:r>
                <a:rPr lang="en-GB" altLang="en-US" sz="1361" b="1">
                  <a:solidFill>
                    <a:srgbClr val="000000"/>
                  </a:solidFill>
                  <a:latin typeface="Comic Sans MS" panose="030F0702030302020204" pitchFamily="66" charset="0"/>
                </a:rPr>
                <a:t>Chassis  Store</a:t>
              </a:r>
            </a:p>
          </p:txBody>
        </p:sp>
        <p:sp>
          <p:nvSpPr>
            <p:cNvPr id="105486" name="Text Box 11"/>
            <p:cNvSpPr txBox="1">
              <a:spLocks noChangeArrowheads="1"/>
            </p:cNvSpPr>
            <p:nvPr/>
          </p:nvSpPr>
          <p:spPr bwMode="auto">
            <a:xfrm>
              <a:off x="1565" y="1298"/>
              <a:ext cx="1286" cy="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3472" tIns="35026" rIns="13472" bIns="35026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272"/>
                </a:spcBef>
              </a:pPr>
              <a:r>
                <a:rPr lang="en-GB" altLang="en-US" sz="1361" b="1">
                  <a:solidFill>
                    <a:srgbClr val="000000"/>
                  </a:solidFill>
                  <a:latin typeface="Comic Sans MS" panose="030F0702030302020204" pitchFamily="66" charset="0"/>
                </a:rPr>
                <a:t>  Door   Store</a:t>
              </a:r>
            </a:p>
          </p:txBody>
        </p:sp>
        <p:sp>
          <p:nvSpPr>
            <p:cNvPr id="105487" name="Text Box 12"/>
            <p:cNvSpPr txBox="1">
              <a:spLocks noChangeArrowheads="1"/>
            </p:cNvSpPr>
            <p:nvPr/>
          </p:nvSpPr>
          <p:spPr bwMode="auto">
            <a:xfrm>
              <a:off x="2193" y="3196"/>
              <a:ext cx="1347" cy="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3472" tIns="35026" rIns="13472" bIns="35026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272"/>
                </a:spcBef>
              </a:pPr>
              <a:r>
                <a:rPr lang="en-GB" altLang="en-US" sz="1361" b="1">
                  <a:solidFill>
                    <a:srgbClr val="000000"/>
                  </a:solidFill>
                  <a:latin typeface="Comic Sans MS" panose="030F0702030302020204" pitchFamily="66" charset="0"/>
                </a:rPr>
                <a:t>  Wheel  Store</a:t>
              </a:r>
            </a:p>
          </p:txBody>
        </p:sp>
        <p:sp>
          <p:nvSpPr>
            <p:cNvPr id="105488" name="Text Box 13"/>
            <p:cNvSpPr txBox="1">
              <a:spLocks noChangeArrowheads="1"/>
            </p:cNvSpPr>
            <p:nvPr/>
          </p:nvSpPr>
          <p:spPr bwMode="auto">
            <a:xfrm>
              <a:off x="103" y="1298"/>
              <a:ext cx="1305" cy="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3472" tIns="35026" rIns="13472" bIns="35026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272"/>
                </a:spcBef>
              </a:pPr>
              <a:r>
                <a:rPr lang="en-GB" altLang="en-US" sz="1361" b="1">
                  <a:solidFill>
                    <a:srgbClr val="000000"/>
                  </a:solidFill>
                  <a:latin typeface="Comic Sans MS" panose="030F0702030302020204" pitchFamily="66" charset="0"/>
                </a:rPr>
                <a:t>Engine  Store</a:t>
              </a:r>
            </a:p>
          </p:txBody>
        </p:sp>
        <p:sp>
          <p:nvSpPr>
            <p:cNvPr id="105489" name="Line 14"/>
            <p:cNvSpPr>
              <a:spLocks noChangeShapeType="1"/>
            </p:cNvSpPr>
            <p:nvPr/>
          </p:nvSpPr>
          <p:spPr bwMode="auto">
            <a:xfrm>
              <a:off x="360" y="3196"/>
              <a:ext cx="1244" cy="1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05490" name="Line 15"/>
            <p:cNvSpPr>
              <a:spLocks noChangeShapeType="1"/>
            </p:cNvSpPr>
            <p:nvPr/>
          </p:nvSpPr>
          <p:spPr bwMode="auto">
            <a:xfrm>
              <a:off x="360" y="3480"/>
              <a:ext cx="1244" cy="2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05491" name="Line 16"/>
            <p:cNvSpPr>
              <a:spLocks noChangeShapeType="1"/>
            </p:cNvSpPr>
            <p:nvPr/>
          </p:nvSpPr>
          <p:spPr bwMode="auto">
            <a:xfrm>
              <a:off x="1693" y="1632"/>
              <a:ext cx="1245" cy="1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05492" name="Line 17"/>
            <p:cNvSpPr>
              <a:spLocks noChangeShapeType="1"/>
            </p:cNvSpPr>
            <p:nvPr/>
          </p:nvSpPr>
          <p:spPr bwMode="auto">
            <a:xfrm>
              <a:off x="1693" y="1277"/>
              <a:ext cx="1245" cy="1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05493" name="Line 18"/>
            <p:cNvSpPr>
              <a:spLocks noChangeShapeType="1"/>
            </p:cNvSpPr>
            <p:nvPr/>
          </p:nvSpPr>
          <p:spPr bwMode="auto">
            <a:xfrm>
              <a:off x="105" y="1632"/>
              <a:ext cx="1246" cy="1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05494" name="Line 19"/>
            <p:cNvSpPr>
              <a:spLocks noChangeShapeType="1"/>
            </p:cNvSpPr>
            <p:nvPr/>
          </p:nvSpPr>
          <p:spPr bwMode="auto">
            <a:xfrm>
              <a:off x="105" y="1277"/>
              <a:ext cx="1246" cy="1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05495" name="Line 20"/>
            <p:cNvSpPr>
              <a:spLocks noChangeShapeType="1"/>
            </p:cNvSpPr>
            <p:nvPr/>
          </p:nvSpPr>
          <p:spPr bwMode="auto">
            <a:xfrm>
              <a:off x="2265" y="3480"/>
              <a:ext cx="1245" cy="2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05496" name="Line 21"/>
            <p:cNvSpPr>
              <a:spLocks noChangeShapeType="1"/>
            </p:cNvSpPr>
            <p:nvPr/>
          </p:nvSpPr>
          <p:spPr bwMode="auto">
            <a:xfrm>
              <a:off x="2265" y="3196"/>
              <a:ext cx="1245" cy="1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05497" name="Line 22"/>
            <p:cNvSpPr>
              <a:spLocks noChangeShapeType="1"/>
            </p:cNvSpPr>
            <p:nvPr/>
          </p:nvSpPr>
          <p:spPr bwMode="auto">
            <a:xfrm>
              <a:off x="1248" y="2485"/>
              <a:ext cx="451" cy="1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05498" name="Line 23"/>
            <p:cNvSpPr>
              <a:spLocks noChangeShapeType="1"/>
            </p:cNvSpPr>
            <p:nvPr/>
          </p:nvSpPr>
          <p:spPr bwMode="auto">
            <a:xfrm flipV="1">
              <a:off x="2333" y="2474"/>
              <a:ext cx="712" cy="12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05499" name="Line 24"/>
            <p:cNvSpPr>
              <a:spLocks noChangeShapeType="1"/>
            </p:cNvSpPr>
            <p:nvPr/>
          </p:nvSpPr>
          <p:spPr bwMode="auto">
            <a:xfrm flipV="1">
              <a:off x="3734" y="2474"/>
              <a:ext cx="803" cy="12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05500" name="Line 25"/>
            <p:cNvSpPr>
              <a:spLocks noChangeShapeType="1"/>
            </p:cNvSpPr>
            <p:nvPr/>
          </p:nvSpPr>
          <p:spPr bwMode="auto">
            <a:xfrm>
              <a:off x="5312" y="2420"/>
              <a:ext cx="587" cy="2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05501" name="Line 26"/>
            <p:cNvSpPr>
              <a:spLocks noChangeShapeType="1"/>
            </p:cNvSpPr>
            <p:nvPr/>
          </p:nvSpPr>
          <p:spPr bwMode="auto">
            <a:xfrm>
              <a:off x="710" y="1632"/>
              <a:ext cx="148" cy="569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05502" name="Line 27"/>
            <p:cNvSpPr>
              <a:spLocks noChangeShapeType="1"/>
            </p:cNvSpPr>
            <p:nvPr/>
          </p:nvSpPr>
          <p:spPr bwMode="auto">
            <a:xfrm flipV="1">
              <a:off x="978" y="2768"/>
              <a:ext cx="1" cy="429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05503" name="Line 28"/>
            <p:cNvSpPr>
              <a:spLocks noChangeShapeType="1"/>
            </p:cNvSpPr>
            <p:nvPr/>
          </p:nvSpPr>
          <p:spPr bwMode="auto">
            <a:xfrm flipV="1">
              <a:off x="2914" y="2697"/>
              <a:ext cx="366" cy="500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05504" name="Line 29"/>
            <p:cNvSpPr>
              <a:spLocks noChangeShapeType="1"/>
            </p:cNvSpPr>
            <p:nvPr/>
          </p:nvSpPr>
          <p:spPr bwMode="auto">
            <a:xfrm flipH="1">
              <a:off x="2100" y="1632"/>
              <a:ext cx="222" cy="569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05505" name="Text Box 31"/>
            <p:cNvSpPr txBox="1">
              <a:spLocks noChangeArrowheads="1"/>
            </p:cNvSpPr>
            <p:nvPr/>
          </p:nvSpPr>
          <p:spPr bwMode="auto">
            <a:xfrm>
              <a:off x="2450" y="1987"/>
              <a:ext cx="878" cy="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3472" tIns="35026" rIns="13472" bIns="35026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553"/>
                </a:spcBef>
              </a:pPr>
              <a:r>
                <a:rPr lang="en-GB" altLang="en-US" sz="1021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Partly Assembled Car</a:t>
              </a:r>
            </a:p>
          </p:txBody>
        </p:sp>
        <p:sp>
          <p:nvSpPr>
            <p:cNvPr id="105506" name="Text Box 32"/>
            <p:cNvSpPr txBox="1">
              <a:spLocks noChangeArrowheads="1"/>
            </p:cNvSpPr>
            <p:nvPr/>
          </p:nvSpPr>
          <p:spPr bwMode="auto">
            <a:xfrm>
              <a:off x="3770" y="2485"/>
              <a:ext cx="877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3472" tIns="35026" rIns="13472" bIns="35026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553"/>
                </a:spcBef>
              </a:pPr>
              <a:r>
                <a:rPr lang="en-GB" altLang="en-US" sz="1021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Assembled Car</a:t>
              </a:r>
            </a:p>
          </p:txBody>
        </p:sp>
        <p:sp>
          <p:nvSpPr>
            <p:cNvPr id="105507" name="Text Box 33"/>
            <p:cNvSpPr txBox="1">
              <a:spLocks noChangeArrowheads="1"/>
            </p:cNvSpPr>
            <p:nvPr/>
          </p:nvSpPr>
          <p:spPr bwMode="auto">
            <a:xfrm>
              <a:off x="1241" y="2047"/>
              <a:ext cx="875" cy="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3472" tIns="35026" rIns="13472" bIns="35026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553"/>
                </a:spcBef>
              </a:pPr>
              <a:r>
                <a:rPr lang="en-GB" altLang="en-US" sz="1021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Chassis with Engine</a:t>
              </a:r>
            </a:p>
          </p:txBody>
        </p:sp>
        <p:pic>
          <p:nvPicPr>
            <p:cNvPr id="105508" name="Picture 3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7" y="2545"/>
              <a:ext cx="877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sp>
        <p:nvSpPr>
          <p:cNvPr id="105476" name="Rectangle 1"/>
          <p:cNvSpPr>
            <a:spLocks noGrp="1" noChangeArrowheads="1"/>
          </p:cNvSpPr>
          <p:nvPr>
            <p:ph type="title"/>
          </p:nvPr>
        </p:nvSpPr>
        <p:spPr>
          <a:xfrm>
            <a:off x="318275" y="1"/>
            <a:ext cx="6391031" cy="1005586"/>
          </a:xfrm>
        </p:spPr>
        <p:txBody>
          <a:bodyPr vert="horz" lIns="13472" tIns="35026" rIns="13472" bIns="35026" rtlCol="0" anchor="ctr">
            <a:normAutofit/>
          </a:bodyPr>
          <a:lstStyle/>
          <a:p>
            <a:pPr>
              <a:lnSpc>
                <a:spcPct val="94000"/>
              </a:lnSpc>
              <a:spcBef>
                <a:spcPts val="680"/>
              </a:spcBef>
              <a:tabLst>
                <a:tab pos="0" algn="l"/>
                <a:tab pos="304598" algn="l"/>
                <a:tab pos="610277" algn="l"/>
                <a:tab pos="915954" algn="l"/>
                <a:tab pos="1221633" algn="l"/>
                <a:tab pos="1527311" algn="l"/>
                <a:tab pos="1832989" algn="l"/>
                <a:tab pos="2138667" algn="l"/>
                <a:tab pos="2444346" algn="l"/>
                <a:tab pos="2750024" algn="l"/>
                <a:tab pos="3055702" algn="l"/>
                <a:tab pos="3361380" algn="l"/>
                <a:tab pos="3667059" algn="l"/>
                <a:tab pos="3972737" algn="l"/>
                <a:tab pos="4278415" algn="l"/>
                <a:tab pos="4584093" algn="l"/>
                <a:tab pos="4889771" algn="l"/>
                <a:tab pos="5195449" algn="l"/>
                <a:tab pos="5501128" algn="l"/>
                <a:tab pos="5806806" algn="l"/>
                <a:tab pos="6112484" algn="l"/>
              </a:tabLst>
            </a:pPr>
            <a:r>
              <a:rPr lang="en-GB" altLang="en-US" sz="2994" b="1" dirty="0">
                <a:solidFill>
                  <a:srgbClr val="0000CC"/>
                </a:solidFill>
              </a:rPr>
              <a:t>Data Flow Model of a Car Assembly Unit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348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1428751"/>
            <a:ext cx="68580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8000" b="1" dirty="0">
                <a:ln/>
                <a:solidFill>
                  <a:schemeClr val="accent3"/>
                </a:solidFill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154767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71717"/>
            <a:ext cx="6351999" cy="4171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2199" y="140720"/>
            <a:ext cx="6324600" cy="830997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0000FF"/>
                </a:solidFill>
              </a:rPr>
              <a:t>Contribution of the IT sector to India’s GDP rose to approximately 9.5% in 2015 from 1.2% in 98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2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2402" y="285751"/>
            <a:ext cx="5852055" cy="935379"/>
          </a:xfrm>
        </p:spPr>
        <p:txBody>
          <a:bodyPr>
            <a:normAutofit fontScale="90000"/>
          </a:bodyPr>
          <a:lstStyle/>
          <a:p>
            <a:pPr>
              <a:lnSpc>
                <a:spcPct val="94000"/>
              </a:lnSpc>
              <a:tabLst>
                <a:tab pos="0" algn="l"/>
                <a:tab pos="304591" algn="l"/>
                <a:tab pos="610262" algn="l"/>
                <a:tab pos="915932" algn="l"/>
                <a:tab pos="1221603" algn="l"/>
                <a:tab pos="1527272" algn="l"/>
                <a:tab pos="1832944" algn="l"/>
                <a:tab pos="2138613" algn="l"/>
                <a:tab pos="2444286" algn="l"/>
                <a:tab pos="2749955" algn="l"/>
                <a:tab pos="3055626" algn="l"/>
                <a:tab pos="3361296" algn="l"/>
                <a:tab pos="3666967" algn="l"/>
                <a:tab pos="3972638" algn="l"/>
                <a:tab pos="4278308" algn="l"/>
                <a:tab pos="4583979" algn="l"/>
                <a:tab pos="4889648" algn="l"/>
                <a:tab pos="5195319" algn="l"/>
                <a:tab pos="5500990" algn="l"/>
                <a:tab pos="5806661" algn="l"/>
                <a:tab pos="6112331" algn="l"/>
              </a:tabLst>
            </a:pPr>
            <a:r>
              <a:rPr lang="en-GB" altLang="en-US" sz="2995" b="1" dirty="0"/>
              <a:t>Scenario of Indian Software Companies</a:t>
            </a:r>
          </a:p>
        </p:txBody>
      </p:sp>
      <p:sp>
        <p:nvSpPr>
          <p:cNvPr id="17101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28752"/>
            <a:ext cx="5694328" cy="4043945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1701"/>
              </a:spcBef>
              <a:spcAft>
                <a:spcPts val="1157"/>
              </a:spcAft>
              <a:tabLst>
                <a:tab pos="303511" algn="l"/>
                <a:tab pos="609181" algn="l"/>
                <a:tab pos="914852" algn="l"/>
                <a:tab pos="1220523" algn="l"/>
                <a:tab pos="1526193" algn="l"/>
                <a:tab pos="1831864" algn="l"/>
                <a:tab pos="2137535" algn="l"/>
                <a:tab pos="2443204" algn="l"/>
                <a:tab pos="2748875" algn="l"/>
                <a:tab pos="3054546" algn="l"/>
                <a:tab pos="3360216" algn="l"/>
                <a:tab pos="3665887" algn="l"/>
                <a:tab pos="3971558" algn="l"/>
                <a:tab pos="4277228" algn="l"/>
                <a:tab pos="4582899" algn="l"/>
                <a:tab pos="4889648" algn="l"/>
                <a:tab pos="5194241" algn="l"/>
                <a:tab pos="5499909" algn="l"/>
                <a:tab pos="5805582" algn="l"/>
                <a:tab pos="6111251" algn="l"/>
              </a:tabLst>
            </a:pPr>
            <a:r>
              <a:rPr lang="en-GB" altLang="en-US" sz="3265" b="1" dirty="0">
                <a:solidFill>
                  <a:srgbClr val="0000FF"/>
                </a:solidFill>
              </a:rPr>
              <a:t>Indian companies have largely focused on the services segment --- Why?</a:t>
            </a:r>
          </a:p>
          <a:p>
            <a:pPr>
              <a:lnSpc>
                <a:spcPct val="125000"/>
              </a:lnSpc>
              <a:spcBef>
                <a:spcPts val="1701"/>
              </a:spcBef>
              <a:spcAft>
                <a:spcPts val="1157"/>
              </a:spcAft>
              <a:buNone/>
              <a:tabLst>
                <a:tab pos="303511" algn="l"/>
                <a:tab pos="609181" algn="l"/>
                <a:tab pos="914852" algn="l"/>
                <a:tab pos="1220523" algn="l"/>
                <a:tab pos="1526193" algn="l"/>
                <a:tab pos="1831864" algn="l"/>
                <a:tab pos="2137535" algn="l"/>
                <a:tab pos="2443204" algn="l"/>
                <a:tab pos="2748875" algn="l"/>
                <a:tab pos="3054546" algn="l"/>
                <a:tab pos="3360216" algn="l"/>
                <a:tab pos="3665887" algn="l"/>
                <a:tab pos="3971558" algn="l"/>
                <a:tab pos="4277228" algn="l"/>
                <a:tab pos="4582899" algn="l"/>
                <a:tab pos="4889648" algn="l"/>
                <a:tab pos="5194241" algn="l"/>
                <a:tab pos="5499909" algn="l"/>
                <a:tab pos="5805582" algn="l"/>
                <a:tab pos="6111251" algn="l"/>
              </a:tabLst>
            </a:pPr>
            <a:endParaRPr lang="en-GB" altLang="en-US" sz="3265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991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>
          <a:xfrm>
            <a:off x="-59933" y="-73446"/>
            <a:ext cx="6858000" cy="934298"/>
          </a:xfrm>
        </p:spPr>
        <p:txBody>
          <a:bodyPr/>
          <a:lstStyle/>
          <a:p>
            <a:r>
              <a:rPr lang="en-US" altLang="en-US" sz="2449" dirty="0" smtClean="0"/>
              <a:t>Few </a:t>
            </a:r>
            <a:r>
              <a:rPr lang="en-US" altLang="en-US" sz="2449" dirty="0"/>
              <a:t>Changes in Software Project Characteristics over Last 40 Years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92467" y="742950"/>
            <a:ext cx="6705600" cy="3527650"/>
          </a:xfrm>
        </p:spPr>
        <p:txBody>
          <a:bodyPr>
            <a:noAutofit/>
          </a:bodyPr>
          <a:lstStyle/>
          <a:p>
            <a:pPr>
              <a:lnSpc>
                <a:spcPct val="114000"/>
              </a:lnSpc>
              <a:spcBef>
                <a:spcPts val="408"/>
              </a:spcBef>
              <a:spcAft>
                <a:spcPts val="408"/>
              </a:spcAft>
            </a:pPr>
            <a:r>
              <a:rPr lang="en-US" altLang="en-US" sz="2400" dirty="0"/>
              <a:t>40 years back, very few software existed</a:t>
            </a:r>
          </a:p>
          <a:p>
            <a:pPr lvl="1">
              <a:lnSpc>
                <a:spcPct val="114000"/>
              </a:lnSpc>
              <a:spcBef>
                <a:spcPts val="408"/>
              </a:spcBef>
              <a:spcAft>
                <a:spcPts val="408"/>
              </a:spcAft>
            </a:pPr>
            <a:r>
              <a:rPr lang="en-US" altLang="en-US" sz="2400" b="1" dirty="0">
                <a:solidFill>
                  <a:srgbClr val="0000FF"/>
                </a:solidFill>
              </a:rPr>
              <a:t>Every project started from scratch</a:t>
            </a:r>
          </a:p>
          <a:p>
            <a:pPr lvl="1">
              <a:lnSpc>
                <a:spcPct val="114000"/>
              </a:lnSpc>
              <a:spcBef>
                <a:spcPts val="408"/>
              </a:spcBef>
              <a:spcAft>
                <a:spcPts val="408"/>
              </a:spcAft>
            </a:pPr>
            <a:r>
              <a:rPr lang="en-US" altLang="en-US" sz="2400" b="1" dirty="0">
                <a:solidFill>
                  <a:srgbClr val="0000FF"/>
                </a:solidFill>
              </a:rPr>
              <a:t>Projects were multi year long</a:t>
            </a:r>
          </a:p>
          <a:p>
            <a:pPr>
              <a:lnSpc>
                <a:spcPct val="114000"/>
              </a:lnSpc>
              <a:spcBef>
                <a:spcPts val="408"/>
              </a:spcBef>
              <a:spcAft>
                <a:spcPts val="408"/>
              </a:spcAft>
            </a:pPr>
            <a:r>
              <a:rPr lang="en-US" altLang="en-US" sz="2400" dirty="0"/>
              <a:t>The programming languages that were used earlier hardly provided any scope for reuse:</a:t>
            </a:r>
          </a:p>
          <a:p>
            <a:pPr lvl="1">
              <a:lnSpc>
                <a:spcPct val="114000"/>
              </a:lnSpc>
              <a:spcBef>
                <a:spcPts val="408"/>
              </a:spcBef>
              <a:spcAft>
                <a:spcPts val="408"/>
              </a:spcAft>
            </a:pPr>
            <a:r>
              <a:rPr lang="en-US" altLang="en-US" sz="2400" dirty="0"/>
              <a:t>FORTRAN, PASCAL, COBOL, BASIC</a:t>
            </a:r>
          </a:p>
          <a:p>
            <a:pPr>
              <a:lnSpc>
                <a:spcPct val="114000"/>
              </a:lnSpc>
              <a:spcBef>
                <a:spcPts val="408"/>
              </a:spcBef>
              <a:spcAft>
                <a:spcPts val="408"/>
              </a:spcAft>
            </a:pPr>
            <a:r>
              <a:rPr lang="en-US" altLang="en-US" sz="2400" dirty="0"/>
              <a:t>No application was GUI-based:</a:t>
            </a:r>
          </a:p>
          <a:p>
            <a:pPr lvl="1">
              <a:lnSpc>
                <a:spcPct val="114000"/>
              </a:lnSpc>
              <a:spcBef>
                <a:spcPts val="408"/>
              </a:spcBef>
              <a:spcAft>
                <a:spcPts val="408"/>
              </a:spcAft>
            </a:pPr>
            <a:r>
              <a:rPr lang="en-US" altLang="en-US" sz="2400" dirty="0"/>
              <a:t>Mostly command selection from displayed text menu items.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3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 idx="4294967295"/>
          </p:nvPr>
        </p:nvSpPr>
        <p:spPr>
          <a:xfrm>
            <a:off x="80918" y="-95250"/>
            <a:ext cx="6629400" cy="933219"/>
          </a:xfrm>
        </p:spPr>
        <p:txBody>
          <a:bodyPr vert="horz" lIns="69055" tIns="34528" rIns="69055" bIns="34528" rtlCol="0" anchor="ctr">
            <a:noAutofit/>
          </a:bodyPr>
          <a:lstStyle/>
          <a:p>
            <a:r>
              <a:rPr lang="en-US" altLang="en-US" sz="3200" b="1" dirty="0"/>
              <a:t>Traditional versus Modern Projects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4294967295"/>
          </p:nvPr>
        </p:nvSpPr>
        <p:spPr>
          <a:xfrm>
            <a:off x="80918" y="623551"/>
            <a:ext cx="6858000" cy="4306412"/>
          </a:xfrm>
        </p:spPr>
        <p:txBody>
          <a:bodyPr vert="horz" lIns="69055" tIns="34528" rIns="69055" bIns="34528" rtlCol="0">
            <a:normAutofit fontScale="77500" lnSpcReduction="20000"/>
          </a:bodyPr>
          <a:lstStyle/>
          <a:p>
            <a:pPr marL="233309" indent="-233309" defTabSz="518465">
              <a:lnSpc>
                <a:spcPct val="120000"/>
              </a:lnSpc>
              <a:spcBef>
                <a:spcPct val="15000"/>
              </a:spcBef>
              <a:spcAft>
                <a:spcPts val="272"/>
              </a:spcAft>
            </a:pPr>
            <a:r>
              <a:rPr lang="en-US" altLang="en-US" b="0" dirty="0" smtClean="0"/>
              <a:t>Projects are increasingly becoming services:</a:t>
            </a:r>
          </a:p>
          <a:p>
            <a:pPr marL="505503" lvl="1" defTabSz="518465">
              <a:lnSpc>
                <a:spcPct val="120000"/>
              </a:lnSpc>
              <a:spcBef>
                <a:spcPct val="15000"/>
              </a:spcBef>
              <a:spcAft>
                <a:spcPts val="272"/>
              </a:spcAft>
            </a:pPr>
            <a:r>
              <a:rPr lang="en-US" altLang="en-US" b="0" dirty="0" smtClean="0"/>
              <a:t>Either tailor some existing software or reuse pre-built libraries. </a:t>
            </a:r>
          </a:p>
          <a:p>
            <a:pPr marL="233309" indent="-233309" defTabSz="518465">
              <a:lnSpc>
                <a:spcPct val="120000"/>
              </a:lnSpc>
              <a:spcBef>
                <a:spcPct val="15000"/>
              </a:spcBef>
              <a:spcAft>
                <a:spcPts val="272"/>
              </a:spcAft>
            </a:pPr>
            <a:r>
              <a:rPr lang="en-US" altLang="en-US" b="0" dirty="0" smtClean="0"/>
              <a:t>Facilitate and accommodate client feedbacks</a:t>
            </a:r>
          </a:p>
          <a:p>
            <a:pPr marL="233309" indent="-233309" defTabSz="518465">
              <a:lnSpc>
                <a:spcPct val="120000"/>
              </a:lnSpc>
              <a:spcBef>
                <a:spcPct val="15000"/>
              </a:spcBef>
              <a:spcAft>
                <a:spcPts val="272"/>
              </a:spcAft>
            </a:pPr>
            <a:r>
              <a:rPr lang="en-US" altLang="en-US" b="0" dirty="0" smtClean="0"/>
              <a:t>Facilitate customer participation in project development work </a:t>
            </a:r>
          </a:p>
          <a:p>
            <a:pPr marL="233309" indent="-233309" defTabSz="518465">
              <a:lnSpc>
                <a:spcPct val="120000"/>
              </a:lnSpc>
              <a:spcBef>
                <a:spcPct val="15000"/>
              </a:spcBef>
              <a:spcAft>
                <a:spcPts val="272"/>
              </a:spcAft>
            </a:pPr>
            <a:r>
              <a:rPr lang="en-US" altLang="en-US" b="0" dirty="0" smtClean="0"/>
              <a:t>Incremental software delivery with evolving functionalities. </a:t>
            </a:r>
          </a:p>
          <a:p>
            <a:pPr marL="233309" indent="-233309" defTabSz="518465">
              <a:lnSpc>
                <a:spcPct val="120000"/>
              </a:lnSpc>
              <a:spcBef>
                <a:spcPct val="15000"/>
              </a:spcBef>
              <a:spcAft>
                <a:spcPts val="272"/>
              </a:spcAft>
            </a:pPr>
            <a:r>
              <a:rPr lang="en-US" altLang="en-US" b="1" dirty="0" smtClean="0">
                <a:solidFill>
                  <a:srgbClr val="0000FF"/>
                </a:solidFill>
              </a:rPr>
              <a:t>No software is being developed from scratch --- Significant reuse is being made…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-95250"/>
            <a:ext cx="5850974" cy="1005586"/>
          </a:xfrm>
        </p:spPr>
        <p:txBody>
          <a:bodyPr vert="horz" lIns="13472" tIns="35026" rIns="13472" bIns="35026" rtlCol="0" anchor="ctr">
            <a:normAutofit/>
          </a:bodyPr>
          <a:lstStyle/>
          <a:p>
            <a:pPr>
              <a:lnSpc>
                <a:spcPct val="94000"/>
              </a:lnSpc>
              <a:spcBef>
                <a:spcPts val="680"/>
              </a:spcBef>
              <a:tabLst>
                <a:tab pos="0" algn="l"/>
                <a:tab pos="304598" algn="l"/>
                <a:tab pos="610277" algn="l"/>
                <a:tab pos="915954" algn="l"/>
                <a:tab pos="1221633" algn="l"/>
                <a:tab pos="1527311" algn="l"/>
                <a:tab pos="1832989" algn="l"/>
                <a:tab pos="2138667" algn="l"/>
                <a:tab pos="2444346" algn="l"/>
                <a:tab pos="2750024" algn="l"/>
                <a:tab pos="3055702" algn="l"/>
                <a:tab pos="3361380" algn="l"/>
                <a:tab pos="3667059" algn="l"/>
                <a:tab pos="3972737" algn="l"/>
                <a:tab pos="4278415" algn="l"/>
                <a:tab pos="4584093" algn="l"/>
                <a:tab pos="4889771" algn="l"/>
                <a:tab pos="5195449" algn="l"/>
                <a:tab pos="5501128" algn="l"/>
                <a:tab pos="5806806" algn="l"/>
                <a:tab pos="6112484" algn="l"/>
              </a:tabLst>
            </a:pPr>
            <a:r>
              <a:rPr lang="en-GB" altLang="en-US" sz="3200" dirty="0">
                <a:solidFill>
                  <a:srgbClr val="0000CC"/>
                </a:solidFill>
              </a:rPr>
              <a:t>Computer Systems Engineering</a:t>
            </a: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603" y="742950"/>
            <a:ext cx="6781801" cy="5165102"/>
          </a:xfrm>
        </p:spPr>
        <p:txBody>
          <a:bodyPr vert="horz" lIns="13472" tIns="35026" rIns="13472" bIns="35026" rtlCol="0">
            <a:normAutofit/>
          </a:bodyPr>
          <a:lstStyle/>
          <a:p>
            <a:pPr marL="232229" indent="-232229">
              <a:lnSpc>
                <a:spcPct val="115000"/>
              </a:lnSpc>
              <a:spcBef>
                <a:spcPct val="15000"/>
              </a:spcBef>
              <a:tabLst>
                <a:tab pos="246271" algn="l"/>
                <a:tab pos="551949" algn="l"/>
                <a:tab pos="857627" algn="l"/>
                <a:tab pos="1163306" algn="l"/>
                <a:tab pos="1468984" algn="l"/>
                <a:tab pos="1774662" algn="l"/>
                <a:tab pos="2080340" algn="l"/>
                <a:tab pos="2386019" algn="l"/>
                <a:tab pos="2691696" algn="l"/>
                <a:tab pos="2997375" algn="l"/>
                <a:tab pos="3303053" algn="l"/>
                <a:tab pos="3608731" algn="l"/>
                <a:tab pos="3914409" algn="l"/>
                <a:tab pos="4220088" algn="l"/>
                <a:tab pos="4525766" algn="l"/>
                <a:tab pos="4832524" algn="l"/>
                <a:tab pos="5137122" algn="l"/>
                <a:tab pos="5442801" algn="l"/>
                <a:tab pos="5748478" algn="l"/>
                <a:tab pos="6054157" algn="l"/>
              </a:tabLst>
            </a:pPr>
            <a:r>
              <a:rPr lang="en-GB" altLang="en-US" sz="2722" b="1" dirty="0">
                <a:solidFill>
                  <a:srgbClr val="0000CC"/>
                </a:solidFill>
              </a:rPr>
              <a:t>Many products require development of software as well as specific hardware to run it:</a:t>
            </a:r>
            <a:r>
              <a:rPr lang="en-GB" altLang="en-US" sz="2722" b="1" dirty="0">
                <a:solidFill>
                  <a:srgbClr val="FFFF00"/>
                </a:solidFill>
              </a:rPr>
              <a:t> </a:t>
            </a:r>
          </a:p>
          <a:p>
            <a:pPr marL="504423" lvl="1" indent="-193345">
              <a:lnSpc>
                <a:spcPct val="115000"/>
              </a:lnSpc>
              <a:spcBef>
                <a:spcPct val="15000"/>
              </a:spcBef>
              <a:tabLst>
                <a:tab pos="246271" algn="l"/>
                <a:tab pos="551949" algn="l"/>
                <a:tab pos="857627" algn="l"/>
                <a:tab pos="1163306" algn="l"/>
                <a:tab pos="1468984" algn="l"/>
                <a:tab pos="1774662" algn="l"/>
                <a:tab pos="2080340" algn="l"/>
                <a:tab pos="2386019" algn="l"/>
                <a:tab pos="2691696" algn="l"/>
                <a:tab pos="2997375" algn="l"/>
                <a:tab pos="3303053" algn="l"/>
                <a:tab pos="3608731" algn="l"/>
                <a:tab pos="3914409" algn="l"/>
                <a:tab pos="4220088" algn="l"/>
                <a:tab pos="4525766" algn="l"/>
                <a:tab pos="4832524" algn="l"/>
                <a:tab pos="5137122" algn="l"/>
                <a:tab pos="5442801" algn="l"/>
                <a:tab pos="5748478" algn="l"/>
                <a:tab pos="6054157" algn="l"/>
              </a:tabLst>
            </a:pPr>
            <a:r>
              <a:rPr lang="en-GB" altLang="en-US" sz="2722" dirty="0"/>
              <a:t> a coffee vending machine, </a:t>
            </a:r>
          </a:p>
          <a:p>
            <a:pPr marL="504423" lvl="1" indent="-193345">
              <a:lnSpc>
                <a:spcPct val="115000"/>
              </a:lnSpc>
              <a:spcBef>
                <a:spcPct val="15000"/>
              </a:spcBef>
              <a:tabLst>
                <a:tab pos="246271" algn="l"/>
                <a:tab pos="551949" algn="l"/>
                <a:tab pos="857627" algn="l"/>
                <a:tab pos="1163306" algn="l"/>
                <a:tab pos="1468984" algn="l"/>
                <a:tab pos="1774662" algn="l"/>
                <a:tab pos="2080340" algn="l"/>
                <a:tab pos="2386019" algn="l"/>
                <a:tab pos="2691696" algn="l"/>
                <a:tab pos="2997375" algn="l"/>
                <a:tab pos="3303053" algn="l"/>
                <a:tab pos="3608731" algn="l"/>
                <a:tab pos="3914409" algn="l"/>
                <a:tab pos="4220088" algn="l"/>
                <a:tab pos="4525766" algn="l"/>
                <a:tab pos="4832524" algn="l"/>
                <a:tab pos="5137122" algn="l"/>
                <a:tab pos="5442801" algn="l"/>
                <a:tab pos="5748478" algn="l"/>
                <a:tab pos="6054157" algn="l"/>
              </a:tabLst>
            </a:pPr>
            <a:r>
              <a:rPr lang="en-GB" altLang="en-US" sz="2722" dirty="0"/>
              <a:t>a robotic toy, </a:t>
            </a:r>
          </a:p>
          <a:p>
            <a:pPr marL="504423" lvl="1" indent="-193345">
              <a:lnSpc>
                <a:spcPct val="115000"/>
              </a:lnSpc>
              <a:spcBef>
                <a:spcPct val="15000"/>
              </a:spcBef>
              <a:tabLst>
                <a:tab pos="246271" algn="l"/>
                <a:tab pos="551949" algn="l"/>
                <a:tab pos="857627" algn="l"/>
                <a:tab pos="1163306" algn="l"/>
                <a:tab pos="1468984" algn="l"/>
                <a:tab pos="1774662" algn="l"/>
                <a:tab pos="2080340" algn="l"/>
                <a:tab pos="2386019" algn="l"/>
                <a:tab pos="2691696" algn="l"/>
                <a:tab pos="2997375" algn="l"/>
                <a:tab pos="3303053" algn="l"/>
                <a:tab pos="3608731" algn="l"/>
                <a:tab pos="3914409" algn="l"/>
                <a:tab pos="4220088" algn="l"/>
                <a:tab pos="4525766" algn="l"/>
                <a:tab pos="4832524" algn="l"/>
                <a:tab pos="5137122" algn="l"/>
                <a:tab pos="5442801" algn="l"/>
                <a:tab pos="5748478" algn="l"/>
                <a:tab pos="6054157" algn="l"/>
              </a:tabLst>
            </a:pPr>
            <a:r>
              <a:rPr lang="en-GB" altLang="en-US" sz="2722" dirty="0"/>
              <a:t>A new health band product, etc. </a:t>
            </a:r>
          </a:p>
          <a:p>
            <a:pPr marL="232229" indent="-232229">
              <a:lnSpc>
                <a:spcPct val="115000"/>
              </a:lnSpc>
              <a:spcBef>
                <a:spcPct val="15000"/>
              </a:spcBef>
              <a:tabLst>
                <a:tab pos="246271" algn="l"/>
                <a:tab pos="551949" algn="l"/>
                <a:tab pos="857627" algn="l"/>
                <a:tab pos="1163306" algn="l"/>
                <a:tab pos="1468984" algn="l"/>
                <a:tab pos="1774662" algn="l"/>
                <a:tab pos="2080340" algn="l"/>
                <a:tab pos="2386019" algn="l"/>
                <a:tab pos="2691696" algn="l"/>
                <a:tab pos="2997375" algn="l"/>
                <a:tab pos="3303053" algn="l"/>
                <a:tab pos="3608731" algn="l"/>
                <a:tab pos="3914409" algn="l"/>
                <a:tab pos="4220088" algn="l"/>
                <a:tab pos="4525766" algn="l"/>
                <a:tab pos="4832524" algn="l"/>
                <a:tab pos="5137122" algn="l"/>
                <a:tab pos="5442801" algn="l"/>
                <a:tab pos="5748478" algn="l"/>
                <a:tab pos="6054157" algn="l"/>
              </a:tabLst>
            </a:pPr>
            <a:r>
              <a:rPr lang="en-GB" altLang="en-US" sz="2722" dirty="0">
                <a:solidFill>
                  <a:srgbClr val="0000CC"/>
                </a:solidFill>
              </a:rPr>
              <a:t>Computer systems </a:t>
            </a:r>
            <a:r>
              <a:rPr lang="en-GB" altLang="en-US" sz="2800" dirty="0">
                <a:solidFill>
                  <a:srgbClr val="0000CC"/>
                </a:solidFill>
              </a:rPr>
              <a:t>engineering</a:t>
            </a:r>
            <a:r>
              <a:rPr lang="en-GB" altLang="en-US" sz="2449" dirty="0">
                <a:solidFill>
                  <a:srgbClr val="0000CC"/>
                </a:solidFill>
              </a:rPr>
              <a:t>:</a:t>
            </a:r>
            <a:r>
              <a:rPr lang="en-GB" altLang="en-US" sz="2722" dirty="0"/>
              <a:t> </a:t>
            </a:r>
          </a:p>
          <a:p>
            <a:pPr marL="504423" lvl="1" indent="-193345">
              <a:lnSpc>
                <a:spcPct val="115000"/>
              </a:lnSpc>
              <a:spcBef>
                <a:spcPct val="15000"/>
              </a:spcBef>
              <a:tabLst>
                <a:tab pos="246271" algn="l"/>
                <a:tab pos="551949" algn="l"/>
                <a:tab pos="857627" algn="l"/>
                <a:tab pos="1163306" algn="l"/>
                <a:tab pos="1468984" algn="l"/>
                <a:tab pos="1774662" algn="l"/>
                <a:tab pos="2080340" algn="l"/>
                <a:tab pos="2386019" algn="l"/>
                <a:tab pos="2691696" algn="l"/>
                <a:tab pos="2997375" algn="l"/>
                <a:tab pos="3303053" algn="l"/>
                <a:tab pos="3608731" algn="l"/>
                <a:tab pos="3914409" algn="l"/>
                <a:tab pos="4220088" algn="l"/>
                <a:tab pos="4525766" algn="l"/>
                <a:tab pos="4832524" algn="l"/>
                <a:tab pos="5137122" algn="l"/>
                <a:tab pos="5442801" algn="l"/>
                <a:tab pos="5748478" algn="l"/>
                <a:tab pos="6054157" algn="l"/>
              </a:tabLst>
            </a:pPr>
            <a:r>
              <a:rPr lang="en-GB" altLang="en-US" sz="2449" dirty="0"/>
              <a:t>encompasses software engineering</a:t>
            </a:r>
            <a:r>
              <a:rPr lang="en-GB" altLang="en-US" sz="2177" dirty="0">
                <a:solidFill>
                  <a:srgbClr val="0000CC"/>
                </a:solidFill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4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3108</TotalTime>
  <Words>1523</Words>
  <Application>Microsoft Office PowerPoint</Application>
  <PresentationFormat>Custom</PresentationFormat>
  <Paragraphs>263</Paragraphs>
  <Slides>44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6" baseType="lpstr">
      <vt:lpstr>Arial</vt:lpstr>
      <vt:lpstr>Calibri</vt:lpstr>
      <vt:lpstr>Calibri Light</vt:lpstr>
      <vt:lpstr>Comic Sans MS</vt:lpstr>
      <vt:lpstr>Courier New</vt:lpstr>
      <vt:lpstr>Lucida Console</vt:lpstr>
      <vt:lpstr>Stencil</vt:lpstr>
      <vt:lpstr>Symbol</vt:lpstr>
      <vt:lpstr>Times New Roman</vt:lpstr>
      <vt:lpstr>Wingdings</vt:lpstr>
      <vt:lpstr>Office Theme</vt:lpstr>
      <vt:lpstr>Custom Design</vt:lpstr>
      <vt:lpstr>Introduction</vt:lpstr>
      <vt:lpstr>Types of Software Projects</vt:lpstr>
      <vt:lpstr>Software Services</vt:lpstr>
      <vt:lpstr>Factors responsible for accelerated growth of  services…</vt:lpstr>
      <vt:lpstr>PowerPoint Presentation</vt:lpstr>
      <vt:lpstr>Scenario of Indian Software Companies</vt:lpstr>
      <vt:lpstr>Few Changes in Software Project Characteristics over Last 40 Years</vt:lpstr>
      <vt:lpstr>Traditional versus Modern Projects</vt:lpstr>
      <vt:lpstr>Computer Systems Engineering</vt:lpstr>
      <vt:lpstr>Computer Systems Engineering</vt:lpstr>
      <vt:lpstr>Computer Systems Engineering (CONT.) </vt:lpstr>
      <vt:lpstr>Computer Systems Engineering (CONT.) </vt:lpstr>
      <vt:lpstr>Emergence of Software Engineering Techniques</vt:lpstr>
      <vt:lpstr>Emergence of Software Engineering  Techniques</vt:lpstr>
      <vt:lpstr>Early Computer Programming (50s)‏</vt:lpstr>
      <vt:lpstr>High-Level Language Programming (Early 60s)‏</vt:lpstr>
      <vt:lpstr>High-Level Language Programming (Early 60s)‏</vt:lpstr>
      <vt:lpstr>Control Flow-Based Design (late 60s)‏</vt:lpstr>
      <vt:lpstr>Control Flow-Based Design (late 60s)‏</vt:lpstr>
      <vt:lpstr>Control Flow-Based Design (late 60s) </vt:lpstr>
      <vt:lpstr>Control Flow-Based Design (late 60s) </vt:lpstr>
      <vt:lpstr>Control Flow-Based Design </vt:lpstr>
      <vt:lpstr>PowerPoint Presentation</vt:lpstr>
      <vt:lpstr>Control Flow-Based Design (Late 60s)‏</vt:lpstr>
      <vt:lpstr>Control Flow-Based Design (Late 60s) </vt:lpstr>
      <vt:lpstr>Control-flow Based Design (Late 60s)‏</vt:lpstr>
      <vt:lpstr>Control Flow-Based Design (Late 60s) </vt:lpstr>
      <vt:lpstr>Control Flow-Based Design (Late 60s) </vt:lpstr>
      <vt:lpstr>Control-flow Based Design (Late 60s)‏</vt:lpstr>
      <vt:lpstr>Structured Programming</vt:lpstr>
      <vt:lpstr>Structured   Programs</vt:lpstr>
      <vt:lpstr>Advantages of Structured programming</vt:lpstr>
      <vt:lpstr>Structured Programming</vt:lpstr>
      <vt:lpstr>Data Structure-Oriented Design (Early 70s)‏</vt:lpstr>
      <vt:lpstr>Data Structure-Oriented Design (Early 70s)‏</vt:lpstr>
      <vt:lpstr>Data Structure Oriented Design (Early 70s)‏</vt:lpstr>
      <vt:lpstr>Data Structure Oriented Design (Early 70s)‏</vt:lpstr>
      <vt:lpstr>A Data Structure Oriented Design (Early 70s)‏</vt:lpstr>
      <vt:lpstr>Data Structure Oriented Design (Early 70s)‏</vt:lpstr>
      <vt:lpstr>Data Flow-Oriented Design  (Late 70s) </vt:lpstr>
      <vt:lpstr>Data Flow-Oriented Design (Late 70s)‏</vt:lpstr>
      <vt:lpstr>Data Flow-Oriented Design (Late 70s)‏</vt:lpstr>
      <vt:lpstr>Data Flow Model of a Car Assembly Unit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i4344 sushanta</dc:creator>
  <cp:lastModifiedBy>Prof.R Mall</cp:lastModifiedBy>
  <cp:revision>112</cp:revision>
  <dcterms:created xsi:type="dcterms:W3CDTF">2016-12-13T07:50:37Z</dcterms:created>
  <dcterms:modified xsi:type="dcterms:W3CDTF">2018-07-22T10:51:06Z</dcterms:modified>
</cp:coreProperties>
</file>