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8"/>
  </p:notesMasterIdLst>
  <p:sldIdLst>
    <p:sldId id="279" r:id="rId3"/>
    <p:sldId id="282" r:id="rId4"/>
    <p:sldId id="283" r:id="rId5"/>
    <p:sldId id="285" r:id="rId6"/>
    <p:sldId id="287" r:id="rId7"/>
    <p:sldId id="288" r:id="rId8"/>
    <p:sldId id="289" r:id="rId9"/>
    <p:sldId id="290" r:id="rId10"/>
    <p:sldId id="291" r:id="rId11"/>
    <p:sldId id="292" r:id="rId12"/>
    <p:sldId id="293" r:id="rId13"/>
    <p:sldId id="294" r:id="rId14"/>
    <p:sldId id="296" r:id="rId15"/>
    <p:sldId id="297" r:id="rId16"/>
    <p:sldId id="299" r:id="rId17"/>
    <p:sldId id="302" r:id="rId18"/>
    <p:sldId id="303" r:id="rId19"/>
    <p:sldId id="304" r:id="rId20"/>
    <p:sldId id="305" r:id="rId21"/>
    <p:sldId id="306" r:id="rId22"/>
    <p:sldId id="308" r:id="rId23"/>
    <p:sldId id="309" r:id="rId24"/>
    <p:sldId id="313" r:id="rId25"/>
    <p:sldId id="310" r:id="rId26"/>
    <p:sldId id="311" r:id="rId27"/>
    <p:sldId id="519" r:id="rId28"/>
    <p:sldId id="312" r:id="rId29"/>
    <p:sldId id="315" r:id="rId30"/>
    <p:sldId id="317" r:id="rId31"/>
    <p:sldId id="318" r:id="rId32"/>
    <p:sldId id="319" r:id="rId33"/>
    <p:sldId id="320" r:id="rId34"/>
    <p:sldId id="322" r:id="rId35"/>
    <p:sldId id="323" r:id="rId36"/>
    <p:sldId id="324" r:id="rId37"/>
    <p:sldId id="325" r:id="rId38"/>
    <p:sldId id="326" r:id="rId39"/>
    <p:sldId id="327" r:id="rId40"/>
    <p:sldId id="329" r:id="rId41"/>
    <p:sldId id="330" r:id="rId42"/>
    <p:sldId id="331" r:id="rId43"/>
    <p:sldId id="332" r:id="rId44"/>
    <p:sldId id="333" r:id="rId45"/>
    <p:sldId id="334" r:id="rId46"/>
    <p:sldId id="518" r:id="rId47"/>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8" d="100"/>
          <a:sy n="98" d="100"/>
        </p:scale>
        <p:origin x="1278" y="72"/>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7/22/2018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70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276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445136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296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9314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3277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83434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3481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70709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4096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2485525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430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740359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4505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848980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4710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74400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4915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70935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5222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283686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921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838284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5427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22364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5632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644917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5939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115113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6349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007551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D5438B7D-7D71-4B39-ADF8-13EA68739AB8}" type="slidenum">
              <a:rPr lang="en-GB" altLang="en-US" sz="2400" b="0">
                <a:solidFill>
                  <a:schemeClr val="bg1"/>
                </a:solidFill>
              </a:rPr>
              <a:pPr>
                <a:lnSpc>
                  <a:spcPct val="93000"/>
                </a:lnSpc>
                <a:spcBef>
                  <a:spcPct val="0"/>
                </a:spcBef>
              </a:pPr>
              <a:t>29</a:t>
            </a:fld>
            <a:endParaRPr lang="en-GB" altLang="en-US" sz="2400" b="0">
              <a:solidFill>
                <a:schemeClr val="bg1"/>
              </a:solidFill>
            </a:endParaRPr>
          </a:p>
        </p:txBody>
      </p:sp>
      <p:sp>
        <p:nvSpPr>
          <p:cNvPr id="66563" name="Rectangle 2"/>
          <p:cNvSpPr>
            <a:spLocks noGrp="1" noRot="1" noChangeAspect="1" noChangeArrowheads="1" noTextEdit="1"/>
          </p:cNvSpPr>
          <p:nvPr>
            <p:ph type="sldImg"/>
          </p:nvPr>
        </p:nvSpPr>
        <p:spPr>
          <a:xfrm>
            <a:off x="1143000" y="685800"/>
            <a:ext cx="4572000" cy="3429000"/>
          </a:xfrm>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Section 2.4 of the text expands this material.</a:t>
            </a:r>
          </a:p>
          <a:p>
            <a:r>
              <a:rPr lang="en-GB" altLang="en-US" smtClean="0"/>
              <a:t>Exercise 2.1 requires students to identify the potential costs and benefits of the Brightmouth College payroll application.</a:t>
            </a:r>
          </a:p>
        </p:txBody>
      </p:sp>
    </p:spTree>
    <p:extLst>
      <p:ext uri="{BB962C8B-B14F-4D97-AF65-F5344CB8AC3E}">
        <p14:creationId xmlns:p14="http://schemas.microsoft.com/office/powerpoint/2010/main" val="1818263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931863">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eaLnBrk="1" hangingPunct="1">
              <a:spcBef>
                <a:spcPct val="0"/>
              </a:spcBef>
              <a:buClrTx/>
              <a:buSzTx/>
              <a:buFontTx/>
              <a:buNone/>
            </a:pPr>
            <a:fld id="{9F0938A9-80B3-4B59-925E-98B49B6EA0DE}" type="slidenum">
              <a:rPr lang="en-GB" altLang="en-US" b="0">
                <a:solidFill>
                  <a:schemeClr val="tx1"/>
                </a:solidFill>
                <a:latin typeface="Arial" panose="020B0604020202020204" pitchFamily="34" charset="0"/>
              </a:rPr>
              <a:pPr algn="r" eaLnBrk="1" hangingPunct="1">
                <a:spcBef>
                  <a:spcPct val="0"/>
                </a:spcBef>
                <a:buClrTx/>
                <a:buSzTx/>
                <a:buFontTx/>
                <a:buNone/>
              </a:pPr>
              <a:t>30</a:t>
            </a:fld>
            <a:endParaRPr lang="en-GB" altLang="en-US" b="0">
              <a:solidFill>
                <a:schemeClr val="tx1"/>
              </a:solidFill>
              <a:latin typeface="Arial" panose="020B0604020202020204" pitchFamily="34" charset="0"/>
            </a:endParaRPr>
          </a:p>
        </p:txBody>
      </p:sp>
      <p:sp>
        <p:nvSpPr>
          <p:cNvPr id="68611" name="Rectangle 2"/>
          <p:cNvSpPr>
            <a:spLocks noGrp="1" noRot="1" noChangeAspect="1" noChangeArrowheads="1" noTextEdit="1"/>
          </p:cNvSpPr>
          <p:nvPr>
            <p:ph type="sldImg"/>
          </p:nvPr>
        </p:nvSpPr>
        <p:spPr>
          <a:xfrm>
            <a:off x="1179513" y="696913"/>
            <a:ext cx="4648200" cy="3486150"/>
          </a:xfrm>
        </p:spPr>
      </p:sp>
      <p:sp>
        <p:nvSpPr>
          <p:cNvPr id="68612"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eaLnBrk="1" hangingPunct="1"/>
            <a:r>
              <a:rPr lang="en-GB" altLang="en-US" smtClean="0"/>
              <a:t>It is not always possible to put a precise financial on the benefits of a project. The client’s willingness to pay up to a certain price to get a project implemented implies that they have informally identified a value to them of getting that project implemented.</a:t>
            </a:r>
          </a:p>
          <a:p>
            <a:pPr defTabSz="914400" eaLnBrk="1" hangingPunct="1"/>
            <a:endParaRPr lang="en-GB" altLang="en-US" smtClean="0"/>
          </a:p>
        </p:txBody>
      </p:sp>
    </p:spTree>
    <p:extLst>
      <p:ext uri="{BB962C8B-B14F-4D97-AF65-F5344CB8AC3E}">
        <p14:creationId xmlns:p14="http://schemas.microsoft.com/office/powerpoint/2010/main" val="4166499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79513" y="696913"/>
            <a:ext cx="4648200" cy="3486150"/>
          </a:xfrm>
        </p:spPr>
      </p:sp>
      <p:sp>
        <p:nvSpPr>
          <p:cNvPr id="70659"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See page 22</a:t>
            </a:r>
          </a:p>
          <a:p>
            <a:r>
              <a:rPr lang="en-GB" altLang="en-US" smtClean="0"/>
              <a:t>It is worth recalling the difference between project success (the project is successfully completed) and business risks (the new product or system successfully established by the project goes on to generate benefits for the organization).</a:t>
            </a:r>
          </a:p>
        </p:txBody>
      </p:sp>
    </p:spTree>
    <p:extLst>
      <p:ext uri="{BB962C8B-B14F-4D97-AF65-F5344CB8AC3E}">
        <p14:creationId xmlns:p14="http://schemas.microsoft.com/office/powerpoint/2010/main" val="3158882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7475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400043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7680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984395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788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10338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1229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4120337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808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91905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8294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8413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8499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881505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8806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592002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9011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3191053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9216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2065966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942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193763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9625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367998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9830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99129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536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317135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74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33551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1945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62194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2150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88131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2355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113735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
        <p:nvSpPr>
          <p:cNvPr id="2560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2400" b="0">
              <a:solidFill>
                <a:schemeClr val="bg1"/>
              </a:solidFill>
            </a:endParaRPr>
          </a:p>
        </p:txBody>
      </p:sp>
    </p:spTree>
    <p:extLst>
      <p:ext uri="{BB962C8B-B14F-4D97-AF65-F5344CB8AC3E}">
        <p14:creationId xmlns:p14="http://schemas.microsoft.com/office/powerpoint/2010/main" val="273007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03280" y="84249"/>
            <a:ext cx="5850360" cy="93429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80" y="1162204"/>
            <a:ext cx="2872800" cy="33818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3479760" y="1162204"/>
            <a:ext cx="2873880" cy="3381835"/>
          </a:xfrm>
        </p:spPr>
        <p:txBody>
          <a:bodyPr/>
          <a:lstStyle/>
          <a:p>
            <a:pPr lvl="0"/>
            <a:endParaRPr lang="en-US" noProof="0" smtClean="0"/>
          </a:p>
        </p:txBody>
      </p:sp>
    </p:spTree>
    <p:extLst>
      <p:ext uri="{BB962C8B-B14F-4D97-AF65-F5344CB8AC3E}">
        <p14:creationId xmlns:p14="http://schemas.microsoft.com/office/powerpoint/2010/main" val="3679257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91235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570790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65461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2144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106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458225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2093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9201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95023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730180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7/22/2018</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t>7/22/2018</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t>‹#›</a:t>
            </a:fld>
            <a:endParaRPr lang="en-US"/>
          </a:p>
        </p:txBody>
      </p:sp>
    </p:spTree>
    <p:extLst>
      <p:ext uri="{BB962C8B-B14F-4D97-AF65-F5344CB8AC3E}">
        <p14:creationId xmlns:p14="http://schemas.microsoft.com/office/powerpoint/2010/main"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473811" y="1586687"/>
            <a:ext cx="5858535" cy="1659054"/>
          </a:xfrm>
          <a:solidFill>
            <a:srgbClr val="FFFF99"/>
          </a:solidFill>
          <a:ln>
            <a:solidFill>
              <a:srgbClr val="FF0000"/>
            </a:solidFill>
            <a:round/>
            <a:headEnd/>
            <a:tailEnd/>
          </a:ln>
        </p:spPr>
        <p:txBody>
          <a:bodyPr vert="horz" lIns="68563" tIns="34281" rIns="68563" bIns="34281" rtlCol="0" anchor="ctr">
            <a:normAutofit/>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a:solidFill>
                  <a:srgbClr val="0000CC"/>
                </a:solidFill>
              </a:rPr>
              <a:t>Life Cycle Models</a:t>
            </a:r>
            <a:endParaRPr lang="en-GB" altLang="en-US" sz="2449" b="1">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23845" y="-107427"/>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00CC"/>
                </a:solidFill>
              </a:rPr>
              <a:t>Phase Entry and Exit Criteria</a:t>
            </a:r>
          </a:p>
        </p:txBody>
      </p:sp>
      <p:sp>
        <p:nvSpPr>
          <p:cNvPr id="12291" name="Rectangle 2"/>
          <p:cNvSpPr>
            <a:spLocks noGrp="1" noChangeArrowheads="1"/>
          </p:cNvSpPr>
          <p:nvPr>
            <p:ph type="body" idx="4294967295"/>
          </p:nvPr>
        </p:nvSpPr>
        <p:spPr>
          <a:xfrm>
            <a:off x="152400" y="745863"/>
            <a:ext cx="6553200" cy="3632421"/>
          </a:xfrm>
        </p:spPr>
        <p:txBody>
          <a:bodyPr vert="horz" lIns="13470" tIns="35023" rIns="13470" bIns="35023" rtlCol="0">
            <a:normAutofit lnSpcReduction="10000"/>
          </a:bodyPr>
          <a:lstStyle/>
          <a:p>
            <a:pPr marL="232229" indent="-232229">
              <a:lnSpc>
                <a:spcPct val="115000"/>
              </a:lnSpc>
              <a:spcBef>
                <a:spcPct val="1500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66" dirty="0"/>
              <a:t>A life cycle model:</a:t>
            </a:r>
          </a:p>
          <a:p>
            <a:pPr marL="504423" lvl="1" indent="-193345">
              <a:lnSpc>
                <a:spcPct val="115000"/>
              </a:lnSpc>
              <a:spcBef>
                <a:spcPct val="1500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defines  entry and exit criteria for every phase. </a:t>
            </a:r>
          </a:p>
          <a:p>
            <a:pPr marL="504423" lvl="1" indent="-193345">
              <a:lnSpc>
                <a:spcPct val="115000"/>
              </a:lnSpc>
              <a:spcBef>
                <a:spcPct val="1500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A phase is considered to be complete:</a:t>
            </a:r>
          </a:p>
          <a:p>
            <a:pPr marL="777697" lvl="2" indent="-156620">
              <a:lnSpc>
                <a:spcPct val="115000"/>
              </a:lnSpc>
              <a:spcBef>
                <a:spcPct val="1500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only when all its exit criteria are satisfied.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grpSp>
        <p:nvGrpSpPr>
          <p:cNvPr id="4" name="Group 3"/>
          <p:cNvGrpSpPr/>
          <p:nvPr/>
        </p:nvGrpSpPr>
        <p:grpSpPr>
          <a:xfrm>
            <a:off x="1066800" y="4451571"/>
            <a:ext cx="4166308" cy="315692"/>
            <a:chOff x="3614490" y="1123950"/>
            <a:chExt cx="4166308" cy="315692"/>
          </a:xfrm>
        </p:grpSpPr>
        <p:sp>
          <p:nvSpPr>
            <p:cNvPr id="3" name="Rectangle 2"/>
            <p:cNvSpPr/>
            <p:nvPr/>
          </p:nvSpPr>
          <p:spPr>
            <a:xfrm>
              <a:off x="4267200" y="1123950"/>
              <a:ext cx="533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10200" y="1134842"/>
              <a:ext cx="533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96310" y="1134842"/>
              <a:ext cx="533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3"/>
              <a:endCxn id="6" idx="1"/>
            </p:cNvCxnSpPr>
            <p:nvPr/>
          </p:nvCxnSpPr>
          <p:spPr>
            <a:xfrm>
              <a:off x="4800600" y="1276350"/>
              <a:ext cx="609600" cy="10892"/>
            </a:xfrm>
            <a:prstGeom prst="straightConnector1">
              <a:avLst/>
            </a:prstGeom>
            <a:ln w="4445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943600" y="1287242"/>
              <a:ext cx="652710" cy="0"/>
            </a:xfrm>
            <a:prstGeom prst="straightConnector1">
              <a:avLst/>
            </a:prstGeom>
            <a:ln w="44450">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28088" y="1302121"/>
              <a:ext cx="652710" cy="0"/>
            </a:xfrm>
            <a:prstGeom prst="straightConnector1">
              <a:avLst/>
            </a:prstGeom>
            <a:ln w="44450">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14490" y="1285103"/>
              <a:ext cx="652710" cy="0"/>
            </a:xfrm>
            <a:prstGeom prst="straightConnector1">
              <a:avLst/>
            </a:prstGeom>
            <a:ln w="44450">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74427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wipe(down)">
                                      <p:cBhvr>
                                        <p:cTn id="7" dur="500"/>
                                        <p:tgtEl>
                                          <p:spTgt spid="1229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wipe(down)">
                                      <p:cBhvr>
                                        <p:cTn id="10"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3198" y="3409950"/>
            <a:ext cx="5654202" cy="1371600"/>
          </a:xfrm>
          <a:prstGeom prst="rect">
            <a:avLst/>
          </a:prstGeom>
          <a:solidFill>
            <a:srgbClr val="FFFFCC"/>
          </a:solidFill>
          <a:ln w="9525" algn="ctr">
            <a:solidFill>
              <a:srgbClr val="C00000"/>
            </a:solidFill>
            <a:round/>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spcAft>
                <a:spcPts val="600"/>
              </a:spcAft>
            </a:pPr>
            <a:endParaRPr lang="en-US" altLang="en-US" sz="1633" b="0" dirty="0"/>
          </a:p>
        </p:txBody>
      </p:sp>
      <p:sp>
        <p:nvSpPr>
          <p:cNvPr id="26627" name="Rectangle 1"/>
          <p:cNvSpPr>
            <a:spLocks noGrp="1" noChangeArrowheads="1"/>
          </p:cNvSpPr>
          <p:nvPr>
            <p:ph type="title" idx="4294967295"/>
          </p:nvPr>
        </p:nvSpPr>
        <p:spPr>
          <a:xfrm>
            <a:off x="465413" y="-34167"/>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Life Cycle Model </a:t>
            </a:r>
            <a:r>
              <a:rPr lang="en-GB" altLang="en-US" sz="1050" b="1" dirty="0">
                <a:solidFill>
                  <a:srgbClr val="0000CC"/>
                </a:solidFill>
              </a:rPr>
              <a:t>(CONT.)</a:t>
            </a:r>
            <a:r>
              <a:rPr lang="ar-SA" altLang="en-US" sz="1050" b="1" dirty="0">
                <a:solidFill>
                  <a:srgbClr val="0000CC"/>
                </a:solidFill>
                <a:cs typeface="Arial" panose="020B0604020202020204" pitchFamily="34" charset="0"/>
              </a:rPr>
              <a:t>‏</a:t>
            </a:r>
            <a:endParaRPr lang="en-GB" altLang="en-US" sz="1050" b="1" dirty="0">
              <a:solidFill>
                <a:srgbClr val="0000CC"/>
              </a:solidFill>
            </a:endParaRPr>
          </a:p>
        </p:txBody>
      </p:sp>
      <p:sp>
        <p:nvSpPr>
          <p:cNvPr id="13315" name="Rectangle 2"/>
          <p:cNvSpPr>
            <a:spLocks noGrp="1" noChangeArrowheads="1"/>
          </p:cNvSpPr>
          <p:nvPr>
            <p:ph type="body" idx="4294967295"/>
          </p:nvPr>
        </p:nvSpPr>
        <p:spPr>
          <a:xfrm>
            <a:off x="60798" y="742950"/>
            <a:ext cx="6705600" cy="3946734"/>
          </a:xfrm>
        </p:spPr>
        <p:txBody>
          <a:bodyPr vert="horz" lIns="13470" tIns="35023" rIns="13470" bIns="35023" rtlCol="0">
            <a:noAutofit/>
          </a:bodyPr>
          <a:lstStyle/>
          <a:p>
            <a:pPr marL="232229" indent="-232229">
              <a:lnSpc>
                <a:spcPct val="122000"/>
              </a:lnSpc>
              <a:spcBef>
                <a:spcPts val="612"/>
              </a:spcBef>
              <a:spcAft>
                <a:spcPts val="74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What is the phase exit criteria for the software requirements specification phase?</a:t>
            </a:r>
          </a:p>
          <a:p>
            <a:pPr marL="504423" lvl="1" indent="-193345">
              <a:lnSpc>
                <a:spcPct val="122000"/>
              </a:lnSpc>
              <a:spcBef>
                <a:spcPts val="612"/>
              </a:spcBef>
              <a:spcAft>
                <a:spcPts val="74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660033"/>
                </a:solidFill>
              </a:rPr>
              <a:t>Software Requirements Specification (SRS) document is complete, reviewed, and approved by the customer. </a:t>
            </a:r>
          </a:p>
          <a:p>
            <a:pPr marL="232229" indent="-232229">
              <a:lnSpc>
                <a:spcPct val="122000"/>
              </a:lnSpc>
              <a:spcBef>
                <a:spcPts val="612"/>
              </a:spcBef>
              <a:spcAft>
                <a:spcPts val="74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A phase can start: </a:t>
            </a:r>
          </a:p>
          <a:p>
            <a:pPr marL="504423" lvl="1" indent="-193345">
              <a:lnSpc>
                <a:spcPct val="122000"/>
              </a:lnSpc>
              <a:spcBef>
                <a:spcPts val="612"/>
              </a:spcBef>
              <a:spcAft>
                <a:spcPts val="748"/>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Only if its phase-entry criteria have been satisfied.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val="5765029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wipe(down)">
                                      <p:cBhvr>
                                        <p:cTn id="19" dur="500"/>
                                        <p:tgtEl>
                                          <p:spTgt spid="1331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wipe(down)">
                                      <p:cBhvr>
                                        <p:cTn id="24"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694" t="7682" r="29102" b="11540"/>
          <a:stretch/>
        </p:blipFill>
        <p:spPr bwMode="auto">
          <a:xfrm>
            <a:off x="4762500" y="2817093"/>
            <a:ext cx="1752600" cy="194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1"/>
          <p:cNvSpPr>
            <a:spLocks noGrp="1" noChangeArrowheads="1"/>
          </p:cNvSpPr>
          <p:nvPr>
            <p:ph type="title" idx="4294967295"/>
          </p:nvPr>
        </p:nvSpPr>
        <p:spPr>
          <a:xfrm>
            <a:off x="664126" y="-28532"/>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Life Cycle Model: Milestones</a:t>
            </a:r>
            <a:r>
              <a:rPr lang="ar-SA" altLang="en-US" sz="1000" b="1" dirty="0">
                <a:solidFill>
                  <a:srgbClr val="0000CC"/>
                </a:solidFill>
                <a:cs typeface="Arial" panose="020B0604020202020204" pitchFamily="34" charset="0"/>
              </a:rPr>
              <a:t>‏</a:t>
            </a:r>
            <a:endParaRPr lang="en-GB" altLang="en-US" sz="1000" b="1" dirty="0">
              <a:solidFill>
                <a:srgbClr val="0000CC"/>
              </a:solidFill>
            </a:endParaRPr>
          </a:p>
        </p:txBody>
      </p:sp>
      <p:sp>
        <p:nvSpPr>
          <p:cNvPr id="14339" name="Rectangle 2"/>
          <p:cNvSpPr>
            <a:spLocks noGrp="1" noChangeArrowheads="1"/>
          </p:cNvSpPr>
          <p:nvPr>
            <p:ph type="body" idx="4294967295"/>
          </p:nvPr>
        </p:nvSpPr>
        <p:spPr>
          <a:xfrm>
            <a:off x="228600" y="821921"/>
            <a:ext cx="5943601" cy="3528730"/>
          </a:xfrm>
        </p:spPr>
        <p:txBody>
          <a:bodyPr vert="horz" lIns="13470" tIns="35023" rIns="13470" bIns="35023" rtlCol="0">
            <a:normAutofit/>
          </a:bodyPr>
          <a:lstStyle/>
          <a:p>
            <a:pPr marL="232229" indent="-232229">
              <a:lnSpc>
                <a:spcPct val="125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334" dirty="0"/>
              <a:t>Milestones help software project managers:</a:t>
            </a:r>
          </a:p>
          <a:p>
            <a:pPr marL="504423" lvl="1" indent="-193345">
              <a:lnSpc>
                <a:spcPct val="125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Track the progress of the project.</a:t>
            </a:r>
          </a:p>
          <a:p>
            <a:pPr marL="504423" lvl="1" indent="-193345">
              <a:lnSpc>
                <a:spcPct val="125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solidFill>
                  <a:srgbClr val="0000FF"/>
                </a:solidFill>
              </a:rPr>
              <a:t>Phase entry and exit are                                              important milestones.</a:t>
            </a:r>
            <a:r>
              <a:rPr lang="en-GB" altLang="en-US" sz="2994"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val="13556469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wipe(down)">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wipe(down)">
                                      <p:cBhvr>
                                        <p:cTn id="12"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381000" y="-95250"/>
            <a:ext cx="6354307"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Life Cycle and Project Management</a:t>
            </a:r>
            <a:endParaRPr lang="en-GB" altLang="en-US" sz="1100" b="1" dirty="0">
              <a:solidFill>
                <a:srgbClr val="0000CC"/>
              </a:solidFill>
            </a:endParaRPr>
          </a:p>
        </p:txBody>
      </p:sp>
      <p:sp>
        <p:nvSpPr>
          <p:cNvPr id="31747" name="Rectangle 2"/>
          <p:cNvSpPr>
            <a:spLocks noGrp="1" noChangeArrowheads="1"/>
          </p:cNvSpPr>
          <p:nvPr>
            <p:ph type="body" idx="4294967295"/>
          </p:nvPr>
        </p:nvSpPr>
        <p:spPr>
          <a:xfrm>
            <a:off x="76200" y="621945"/>
            <a:ext cx="6659107" cy="4521555"/>
          </a:xfrm>
        </p:spPr>
        <p:txBody>
          <a:bodyPr vert="horz" lIns="13470" tIns="35023" rIns="13470" bIns="35023" rtlCol="0">
            <a:normAutofit/>
          </a:bodyPr>
          <a:lstStyle/>
          <a:p>
            <a:pPr marL="232229" indent="-232229">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600" dirty="0"/>
              <a:t>When a life cycle model is followed:</a:t>
            </a:r>
          </a:p>
          <a:p>
            <a:pPr marL="504423" lvl="1" indent="-193345">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The project manager can at any time fairly accurately tell, </a:t>
            </a:r>
          </a:p>
          <a:p>
            <a:pPr marL="777697" lvl="2" indent="-156620">
              <a:lnSpc>
                <a:spcPct val="125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At which stage  (e.g., design, code, test, etc.) the project is.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val="23497131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304800" y="-95250"/>
            <a:ext cx="7421287"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722" b="1" dirty="0">
                <a:solidFill>
                  <a:srgbClr val="0000CC"/>
                </a:solidFill>
              </a:rPr>
              <a:t>Project Management Without Life Cycle Model</a:t>
            </a:r>
            <a:endParaRPr lang="en-GB" altLang="en-US" sz="1021" b="1" dirty="0">
              <a:solidFill>
                <a:srgbClr val="0000CC"/>
              </a:solidFill>
            </a:endParaRPr>
          </a:p>
        </p:txBody>
      </p:sp>
      <p:sp>
        <p:nvSpPr>
          <p:cNvPr id="33795" name="Rectangle 2"/>
          <p:cNvSpPr>
            <a:spLocks noGrp="1" noChangeArrowheads="1"/>
          </p:cNvSpPr>
          <p:nvPr>
            <p:ph type="body" idx="4294967295"/>
          </p:nvPr>
        </p:nvSpPr>
        <p:spPr>
          <a:xfrm>
            <a:off x="53043" y="758445"/>
            <a:ext cx="6705600" cy="3741721"/>
          </a:xfrm>
        </p:spPr>
        <p:txBody>
          <a:bodyPr vert="horz" lIns="13470" tIns="35023" rIns="13470" bIns="35023" rtlCol="0">
            <a:noAutofit/>
          </a:bodyPr>
          <a:lstStyle/>
          <a:p>
            <a:pPr marL="232229" indent="-232229">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It becomes very difficult to track the progress of the project.  </a:t>
            </a:r>
          </a:p>
          <a:p>
            <a:pPr marL="504423" lvl="1" indent="-193345">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smtClean="0"/>
              <a:t>The project manager would have to depend on the guesses of the team members.</a:t>
            </a:r>
          </a:p>
          <a:p>
            <a:pPr marL="232229" indent="-232229">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This usually leads to a problem:</a:t>
            </a:r>
          </a:p>
          <a:p>
            <a:pPr marL="504423" lvl="1" indent="-193345">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smtClean="0"/>
              <a:t>known as the  </a:t>
            </a:r>
            <a:r>
              <a:rPr lang="en-GB" altLang="en-US" b="1" dirty="0" smtClean="0">
                <a:solidFill>
                  <a:srgbClr val="0000CC"/>
                </a:solidFill>
              </a:rPr>
              <a:t>99% complete syndrome.</a:t>
            </a:r>
            <a:endParaRPr lang="en-GB" altLang="en-US"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14778557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wipe(down)">
                                      <p:cBhvr>
                                        <p:cTn id="7" dur="500"/>
                                        <p:tgtEl>
                                          <p:spTgt spid="3379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wipe(down)">
                                      <p:cBhvr>
                                        <p:cTn id="10"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75840" y="178346"/>
            <a:ext cx="6858720" cy="663190"/>
          </a:xfrm>
        </p:spPr>
        <p:txBody>
          <a:bodyPr/>
          <a:lstStyle/>
          <a:p>
            <a:pPr eaLnBrk="1" hangingPunct="1"/>
            <a:r>
              <a:rPr lang="en-US" altLang="en-US" sz="2722" b="1" dirty="0">
                <a:ea typeface="ＭＳ Ｐゴシック" panose="020B0600070205080204" pitchFamily="34" charset="-128"/>
              </a:rPr>
              <a:t>Project Deliverables: Myth and Reality</a:t>
            </a:r>
            <a:endParaRPr lang="en-US" altLang="en-US" sz="4899" b="1" dirty="0">
              <a:ea typeface="ＭＳ Ｐゴシック" panose="020B0600070205080204" pitchFamily="34" charset="-128"/>
            </a:endParaRPr>
          </a:p>
        </p:txBody>
      </p:sp>
      <p:sp>
        <p:nvSpPr>
          <p:cNvPr id="40966" name="Rectangle 3"/>
          <p:cNvSpPr>
            <a:spLocks noGrp="1" noChangeArrowheads="1"/>
          </p:cNvSpPr>
          <p:nvPr>
            <p:ph type="body" idx="4294967295"/>
          </p:nvPr>
        </p:nvSpPr>
        <p:spPr>
          <a:xfrm>
            <a:off x="152400" y="742950"/>
            <a:ext cx="6629400" cy="3943494"/>
          </a:xfrm>
        </p:spPr>
        <p:txBody>
          <a:bodyPr>
            <a:normAutofit lnSpcReduction="10000"/>
          </a:bodyPr>
          <a:lstStyle/>
          <a:p>
            <a:pPr>
              <a:lnSpc>
                <a:spcPct val="120000"/>
              </a:lnSpc>
              <a:spcAft>
                <a:spcPts val="816"/>
              </a:spcAft>
              <a:buNone/>
            </a:pPr>
            <a:r>
              <a:rPr lang="en-US" altLang="en-US" sz="2722" b="1" dirty="0">
                <a:solidFill>
                  <a:srgbClr val="0000FF"/>
                </a:solidFill>
                <a:ea typeface="ＭＳ Ｐゴシック" panose="020B0600070205080204" pitchFamily="34" charset="-128"/>
              </a:rPr>
              <a:t>Myth:</a:t>
            </a:r>
          </a:p>
          <a:p>
            <a:pPr>
              <a:lnSpc>
                <a:spcPct val="120000"/>
              </a:lnSpc>
              <a:spcAft>
                <a:spcPts val="816"/>
              </a:spcAft>
              <a:buNone/>
            </a:pPr>
            <a:r>
              <a:rPr lang="en-US" altLang="en-US" sz="2722" dirty="0">
                <a:ea typeface="ＭＳ Ｐゴシック" panose="020B0600070205080204" pitchFamily="34" charset="-128"/>
              </a:rPr>
              <a:t>The only deliverable for a successful project is the working program.</a:t>
            </a:r>
          </a:p>
          <a:p>
            <a:pPr>
              <a:lnSpc>
                <a:spcPct val="120000"/>
              </a:lnSpc>
              <a:spcAft>
                <a:spcPts val="816"/>
              </a:spcAft>
              <a:buNone/>
            </a:pPr>
            <a:r>
              <a:rPr lang="en-US" altLang="en-US" sz="2722" b="1" dirty="0">
                <a:solidFill>
                  <a:srgbClr val="0000FF"/>
                </a:solidFill>
                <a:ea typeface="ＭＳ Ｐゴシック" panose="020B0600070205080204" pitchFamily="34" charset="-128"/>
              </a:rPr>
              <a:t>Reality</a:t>
            </a:r>
            <a:r>
              <a:rPr lang="en-US" altLang="en-US" sz="2722" dirty="0">
                <a:solidFill>
                  <a:srgbClr val="0000FF"/>
                </a:solidFill>
                <a:ea typeface="ＭＳ Ｐゴシック" panose="020B0600070205080204" pitchFamily="34" charset="-128"/>
              </a:rPr>
              <a:t>:</a:t>
            </a:r>
          </a:p>
          <a:p>
            <a:pPr>
              <a:lnSpc>
                <a:spcPct val="120000"/>
              </a:lnSpc>
              <a:spcAft>
                <a:spcPts val="816"/>
              </a:spcAft>
              <a:buNone/>
            </a:pPr>
            <a:r>
              <a:rPr lang="en-US" altLang="en-US" sz="2722" dirty="0">
                <a:ea typeface="ＭＳ Ｐゴシック" panose="020B0600070205080204" pitchFamily="34" charset="-128"/>
              </a:rPr>
              <a:t>Documentation of </a:t>
            </a:r>
            <a:r>
              <a:rPr lang="en-US" altLang="en-US" sz="2722" dirty="0">
                <a:solidFill>
                  <a:srgbClr val="7F0101"/>
                </a:solidFill>
                <a:ea typeface="ＭＳ Ｐゴシック" panose="020B0600070205080204" pitchFamily="34" charset="-128"/>
              </a:rPr>
              <a:t>all aspects</a:t>
            </a:r>
            <a:r>
              <a:rPr lang="en-US" altLang="en-US" sz="2722" dirty="0">
                <a:ea typeface="ＭＳ Ｐゴシック" panose="020B0600070205080204" pitchFamily="34" charset="-128"/>
              </a:rPr>
              <a:t> of software development are needed to help in operation and maintenance.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2564165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0966">
                                            <p:txEl>
                                              <p:pRg st="1" end="1"/>
                                            </p:txEl>
                                          </p:spTgt>
                                        </p:tgtEl>
                                        <p:attrNameLst>
                                          <p:attrName>style.visibility</p:attrName>
                                        </p:attrNameLst>
                                      </p:cBhvr>
                                      <p:to>
                                        <p:strVal val="visible"/>
                                      </p:to>
                                    </p:set>
                                    <p:animEffect transition="in" filter="fade">
                                      <p:cBhvr>
                                        <p:cTn id="7" dur="1000"/>
                                        <p:tgtEl>
                                          <p:spTgt spid="40966">
                                            <p:txEl>
                                              <p:pRg st="1" end="1"/>
                                            </p:txEl>
                                          </p:spTgt>
                                        </p:tgtEl>
                                      </p:cBhvr>
                                    </p:animEffect>
                                    <p:anim calcmode="lin" valueType="num">
                                      <p:cBhvr>
                                        <p:cTn id="8" dur="10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0966">
                                            <p:txEl>
                                              <p:pRg st="3" end="3"/>
                                            </p:txEl>
                                          </p:spTgt>
                                        </p:tgtEl>
                                        <p:attrNameLst>
                                          <p:attrName>style.visibility</p:attrName>
                                        </p:attrNameLst>
                                      </p:cBhvr>
                                      <p:to>
                                        <p:strVal val="visible"/>
                                      </p:to>
                                    </p:set>
                                    <p:animEffect transition="in" filter="fade">
                                      <p:cBhvr>
                                        <p:cTn id="14" dur="1000"/>
                                        <p:tgtEl>
                                          <p:spTgt spid="40966">
                                            <p:txEl>
                                              <p:pRg st="3" end="3"/>
                                            </p:txEl>
                                          </p:spTgt>
                                        </p:tgtEl>
                                      </p:cBhvr>
                                    </p:animEffect>
                                    <p:anim calcmode="lin" valueType="num">
                                      <p:cBhvr>
                                        <p:cTn id="15" dur="1000" fill="hold"/>
                                        <p:tgtEl>
                                          <p:spTgt spid="4096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096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3437496" y="1556936"/>
            <a:ext cx="3302151" cy="653469"/>
          </a:xfrm>
          <a:solidFill>
            <a:srgbClr val="FFFF00"/>
          </a:solidFill>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994" b="1" dirty="0">
                <a:solidFill>
                  <a:srgbClr val="0000CC"/>
                </a:solidFill>
              </a:rPr>
              <a:t>Life Cycle Model </a:t>
            </a:r>
            <a:r>
              <a:rPr lang="en-GB" altLang="en-US" sz="1089" b="1" dirty="0">
                <a:solidFill>
                  <a:srgbClr val="0000CC"/>
                </a:solidFill>
              </a:rPr>
              <a:t>(CONT.)</a:t>
            </a:r>
            <a:r>
              <a:rPr lang="ar-SA" altLang="en-US" sz="1089" b="1" dirty="0">
                <a:solidFill>
                  <a:srgbClr val="0000CC"/>
                </a:solidFill>
                <a:cs typeface="Arial" panose="020B0604020202020204" pitchFamily="34" charset="0"/>
              </a:rPr>
              <a:t>‏</a:t>
            </a:r>
            <a:endParaRPr lang="en-GB" altLang="en-US" sz="1089" b="1" dirty="0">
              <a:solidFill>
                <a:srgbClr val="0000CC"/>
              </a:solidFill>
            </a:endParaRPr>
          </a:p>
        </p:txBody>
      </p:sp>
      <p:sp>
        <p:nvSpPr>
          <p:cNvPr id="24579" name="Rectangle 2"/>
          <p:cNvSpPr>
            <a:spLocks noGrp="1" noChangeArrowheads="1"/>
          </p:cNvSpPr>
          <p:nvPr>
            <p:ph type="body" idx="4294967295"/>
          </p:nvPr>
        </p:nvSpPr>
        <p:spPr>
          <a:xfrm>
            <a:off x="76200" y="203377"/>
            <a:ext cx="6629400" cy="4074188"/>
          </a:xfrm>
        </p:spPr>
        <p:txBody>
          <a:bodyPr vert="horz" lIns="13472" tIns="35026" rIns="13472" bIns="35026" rtlCol="0">
            <a:noAutofit/>
          </a:bodyPr>
          <a:lstStyle/>
          <a:p>
            <a:pPr marL="232229" indent="-232229">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Many life cycle models have been </a:t>
            </a:r>
            <a:r>
              <a:rPr lang="en-GB" altLang="en-US" sz="2800" dirty="0"/>
              <a:t>proposed. </a:t>
            </a:r>
          </a:p>
          <a:p>
            <a:pPr marL="232229" indent="-232229">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We confine our attention to only a few commonly used models. </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Waterfall </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V model, </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Evolutionary, </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Prototyping</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Spiral model,  </a:t>
            </a:r>
          </a:p>
          <a:p>
            <a:pPr marL="504423" lvl="1" indent="-193345">
              <a:lnSpc>
                <a:spcPct val="115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Agile models</a:t>
            </a:r>
          </a:p>
        </p:txBody>
      </p:sp>
      <p:sp>
        <p:nvSpPr>
          <p:cNvPr id="39940" name="Right Brace 3"/>
          <p:cNvSpPr>
            <a:spLocks/>
          </p:cNvSpPr>
          <p:nvPr/>
        </p:nvSpPr>
        <p:spPr bwMode="auto">
          <a:xfrm>
            <a:off x="2133600" y="1856594"/>
            <a:ext cx="829527" cy="2229354"/>
          </a:xfrm>
          <a:prstGeom prst="rightBrace">
            <a:avLst>
              <a:gd name="adj1" fmla="val 8336"/>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5" name="TextBox 4"/>
          <p:cNvSpPr txBox="1"/>
          <p:nvPr/>
        </p:nvSpPr>
        <p:spPr>
          <a:xfrm>
            <a:off x="2979340" y="2781988"/>
            <a:ext cx="2955190" cy="378565"/>
          </a:xfrm>
          <a:prstGeom prst="rect">
            <a:avLst/>
          </a:prstGeom>
          <a:noFill/>
        </p:spPr>
        <p:txBody>
          <a:bodyPr>
            <a:spAutoFit/>
          </a:bodyPr>
          <a:lstStyle/>
          <a:p>
            <a:pPr>
              <a:lnSpc>
                <a:spcPct val="93000"/>
              </a:lnSpc>
              <a:buClr>
                <a:srgbClr val="000000"/>
              </a:buClr>
              <a:buSzPct val="100000"/>
              <a:buFont typeface="Times New Roman" panose="02020603050405020304" pitchFamily="18" charset="0"/>
              <a:buNone/>
              <a:defRPr/>
            </a:pPr>
            <a:r>
              <a:rPr lang="en-US" sz="2000" b="1" dirty="0">
                <a:solidFill>
                  <a:srgbClr val="0000FF"/>
                </a:solidFill>
              </a:rPr>
              <a:t>Traditional  models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val="2371691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animEffect transition="in" filter="wipe(down)">
                                      <p:cBhvr>
                                        <p:cTn id="7"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2971800" y="3343975"/>
            <a:ext cx="3276600" cy="853290"/>
          </a:xfrm>
          <a:solidFill>
            <a:srgbClr val="FFFF00"/>
          </a:solidFill>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Software Life Cycle</a:t>
            </a:r>
          </a:p>
        </p:txBody>
      </p:sp>
      <p:sp>
        <p:nvSpPr>
          <p:cNvPr id="19459" name="Rectangle 2"/>
          <p:cNvSpPr>
            <a:spLocks noGrp="1" noChangeArrowheads="1"/>
          </p:cNvSpPr>
          <p:nvPr>
            <p:ph type="body" idx="4294967295"/>
          </p:nvPr>
        </p:nvSpPr>
        <p:spPr>
          <a:xfrm>
            <a:off x="152400" y="133350"/>
            <a:ext cx="6553200" cy="4320454"/>
          </a:xfrm>
        </p:spPr>
        <p:txBody>
          <a:bodyPr vert="horz" lIns="13470" tIns="35023" rIns="13470" bIns="35023" rtlCol="0">
            <a:noAutofit/>
          </a:bodyPr>
          <a:lstStyle/>
          <a:p>
            <a:pPr marL="232229" indent="-232229">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Software life cycle (or </a:t>
            </a:r>
            <a:r>
              <a:rPr lang="en-GB" altLang="en-US" sz="2800" dirty="0">
                <a:solidFill>
                  <a:srgbClr val="0000CC"/>
                </a:solidFill>
              </a:rPr>
              <a:t>software process</a:t>
            </a:r>
            <a:r>
              <a:rPr lang="en-GB" altLang="en-US" sz="2800" dirty="0"/>
              <a:t>):</a:t>
            </a:r>
          </a:p>
          <a:p>
            <a:pPr marL="504423" lvl="1" indent="-193345">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C3300"/>
                </a:solidFill>
                <a:latin typeface="Comic Sans MS" panose="030F0702030302020204" pitchFamily="66" charset="0"/>
              </a:rPr>
              <a:t>Series of identifiable stages that a software product undergoes during its life time:</a:t>
            </a:r>
            <a:r>
              <a:rPr lang="en-GB" altLang="en-US" b="1" dirty="0">
                <a:latin typeface="Comic Sans MS" panose="030F0702030302020204" pitchFamily="66" charset="0"/>
              </a:rPr>
              <a:t> </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Feasibility study</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Requirements analysis and specification, </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Design, </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Coding, </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Testing</a:t>
            </a:r>
          </a:p>
          <a:p>
            <a:pPr marL="777697" lvl="2" indent="-156620">
              <a:lnSpc>
                <a:spcPct val="114000"/>
              </a:lnSpc>
              <a:spcBef>
                <a:spcPct val="50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Maintenance.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val="7664277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wipe(down)">
                                      <p:cBhvr>
                                        <p:cTn id="7" dur="500"/>
                                        <p:tgtEl>
                                          <p:spTgt spid="1945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9459">
                                            <p:txEl>
                                              <p:pRg st="3" end="3"/>
                                            </p:txEl>
                                          </p:spTgt>
                                        </p:tgtEl>
                                        <p:attrNameLst>
                                          <p:attrName>style.visibility</p:attrName>
                                        </p:attrNameLst>
                                      </p:cBhvr>
                                      <p:to>
                                        <p:strVal val="visible"/>
                                      </p:to>
                                    </p:set>
                                    <p:animEffect transition="in" filter="wipe(down)">
                                      <p:cBhvr>
                                        <p:cTn id="10" dur="500"/>
                                        <p:tgtEl>
                                          <p:spTgt spid="1945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Effect transition="in" filter="wipe(down)">
                                      <p:cBhvr>
                                        <p:cTn id="13" dur="500"/>
                                        <p:tgtEl>
                                          <p:spTgt spid="19459">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9459">
                                            <p:txEl>
                                              <p:pRg st="5" end="5"/>
                                            </p:txEl>
                                          </p:spTgt>
                                        </p:tgtEl>
                                        <p:attrNameLst>
                                          <p:attrName>style.visibility</p:attrName>
                                        </p:attrNameLst>
                                      </p:cBhvr>
                                      <p:to>
                                        <p:strVal val="visible"/>
                                      </p:to>
                                    </p:set>
                                    <p:animEffect transition="in" filter="wipe(down)">
                                      <p:cBhvr>
                                        <p:cTn id="16" dur="500"/>
                                        <p:tgtEl>
                                          <p:spTgt spid="19459">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animEffect transition="in" filter="wipe(down)">
                                      <p:cBhvr>
                                        <p:cTn id="19" dur="500"/>
                                        <p:tgtEl>
                                          <p:spTgt spid="19459">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9459">
                                            <p:txEl>
                                              <p:pRg st="7" end="7"/>
                                            </p:txEl>
                                          </p:spTgt>
                                        </p:tgtEl>
                                        <p:attrNameLst>
                                          <p:attrName>style.visibility</p:attrName>
                                        </p:attrNameLst>
                                      </p:cBhvr>
                                      <p:to>
                                        <p:strVal val="visible"/>
                                      </p:to>
                                    </p:set>
                                    <p:animEffect transition="in" filter="wipe(down)">
                                      <p:cBhvr>
                                        <p:cTn id="22"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6869" y="-32185"/>
            <a:ext cx="5850975" cy="656709"/>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Classical Waterfall Model</a:t>
            </a:r>
          </a:p>
        </p:txBody>
      </p:sp>
      <p:sp>
        <p:nvSpPr>
          <p:cNvPr id="5122" name="Rectangle 2"/>
          <p:cNvSpPr>
            <a:spLocks noGrp="1" noChangeArrowheads="1"/>
          </p:cNvSpPr>
          <p:nvPr>
            <p:ph type="body" idx="1"/>
          </p:nvPr>
        </p:nvSpPr>
        <p:spPr>
          <a:xfrm>
            <a:off x="96141" y="521512"/>
            <a:ext cx="6157341" cy="3832242"/>
          </a:xfrm>
        </p:spPr>
        <p:txBody>
          <a:bodyPr vert="horz" lIns="13470" tIns="35023" rIns="13470" bIns="35023" rtlCol="0">
            <a:noAutofit/>
          </a:bodyPr>
          <a:lstStyle/>
          <a:p>
            <a:pPr marL="232229" indent="-232229">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Classical waterfall model divides life cycle into following phases:</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Feasibility study,  </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Requirements analysis </a:t>
            </a:r>
            <a:r>
              <a:rPr lang="en-GB" altLang="en-US" sz="2400" dirty="0" smtClean="0">
                <a:solidFill>
                  <a:srgbClr val="0000FF"/>
                </a:solidFill>
              </a:rPr>
              <a:t>and                                                                      </a:t>
            </a:r>
            <a:r>
              <a:rPr lang="en-GB" altLang="en-US" sz="2400" dirty="0">
                <a:solidFill>
                  <a:srgbClr val="0000FF"/>
                </a:solidFill>
              </a:rPr>
              <a:t>specification, </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Design, </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Coding and unit testing, </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Integration and system testing,  </a:t>
            </a:r>
          </a:p>
          <a:p>
            <a:pPr marL="504423" lvl="1" indent="-193345">
              <a:lnSpc>
                <a:spcPct val="115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Maintenance.</a:t>
            </a:r>
            <a:r>
              <a:rPr lang="en-GB" altLang="en-US" sz="2400" dirty="0"/>
              <a:t> </a:t>
            </a:r>
          </a:p>
        </p:txBody>
      </p:sp>
      <p:grpSp>
        <p:nvGrpSpPr>
          <p:cNvPr id="2" name="Group 21"/>
          <p:cNvGrpSpPr>
            <a:grpSpLocks/>
          </p:cNvGrpSpPr>
          <p:nvPr/>
        </p:nvGrpSpPr>
        <p:grpSpPr bwMode="auto">
          <a:xfrm>
            <a:off x="3886200" y="1575206"/>
            <a:ext cx="2851499" cy="2273559"/>
            <a:chOff x="679" y="941"/>
            <a:chExt cx="5088" cy="3667"/>
          </a:xfrm>
        </p:grpSpPr>
        <p:sp>
          <p:nvSpPr>
            <p:cNvPr id="44037" name="Oval 16"/>
            <p:cNvSpPr>
              <a:spLocks noChangeArrowheads="1"/>
            </p:cNvSpPr>
            <p:nvPr/>
          </p:nvSpPr>
          <p:spPr bwMode="auto">
            <a:xfrm>
              <a:off x="1495" y="1229"/>
              <a:ext cx="3552" cy="321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89" b="0">
                <a:solidFill>
                  <a:schemeClr val="tx1"/>
                </a:solidFill>
                <a:latin typeface="Comic Sans MS" panose="030F0702030302020204" pitchFamily="66" charset="0"/>
              </a:endParaRPr>
            </a:p>
          </p:txBody>
        </p:sp>
        <p:sp>
          <p:nvSpPr>
            <p:cNvPr id="44038" name="Text Box 6"/>
            <p:cNvSpPr txBox="1">
              <a:spLocks noChangeArrowheads="1"/>
            </p:cNvSpPr>
            <p:nvPr/>
          </p:nvSpPr>
          <p:spPr bwMode="auto">
            <a:xfrm>
              <a:off x="2252" y="1205"/>
              <a:ext cx="1758" cy="321"/>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spcBef>
                  <a:spcPct val="50000"/>
                </a:spcBef>
              </a:pPr>
              <a:r>
                <a:rPr lang="en-US" altLang="en-US" sz="953">
                  <a:solidFill>
                    <a:schemeClr val="tx1"/>
                  </a:solidFill>
                  <a:latin typeface="Comic Sans MS" panose="030F0702030302020204" pitchFamily="66" charset="0"/>
                </a:rPr>
                <a:t>Conceptualize</a:t>
              </a:r>
            </a:p>
          </p:txBody>
        </p:sp>
        <p:sp>
          <p:nvSpPr>
            <p:cNvPr id="44039" name="Text Box 7"/>
            <p:cNvSpPr txBox="1">
              <a:spLocks noChangeArrowheads="1"/>
            </p:cNvSpPr>
            <p:nvPr/>
          </p:nvSpPr>
          <p:spPr bwMode="auto">
            <a:xfrm>
              <a:off x="3942" y="1708"/>
              <a:ext cx="1395"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Specify</a:t>
              </a:r>
            </a:p>
          </p:txBody>
        </p:sp>
        <p:sp>
          <p:nvSpPr>
            <p:cNvPr id="44040" name="Text Box 8"/>
            <p:cNvSpPr txBox="1">
              <a:spLocks noChangeArrowheads="1"/>
            </p:cNvSpPr>
            <p:nvPr/>
          </p:nvSpPr>
          <p:spPr bwMode="auto">
            <a:xfrm>
              <a:off x="4374" y="2476"/>
              <a:ext cx="1393"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Design</a:t>
              </a:r>
            </a:p>
          </p:txBody>
        </p:sp>
        <p:sp>
          <p:nvSpPr>
            <p:cNvPr id="44041" name="Text Box 9"/>
            <p:cNvSpPr txBox="1">
              <a:spLocks noChangeArrowheads="1"/>
            </p:cNvSpPr>
            <p:nvPr/>
          </p:nvSpPr>
          <p:spPr bwMode="auto">
            <a:xfrm>
              <a:off x="4181" y="3582"/>
              <a:ext cx="1393"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Code</a:t>
              </a:r>
            </a:p>
          </p:txBody>
        </p:sp>
        <p:sp>
          <p:nvSpPr>
            <p:cNvPr id="44042" name="Text Box 10"/>
            <p:cNvSpPr txBox="1">
              <a:spLocks noChangeArrowheads="1"/>
            </p:cNvSpPr>
            <p:nvPr/>
          </p:nvSpPr>
          <p:spPr bwMode="auto">
            <a:xfrm>
              <a:off x="2602" y="4255"/>
              <a:ext cx="1388"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Test</a:t>
              </a:r>
            </a:p>
          </p:txBody>
        </p:sp>
        <p:sp>
          <p:nvSpPr>
            <p:cNvPr id="44043" name="Text Box 11"/>
            <p:cNvSpPr txBox="1">
              <a:spLocks noChangeArrowheads="1"/>
            </p:cNvSpPr>
            <p:nvPr/>
          </p:nvSpPr>
          <p:spPr bwMode="auto">
            <a:xfrm>
              <a:off x="679" y="2669"/>
              <a:ext cx="1393"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Maintain</a:t>
              </a:r>
            </a:p>
          </p:txBody>
        </p:sp>
        <p:sp>
          <p:nvSpPr>
            <p:cNvPr id="44044" name="Text Box 12"/>
            <p:cNvSpPr txBox="1">
              <a:spLocks noChangeArrowheads="1"/>
            </p:cNvSpPr>
            <p:nvPr/>
          </p:nvSpPr>
          <p:spPr bwMode="auto">
            <a:xfrm>
              <a:off x="1014" y="1777"/>
              <a:ext cx="1391"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Retire</a:t>
              </a:r>
            </a:p>
          </p:txBody>
        </p:sp>
        <p:sp>
          <p:nvSpPr>
            <p:cNvPr id="44045" name="Text Box 13"/>
            <p:cNvSpPr txBox="1">
              <a:spLocks noChangeArrowheads="1"/>
            </p:cNvSpPr>
            <p:nvPr/>
          </p:nvSpPr>
          <p:spPr bwMode="auto">
            <a:xfrm>
              <a:off x="1067" y="3628"/>
              <a:ext cx="1389" cy="35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089">
                  <a:solidFill>
                    <a:schemeClr val="tx1"/>
                  </a:solidFill>
                  <a:latin typeface="Comic Sans MS" panose="030F0702030302020204" pitchFamily="66" charset="0"/>
                </a:rPr>
                <a:t>Deliver</a:t>
              </a:r>
            </a:p>
          </p:txBody>
        </p:sp>
        <p:sp>
          <p:nvSpPr>
            <p:cNvPr id="44046" name="Rectangle 17"/>
            <p:cNvSpPr>
              <a:spLocks noChangeArrowheads="1"/>
            </p:cNvSpPr>
            <p:nvPr/>
          </p:nvSpPr>
          <p:spPr bwMode="auto">
            <a:xfrm>
              <a:off x="1049" y="941"/>
              <a:ext cx="1185" cy="836"/>
            </a:xfrm>
            <a:prstGeom prst="rect">
              <a:avLst/>
            </a:prstGeom>
            <a:solidFill>
              <a:schemeClr val="bg1"/>
            </a:solidFill>
            <a:ln w="9525">
              <a:noFill/>
              <a:miter lim="800000"/>
              <a:headEnd/>
              <a:tailEnd/>
            </a:ln>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089" b="0">
                <a:solidFill>
                  <a:schemeClr val="tx1"/>
                </a:solidFill>
                <a:latin typeface="Comic Sans MS" panose="030F0702030302020204" pitchFamily="66" charset="0"/>
              </a:endParaRPr>
            </a:p>
          </p:txBody>
        </p:sp>
        <p:sp>
          <p:nvSpPr>
            <p:cNvPr id="44047" name="Line 18"/>
            <p:cNvSpPr>
              <a:spLocks noChangeShapeType="1"/>
            </p:cNvSpPr>
            <p:nvPr/>
          </p:nvSpPr>
          <p:spPr bwMode="auto">
            <a:xfrm>
              <a:off x="4423" y="1613"/>
              <a:ext cx="144" cy="96"/>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48" name="Line 19"/>
            <p:cNvSpPr>
              <a:spLocks noChangeShapeType="1"/>
            </p:cNvSpPr>
            <p:nvPr/>
          </p:nvSpPr>
          <p:spPr bwMode="auto">
            <a:xfrm>
              <a:off x="4951" y="2237"/>
              <a:ext cx="49" cy="24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49" name="Line 20"/>
            <p:cNvSpPr>
              <a:spLocks noChangeShapeType="1"/>
            </p:cNvSpPr>
            <p:nvPr/>
          </p:nvSpPr>
          <p:spPr bwMode="auto">
            <a:xfrm flipH="1">
              <a:off x="4855" y="3341"/>
              <a:ext cx="96" cy="240"/>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50" name="Line 21"/>
            <p:cNvSpPr>
              <a:spLocks noChangeShapeType="1"/>
            </p:cNvSpPr>
            <p:nvPr/>
          </p:nvSpPr>
          <p:spPr bwMode="auto">
            <a:xfrm flipH="1">
              <a:off x="3991" y="4205"/>
              <a:ext cx="240" cy="144"/>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51" name="Line 22"/>
            <p:cNvSpPr>
              <a:spLocks noChangeShapeType="1"/>
            </p:cNvSpPr>
            <p:nvPr/>
          </p:nvSpPr>
          <p:spPr bwMode="auto">
            <a:xfrm flipH="1" flipV="1">
              <a:off x="1927" y="3917"/>
              <a:ext cx="240" cy="192"/>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52" name="Line 23"/>
            <p:cNvSpPr>
              <a:spLocks noChangeShapeType="1"/>
            </p:cNvSpPr>
            <p:nvPr/>
          </p:nvSpPr>
          <p:spPr bwMode="auto">
            <a:xfrm flipH="1" flipV="1">
              <a:off x="1495" y="2958"/>
              <a:ext cx="48" cy="239"/>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sp>
          <p:nvSpPr>
            <p:cNvPr id="44053" name="Line 24"/>
            <p:cNvSpPr>
              <a:spLocks noChangeShapeType="1"/>
            </p:cNvSpPr>
            <p:nvPr/>
          </p:nvSpPr>
          <p:spPr bwMode="auto">
            <a:xfrm flipV="1">
              <a:off x="1591" y="2141"/>
              <a:ext cx="48" cy="191"/>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25"/>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42388633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checkerboard(across)">
                                      <p:cBhvr>
                                        <p:cTn id="7" dur="500"/>
                                        <p:tgtEl>
                                          <p:spTgt spid="51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checkerboard(across)">
                                      <p:cBhvr>
                                        <p:cTn id="12" dur="500"/>
                                        <p:tgtEl>
                                          <p:spTgt spid="51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checkerboard(across)">
                                      <p:cBhvr>
                                        <p:cTn id="17" dur="500"/>
                                        <p:tgtEl>
                                          <p:spTgt spid="512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checkerboard(across)">
                                      <p:cBhvr>
                                        <p:cTn id="22" dur="500"/>
                                        <p:tgtEl>
                                          <p:spTgt spid="512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122">
                                            <p:txEl>
                                              <p:pRg st="5" end="5"/>
                                            </p:txEl>
                                          </p:spTgt>
                                        </p:tgtEl>
                                        <p:attrNameLst>
                                          <p:attrName>style.visibility</p:attrName>
                                        </p:attrNameLst>
                                      </p:cBhvr>
                                      <p:to>
                                        <p:strVal val="visible"/>
                                      </p:to>
                                    </p:set>
                                    <p:animEffect transition="in" filter="checkerboard(across)">
                                      <p:cBhvr>
                                        <p:cTn id="27" dur="500"/>
                                        <p:tgtEl>
                                          <p:spTgt spid="512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122">
                                            <p:txEl>
                                              <p:pRg st="6" end="6"/>
                                            </p:txEl>
                                          </p:spTgt>
                                        </p:tgtEl>
                                        <p:attrNameLst>
                                          <p:attrName>style.visibility</p:attrName>
                                        </p:attrNameLst>
                                      </p:cBhvr>
                                      <p:to>
                                        <p:strVal val="visible"/>
                                      </p:to>
                                    </p:set>
                                    <p:animEffect transition="in" filter="checkerboard(across)">
                                      <p:cBhvr>
                                        <p:cTn id="32" dur="500"/>
                                        <p:tgtEl>
                                          <p:spTgt spid="512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2998370" y="-193657"/>
            <a:ext cx="3701787" cy="1005586"/>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22" b="1" dirty="0">
                <a:solidFill>
                  <a:srgbClr val="0033CC"/>
                </a:solidFill>
              </a:rPr>
              <a:t>Classical Waterfall Model</a:t>
            </a:r>
          </a:p>
        </p:txBody>
      </p:sp>
      <p:grpSp>
        <p:nvGrpSpPr>
          <p:cNvPr id="46083" name="Group 26"/>
          <p:cNvGrpSpPr>
            <a:grpSpLocks/>
          </p:cNvGrpSpPr>
          <p:nvPr/>
        </p:nvGrpSpPr>
        <p:grpSpPr bwMode="auto">
          <a:xfrm>
            <a:off x="86265" y="800985"/>
            <a:ext cx="6428835" cy="3629181"/>
            <a:chOff x="439" y="989"/>
            <a:chExt cx="5664" cy="3360"/>
          </a:xfrm>
        </p:grpSpPr>
        <p:sp>
          <p:nvSpPr>
            <p:cNvPr id="46085" name="Text Box 2"/>
            <p:cNvSpPr txBox="1">
              <a:spLocks noChangeArrowheads="1"/>
            </p:cNvSpPr>
            <p:nvPr/>
          </p:nvSpPr>
          <p:spPr bwMode="auto">
            <a:xfrm>
              <a:off x="439" y="989"/>
              <a:ext cx="2016" cy="336"/>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46086" name="Text Box 4"/>
            <p:cNvSpPr txBox="1">
              <a:spLocks noChangeArrowheads="1"/>
            </p:cNvSpPr>
            <p:nvPr/>
          </p:nvSpPr>
          <p:spPr bwMode="auto">
            <a:xfrm>
              <a:off x="1159" y="1668"/>
              <a:ext cx="1980" cy="377"/>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Req.   Analysis</a:t>
              </a:r>
            </a:p>
          </p:txBody>
        </p:sp>
        <p:sp>
          <p:nvSpPr>
            <p:cNvPr id="46087" name="Text Box 6"/>
            <p:cNvSpPr txBox="1">
              <a:spLocks noChangeArrowheads="1"/>
            </p:cNvSpPr>
            <p:nvPr/>
          </p:nvSpPr>
          <p:spPr bwMode="auto">
            <a:xfrm>
              <a:off x="1783" y="2225"/>
              <a:ext cx="1979" cy="378"/>
            </a:xfrm>
            <a:prstGeom prst="rect">
              <a:avLst/>
            </a:prstGeom>
            <a:solidFill>
              <a:srgbClr val="FFFF99"/>
            </a:solidFill>
            <a:ln w="38100">
              <a:solidFill>
                <a:schemeClr val="tx1"/>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46088" name="Text Box 8"/>
            <p:cNvSpPr txBox="1">
              <a:spLocks noChangeArrowheads="1"/>
            </p:cNvSpPr>
            <p:nvPr/>
          </p:nvSpPr>
          <p:spPr bwMode="auto">
            <a:xfrm>
              <a:off x="2503" y="2808"/>
              <a:ext cx="1980" cy="377"/>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46089" name="Text Box 10"/>
            <p:cNvSpPr txBox="1">
              <a:spLocks noChangeArrowheads="1"/>
            </p:cNvSpPr>
            <p:nvPr/>
          </p:nvSpPr>
          <p:spPr bwMode="auto">
            <a:xfrm>
              <a:off x="3271" y="3389"/>
              <a:ext cx="1981" cy="377"/>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46090" name="Text Box 12"/>
            <p:cNvSpPr txBox="1">
              <a:spLocks noChangeArrowheads="1"/>
            </p:cNvSpPr>
            <p:nvPr/>
          </p:nvSpPr>
          <p:spPr bwMode="auto">
            <a:xfrm>
              <a:off x="4122" y="3971"/>
              <a:ext cx="1981" cy="378"/>
            </a:xfrm>
            <a:prstGeom prst="rect">
              <a:avLst/>
            </a:prstGeom>
            <a:solidFill>
              <a:srgbClr val="FFFF99"/>
            </a:solidFill>
            <a:ln w="38100">
              <a:solidFill>
                <a:srgbClr val="000000"/>
              </a:solidFill>
              <a:round/>
              <a:headEnd/>
              <a:tailEnd/>
            </a:ln>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46091" name="Line 14"/>
            <p:cNvSpPr>
              <a:spLocks noChangeShapeType="1"/>
            </p:cNvSpPr>
            <p:nvPr/>
          </p:nvSpPr>
          <p:spPr bwMode="auto">
            <a:xfrm>
              <a:off x="2460" y="1208"/>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46092" name="Line 15"/>
            <p:cNvSpPr>
              <a:spLocks noChangeShapeType="1"/>
            </p:cNvSpPr>
            <p:nvPr/>
          </p:nvSpPr>
          <p:spPr bwMode="auto">
            <a:xfrm>
              <a:off x="2706" y="1208"/>
              <a:ext cx="1" cy="435"/>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46093" name="Line 16"/>
            <p:cNvSpPr>
              <a:spLocks noChangeShapeType="1"/>
            </p:cNvSpPr>
            <p:nvPr/>
          </p:nvSpPr>
          <p:spPr bwMode="auto">
            <a:xfrm>
              <a:off x="3131" y="1862"/>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46094" name="Line 17"/>
            <p:cNvSpPr>
              <a:spLocks noChangeShapeType="1"/>
            </p:cNvSpPr>
            <p:nvPr/>
          </p:nvSpPr>
          <p:spPr bwMode="auto">
            <a:xfrm>
              <a:off x="3344" y="1862"/>
              <a:ext cx="1" cy="363"/>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46095" name="Line 18"/>
            <p:cNvSpPr>
              <a:spLocks noChangeShapeType="1"/>
            </p:cNvSpPr>
            <p:nvPr/>
          </p:nvSpPr>
          <p:spPr bwMode="auto">
            <a:xfrm>
              <a:off x="3769" y="2444"/>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46096" name="Line 19"/>
            <p:cNvSpPr>
              <a:spLocks noChangeShapeType="1"/>
            </p:cNvSpPr>
            <p:nvPr/>
          </p:nvSpPr>
          <p:spPr bwMode="auto">
            <a:xfrm>
              <a:off x="3980" y="2444"/>
              <a:ext cx="2" cy="3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46097" name="Line 20"/>
            <p:cNvSpPr>
              <a:spLocks noChangeShapeType="1"/>
            </p:cNvSpPr>
            <p:nvPr/>
          </p:nvSpPr>
          <p:spPr bwMode="auto">
            <a:xfrm>
              <a:off x="4477" y="3025"/>
              <a:ext cx="247"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46098" name="Line 21"/>
            <p:cNvSpPr>
              <a:spLocks noChangeShapeType="1"/>
            </p:cNvSpPr>
            <p:nvPr/>
          </p:nvSpPr>
          <p:spPr bwMode="auto">
            <a:xfrm>
              <a:off x="4688" y="3025"/>
              <a:ext cx="1" cy="364"/>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46099" name="Line 22"/>
            <p:cNvSpPr>
              <a:spLocks noChangeShapeType="1"/>
            </p:cNvSpPr>
            <p:nvPr/>
          </p:nvSpPr>
          <p:spPr bwMode="auto">
            <a:xfrm>
              <a:off x="5255" y="3535"/>
              <a:ext cx="282" cy="1"/>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46100" name="Line 23"/>
            <p:cNvSpPr>
              <a:spLocks noChangeShapeType="1"/>
            </p:cNvSpPr>
            <p:nvPr/>
          </p:nvSpPr>
          <p:spPr bwMode="auto">
            <a:xfrm>
              <a:off x="5537" y="3535"/>
              <a:ext cx="2" cy="436"/>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grpSp>
      <p:sp>
        <p:nvSpPr>
          <p:cNvPr id="20" name="TextBox 19"/>
          <p:cNvSpPr txBox="1"/>
          <p:nvPr/>
        </p:nvSpPr>
        <p:spPr>
          <a:xfrm>
            <a:off x="4050546" y="1293405"/>
            <a:ext cx="2687021" cy="779316"/>
          </a:xfrm>
          <a:prstGeom prst="rect">
            <a:avLst/>
          </a:prstGeom>
          <a:solidFill>
            <a:srgbClr val="FFFFCC"/>
          </a:solidFill>
          <a:ln>
            <a:solidFill>
              <a:srgbClr val="FF0000"/>
            </a:solidFill>
            <a:prstDash val="sysDot"/>
          </a:ln>
        </p:spPr>
        <p:txBody>
          <a:bodyPr wrap="square">
            <a:spAutoFit/>
          </a:bodyPr>
          <a:lstStyle/>
          <a:p>
            <a:pPr>
              <a:lnSpc>
                <a:spcPct val="93000"/>
              </a:lnSpc>
              <a:buClr>
                <a:srgbClr val="000000"/>
              </a:buClr>
              <a:buSzPct val="100000"/>
              <a:buFont typeface="Times New Roman" panose="02020603050405020304" pitchFamily="18" charset="0"/>
              <a:buNone/>
              <a:defRPr/>
            </a:pPr>
            <a:r>
              <a:rPr lang="en-US" sz="2400" b="1" dirty="0">
                <a:solidFill>
                  <a:srgbClr val="0000FF"/>
                </a:solidFill>
              </a:rPr>
              <a:t>Simplest and most intuitive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35389583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4970642" y="72403"/>
            <a:ext cx="1808007" cy="933219"/>
          </a:xfrm>
        </p:spPr>
        <p:txBody>
          <a:bodyPr>
            <a:normAutofit fontScale="90000"/>
          </a:bodyPr>
          <a:lstStyle/>
          <a:p>
            <a:r>
              <a:rPr lang="en-US" altLang="en-US" sz="3200" b="1" dirty="0"/>
              <a:t>Software Life Cycle</a:t>
            </a:r>
          </a:p>
        </p:txBody>
      </p:sp>
      <p:sp>
        <p:nvSpPr>
          <p:cNvPr id="7172" name="Oval 16"/>
          <p:cNvSpPr>
            <a:spLocks noChangeArrowheads="1"/>
          </p:cNvSpPr>
          <p:nvPr/>
        </p:nvSpPr>
        <p:spPr bwMode="auto">
          <a:xfrm>
            <a:off x="1334641" y="615594"/>
            <a:ext cx="4198502" cy="379799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solidFill>
                <a:schemeClr val="tx1"/>
              </a:solidFill>
              <a:latin typeface="Comic Sans MS" panose="030F0702030302020204" pitchFamily="66" charset="0"/>
            </a:endParaRPr>
          </a:p>
        </p:txBody>
      </p:sp>
      <p:sp>
        <p:nvSpPr>
          <p:cNvPr id="7173" name="Text Box 6"/>
          <p:cNvSpPr txBox="1">
            <a:spLocks noChangeArrowheads="1"/>
          </p:cNvSpPr>
          <p:nvPr/>
        </p:nvSpPr>
        <p:spPr bwMode="auto">
          <a:xfrm>
            <a:off x="2469372" y="502222"/>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spcBef>
                <a:spcPct val="50000"/>
              </a:spcBef>
            </a:pPr>
            <a:r>
              <a:rPr lang="en-US" altLang="en-US" sz="1633">
                <a:solidFill>
                  <a:schemeClr val="tx1"/>
                </a:solidFill>
                <a:latin typeface="Comic Sans MS" panose="030F0702030302020204" pitchFamily="66" charset="0"/>
              </a:rPr>
              <a:t>Conceptualize</a:t>
            </a:r>
          </a:p>
        </p:txBody>
      </p:sp>
      <p:sp>
        <p:nvSpPr>
          <p:cNvPr id="7174" name="Text Box 7"/>
          <p:cNvSpPr txBox="1">
            <a:spLocks noChangeArrowheads="1"/>
          </p:cNvSpPr>
          <p:nvPr/>
        </p:nvSpPr>
        <p:spPr bwMode="auto">
          <a:xfrm>
            <a:off x="4228204" y="1182460"/>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Specify</a:t>
            </a:r>
          </a:p>
        </p:txBody>
      </p:sp>
      <p:sp>
        <p:nvSpPr>
          <p:cNvPr id="7175" name="Text Box 8"/>
          <p:cNvSpPr txBox="1">
            <a:spLocks noChangeArrowheads="1"/>
          </p:cNvSpPr>
          <p:nvPr/>
        </p:nvSpPr>
        <p:spPr bwMode="auto">
          <a:xfrm>
            <a:off x="4740015" y="2089443"/>
            <a:ext cx="1644177"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Design</a:t>
            </a:r>
          </a:p>
        </p:txBody>
      </p:sp>
      <p:sp>
        <p:nvSpPr>
          <p:cNvPr id="7176" name="Text Box 9"/>
          <p:cNvSpPr txBox="1">
            <a:spLocks noChangeArrowheads="1"/>
          </p:cNvSpPr>
          <p:nvPr/>
        </p:nvSpPr>
        <p:spPr bwMode="auto">
          <a:xfrm>
            <a:off x="4511887" y="3393232"/>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Code</a:t>
            </a:r>
          </a:p>
        </p:txBody>
      </p:sp>
      <p:sp>
        <p:nvSpPr>
          <p:cNvPr id="7177" name="Text Box 10"/>
          <p:cNvSpPr txBox="1">
            <a:spLocks noChangeArrowheads="1"/>
          </p:cNvSpPr>
          <p:nvPr/>
        </p:nvSpPr>
        <p:spPr bwMode="auto">
          <a:xfrm>
            <a:off x="2640764" y="4186843"/>
            <a:ext cx="1644177"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Test</a:t>
            </a:r>
          </a:p>
        </p:txBody>
      </p:sp>
      <p:sp>
        <p:nvSpPr>
          <p:cNvPr id="7178" name="Text Box 11"/>
          <p:cNvSpPr txBox="1">
            <a:spLocks noChangeArrowheads="1"/>
          </p:cNvSpPr>
          <p:nvPr/>
        </p:nvSpPr>
        <p:spPr bwMode="auto">
          <a:xfrm>
            <a:off x="370121" y="2316189"/>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Maintain</a:t>
            </a:r>
          </a:p>
        </p:txBody>
      </p:sp>
      <p:sp>
        <p:nvSpPr>
          <p:cNvPr id="7179" name="Text Box 12"/>
          <p:cNvSpPr txBox="1">
            <a:spLocks noChangeArrowheads="1"/>
          </p:cNvSpPr>
          <p:nvPr/>
        </p:nvSpPr>
        <p:spPr bwMode="auto">
          <a:xfrm>
            <a:off x="772414" y="1210212"/>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Retire</a:t>
            </a:r>
          </a:p>
        </p:txBody>
      </p:sp>
      <p:sp>
        <p:nvSpPr>
          <p:cNvPr id="7180" name="Text Box 13"/>
          <p:cNvSpPr txBox="1">
            <a:spLocks noChangeArrowheads="1"/>
          </p:cNvSpPr>
          <p:nvPr/>
        </p:nvSpPr>
        <p:spPr bwMode="auto">
          <a:xfrm>
            <a:off x="824013" y="3449919"/>
            <a:ext cx="1645359" cy="296423"/>
          </a:xfrm>
          <a:prstGeom prst="rect">
            <a:avLst/>
          </a:prstGeom>
          <a:solidFill>
            <a:srgbClr val="FFFF99"/>
          </a:solidFill>
          <a:ln w="28575">
            <a:solidFill>
              <a:srgbClr val="CC3300"/>
            </a:solidFill>
            <a:miter lim="800000"/>
            <a:headEnd/>
            <a:tailEnd/>
          </a:ln>
        </p:spPr>
        <p:txBody>
          <a:bodyPr lIns="62208" tIns="31105" rIns="62208" bIns="31105">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spcBef>
                <a:spcPct val="50000"/>
              </a:spcBef>
            </a:pPr>
            <a:r>
              <a:rPr lang="en-US" altLang="en-US" sz="1633">
                <a:solidFill>
                  <a:schemeClr val="tx1"/>
                </a:solidFill>
                <a:latin typeface="Comic Sans MS" panose="030F0702030302020204" pitchFamily="66" charset="0"/>
              </a:rPr>
              <a:t>Deliver</a:t>
            </a:r>
          </a:p>
        </p:txBody>
      </p:sp>
      <p:sp>
        <p:nvSpPr>
          <p:cNvPr id="7182" name="Line 18"/>
          <p:cNvSpPr>
            <a:spLocks noChangeShapeType="1"/>
          </p:cNvSpPr>
          <p:nvPr/>
        </p:nvSpPr>
        <p:spPr bwMode="auto">
          <a:xfrm>
            <a:off x="4795568" y="1069087"/>
            <a:ext cx="170210" cy="113373"/>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3" name="Line 19"/>
          <p:cNvSpPr>
            <a:spLocks noChangeShapeType="1"/>
          </p:cNvSpPr>
          <p:nvPr/>
        </p:nvSpPr>
        <p:spPr bwMode="auto">
          <a:xfrm>
            <a:off x="5419671" y="1806010"/>
            <a:ext cx="57919" cy="283432"/>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4" name="Line 20"/>
          <p:cNvSpPr>
            <a:spLocks noChangeShapeType="1"/>
          </p:cNvSpPr>
          <p:nvPr/>
        </p:nvSpPr>
        <p:spPr bwMode="auto">
          <a:xfrm flipH="1">
            <a:off x="5306198" y="3109799"/>
            <a:ext cx="113473" cy="283432"/>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5" name="Line 21"/>
          <p:cNvSpPr>
            <a:spLocks noChangeShapeType="1"/>
          </p:cNvSpPr>
          <p:nvPr/>
        </p:nvSpPr>
        <p:spPr bwMode="auto">
          <a:xfrm flipH="1">
            <a:off x="4284941" y="4130157"/>
            <a:ext cx="283683" cy="170059"/>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6" name="Line 22"/>
          <p:cNvSpPr>
            <a:spLocks noChangeShapeType="1"/>
          </p:cNvSpPr>
          <p:nvPr/>
        </p:nvSpPr>
        <p:spPr bwMode="auto">
          <a:xfrm flipH="1" flipV="1">
            <a:off x="1845270" y="3790037"/>
            <a:ext cx="283683" cy="226746"/>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7" name="Line 23"/>
          <p:cNvSpPr>
            <a:spLocks noChangeShapeType="1"/>
          </p:cNvSpPr>
          <p:nvPr/>
        </p:nvSpPr>
        <p:spPr bwMode="auto">
          <a:xfrm flipH="1" flipV="1">
            <a:off x="1334642" y="2657489"/>
            <a:ext cx="56737" cy="282251"/>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8" name="Line 24"/>
          <p:cNvSpPr>
            <a:spLocks noChangeShapeType="1"/>
          </p:cNvSpPr>
          <p:nvPr/>
        </p:nvSpPr>
        <p:spPr bwMode="auto">
          <a:xfrm flipV="1">
            <a:off x="1448115" y="1692638"/>
            <a:ext cx="56737" cy="225565"/>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7181" name="Rectangle 17"/>
          <p:cNvSpPr>
            <a:spLocks noChangeArrowheads="1"/>
          </p:cNvSpPr>
          <p:nvPr/>
        </p:nvSpPr>
        <p:spPr bwMode="auto">
          <a:xfrm>
            <a:off x="911481" y="361686"/>
            <a:ext cx="1531886" cy="8207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2208" tIns="31105" rIns="62208" bIns="31105"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1633" b="0">
              <a:solidFill>
                <a:schemeClr val="accent6">
                  <a:lumMod val="40000"/>
                  <a:lumOff val="60000"/>
                </a:schemeClr>
              </a:solidFill>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F815AC96-4A5A-4699-9DBD-ACAB251D8CBA}" type="slidenum">
              <a:rPr lang="en-US" smtClean="0"/>
              <a:pPr/>
              <a:t>2</a:t>
            </a:fld>
            <a:endParaRPr lang="en-US"/>
          </a:p>
        </p:txBody>
      </p:sp>
      <p:sp>
        <p:nvSpPr>
          <p:cNvPr id="2" name="Rectangle 1"/>
          <p:cNvSpPr/>
          <p:nvPr/>
        </p:nvSpPr>
        <p:spPr>
          <a:xfrm>
            <a:off x="2417773" y="819150"/>
            <a:ext cx="222991" cy="9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895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31468" y="0"/>
            <a:ext cx="5850975" cy="604864"/>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062" b="1" dirty="0">
                <a:solidFill>
                  <a:srgbClr val="0033CC"/>
                </a:solidFill>
              </a:rPr>
              <a:t>Relative Effort for Phases</a:t>
            </a:r>
          </a:p>
        </p:txBody>
      </p:sp>
      <p:sp>
        <p:nvSpPr>
          <p:cNvPr id="7170" name="Rectangle 2"/>
          <p:cNvSpPr>
            <a:spLocks noGrp="1" noChangeArrowheads="1"/>
          </p:cNvSpPr>
          <p:nvPr>
            <p:ph type="body" idx="1"/>
          </p:nvPr>
        </p:nvSpPr>
        <p:spPr>
          <a:xfrm>
            <a:off x="58942" y="361950"/>
            <a:ext cx="4724400" cy="3694411"/>
          </a:xfrm>
          <a:ln>
            <a:solidFill>
              <a:srgbClr val="FFFF00"/>
            </a:solidFill>
          </a:ln>
        </p:spPr>
        <p:txBody>
          <a:bodyPr vert="horz" lIns="13470" tIns="35023" rIns="13470" bIns="35023" rtlCol="0">
            <a:noAutofit/>
          </a:bodyPr>
          <a:lstStyle/>
          <a:p>
            <a:pPr marL="232229" indent="-232229">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t>Phases between feasibility study and testing 	</a:t>
            </a:r>
          </a:p>
          <a:p>
            <a:pPr marL="504423" lvl="1" indent="-193345">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t>Called </a:t>
            </a:r>
            <a:r>
              <a:rPr lang="en-GB" sz="2400" dirty="0">
                <a:solidFill>
                  <a:srgbClr val="000099"/>
                </a:solidFill>
              </a:rPr>
              <a:t>development phases.</a:t>
            </a:r>
          </a:p>
          <a:p>
            <a:pPr marL="232229" indent="-232229">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effectLst>
                  <a:outerShdw blurRad="38100" dist="38100" dir="2700000" algn="tl">
                    <a:srgbClr val="C0C0C0"/>
                  </a:outerShdw>
                </a:effectLst>
              </a:rPr>
              <a:t>Among all life cycle phases</a:t>
            </a:r>
          </a:p>
          <a:p>
            <a:pPr marL="504423" lvl="1" indent="-193345">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solidFill>
                  <a:srgbClr val="800000"/>
                </a:solidFill>
                <a:effectLst>
                  <a:outerShdw blurRad="38100" dist="38100" dir="2700000" algn="tl">
                    <a:srgbClr val="C0C0C0"/>
                  </a:outerShdw>
                </a:effectLst>
              </a:rPr>
              <a:t>Maintenance phase consumes  maximum effort.</a:t>
            </a:r>
          </a:p>
          <a:p>
            <a:pPr marL="232229" indent="-232229">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t>Among development phases,</a:t>
            </a:r>
          </a:p>
          <a:p>
            <a:pPr marL="504423" lvl="1" indent="-193345">
              <a:lnSpc>
                <a:spcPct val="124000"/>
              </a:lnSpc>
              <a:spcBef>
                <a:spcPct val="10000"/>
              </a:spcBef>
              <a:spcAft>
                <a:spcPts val="600"/>
              </a:spcAft>
              <a:tabLst>
                <a:tab pos="619997" algn="l"/>
                <a:tab pos="1242155" algn="l"/>
                <a:tab pos="1864313" algn="l"/>
                <a:tab pos="2486471" algn="l"/>
                <a:tab pos="3108629" algn="l"/>
                <a:tab pos="3730786" algn="l"/>
                <a:tab pos="4352944" algn="l"/>
                <a:tab pos="4975102" algn="l"/>
                <a:tab pos="5597260" algn="l"/>
                <a:tab pos="6219417" algn="l"/>
                <a:tab pos="6841575" algn="l"/>
              </a:tabLst>
              <a:defRPr/>
            </a:pPr>
            <a:r>
              <a:rPr lang="en-GB" sz="2400" dirty="0"/>
              <a:t>Testing phase consumes the maximum effort.</a:t>
            </a:r>
          </a:p>
        </p:txBody>
      </p:sp>
      <p:grpSp>
        <p:nvGrpSpPr>
          <p:cNvPr id="2" name="Group 6"/>
          <p:cNvGrpSpPr>
            <a:grpSpLocks/>
          </p:cNvGrpSpPr>
          <p:nvPr/>
        </p:nvGrpSpPr>
        <p:grpSpPr bwMode="auto">
          <a:xfrm>
            <a:off x="4114800" y="742950"/>
            <a:ext cx="3217658" cy="3528731"/>
            <a:chOff x="3604" y="938"/>
            <a:chExt cx="2979" cy="3267"/>
          </a:xfrm>
        </p:grpSpPr>
        <p:pic>
          <p:nvPicPr>
            <p:cNvPr id="4813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4" y="996"/>
              <a:ext cx="2979" cy="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8134" name="Text Box 4"/>
            <p:cNvSpPr txBox="1">
              <a:spLocks noChangeArrowheads="1"/>
            </p:cNvSpPr>
            <p:nvPr/>
          </p:nvSpPr>
          <p:spPr bwMode="auto">
            <a:xfrm rot="-5400000">
              <a:off x="2903" y="1869"/>
              <a:ext cx="211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nSpc>
                  <a:spcPct val="85000"/>
                </a:lnSpc>
                <a:spcBef>
                  <a:spcPts val="774"/>
                </a:spcBef>
              </a:pPr>
              <a:r>
                <a:rPr lang="en-GB" altLang="en-US" sz="1361">
                  <a:solidFill>
                    <a:srgbClr val="000000"/>
                  </a:solidFill>
                  <a:latin typeface="Comic Sans MS" panose="030F0702030302020204" pitchFamily="66" charset="0"/>
                </a:rPr>
                <a:t>Relative Effort</a:t>
              </a:r>
            </a:p>
          </p:txBody>
        </p:sp>
      </p:grpSp>
    </p:spTree>
    <p:extLst>
      <p:ext uri="{BB962C8B-B14F-4D97-AF65-F5344CB8AC3E}">
        <p14:creationId xmlns:p14="http://schemas.microsoft.com/office/powerpoint/2010/main" val="4354501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checkerboard(across)">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checkerboard(across)">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checkerboard(across)">
                                      <p:cBhvr>
                                        <p:cTn id="27" dur="5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checkerboard(across)">
                                      <p:cBhvr>
                                        <p:cTn id="32" dur="500"/>
                                        <p:tgtEl>
                                          <p:spTgt spid="7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3810000" y="2876550"/>
            <a:ext cx="2802974" cy="725837"/>
          </a:xfrm>
          <a:solidFill>
            <a:srgbClr val="FFFF00"/>
          </a:solidFill>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994" b="1" dirty="0">
                <a:solidFill>
                  <a:srgbClr val="0033CC"/>
                </a:solidFill>
              </a:rPr>
              <a:t>Process Model </a:t>
            </a:r>
            <a:endParaRPr lang="en-GB" altLang="en-US" sz="1225" b="1" dirty="0">
              <a:solidFill>
                <a:srgbClr val="0033CC"/>
              </a:solidFill>
            </a:endParaRPr>
          </a:p>
        </p:txBody>
      </p:sp>
      <p:sp>
        <p:nvSpPr>
          <p:cNvPr id="51203" name="Rectangle 2"/>
          <p:cNvSpPr>
            <a:spLocks noGrp="1" noChangeArrowheads="1"/>
          </p:cNvSpPr>
          <p:nvPr>
            <p:ph type="body" idx="1"/>
          </p:nvPr>
        </p:nvSpPr>
        <p:spPr>
          <a:xfrm>
            <a:off x="14591" y="57150"/>
            <a:ext cx="6705600" cy="4113072"/>
          </a:xfrm>
        </p:spPr>
        <p:txBody>
          <a:bodyPr vert="horz" lIns="13472" tIns="35026" rIns="13472" bIns="35026" rtlCol="0">
            <a:noAutofit/>
          </a:bodyPr>
          <a:lstStyle/>
          <a:p>
            <a:pPr marL="232229" indent="-232229">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Most organizations usually define: </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Standards on the outputs (deliverables) produced at the end of every phase </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Entry and exit criteria for every phase. </a:t>
            </a:r>
          </a:p>
          <a:p>
            <a:pPr marL="232229" indent="-232229">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They also prescribe  methodologies for:</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Specification, </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Design, </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Testing,  </a:t>
            </a:r>
          </a:p>
          <a:p>
            <a:pPr marL="504423" lvl="1" indent="-193345">
              <a:lnSpc>
                <a:spcPct val="120000"/>
              </a:lnSpc>
              <a:spcBef>
                <a:spcPts val="408"/>
              </a:spcBef>
              <a:spcAft>
                <a:spcPts val="408"/>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Project management, etc.</a:t>
            </a:r>
          </a:p>
        </p:txBody>
      </p:sp>
    </p:spTree>
    <p:extLst>
      <p:ext uri="{BB962C8B-B14F-4D97-AF65-F5344CB8AC3E}">
        <p14:creationId xmlns:p14="http://schemas.microsoft.com/office/powerpoint/2010/main" val="876323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461360" y="-95250"/>
            <a:ext cx="5850974" cy="1005586"/>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33CC"/>
                </a:solidFill>
              </a:rPr>
              <a:t>Classical Waterfall Model </a:t>
            </a:r>
            <a:r>
              <a:rPr lang="en-GB" altLang="en-US" sz="1225" b="1" dirty="0">
                <a:solidFill>
                  <a:srgbClr val="0033CC"/>
                </a:solidFill>
              </a:rPr>
              <a:t>(CONT.)</a:t>
            </a:r>
            <a:r>
              <a:rPr lang="ar-SA" altLang="en-US" sz="1225" b="1" dirty="0">
                <a:solidFill>
                  <a:srgbClr val="0033CC"/>
                </a:solidFill>
                <a:cs typeface="Arial" panose="020B0604020202020204" pitchFamily="34" charset="0"/>
              </a:rPr>
              <a:t>‏</a:t>
            </a:r>
            <a:endParaRPr lang="en-GB" altLang="en-US" sz="1225" b="1" dirty="0">
              <a:solidFill>
                <a:srgbClr val="0033CC"/>
              </a:solidFill>
            </a:endParaRPr>
          </a:p>
        </p:txBody>
      </p:sp>
      <p:sp>
        <p:nvSpPr>
          <p:cNvPr id="9218" name="Rectangle 2"/>
          <p:cNvSpPr>
            <a:spLocks noGrp="1" noChangeArrowheads="1"/>
          </p:cNvSpPr>
          <p:nvPr>
            <p:ph type="body" idx="4294967295"/>
          </p:nvPr>
        </p:nvSpPr>
        <p:spPr>
          <a:xfrm>
            <a:off x="34047" y="590550"/>
            <a:ext cx="6705601" cy="3594617"/>
          </a:xfrm>
        </p:spPr>
        <p:txBody>
          <a:bodyPr vert="horz" lIns="13470" tIns="35023" rIns="13470" bIns="35023" rtlCol="0">
            <a:noAutofit/>
          </a:bodyPr>
          <a:lstStyle/>
          <a:p>
            <a:pPr marL="232229" indent="-232229">
              <a:lnSpc>
                <a:spcPct val="120000"/>
              </a:lnSpc>
              <a:spcBef>
                <a:spcPts val="680"/>
              </a:spcBef>
              <a:spcAft>
                <a:spcPct val="1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800" dirty="0"/>
              <a:t>The guidelines and methodologies  of an organization:</a:t>
            </a:r>
          </a:p>
          <a:p>
            <a:pPr marL="504423" lvl="1" indent="-193345">
              <a:lnSpc>
                <a:spcPct val="120000"/>
              </a:lnSpc>
              <a:spcBef>
                <a:spcPts val="680"/>
              </a:spcBef>
              <a:spcAft>
                <a:spcPct val="1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dirty="0"/>
              <a:t>Called the organization's </a:t>
            </a:r>
            <a:r>
              <a:rPr lang="en-GB" sz="2400" dirty="0">
                <a:solidFill>
                  <a:srgbClr val="0000FF"/>
                </a:solidFill>
                <a:effectLst>
                  <a:outerShdw blurRad="38100" dist="38100" dir="2700000" algn="tl">
                    <a:srgbClr val="C0C0C0"/>
                  </a:outerShdw>
                </a:effectLst>
              </a:rPr>
              <a:t>software development methodology.</a:t>
            </a:r>
          </a:p>
          <a:p>
            <a:pPr marL="232229" indent="-232229">
              <a:lnSpc>
                <a:spcPct val="120000"/>
              </a:lnSpc>
              <a:spcBef>
                <a:spcPts val="680"/>
              </a:spcBef>
              <a:spcAft>
                <a:spcPct val="1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800" dirty="0"/>
              <a:t>Software development organizations:</a:t>
            </a:r>
          </a:p>
          <a:p>
            <a:pPr marL="504423" lvl="1" indent="-193345">
              <a:lnSpc>
                <a:spcPct val="120000"/>
              </a:lnSpc>
              <a:spcBef>
                <a:spcPts val="680"/>
              </a:spcBef>
              <a:spcAft>
                <a:spcPct val="1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t> </a:t>
            </a:r>
            <a:r>
              <a:rPr lang="en-GB" dirty="0"/>
              <a:t>Expect</a:t>
            </a:r>
            <a:r>
              <a:rPr lang="en-GB" sz="2400" dirty="0"/>
              <a:t> </a:t>
            </a:r>
            <a:r>
              <a:rPr lang="en-GB" dirty="0"/>
              <a:t>fresh engineers  to master the organization's software development methodology.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310754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checkerboard(across)">
                                      <p:cBhvr>
                                        <p:cTn id="7" dur="500"/>
                                        <p:tgtEl>
                                          <p:spTgt spid="921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218">
                                            <p:txEl>
                                              <p:pRg st="1" end="1"/>
                                            </p:txEl>
                                          </p:spTgt>
                                        </p:tgtEl>
                                        <p:attrNameLst>
                                          <p:attrName>style.visibility</p:attrName>
                                        </p:attrNameLst>
                                      </p:cBhvr>
                                      <p:to>
                                        <p:strVal val="visible"/>
                                      </p:to>
                                    </p:set>
                                    <p:animEffect transition="in" filter="checkerboard(across)">
                                      <p:cBhvr>
                                        <p:cTn id="10" dur="500"/>
                                        <p:tgtEl>
                                          <p:spTgt spid="921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animEffect transition="in" filter="checkerboard(across)">
                                      <p:cBhvr>
                                        <p:cTn id="15" dur="500"/>
                                        <p:tgtEl>
                                          <p:spTgt spid="921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218">
                                            <p:txEl>
                                              <p:pRg st="3" end="3"/>
                                            </p:txEl>
                                          </p:spTgt>
                                        </p:tgtEl>
                                        <p:attrNameLst>
                                          <p:attrName>style.visibility</p:attrName>
                                        </p:attrNameLst>
                                      </p:cBhvr>
                                      <p:to>
                                        <p:strVal val="visible"/>
                                      </p:to>
                                    </p:set>
                                    <p:animEffect transition="in" filter="checkerboard(across)">
                                      <p:cBhvr>
                                        <p:cTn id="18"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Isosceles Triangle 2"/>
          <p:cNvSpPr/>
          <p:nvPr/>
        </p:nvSpPr>
        <p:spPr>
          <a:xfrm>
            <a:off x="1906766" y="1994062"/>
            <a:ext cx="3017252" cy="182880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50000"/>
              </a:lnSpc>
              <a:spcAft>
                <a:spcPts val="1200"/>
              </a:spcAft>
            </a:pPr>
            <a:r>
              <a:rPr kumimoji="1" lang="en-US" altLang="en-US" sz="2000" b="1" dirty="0">
                <a:solidFill>
                  <a:srgbClr val="FFFF00"/>
                </a:solidFill>
                <a:latin typeface="Comic Sans MS" panose="030F0702030302020204" pitchFamily="66" charset="0"/>
              </a:rPr>
              <a:t>Feasibility </a:t>
            </a:r>
          </a:p>
          <a:p>
            <a:pPr algn="ctr">
              <a:lnSpc>
                <a:spcPct val="50000"/>
              </a:lnSpc>
              <a:spcAft>
                <a:spcPts val="3600"/>
              </a:spcAft>
            </a:pPr>
            <a:r>
              <a:rPr kumimoji="1" lang="en-US" altLang="en-US" sz="2000" b="1" dirty="0">
                <a:solidFill>
                  <a:srgbClr val="FFFF00"/>
                </a:solidFill>
                <a:latin typeface="Comic Sans MS" panose="030F0702030302020204" pitchFamily="66" charset="0"/>
              </a:rPr>
              <a:t>Dimensions</a:t>
            </a:r>
          </a:p>
        </p:txBody>
      </p:sp>
      <p:sp>
        <p:nvSpPr>
          <p:cNvPr id="60418" name="Rectangle 2"/>
          <p:cNvSpPr>
            <a:spLocks noGrp="1" noChangeArrowheads="1"/>
          </p:cNvSpPr>
          <p:nvPr>
            <p:ph type="title" idx="4294967295"/>
          </p:nvPr>
        </p:nvSpPr>
        <p:spPr>
          <a:xfrm>
            <a:off x="-1371600" y="-171450"/>
            <a:ext cx="5850975" cy="933219"/>
          </a:xfrm>
        </p:spPr>
        <p:txBody>
          <a:bodyPr vert="horz" lIns="68579" tIns="34289" rIns="68579" bIns="34289" rtlCol="0" anchor="ctr">
            <a:normAutofit/>
          </a:bodyPr>
          <a:lstStyle/>
          <a:p>
            <a:r>
              <a:rPr lang="en-US" altLang="en-US" sz="2994" b="1" dirty="0"/>
              <a:t>Feasibility Study</a:t>
            </a:r>
          </a:p>
        </p:txBody>
      </p:sp>
      <p:grpSp>
        <p:nvGrpSpPr>
          <p:cNvPr id="60419" name="Group 10"/>
          <p:cNvGrpSpPr>
            <a:grpSpLocks/>
          </p:cNvGrpSpPr>
          <p:nvPr/>
        </p:nvGrpSpPr>
        <p:grpSpPr bwMode="auto">
          <a:xfrm>
            <a:off x="499054" y="401130"/>
            <a:ext cx="5832822" cy="3732802"/>
            <a:chOff x="2607" y="553"/>
            <a:chExt cx="4149" cy="2909"/>
          </a:xfrm>
        </p:grpSpPr>
        <p:sp>
          <p:nvSpPr>
            <p:cNvPr id="60422" name="Oval 12"/>
            <p:cNvSpPr>
              <a:spLocks noChangeArrowheads="1"/>
            </p:cNvSpPr>
            <p:nvPr/>
          </p:nvSpPr>
          <p:spPr bwMode="auto">
            <a:xfrm>
              <a:off x="5613" y="2351"/>
              <a:ext cx="1143" cy="1111"/>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100000"/>
                </a:lnSpc>
                <a:spcBef>
                  <a:spcPct val="5000"/>
                </a:spcBef>
                <a:buClr>
                  <a:srgbClr val="D94439"/>
                </a:buClr>
                <a:buSzPct val="75000"/>
                <a:buFont typeface="Wingdings" panose="05000000000000000000" pitchFamily="2" charset="2"/>
                <a:buNone/>
              </a:pPr>
              <a:r>
                <a:rPr kumimoji="1" lang="en-US" altLang="en-US" sz="1800">
                  <a:solidFill>
                    <a:srgbClr val="FFFF00"/>
                  </a:solidFill>
                  <a:latin typeface="Comic Sans MS" panose="030F0702030302020204" pitchFamily="66" charset="0"/>
                </a:rPr>
                <a:t>Schedule feasibility</a:t>
              </a:r>
            </a:p>
          </p:txBody>
        </p:sp>
        <p:sp>
          <p:nvSpPr>
            <p:cNvPr id="60424" name="Oval 11"/>
            <p:cNvSpPr>
              <a:spLocks noChangeArrowheads="1"/>
            </p:cNvSpPr>
            <p:nvPr/>
          </p:nvSpPr>
          <p:spPr bwMode="auto">
            <a:xfrm>
              <a:off x="2607" y="2351"/>
              <a:ext cx="1156" cy="1111"/>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100000"/>
                </a:lnSpc>
                <a:spcBef>
                  <a:spcPct val="5000"/>
                </a:spcBef>
                <a:buClr>
                  <a:srgbClr val="D94439"/>
                </a:buClr>
                <a:buSzPct val="75000"/>
                <a:buFont typeface="Wingdings" panose="05000000000000000000" pitchFamily="2" charset="2"/>
                <a:buNone/>
              </a:pPr>
              <a:r>
                <a:rPr kumimoji="1" lang="en-US" altLang="en-US" sz="1800" dirty="0">
                  <a:solidFill>
                    <a:srgbClr val="FFFF00"/>
                  </a:solidFill>
                  <a:latin typeface="Comic Sans MS" panose="030F0702030302020204" pitchFamily="66" charset="0"/>
                </a:rPr>
                <a:t>Technical feasibility</a:t>
              </a:r>
            </a:p>
          </p:txBody>
        </p:sp>
        <p:sp>
          <p:nvSpPr>
            <p:cNvPr id="60425" name="Oval 14"/>
            <p:cNvSpPr>
              <a:spLocks noChangeArrowheads="1"/>
            </p:cNvSpPr>
            <p:nvPr/>
          </p:nvSpPr>
          <p:spPr bwMode="auto">
            <a:xfrm>
              <a:off x="4126" y="553"/>
              <a:ext cx="1111" cy="1241"/>
            </a:xfrm>
            <a:prstGeom prst="ellipse">
              <a:avLst/>
            </a:prstGeom>
            <a:solidFill>
              <a:srgbClr val="808000"/>
            </a:solidFill>
            <a:ln w="9525">
              <a:round/>
              <a:headEnd/>
              <a:tailEnd/>
            </a:ln>
            <a:scene3d>
              <a:camera prst="legacyObliqueBottomLeft"/>
              <a:lightRig rig="legacyFlat3" dir="r"/>
            </a:scene3d>
            <a:sp3d extrusionH="125400" prstMaterial="legacyMatte">
              <a:bevelT w="13500" h="13500" prst="angle"/>
              <a:bevelB w="13500" h="13500" prst="angle"/>
              <a:extrusionClr>
                <a:srgbClr val="808000"/>
              </a:extrusionClr>
              <a:contourClr>
                <a:srgbClr val="808000"/>
              </a:contourClr>
            </a:sp3d>
          </p:spPr>
          <p:txBody>
            <a:bodyPr lIns="0" tIns="0" rIns="0" bIns="0" anchor="ctr" anchorCtr="1">
              <a:flatTx/>
            </a:bodyP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100000"/>
                </a:lnSpc>
                <a:spcBef>
                  <a:spcPct val="5000"/>
                </a:spcBef>
                <a:buClr>
                  <a:srgbClr val="D94439"/>
                </a:buClr>
                <a:buSzPct val="75000"/>
                <a:buFont typeface="Wingdings" panose="05000000000000000000" pitchFamily="2" charset="2"/>
                <a:buNone/>
              </a:pPr>
              <a:r>
                <a:rPr kumimoji="1" lang="en-US" altLang="en-US" sz="1400">
                  <a:solidFill>
                    <a:srgbClr val="FFFF00"/>
                  </a:solidFill>
                  <a:latin typeface="Comic Sans MS" panose="030F0702030302020204" pitchFamily="66" charset="0"/>
                </a:rPr>
                <a:t>Economic feasibility (also called cost/benefit feasibility)</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2856164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3607553" y="1035185"/>
            <a:ext cx="3107774" cy="673991"/>
          </a:xfrm>
          <a:solidFill>
            <a:srgbClr val="FFFF00"/>
          </a:solidFill>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66" b="1" dirty="0"/>
              <a:t>Feasibility Study</a:t>
            </a:r>
          </a:p>
        </p:txBody>
      </p:sp>
      <p:sp>
        <p:nvSpPr>
          <p:cNvPr id="25603" name="Rectangle 2"/>
          <p:cNvSpPr>
            <a:spLocks noGrp="1" noChangeArrowheads="1"/>
          </p:cNvSpPr>
          <p:nvPr>
            <p:ph type="body" idx="4294967295"/>
          </p:nvPr>
        </p:nvSpPr>
        <p:spPr>
          <a:xfrm>
            <a:off x="25940" y="97439"/>
            <a:ext cx="6629400" cy="4708214"/>
          </a:xfrm>
        </p:spPr>
        <p:txBody>
          <a:bodyPr vert="horz" lIns="13470" tIns="35023" rIns="13470" bIns="35023" rtlCol="0">
            <a:noAutofit/>
          </a:bodyPr>
          <a:lstStyle/>
          <a:p>
            <a:pPr marL="232229" indent="-232229">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Main aim of feasibility study: </a:t>
            </a:r>
            <a:r>
              <a:rPr lang="en-GB" altLang="en-US" sz="2800" dirty="0">
                <a:solidFill>
                  <a:srgbClr val="000099"/>
                </a:solidFill>
              </a:rPr>
              <a:t>determine whether developing the software is:</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99"/>
                </a:solidFill>
              </a:rPr>
              <a:t> </a:t>
            </a:r>
            <a:r>
              <a:rPr lang="en-GB" altLang="en-US" sz="2400" b="1" dirty="0">
                <a:solidFill>
                  <a:srgbClr val="000099"/>
                </a:solidFill>
              </a:rPr>
              <a:t>Financially worthwhile</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000099"/>
                </a:solidFill>
              </a:rPr>
              <a:t> Technically feasible</a:t>
            </a:r>
            <a:r>
              <a:rPr lang="en-GB" altLang="en-US" b="1" dirty="0">
                <a:solidFill>
                  <a:srgbClr val="000099"/>
                </a:solidFill>
              </a:rPr>
              <a:t>.</a:t>
            </a:r>
          </a:p>
          <a:p>
            <a:pPr marL="232229" indent="-232229">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Roughly understand what customer wants:</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Data which would be input to the system,</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Processing needed on these data,</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Output data to be produced by the system, </a:t>
            </a:r>
          </a:p>
          <a:p>
            <a:pPr marL="504423" lvl="1" indent="-193345">
              <a:lnSpc>
                <a:spcPct val="110000"/>
              </a:lnSpc>
              <a:spcBef>
                <a:spcPct val="15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b="1" dirty="0">
                <a:solidFill>
                  <a:srgbClr val="C00000"/>
                </a:solidFill>
              </a:rPr>
              <a:t>Various constraints on the </a:t>
            </a:r>
            <a:r>
              <a:rPr lang="en-GB" altLang="en-US" sz="2400" b="1" dirty="0" err="1">
                <a:solidFill>
                  <a:srgbClr val="C00000"/>
                </a:solidFill>
              </a:rPr>
              <a:t>behavior</a:t>
            </a:r>
            <a:r>
              <a:rPr lang="en-GB" altLang="en-US" sz="2400" b="1" dirty="0">
                <a:solidFill>
                  <a:srgbClr val="C00000"/>
                </a:solidFill>
              </a:rPr>
              <a:t> of the system.</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dirty="0"/>
          </a:p>
        </p:txBody>
      </p:sp>
      <p:sp>
        <p:nvSpPr>
          <p:cNvPr id="5" name="Rectangle 1"/>
          <p:cNvSpPr txBox="1">
            <a:spLocks noChangeArrowheads="1"/>
          </p:cNvSpPr>
          <p:nvPr/>
        </p:nvSpPr>
        <p:spPr>
          <a:xfrm>
            <a:off x="4618313" y="1721741"/>
            <a:ext cx="1858687" cy="673991"/>
          </a:xfrm>
          <a:prstGeom prst="rect">
            <a:avLst/>
          </a:prstGeom>
          <a:solidFill>
            <a:srgbClr val="FFFF00"/>
          </a:solidFill>
        </p:spPr>
        <p:txBody>
          <a:bodyPr vert="horz" lIns="13470" tIns="35023" rIns="13470" bIns="3502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66" b="1" dirty="0"/>
              <a:t>First Step</a:t>
            </a:r>
          </a:p>
        </p:txBody>
      </p:sp>
    </p:spTree>
    <p:extLst>
      <p:ext uri="{BB962C8B-B14F-4D97-AF65-F5344CB8AC3E}">
        <p14:creationId xmlns:p14="http://schemas.microsoft.com/office/powerpoint/2010/main" val="3601521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03">
                                            <p:txEl>
                                              <p:pRg st="4" end="4"/>
                                            </p:txEl>
                                          </p:spTgt>
                                        </p:tgtEl>
                                        <p:attrNameLst>
                                          <p:attrName>style.visibility</p:attrName>
                                        </p:attrNameLst>
                                      </p:cBhvr>
                                      <p:to>
                                        <p:strVal val="visible"/>
                                      </p:to>
                                    </p:set>
                                    <p:animEffect transition="in" filter="wipe(down)">
                                      <p:cBhvr>
                                        <p:cTn id="12" dur="500"/>
                                        <p:tgtEl>
                                          <p:spTgt spid="2560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animEffect transition="in" filter="wipe(down)">
                                      <p:cBhvr>
                                        <p:cTn id="17" dur="500"/>
                                        <p:tgtEl>
                                          <p:spTgt spid="2560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603">
                                            <p:txEl>
                                              <p:pRg st="6" end="6"/>
                                            </p:txEl>
                                          </p:spTgt>
                                        </p:tgtEl>
                                        <p:attrNameLst>
                                          <p:attrName>style.visibility</p:attrName>
                                        </p:attrNameLst>
                                      </p:cBhvr>
                                      <p:to>
                                        <p:strVal val="visible"/>
                                      </p:to>
                                    </p:set>
                                    <p:animEffect transition="in" filter="wipe(down)">
                                      <p:cBhvr>
                                        <p:cTn id="22" dur="500"/>
                                        <p:tgtEl>
                                          <p:spTgt spid="2560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animEffect transition="in" filter="wipe(down)">
                                      <p:cBhvr>
                                        <p:cTn id="27"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4295786" y="2495550"/>
            <a:ext cx="2193374" cy="934298"/>
          </a:xfrm>
          <a:solidFill>
            <a:srgbClr val="FFFF00"/>
          </a:solidFill>
        </p:spPr>
        <p:txBody>
          <a:bodyPr/>
          <a:lstStyle/>
          <a:p>
            <a:r>
              <a:rPr lang="en-US" altLang="en-US" sz="3266" b="1" dirty="0"/>
              <a:t>Case Study</a:t>
            </a:r>
          </a:p>
        </p:txBody>
      </p:sp>
      <p:sp>
        <p:nvSpPr>
          <p:cNvPr id="57347" name="Rectangle 3"/>
          <p:cNvSpPr>
            <a:spLocks noGrp="1" noChangeArrowheads="1"/>
          </p:cNvSpPr>
          <p:nvPr>
            <p:ph type="body" idx="4294967295"/>
          </p:nvPr>
        </p:nvSpPr>
        <p:spPr>
          <a:xfrm>
            <a:off x="-4863" y="57150"/>
            <a:ext cx="6848272" cy="4047185"/>
          </a:xfrm>
        </p:spPr>
        <p:txBody>
          <a:bodyPr>
            <a:noAutofit/>
          </a:bodyPr>
          <a:lstStyle/>
          <a:p>
            <a:pPr>
              <a:lnSpc>
                <a:spcPct val="110000"/>
              </a:lnSpc>
              <a:spcBef>
                <a:spcPct val="15000"/>
              </a:spcBef>
              <a:spcAft>
                <a:spcPts val="408"/>
              </a:spcAft>
            </a:pPr>
            <a:r>
              <a:rPr lang="en-US" altLang="en-US" sz="2400" dirty="0">
                <a:solidFill>
                  <a:srgbClr val="0000FF"/>
                </a:solidFill>
              </a:rPr>
              <a:t>SPF Scheme for CFL</a:t>
            </a:r>
          </a:p>
          <a:p>
            <a:pPr>
              <a:lnSpc>
                <a:spcPct val="110000"/>
              </a:lnSpc>
              <a:spcBef>
                <a:spcPct val="15000"/>
              </a:spcBef>
              <a:spcAft>
                <a:spcPts val="408"/>
              </a:spcAft>
            </a:pPr>
            <a:r>
              <a:rPr lang="en-US" altLang="en-US" sz="2400" dirty="0"/>
              <a:t>CFL has a large number of employees, exceeding 50,000.</a:t>
            </a:r>
          </a:p>
          <a:p>
            <a:pPr>
              <a:lnSpc>
                <a:spcPct val="110000"/>
              </a:lnSpc>
              <a:spcBef>
                <a:spcPct val="15000"/>
              </a:spcBef>
              <a:spcAft>
                <a:spcPts val="408"/>
              </a:spcAft>
            </a:pPr>
            <a:r>
              <a:rPr lang="en-US" altLang="en-US" sz="2400" dirty="0"/>
              <a:t>Majority of these are casual </a:t>
            </a:r>
            <a:r>
              <a:rPr lang="en-US" altLang="en-US" sz="2400" dirty="0" err="1"/>
              <a:t>labourers</a:t>
            </a:r>
            <a:endParaRPr lang="en-US" altLang="en-US" sz="2400" dirty="0"/>
          </a:p>
          <a:p>
            <a:pPr>
              <a:lnSpc>
                <a:spcPct val="110000"/>
              </a:lnSpc>
              <a:spcBef>
                <a:spcPct val="15000"/>
              </a:spcBef>
              <a:spcAft>
                <a:spcPts val="408"/>
              </a:spcAft>
            </a:pPr>
            <a:r>
              <a:rPr lang="en-US" altLang="en-US" sz="2400" dirty="0"/>
              <a:t>Mining being a risky profession:</a:t>
            </a:r>
          </a:p>
          <a:p>
            <a:pPr lvl="1">
              <a:lnSpc>
                <a:spcPct val="110000"/>
              </a:lnSpc>
              <a:spcBef>
                <a:spcPct val="15000"/>
              </a:spcBef>
              <a:spcAft>
                <a:spcPts val="408"/>
              </a:spcAft>
            </a:pPr>
            <a:r>
              <a:rPr lang="en-US" altLang="en-US" sz="2400" dirty="0"/>
              <a:t>Casualties are high</a:t>
            </a:r>
          </a:p>
          <a:p>
            <a:pPr>
              <a:lnSpc>
                <a:spcPct val="110000"/>
              </a:lnSpc>
              <a:spcBef>
                <a:spcPct val="15000"/>
              </a:spcBef>
              <a:spcAft>
                <a:spcPts val="408"/>
              </a:spcAft>
            </a:pPr>
            <a:r>
              <a:rPr lang="en-US" altLang="en-US" sz="2400" dirty="0"/>
              <a:t>Though there is a PF:</a:t>
            </a:r>
          </a:p>
          <a:p>
            <a:pPr lvl="1">
              <a:lnSpc>
                <a:spcPct val="110000"/>
              </a:lnSpc>
              <a:spcBef>
                <a:spcPct val="15000"/>
              </a:spcBef>
              <a:spcAft>
                <a:spcPts val="408"/>
              </a:spcAft>
            </a:pPr>
            <a:r>
              <a:rPr lang="en-US" altLang="en-US" sz="2400" dirty="0"/>
              <a:t>But settlement time is high</a:t>
            </a:r>
          </a:p>
          <a:p>
            <a:pPr>
              <a:lnSpc>
                <a:spcPct val="110000"/>
              </a:lnSpc>
              <a:spcBef>
                <a:spcPct val="15000"/>
              </a:spcBef>
              <a:spcAft>
                <a:spcPts val="408"/>
              </a:spcAft>
            </a:pPr>
            <a:r>
              <a:rPr lang="en-US" altLang="en-US" sz="2400" dirty="0"/>
              <a:t>There is a need of SPF:</a:t>
            </a:r>
          </a:p>
          <a:p>
            <a:pPr lvl="1">
              <a:lnSpc>
                <a:spcPct val="110000"/>
              </a:lnSpc>
              <a:spcBef>
                <a:spcPct val="15000"/>
              </a:spcBef>
              <a:spcAft>
                <a:spcPts val="408"/>
              </a:spcAft>
            </a:pPr>
            <a:r>
              <a:rPr lang="en-US" altLang="en-US" sz="2400" dirty="0"/>
              <a:t>For faster disbursement of benefits</a:t>
            </a:r>
          </a:p>
          <a:p>
            <a:pPr lvl="1">
              <a:lnSpc>
                <a:spcPct val="110000"/>
              </a:lnSpc>
              <a:spcBef>
                <a:spcPct val="15000"/>
              </a:spcBef>
              <a:spcAft>
                <a:spcPts val="408"/>
              </a:spcAft>
            </a:pP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1327106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229600" cy="536971"/>
          </a:xfrm>
        </p:spPr>
        <p:txBody>
          <a:bodyPr>
            <a:normAutofit fontScale="90000"/>
          </a:bodyPr>
          <a:lstStyle/>
          <a:p>
            <a:r>
              <a:rPr lang="en-IN" sz="3600" b="1" dirty="0"/>
              <a:t>Feasibility: Case Study</a:t>
            </a:r>
            <a:endParaRPr lang="en-US" sz="3600" b="1" dirty="0"/>
          </a:p>
        </p:txBody>
      </p:sp>
      <p:sp>
        <p:nvSpPr>
          <p:cNvPr id="4" name="Content Placeholder 3"/>
          <p:cNvSpPr>
            <a:spLocks noGrp="1"/>
          </p:cNvSpPr>
          <p:nvPr>
            <p:ph idx="1"/>
          </p:nvPr>
        </p:nvSpPr>
        <p:spPr>
          <a:xfrm>
            <a:off x="152400" y="569802"/>
            <a:ext cx="6553200" cy="3851673"/>
          </a:xfrm>
        </p:spPr>
        <p:txBody>
          <a:bodyPr>
            <a:noAutofit/>
          </a:bodyPr>
          <a:lstStyle/>
          <a:p>
            <a:pPr>
              <a:spcAft>
                <a:spcPts val="600"/>
              </a:spcAft>
            </a:pPr>
            <a:r>
              <a:rPr lang="en-IN" sz="2800" dirty="0"/>
              <a:t>Manager  visits main office, finds out the main functionalities required</a:t>
            </a:r>
          </a:p>
          <a:p>
            <a:pPr>
              <a:spcAft>
                <a:spcPts val="600"/>
              </a:spcAft>
            </a:pPr>
            <a:r>
              <a:rPr lang="en-IN" sz="2800" dirty="0"/>
              <a:t>Visits mine site, finds out the data to be input</a:t>
            </a:r>
          </a:p>
          <a:p>
            <a:pPr>
              <a:spcAft>
                <a:spcPts val="600"/>
              </a:spcAft>
            </a:pPr>
            <a:r>
              <a:rPr lang="en-IN" sz="2800" dirty="0"/>
              <a:t>Suggests alternate solutions</a:t>
            </a:r>
          </a:p>
          <a:p>
            <a:pPr>
              <a:spcAft>
                <a:spcPts val="600"/>
              </a:spcAft>
            </a:pPr>
            <a:r>
              <a:rPr lang="en-IN" sz="2800" dirty="0"/>
              <a:t>Determines the best solution </a:t>
            </a:r>
          </a:p>
          <a:p>
            <a:pPr>
              <a:spcAft>
                <a:spcPts val="600"/>
              </a:spcAft>
            </a:pPr>
            <a:r>
              <a:rPr lang="en-IN" sz="2800" dirty="0"/>
              <a:t>Presents to the CFL Officials</a:t>
            </a:r>
          </a:p>
          <a:p>
            <a:pPr>
              <a:spcAft>
                <a:spcPts val="600"/>
              </a:spcAft>
            </a:pPr>
            <a:r>
              <a:rPr lang="en-IN" sz="2800" dirty="0"/>
              <a:t>Go/No-Go  Decision </a:t>
            </a:r>
            <a:endParaRPr 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374868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idx="4294967295"/>
          </p:nvPr>
        </p:nvSpPr>
        <p:spPr>
          <a:xfrm>
            <a:off x="228600" y="-171450"/>
            <a:ext cx="6376990" cy="1005586"/>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t>Activities During Feasibility Study</a:t>
            </a:r>
          </a:p>
        </p:txBody>
      </p:sp>
      <p:sp>
        <p:nvSpPr>
          <p:cNvPr id="58371" name="Rectangle 2"/>
          <p:cNvSpPr>
            <a:spLocks noGrp="1" noChangeArrowheads="1"/>
          </p:cNvSpPr>
          <p:nvPr>
            <p:ph type="body" idx="4294967295"/>
          </p:nvPr>
        </p:nvSpPr>
        <p:spPr>
          <a:xfrm>
            <a:off x="102395" y="438150"/>
            <a:ext cx="6629400" cy="3670880"/>
          </a:xfrm>
        </p:spPr>
        <p:txBody>
          <a:bodyPr vert="horz" lIns="13470" tIns="35023" rIns="13470" bIns="35023" rtlCol="0">
            <a:noAutofit/>
          </a:bodyPr>
          <a:lstStyle/>
          <a:p>
            <a:pPr marL="232229" indent="-232229">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solidFill>
                  <a:srgbClr val="0000FF"/>
                </a:solidFill>
              </a:rPr>
              <a:t>Work out an overall understanding of the problem.</a:t>
            </a:r>
          </a:p>
          <a:p>
            <a:pPr marL="232229" indent="-232229">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solidFill>
                  <a:srgbClr val="0000FF"/>
                </a:solidFill>
              </a:rPr>
              <a:t>Formulate different solution strategies.</a:t>
            </a:r>
          </a:p>
          <a:p>
            <a:pPr marL="232229" indent="-232229">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solidFill>
                  <a:srgbClr val="0000FF"/>
                </a:solidFill>
              </a:rPr>
              <a:t>Examine alternate solution strategies in terms of:</a:t>
            </a:r>
          </a:p>
          <a:p>
            <a:pPr marL="777697" lvl="2" indent="-156620">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resources required, </a:t>
            </a:r>
          </a:p>
          <a:p>
            <a:pPr marL="777697" lvl="2" indent="-156620">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cost of development, and </a:t>
            </a:r>
          </a:p>
          <a:p>
            <a:pPr marL="777697" lvl="2" indent="-156620">
              <a:lnSpc>
                <a:spcPct val="13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development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7185335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idx="4294967295"/>
          </p:nvPr>
        </p:nvSpPr>
        <p:spPr>
          <a:xfrm>
            <a:off x="3617068" y="2876550"/>
            <a:ext cx="3124200" cy="838200"/>
          </a:xfrm>
          <a:solidFill>
            <a:srgbClr val="FFFF00"/>
          </a:solidFill>
        </p:spPr>
        <p:txBody>
          <a:bodyPr vert="horz" lIns="13470" tIns="35023" rIns="13470" bIns="35023" rtlCol="0" anchor="ctr">
            <a:normAutofit fontScale="90000"/>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800" b="1" dirty="0">
                <a:solidFill>
                  <a:srgbClr val="0033CC"/>
                </a:solidFill>
              </a:rPr>
              <a:t>Activities during Feasibility Study</a:t>
            </a:r>
          </a:p>
        </p:txBody>
      </p:sp>
      <p:sp>
        <p:nvSpPr>
          <p:cNvPr id="62467" name="Rectangle 2"/>
          <p:cNvSpPr>
            <a:spLocks noGrp="1" noChangeArrowheads="1"/>
          </p:cNvSpPr>
          <p:nvPr>
            <p:ph type="body" idx="4294967295"/>
          </p:nvPr>
        </p:nvSpPr>
        <p:spPr>
          <a:xfrm>
            <a:off x="152400" y="209550"/>
            <a:ext cx="6553200" cy="3793358"/>
          </a:xfrm>
        </p:spPr>
        <p:txBody>
          <a:bodyPr vert="horz" lIns="13470" tIns="35023" rIns="13470" bIns="35023" rtlCol="0">
            <a:noAutofit/>
          </a:bodyPr>
          <a:lstStyle/>
          <a:p>
            <a:pPr marL="232229" indent="-232229">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Perform a cost/benefit analysis:</a:t>
            </a:r>
          </a:p>
          <a:p>
            <a:pPr marL="504423" lvl="1" indent="-193345">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Determine which solution is the best. </a:t>
            </a:r>
          </a:p>
          <a:p>
            <a:pPr marL="504423" lvl="1" indent="-193345">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3200" dirty="0"/>
              <a:t>May also find that none of the solutions is feasible due to: </a:t>
            </a:r>
          </a:p>
          <a:p>
            <a:pPr marL="777697" lvl="2" indent="-156620">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high cost, </a:t>
            </a:r>
          </a:p>
          <a:p>
            <a:pPr marL="777697" lvl="2" indent="-156620">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resource constraints,  </a:t>
            </a:r>
          </a:p>
          <a:p>
            <a:pPr marL="777697" lvl="2" indent="-156620">
              <a:lnSpc>
                <a:spcPct val="114000"/>
              </a:lnSpc>
              <a:spcBef>
                <a:spcPts val="0"/>
              </a:spcBef>
              <a:spcAft>
                <a:spcPts val="12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technical reasons.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1859565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579713" y="0"/>
            <a:ext cx="5850974" cy="934298"/>
          </a:xfrm>
        </p:spPr>
        <p:txBody>
          <a:bodyPr>
            <a:normAutofit/>
          </a:bodyPr>
          <a:lstStyle/>
          <a:p>
            <a:r>
              <a:rPr lang="en-GB" altLang="en-US" sz="3200" b="1" dirty="0"/>
              <a:t>Cost benefit analysis (CBA)</a:t>
            </a:r>
          </a:p>
        </p:txBody>
      </p:sp>
      <p:sp>
        <p:nvSpPr>
          <p:cNvPr id="65539" name="Rectangle 3"/>
          <p:cNvSpPr>
            <a:spLocks noGrp="1" noChangeArrowheads="1"/>
          </p:cNvSpPr>
          <p:nvPr>
            <p:ph type="body" idx="4294967295"/>
          </p:nvPr>
        </p:nvSpPr>
        <p:spPr>
          <a:xfrm>
            <a:off x="152400" y="702074"/>
            <a:ext cx="6705600" cy="3995340"/>
          </a:xfrm>
        </p:spPr>
        <p:txBody>
          <a:bodyPr>
            <a:normAutofit/>
          </a:bodyPr>
          <a:lstStyle/>
          <a:p>
            <a:pPr>
              <a:lnSpc>
                <a:spcPct val="130000"/>
              </a:lnSpc>
              <a:spcBef>
                <a:spcPts val="816"/>
              </a:spcBef>
              <a:spcAft>
                <a:spcPts val="816"/>
              </a:spcAft>
            </a:pPr>
            <a:r>
              <a:rPr lang="en-GB" altLang="en-US" sz="2722" dirty="0"/>
              <a:t>Need to identify all costs --- these could be:</a:t>
            </a:r>
          </a:p>
          <a:p>
            <a:pPr lvl="1">
              <a:lnSpc>
                <a:spcPct val="120000"/>
              </a:lnSpc>
              <a:spcBef>
                <a:spcPts val="417"/>
              </a:spcBef>
              <a:spcAft>
                <a:spcPct val="0"/>
              </a:spcAft>
            </a:pPr>
            <a:r>
              <a:rPr lang="en-GB" altLang="en-US" sz="2449" b="1" dirty="0">
                <a:solidFill>
                  <a:srgbClr val="0000FF"/>
                </a:solidFill>
              </a:rPr>
              <a:t>Development costs</a:t>
            </a:r>
          </a:p>
          <a:p>
            <a:pPr lvl="1">
              <a:lnSpc>
                <a:spcPct val="120000"/>
              </a:lnSpc>
              <a:spcBef>
                <a:spcPts val="417"/>
              </a:spcBef>
              <a:spcAft>
                <a:spcPct val="0"/>
              </a:spcAft>
            </a:pPr>
            <a:r>
              <a:rPr lang="en-GB" altLang="en-US" sz="2449" b="1" dirty="0">
                <a:solidFill>
                  <a:srgbClr val="0000FF"/>
                </a:solidFill>
              </a:rPr>
              <a:t>Set-up</a:t>
            </a:r>
          </a:p>
          <a:p>
            <a:pPr lvl="1">
              <a:lnSpc>
                <a:spcPct val="120000"/>
              </a:lnSpc>
              <a:spcBef>
                <a:spcPts val="417"/>
              </a:spcBef>
              <a:spcAft>
                <a:spcPct val="0"/>
              </a:spcAft>
            </a:pPr>
            <a:r>
              <a:rPr lang="en-GB" altLang="en-US" sz="2449" b="1" dirty="0">
                <a:solidFill>
                  <a:srgbClr val="0000FF"/>
                </a:solidFill>
              </a:rPr>
              <a:t>Operational costs</a:t>
            </a:r>
          </a:p>
          <a:p>
            <a:pPr>
              <a:lnSpc>
                <a:spcPct val="120000"/>
              </a:lnSpc>
              <a:spcBef>
                <a:spcPts val="816"/>
              </a:spcBef>
              <a:spcAft>
                <a:spcPts val="816"/>
              </a:spcAft>
            </a:pPr>
            <a:r>
              <a:rPr lang="en-GB" altLang="en-US" sz="2722" dirty="0"/>
              <a:t>Identify the value of benefits</a:t>
            </a:r>
          </a:p>
          <a:p>
            <a:pPr>
              <a:lnSpc>
                <a:spcPct val="120000"/>
              </a:lnSpc>
              <a:spcBef>
                <a:spcPts val="816"/>
              </a:spcBef>
              <a:spcAft>
                <a:spcPts val="816"/>
              </a:spcAft>
            </a:pPr>
            <a:r>
              <a:rPr lang="en-GB" altLang="en-US" sz="2722" dirty="0"/>
              <a:t>Check benefits are greater than costs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2848608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657641" y="-140312"/>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t>Life Cycle Model</a:t>
            </a:r>
          </a:p>
        </p:txBody>
      </p:sp>
      <p:sp>
        <p:nvSpPr>
          <p:cNvPr id="8195" name="Rectangle 2"/>
          <p:cNvSpPr>
            <a:spLocks noGrp="1" noChangeArrowheads="1"/>
          </p:cNvSpPr>
          <p:nvPr>
            <p:ph type="body" idx="4294967295"/>
          </p:nvPr>
        </p:nvSpPr>
        <p:spPr>
          <a:xfrm>
            <a:off x="76200" y="514350"/>
            <a:ext cx="6629400" cy="3717750"/>
          </a:xfrm>
        </p:spPr>
        <p:txBody>
          <a:bodyPr vert="horz" lIns="13470" tIns="35023" rIns="13470" bIns="35023" rtlCol="0">
            <a:noAutofit/>
          </a:bodyPr>
          <a:lstStyle/>
          <a:p>
            <a:pPr marL="232229" indent="-232229">
              <a:lnSpc>
                <a:spcPct val="120000"/>
              </a:lnSpc>
              <a:spcBef>
                <a:spcPts val="0"/>
              </a:spcBef>
              <a:spcAft>
                <a:spcPts val="544"/>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solidFill>
                  <a:srgbClr val="0000CC"/>
                </a:solidFill>
              </a:rPr>
              <a:t>A software life cycle model (also  process model or SDLC):</a:t>
            </a:r>
          </a:p>
          <a:p>
            <a:pPr marL="504423" lvl="1" indent="-193345">
              <a:lnSpc>
                <a:spcPct val="120000"/>
              </a:lnSpc>
              <a:spcBef>
                <a:spcPts val="0"/>
              </a:spcBef>
              <a:spcAft>
                <a:spcPts val="544"/>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solidFill>
                  <a:srgbClr val="0000CC"/>
                </a:solidFill>
              </a:rPr>
              <a:t>A descriptive and diagrammatic model of software life cycle</a:t>
            </a:r>
            <a:r>
              <a:rPr lang="en-GB" altLang="en-US" dirty="0">
                <a:solidFill>
                  <a:srgbClr val="FFFF00"/>
                </a:solidFill>
              </a:rPr>
              <a:t>:</a:t>
            </a:r>
          </a:p>
          <a:p>
            <a:pPr marL="504423" lvl="1" indent="-193345">
              <a:lnSpc>
                <a:spcPct val="120000"/>
              </a:lnSpc>
              <a:spcBef>
                <a:spcPts val="0"/>
              </a:spcBef>
              <a:spcAft>
                <a:spcPts val="544"/>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Identifies all the activities undertaken during product development, </a:t>
            </a:r>
          </a:p>
          <a:p>
            <a:pPr marL="504423" lvl="1" indent="-193345">
              <a:lnSpc>
                <a:spcPct val="120000"/>
              </a:lnSpc>
              <a:spcBef>
                <a:spcPts val="0"/>
              </a:spcBef>
              <a:spcAft>
                <a:spcPts val="544"/>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Establishes a precedence ordering among the different activities,</a:t>
            </a:r>
          </a:p>
          <a:p>
            <a:pPr marL="504423" lvl="1" indent="-193345">
              <a:lnSpc>
                <a:spcPct val="120000"/>
              </a:lnSpc>
              <a:spcBef>
                <a:spcPts val="0"/>
              </a:spcBef>
              <a:spcAft>
                <a:spcPts val="544"/>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solidFill>
                  <a:srgbClr val="0000FF"/>
                </a:solidFill>
              </a:rPr>
              <a:t>Divides life cycle into phases.</a:t>
            </a:r>
            <a:r>
              <a:rPr lang="en-GB" altLang="en-US" sz="2400"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1616939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575932" y="-124752"/>
            <a:ext cx="5850974" cy="933219"/>
          </a:xfrm>
        </p:spPr>
        <p:txBody>
          <a:bodyPr vert="horz" lIns="69048" tIns="34525" rIns="69048" bIns="34525" rtlCol="0" anchor="ctr">
            <a:normAutofit/>
          </a:bodyPr>
          <a:lstStyle/>
          <a:p>
            <a:r>
              <a:rPr lang="en-GB" altLang="en-US" sz="3600" b="1" dirty="0"/>
              <a:t>The business case</a:t>
            </a:r>
          </a:p>
        </p:txBody>
      </p:sp>
      <p:sp>
        <p:nvSpPr>
          <p:cNvPr id="67587" name="Rectangle 3"/>
          <p:cNvSpPr>
            <a:spLocks noGrp="1" noChangeArrowheads="1"/>
          </p:cNvSpPr>
          <p:nvPr>
            <p:ph type="body" idx="4294967295"/>
          </p:nvPr>
        </p:nvSpPr>
        <p:spPr>
          <a:xfrm>
            <a:off x="3301549" y="844201"/>
            <a:ext cx="3556452" cy="3887328"/>
          </a:xfrm>
        </p:spPr>
        <p:txBody>
          <a:bodyPr vert="horz" lIns="69048" tIns="34525" rIns="69048" bIns="34525" rtlCol="0">
            <a:normAutofit fontScale="92500" lnSpcReduction="10000"/>
          </a:bodyPr>
          <a:lstStyle/>
          <a:p>
            <a:pPr marL="233309" indent="-233309" defTabSz="518465">
              <a:lnSpc>
                <a:spcPct val="115000"/>
              </a:lnSpc>
              <a:spcBef>
                <a:spcPct val="15000"/>
              </a:spcBef>
              <a:spcAft>
                <a:spcPct val="15000"/>
              </a:spcAft>
            </a:pPr>
            <a:r>
              <a:rPr lang="en-GB" altLang="en-US" sz="2449" b="1" dirty="0">
                <a:solidFill>
                  <a:srgbClr val="006600"/>
                </a:solidFill>
              </a:rPr>
              <a:t>Benefits of delivered project must outweigh costs</a:t>
            </a:r>
          </a:p>
          <a:p>
            <a:pPr marL="233309" indent="-233309" defTabSz="518465">
              <a:lnSpc>
                <a:spcPct val="115000"/>
              </a:lnSpc>
              <a:spcBef>
                <a:spcPct val="15000"/>
              </a:spcBef>
              <a:spcAft>
                <a:spcPct val="15000"/>
              </a:spcAft>
            </a:pPr>
            <a:r>
              <a:rPr lang="en-GB" altLang="en-US" sz="2449" b="1" dirty="0">
                <a:solidFill>
                  <a:srgbClr val="0000CC"/>
                </a:solidFill>
              </a:rPr>
              <a:t>Costs include:</a:t>
            </a:r>
          </a:p>
          <a:p>
            <a:pPr marL="505503" lvl="1" defTabSz="518465">
              <a:lnSpc>
                <a:spcPct val="115000"/>
              </a:lnSpc>
              <a:spcBef>
                <a:spcPct val="15000"/>
              </a:spcBef>
              <a:spcAft>
                <a:spcPct val="15000"/>
              </a:spcAft>
              <a:buFontTx/>
              <a:buChar char="-"/>
            </a:pPr>
            <a:r>
              <a:rPr lang="en-GB" altLang="en-US" sz="2177" b="1" dirty="0"/>
              <a:t>Development</a:t>
            </a:r>
          </a:p>
          <a:p>
            <a:pPr marL="505503" lvl="1" defTabSz="518465">
              <a:lnSpc>
                <a:spcPct val="115000"/>
              </a:lnSpc>
              <a:spcBef>
                <a:spcPct val="15000"/>
              </a:spcBef>
              <a:spcAft>
                <a:spcPct val="15000"/>
              </a:spcAft>
              <a:buFontTx/>
              <a:buChar char="-"/>
            </a:pPr>
            <a:r>
              <a:rPr lang="en-GB" altLang="en-US" sz="2177" b="1" dirty="0"/>
              <a:t>Operation</a:t>
            </a:r>
          </a:p>
          <a:p>
            <a:pPr marL="233309" indent="-233309" defTabSz="518465">
              <a:lnSpc>
                <a:spcPct val="115000"/>
              </a:lnSpc>
              <a:spcBef>
                <a:spcPct val="15000"/>
              </a:spcBef>
              <a:spcAft>
                <a:spcPct val="15000"/>
              </a:spcAft>
              <a:buFontTx/>
              <a:buChar char="•"/>
            </a:pPr>
            <a:r>
              <a:rPr lang="en-GB" altLang="en-US" sz="2449" b="1" dirty="0">
                <a:solidFill>
                  <a:srgbClr val="0000CC"/>
                </a:solidFill>
              </a:rPr>
              <a:t>Benefits:</a:t>
            </a:r>
          </a:p>
          <a:p>
            <a:pPr marL="505503" lvl="1" defTabSz="518465">
              <a:lnSpc>
                <a:spcPct val="115000"/>
              </a:lnSpc>
              <a:spcBef>
                <a:spcPct val="15000"/>
              </a:spcBef>
              <a:spcAft>
                <a:spcPct val="15000"/>
              </a:spcAft>
              <a:buFontTx/>
              <a:buChar char="–"/>
            </a:pPr>
            <a:r>
              <a:rPr lang="en-GB" altLang="en-US" sz="2177" b="1" dirty="0"/>
              <a:t>Quantifiable</a:t>
            </a:r>
          </a:p>
          <a:p>
            <a:pPr marL="505503" lvl="1" defTabSz="518465">
              <a:lnSpc>
                <a:spcPct val="115000"/>
              </a:lnSpc>
              <a:spcBef>
                <a:spcPct val="15000"/>
              </a:spcBef>
              <a:spcAft>
                <a:spcPct val="15000"/>
              </a:spcAft>
              <a:buFontTx/>
              <a:buChar char="–"/>
            </a:pPr>
            <a:r>
              <a:rPr lang="en-GB" altLang="en-US" sz="2177" b="1" dirty="0"/>
              <a:t>Non-quantifiable</a:t>
            </a:r>
          </a:p>
        </p:txBody>
      </p:sp>
      <p:sp>
        <p:nvSpPr>
          <p:cNvPr id="67588" name="Rectangle 4"/>
          <p:cNvSpPr>
            <a:spLocks noChangeArrowheads="1"/>
          </p:cNvSpPr>
          <p:nvPr/>
        </p:nvSpPr>
        <p:spPr bwMode="auto">
          <a:xfrm>
            <a:off x="439248" y="1923684"/>
            <a:ext cx="864091" cy="2377329"/>
          </a:xfrm>
          <a:prstGeom prst="rect">
            <a:avLst/>
          </a:prstGeom>
          <a:solidFill>
            <a:schemeClr val="accent1"/>
          </a:solidFill>
          <a:ln w="9525">
            <a:solidFill>
              <a:schemeClr val="tx1"/>
            </a:solidFill>
            <a:miter lim="800000"/>
            <a:headEnd/>
            <a:tailEnd/>
          </a:ln>
        </p:spPr>
        <p:txBody>
          <a:bodyPr wrap="none" lIns="68571" tIns="34286" rIns="68571" bIns="34286" anchor="ct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eaLnBrk="1" hangingPunct="1">
              <a:lnSpc>
                <a:spcPct val="100000"/>
              </a:lnSpc>
              <a:buClrTx/>
              <a:buSzTx/>
              <a:buFontTx/>
              <a:buNone/>
            </a:pPr>
            <a:r>
              <a:rPr lang="en-GB" altLang="en-US" sz="2722">
                <a:solidFill>
                  <a:schemeClr val="tx1"/>
                </a:solidFill>
                <a:latin typeface="Comic Sans MS" panose="030F0702030302020204" pitchFamily="66" charset="0"/>
              </a:rPr>
              <a:t>Rs</a:t>
            </a:r>
          </a:p>
        </p:txBody>
      </p:sp>
      <p:sp>
        <p:nvSpPr>
          <p:cNvPr id="67589" name="Rectangle 5"/>
          <p:cNvSpPr>
            <a:spLocks noChangeArrowheads="1"/>
          </p:cNvSpPr>
          <p:nvPr/>
        </p:nvSpPr>
        <p:spPr bwMode="auto">
          <a:xfrm>
            <a:off x="1734303" y="2679762"/>
            <a:ext cx="811166" cy="1621250"/>
          </a:xfrm>
          <a:prstGeom prst="rect">
            <a:avLst/>
          </a:prstGeom>
          <a:solidFill>
            <a:schemeClr val="accent1"/>
          </a:solidFill>
          <a:ln w="9525">
            <a:solidFill>
              <a:schemeClr val="tx1"/>
            </a:solidFill>
            <a:miter lim="800000"/>
            <a:headEnd/>
            <a:tailEnd/>
          </a:ln>
        </p:spPr>
        <p:txBody>
          <a:bodyPr wrap="none" lIns="68571" tIns="34286" rIns="68571" bIns="34286" anchor="ct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eaLnBrk="1" hangingPunct="1">
              <a:lnSpc>
                <a:spcPct val="100000"/>
              </a:lnSpc>
              <a:buClrTx/>
              <a:buSzTx/>
              <a:buFontTx/>
              <a:buNone/>
            </a:pPr>
            <a:r>
              <a:rPr lang="en-GB" altLang="en-US" sz="2381">
                <a:solidFill>
                  <a:schemeClr val="tx1"/>
                </a:solidFill>
                <a:latin typeface="Comic Sans MS" panose="030F0702030302020204" pitchFamily="66" charset="0"/>
              </a:rPr>
              <a:t>Rs</a:t>
            </a:r>
          </a:p>
        </p:txBody>
      </p:sp>
      <p:sp>
        <p:nvSpPr>
          <p:cNvPr id="67590" name="Line 6"/>
          <p:cNvSpPr>
            <a:spLocks noChangeShapeType="1"/>
          </p:cNvSpPr>
          <p:nvPr/>
        </p:nvSpPr>
        <p:spPr bwMode="auto">
          <a:xfrm>
            <a:off x="7202" y="4301012"/>
            <a:ext cx="2808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67591" name="Text Box 7"/>
          <p:cNvSpPr txBox="1">
            <a:spLocks noChangeArrowheads="1"/>
          </p:cNvSpPr>
          <p:nvPr/>
        </p:nvSpPr>
        <p:spPr bwMode="auto">
          <a:xfrm>
            <a:off x="330156" y="1383627"/>
            <a:ext cx="1329513" cy="42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1" tIns="34286" rIns="68571" bIns="34286">
            <a:spAutoFit/>
          </a:bodyP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GB" altLang="en-US" sz="2313">
                <a:solidFill>
                  <a:srgbClr val="000066"/>
                </a:solidFill>
                <a:latin typeface="Comic Sans MS" panose="030F0702030302020204" pitchFamily="66" charset="0"/>
              </a:rPr>
              <a:t>Benefits</a:t>
            </a:r>
          </a:p>
        </p:txBody>
      </p:sp>
      <p:sp>
        <p:nvSpPr>
          <p:cNvPr id="67592" name="Text Box 8"/>
          <p:cNvSpPr txBox="1">
            <a:spLocks noChangeArrowheads="1"/>
          </p:cNvSpPr>
          <p:nvPr/>
        </p:nvSpPr>
        <p:spPr bwMode="auto">
          <a:xfrm>
            <a:off x="1789390" y="2085701"/>
            <a:ext cx="904717" cy="42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1" tIns="34286" rIns="68571" bIns="34286">
            <a:spAutoFit/>
          </a:bodyPr>
          <a:lstStyle>
            <a:lvl1pPr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GB" altLang="en-US" sz="2313">
                <a:solidFill>
                  <a:srgbClr val="000066"/>
                </a:solidFill>
                <a:latin typeface="Comic Sans MS" panose="030F0702030302020204" pitchFamily="66" charset="0"/>
              </a:rPr>
              <a:t>Costs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2074703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89468"/>
            <a:ext cx="5850974" cy="705314"/>
          </a:xfrm>
        </p:spPr>
        <p:txBody>
          <a:bodyPr/>
          <a:lstStyle/>
          <a:p>
            <a:r>
              <a:rPr lang="en-GB" altLang="en-US" sz="2994" b="1" dirty="0"/>
              <a:t>The business case</a:t>
            </a:r>
          </a:p>
        </p:txBody>
      </p:sp>
      <p:sp>
        <p:nvSpPr>
          <p:cNvPr id="69635" name="Rectangle 3"/>
          <p:cNvSpPr>
            <a:spLocks noGrp="1" noChangeArrowheads="1"/>
          </p:cNvSpPr>
          <p:nvPr>
            <p:ph type="body" idx="1"/>
          </p:nvPr>
        </p:nvSpPr>
        <p:spPr>
          <a:xfrm>
            <a:off x="-1" y="632947"/>
            <a:ext cx="6781801" cy="3943494"/>
          </a:xfrm>
        </p:spPr>
        <p:txBody>
          <a:bodyPr>
            <a:noAutofit/>
          </a:bodyPr>
          <a:lstStyle/>
          <a:p>
            <a:pPr>
              <a:lnSpc>
                <a:spcPct val="120000"/>
              </a:lnSpc>
              <a:spcBef>
                <a:spcPts val="0"/>
              </a:spcBef>
              <a:spcAft>
                <a:spcPts val="600"/>
              </a:spcAft>
            </a:pPr>
            <a:r>
              <a:rPr lang="en-GB" altLang="en-US" sz="2800" b="0" dirty="0" smtClean="0"/>
              <a:t>Feasibility studies should help write a ‘business case’</a:t>
            </a:r>
          </a:p>
          <a:p>
            <a:pPr>
              <a:lnSpc>
                <a:spcPct val="120000"/>
              </a:lnSpc>
              <a:spcBef>
                <a:spcPts val="0"/>
              </a:spcBef>
              <a:spcAft>
                <a:spcPts val="600"/>
              </a:spcAft>
            </a:pPr>
            <a:r>
              <a:rPr lang="en-GB" altLang="en-US" sz="2800" b="0" dirty="0" smtClean="0"/>
              <a:t>Should provide a justification for starting the project</a:t>
            </a:r>
          </a:p>
          <a:p>
            <a:pPr>
              <a:lnSpc>
                <a:spcPct val="120000"/>
              </a:lnSpc>
              <a:spcBef>
                <a:spcPts val="0"/>
              </a:spcBef>
              <a:spcAft>
                <a:spcPts val="600"/>
              </a:spcAft>
            </a:pPr>
            <a:r>
              <a:rPr lang="en-GB" altLang="en-US" sz="2800" b="0" dirty="0" smtClean="0"/>
              <a:t>Should show that the benefits of the project will exceed:</a:t>
            </a:r>
          </a:p>
          <a:p>
            <a:pPr lvl="1">
              <a:lnSpc>
                <a:spcPct val="120000"/>
              </a:lnSpc>
              <a:spcBef>
                <a:spcPts val="0"/>
              </a:spcBef>
              <a:spcAft>
                <a:spcPts val="600"/>
              </a:spcAft>
            </a:pPr>
            <a:r>
              <a:rPr lang="en-GB" altLang="en-US" sz="2400" b="1" dirty="0"/>
              <a:t>Various costs</a:t>
            </a:r>
          </a:p>
          <a:p>
            <a:pPr>
              <a:lnSpc>
                <a:spcPct val="120000"/>
              </a:lnSpc>
              <a:spcBef>
                <a:spcPts val="0"/>
              </a:spcBef>
              <a:spcAft>
                <a:spcPts val="600"/>
              </a:spcAft>
            </a:pPr>
            <a:r>
              <a:rPr lang="en-GB" altLang="en-US" sz="2800" b="0" dirty="0" smtClean="0"/>
              <a:t>Needs to take account of business risks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spTree>
    <p:extLst>
      <p:ext uri="{BB962C8B-B14F-4D97-AF65-F5344CB8AC3E}">
        <p14:creationId xmlns:p14="http://schemas.microsoft.com/office/powerpoint/2010/main" val="4105708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733800" y="1504950"/>
            <a:ext cx="3009900" cy="860155"/>
          </a:xfrm>
          <a:solidFill>
            <a:srgbClr val="FFFF00"/>
          </a:solidFill>
        </p:spPr>
        <p:txBody>
          <a:bodyPr>
            <a:normAutofit fontScale="90000"/>
          </a:bodyPr>
          <a:lstStyle/>
          <a:p>
            <a:r>
              <a:rPr lang="en-US" altLang="en-US" sz="2722" b="1" dirty="0"/>
              <a:t>Writing an Effective Business Case</a:t>
            </a:r>
          </a:p>
        </p:txBody>
      </p:sp>
      <p:sp>
        <p:nvSpPr>
          <p:cNvPr id="3" name="Content Placeholder 2"/>
          <p:cNvSpPr>
            <a:spLocks noGrp="1"/>
          </p:cNvSpPr>
          <p:nvPr>
            <p:ph idx="1"/>
          </p:nvPr>
        </p:nvSpPr>
        <p:spPr>
          <a:xfrm>
            <a:off x="152400" y="87012"/>
            <a:ext cx="5791200" cy="4925317"/>
          </a:xfrm>
        </p:spPr>
        <p:txBody>
          <a:bodyPr/>
          <a:lstStyle/>
          <a:p>
            <a:pPr marL="421253" indent="-349964">
              <a:lnSpc>
                <a:spcPct val="110000"/>
              </a:lnSpc>
              <a:spcBef>
                <a:spcPts val="408"/>
              </a:spcBef>
              <a:spcAft>
                <a:spcPts val="408"/>
              </a:spcAft>
              <a:buSzPct val="100000"/>
              <a:buFont typeface="+mj-lt"/>
              <a:buAutoNum type="arabicPeriod"/>
              <a:defRPr/>
            </a:pPr>
            <a:r>
              <a:rPr lang="en-US" sz="1361" b="1" dirty="0">
                <a:solidFill>
                  <a:srgbClr val="0000FF"/>
                </a:solidFill>
              </a:rPr>
              <a:t>Executive summary</a:t>
            </a:r>
          </a:p>
          <a:p>
            <a:pPr marL="421253" indent="-349964">
              <a:lnSpc>
                <a:spcPct val="110000"/>
              </a:lnSpc>
              <a:spcBef>
                <a:spcPts val="408"/>
              </a:spcBef>
              <a:spcAft>
                <a:spcPts val="408"/>
              </a:spcAft>
              <a:buSzPct val="100000"/>
              <a:buFont typeface="+mj-lt"/>
              <a:buAutoNum type="arabicPeriod"/>
              <a:defRPr/>
            </a:pPr>
            <a:r>
              <a:rPr lang="en-US" sz="1361" b="1" dirty="0">
                <a:solidFill>
                  <a:srgbClr val="0000FF"/>
                </a:solidFill>
              </a:rPr>
              <a:t>Project background:</a:t>
            </a:r>
          </a:p>
          <a:p>
            <a:pPr lvl="1">
              <a:lnSpc>
                <a:spcPct val="110000"/>
              </a:lnSpc>
              <a:spcBef>
                <a:spcPts val="408"/>
              </a:spcBef>
              <a:spcAft>
                <a:spcPts val="408"/>
              </a:spcAft>
              <a:buFont typeface="Symbol" pitchFamily="-105" charset="2"/>
              <a:buChar char=""/>
              <a:defRPr/>
            </a:pPr>
            <a:r>
              <a:rPr lang="en-US" sz="1225" b="1" dirty="0"/>
              <a:t>The focus must be on what, exactly, the project is undertaking, and should not be confused with what might be a bigger picture. </a:t>
            </a:r>
          </a:p>
          <a:p>
            <a:pPr marL="421253" indent="-349964">
              <a:lnSpc>
                <a:spcPct val="110000"/>
              </a:lnSpc>
              <a:spcBef>
                <a:spcPts val="408"/>
              </a:spcBef>
              <a:spcAft>
                <a:spcPts val="408"/>
              </a:spcAft>
              <a:buSzPct val="100000"/>
              <a:buFont typeface="+mj-lt"/>
              <a:buAutoNum type="arabicPeriod"/>
              <a:defRPr/>
            </a:pPr>
            <a:r>
              <a:rPr lang="en-US" sz="1361" b="1" dirty="0">
                <a:solidFill>
                  <a:srgbClr val="0000FF"/>
                </a:solidFill>
              </a:rPr>
              <a:t>Business opportunity</a:t>
            </a:r>
          </a:p>
          <a:p>
            <a:pPr marL="715049" lvl="1" indent="-349964">
              <a:lnSpc>
                <a:spcPct val="110000"/>
              </a:lnSpc>
              <a:spcBef>
                <a:spcPts val="408"/>
              </a:spcBef>
              <a:spcAft>
                <a:spcPts val="408"/>
              </a:spcAft>
              <a:buSzPct val="100000"/>
              <a:buFont typeface="Comic Sans MS" pitchFamily="66" charset="0"/>
              <a:buChar char="-"/>
              <a:defRPr/>
            </a:pPr>
            <a:r>
              <a:rPr lang="en-US" sz="1225" b="1" dirty="0"/>
              <a:t> What difference will it make? </a:t>
            </a:r>
          </a:p>
          <a:p>
            <a:pPr marL="715049" lvl="1" indent="-349964">
              <a:lnSpc>
                <a:spcPct val="110000"/>
              </a:lnSpc>
              <a:spcBef>
                <a:spcPts val="408"/>
              </a:spcBef>
              <a:spcAft>
                <a:spcPts val="408"/>
              </a:spcAft>
              <a:buSzPct val="100000"/>
              <a:buFont typeface="Comic Sans MS" pitchFamily="66" charset="0"/>
              <a:buChar char="-"/>
              <a:defRPr/>
            </a:pPr>
            <a:r>
              <a:rPr lang="en-US" sz="1225" b="1" dirty="0"/>
              <a:t>  What if we don’t do it? </a:t>
            </a:r>
          </a:p>
          <a:p>
            <a:pPr marL="421253" indent="-349964">
              <a:lnSpc>
                <a:spcPct val="110000"/>
              </a:lnSpc>
              <a:spcBef>
                <a:spcPts val="408"/>
              </a:spcBef>
              <a:spcAft>
                <a:spcPts val="408"/>
              </a:spcAft>
              <a:buSzPct val="100000"/>
              <a:buFont typeface="+mj-lt"/>
              <a:buAutoNum type="arabicPeriod"/>
              <a:defRPr/>
            </a:pPr>
            <a:r>
              <a:rPr lang="en-US" sz="1361" b="1" dirty="0">
                <a:solidFill>
                  <a:srgbClr val="0000FF"/>
                </a:solidFill>
              </a:rPr>
              <a:t>Costs</a:t>
            </a:r>
          </a:p>
          <a:p>
            <a:pPr marL="715049" lvl="1" indent="-349964">
              <a:lnSpc>
                <a:spcPct val="110000"/>
              </a:lnSpc>
              <a:spcBef>
                <a:spcPts val="408"/>
              </a:spcBef>
              <a:spcAft>
                <a:spcPts val="408"/>
              </a:spcAft>
              <a:buSzPct val="100000"/>
              <a:buFont typeface="Comic Sans MS" pitchFamily="66" charset="0"/>
              <a:buChar char="-"/>
              <a:defRPr/>
            </a:pPr>
            <a:r>
              <a:rPr lang="en-US" sz="1225" b="1" dirty="0"/>
              <a:t>Should include the cost of development, implementation, training, change management, and operations.</a:t>
            </a:r>
          </a:p>
          <a:p>
            <a:pPr marL="421253" indent="-349964">
              <a:lnSpc>
                <a:spcPct val="110000"/>
              </a:lnSpc>
              <a:spcBef>
                <a:spcPts val="408"/>
              </a:spcBef>
              <a:spcAft>
                <a:spcPts val="408"/>
              </a:spcAft>
              <a:buSzPct val="100000"/>
              <a:buFont typeface="+mj-lt"/>
              <a:buAutoNum type="arabicPeriod"/>
              <a:defRPr/>
            </a:pPr>
            <a:r>
              <a:rPr lang="en-US" sz="1361" b="1" dirty="0">
                <a:solidFill>
                  <a:srgbClr val="0000FF"/>
                </a:solidFill>
              </a:rPr>
              <a:t>Benefits </a:t>
            </a:r>
          </a:p>
          <a:p>
            <a:pPr lvl="1">
              <a:lnSpc>
                <a:spcPct val="110000"/>
              </a:lnSpc>
              <a:spcBef>
                <a:spcPts val="408"/>
              </a:spcBef>
              <a:spcAft>
                <a:spcPts val="408"/>
              </a:spcAft>
              <a:buFont typeface="Symbol" pitchFamily="-105" charset="2"/>
              <a:buChar char=""/>
              <a:defRPr/>
            </a:pPr>
            <a:r>
              <a:rPr lang="en-US" sz="1225" b="1" dirty="0"/>
              <a:t>Benefits usually presented in terms of revenue generation and cost reductions.</a:t>
            </a:r>
          </a:p>
          <a:p>
            <a:pPr marL="421253" indent="-349964">
              <a:lnSpc>
                <a:spcPct val="110000"/>
              </a:lnSpc>
              <a:spcBef>
                <a:spcPts val="408"/>
              </a:spcBef>
              <a:spcAft>
                <a:spcPts val="408"/>
              </a:spcAft>
              <a:buSzPct val="100000"/>
              <a:buFont typeface="+mj-lt"/>
              <a:buAutoNum type="arabicPeriod"/>
              <a:defRPr/>
            </a:pPr>
            <a:r>
              <a:rPr lang="en-US" sz="1361" b="1" dirty="0"/>
              <a:t> </a:t>
            </a:r>
            <a:r>
              <a:rPr lang="en-US" sz="1361" b="1" dirty="0">
                <a:solidFill>
                  <a:srgbClr val="0000FF"/>
                </a:solidFill>
              </a:rPr>
              <a:t>Risks </a:t>
            </a:r>
          </a:p>
          <a:p>
            <a:pPr marL="715049" lvl="1" indent="-349964">
              <a:lnSpc>
                <a:spcPct val="110000"/>
              </a:lnSpc>
              <a:spcBef>
                <a:spcPts val="408"/>
              </a:spcBef>
              <a:spcAft>
                <a:spcPts val="408"/>
              </a:spcAft>
              <a:buFont typeface="Comic Sans MS" pitchFamily="66" charset="0"/>
              <a:buChar char="−"/>
              <a:defRPr/>
            </a:pPr>
            <a:r>
              <a:rPr lang="en-US" sz="1225" b="1" dirty="0"/>
              <a:t>Identify   risks.   </a:t>
            </a:r>
          </a:p>
          <a:p>
            <a:pPr marL="715049" lvl="1" indent="-349964">
              <a:lnSpc>
                <a:spcPct val="110000"/>
              </a:lnSpc>
              <a:spcBef>
                <a:spcPts val="408"/>
              </a:spcBef>
              <a:spcAft>
                <a:spcPts val="408"/>
              </a:spcAft>
              <a:buFont typeface="Comic Sans MS" pitchFamily="66" charset="0"/>
              <a:buChar char="−"/>
              <a:defRPr/>
            </a:pPr>
            <a:r>
              <a:rPr lang="en-US" sz="1225" b="1" dirty="0"/>
              <a:t>Explain how these will be managed. </a:t>
            </a:r>
          </a:p>
          <a:p>
            <a:pPr marL="421253" indent="-349964">
              <a:lnSpc>
                <a:spcPct val="110000"/>
              </a:lnSpc>
              <a:spcBef>
                <a:spcPts val="408"/>
              </a:spcBef>
              <a:spcAft>
                <a:spcPts val="408"/>
              </a:spcAft>
              <a:buSzPct val="100000"/>
              <a:buFont typeface="Wingdings" pitchFamily="2" charset="2"/>
              <a:buChar char="§"/>
              <a:defRPr/>
            </a:pPr>
            <a:endParaRPr lang="en-US" sz="1361" b="1"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val="2117025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idx="4294967295"/>
          </p:nvPr>
        </p:nvSpPr>
        <p:spPr>
          <a:xfrm>
            <a:off x="2582327" y="14978"/>
            <a:ext cx="4022175" cy="708554"/>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33CC"/>
                </a:solidFill>
              </a:rPr>
              <a:t>Classical Waterfall Model</a:t>
            </a:r>
          </a:p>
        </p:txBody>
      </p:sp>
      <p:sp>
        <p:nvSpPr>
          <p:cNvPr id="73731" name="Text Box 2"/>
          <p:cNvSpPr txBox="1">
            <a:spLocks noChangeArrowheads="1"/>
          </p:cNvSpPr>
          <p:nvPr/>
        </p:nvSpPr>
        <p:spPr bwMode="auto">
          <a:xfrm>
            <a:off x="239561" y="722451"/>
            <a:ext cx="2288760" cy="362918"/>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23557" name="Text Box 4"/>
          <p:cNvSpPr txBox="1">
            <a:spLocks noChangeArrowheads="1"/>
          </p:cNvSpPr>
          <p:nvPr/>
        </p:nvSpPr>
        <p:spPr bwMode="auto">
          <a:xfrm>
            <a:off x="1057206" y="1455849"/>
            <a:ext cx="2246636" cy="407203"/>
          </a:xfrm>
          <a:prstGeom prst="rect">
            <a:avLst/>
          </a:prstGeom>
          <a:solidFill>
            <a:srgbClr val="0000FF"/>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FFFF99"/>
                </a:solidFill>
                <a:latin typeface="Comic Sans MS" panose="030F0702030302020204" pitchFamily="66" charset="0"/>
              </a:rPr>
              <a:t>Req.   Analysis</a:t>
            </a:r>
          </a:p>
        </p:txBody>
      </p:sp>
      <p:sp>
        <p:nvSpPr>
          <p:cNvPr id="73733" name="Text Box 6"/>
          <p:cNvSpPr txBox="1">
            <a:spLocks noChangeArrowheads="1"/>
          </p:cNvSpPr>
          <p:nvPr/>
        </p:nvSpPr>
        <p:spPr bwMode="auto">
          <a:xfrm>
            <a:off x="1764681" y="2056392"/>
            <a:ext cx="2247716" cy="40936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73734" name="Text Box 8"/>
          <p:cNvSpPr txBox="1">
            <a:spLocks noChangeArrowheads="1"/>
          </p:cNvSpPr>
          <p:nvPr/>
        </p:nvSpPr>
        <p:spPr bwMode="auto">
          <a:xfrm>
            <a:off x="2582327" y="2687178"/>
            <a:ext cx="2247716" cy="40720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73735" name="Text Box 10"/>
          <p:cNvSpPr txBox="1">
            <a:spLocks noChangeArrowheads="1"/>
          </p:cNvSpPr>
          <p:nvPr/>
        </p:nvSpPr>
        <p:spPr bwMode="auto">
          <a:xfrm>
            <a:off x="3452899" y="3314724"/>
            <a:ext cx="2249877" cy="407202"/>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73736" name="Text Box 12"/>
          <p:cNvSpPr txBox="1">
            <a:spLocks noChangeArrowheads="1"/>
          </p:cNvSpPr>
          <p:nvPr/>
        </p:nvSpPr>
        <p:spPr bwMode="auto">
          <a:xfrm>
            <a:off x="4419600" y="3943350"/>
            <a:ext cx="2248796" cy="40828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73737" name="Line 14"/>
          <p:cNvSpPr>
            <a:spLocks noChangeShapeType="1"/>
          </p:cNvSpPr>
          <p:nvPr/>
        </p:nvSpPr>
        <p:spPr bwMode="auto">
          <a:xfrm>
            <a:off x="2533723" y="958996"/>
            <a:ext cx="27974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73738" name="Line 15"/>
          <p:cNvSpPr>
            <a:spLocks noChangeShapeType="1"/>
          </p:cNvSpPr>
          <p:nvPr/>
        </p:nvSpPr>
        <p:spPr bwMode="auto">
          <a:xfrm>
            <a:off x="2812391" y="958997"/>
            <a:ext cx="1080" cy="46876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73739" name="Line 16"/>
          <p:cNvSpPr>
            <a:spLocks noChangeShapeType="1"/>
          </p:cNvSpPr>
          <p:nvPr/>
        </p:nvSpPr>
        <p:spPr bwMode="auto">
          <a:xfrm>
            <a:off x="3295201" y="1665390"/>
            <a:ext cx="279750"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73740" name="Line 17"/>
          <p:cNvSpPr>
            <a:spLocks noChangeShapeType="1"/>
          </p:cNvSpPr>
          <p:nvPr/>
        </p:nvSpPr>
        <p:spPr bwMode="auto">
          <a:xfrm>
            <a:off x="3537147" y="1665391"/>
            <a:ext cx="1080" cy="39100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73741" name="Line 18"/>
          <p:cNvSpPr>
            <a:spLocks noChangeShapeType="1"/>
          </p:cNvSpPr>
          <p:nvPr/>
        </p:nvSpPr>
        <p:spPr bwMode="auto">
          <a:xfrm>
            <a:off x="4018878" y="2294016"/>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73742" name="Line 19"/>
          <p:cNvSpPr>
            <a:spLocks noChangeShapeType="1"/>
          </p:cNvSpPr>
          <p:nvPr/>
        </p:nvSpPr>
        <p:spPr bwMode="auto">
          <a:xfrm>
            <a:off x="4258663" y="2294017"/>
            <a:ext cx="216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73743" name="Line 20"/>
          <p:cNvSpPr>
            <a:spLocks noChangeShapeType="1"/>
          </p:cNvSpPr>
          <p:nvPr/>
        </p:nvSpPr>
        <p:spPr bwMode="auto">
          <a:xfrm>
            <a:off x="4822483" y="2921562"/>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73744" name="Line 21"/>
          <p:cNvSpPr>
            <a:spLocks noChangeShapeType="1"/>
          </p:cNvSpPr>
          <p:nvPr/>
        </p:nvSpPr>
        <p:spPr bwMode="auto">
          <a:xfrm>
            <a:off x="5062267" y="2921563"/>
            <a:ext cx="108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73745" name="Line 22"/>
          <p:cNvSpPr>
            <a:spLocks noChangeShapeType="1"/>
          </p:cNvSpPr>
          <p:nvPr/>
        </p:nvSpPr>
        <p:spPr bwMode="auto">
          <a:xfrm>
            <a:off x="5706014" y="3472420"/>
            <a:ext cx="319714"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73746" name="Line 23"/>
          <p:cNvSpPr>
            <a:spLocks noChangeShapeType="1"/>
          </p:cNvSpPr>
          <p:nvPr/>
        </p:nvSpPr>
        <p:spPr bwMode="auto">
          <a:xfrm>
            <a:off x="6025728" y="3472421"/>
            <a:ext cx="2160" cy="47092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3264097902"/>
      </p:ext>
    </p:extLst>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3557"/>
                                        </p:tgtEl>
                                        <p:attrNameLst>
                                          <p:attrName>fillcolor</p:attrName>
                                        </p:attrNameLst>
                                      </p:cBhvr>
                                      <p:to>
                                        <a:schemeClr val="accent2"/>
                                      </p:to>
                                    </p:animClr>
                                    <p:set>
                                      <p:cBhvr>
                                        <p:cTn id="7" dur="2000" fill="hold"/>
                                        <p:tgtEl>
                                          <p:spTgt spid="23557"/>
                                        </p:tgtEl>
                                        <p:attrNameLst>
                                          <p:attrName>fill.type</p:attrName>
                                        </p:attrNameLst>
                                      </p:cBhvr>
                                      <p:to>
                                        <p:strVal val="solid"/>
                                      </p:to>
                                    </p:set>
                                    <p:set>
                                      <p:cBhvr>
                                        <p:cTn id="8" dur="2000" fill="hold"/>
                                        <p:tgtEl>
                                          <p:spTgt spid="2355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idx="4294967295"/>
          </p:nvPr>
        </p:nvSpPr>
        <p:spPr>
          <a:xfrm>
            <a:off x="304800" y="185023"/>
            <a:ext cx="6858720" cy="601624"/>
          </a:xfrm>
        </p:spPr>
        <p:txBody>
          <a:bodyPr vert="horz" lIns="13470" tIns="35023" rIns="13470" bIns="35023" rtlCol="0" anchor="ctr">
            <a:normAutofit/>
          </a:bodyPr>
          <a:lstStyle/>
          <a:p>
            <a:pPr>
              <a:lnSpc>
                <a:spcPct val="94000"/>
              </a:lnSpc>
              <a:spcBef>
                <a:spcPts val="544"/>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722" b="1" dirty="0">
                <a:solidFill>
                  <a:srgbClr val="0033CC"/>
                </a:solidFill>
              </a:rPr>
              <a:t>Requirements Analysis and Specification</a:t>
            </a:r>
          </a:p>
        </p:txBody>
      </p:sp>
      <p:sp>
        <p:nvSpPr>
          <p:cNvPr id="13314" name="Rectangle 2"/>
          <p:cNvSpPr>
            <a:spLocks noGrp="1" noChangeArrowheads="1"/>
          </p:cNvSpPr>
          <p:nvPr>
            <p:ph type="body" idx="4294967295"/>
          </p:nvPr>
        </p:nvSpPr>
        <p:spPr>
          <a:xfrm>
            <a:off x="304800" y="819806"/>
            <a:ext cx="6324600" cy="4323694"/>
          </a:xfrm>
        </p:spPr>
        <p:txBody>
          <a:bodyPr vert="horz" lIns="13470" tIns="35023" rIns="13470" bIns="35023" rtlCol="0">
            <a:normAutofit lnSpcReduction="10000"/>
          </a:bodyPr>
          <a:lstStyle/>
          <a:p>
            <a:pPr marL="232229" indent="-232229">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Aim of this phase:</a:t>
            </a: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solidFill>
                  <a:srgbClr val="000099"/>
                </a:solidFill>
              </a:rPr>
              <a:t>Understand the exact requirements of the customer,  </a:t>
            </a: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solidFill>
                  <a:srgbClr val="000099"/>
                </a:solidFill>
              </a:rPr>
              <a:t>Document them properly.</a:t>
            </a:r>
          </a:p>
          <a:p>
            <a:pPr marL="232229" indent="-232229">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Consists of two distinct activities: </a:t>
            </a: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solidFill>
                  <a:srgbClr val="0000FF"/>
                </a:solidFill>
              </a:rPr>
              <a:t>Requirements gathering and analysis </a:t>
            </a: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solidFill>
                  <a:srgbClr val="0000FF"/>
                </a:solidFill>
              </a:rPr>
              <a:t>Requirements specification.</a:t>
            </a: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endParaRPr lang="en-GB" altLang="en-US" sz="2722" dirty="0">
              <a:solidFill>
                <a:srgbClr val="0000FF"/>
              </a:solidFill>
            </a:endParaRP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endParaRPr lang="en-GB" altLang="en-US" sz="2722" dirty="0">
              <a:solidFill>
                <a:srgbClr val="0000FF"/>
              </a:solidFill>
            </a:endParaRPr>
          </a:p>
          <a:p>
            <a:pPr marL="504423" lvl="1" indent="-193345">
              <a:lnSpc>
                <a:spcPct val="115000"/>
              </a:lnSpc>
              <a:spcBef>
                <a:spcPts val="68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endParaRPr lang="en-GB" altLang="en-US" sz="2722"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Tree>
    <p:extLst>
      <p:ext uri="{BB962C8B-B14F-4D97-AF65-F5344CB8AC3E}">
        <p14:creationId xmlns:p14="http://schemas.microsoft.com/office/powerpoint/2010/main" val="16702964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checkerboard(across)">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checkerboard(across)">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checkerboard(across)">
                                      <p:cBhvr>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checkerboard(across)">
                                      <p:cBhvr>
                                        <p:cTn id="22" dur="500"/>
                                        <p:tgtEl>
                                          <p:spTgt spid="13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3314">
                                            <p:txEl>
                                              <p:pRg st="4" end="4"/>
                                            </p:txEl>
                                          </p:spTgt>
                                        </p:tgtEl>
                                        <p:attrNameLst>
                                          <p:attrName>style.visibility</p:attrName>
                                        </p:attrNameLst>
                                      </p:cBhvr>
                                      <p:to>
                                        <p:strVal val="visible"/>
                                      </p:to>
                                    </p:set>
                                    <p:animEffect transition="in" filter="checkerboard(across)">
                                      <p:cBhvr>
                                        <p:cTn id="27" dur="500"/>
                                        <p:tgtEl>
                                          <p:spTgt spid="133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3314">
                                            <p:txEl>
                                              <p:pRg st="5" end="5"/>
                                            </p:txEl>
                                          </p:spTgt>
                                        </p:tgtEl>
                                        <p:attrNameLst>
                                          <p:attrName>style.visibility</p:attrName>
                                        </p:attrNameLst>
                                      </p:cBhvr>
                                      <p:to>
                                        <p:strVal val="visible"/>
                                      </p:to>
                                    </p:set>
                                    <p:animEffect transition="in" filter="checkerboard(across)">
                                      <p:cBhvr>
                                        <p:cTn id="32" dur="500"/>
                                        <p:tgtEl>
                                          <p:spTgt spid="133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234553" y="-247650"/>
            <a:ext cx="7110387" cy="927818"/>
          </a:xfrm>
        </p:spPr>
        <p:txBody>
          <a:bodyPr vert="horz" lIns="13472" tIns="35026" rIns="13472" bIns="35026" rtlCol="0" anchor="ctr">
            <a:normAutofit/>
          </a:bodyPr>
          <a:lstStyle/>
          <a:p>
            <a:pPr>
              <a:lnSpc>
                <a:spcPct val="94000"/>
              </a:lnSpc>
              <a:spcBef>
                <a:spcPts val="544"/>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400" b="1" dirty="0">
                <a:solidFill>
                  <a:srgbClr val="0033CC"/>
                </a:solidFill>
              </a:rPr>
              <a:t>Requirements Analysis and Specification</a:t>
            </a:r>
          </a:p>
        </p:txBody>
      </p:sp>
      <p:sp>
        <p:nvSpPr>
          <p:cNvPr id="14338" name="Rectangle 2"/>
          <p:cNvSpPr>
            <a:spLocks noGrp="1" noChangeArrowheads="1"/>
          </p:cNvSpPr>
          <p:nvPr>
            <p:ph type="body" idx="1"/>
          </p:nvPr>
        </p:nvSpPr>
        <p:spPr>
          <a:xfrm>
            <a:off x="152399" y="378763"/>
            <a:ext cx="6553200" cy="4388500"/>
          </a:xfrm>
        </p:spPr>
        <p:txBody>
          <a:bodyPr vert="horz" lIns="13472" tIns="35026" rIns="13472" bIns="35026" rtlCol="0">
            <a:noAutofit/>
          </a:bodyPr>
          <a:lstStyle/>
          <a:p>
            <a:pPr marL="232229" indent="-232229">
              <a:lnSpc>
                <a:spcPct val="114000"/>
              </a:lnSpc>
              <a:spcBef>
                <a:spcPts val="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800" dirty="0"/>
              <a:t>Gather requirements data from the customer:</a:t>
            </a:r>
          </a:p>
          <a:p>
            <a:pPr marL="504423" lvl="1" indent="-193345">
              <a:lnSpc>
                <a:spcPct val="114000"/>
              </a:lnSpc>
              <a:spcBef>
                <a:spcPts val="0"/>
              </a:spcBef>
              <a:spcAft>
                <a:spcPct val="10000"/>
              </a:spcAft>
              <a:buFont typeface="Symbol" pitchFamily="-105"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solidFill>
                  <a:srgbClr val="000099"/>
                </a:solidFill>
              </a:rPr>
              <a:t>Analyze the collected data to understand what customer wants</a:t>
            </a:r>
          </a:p>
          <a:p>
            <a:pPr marL="210627" indent="-193345">
              <a:lnSpc>
                <a:spcPct val="114000"/>
              </a:lnSpc>
              <a:spcBef>
                <a:spcPts val="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800" dirty="0">
                <a:solidFill>
                  <a:srgbClr val="000099"/>
                </a:solidFill>
              </a:rPr>
              <a:t>Remove requirements problems:</a:t>
            </a:r>
          </a:p>
          <a:p>
            <a:pPr marL="504423" lvl="1" indent="-193345">
              <a:lnSpc>
                <a:spcPct val="114000"/>
              </a:lnSpc>
              <a:spcBef>
                <a:spcPts val="0"/>
              </a:spcBef>
              <a:spcAft>
                <a:spcPct val="10000"/>
              </a:spcAft>
              <a:buFont typeface="Symbol" pitchFamily="-105"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solidFill>
                  <a:srgbClr val="000099"/>
                </a:solidFill>
              </a:rPr>
              <a:t>Inconsistencies</a:t>
            </a:r>
          </a:p>
          <a:p>
            <a:pPr marL="504423" lvl="1" indent="-193345">
              <a:lnSpc>
                <a:spcPct val="114000"/>
              </a:lnSpc>
              <a:spcBef>
                <a:spcPts val="0"/>
              </a:spcBef>
              <a:spcAft>
                <a:spcPct val="10000"/>
              </a:spcAft>
              <a:buFont typeface="Symbol" pitchFamily="-105"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solidFill>
                  <a:srgbClr val="000099"/>
                </a:solidFill>
              </a:rPr>
              <a:t>Anomalies</a:t>
            </a:r>
          </a:p>
          <a:p>
            <a:pPr marL="504423" lvl="1" indent="-193345">
              <a:lnSpc>
                <a:spcPct val="114000"/>
              </a:lnSpc>
              <a:spcBef>
                <a:spcPts val="0"/>
              </a:spcBef>
              <a:spcAft>
                <a:spcPct val="10000"/>
              </a:spcAft>
              <a:buFont typeface="Symbol" pitchFamily="-105" charset="2"/>
              <a:buChar char=""/>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solidFill>
                  <a:srgbClr val="000099"/>
                </a:solidFill>
              </a:rPr>
              <a:t>Incompleteness</a:t>
            </a:r>
          </a:p>
          <a:p>
            <a:pPr marL="232229" indent="-232229">
              <a:lnSpc>
                <a:spcPct val="114000"/>
              </a:lnSpc>
              <a:spcBef>
                <a:spcPts val="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r>
              <a:rPr lang="en-GB" sz="2400" dirty="0"/>
              <a:t>Organize</a:t>
            </a:r>
            <a:r>
              <a:rPr lang="en-GB" sz="2800" dirty="0"/>
              <a:t> </a:t>
            </a:r>
            <a:r>
              <a:rPr lang="en-GB" sz="2400" dirty="0"/>
              <a:t>into a </a:t>
            </a:r>
            <a:r>
              <a:rPr lang="en-GB" sz="2400" dirty="0">
                <a:solidFill>
                  <a:srgbClr val="000099"/>
                </a:solidFill>
              </a:rPr>
              <a:t>Software Requirements Specification (SRS) document.</a:t>
            </a:r>
          </a:p>
          <a:p>
            <a:pPr marL="210627" indent="-193345">
              <a:lnSpc>
                <a:spcPct val="114000"/>
              </a:lnSpc>
              <a:spcBef>
                <a:spcPts val="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defRPr/>
            </a:pPr>
            <a:endParaRPr lang="en-GB" sz="2400" dirty="0">
              <a:solidFill>
                <a:srgbClr val="000099"/>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6712433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checkerboard(across)">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checkerboard(across)">
                                      <p:cBhvr>
                                        <p:cTn id="12" dur="500"/>
                                        <p:tgtEl>
                                          <p:spTgt spid="14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checkerboard(across)">
                                      <p:cBhvr>
                                        <p:cTn id="17" dur="500"/>
                                        <p:tgtEl>
                                          <p:spTgt spid="14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checkerboard(across)">
                                      <p:cBhvr>
                                        <p:cTn id="22" dur="500"/>
                                        <p:tgtEl>
                                          <p:spTgt spid="143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animEffect transition="in" filter="checkerboard(across)">
                                      <p:cBhvr>
                                        <p:cTn id="27" dur="500"/>
                                        <p:tgtEl>
                                          <p:spTgt spid="143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4338">
                                            <p:txEl>
                                              <p:pRg st="5" end="5"/>
                                            </p:txEl>
                                          </p:spTgt>
                                        </p:tgtEl>
                                        <p:attrNameLst>
                                          <p:attrName>style.visibility</p:attrName>
                                        </p:attrNameLst>
                                      </p:cBhvr>
                                      <p:to>
                                        <p:strVal val="visible"/>
                                      </p:to>
                                    </p:set>
                                    <p:animEffect transition="in" filter="checkerboard(across)">
                                      <p:cBhvr>
                                        <p:cTn id="32" dur="500"/>
                                        <p:tgtEl>
                                          <p:spTgt spid="143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4338">
                                            <p:txEl>
                                              <p:pRg st="6" end="6"/>
                                            </p:txEl>
                                          </p:spTgt>
                                        </p:tgtEl>
                                        <p:attrNameLst>
                                          <p:attrName>style.visibility</p:attrName>
                                        </p:attrNameLst>
                                      </p:cBhvr>
                                      <p:to>
                                        <p:strVal val="visible"/>
                                      </p:to>
                                    </p:set>
                                    <p:animEffect transition="in" filter="checkerboard(across)">
                                      <p:cBhvr>
                                        <p:cTn id="37"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idx="4294967295"/>
          </p:nvPr>
        </p:nvSpPr>
        <p:spPr>
          <a:xfrm>
            <a:off x="599484" y="124196"/>
            <a:ext cx="5850974" cy="853290"/>
          </a:xfrm>
        </p:spPr>
        <p:txBody>
          <a:bodyPr vert="horz" lIns="13470" tIns="35023" rIns="13470" bIns="35023" rtlCol="0" anchor="ctr">
            <a:normAutofit/>
          </a:bodyPr>
          <a:lstStyle/>
          <a:p>
            <a:pPr>
              <a:lnSpc>
                <a:spcPct val="94000"/>
              </a:lnSpc>
              <a:spcBef>
                <a:spcPts val="544"/>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Requirements Gathering</a:t>
            </a:r>
          </a:p>
        </p:txBody>
      </p:sp>
      <p:sp>
        <p:nvSpPr>
          <p:cNvPr id="15362" name="Rectangle 2"/>
          <p:cNvSpPr>
            <a:spLocks noGrp="1" noChangeArrowheads="1"/>
          </p:cNvSpPr>
          <p:nvPr>
            <p:ph type="body" idx="4294967295"/>
          </p:nvPr>
        </p:nvSpPr>
        <p:spPr>
          <a:xfrm>
            <a:off x="152400" y="877775"/>
            <a:ext cx="6553200" cy="3889488"/>
          </a:xfrm>
        </p:spPr>
        <p:txBody>
          <a:bodyPr vert="horz" lIns="13470" tIns="35023" rIns="13470" bIns="35023" rtlCol="0">
            <a:normAutofit lnSpcReduction="10000"/>
          </a:bodyPr>
          <a:lstStyle/>
          <a:p>
            <a:pPr marL="232229" indent="-232229">
              <a:lnSpc>
                <a:spcPct val="12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Gathering relevant data:</a:t>
            </a:r>
          </a:p>
          <a:p>
            <a:pPr marL="504423" lvl="1" indent="-193345">
              <a:lnSpc>
                <a:spcPct val="12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Usually collected from the end-users through interviews and discussions.</a:t>
            </a:r>
          </a:p>
          <a:p>
            <a:pPr marL="504423" lvl="1" indent="-193345">
              <a:lnSpc>
                <a:spcPct val="12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solidFill>
                  <a:srgbClr val="0000FF"/>
                </a:solidFill>
              </a:rPr>
              <a:t>Example:</a:t>
            </a:r>
            <a:r>
              <a:rPr lang="en-GB" altLang="en-US" sz="2722" dirty="0"/>
              <a:t> for a business accounting software:</a:t>
            </a:r>
          </a:p>
          <a:p>
            <a:pPr marL="777697" lvl="2" indent="-156620">
              <a:lnSpc>
                <a:spcPct val="120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49" dirty="0"/>
              <a:t>Interview all the accountants of the organization to find out their requirements.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Tree>
    <p:extLst>
      <p:ext uri="{BB962C8B-B14F-4D97-AF65-F5344CB8AC3E}">
        <p14:creationId xmlns:p14="http://schemas.microsoft.com/office/powerpoint/2010/main" val="36328481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checkerboard(across)">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checkerboard(across)">
                                      <p:cBhvr>
                                        <p:cTn id="12" dur="500"/>
                                        <p:tgtEl>
                                          <p:spTgt spid="153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checkerboard(across)">
                                      <p:cBhvr>
                                        <p:cTn id="17" dur="500"/>
                                        <p:tgtEl>
                                          <p:spTgt spid="153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Effect transition="in" filter="checkerboard(across)">
                                      <p:cBhvr>
                                        <p:cTn id="22"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idx="4294967295"/>
          </p:nvPr>
        </p:nvSpPr>
        <p:spPr>
          <a:xfrm>
            <a:off x="664126" y="-41400"/>
            <a:ext cx="5850974" cy="853290"/>
          </a:xfrm>
        </p:spPr>
        <p:txBody>
          <a:bodyPr vert="horz" lIns="13470" tIns="35023" rIns="13470" bIns="35023" rtlCol="0" anchor="ctr">
            <a:normAutofit/>
          </a:bodyPr>
          <a:lstStyle/>
          <a:p>
            <a:pPr>
              <a:lnSpc>
                <a:spcPct val="94000"/>
              </a:lnSpc>
              <a:spcBef>
                <a:spcPts val="544"/>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Requirements Analysis </a:t>
            </a:r>
            <a:r>
              <a:rPr lang="en-GB" altLang="en-US" sz="1050" b="1" dirty="0">
                <a:solidFill>
                  <a:srgbClr val="0033CC"/>
                </a:solidFill>
              </a:rPr>
              <a:t>(Cont...)</a:t>
            </a:r>
            <a:r>
              <a:rPr lang="ar-SA" altLang="en-US" sz="1050" b="1" dirty="0">
                <a:solidFill>
                  <a:srgbClr val="0033CC"/>
                </a:solidFill>
                <a:cs typeface="Arial" panose="020B0604020202020204" pitchFamily="34" charset="0"/>
              </a:rPr>
              <a:t>‏</a:t>
            </a:r>
            <a:endParaRPr lang="en-GB" altLang="en-US" sz="1050" b="1" dirty="0">
              <a:solidFill>
                <a:srgbClr val="0033CC"/>
              </a:solidFill>
            </a:endParaRPr>
          </a:p>
        </p:txBody>
      </p:sp>
      <p:sp>
        <p:nvSpPr>
          <p:cNvPr id="19459" name="Rectangle 2"/>
          <p:cNvSpPr>
            <a:spLocks noGrp="1" noChangeArrowheads="1"/>
          </p:cNvSpPr>
          <p:nvPr>
            <p:ph type="body" idx="4294967295"/>
          </p:nvPr>
        </p:nvSpPr>
        <p:spPr>
          <a:xfrm>
            <a:off x="152400" y="802566"/>
            <a:ext cx="6629400" cy="3955375"/>
          </a:xfrm>
        </p:spPr>
        <p:txBody>
          <a:bodyPr vert="horz" lIns="13470" tIns="35023" rIns="13470" bIns="35023" rtlCol="0">
            <a:noAutofit/>
          </a:bodyPr>
          <a:lstStyle/>
          <a:p>
            <a:pPr marL="232229" indent="-232229">
              <a:lnSpc>
                <a:spcPct val="120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The data you initially collect from the users:</a:t>
            </a:r>
          </a:p>
          <a:p>
            <a:pPr marL="504423" lvl="1" indent="-193345">
              <a:lnSpc>
                <a:spcPct val="120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Usually contain several contradictions and ambiguities.</a:t>
            </a:r>
          </a:p>
          <a:p>
            <a:pPr marL="504423" lvl="1" indent="-193345">
              <a:lnSpc>
                <a:spcPct val="120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Why?</a:t>
            </a:r>
          </a:p>
          <a:p>
            <a:pPr marL="504423" lvl="1" indent="-193345">
              <a:lnSpc>
                <a:spcPct val="120000"/>
              </a:lnSpc>
              <a:spcBef>
                <a:spcPts val="600"/>
              </a:spcBef>
              <a:spcAft>
                <a:spcPts val="6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b="1" dirty="0">
                <a:solidFill>
                  <a:srgbClr val="0000FF"/>
                </a:solidFill>
              </a:rPr>
              <a:t>Each user typically has only a partial and incomplete view of the system.</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30883817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7"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ChangeArrowheads="1"/>
          </p:cNvSpPr>
          <p:nvPr>
            <p:ph type="title" idx="4294967295"/>
          </p:nvPr>
        </p:nvSpPr>
        <p:spPr>
          <a:xfrm>
            <a:off x="513787" y="-22293"/>
            <a:ext cx="5850974" cy="853290"/>
          </a:xfrm>
        </p:spPr>
        <p:txBody>
          <a:bodyPr vert="horz" lIns="13470" tIns="35023" rIns="13470" bIns="35023" rtlCol="0" anchor="ctr">
            <a:normAutofit/>
          </a:bodyPr>
          <a:lstStyle/>
          <a:p>
            <a:pPr>
              <a:lnSpc>
                <a:spcPct val="94000"/>
              </a:lnSpc>
              <a:spcBef>
                <a:spcPts val="544"/>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33CC"/>
                </a:solidFill>
              </a:rPr>
              <a:t>Requirements Analysis </a:t>
            </a:r>
            <a:r>
              <a:rPr lang="en-GB" altLang="en-US" sz="1400" b="1" dirty="0">
                <a:solidFill>
                  <a:srgbClr val="0033CC"/>
                </a:solidFill>
              </a:rPr>
              <a:t>(Cont...)</a:t>
            </a:r>
            <a:r>
              <a:rPr lang="ar-SA" altLang="en-US" sz="1400" b="1" dirty="0">
                <a:solidFill>
                  <a:srgbClr val="0033CC"/>
                </a:solidFill>
                <a:cs typeface="Arial" panose="020B0604020202020204" pitchFamily="34" charset="0"/>
              </a:rPr>
              <a:t>‏</a:t>
            </a:r>
            <a:endParaRPr lang="en-GB" altLang="en-US" sz="1400" b="1" dirty="0">
              <a:solidFill>
                <a:srgbClr val="0033CC"/>
              </a:solidFill>
            </a:endParaRPr>
          </a:p>
        </p:txBody>
      </p:sp>
      <p:sp>
        <p:nvSpPr>
          <p:cNvPr id="83971" name="Rectangle 2"/>
          <p:cNvSpPr>
            <a:spLocks noGrp="1" noChangeArrowheads="1"/>
          </p:cNvSpPr>
          <p:nvPr>
            <p:ph type="body" idx="4294967295"/>
          </p:nvPr>
        </p:nvSpPr>
        <p:spPr>
          <a:xfrm>
            <a:off x="92413" y="590550"/>
            <a:ext cx="6775315" cy="3836563"/>
          </a:xfrm>
        </p:spPr>
        <p:txBody>
          <a:bodyPr vert="horz" lIns="13470" tIns="35023" rIns="13470" bIns="35023" rtlCol="0">
            <a:noAutofit/>
          </a:bodyPr>
          <a:lstStyle/>
          <a:p>
            <a:pPr marL="232229" indent="-232229">
              <a:lnSpc>
                <a:spcPct val="125000"/>
              </a:lnSpc>
              <a:spcBef>
                <a:spcPts val="816"/>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Ambiguities and contradictions: </a:t>
            </a:r>
          </a:p>
          <a:p>
            <a:pPr marL="504423" lvl="1" indent="-193345">
              <a:lnSpc>
                <a:spcPct val="125000"/>
              </a:lnSpc>
              <a:spcBef>
                <a:spcPts val="816"/>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must be identified </a:t>
            </a:r>
          </a:p>
          <a:p>
            <a:pPr marL="504423" lvl="1" indent="-193345">
              <a:lnSpc>
                <a:spcPct val="125000"/>
              </a:lnSpc>
              <a:spcBef>
                <a:spcPts val="816"/>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resolved by discussions with the customers.</a:t>
            </a:r>
            <a:r>
              <a:rPr lang="en-GB" altLang="en-US" sz="3200" dirty="0"/>
              <a:t> </a:t>
            </a:r>
          </a:p>
          <a:p>
            <a:pPr marL="232229" indent="-232229">
              <a:lnSpc>
                <a:spcPct val="125000"/>
              </a:lnSpc>
              <a:spcBef>
                <a:spcPts val="816"/>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Next, requirements are organized: </a:t>
            </a:r>
          </a:p>
          <a:p>
            <a:pPr marL="504423" lvl="1" indent="-193345">
              <a:lnSpc>
                <a:spcPct val="125000"/>
              </a:lnSpc>
              <a:spcBef>
                <a:spcPts val="816"/>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into a </a:t>
            </a:r>
            <a:r>
              <a:rPr lang="en-GB" altLang="en-US" dirty="0">
                <a:solidFill>
                  <a:srgbClr val="000099"/>
                </a:solidFill>
              </a:rPr>
              <a:t>Software Requirements Specification (SRS) document.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914927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ChangeArrowheads="1"/>
          </p:cNvSpPr>
          <p:nvPr>
            <p:ph type="title" idx="4294967295"/>
          </p:nvPr>
        </p:nvSpPr>
        <p:spPr>
          <a:xfrm>
            <a:off x="3872270" y="527107"/>
            <a:ext cx="2642830" cy="1005586"/>
          </a:xfrm>
          <a:solidFill>
            <a:srgbClr val="FFFF00"/>
          </a:solidFill>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800" b="1" dirty="0">
                <a:solidFill>
                  <a:srgbClr val="0033CC"/>
                </a:solidFill>
              </a:rPr>
              <a:t>Classical Waterfall Model</a:t>
            </a:r>
          </a:p>
        </p:txBody>
      </p:sp>
      <p:sp>
        <p:nvSpPr>
          <p:cNvPr id="87043" name="Text Box 2"/>
          <p:cNvSpPr txBox="1">
            <a:spLocks noChangeArrowheads="1"/>
          </p:cNvSpPr>
          <p:nvPr/>
        </p:nvSpPr>
        <p:spPr bwMode="auto">
          <a:xfrm>
            <a:off x="162738" y="542769"/>
            <a:ext cx="2288760" cy="362918"/>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1769">
                <a:solidFill>
                  <a:srgbClr val="000000"/>
                </a:solidFill>
                <a:latin typeface="Comic Sans MS" panose="030F0702030302020204" pitchFamily="66" charset="0"/>
              </a:rPr>
              <a:t>Feasibility Study</a:t>
            </a:r>
          </a:p>
        </p:txBody>
      </p:sp>
      <p:sp>
        <p:nvSpPr>
          <p:cNvPr id="87044" name="Text Box 4"/>
          <p:cNvSpPr txBox="1">
            <a:spLocks noChangeArrowheads="1"/>
          </p:cNvSpPr>
          <p:nvPr/>
        </p:nvSpPr>
        <p:spPr bwMode="auto">
          <a:xfrm>
            <a:off x="980383" y="1276167"/>
            <a:ext cx="2246636" cy="40720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Req.   Analysis</a:t>
            </a:r>
          </a:p>
        </p:txBody>
      </p:sp>
      <p:sp>
        <p:nvSpPr>
          <p:cNvPr id="23558" name="Text Box 6"/>
          <p:cNvSpPr txBox="1">
            <a:spLocks noChangeArrowheads="1"/>
          </p:cNvSpPr>
          <p:nvPr/>
        </p:nvSpPr>
        <p:spPr bwMode="auto">
          <a:xfrm>
            <a:off x="1687858" y="1876710"/>
            <a:ext cx="2247716" cy="409363"/>
          </a:xfrm>
          <a:prstGeom prst="rect">
            <a:avLst/>
          </a:prstGeom>
          <a:solidFill>
            <a:srgbClr val="FFFF99"/>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Design</a:t>
            </a:r>
          </a:p>
        </p:txBody>
      </p:sp>
      <p:sp>
        <p:nvSpPr>
          <p:cNvPr id="87046" name="Text Box 8"/>
          <p:cNvSpPr txBox="1">
            <a:spLocks noChangeArrowheads="1"/>
          </p:cNvSpPr>
          <p:nvPr/>
        </p:nvSpPr>
        <p:spPr bwMode="auto">
          <a:xfrm>
            <a:off x="2505504" y="2507496"/>
            <a:ext cx="2247716" cy="40720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Coding</a:t>
            </a:r>
          </a:p>
        </p:txBody>
      </p:sp>
      <p:sp>
        <p:nvSpPr>
          <p:cNvPr id="87047" name="Text Box 10"/>
          <p:cNvSpPr txBox="1">
            <a:spLocks noChangeArrowheads="1"/>
          </p:cNvSpPr>
          <p:nvPr/>
        </p:nvSpPr>
        <p:spPr bwMode="auto">
          <a:xfrm>
            <a:off x="3376076" y="3135042"/>
            <a:ext cx="2249877" cy="407202"/>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Testing</a:t>
            </a:r>
          </a:p>
        </p:txBody>
      </p:sp>
      <p:sp>
        <p:nvSpPr>
          <p:cNvPr id="87048" name="Text Box 12"/>
          <p:cNvSpPr txBox="1">
            <a:spLocks noChangeArrowheads="1"/>
          </p:cNvSpPr>
          <p:nvPr/>
        </p:nvSpPr>
        <p:spPr bwMode="auto">
          <a:xfrm>
            <a:off x="4342777" y="3763668"/>
            <a:ext cx="2248796" cy="408283"/>
          </a:xfrm>
          <a:prstGeom prst="rect">
            <a:avLst/>
          </a:prstGeom>
          <a:solidFill>
            <a:srgbClr val="FFFF99"/>
          </a:solidFill>
          <a:ln w="38100">
            <a:solidFill>
              <a:srgbClr val="000000"/>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041">
                <a:solidFill>
                  <a:srgbClr val="000000"/>
                </a:solidFill>
                <a:latin typeface="Comic Sans MS" panose="030F0702030302020204" pitchFamily="66" charset="0"/>
              </a:rPr>
              <a:t>    Maintenance</a:t>
            </a:r>
          </a:p>
        </p:txBody>
      </p:sp>
      <p:sp>
        <p:nvSpPr>
          <p:cNvPr id="87049" name="Line 14"/>
          <p:cNvSpPr>
            <a:spLocks noChangeShapeType="1"/>
          </p:cNvSpPr>
          <p:nvPr/>
        </p:nvSpPr>
        <p:spPr bwMode="auto">
          <a:xfrm>
            <a:off x="2456900" y="779314"/>
            <a:ext cx="27974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7050" name="Line 15"/>
          <p:cNvSpPr>
            <a:spLocks noChangeShapeType="1"/>
          </p:cNvSpPr>
          <p:nvPr/>
        </p:nvSpPr>
        <p:spPr bwMode="auto">
          <a:xfrm>
            <a:off x="2735568" y="779315"/>
            <a:ext cx="1080" cy="46876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7051" name="Line 16"/>
          <p:cNvSpPr>
            <a:spLocks noChangeShapeType="1"/>
          </p:cNvSpPr>
          <p:nvPr/>
        </p:nvSpPr>
        <p:spPr bwMode="auto">
          <a:xfrm>
            <a:off x="3218378" y="1485708"/>
            <a:ext cx="279750"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7052" name="Line 17"/>
          <p:cNvSpPr>
            <a:spLocks noChangeShapeType="1"/>
          </p:cNvSpPr>
          <p:nvPr/>
        </p:nvSpPr>
        <p:spPr bwMode="auto">
          <a:xfrm>
            <a:off x="3460324" y="1485709"/>
            <a:ext cx="1080" cy="39100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7053" name="Line 18"/>
          <p:cNvSpPr>
            <a:spLocks noChangeShapeType="1"/>
          </p:cNvSpPr>
          <p:nvPr/>
        </p:nvSpPr>
        <p:spPr bwMode="auto">
          <a:xfrm>
            <a:off x="3942055" y="2114334"/>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7054" name="Line 19"/>
          <p:cNvSpPr>
            <a:spLocks noChangeShapeType="1"/>
          </p:cNvSpPr>
          <p:nvPr/>
        </p:nvSpPr>
        <p:spPr bwMode="auto">
          <a:xfrm>
            <a:off x="4181840" y="2114335"/>
            <a:ext cx="216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7055" name="Line 20"/>
          <p:cNvSpPr>
            <a:spLocks noChangeShapeType="1"/>
          </p:cNvSpPr>
          <p:nvPr/>
        </p:nvSpPr>
        <p:spPr bwMode="auto">
          <a:xfrm>
            <a:off x="4745660" y="2741880"/>
            <a:ext cx="280829"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7056" name="Line 21"/>
          <p:cNvSpPr>
            <a:spLocks noChangeShapeType="1"/>
          </p:cNvSpPr>
          <p:nvPr/>
        </p:nvSpPr>
        <p:spPr bwMode="auto">
          <a:xfrm>
            <a:off x="4985444" y="2741881"/>
            <a:ext cx="1080" cy="393161"/>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7057" name="Line 22"/>
          <p:cNvSpPr>
            <a:spLocks noChangeShapeType="1"/>
          </p:cNvSpPr>
          <p:nvPr/>
        </p:nvSpPr>
        <p:spPr bwMode="auto">
          <a:xfrm>
            <a:off x="5629191" y="3292738"/>
            <a:ext cx="319714" cy="1080"/>
          </a:xfrm>
          <a:prstGeom prst="line">
            <a:avLst/>
          </a:prstGeom>
          <a:noFill/>
          <a:ln w="38160">
            <a:solidFill>
              <a:srgbClr val="0033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7058" name="Line 23"/>
          <p:cNvSpPr>
            <a:spLocks noChangeShapeType="1"/>
          </p:cNvSpPr>
          <p:nvPr/>
        </p:nvSpPr>
        <p:spPr bwMode="auto">
          <a:xfrm>
            <a:off x="5948905" y="3292739"/>
            <a:ext cx="2160" cy="470929"/>
          </a:xfrm>
          <a:prstGeom prst="line">
            <a:avLst/>
          </a:prstGeom>
          <a:noFill/>
          <a:ln w="38160">
            <a:solidFill>
              <a:srgbClr val="00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2" name="Text Box 6"/>
          <p:cNvSpPr txBox="1">
            <a:spLocks noChangeArrowheads="1"/>
          </p:cNvSpPr>
          <p:nvPr/>
        </p:nvSpPr>
        <p:spPr bwMode="auto">
          <a:xfrm>
            <a:off x="1699739" y="1890751"/>
            <a:ext cx="2247716" cy="409363"/>
          </a:xfrm>
          <a:prstGeom prst="rect">
            <a:avLst/>
          </a:prstGeom>
          <a:solidFill>
            <a:srgbClr val="0000FF"/>
          </a:solidFill>
          <a:ln w="38100">
            <a:solidFill>
              <a:schemeClr val="tx1"/>
            </a:solidFill>
            <a:round/>
            <a:headEnd/>
            <a:tailEnd/>
          </a:ln>
        </p:spPr>
        <p:txBody>
          <a:bodyPr lIns="13470" tIns="35023" rIns="13470" bIns="35023"/>
          <a:lstStyle>
            <a:lvl1pPr>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2813" algn="l"/>
                <a:tab pos="1828800" algn="l"/>
                <a:tab pos="2741613" algn="l"/>
                <a:tab pos="3657600" algn="l"/>
                <a:tab pos="4570413" algn="l"/>
                <a:tab pos="5486400" algn="l"/>
                <a:tab pos="6399213" algn="l"/>
                <a:tab pos="7315200" algn="l"/>
                <a:tab pos="8228013" algn="l"/>
                <a:tab pos="9144000" algn="l"/>
                <a:tab pos="10056813"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2177">
                <a:solidFill>
                  <a:srgbClr val="FFFF99"/>
                </a:solidFill>
                <a:latin typeface="Comic Sans MS" panose="030F0702030302020204" pitchFamily="66" charset="0"/>
              </a:rPr>
              <a:t>  Design</a:t>
            </a:r>
          </a:p>
        </p:txBody>
      </p:sp>
      <p:sp>
        <p:nvSpPr>
          <p:cNvPr id="3" name="Slide Number Placeholder 2"/>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1850267168"/>
      </p:ext>
    </p:extLst>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3558"/>
                                        </p:tgtEl>
                                        <p:attrNameLst>
                                          <p:attrName>style.color</p:attrName>
                                        </p:attrNameLst>
                                      </p:cBhvr>
                                      <p:by>
                                        <p:hsl h="7200000" s="0" l="0"/>
                                      </p:by>
                                    </p:animClr>
                                    <p:animClr clrSpc="hsl" dir="cw">
                                      <p:cBhvr>
                                        <p:cTn id="7" dur="500" fill="hold"/>
                                        <p:tgtEl>
                                          <p:spTgt spid="23558"/>
                                        </p:tgtEl>
                                        <p:attrNameLst>
                                          <p:attrName>fillcolor</p:attrName>
                                        </p:attrNameLst>
                                      </p:cBhvr>
                                      <p:by>
                                        <p:hsl h="7200000" s="0" l="0"/>
                                      </p:by>
                                    </p:animClr>
                                    <p:animClr clrSpc="hsl" dir="cw">
                                      <p:cBhvr>
                                        <p:cTn id="8" dur="500" fill="hold"/>
                                        <p:tgtEl>
                                          <p:spTgt spid="23558"/>
                                        </p:tgtEl>
                                        <p:attrNameLst>
                                          <p:attrName>stroke.color</p:attrName>
                                        </p:attrNameLst>
                                      </p:cBhvr>
                                      <p:by>
                                        <p:hsl h="7200000" s="0" l="0"/>
                                      </p:by>
                                    </p:animClr>
                                    <p:set>
                                      <p:cBhvr>
                                        <p:cTn id="9" dur="500" fill="hold"/>
                                        <p:tgtEl>
                                          <p:spTgt spid="2355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i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503512" y="118260"/>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solidFill>
                  <a:srgbClr val="0000CC"/>
                </a:solidFill>
              </a:rPr>
              <a:t>Life Cycle Model </a:t>
            </a:r>
            <a:r>
              <a:rPr lang="en-GB" altLang="en-US" sz="1100" b="1" dirty="0">
                <a:solidFill>
                  <a:srgbClr val="0000CC"/>
                </a:solidFill>
              </a:rPr>
              <a:t>(CONT.)</a:t>
            </a:r>
            <a:r>
              <a:rPr lang="ar-SA" altLang="en-US" sz="1100" b="1" dirty="0">
                <a:solidFill>
                  <a:srgbClr val="0000CC"/>
                </a:solidFill>
                <a:cs typeface="Arial" panose="020B0604020202020204" pitchFamily="34" charset="0"/>
              </a:rPr>
              <a:t>‏</a:t>
            </a:r>
            <a:endParaRPr lang="en-GB" altLang="en-US" sz="1100" b="1" dirty="0">
              <a:solidFill>
                <a:srgbClr val="0000CC"/>
              </a:solidFill>
            </a:endParaRPr>
          </a:p>
        </p:txBody>
      </p:sp>
      <p:sp>
        <p:nvSpPr>
          <p:cNvPr id="11267" name="Rectangle 2"/>
          <p:cNvSpPr>
            <a:spLocks noGrp="1" noChangeArrowheads="1"/>
          </p:cNvSpPr>
          <p:nvPr>
            <p:ph type="body" idx="4294967295"/>
          </p:nvPr>
        </p:nvSpPr>
        <p:spPr>
          <a:xfrm>
            <a:off x="152400" y="819151"/>
            <a:ext cx="6553200" cy="3588137"/>
          </a:xfrm>
        </p:spPr>
        <p:txBody>
          <a:bodyPr vert="horz" lIns="13472" tIns="35026" rIns="13472" bIns="35026" rtlCol="0">
            <a:noAutofit/>
          </a:bodyPr>
          <a:lstStyle/>
          <a:p>
            <a:pPr marL="232229" indent="-232229">
              <a:lnSpc>
                <a:spcPct val="12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Each life cycle phase  consists of several activities. </a:t>
            </a:r>
          </a:p>
          <a:p>
            <a:pPr marL="504423" lvl="1" indent="-193345">
              <a:lnSpc>
                <a:spcPct val="12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For example, the design stage might consist of:</a:t>
            </a:r>
          </a:p>
          <a:p>
            <a:pPr marL="777697" lvl="2" indent="-155539">
              <a:lnSpc>
                <a:spcPct val="12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structured analysis</a:t>
            </a:r>
          </a:p>
          <a:p>
            <a:pPr marL="777697" lvl="2" indent="-155539">
              <a:lnSpc>
                <a:spcPct val="12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structured design</a:t>
            </a:r>
          </a:p>
          <a:p>
            <a:pPr marL="777697" lvl="2" indent="-155539">
              <a:lnSpc>
                <a:spcPct val="120000"/>
              </a:lnSpc>
              <a:spcBef>
                <a:spcPts val="60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Design review</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27258371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ChangeArrowheads="1"/>
          </p:cNvSpPr>
          <p:nvPr>
            <p:ph type="title"/>
          </p:nvPr>
        </p:nvSpPr>
        <p:spPr>
          <a:xfrm>
            <a:off x="579713" y="68616"/>
            <a:ext cx="5850974" cy="549778"/>
          </a:xfrm>
        </p:spPr>
        <p:txBody>
          <a:bodyPr vert="horz" lIns="13472" tIns="35026" rIns="13472" bIns="35026" rtlCol="0" anchor="ctr">
            <a:no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solidFill>
                  <a:srgbClr val="0033CC"/>
                </a:solidFill>
              </a:rPr>
              <a:t>Design</a:t>
            </a:r>
          </a:p>
        </p:txBody>
      </p:sp>
      <p:sp>
        <p:nvSpPr>
          <p:cNvPr id="89091" name="Rectangle 2"/>
          <p:cNvSpPr>
            <a:spLocks noGrp="1" noChangeArrowheads="1"/>
          </p:cNvSpPr>
          <p:nvPr>
            <p:ph type="body" idx="1"/>
          </p:nvPr>
        </p:nvSpPr>
        <p:spPr>
          <a:xfrm>
            <a:off x="152400" y="590550"/>
            <a:ext cx="6705600" cy="3776076"/>
          </a:xfrm>
        </p:spPr>
        <p:txBody>
          <a:bodyPr vert="horz" lIns="13472" tIns="35026" rIns="13472" bIns="35026" rtlCol="0">
            <a:noAutofit/>
          </a:bodyPr>
          <a:lstStyle/>
          <a:p>
            <a:pPr marL="232229" indent="-232229">
              <a:lnSpc>
                <a:spcPct val="114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During design  phase requirements  specification is transformed into :</a:t>
            </a:r>
          </a:p>
          <a:p>
            <a:pPr marL="504423" lvl="1" indent="-193345">
              <a:lnSpc>
                <a:spcPct val="114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 A  form suitable for implementation in some programming language.</a:t>
            </a:r>
          </a:p>
          <a:p>
            <a:pPr marL="232229" indent="-232229">
              <a:lnSpc>
                <a:spcPct val="114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Two commonly used design approaches: </a:t>
            </a:r>
          </a:p>
          <a:p>
            <a:pPr marL="504423" lvl="1" indent="-193345">
              <a:lnSpc>
                <a:spcPct val="114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0000FF"/>
                </a:solidFill>
              </a:rPr>
              <a:t>Traditional approach, </a:t>
            </a:r>
          </a:p>
          <a:p>
            <a:pPr marL="504423" lvl="1" indent="-193345">
              <a:lnSpc>
                <a:spcPct val="114000"/>
              </a:lnSpc>
              <a:spcBef>
                <a:spcPts val="0"/>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0000FF"/>
                </a:solidFill>
              </a:rPr>
              <a:t>Object oriented approach</a:t>
            </a:r>
            <a:endParaRPr lang="en-GB" altLang="en-US" sz="32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38819576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a:xfrm>
            <a:off x="-38896" y="151628"/>
            <a:ext cx="7162800" cy="721516"/>
          </a:xfrm>
        </p:spPr>
        <p:txBody>
          <a:bodyPr vert="horz" lIns="13472" tIns="35026" rIns="13472" bIns="35026" rtlCol="0" anchor="ctr">
            <a:normAutofit/>
          </a:bodyPr>
          <a:lstStyle/>
          <a:p>
            <a:pPr>
              <a:lnSpc>
                <a:spcPct val="94000"/>
              </a:lnSpc>
              <a:spcBef>
                <a:spcPts val="544"/>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Traditional Design Approach</a:t>
            </a:r>
          </a:p>
        </p:txBody>
      </p:sp>
      <p:sp>
        <p:nvSpPr>
          <p:cNvPr id="21506" name="Rectangle 2"/>
          <p:cNvSpPr>
            <a:spLocks noGrp="1" noChangeArrowheads="1"/>
          </p:cNvSpPr>
          <p:nvPr>
            <p:ph type="body" idx="1"/>
          </p:nvPr>
        </p:nvSpPr>
        <p:spPr>
          <a:xfrm>
            <a:off x="304800" y="1123950"/>
            <a:ext cx="6475409" cy="3383995"/>
          </a:xfrm>
        </p:spPr>
        <p:txBody>
          <a:bodyPr vert="horz" lIns="13472" tIns="35026" rIns="13472" bIns="35026" rtlCol="0">
            <a:normAutofit/>
          </a:bodyPr>
          <a:lstStyle/>
          <a:p>
            <a:pPr marL="232229" indent="-232229">
              <a:lnSpc>
                <a:spcPct val="135000"/>
              </a:lnSpc>
              <a:spcBef>
                <a:spcPts val="1225"/>
              </a:spcBef>
              <a:spcAft>
                <a:spcPts val="1225"/>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3266" dirty="0"/>
              <a:t>Consists of  two activities:</a:t>
            </a:r>
          </a:p>
          <a:p>
            <a:pPr marL="504423" lvl="1" indent="-193345">
              <a:lnSpc>
                <a:spcPct val="135000"/>
              </a:lnSpc>
              <a:spcBef>
                <a:spcPts val="1225"/>
              </a:spcBef>
              <a:spcAft>
                <a:spcPts val="1225"/>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994" dirty="0"/>
              <a:t>Structured analysis (typically carried out by using DFD) </a:t>
            </a:r>
          </a:p>
          <a:p>
            <a:pPr marL="504423" lvl="1" indent="-193345">
              <a:lnSpc>
                <a:spcPct val="135000"/>
              </a:lnSpc>
              <a:spcBef>
                <a:spcPts val="1225"/>
              </a:spcBef>
              <a:spcAft>
                <a:spcPts val="1225"/>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994" dirty="0"/>
              <a:t>Structured design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41273204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heckerboard(across)">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checkerboard(across)">
                                      <p:cBhvr>
                                        <p:cTn id="12" dur="500"/>
                                        <p:tgtEl>
                                          <p:spTgt spid="21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checkerboard(across)">
                                      <p:cBhvr>
                                        <p:cTn id="17" dur="500"/>
                                        <p:tgtEl>
                                          <p:spTgt spid="21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Grp="1" noChangeArrowheads="1"/>
          </p:cNvSpPr>
          <p:nvPr>
            <p:ph type="title"/>
          </p:nvPr>
        </p:nvSpPr>
        <p:spPr>
          <a:xfrm>
            <a:off x="1275781" y="-215414"/>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solidFill>
                  <a:srgbClr val="0033CC"/>
                </a:solidFill>
              </a:rPr>
              <a:t>Structured Design</a:t>
            </a:r>
          </a:p>
        </p:txBody>
      </p:sp>
      <p:sp>
        <p:nvSpPr>
          <p:cNvPr id="67587" name="Rectangle 2"/>
          <p:cNvSpPr>
            <a:spLocks noGrp="1" noChangeArrowheads="1"/>
          </p:cNvSpPr>
          <p:nvPr>
            <p:ph type="body" idx="1"/>
          </p:nvPr>
        </p:nvSpPr>
        <p:spPr>
          <a:xfrm>
            <a:off x="67139" y="361950"/>
            <a:ext cx="5033686" cy="3943494"/>
          </a:xfrm>
        </p:spPr>
        <p:txBody>
          <a:bodyPr vert="horz" lIns="13472" tIns="35026" rIns="13472" bIns="35026" rtlCol="0">
            <a:noAutofit/>
          </a:bodyPr>
          <a:lstStyle/>
          <a:p>
            <a:pPr marL="232229" indent="-232229">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High-level design:</a:t>
            </a:r>
            <a:r>
              <a:rPr lang="en-GB" altLang="en-US" sz="2400" b="1" dirty="0"/>
              <a:t>  </a:t>
            </a:r>
          </a:p>
          <a:p>
            <a:pPr marL="504423" lvl="1" indent="-193345">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decompose the system into </a:t>
            </a:r>
            <a:r>
              <a:rPr lang="en-GB" altLang="en-US" sz="2400" dirty="0">
                <a:solidFill>
                  <a:srgbClr val="800000"/>
                </a:solidFill>
              </a:rPr>
              <a:t>modules</a:t>
            </a:r>
            <a:r>
              <a:rPr lang="en-GB" altLang="en-US" sz="2400" dirty="0"/>
              <a:t>,  </a:t>
            </a:r>
          </a:p>
          <a:p>
            <a:pPr marL="504423" lvl="1" indent="-193345">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represent invocation </a:t>
            </a:r>
            <a:r>
              <a:rPr lang="en-GB" altLang="en-US" sz="2400" dirty="0" smtClean="0"/>
              <a:t>                    relationships among </a:t>
            </a:r>
            <a:r>
              <a:rPr lang="en-GB" altLang="en-US" sz="2400" dirty="0"/>
              <a:t>modules. </a:t>
            </a:r>
          </a:p>
          <a:p>
            <a:pPr marL="232229" indent="-232229">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b="1" dirty="0">
                <a:solidFill>
                  <a:srgbClr val="0000FF"/>
                </a:solidFill>
              </a:rPr>
              <a:t>Detailed design:</a:t>
            </a:r>
          </a:p>
          <a:p>
            <a:pPr marL="504423" lvl="1" indent="-193345">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different modules designed in greater detail:</a:t>
            </a:r>
          </a:p>
          <a:p>
            <a:pPr marL="777697" lvl="2" indent="-155539">
              <a:lnSpc>
                <a:spcPct val="120000"/>
              </a:lnSpc>
              <a:spcBef>
                <a:spcPct val="10000"/>
              </a:spcBef>
              <a:spcAft>
                <a:spcPct val="1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t>data structures and algorithms for each module are designed.</a:t>
            </a:r>
          </a:p>
        </p:txBody>
      </p:sp>
      <p:grpSp>
        <p:nvGrpSpPr>
          <p:cNvPr id="93188" name="Group 30"/>
          <p:cNvGrpSpPr>
            <a:grpSpLocks/>
          </p:cNvGrpSpPr>
          <p:nvPr/>
        </p:nvGrpSpPr>
        <p:grpSpPr bwMode="auto">
          <a:xfrm>
            <a:off x="3810000" y="438151"/>
            <a:ext cx="2982068" cy="2971800"/>
            <a:chOff x="455613" y="1295400"/>
            <a:chExt cx="9625012" cy="5767388"/>
          </a:xfrm>
        </p:grpSpPr>
        <p:sp>
          <p:nvSpPr>
            <p:cNvPr id="93189" name="AutoShape 9"/>
            <p:cNvSpPr>
              <a:spLocks noChangeArrowheads="1"/>
            </p:cNvSpPr>
            <p:nvPr/>
          </p:nvSpPr>
          <p:spPr bwMode="auto">
            <a:xfrm>
              <a:off x="5218113" y="1295400"/>
              <a:ext cx="1112837" cy="1027113"/>
            </a:xfrm>
            <a:prstGeom prst="roundRect">
              <a:avLst>
                <a:gd name="adj" fmla="val 296"/>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0" name="AutoShape 10"/>
            <p:cNvSpPr>
              <a:spLocks noChangeArrowheads="1"/>
            </p:cNvSpPr>
            <p:nvPr/>
          </p:nvSpPr>
          <p:spPr bwMode="auto">
            <a:xfrm>
              <a:off x="4408488" y="3357563"/>
              <a:ext cx="2732087" cy="1025525"/>
            </a:xfrm>
            <a:prstGeom prst="roundRect">
              <a:avLst>
                <a:gd name="adj" fmla="val 296"/>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1" name="AutoShape 11"/>
            <p:cNvSpPr>
              <a:spLocks noChangeArrowheads="1"/>
            </p:cNvSpPr>
            <p:nvPr/>
          </p:nvSpPr>
          <p:spPr bwMode="auto">
            <a:xfrm>
              <a:off x="7345363" y="3357563"/>
              <a:ext cx="2735262" cy="1025525"/>
            </a:xfrm>
            <a:prstGeom prst="roundRect">
              <a:avLst>
                <a:gd name="adj" fmla="val 296"/>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2" name="AutoShape 12"/>
            <p:cNvSpPr>
              <a:spLocks noChangeArrowheads="1"/>
            </p:cNvSpPr>
            <p:nvPr/>
          </p:nvSpPr>
          <p:spPr bwMode="auto">
            <a:xfrm>
              <a:off x="1366838" y="3357563"/>
              <a:ext cx="2735262" cy="1025525"/>
            </a:xfrm>
            <a:prstGeom prst="roundRect">
              <a:avLst>
                <a:gd name="adj" fmla="val 296"/>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3" name="AutoShape 13"/>
            <p:cNvSpPr>
              <a:spLocks noChangeArrowheads="1"/>
            </p:cNvSpPr>
            <p:nvPr/>
          </p:nvSpPr>
          <p:spPr bwMode="auto">
            <a:xfrm>
              <a:off x="557213" y="5857875"/>
              <a:ext cx="1719262" cy="1174750"/>
            </a:xfrm>
            <a:prstGeom prst="roundRect">
              <a:avLst>
                <a:gd name="adj" fmla="val 259"/>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4" name="AutoShape 14"/>
            <p:cNvSpPr>
              <a:spLocks noChangeArrowheads="1"/>
            </p:cNvSpPr>
            <p:nvPr/>
          </p:nvSpPr>
          <p:spPr bwMode="auto">
            <a:xfrm>
              <a:off x="2379663" y="5857875"/>
              <a:ext cx="1722437" cy="1174750"/>
            </a:xfrm>
            <a:prstGeom prst="roundRect">
              <a:avLst>
                <a:gd name="adj" fmla="val 259"/>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5" name="AutoShape 21"/>
            <p:cNvSpPr>
              <a:spLocks noChangeArrowheads="1"/>
            </p:cNvSpPr>
            <p:nvPr/>
          </p:nvSpPr>
          <p:spPr bwMode="auto">
            <a:xfrm>
              <a:off x="4205288" y="5857875"/>
              <a:ext cx="1719262" cy="1174750"/>
            </a:xfrm>
            <a:prstGeom prst="roundRect">
              <a:avLst>
                <a:gd name="adj" fmla="val 259"/>
              </a:avLst>
            </a:prstGeom>
            <a:solidFill>
              <a:srgbClr val="CCFF66"/>
            </a:solidFill>
            <a:ln w="12700">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816">
                <a:latin typeface="Comic Sans MS" panose="030F0702030302020204" pitchFamily="66" charset="0"/>
              </a:endParaRPr>
            </a:p>
          </p:txBody>
        </p:sp>
        <p:sp>
          <p:nvSpPr>
            <p:cNvPr id="93196" name="Text Box 3"/>
            <p:cNvSpPr txBox="1">
              <a:spLocks noChangeArrowheads="1"/>
            </p:cNvSpPr>
            <p:nvPr/>
          </p:nvSpPr>
          <p:spPr bwMode="auto">
            <a:xfrm>
              <a:off x="5319713" y="1295400"/>
              <a:ext cx="253206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9pPr>
            </a:lstStyle>
            <a:p>
              <a:pPr>
                <a:lnSpc>
                  <a:spcPct val="85000"/>
                </a:lnSpc>
                <a:spcBef>
                  <a:spcPts val="1029"/>
                </a:spcBef>
              </a:pPr>
              <a:r>
                <a:rPr lang="en-GB" altLang="en-US" sz="1089">
                  <a:solidFill>
                    <a:schemeClr val="tx1"/>
                  </a:solidFill>
                  <a:latin typeface="Comic Sans MS" panose="030F0702030302020204" pitchFamily="66" charset="0"/>
                </a:rPr>
                <a:t>root</a:t>
              </a:r>
            </a:p>
          </p:txBody>
        </p:sp>
        <p:sp>
          <p:nvSpPr>
            <p:cNvPr id="93197" name="Text Box 4"/>
            <p:cNvSpPr txBox="1">
              <a:spLocks noChangeArrowheads="1"/>
            </p:cNvSpPr>
            <p:nvPr/>
          </p:nvSpPr>
          <p:spPr bwMode="auto">
            <a:xfrm>
              <a:off x="1570038" y="3505200"/>
              <a:ext cx="2532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9pPr>
            </a:lstStyle>
            <a:p>
              <a:pPr>
                <a:lnSpc>
                  <a:spcPct val="85000"/>
                </a:lnSpc>
                <a:spcBef>
                  <a:spcPts val="859"/>
                </a:spcBef>
              </a:pPr>
              <a:r>
                <a:rPr lang="en-GB" altLang="en-US" sz="953">
                  <a:solidFill>
                    <a:schemeClr val="tx1"/>
                  </a:solidFill>
                  <a:latin typeface="Comic Sans MS" panose="030F0702030302020204" pitchFamily="66" charset="0"/>
                </a:rPr>
                <a:t>Handle-order</a:t>
              </a:r>
            </a:p>
          </p:txBody>
        </p:sp>
        <p:sp>
          <p:nvSpPr>
            <p:cNvPr id="93198" name="Text Box 5"/>
            <p:cNvSpPr txBox="1">
              <a:spLocks noChangeArrowheads="1"/>
            </p:cNvSpPr>
            <p:nvPr/>
          </p:nvSpPr>
          <p:spPr bwMode="auto">
            <a:xfrm>
              <a:off x="4510088" y="3505200"/>
              <a:ext cx="28336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9pPr>
            </a:lstStyle>
            <a:p>
              <a:pPr>
                <a:lnSpc>
                  <a:spcPct val="85000"/>
                </a:lnSpc>
                <a:spcBef>
                  <a:spcPts val="859"/>
                </a:spcBef>
              </a:pPr>
              <a:r>
                <a:rPr lang="en-GB" altLang="en-US" sz="953">
                  <a:solidFill>
                    <a:schemeClr val="tx1"/>
                  </a:solidFill>
                  <a:latin typeface="Comic Sans MS" panose="030F0702030302020204" pitchFamily="66" charset="0"/>
                </a:rPr>
                <a:t>Handle-indent</a:t>
              </a:r>
            </a:p>
          </p:txBody>
        </p:sp>
        <p:sp>
          <p:nvSpPr>
            <p:cNvPr id="93199" name="Text Box 6"/>
            <p:cNvSpPr txBox="1">
              <a:spLocks noChangeArrowheads="1"/>
            </p:cNvSpPr>
            <p:nvPr/>
          </p:nvSpPr>
          <p:spPr bwMode="auto">
            <a:xfrm>
              <a:off x="7548563" y="3505200"/>
              <a:ext cx="2532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905000" algn="l"/>
                </a:tabLst>
                <a:defRPr sz="3200" b="1">
                  <a:solidFill>
                    <a:schemeClr val="bg1"/>
                  </a:solidFill>
                  <a:latin typeface="Times New Roman" panose="02020603050405020304" pitchFamily="18" charset="0"/>
                </a:defRPr>
              </a:lvl9pPr>
            </a:lstStyle>
            <a:p>
              <a:pPr>
                <a:lnSpc>
                  <a:spcPct val="85000"/>
                </a:lnSpc>
                <a:spcBef>
                  <a:spcPts val="859"/>
                </a:spcBef>
              </a:pPr>
              <a:r>
                <a:rPr lang="en-GB" altLang="en-US" sz="953">
                  <a:solidFill>
                    <a:schemeClr val="tx1"/>
                  </a:solidFill>
                  <a:latin typeface="Comic Sans MS" panose="030F0702030302020204" pitchFamily="66" charset="0"/>
                </a:rPr>
                <a:t>Handle-query</a:t>
              </a:r>
            </a:p>
          </p:txBody>
        </p:sp>
        <p:sp>
          <p:nvSpPr>
            <p:cNvPr id="93200" name="Text Box 7"/>
            <p:cNvSpPr txBox="1">
              <a:spLocks noChangeArrowheads="1"/>
            </p:cNvSpPr>
            <p:nvPr/>
          </p:nvSpPr>
          <p:spPr bwMode="auto">
            <a:xfrm>
              <a:off x="455613" y="6203950"/>
              <a:ext cx="2024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953">
                  <a:solidFill>
                    <a:schemeClr val="tx1"/>
                  </a:solidFill>
                  <a:latin typeface="Comic Sans MS" panose="030F0702030302020204" pitchFamily="66" charset="0"/>
                </a:rPr>
                <a:t>Get-order</a:t>
              </a:r>
            </a:p>
          </p:txBody>
        </p:sp>
        <p:sp>
          <p:nvSpPr>
            <p:cNvPr id="93201" name="Text Box 8"/>
            <p:cNvSpPr txBox="1">
              <a:spLocks noChangeArrowheads="1"/>
            </p:cNvSpPr>
            <p:nvPr/>
          </p:nvSpPr>
          <p:spPr bwMode="auto">
            <a:xfrm>
              <a:off x="2179638" y="5938838"/>
              <a:ext cx="20240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953">
                  <a:solidFill>
                    <a:schemeClr val="tx1"/>
                  </a:solidFill>
                  <a:latin typeface="Comic Sans MS" panose="030F0702030302020204" pitchFamily="66" charset="0"/>
                </a:rPr>
                <a:t>Accept-order</a:t>
              </a:r>
            </a:p>
          </p:txBody>
        </p:sp>
        <p:sp>
          <p:nvSpPr>
            <p:cNvPr id="93202" name="Line 15"/>
            <p:cNvSpPr>
              <a:spLocks noChangeShapeType="1"/>
            </p:cNvSpPr>
            <p:nvPr/>
          </p:nvSpPr>
          <p:spPr bwMode="auto">
            <a:xfrm flipH="1">
              <a:off x="2582863" y="2324100"/>
              <a:ext cx="2736850" cy="103346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3" name="Line 16"/>
            <p:cNvSpPr>
              <a:spLocks noChangeShapeType="1"/>
            </p:cNvSpPr>
            <p:nvPr/>
          </p:nvSpPr>
          <p:spPr bwMode="auto">
            <a:xfrm flipH="1">
              <a:off x="1570038" y="4386263"/>
              <a:ext cx="809625" cy="147161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4" name="Line 17"/>
            <p:cNvSpPr>
              <a:spLocks noChangeShapeType="1"/>
            </p:cNvSpPr>
            <p:nvPr/>
          </p:nvSpPr>
          <p:spPr bwMode="auto">
            <a:xfrm>
              <a:off x="5726113" y="2324100"/>
              <a:ext cx="0" cy="103346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5" name="Line 18"/>
            <p:cNvSpPr>
              <a:spLocks noChangeShapeType="1"/>
            </p:cNvSpPr>
            <p:nvPr/>
          </p:nvSpPr>
          <p:spPr bwMode="auto">
            <a:xfrm>
              <a:off x="6230938" y="2324100"/>
              <a:ext cx="2432050" cy="103346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6" name="Line 19"/>
            <p:cNvSpPr>
              <a:spLocks noChangeShapeType="1"/>
            </p:cNvSpPr>
            <p:nvPr/>
          </p:nvSpPr>
          <p:spPr bwMode="auto">
            <a:xfrm>
              <a:off x="2989263" y="4386263"/>
              <a:ext cx="101600" cy="147161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7" name="Text Box 20"/>
            <p:cNvSpPr txBox="1">
              <a:spLocks noChangeArrowheads="1"/>
            </p:cNvSpPr>
            <p:nvPr/>
          </p:nvSpPr>
          <p:spPr bwMode="auto">
            <a:xfrm>
              <a:off x="4002088" y="6091238"/>
              <a:ext cx="2024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 pos="1595438" algn="l"/>
                </a:tabLst>
                <a:defRPr sz="3200" b="1">
                  <a:solidFill>
                    <a:schemeClr val="bg1"/>
                  </a:solidFill>
                  <a:latin typeface="Times New Roman" panose="02020603050405020304" pitchFamily="18" charset="0"/>
                </a:defRPr>
              </a:lvl9pPr>
            </a:lstStyle>
            <a:p>
              <a:pPr algn="ctr">
                <a:lnSpc>
                  <a:spcPct val="85000"/>
                </a:lnSpc>
                <a:spcBef>
                  <a:spcPts val="859"/>
                </a:spcBef>
              </a:pPr>
              <a:r>
                <a:rPr lang="en-GB" altLang="en-US" sz="953">
                  <a:solidFill>
                    <a:schemeClr val="tx1"/>
                  </a:solidFill>
                  <a:latin typeface="Comic Sans MS" panose="030F0702030302020204" pitchFamily="66" charset="0"/>
                </a:rPr>
                <a:t>Process-order</a:t>
              </a:r>
            </a:p>
          </p:txBody>
        </p:sp>
        <p:sp>
          <p:nvSpPr>
            <p:cNvPr id="93208" name="Line 22"/>
            <p:cNvSpPr>
              <a:spLocks noChangeShapeType="1"/>
            </p:cNvSpPr>
            <p:nvPr/>
          </p:nvSpPr>
          <p:spPr bwMode="auto">
            <a:xfrm>
              <a:off x="3497263" y="4386263"/>
              <a:ext cx="911225" cy="147161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09" name="Line 23"/>
            <p:cNvSpPr>
              <a:spLocks noChangeShapeType="1"/>
            </p:cNvSpPr>
            <p:nvPr/>
          </p:nvSpPr>
          <p:spPr bwMode="auto">
            <a:xfrm flipH="1">
              <a:off x="3595688" y="2471738"/>
              <a:ext cx="711200" cy="29527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10" name="Text Box 24"/>
            <p:cNvSpPr txBox="1">
              <a:spLocks noChangeArrowheads="1"/>
            </p:cNvSpPr>
            <p:nvPr/>
          </p:nvSpPr>
          <p:spPr bwMode="auto">
            <a:xfrm>
              <a:off x="2767013" y="2095500"/>
              <a:ext cx="162083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9pPr>
            </a:lstStyle>
            <a:p>
              <a:pPr>
                <a:lnSpc>
                  <a:spcPct val="85000"/>
                </a:lnSpc>
                <a:spcBef>
                  <a:spcPts val="1029"/>
                </a:spcBef>
              </a:pPr>
              <a:r>
                <a:rPr lang="en-GB" altLang="en-US" sz="1089">
                  <a:solidFill>
                    <a:schemeClr val="tx1"/>
                  </a:solidFill>
                  <a:latin typeface="Comic Sans MS" panose="030F0702030302020204" pitchFamily="66" charset="0"/>
                </a:rPr>
                <a:t>order</a:t>
              </a:r>
            </a:p>
          </p:txBody>
        </p:sp>
        <p:sp>
          <p:nvSpPr>
            <p:cNvPr id="93211" name="Text Box 25"/>
            <p:cNvSpPr txBox="1">
              <a:spLocks noChangeArrowheads="1"/>
            </p:cNvSpPr>
            <p:nvPr/>
          </p:nvSpPr>
          <p:spPr bwMode="auto">
            <a:xfrm>
              <a:off x="7100888" y="1966913"/>
              <a:ext cx="161766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9pPr>
            </a:lstStyle>
            <a:p>
              <a:pPr>
                <a:lnSpc>
                  <a:spcPct val="85000"/>
                </a:lnSpc>
                <a:spcBef>
                  <a:spcPts val="1029"/>
                </a:spcBef>
              </a:pPr>
              <a:r>
                <a:rPr lang="en-GB" altLang="en-US" sz="1089">
                  <a:solidFill>
                    <a:schemeClr val="tx1"/>
                  </a:solidFill>
                  <a:latin typeface="Comic Sans MS" panose="030F0702030302020204" pitchFamily="66" charset="0"/>
                </a:rPr>
                <a:t>query</a:t>
              </a:r>
            </a:p>
          </p:txBody>
        </p:sp>
        <p:sp>
          <p:nvSpPr>
            <p:cNvPr id="93212" name="Line 26"/>
            <p:cNvSpPr>
              <a:spLocks noChangeShapeType="1"/>
            </p:cNvSpPr>
            <p:nvPr/>
          </p:nvSpPr>
          <p:spPr bwMode="auto">
            <a:xfrm>
              <a:off x="7145338" y="2471738"/>
              <a:ext cx="606425" cy="295275"/>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93213" name="Text Box 27"/>
            <p:cNvSpPr txBox="1">
              <a:spLocks noChangeArrowheads="1"/>
            </p:cNvSpPr>
            <p:nvPr/>
          </p:nvSpPr>
          <p:spPr bwMode="auto">
            <a:xfrm>
              <a:off x="5726113" y="2667000"/>
              <a:ext cx="16176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35100" rIns="13500" bIns="35100"/>
            <a:lstStyle>
              <a:lvl1pPr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952500" algn="l"/>
                </a:tabLst>
                <a:defRPr sz="3200" b="1">
                  <a:solidFill>
                    <a:schemeClr val="bg1"/>
                  </a:solidFill>
                  <a:latin typeface="Times New Roman" panose="02020603050405020304" pitchFamily="18" charset="0"/>
                </a:defRPr>
              </a:lvl9pPr>
            </a:lstStyle>
            <a:p>
              <a:pPr>
                <a:lnSpc>
                  <a:spcPct val="85000"/>
                </a:lnSpc>
                <a:spcBef>
                  <a:spcPts val="1029"/>
                </a:spcBef>
              </a:pPr>
              <a:r>
                <a:rPr lang="en-GB" altLang="en-US" sz="1089">
                  <a:solidFill>
                    <a:schemeClr val="tx1"/>
                  </a:solidFill>
                  <a:latin typeface="Comic Sans MS" panose="030F0702030302020204" pitchFamily="66" charset="0"/>
                </a:rPr>
                <a:t>indent</a:t>
              </a:r>
            </a:p>
          </p:txBody>
        </p:sp>
        <p:sp>
          <p:nvSpPr>
            <p:cNvPr id="93214" name="Line 28"/>
            <p:cNvSpPr>
              <a:spLocks noChangeShapeType="1"/>
            </p:cNvSpPr>
            <p:nvPr/>
          </p:nvSpPr>
          <p:spPr bwMode="auto">
            <a:xfrm>
              <a:off x="5522913" y="2471738"/>
              <a:ext cx="0" cy="59055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27345495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7">
                                            <p:txEl>
                                              <p:pRg st="3" end="3"/>
                                            </p:txEl>
                                          </p:spTgt>
                                        </p:tgtEl>
                                        <p:attrNameLst>
                                          <p:attrName>style.visibility</p:attrName>
                                        </p:attrNameLst>
                                      </p:cBhvr>
                                      <p:to>
                                        <p:strVal val="visible"/>
                                      </p:to>
                                    </p:set>
                                    <p:animEffect transition="in" filter="wipe(down)">
                                      <p:cBhvr>
                                        <p:cTn id="7" dur="500"/>
                                        <p:tgtEl>
                                          <p:spTgt spid="67587">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7587">
                                            <p:txEl>
                                              <p:pRg st="4" end="4"/>
                                            </p:txEl>
                                          </p:spTgt>
                                        </p:tgtEl>
                                        <p:attrNameLst>
                                          <p:attrName>style.visibility</p:attrName>
                                        </p:attrNameLst>
                                      </p:cBhvr>
                                      <p:to>
                                        <p:strVal val="visible"/>
                                      </p:to>
                                    </p:set>
                                    <p:animEffect transition="in" filter="wipe(down)">
                                      <p:cBhvr>
                                        <p:cTn id="10" dur="500"/>
                                        <p:tgtEl>
                                          <p:spTgt spid="67587">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7587">
                                            <p:txEl>
                                              <p:pRg st="5" end="5"/>
                                            </p:txEl>
                                          </p:spTgt>
                                        </p:tgtEl>
                                        <p:attrNameLst>
                                          <p:attrName>style.visibility</p:attrName>
                                        </p:attrNameLst>
                                      </p:cBhvr>
                                      <p:to>
                                        <p:strVal val="visible"/>
                                      </p:to>
                                    </p:set>
                                    <p:animEffect transition="in" filter="wipe(down)">
                                      <p:cBhvr>
                                        <p:cTn id="13"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a:xfrm>
            <a:off x="2971800" y="2800351"/>
            <a:ext cx="3945276" cy="653469"/>
          </a:xfrm>
          <a:solidFill>
            <a:srgbClr val="FFFF00"/>
          </a:solidFill>
        </p:spPr>
        <p:txBody>
          <a:bodyPr vert="horz" lIns="13472" tIns="35026" rIns="13472" bIns="35026" rtlCol="0" anchor="ctr">
            <a:normAutofit/>
          </a:bodyPr>
          <a:lstStyle/>
          <a:p>
            <a:pPr>
              <a:lnSpc>
                <a:spcPct val="94000"/>
              </a:lnSpc>
              <a:spcBef>
                <a:spcPts val="544"/>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994" b="1" dirty="0">
                <a:solidFill>
                  <a:srgbClr val="0033CC"/>
                </a:solidFill>
              </a:rPr>
              <a:t>Object-Oriented Design</a:t>
            </a:r>
          </a:p>
        </p:txBody>
      </p:sp>
      <p:sp>
        <p:nvSpPr>
          <p:cNvPr id="95235" name="Rectangle 2"/>
          <p:cNvSpPr>
            <a:spLocks noGrp="1" noChangeArrowheads="1"/>
          </p:cNvSpPr>
          <p:nvPr>
            <p:ph type="body" idx="1"/>
          </p:nvPr>
        </p:nvSpPr>
        <p:spPr>
          <a:xfrm>
            <a:off x="72957" y="133350"/>
            <a:ext cx="6781800" cy="4060146"/>
          </a:xfrm>
        </p:spPr>
        <p:txBody>
          <a:bodyPr vert="horz" lIns="13472" tIns="35026" rIns="13472" bIns="35026" rtlCol="0">
            <a:noAutofit/>
          </a:bodyPr>
          <a:lstStyle/>
          <a:p>
            <a:pPr marL="232229" indent="-232229">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First identify various objects (real world entities)  occurring in the problem:</a:t>
            </a:r>
          </a:p>
          <a:p>
            <a:pPr marL="504423" lvl="1" indent="-193345">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Identify the relationships among the objects. </a:t>
            </a:r>
          </a:p>
          <a:p>
            <a:pPr marL="504423" lvl="1" indent="-193345">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For example, the objects in a pay-roll software may be:</a:t>
            </a:r>
          </a:p>
          <a:p>
            <a:pPr marL="777697" lvl="2" indent="-155539">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t>employees, </a:t>
            </a:r>
          </a:p>
          <a:p>
            <a:pPr marL="777697" lvl="2" indent="-155539">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t>managers, </a:t>
            </a:r>
          </a:p>
          <a:p>
            <a:pPr marL="777697" lvl="2" indent="-155539">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t>pay-roll register,</a:t>
            </a:r>
          </a:p>
          <a:p>
            <a:pPr marL="777697" lvl="2" indent="-155539">
              <a:lnSpc>
                <a:spcPct val="125000"/>
              </a:lnSpc>
              <a:spcBef>
                <a:spcPts val="408"/>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000" dirty="0"/>
              <a:t>Departments, etc.</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p14="http://schemas.microsoft.com/office/powerpoint/2010/main" val="37210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a:xfrm>
            <a:off x="854626" y="-95250"/>
            <a:ext cx="5850974" cy="853290"/>
          </a:xfrm>
        </p:spPr>
        <p:txBody>
          <a:bodyPr vert="horz" lIns="13472" tIns="35026" rIns="13472" bIns="35026" rtlCol="0" anchor="ctr">
            <a:normAutofit/>
          </a:bodyPr>
          <a:lstStyle/>
          <a:p>
            <a:pPr>
              <a:lnSpc>
                <a:spcPct val="94000"/>
              </a:lnSpc>
              <a:spcBef>
                <a:spcPts val="544"/>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994" b="1" dirty="0">
                <a:solidFill>
                  <a:srgbClr val="0033CC"/>
                </a:solidFill>
              </a:rPr>
              <a:t>Object Oriented Design </a:t>
            </a:r>
            <a:r>
              <a:rPr lang="en-GB" altLang="en-US" sz="1225" b="1" dirty="0">
                <a:solidFill>
                  <a:srgbClr val="0033CC"/>
                </a:solidFill>
              </a:rPr>
              <a:t>(CONT.)</a:t>
            </a:r>
            <a:r>
              <a:rPr lang="ar-SA" altLang="en-US" sz="1225" b="1" dirty="0">
                <a:solidFill>
                  <a:srgbClr val="0033CC"/>
                </a:solidFill>
                <a:cs typeface="Arial" panose="020B0604020202020204" pitchFamily="34" charset="0"/>
              </a:rPr>
              <a:t>‏</a:t>
            </a:r>
            <a:endParaRPr lang="en-GB" altLang="en-US" sz="1225" b="1" dirty="0">
              <a:solidFill>
                <a:srgbClr val="0033CC"/>
              </a:solidFill>
            </a:endParaRPr>
          </a:p>
        </p:txBody>
      </p:sp>
      <p:sp>
        <p:nvSpPr>
          <p:cNvPr id="97283" name="Rectangle 2"/>
          <p:cNvSpPr>
            <a:spLocks noGrp="1" noChangeArrowheads="1"/>
          </p:cNvSpPr>
          <p:nvPr>
            <p:ph type="body" idx="1"/>
          </p:nvPr>
        </p:nvSpPr>
        <p:spPr>
          <a:xfrm>
            <a:off x="152400" y="740611"/>
            <a:ext cx="6430687" cy="3568695"/>
          </a:xfrm>
        </p:spPr>
        <p:txBody>
          <a:bodyPr vert="horz" lIns="13472" tIns="35026" rIns="13472" bIns="35026" rtlCol="0">
            <a:noAutofit/>
          </a:bodyPr>
          <a:lstStyle/>
          <a:p>
            <a:pPr marL="232229" indent="-232229">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Object structure:</a:t>
            </a:r>
          </a:p>
          <a:p>
            <a:pPr marL="504423" lvl="1" indent="-193345">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Refined to obtain the detailed design.</a:t>
            </a:r>
          </a:p>
          <a:p>
            <a:pPr marL="232229" indent="-232229">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t>OOD has several advantages:</a:t>
            </a:r>
          </a:p>
          <a:p>
            <a:pPr marL="504423" lvl="1" indent="-193345">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Lower development effort, </a:t>
            </a:r>
          </a:p>
          <a:p>
            <a:pPr marL="504423" lvl="1" indent="-193345">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Lower development time, </a:t>
            </a:r>
          </a:p>
          <a:p>
            <a:pPr marL="504423" lvl="1" indent="-193345">
              <a:lnSpc>
                <a:spcPct val="125000"/>
              </a:lnSpc>
              <a:spcBef>
                <a:spcPts val="1225"/>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00" dirty="0">
                <a:solidFill>
                  <a:srgbClr val="0000FF"/>
                </a:solidFill>
              </a:rPr>
              <a:t>Better maintainability.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44</a:t>
            </a:fld>
            <a:endParaRPr lang="en-US"/>
          </a:p>
        </p:txBody>
      </p:sp>
    </p:spTree>
    <p:extLst>
      <p:ext uri="{BB962C8B-B14F-4D97-AF65-F5344CB8AC3E}">
        <p14:creationId xmlns:p14="http://schemas.microsoft.com/office/powerpoint/2010/main" val="1477358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7335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525656" y="-20671"/>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Why Model  Life Cycle?</a:t>
            </a:r>
          </a:p>
        </p:txBody>
      </p:sp>
      <p:sp>
        <p:nvSpPr>
          <p:cNvPr id="7171" name="Rectangle 2"/>
          <p:cNvSpPr>
            <a:spLocks noGrp="1" noChangeArrowheads="1"/>
          </p:cNvSpPr>
          <p:nvPr>
            <p:ph type="body" idx="4294967295"/>
          </p:nvPr>
        </p:nvSpPr>
        <p:spPr>
          <a:xfrm>
            <a:off x="136442" y="613562"/>
            <a:ext cx="6629401" cy="4167077"/>
          </a:xfrm>
        </p:spPr>
        <p:txBody>
          <a:bodyPr vert="horz" lIns="13470" tIns="35023" rIns="13470" bIns="35023" rtlCol="0">
            <a:normAutofit lnSpcReduction="10000"/>
          </a:bodyPr>
          <a:lstStyle/>
          <a:p>
            <a:pPr marL="232229" indent="-232229">
              <a:lnSpc>
                <a:spcPct val="125000"/>
              </a:lnSpc>
              <a:spcBef>
                <a:spcPts val="816"/>
              </a:spcBef>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A graphical and written description:</a:t>
            </a:r>
          </a:p>
          <a:p>
            <a:pPr marL="504423" lvl="1" indent="-193345">
              <a:lnSpc>
                <a:spcPct val="125000"/>
              </a:lnSpc>
              <a:spcBef>
                <a:spcPts val="816"/>
              </a:spcBef>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49" b="1" dirty="0">
                <a:solidFill>
                  <a:srgbClr val="C00000"/>
                </a:solidFill>
              </a:rPr>
              <a:t>Helps common understanding of activities among the software developers.</a:t>
            </a:r>
          </a:p>
          <a:p>
            <a:pPr marL="504423" lvl="1" indent="-193345">
              <a:lnSpc>
                <a:spcPct val="125000"/>
              </a:lnSpc>
              <a:spcBef>
                <a:spcPts val="816"/>
              </a:spcBef>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49" b="1" dirty="0">
                <a:solidFill>
                  <a:srgbClr val="C00000"/>
                </a:solidFill>
              </a:rPr>
              <a:t>Helps to identify inconsistencies, redundancies, and omissions in the development process. </a:t>
            </a:r>
          </a:p>
          <a:p>
            <a:pPr marL="504423" lvl="1" indent="-193345">
              <a:lnSpc>
                <a:spcPct val="125000"/>
              </a:lnSpc>
              <a:spcBef>
                <a:spcPts val="816"/>
              </a:spcBef>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49" b="1" dirty="0">
                <a:solidFill>
                  <a:srgbClr val="C00000"/>
                </a:solidFill>
              </a:rPr>
              <a:t>Helps in tailoring a process model for specific projects.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119305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wipe(down)">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wipe(down)">
                                      <p:cBhvr>
                                        <p:cTn id="12" dur="500"/>
                                        <p:tgtEl>
                                          <p:spTgt spid="7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down)">
                                      <p:cBhvr>
                                        <p:cTn id="17"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464985" y="-34139"/>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Life Cycle Model </a:t>
            </a:r>
            <a:r>
              <a:rPr lang="en-GB" altLang="en-US" sz="1050" b="1" dirty="0">
                <a:solidFill>
                  <a:srgbClr val="0000CC"/>
                </a:solidFill>
              </a:rPr>
              <a:t>(CONT.)</a:t>
            </a:r>
            <a:r>
              <a:rPr lang="ar-SA" altLang="en-US" sz="1050" b="1" dirty="0">
                <a:solidFill>
                  <a:srgbClr val="0000CC"/>
                </a:solidFill>
                <a:cs typeface="Arial" panose="020B0604020202020204" pitchFamily="34" charset="0"/>
              </a:rPr>
              <a:t>‏</a:t>
            </a:r>
            <a:endParaRPr lang="en-GB" altLang="en-US" sz="1050" b="1" dirty="0">
              <a:solidFill>
                <a:srgbClr val="0000CC"/>
              </a:solidFill>
            </a:endParaRPr>
          </a:p>
        </p:txBody>
      </p:sp>
      <p:sp>
        <p:nvSpPr>
          <p:cNvPr id="16387" name="Rectangle 2"/>
          <p:cNvSpPr>
            <a:spLocks noGrp="1" noChangeArrowheads="1"/>
          </p:cNvSpPr>
          <p:nvPr>
            <p:ph type="body" idx="4294967295"/>
          </p:nvPr>
        </p:nvSpPr>
        <p:spPr>
          <a:xfrm>
            <a:off x="152400" y="666750"/>
            <a:ext cx="6553200" cy="3741513"/>
          </a:xfrm>
        </p:spPr>
        <p:txBody>
          <a:bodyPr vert="horz" lIns="13470" tIns="35023" rIns="13470" bIns="35023" rtlCol="0">
            <a:noAutofit/>
          </a:bodyPr>
          <a:lstStyle/>
          <a:p>
            <a:pPr marL="232229" indent="-232229">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The development team must identify a suitable life cycle model:</a:t>
            </a:r>
          </a:p>
          <a:p>
            <a:pPr marL="504423" lvl="1" indent="-193345">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and then adhere to it.</a:t>
            </a:r>
          </a:p>
          <a:p>
            <a:pPr marL="504423" lvl="1" indent="-193345">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solidFill>
                  <a:srgbClr val="0000CC"/>
                </a:solidFill>
              </a:rPr>
              <a:t>Primary advantage of adhering to a life cycle model:</a:t>
            </a:r>
          </a:p>
          <a:p>
            <a:pPr marL="777697" lvl="2" indent="-156620">
              <a:lnSpc>
                <a:spcPct val="120000"/>
              </a:lnSpc>
              <a:spcAft>
                <a:spcPct val="2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solidFill>
                  <a:srgbClr val="0000CC"/>
                </a:solidFill>
              </a:rPr>
              <a:t>Helps development of software in a systematic and  disciplined manner.</a:t>
            </a:r>
          </a:p>
        </p:txBody>
      </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val="33146357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76642" y="-93969"/>
            <a:ext cx="5829372" cy="954821"/>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00CC"/>
                </a:solidFill>
              </a:rPr>
              <a:t>Life Cycle Model </a:t>
            </a:r>
            <a:r>
              <a:rPr lang="en-GB" altLang="en-US" sz="953" b="1" dirty="0">
                <a:solidFill>
                  <a:srgbClr val="0000CC"/>
                </a:solidFill>
              </a:rPr>
              <a:t>(CONT.)</a:t>
            </a:r>
            <a:r>
              <a:rPr lang="en-GB" altLang="en-US" sz="953" b="1" dirty="0">
                <a:solidFill>
                  <a:srgbClr val="FFFFFF"/>
                </a:solidFill>
              </a:rPr>
              <a:t/>
            </a:r>
            <a:br>
              <a:rPr lang="en-GB" altLang="en-US" sz="953" b="1" dirty="0">
                <a:solidFill>
                  <a:srgbClr val="FFFFFF"/>
                </a:solidFill>
              </a:rPr>
            </a:br>
            <a:endParaRPr lang="en-GB" altLang="en-US" sz="953" b="1" dirty="0">
              <a:solidFill>
                <a:srgbClr val="FFFFFF"/>
              </a:solidFill>
            </a:endParaRPr>
          </a:p>
        </p:txBody>
      </p:sp>
      <p:sp>
        <p:nvSpPr>
          <p:cNvPr id="14339" name="Rectangle 2"/>
          <p:cNvSpPr>
            <a:spLocks noGrp="1" noChangeArrowheads="1"/>
          </p:cNvSpPr>
          <p:nvPr>
            <p:ph type="body" idx="4294967295"/>
          </p:nvPr>
        </p:nvSpPr>
        <p:spPr>
          <a:xfrm>
            <a:off x="100105" y="499033"/>
            <a:ext cx="6614877" cy="3741513"/>
          </a:xfrm>
        </p:spPr>
        <p:txBody>
          <a:bodyPr vert="horz" lIns="13470" tIns="35023" rIns="13470" bIns="35023" rtlCol="0">
            <a:noAutofit/>
          </a:bodyPr>
          <a:lstStyle/>
          <a:p>
            <a:pPr marL="232229" indent="-232229">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400" dirty="0"/>
              <a:t>When a program is developed by a single programmer --- </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a:t>The problem is within the grasp of an individual.</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a:t>He has the freedom to decide his exact steps and still succeed  </a:t>
            </a:r>
            <a:r>
              <a:rPr lang="en-GB" altLang="en-US" sz="2000" dirty="0">
                <a:solidFill>
                  <a:srgbClr val="0000FF"/>
                </a:solidFill>
                <a:sym typeface="Wingdings" panose="05000000000000000000" pitchFamily="2" charset="2"/>
              </a:rPr>
              <a:t>--- called </a:t>
            </a:r>
            <a:r>
              <a:rPr lang="en-GB" altLang="en-US" sz="2000" dirty="0">
                <a:solidFill>
                  <a:srgbClr val="0000FF"/>
                </a:solidFill>
              </a:rPr>
              <a:t>Exploratory model--- One can use it in many ways</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err="1">
                <a:solidFill>
                  <a:srgbClr val="0000FF"/>
                </a:solidFill>
              </a:rPr>
              <a:t>Code</a:t>
            </a:r>
            <a:r>
              <a:rPr lang="en-GB" altLang="en-US" sz="2000" dirty="0" err="1">
                <a:solidFill>
                  <a:srgbClr val="0000FF"/>
                </a:solidFill>
                <a:sym typeface="Wingdings" panose="05000000000000000000" pitchFamily="2" charset="2"/>
              </a:rPr>
              <a:t>Test</a:t>
            </a:r>
            <a:r>
              <a:rPr lang="en-GB" altLang="en-US" sz="2000" dirty="0">
                <a:solidFill>
                  <a:srgbClr val="0000FF"/>
                </a:solidFill>
              </a:rPr>
              <a:t> </a:t>
            </a:r>
            <a:r>
              <a:rPr lang="en-GB" altLang="en-US" sz="2000" dirty="0">
                <a:solidFill>
                  <a:srgbClr val="0000FF"/>
                </a:solidFill>
                <a:sym typeface="Wingdings" panose="05000000000000000000" pitchFamily="2" charset="2"/>
              </a:rPr>
              <a:t>Design</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err="1">
                <a:solidFill>
                  <a:srgbClr val="0000FF"/>
                </a:solidFill>
              </a:rPr>
              <a:t>Code</a:t>
            </a:r>
            <a:r>
              <a:rPr lang="en-GB" altLang="en-US" sz="2000" dirty="0" err="1">
                <a:solidFill>
                  <a:srgbClr val="0000FF"/>
                </a:solidFill>
                <a:sym typeface="Wingdings" panose="05000000000000000000" pitchFamily="2" charset="2"/>
              </a:rPr>
              <a:t>Design</a:t>
            </a:r>
            <a:r>
              <a:rPr lang="en-GB" altLang="en-US" sz="2000" dirty="0">
                <a:solidFill>
                  <a:srgbClr val="0000FF"/>
                </a:solidFill>
              </a:rPr>
              <a:t> </a:t>
            </a:r>
            <a:r>
              <a:rPr lang="en-GB" altLang="en-US" sz="2000" dirty="0">
                <a:solidFill>
                  <a:srgbClr val="0000FF"/>
                </a:solidFill>
                <a:sym typeface="Wingdings" panose="05000000000000000000" pitchFamily="2" charset="2"/>
              </a:rPr>
              <a:t>Test  Change </a:t>
            </a:r>
            <a:r>
              <a:rPr lang="en-GB" altLang="en-US" sz="2000" dirty="0">
                <a:solidFill>
                  <a:srgbClr val="0000FF"/>
                </a:solidFill>
              </a:rPr>
              <a:t>Code </a:t>
            </a:r>
            <a:r>
              <a:rPr lang="en-GB" altLang="en-US" sz="2000" dirty="0">
                <a:solidFill>
                  <a:srgbClr val="0000FF"/>
                </a:solidFill>
                <a:sym typeface="Wingdings" panose="05000000000000000000" pitchFamily="2" charset="2"/>
              </a:rPr>
              <a:t></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000" dirty="0">
                <a:solidFill>
                  <a:srgbClr val="0000FF"/>
                </a:solidFill>
                <a:sym typeface="Wingdings" panose="05000000000000000000" pitchFamily="2" charset="2"/>
              </a:rPr>
              <a:t>Specify code Design Test</a:t>
            </a:r>
            <a:r>
              <a:rPr lang="en-GB" altLang="en-US" sz="2000" dirty="0">
                <a:solidFill>
                  <a:srgbClr val="0000FF"/>
                </a:solidFill>
              </a:rPr>
              <a:t> </a:t>
            </a:r>
            <a:r>
              <a:rPr lang="en-GB" altLang="en-US" sz="2000" dirty="0">
                <a:solidFill>
                  <a:srgbClr val="0000FF"/>
                </a:solidFill>
                <a:sym typeface="Wingdings" panose="05000000000000000000" pitchFamily="2" charset="2"/>
              </a:rPr>
              <a:t>  etc</a:t>
            </a:r>
            <a:r>
              <a:rPr lang="en-GB" altLang="en-US" sz="2000" dirty="0">
                <a:sym typeface="Wingdings" panose="05000000000000000000" pitchFamily="2" charset="2"/>
              </a:rPr>
              <a:t>.</a:t>
            </a:r>
          </a:p>
          <a:p>
            <a:pPr marL="504423" lvl="1" indent="-193345">
              <a:lnSpc>
                <a:spcPct val="120000"/>
              </a:lnSpc>
              <a:spcBef>
                <a:spcPts val="408"/>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endParaRPr lang="en-GB" altLang="en-US" sz="2000" dirty="0">
              <a:sym typeface="Wingdings" panose="05000000000000000000" pitchFamily="2" charset="2"/>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grpSp>
        <p:nvGrpSpPr>
          <p:cNvPr id="5" name="Group 26"/>
          <p:cNvGrpSpPr>
            <a:grpSpLocks/>
          </p:cNvGrpSpPr>
          <p:nvPr/>
        </p:nvGrpSpPr>
        <p:grpSpPr bwMode="auto">
          <a:xfrm>
            <a:off x="3048000" y="2724150"/>
            <a:ext cx="4038600" cy="1312904"/>
            <a:chOff x="7" y="1325"/>
            <a:chExt cx="6343" cy="1590"/>
          </a:xfrm>
          <a:noFill/>
        </p:grpSpPr>
        <p:sp>
          <p:nvSpPr>
            <p:cNvPr id="6" name="Rectangle 5"/>
            <p:cNvSpPr>
              <a:spLocks noChangeArrowheads="1"/>
            </p:cNvSpPr>
            <p:nvPr/>
          </p:nvSpPr>
          <p:spPr bwMode="auto">
            <a:xfrm>
              <a:off x="967" y="2141"/>
              <a:ext cx="883" cy="637"/>
            </a:xfrm>
            <a:prstGeom prst="rect">
              <a:avLst/>
            </a:prstGeom>
            <a:grpFill/>
            <a:ln w="9525">
              <a:solidFill>
                <a:schemeClr val="tx1"/>
              </a:solidFill>
              <a:miter lim="800000"/>
              <a:headEnd/>
              <a:tailEnd/>
            </a:ln>
          </p:spPr>
          <p:txBody>
            <a:bodyPr wrap="none" lIns="100794" tIns="50397" rIns="100794" bIns="50397" anchor="ctr"/>
            <a:lstStyle/>
            <a:p>
              <a:pPr algn="ctr" defTabSz="503238">
                <a:defRPr/>
              </a:pPr>
              <a:r>
                <a:rPr lang="en-US" sz="1200" b="1">
                  <a:latin typeface="Comic Sans MS" pitchFamily="66" charset="0"/>
                </a:rPr>
                <a:t>Initial</a:t>
              </a:r>
            </a:p>
            <a:p>
              <a:pPr algn="ctr" defTabSz="503238">
                <a:defRPr/>
              </a:pPr>
              <a:r>
                <a:rPr lang="en-US" sz="1200" b="1">
                  <a:latin typeface="Comic Sans MS" pitchFamily="66" charset="0"/>
                </a:rPr>
                <a:t>Coding</a:t>
              </a:r>
            </a:p>
          </p:txBody>
        </p:sp>
        <p:sp>
          <p:nvSpPr>
            <p:cNvPr id="7" name="Line 6"/>
            <p:cNvSpPr>
              <a:spLocks noChangeShapeType="1"/>
            </p:cNvSpPr>
            <p:nvPr/>
          </p:nvSpPr>
          <p:spPr bwMode="auto">
            <a:xfrm>
              <a:off x="6141" y="1957"/>
              <a:ext cx="205" cy="0"/>
            </a:xfrm>
            <a:prstGeom prst="line">
              <a:avLst/>
            </a:prstGeom>
            <a:grpFill/>
            <a:ln w="38100">
              <a:noFill/>
              <a:round/>
              <a:headEnd/>
              <a:tailEnd/>
            </a:ln>
          </p:spPr>
          <p:txBody>
            <a:bodyPr wrap="none"/>
            <a:lstStyle/>
            <a:p>
              <a:pPr>
                <a:defRPr/>
              </a:pPr>
              <a:endParaRPr lang="en-US" sz="1100" b="1"/>
            </a:p>
          </p:txBody>
        </p:sp>
        <p:sp>
          <p:nvSpPr>
            <p:cNvPr id="8" name="Line 7"/>
            <p:cNvSpPr>
              <a:spLocks noChangeShapeType="1"/>
            </p:cNvSpPr>
            <p:nvPr/>
          </p:nvSpPr>
          <p:spPr bwMode="auto">
            <a:xfrm>
              <a:off x="3489" y="1965"/>
              <a:ext cx="222" cy="0"/>
            </a:xfrm>
            <a:prstGeom prst="line">
              <a:avLst/>
            </a:prstGeom>
            <a:grpFill/>
            <a:ln w="38100">
              <a:noFill/>
              <a:round/>
              <a:headEnd/>
              <a:tailEnd type="triangle" w="med" len="med"/>
            </a:ln>
          </p:spPr>
          <p:txBody>
            <a:bodyPr wrap="none"/>
            <a:lstStyle/>
            <a:p>
              <a:pPr>
                <a:defRPr/>
              </a:pPr>
              <a:endParaRPr lang="en-US" sz="1100" b="1"/>
            </a:p>
          </p:txBody>
        </p:sp>
        <p:sp>
          <p:nvSpPr>
            <p:cNvPr id="9" name="Line 8"/>
            <p:cNvSpPr>
              <a:spLocks noChangeShapeType="1"/>
            </p:cNvSpPr>
            <p:nvPr/>
          </p:nvSpPr>
          <p:spPr bwMode="auto">
            <a:xfrm>
              <a:off x="3497" y="2749"/>
              <a:ext cx="2846" cy="0"/>
            </a:xfrm>
            <a:prstGeom prst="line">
              <a:avLst/>
            </a:prstGeom>
            <a:grpFill/>
            <a:ln w="38100">
              <a:noFill/>
              <a:round/>
              <a:headEnd/>
              <a:tailEnd/>
            </a:ln>
          </p:spPr>
          <p:txBody>
            <a:bodyPr wrap="none"/>
            <a:lstStyle/>
            <a:p>
              <a:pPr>
                <a:defRPr/>
              </a:pPr>
              <a:endParaRPr lang="en-US" sz="1100" b="1"/>
            </a:p>
          </p:txBody>
        </p:sp>
        <p:sp>
          <p:nvSpPr>
            <p:cNvPr id="10" name="Line 9"/>
            <p:cNvSpPr>
              <a:spLocks noChangeShapeType="1"/>
            </p:cNvSpPr>
            <p:nvPr/>
          </p:nvSpPr>
          <p:spPr bwMode="auto">
            <a:xfrm>
              <a:off x="3488" y="1949"/>
              <a:ext cx="0" cy="825"/>
            </a:xfrm>
            <a:prstGeom prst="line">
              <a:avLst/>
            </a:prstGeom>
            <a:grpFill/>
            <a:ln w="38100">
              <a:noFill/>
              <a:round/>
              <a:headEnd/>
              <a:tailEnd/>
            </a:ln>
          </p:spPr>
          <p:txBody>
            <a:bodyPr wrap="none"/>
            <a:lstStyle/>
            <a:p>
              <a:pPr>
                <a:defRPr/>
              </a:pPr>
              <a:endParaRPr lang="en-US" sz="1100" b="1"/>
            </a:p>
          </p:txBody>
        </p:sp>
        <p:sp>
          <p:nvSpPr>
            <p:cNvPr id="11" name="Line 10"/>
            <p:cNvSpPr>
              <a:spLocks noChangeShapeType="1"/>
            </p:cNvSpPr>
            <p:nvPr/>
          </p:nvSpPr>
          <p:spPr bwMode="auto">
            <a:xfrm>
              <a:off x="6350" y="1949"/>
              <a:ext cx="0" cy="809"/>
            </a:xfrm>
            <a:prstGeom prst="line">
              <a:avLst/>
            </a:prstGeom>
            <a:grpFill/>
            <a:ln w="38100">
              <a:noFill/>
              <a:round/>
              <a:headEnd/>
              <a:tailEnd/>
            </a:ln>
          </p:spPr>
          <p:txBody>
            <a:bodyPr wrap="none"/>
            <a:lstStyle/>
            <a:p>
              <a:pPr>
                <a:defRPr/>
              </a:pPr>
              <a:endParaRPr lang="en-US" sz="1100" b="1"/>
            </a:p>
          </p:txBody>
        </p:sp>
        <p:sp>
          <p:nvSpPr>
            <p:cNvPr id="12" name="Text Box 11"/>
            <p:cNvSpPr txBox="1">
              <a:spLocks noChangeArrowheads="1"/>
            </p:cNvSpPr>
            <p:nvPr/>
          </p:nvSpPr>
          <p:spPr bwMode="auto">
            <a:xfrm>
              <a:off x="4039" y="2429"/>
              <a:ext cx="1602" cy="486"/>
            </a:xfrm>
            <a:prstGeom prst="rect">
              <a:avLst/>
            </a:prstGeom>
            <a:grpFill/>
            <a:ln w="38100">
              <a:noFill/>
              <a:miter lim="800000"/>
              <a:headEnd/>
              <a:tailEnd/>
            </a:ln>
          </p:spPr>
          <p:txBody>
            <a:bodyPr lIns="100794" tIns="50397" rIns="100794" bIns="50397">
              <a:spAutoFit/>
            </a:bodyPr>
            <a:lstStyle/>
            <a:p>
              <a:pPr algn="ctr" defTabSz="503238">
                <a:defRPr/>
              </a:pPr>
              <a:r>
                <a:rPr lang="en-US" sz="1200" b="1">
                  <a:solidFill>
                    <a:srgbClr val="C80429"/>
                  </a:solidFill>
                  <a:latin typeface="Comic Sans MS" pitchFamily="66" charset="0"/>
                </a:rPr>
                <a:t>Do Until Done</a:t>
              </a:r>
            </a:p>
          </p:txBody>
        </p:sp>
        <p:sp>
          <p:nvSpPr>
            <p:cNvPr id="13" name="Line 20"/>
            <p:cNvSpPr>
              <a:spLocks noChangeShapeType="1"/>
            </p:cNvSpPr>
            <p:nvPr/>
          </p:nvSpPr>
          <p:spPr bwMode="auto">
            <a:xfrm>
              <a:off x="3799" y="2429"/>
              <a:ext cx="1824" cy="0"/>
            </a:xfrm>
            <a:prstGeom prst="line">
              <a:avLst/>
            </a:prstGeom>
            <a:grpFill/>
            <a:ln w="76200">
              <a:solidFill>
                <a:srgbClr val="C80429"/>
              </a:solidFill>
              <a:round/>
              <a:headEnd/>
              <a:tailEnd type="triangle" w="med" len="med"/>
            </a:ln>
          </p:spPr>
          <p:txBody>
            <a:bodyPr wrap="none"/>
            <a:lstStyle/>
            <a:p>
              <a:pPr>
                <a:defRPr/>
              </a:pPr>
              <a:endParaRPr lang="en-US" sz="1100" b="1"/>
            </a:p>
          </p:txBody>
        </p:sp>
        <p:sp>
          <p:nvSpPr>
            <p:cNvPr id="14" name="Line 25"/>
            <p:cNvSpPr>
              <a:spLocks noChangeShapeType="1"/>
            </p:cNvSpPr>
            <p:nvPr/>
          </p:nvSpPr>
          <p:spPr bwMode="auto">
            <a:xfrm>
              <a:off x="7" y="2429"/>
              <a:ext cx="947" cy="7"/>
            </a:xfrm>
            <a:prstGeom prst="line">
              <a:avLst/>
            </a:prstGeom>
            <a:grpFill/>
            <a:ln w="76200">
              <a:solidFill>
                <a:srgbClr val="C80429"/>
              </a:solidFill>
              <a:round/>
              <a:headEnd/>
              <a:tailEnd type="triangle" w="med" len="med"/>
            </a:ln>
          </p:spPr>
          <p:txBody>
            <a:bodyPr wrap="none"/>
            <a:lstStyle/>
            <a:p>
              <a:pPr>
                <a:defRPr/>
              </a:pPr>
              <a:endParaRPr lang="en-US" sz="1100" b="1"/>
            </a:p>
          </p:txBody>
        </p:sp>
        <p:sp>
          <p:nvSpPr>
            <p:cNvPr id="15" name="Rectangle 26"/>
            <p:cNvSpPr>
              <a:spLocks noChangeArrowheads="1"/>
            </p:cNvSpPr>
            <p:nvPr/>
          </p:nvSpPr>
          <p:spPr bwMode="auto">
            <a:xfrm>
              <a:off x="2935" y="2141"/>
              <a:ext cx="850" cy="592"/>
            </a:xfrm>
            <a:prstGeom prst="rect">
              <a:avLst/>
            </a:prstGeom>
            <a:grpFill/>
            <a:ln w="9525">
              <a:solidFill>
                <a:schemeClr val="tx1"/>
              </a:solidFill>
              <a:miter lim="800000"/>
              <a:headEnd/>
              <a:tailEnd/>
            </a:ln>
          </p:spPr>
          <p:txBody>
            <a:bodyPr wrap="none" lIns="100794" tIns="50397" rIns="100794" bIns="50397" anchor="ctr"/>
            <a:lstStyle/>
            <a:p>
              <a:pPr algn="ctr" defTabSz="503238">
                <a:defRPr/>
              </a:pPr>
              <a:r>
                <a:rPr lang="en-US" sz="1600" b="1" dirty="0">
                  <a:latin typeface="Comic Sans MS" pitchFamily="66" charset="0"/>
                </a:rPr>
                <a:t>Test</a:t>
              </a:r>
            </a:p>
          </p:txBody>
        </p:sp>
        <p:sp>
          <p:nvSpPr>
            <p:cNvPr id="16" name="Line 27"/>
            <p:cNvSpPr>
              <a:spLocks noChangeShapeType="1"/>
            </p:cNvSpPr>
            <p:nvPr/>
          </p:nvSpPr>
          <p:spPr bwMode="auto">
            <a:xfrm>
              <a:off x="1879" y="2429"/>
              <a:ext cx="1056" cy="0"/>
            </a:xfrm>
            <a:prstGeom prst="line">
              <a:avLst/>
            </a:prstGeom>
            <a:grpFill/>
            <a:ln w="76200">
              <a:solidFill>
                <a:srgbClr val="C80429"/>
              </a:solidFill>
              <a:round/>
              <a:headEnd/>
              <a:tailEnd type="triangle" w="med" len="med"/>
            </a:ln>
          </p:spPr>
          <p:txBody>
            <a:bodyPr wrap="none"/>
            <a:lstStyle/>
            <a:p>
              <a:pPr>
                <a:defRPr/>
              </a:pPr>
              <a:endParaRPr lang="en-US" sz="1100" b="1"/>
            </a:p>
          </p:txBody>
        </p:sp>
        <p:sp>
          <p:nvSpPr>
            <p:cNvPr id="17" name="Rectangle 28"/>
            <p:cNvSpPr>
              <a:spLocks noChangeArrowheads="1"/>
            </p:cNvSpPr>
            <p:nvPr/>
          </p:nvSpPr>
          <p:spPr bwMode="auto">
            <a:xfrm>
              <a:off x="2796" y="1325"/>
              <a:ext cx="850" cy="592"/>
            </a:xfrm>
            <a:prstGeom prst="rect">
              <a:avLst/>
            </a:prstGeom>
            <a:grpFill/>
            <a:ln w="9525">
              <a:solidFill>
                <a:schemeClr val="tx1"/>
              </a:solidFill>
              <a:miter lim="800000"/>
              <a:headEnd/>
              <a:tailEnd/>
            </a:ln>
          </p:spPr>
          <p:txBody>
            <a:bodyPr wrap="none" lIns="100794" tIns="50397" rIns="100794" bIns="50397" anchor="ctr"/>
            <a:lstStyle/>
            <a:p>
              <a:pPr algn="ctr" defTabSz="503238">
                <a:defRPr/>
              </a:pPr>
              <a:r>
                <a:rPr lang="en-US" b="1" dirty="0">
                  <a:latin typeface="Comic Sans MS" pitchFamily="66" charset="0"/>
                </a:rPr>
                <a:t>Fix</a:t>
              </a:r>
            </a:p>
          </p:txBody>
        </p:sp>
        <p:sp>
          <p:nvSpPr>
            <p:cNvPr id="18" name="Line 29"/>
            <p:cNvSpPr>
              <a:spLocks noChangeShapeType="1"/>
            </p:cNvSpPr>
            <p:nvPr/>
          </p:nvSpPr>
          <p:spPr bwMode="auto">
            <a:xfrm>
              <a:off x="4135" y="1661"/>
              <a:ext cx="0" cy="768"/>
            </a:xfrm>
            <a:prstGeom prst="line">
              <a:avLst/>
            </a:prstGeom>
            <a:grpFill/>
            <a:ln w="76200">
              <a:solidFill>
                <a:srgbClr val="C80429"/>
              </a:solidFill>
              <a:round/>
              <a:headEnd/>
              <a:tailEnd/>
            </a:ln>
          </p:spPr>
          <p:txBody>
            <a:bodyPr wrap="none"/>
            <a:lstStyle/>
            <a:p>
              <a:pPr>
                <a:defRPr/>
              </a:pPr>
              <a:endParaRPr lang="en-US" sz="1100" b="1"/>
            </a:p>
          </p:txBody>
        </p:sp>
        <p:sp>
          <p:nvSpPr>
            <p:cNvPr id="19" name="Line 30"/>
            <p:cNvSpPr>
              <a:spLocks noChangeShapeType="1"/>
            </p:cNvSpPr>
            <p:nvPr/>
          </p:nvSpPr>
          <p:spPr bwMode="auto">
            <a:xfrm>
              <a:off x="3646" y="1644"/>
              <a:ext cx="489" cy="17"/>
            </a:xfrm>
            <a:prstGeom prst="line">
              <a:avLst/>
            </a:prstGeom>
            <a:grpFill/>
            <a:ln w="76200">
              <a:solidFill>
                <a:srgbClr val="C80429"/>
              </a:solidFill>
              <a:round/>
              <a:headEnd type="triangle" w="med" len="med"/>
              <a:tailEnd/>
            </a:ln>
          </p:spPr>
          <p:txBody>
            <a:bodyPr wrap="none"/>
            <a:lstStyle/>
            <a:p>
              <a:pPr>
                <a:defRPr/>
              </a:pPr>
              <a:endParaRPr lang="en-US" sz="1100" b="1"/>
            </a:p>
          </p:txBody>
        </p:sp>
        <p:sp>
          <p:nvSpPr>
            <p:cNvPr id="20" name="Line 31"/>
            <p:cNvSpPr>
              <a:spLocks noChangeShapeType="1"/>
            </p:cNvSpPr>
            <p:nvPr/>
          </p:nvSpPr>
          <p:spPr bwMode="auto">
            <a:xfrm flipH="1">
              <a:off x="2407" y="1644"/>
              <a:ext cx="20" cy="785"/>
            </a:xfrm>
            <a:prstGeom prst="line">
              <a:avLst/>
            </a:prstGeom>
            <a:grpFill/>
            <a:ln w="76200">
              <a:solidFill>
                <a:srgbClr val="C80429"/>
              </a:solidFill>
              <a:round/>
              <a:headEnd/>
              <a:tailEnd type="triangle" w="med" len="med"/>
            </a:ln>
          </p:spPr>
          <p:txBody>
            <a:bodyPr wrap="none"/>
            <a:lstStyle/>
            <a:p>
              <a:pPr>
                <a:defRPr/>
              </a:pPr>
              <a:endParaRPr lang="en-US" sz="1100" b="1"/>
            </a:p>
          </p:txBody>
        </p:sp>
        <p:sp>
          <p:nvSpPr>
            <p:cNvPr id="21" name="Line 32"/>
            <p:cNvSpPr>
              <a:spLocks noChangeShapeType="1"/>
            </p:cNvSpPr>
            <p:nvPr/>
          </p:nvSpPr>
          <p:spPr bwMode="auto">
            <a:xfrm>
              <a:off x="2427" y="1644"/>
              <a:ext cx="369" cy="0"/>
            </a:xfrm>
            <a:prstGeom prst="line">
              <a:avLst/>
            </a:prstGeom>
            <a:grpFill/>
            <a:ln w="76200">
              <a:solidFill>
                <a:srgbClr val="C80429"/>
              </a:solidFill>
              <a:round/>
              <a:headEnd/>
              <a:tailEnd/>
            </a:ln>
          </p:spPr>
          <p:txBody>
            <a:bodyPr wrap="none"/>
            <a:lstStyle/>
            <a:p>
              <a:pPr>
                <a:defRPr/>
              </a:pPr>
              <a:endParaRPr lang="en-US" sz="1100" b="1"/>
            </a:p>
          </p:txBody>
        </p:sp>
      </p:grpSp>
    </p:spTree>
    <p:extLst>
      <p:ext uri="{BB962C8B-B14F-4D97-AF65-F5344CB8AC3E}">
        <p14:creationId xmlns:p14="http://schemas.microsoft.com/office/powerpoint/2010/main" val="807722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wipe(down)">
                                      <p:cBhvr>
                                        <p:cTn id="12" dur="5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wipe(down)">
                                      <p:cBhvr>
                                        <p:cTn id="17" dur="500"/>
                                        <p:tgtEl>
                                          <p:spTgt spid="14339">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4339">
                                            <p:txEl>
                                              <p:pRg st="4" end="4"/>
                                            </p:txEl>
                                          </p:spTgt>
                                        </p:tgtEl>
                                        <p:attrNameLst>
                                          <p:attrName>style.visibility</p:attrName>
                                        </p:attrNameLst>
                                      </p:cBhvr>
                                      <p:to>
                                        <p:strVal val="visible"/>
                                      </p:to>
                                    </p:set>
                                    <p:animEffect transition="in" filter="wipe(down)">
                                      <p:cBhvr>
                                        <p:cTn id="20" dur="500"/>
                                        <p:tgtEl>
                                          <p:spTgt spid="1433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animEffect transition="in" filter="wipe(down)">
                                      <p:cBhvr>
                                        <p:cTn id="23"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533400" y="0"/>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3200" b="1" dirty="0">
                <a:solidFill>
                  <a:srgbClr val="0000CC"/>
                </a:solidFill>
              </a:rPr>
              <a:t>Life Cycle Model </a:t>
            </a:r>
            <a:r>
              <a:rPr lang="en-GB" altLang="en-US" sz="1050" b="1" dirty="0">
                <a:solidFill>
                  <a:srgbClr val="0000CC"/>
                </a:solidFill>
              </a:rPr>
              <a:t>(CONT.)</a:t>
            </a:r>
            <a:r>
              <a:rPr lang="ar-SA" altLang="en-US" sz="1050" b="1" dirty="0">
                <a:solidFill>
                  <a:srgbClr val="0000CC"/>
                </a:solidFill>
                <a:cs typeface="Arial" panose="020B0604020202020204" pitchFamily="34" charset="0"/>
              </a:rPr>
              <a:t>‏</a:t>
            </a:r>
            <a:endParaRPr lang="en-GB" altLang="en-US" sz="1050" b="1" dirty="0">
              <a:solidFill>
                <a:srgbClr val="0000CC"/>
              </a:solidFill>
            </a:endParaRPr>
          </a:p>
        </p:txBody>
      </p:sp>
      <p:sp>
        <p:nvSpPr>
          <p:cNvPr id="20483" name="Rectangle 2"/>
          <p:cNvSpPr>
            <a:spLocks noGrp="1" noChangeArrowheads="1"/>
          </p:cNvSpPr>
          <p:nvPr>
            <p:ph type="body" idx="4294967295"/>
          </p:nvPr>
        </p:nvSpPr>
        <p:spPr>
          <a:xfrm>
            <a:off x="27562" y="742950"/>
            <a:ext cx="6678038" cy="3940254"/>
          </a:xfrm>
        </p:spPr>
        <p:txBody>
          <a:bodyPr vert="horz" lIns="13470" tIns="35023" rIns="13470" bIns="35023" rtlCol="0">
            <a:normAutofit lnSpcReduction="10000"/>
          </a:bodyPr>
          <a:lstStyle/>
          <a:p>
            <a:pPr marL="232229" indent="-232229">
              <a:lnSpc>
                <a:spcPct val="125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994" dirty="0"/>
              <a:t>When software is being developed by a team:  </a:t>
            </a:r>
          </a:p>
          <a:p>
            <a:pPr marL="504423" lvl="1" indent="-193345">
              <a:lnSpc>
                <a:spcPct val="125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There must be a precise understanding among team members as to when to do what, </a:t>
            </a:r>
          </a:p>
          <a:p>
            <a:pPr marL="504423" lvl="1" indent="-193345">
              <a:lnSpc>
                <a:spcPct val="125000"/>
              </a:lnSpc>
              <a:spcBef>
                <a:spcPts val="816"/>
              </a:spcBef>
              <a:spcAft>
                <a:spcPts val="816"/>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722" dirty="0"/>
              <a:t>Otherwise, it would lead to chaos and project  failure.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val="31375638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457200" y="-45084"/>
            <a:ext cx="5850974" cy="853290"/>
          </a:xfrm>
        </p:spPr>
        <p:txBody>
          <a:bodyPr vert="horz" lIns="13470" tIns="35023" rIns="13470" bIns="35023" rtlCol="0" anchor="ctr">
            <a:normAutofit/>
          </a:bodyPr>
          <a:lstStyle/>
          <a:p>
            <a:pPr>
              <a:lnSpc>
                <a:spcPct val="94000"/>
              </a:lnSpc>
              <a:spcBef>
                <a:spcPts val="680"/>
              </a:spcBef>
              <a:tabLst>
                <a:tab pos="0" algn="l"/>
                <a:tab pos="304598" algn="l"/>
                <a:tab pos="610277" algn="l"/>
                <a:tab pos="915954" algn="l"/>
                <a:tab pos="1221633" algn="l"/>
                <a:tab pos="1527311" algn="l"/>
                <a:tab pos="1831909" algn="l"/>
                <a:tab pos="2138667" algn="l"/>
                <a:tab pos="2444346" algn="l"/>
                <a:tab pos="2748944" algn="l"/>
                <a:tab pos="3055702" algn="l"/>
                <a:tab pos="3361380" algn="l"/>
                <a:tab pos="3667059" algn="l"/>
                <a:tab pos="3971657" algn="l"/>
                <a:tab pos="4278415" algn="l"/>
                <a:tab pos="4584093" algn="l"/>
                <a:tab pos="4888691" algn="l"/>
                <a:tab pos="5194370" algn="l"/>
                <a:tab pos="5501128" algn="l"/>
                <a:tab pos="5806806" algn="l"/>
                <a:tab pos="6111404" algn="l"/>
              </a:tabLst>
            </a:pPr>
            <a:r>
              <a:rPr lang="en-GB" altLang="en-US" sz="2994" b="1" dirty="0">
                <a:solidFill>
                  <a:srgbClr val="0000CC"/>
                </a:solidFill>
              </a:rPr>
              <a:t>Life Cycle Model </a:t>
            </a:r>
            <a:r>
              <a:rPr lang="en-GB" altLang="en-US" sz="953" b="1" dirty="0">
                <a:solidFill>
                  <a:srgbClr val="0000CC"/>
                </a:solidFill>
              </a:rPr>
              <a:t>(CONT.)</a:t>
            </a:r>
            <a:r>
              <a:rPr lang="ar-SA" altLang="en-US" sz="953" b="1" dirty="0">
                <a:solidFill>
                  <a:srgbClr val="0000CC"/>
                </a:solidFill>
                <a:cs typeface="Arial" panose="020B0604020202020204" pitchFamily="34" charset="0"/>
              </a:rPr>
              <a:t>‏</a:t>
            </a:r>
            <a:endParaRPr lang="en-GB" altLang="en-US" sz="953" b="1" dirty="0">
              <a:solidFill>
                <a:srgbClr val="0000CC"/>
              </a:solidFill>
            </a:endParaRPr>
          </a:p>
        </p:txBody>
      </p:sp>
      <p:sp>
        <p:nvSpPr>
          <p:cNvPr id="22531" name="Rectangle 2"/>
          <p:cNvSpPr>
            <a:spLocks noGrp="1" noChangeArrowheads="1"/>
          </p:cNvSpPr>
          <p:nvPr>
            <p:ph type="body" idx="4294967295"/>
          </p:nvPr>
        </p:nvSpPr>
        <p:spPr>
          <a:xfrm>
            <a:off x="0" y="819150"/>
            <a:ext cx="6858000" cy="3776076"/>
          </a:xfrm>
        </p:spPr>
        <p:txBody>
          <a:bodyPr vert="horz" lIns="13470" tIns="35023" rIns="13470" bIns="35023" rtlCol="0">
            <a:normAutofit fontScale="92500" lnSpcReduction="10000"/>
          </a:bodyPr>
          <a:lstStyle/>
          <a:p>
            <a:pPr marL="232229" indent="-232229">
              <a:lnSpc>
                <a:spcPct val="12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sz="2800" dirty="0"/>
              <a:t> </a:t>
            </a:r>
            <a:r>
              <a:rPr lang="en-GB" altLang="en-US" dirty="0"/>
              <a:t>A software project will never succeed if: </a:t>
            </a:r>
          </a:p>
          <a:p>
            <a:pPr marL="504423" lvl="1" indent="-193345">
              <a:lnSpc>
                <a:spcPct val="12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one engineer starts writing code,</a:t>
            </a:r>
          </a:p>
          <a:p>
            <a:pPr marL="504423" lvl="1" indent="-193345">
              <a:lnSpc>
                <a:spcPct val="12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another concentrates on writing the test document first, </a:t>
            </a:r>
          </a:p>
          <a:p>
            <a:pPr marL="504423" lvl="1" indent="-193345">
              <a:lnSpc>
                <a:spcPct val="12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yet another engineer first defines the file structure</a:t>
            </a:r>
          </a:p>
          <a:p>
            <a:pPr marL="504423" lvl="1" indent="-193345">
              <a:lnSpc>
                <a:spcPct val="120000"/>
              </a:lnSpc>
              <a:spcBef>
                <a:spcPct val="10000"/>
              </a:spcBef>
              <a:spcAft>
                <a:spcPct val="10000"/>
              </a:spcAft>
              <a:tabLst>
                <a:tab pos="246271" algn="l"/>
                <a:tab pos="551949" algn="l"/>
                <a:tab pos="857627" algn="l"/>
                <a:tab pos="1163306" algn="l"/>
                <a:tab pos="1468984" algn="l"/>
                <a:tab pos="1773582" algn="l"/>
                <a:tab pos="2080340" algn="l"/>
                <a:tab pos="2386019" algn="l"/>
                <a:tab pos="2690617" algn="l"/>
                <a:tab pos="2996294" algn="l"/>
                <a:tab pos="3303053" algn="l"/>
                <a:tab pos="3608731" algn="l"/>
                <a:tab pos="3913329" algn="l"/>
                <a:tab pos="4220088" algn="l"/>
                <a:tab pos="4525766" algn="l"/>
                <a:tab pos="4831444" algn="l"/>
                <a:tab pos="5136042" algn="l"/>
                <a:tab pos="5442801" algn="l"/>
                <a:tab pos="5748478" algn="l"/>
                <a:tab pos="6053077" algn="l"/>
              </a:tabLst>
            </a:pPr>
            <a:r>
              <a:rPr lang="en-GB" altLang="en-US" dirty="0"/>
              <a:t>another defines the I/O for his portion first.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3370541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3990</TotalTime>
  <Words>1838</Words>
  <Application>Microsoft Office PowerPoint</Application>
  <PresentationFormat>Custom</PresentationFormat>
  <Paragraphs>372</Paragraphs>
  <Slides>45</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ＭＳ Ｐゴシック</vt:lpstr>
      <vt:lpstr>Arial</vt:lpstr>
      <vt:lpstr>Calibri</vt:lpstr>
      <vt:lpstr>Calibri Light</vt:lpstr>
      <vt:lpstr>Comic Sans MS</vt:lpstr>
      <vt:lpstr>Symbol</vt:lpstr>
      <vt:lpstr>Times New Roman</vt:lpstr>
      <vt:lpstr>Wingdings</vt:lpstr>
      <vt:lpstr>Office Theme</vt:lpstr>
      <vt:lpstr>Custom Design</vt:lpstr>
      <vt:lpstr>Life Cycle Models</vt:lpstr>
      <vt:lpstr>Software Life Cycle</vt:lpstr>
      <vt:lpstr>Life Cycle Model</vt:lpstr>
      <vt:lpstr>Life Cycle Model (CONT.)‏</vt:lpstr>
      <vt:lpstr>Why Model  Life Cycle?</vt:lpstr>
      <vt:lpstr>Life Cycle Model (CONT.)‏</vt:lpstr>
      <vt:lpstr>Life Cycle Model (CONT.) </vt:lpstr>
      <vt:lpstr>Life Cycle Model (CONT.)‏</vt:lpstr>
      <vt:lpstr>Life Cycle Model (CONT.)‏</vt:lpstr>
      <vt:lpstr>Phase Entry and Exit Criteria</vt:lpstr>
      <vt:lpstr>Life Cycle Model (CONT.)‏</vt:lpstr>
      <vt:lpstr>Life Cycle Model: Milestones‏</vt:lpstr>
      <vt:lpstr>Life Cycle and Project Management</vt:lpstr>
      <vt:lpstr>Project Management Without Life Cycle Model</vt:lpstr>
      <vt:lpstr>Project Deliverables: Myth and Reality</vt:lpstr>
      <vt:lpstr>Life Cycle Model (CONT.)‏</vt:lpstr>
      <vt:lpstr>Software Life Cycle</vt:lpstr>
      <vt:lpstr>Classical Waterfall Model</vt:lpstr>
      <vt:lpstr>Classical Waterfall Model</vt:lpstr>
      <vt:lpstr>Relative Effort for Phases</vt:lpstr>
      <vt:lpstr>Process Model </vt:lpstr>
      <vt:lpstr>Classical Waterfall Model (CONT.)‏</vt:lpstr>
      <vt:lpstr>Feasibility Study</vt:lpstr>
      <vt:lpstr>Feasibility Study</vt:lpstr>
      <vt:lpstr>Case Study</vt:lpstr>
      <vt:lpstr>Feasibility: Case Study</vt:lpstr>
      <vt:lpstr>Activities During Feasibility Study</vt:lpstr>
      <vt:lpstr>Activities during Feasibility Study</vt:lpstr>
      <vt:lpstr>Cost benefit analysis (CBA)</vt:lpstr>
      <vt:lpstr>The business case</vt:lpstr>
      <vt:lpstr>The business case</vt:lpstr>
      <vt:lpstr>Writing an Effective Business Case</vt:lpstr>
      <vt:lpstr>Classical Waterfall Model</vt:lpstr>
      <vt:lpstr>Requirements Analysis and Specification</vt:lpstr>
      <vt:lpstr>Requirements Analysis and Specification</vt:lpstr>
      <vt:lpstr>Requirements Gathering</vt:lpstr>
      <vt:lpstr>Requirements Analysis (Cont...)‏</vt:lpstr>
      <vt:lpstr>Requirements Analysis (Cont...)‏</vt:lpstr>
      <vt:lpstr>Classical Waterfall Model</vt:lpstr>
      <vt:lpstr>Design</vt:lpstr>
      <vt:lpstr>Traditional Design Approach</vt:lpstr>
      <vt:lpstr>Structured Design</vt:lpstr>
      <vt:lpstr>Object-Oriented Design</vt:lpstr>
      <vt:lpstr>Object Oriented Design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Prof.R Mall</cp:lastModifiedBy>
  <cp:revision>164</cp:revision>
  <dcterms:created xsi:type="dcterms:W3CDTF">2016-12-13T07:50:37Z</dcterms:created>
  <dcterms:modified xsi:type="dcterms:W3CDTF">2018-07-22T13:51:04Z</dcterms:modified>
</cp:coreProperties>
</file>