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7"/>
  </p:notesMasterIdLst>
  <p:sldIdLst>
    <p:sldId id="279" r:id="rId3"/>
    <p:sldId id="335" r:id="rId4"/>
    <p:sldId id="336" r:id="rId5"/>
    <p:sldId id="337" r:id="rId6"/>
    <p:sldId id="338" r:id="rId7"/>
    <p:sldId id="339" r:id="rId8"/>
    <p:sldId id="340" r:id="rId9"/>
    <p:sldId id="341" r:id="rId10"/>
    <p:sldId id="343" r:id="rId11"/>
    <p:sldId id="346" r:id="rId12"/>
    <p:sldId id="348" r:id="rId13"/>
    <p:sldId id="349" r:id="rId14"/>
    <p:sldId id="350" r:id="rId15"/>
    <p:sldId id="351" r:id="rId16"/>
    <p:sldId id="353" r:id="rId17"/>
    <p:sldId id="520" r:id="rId18"/>
    <p:sldId id="354" r:id="rId19"/>
    <p:sldId id="355"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4" r:id="rId37"/>
    <p:sldId id="373" r:id="rId38"/>
    <p:sldId id="375" r:id="rId39"/>
    <p:sldId id="376" r:id="rId40"/>
    <p:sldId id="377" r:id="rId41"/>
    <p:sldId id="378" r:id="rId42"/>
    <p:sldId id="379" r:id="rId43"/>
    <p:sldId id="383" r:id="rId44"/>
    <p:sldId id="384" r:id="rId45"/>
    <p:sldId id="518" r:id="rId46"/>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CC"/>
    <a:srgbClr val="6600CC"/>
    <a:srgbClr val="333399"/>
    <a:srgbClr val="F5E5C7"/>
    <a:srgbClr val="FDE2D3"/>
    <a:srgbClr val="F7E9D1"/>
    <a:srgbClr val="EDD09B"/>
    <a:srgbClr val="E5BA6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p:cViewPr varScale="1">
        <p:scale>
          <a:sx n="98" d="100"/>
          <a:sy n="98" d="100"/>
        </p:scale>
        <p:origin x="1278" y="84"/>
      </p:cViewPr>
      <p:guideLst>
        <p:guide orient="horz" pos="16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8AFF1-86C9-4393-B194-E243FDA77780}" type="datetimeFigureOut">
              <a:rPr lang="en-US" smtClean="0"/>
              <a:pPr/>
              <a:t>7/22/2018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AF026C-078E-4EE5-9BC2-B66583B32942}" type="slidenum">
              <a:rPr lang="en-US" smtClean="0"/>
              <a:pPr/>
              <a:t>‹#›</a:t>
            </a:fld>
            <a:endParaRPr lang="en-US"/>
          </a:p>
        </p:txBody>
      </p:sp>
    </p:spTree>
    <p:extLst>
      <p:ext uri="{BB962C8B-B14F-4D97-AF65-F5344CB8AC3E}">
        <p14:creationId xmlns:p14="http://schemas.microsoft.com/office/powerpoint/2010/main" val="202401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pPr>
            <a:endParaRPr lang="en-US" altLang="en-US" sz="2100" b="0">
              <a:solidFill>
                <a:schemeClr val="bg1"/>
              </a:solidFill>
            </a:endParaRPr>
          </a:p>
        </p:txBody>
      </p:sp>
      <p:sp>
        <p:nvSpPr>
          <p:cNvPr id="4099" name="Rectangle 3"/>
          <p:cNvSpPr>
            <a:spLocks noGrp="1" noChangeArrowheads="1"/>
          </p:cNvSpPr>
          <p:nvPr>
            <p:ph type="body"/>
          </p:nvPr>
        </p:nvSpPr>
        <p:spPr>
          <a:xfrm>
            <a:off x="1085850" y="4421188"/>
            <a:ext cx="4841875" cy="3570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337097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19811"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1743720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22883"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305300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24931"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3124816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26979"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1385582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29027"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4065940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32099"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2042330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26979"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2243653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
        <p:nvSpPr>
          <p:cNvPr id="138243"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Tree>
    <p:extLst>
      <p:ext uri="{BB962C8B-B14F-4D97-AF65-F5344CB8AC3E}">
        <p14:creationId xmlns:p14="http://schemas.microsoft.com/office/powerpoint/2010/main" val="2456119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40291"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2582146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pPr>
            <a:endParaRPr lang="en-US" altLang="en-US" sz="2100" b="0">
              <a:solidFill>
                <a:schemeClr val="bg1"/>
              </a:solidFill>
            </a:endParaRPr>
          </a:p>
        </p:txBody>
      </p:sp>
      <p:sp>
        <p:nvSpPr>
          <p:cNvPr id="142339" name="Rectangle 3"/>
          <p:cNvSpPr>
            <a:spLocks noGrp="1" noChangeArrowheads="1"/>
          </p:cNvSpPr>
          <p:nvPr>
            <p:ph type="body"/>
          </p:nvPr>
        </p:nvSpPr>
        <p:spPr>
          <a:xfrm>
            <a:off x="1085850" y="4421188"/>
            <a:ext cx="4841875" cy="3570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25074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00355"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2347096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pPr>
            <a:endParaRPr lang="en-US" altLang="en-US" sz="2100" b="0">
              <a:solidFill>
                <a:schemeClr val="bg1"/>
              </a:solidFill>
            </a:endParaRPr>
          </a:p>
        </p:txBody>
      </p:sp>
      <p:sp>
        <p:nvSpPr>
          <p:cNvPr id="150531" name="Rectangle 3"/>
          <p:cNvSpPr>
            <a:spLocks noGrp="1" noChangeArrowheads="1"/>
          </p:cNvSpPr>
          <p:nvPr>
            <p:ph type="body"/>
          </p:nvPr>
        </p:nvSpPr>
        <p:spPr>
          <a:xfrm>
            <a:off x="1085850" y="4421188"/>
            <a:ext cx="4841875" cy="3570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595445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52579"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97023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970338" y="8828088"/>
            <a:ext cx="30368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fld id="{4C8F0767-829C-4DDD-9741-B5B9DA27649B}" type="slidenum">
              <a:rPr lang="en-US" altLang="en-US" sz="2400" b="0">
                <a:solidFill>
                  <a:schemeClr val="tx1"/>
                </a:solidFill>
              </a:rPr>
              <a:pPr>
                <a:lnSpc>
                  <a:spcPct val="93000"/>
                </a:lnSpc>
                <a:spcBef>
                  <a:spcPct val="0"/>
                </a:spcBef>
              </a:pPr>
              <a:t>31</a:t>
            </a:fld>
            <a:endParaRPr lang="en-US" altLang="en-US" sz="2400" b="0">
              <a:solidFill>
                <a:schemeClr val="tx1"/>
              </a:solidFill>
            </a:endParaRPr>
          </a:p>
        </p:txBody>
      </p:sp>
      <p:sp>
        <p:nvSpPr>
          <p:cNvPr id="154627" name="Rectangle 2"/>
          <p:cNvSpPr>
            <a:spLocks noGrp="1" noRot="1" noChangeAspect="1" noChangeArrowheads="1" noTextEdit="1"/>
          </p:cNvSpPr>
          <p:nvPr>
            <p:ph type="sldImg"/>
          </p:nvPr>
        </p:nvSpPr>
        <p:spPr>
          <a:xfrm>
            <a:off x="1143000" y="685800"/>
            <a:ext cx="4572000" cy="3429000"/>
          </a:xfrm>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Arial" panose="020B0604020202020204" pitchFamily="34" charset="0"/>
              </a:rPr>
              <a:t>A prototype is a working model of one or more aspects of the project application. It is constructed quickly and inexpensively in order to test out assumptions.</a:t>
            </a:r>
          </a:p>
          <a:p>
            <a:r>
              <a:rPr lang="en-GB" altLang="en-US" smtClean="0">
                <a:latin typeface="Arial" panose="020B0604020202020204" pitchFamily="34" charset="0"/>
              </a:rPr>
              <a:t>Sections 4.9, 4.10 and 4.11 discuss this topic.</a:t>
            </a:r>
          </a:p>
          <a:p>
            <a:r>
              <a:rPr lang="en-US" altLang="en-US" i="1" smtClean="0">
                <a:latin typeface="Arial" panose="020B0604020202020204" pitchFamily="34" charset="0"/>
              </a:rPr>
              <a:t>learning by doing</a:t>
            </a:r>
            <a:r>
              <a:rPr lang="en-US" altLang="en-US" smtClean="0">
                <a:latin typeface="Arial" panose="020B0604020202020204" pitchFamily="34" charset="0"/>
              </a:rPr>
              <a:t> - useful where requirements are only partially known</a:t>
            </a:r>
          </a:p>
          <a:p>
            <a:r>
              <a:rPr lang="en-US" altLang="en-US" i="1" smtClean="0">
                <a:latin typeface="Arial" panose="020B0604020202020204" pitchFamily="34" charset="0"/>
              </a:rPr>
              <a:t>improved communication</a:t>
            </a:r>
            <a:r>
              <a:rPr lang="en-US" altLang="en-US" smtClean="0">
                <a:latin typeface="Arial" panose="020B0604020202020204" pitchFamily="34" charset="0"/>
              </a:rPr>
              <a:t> - users are reluctant to read massive documents, but when system is ‘live’ you get a better feeling for it</a:t>
            </a:r>
          </a:p>
          <a:p>
            <a:r>
              <a:rPr lang="en-US" altLang="en-US" i="1" smtClean="0">
                <a:latin typeface="Arial" panose="020B0604020202020204" pitchFamily="34" charset="0"/>
              </a:rPr>
              <a:t>improved user involvement</a:t>
            </a:r>
            <a:r>
              <a:rPr lang="en-US" altLang="en-US" smtClean="0">
                <a:latin typeface="Arial" panose="020B0604020202020204" pitchFamily="34" charset="0"/>
              </a:rPr>
              <a:t> - user ideas and requests are quickly implemented</a:t>
            </a:r>
          </a:p>
          <a:p>
            <a:r>
              <a:rPr lang="en-GB" altLang="en-US" i="1" smtClean="0">
                <a:latin typeface="Arial" panose="020B0604020202020204" pitchFamily="34" charset="0"/>
              </a:rPr>
              <a:t>the reduction of maintenance costs</a:t>
            </a:r>
            <a:r>
              <a:rPr lang="en-GB" altLang="en-US" smtClean="0">
                <a:latin typeface="Arial" panose="020B0604020202020204" pitchFamily="34" charset="0"/>
              </a:rPr>
              <a:t> – the idea is that if you do not have a prototype then the first release of the application will effectively become a prototype as users will find things that they do not like and then ask for them to be changed. It is easier and safer to make such changes before the application becomes operational.</a:t>
            </a:r>
          </a:p>
          <a:p>
            <a:r>
              <a:rPr lang="en-GB" altLang="en-US" i="1" smtClean="0">
                <a:latin typeface="Arial" panose="020B0604020202020204" pitchFamily="34" charset="0"/>
              </a:rPr>
              <a:t>testing - </a:t>
            </a:r>
            <a:r>
              <a:rPr lang="en-GB" altLang="en-US" smtClean="0">
                <a:latin typeface="Arial" panose="020B0604020202020204" pitchFamily="34" charset="0"/>
              </a:rPr>
              <a:t>involves devising test cases and then documenting the results expected when the test cases are run. If these are done by hand, then effectively you have a manual prototype. Why not get the software prototype to generate the expected results?</a:t>
            </a:r>
          </a:p>
          <a:p>
            <a:endParaRPr lang="en-US" altLang="en-US" smtClean="0">
              <a:latin typeface="Arial" panose="020B0604020202020204" pitchFamily="34" charset="0"/>
            </a:endParaRPr>
          </a:p>
          <a:p>
            <a:endParaRPr lang="en-GB" altLang="en-US" smtClean="0">
              <a:latin typeface="Arial" panose="020B0604020202020204" pitchFamily="34" charset="0"/>
            </a:endParaRPr>
          </a:p>
        </p:txBody>
      </p:sp>
    </p:spTree>
    <p:extLst>
      <p:ext uri="{BB962C8B-B14F-4D97-AF65-F5344CB8AC3E}">
        <p14:creationId xmlns:p14="http://schemas.microsoft.com/office/powerpoint/2010/main" val="3876617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56675"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404171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58723"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308700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60771"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4146945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64867"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521561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62819"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2821189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66915"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1377512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68963"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3781333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02403"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3490996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6"/>
          <p:cNvSpPr txBox="1">
            <a:spLocks noGrp="1" noChangeArrowheads="1"/>
          </p:cNvSpPr>
          <p:nvPr/>
        </p:nvSpPr>
        <p:spPr bwMode="auto">
          <a:xfrm>
            <a:off x="0" y="8829675"/>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21" tIns="44060" rIns="88121" bIns="44060"/>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r>
              <a:rPr lang="nl-NL" altLang="en-US" sz="2400" b="0">
                <a:solidFill>
                  <a:schemeClr val="bg1"/>
                </a:solidFill>
              </a:rPr>
              <a:t>© SE, Lifecycle, Hans van Vliet</a:t>
            </a:r>
          </a:p>
        </p:txBody>
      </p:sp>
      <p:sp>
        <p:nvSpPr>
          <p:cNvPr id="171011" name="Rectangle 7"/>
          <p:cNvSpPr txBox="1">
            <a:spLocks noGrp="1" noChangeArrowheads="1"/>
          </p:cNvSpPr>
          <p:nvPr/>
        </p:nvSpPr>
        <p:spPr bwMode="auto">
          <a:xfrm>
            <a:off x="3970338" y="8829675"/>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21" tIns="44060" rIns="88121" bIns="44060"/>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fld id="{EB63C2FF-3A83-498F-A559-7B84A1B36257}" type="slidenum">
              <a:rPr lang="nl-NL" altLang="en-US" sz="2400" b="0">
                <a:solidFill>
                  <a:schemeClr val="bg1"/>
                </a:solidFill>
              </a:rPr>
              <a:pPr>
                <a:lnSpc>
                  <a:spcPct val="93000"/>
                </a:lnSpc>
                <a:spcBef>
                  <a:spcPct val="0"/>
                </a:spcBef>
              </a:pPr>
              <a:t>39</a:t>
            </a:fld>
            <a:endParaRPr lang="nl-NL" altLang="en-US" sz="2400" b="0">
              <a:solidFill>
                <a:schemeClr val="bg1"/>
              </a:solidFill>
            </a:endParaRPr>
          </a:p>
        </p:txBody>
      </p:sp>
      <p:sp>
        <p:nvSpPr>
          <p:cNvPr id="171012" name="Rectangle 2"/>
          <p:cNvSpPr>
            <a:spLocks noGrp="1" noRot="1" noChangeAspect="1" noChangeArrowheads="1" noTextEdit="1"/>
          </p:cNvSpPr>
          <p:nvPr>
            <p:ph type="sldImg"/>
          </p:nvPr>
        </p:nvSpPr>
        <p:spPr>
          <a:xfrm>
            <a:off x="1143000" y="685800"/>
            <a:ext cx="4572000" cy="3429000"/>
          </a:xfrm>
        </p:spPr>
      </p:sp>
      <p:sp>
        <p:nvSpPr>
          <p:cNvPr id="171013" name="Rectangle 3"/>
          <p:cNvSpPr>
            <a:spLocks noGrp="1" noChangeArrowheads="1"/>
          </p:cNvSpPr>
          <p:nvPr>
            <p:ph type="body" idx="1"/>
          </p:nvPr>
        </p:nvSpPr>
        <p:spPr>
          <a:xfrm>
            <a:off x="935038" y="4416425"/>
            <a:ext cx="5138737"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910488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6"/>
          <p:cNvSpPr txBox="1">
            <a:spLocks noGrp="1" noChangeArrowheads="1"/>
          </p:cNvSpPr>
          <p:nvPr/>
        </p:nvSpPr>
        <p:spPr bwMode="auto">
          <a:xfrm>
            <a:off x="0" y="8829675"/>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21" tIns="44060" rIns="88121" bIns="44060"/>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r>
              <a:rPr lang="nl-NL" altLang="en-US" sz="2400" b="0">
                <a:solidFill>
                  <a:schemeClr val="bg1"/>
                </a:solidFill>
              </a:rPr>
              <a:t>© SE, Lifecycle, Hans van Vliet</a:t>
            </a:r>
          </a:p>
        </p:txBody>
      </p:sp>
      <p:sp>
        <p:nvSpPr>
          <p:cNvPr id="173059" name="Rectangle 7"/>
          <p:cNvSpPr txBox="1">
            <a:spLocks noGrp="1" noChangeArrowheads="1"/>
          </p:cNvSpPr>
          <p:nvPr/>
        </p:nvSpPr>
        <p:spPr bwMode="auto">
          <a:xfrm>
            <a:off x="3970338" y="8829675"/>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21" tIns="44060" rIns="88121" bIns="44060"/>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fld id="{0579815A-FBA3-4601-A1BD-50C486470102}" type="slidenum">
              <a:rPr lang="nl-NL" altLang="en-US" sz="2400" b="0">
                <a:solidFill>
                  <a:schemeClr val="bg1"/>
                </a:solidFill>
              </a:rPr>
              <a:pPr>
                <a:lnSpc>
                  <a:spcPct val="93000"/>
                </a:lnSpc>
                <a:spcBef>
                  <a:spcPct val="0"/>
                </a:spcBef>
              </a:pPr>
              <a:t>40</a:t>
            </a:fld>
            <a:endParaRPr lang="nl-NL" altLang="en-US" sz="2400" b="0">
              <a:solidFill>
                <a:schemeClr val="bg1"/>
              </a:solidFill>
            </a:endParaRPr>
          </a:p>
        </p:txBody>
      </p:sp>
      <p:sp>
        <p:nvSpPr>
          <p:cNvPr id="173060" name="Rectangle 2"/>
          <p:cNvSpPr>
            <a:spLocks noGrp="1" noRot="1" noChangeAspect="1" noChangeArrowheads="1" noTextEdit="1"/>
          </p:cNvSpPr>
          <p:nvPr>
            <p:ph type="sldImg"/>
          </p:nvPr>
        </p:nvSpPr>
        <p:spPr>
          <a:xfrm>
            <a:off x="1143000" y="685800"/>
            <a:ext cx="4572000" cy="3429000"/>
          </a:xfrm>
        </p:spPr>
      </p:sp>
      <p:sp>
        <p:nvSpPr>
          <p:cNvPr id="173061" name="Rectangle 3"/>
          <p:cNvSpPr>
            <a:spLocks noGrp="1" noChangeArrowheads="1"/>
          </p:cNvSpPr>
          <p:nvPr>
            <p:ph type="body" idx="1"/>
          </p:nvPr>
        </p:nvSpPr>
        <p:spPr>
          <a:xfrm>
            <a:off x="935038" y="4416425"/>
            <a:ext cx="5138737"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Not that some entries on these lists are the same, I.e. some things are listed as both an advantage and as a disadvantage.</a:t>
            </a:r>
          </a:p>
          <a:p>
            <a:endParaRPr lang="en-US" altLang="en-US" smtClean="0"/>
          </a:p>
        </p:txBody>
      </p:sp>
    </p:spTree>
    <p:extLst>
      <p:ext uri="{BB962C8B-B14F-4D97-AF65-F5344CB8AC3E}">
        <p14:creationId xmlns:p14="http://schemas.microsoft.com/office/powerpoint/2010/main" val="38934051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6"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75107"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352009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04451"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4255282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
        <p:nvSpPr>
          <p:cNvPr id="106499"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Tree>
    <p:extLst>
      <p:ext uri="{BB962C8B-B14F-4D97-AF65-F5344CB8AC3E}">
        <p14:creationId xmlns:p14="http://schemas.microsoft.com/office/powerpoint/2010/main" val="3858658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08547"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1643722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10595"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2509704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12643"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766124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15715"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279592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597820"/>
            <a:ext cx="58293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2914650"/>
            <a:ext cx="48006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C57B59-44A0-4655-9E53-22E664B1E8EE}" type="datetime1">
              <a:rPr lang="en-US" smtClean="0"/>
              <a:pPr/>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E7B01C-1F2F-4BD0-BB4F-6D208A654B65}" type="datetime1">
              <a:rPr lang="en-US" smtClean="0"/>
              <a:pPr/>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154781"/>
            <a:ext cx="154305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54781"/>
            <a:ext cx="451485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6EBB4-2544-429B-8DD2-9CB8DE213E3F}" type="datetime1">
              <a:rPr lang="en-US" smtClean="0"/>
              <a:pPr/>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841375"/>
            <a:ext cx="5143500" cy="17907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857250" y="2701926"/>
            <a:ext cx="51435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491235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1570790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700"/>
            <a:ext cx="5915025" cy="2139950"/>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467916" y="3441700"/>
            <a:ext cx="5915025"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81D2AD-E1A2-4D4E-937C-71DB583AD006}"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3654614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487" y="1370013"/>
            <a:ext cx="2900363"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1370013"/>
            <a:ext cx="2900363"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81D2AD-E1A2-4D4E-937C-71DB583AD006}"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1921443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679" y="274639"/>
            <a:ext cx="5915025" cy="99377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472679" y="1260475"/>
            <a:ext cx="2901553"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72679" y="1879600"/>
            <a:ext cx="2901553"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71863" y="1260475"/>
            <a:ext cx="2915841"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71863" y="1879600"/>
            <a:ext cx="2915841"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81D2AD-E1A2-4D4E-937C-71DB583AD006}" type="datetimeFigureOut">
              <a:rPr lang="en-US" smtClean="0"/>
              <a:t>7/22/2018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41061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81D2AD-E1A2-4D4E-937C-71DB583AD006}" type="datetimeFigureOut">
              <a:rPr lang="en-US" smtClean="0"/>
              <a:t>7/22/2018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1458225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81D2AD-E1A2-4D4E-937C-71DB583AD006}" type="datetimeFigureOut">
              <a:rPr lang="en-US" smtClean="0"/>
              <a:t>7/22/2018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42093672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342900"/>
            <a:ext cx="2212181" cy="12001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2915841" y="741364"/>
            <a:ext cx="3471863"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2679" y="1543050"/>
            <a:ext cx="2212181"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81D2AD-E1A2-4D4E-937C-71DB583AD006}"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39201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18D5C-939B-4F9A-8339-4C3CBE10699E}" type="datetime1">
              <a:rPr lang="en-US" smtClean="0"/>
              <a:pPr/>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342900"/>
            <a:ext cx="2212181" cy="12001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2915841" y="741364"/>
            <a:ext cx="3471863"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72679" y="1543050"/>
            <a:ext cx="2212181"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81D2AD-E1A2-4D4E-937C-71DB583AD006}"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9502346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37301806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274639"/>
            <a:ext cx="1478756" cy="4357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488" y="274639"/>
            <a:ext cx="4321969" cy="4357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196112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2180035"/>
            <a:ext cx="58293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81BB04-A137-4510-83C7-0C099352FE9E}" type="datetime1">
              <a:rPr lang="en-US" smtClean="0"/>
              <a:pPr/>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900113"/>
            <a:ext cx="302895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900113"/>
            <a:ext cx="302895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BD71C9-1D82-427E-B555-72B6509E27BD}" type="datetime1">
              <a:rPr lang="en-US" smtClean="0"/>
              <a:pPr/>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205979"/>
            <a:ext cx="61722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1151335"/>
            <a:ext cx="3030141"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1631156"/>
            <a:ext cx="3030141"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1151335"/>
            <a:ext cx="3031331"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0" y="1631156"/>
            <a:ext cx="3031331"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F72B9C-C0A3-48FD-9D7D-948CE71850A6}" type="datetime1">
              <a:rPr lang="en-US" smtClean="0"/>
              <a:pPr/>
              <a:t>7/22/2018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14B08F-9961-4F50-83BF-DC4094DA3AF5}" type="datetime1">
              <a:rPr lang="en-US" smtClean="0"/>
              <a:pPr/>
              <a:t>7/22/2018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360AF-9824-4BB5-8DAE-668FEBAB2105}" type="datetime1">
              <a:rPr lang="en-US" smtClean="0"/>
              <a:pPr/>
              <a:t>7/22/2018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sz="3200" b="1"/>
            </a:lvl1pPr>
          </a:lstStyle>
          <a:p>
            <a:fld id="{F815AC96-4A5A-4699-9DBD-ACAB251D8CB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204787"/>
            <a:ext cx="2256235"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204789"/>
            <a:ext cx="383381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1076327"/>
            <a:ext cx="2256235"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27DA5-7573-4557-993F-CBDF81FDD3CF}" type="datetime1">
              <a:rPr lang="en-US" smtClean="0"/>
              <a:pPr/>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0"/>
            <a:ext cx="41148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459581"/>
            <a:ext cx="41148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4025504"/>
            <a:ext cx="41148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87FFC-1AE6-4EF3-9380-E850C6DE895F}" type="datetime1">
              <a:rPr lang="en-US" smtClean="0"/>
              <a:pPr/>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259E413-9DE2-4B21-9AD0-1DC13404DEA0}" type="datetime1">
              <a:rPr lang="en-US" smtClean="0"/>
              <a:pPr/>
              <a:t>7/22/2018</a:t>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815AC96-4A5A-4699-9DBD-ACAB251D8C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1500" y="133351"/>
            <a:ext cx="5915025" cy="9937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71488" y="1370013"/>
            <a:ext cx="5915025" cy="32623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71488" y="4767264"/>
            <a:ext cx="154305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F81D2AD-E1A2-4D4E-937C-71DB583AD006}" type="datetimeFigureOut">
              <a:rPr lang="en-US" smtClean="0"/>
              <a:t>7/22/2018</a:t>
            </a:fld>
            <a:endParaRPr lang="en-US"/>
          </a:p>
        </p:txBody>
      </p:sp>
      <p:sp>
        <p:nvSpPr>
          <p:cNvPr id="5" name="Footer Placeholder 4"/>
          <p:cNvSpPr>
            <a:spLocks noGrp="1"/>
          </p:cNvSpPr>
          <p:nvPr>
            <p:ph type="ftr" sz="quarter" idx="3"/>
          </p:nvPr>
        </p:nvSpPr>
        <p:spPr>
          <a:xfrm>
            <a:off x="2271713" y="4767264"/>
            <a:ext cx="2314575"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smtClean="0"/>
              <a:t>Fundamentals of Software Engineering</a:t>
            </a:r>
            <a:endParaRPr lang="en-US" dirty="0"/>
          </a:p>
        </p:txBody>
      </p:sp>
      <p:sp>
        <p:nvSpPr>
          <p:cNvPr id="6" name="Slide Number Placeholder 5"/>
          <p:cNvSpPr>
            <a:spLocks noGrp="1"/>
          </p:cNvSpPr>
          <p:nvPr>
            <p:ph type="sldNum" sz="quarter" idx="4"/>
          </p:nvPr>
        </p:nvSpPr>
        <p:spPr>
          <a:xfrm>
            <a:off x="4843463" y="4767264"/>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025EB06-7684-47CA-9A8D-E5AFBEBBB608}" type="slidenum">
              <a:rPr lang="en-US" smtClean="0"/>
              <a:t>‹#›</a:t>
            </a:fld>
            <a:endParaRPr lang="en-US"/>
          </a:p>
        </p:txBody>
      </p:sp>
    </p:spTree>
    <p:extLst>
      <p:ext uri="{BB962C8B-B14F-4D97-AF65-F5344CB8AC3E}">
        <p14:creationId xmlns:p14="http://schemas.microsoft.com/office/powerpoint/2010/main" val="28756779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a:xfrm>
            <a:off x="533401" y="1581150"/>
            <a:ext cx="5858535" cy="1659054"/>
          </a:xfrm>
          <a:solidFill>
            <a:srgbClr val="FFFF99"/>
          </a:solidFill>
          <a:ln>
            <a:solidFill>
              <a:srgbClr val="FF0000"/>
            </a:solidFill>
            <a:round/>
            <a:headEnd/>
            <a:tailEnd/>
          </a:ln>
        </p:spPr>
        <p:txBody>
          <a:bodyPr vert="horz" lIns="68563" tIns="34281" rIns="68563" bIns="34281" rtlCol="0" anchor="ctr">
            <a:normAutofit/>
          </a:bodyPr>
          <a:lstStyle/>
          <a:p>
            <a:pPr defTabSz="684806">
              <a:lnSpc>
                <a:spcPct val="114000"/>
              </a:lnSpc>
              <a:tabLst>
                <a:tab pos="0" algn="l"/>
                <a:tab pos="311079" algn="l"/>
                <a:tab pos="621078" algn="l"/>
                <a:tab pos="933237" algn="l"/>
                <a:tab pos="1244316" algn="l"/>
                <a:tab pos="1555394" algn="l"/>
                <a:tab pos="1864313" algn="l"/>
                <a:tab pos="2177552" algn="l"/>
                <a:tab pos="2488631" algn="l"/>
                <a:tab pos="2799710" algn="l"/>
                <a:tab pos="3107549" algn="l"/>
                <a:tab pos="3421868" algn="l"/>
                <a:tab pos="3732947" algn="l"/>
                <a:tab pos="4040785" algn="l"/>
                <a:tab pos="4351864" algn="l"/>
                <a:tab pos="4666183" algn="l"/>
                <a:tab pos="4977262" algn="l"/>
                <a:tab pos="5284020" algn="l"/>
                <a:tab pos="5596180" algn="l"/>
                <a:tab pos="5910499" algn="l"/>
                <a:tab pos="6221578" algn="l"/>
              </a:tabLst>
            </a:pPr>
            <a:r>
              <a:rPr lang="en-GB" altLang="en-US" sz="4491" b="1">
                <a:solidFill>
                  <a:srgbClr val="0000CC"/>
                </a:solidFill>
              </a:rPr>
              <a:t>Life Cycle Models</a:t>
            </a:r>
            <a:endParaRPr lang="en-GB" altLang="en-US" sz="2449" b="1">
              <a:solidFill>
                <a:srgbClr val="0000CC"/>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1</a:t>
            </a:fld>
            <a:endParaRPr lang="en-US"/>
          </a:p>
        </p:txBody>
      </p:sp>
      <p:sp>
        <p:nvSpPr>
          <p:cNvPr id="4" name="Rectangle 3"/>
          <p:cNvSpPr txBox="1">
            <a:spLocks noChangeArrowheads="1"/>
          </p:cNvSpPr>
          <p:nvPr/>
        </p:nvSpPr>
        <p:spPr>
          <a:xfrm>
            <a:off x="1066800" y="4019550"/>
            <a:ext cx="4459788" cy="420492"/>
          </a:xfrm>
          <a:prstGeom prst="rect">
            <a:avLst/>
          </a:prstGeom>
          <a:solidFill>
            <a:srgbClr val="CCFFCC"/>
          </a:solidFill>
          <a:ln>
            <a:solidFill>
              <a:srgbClr val="FF0000"/>
            </a:solidFill>
            <a:round/>
            <a:headEnd/>
            <a:tailEnd/>
          </a:ln>
        </p:spPr>
        <p:txBody>
          <a:bodyPr vert="horz" lIns="68569" tIns="34284" rIns="68569" bIns="34284"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595"/>
              </a:spcBef>
              <a:spcAft>
                <a:spcPct val="0"/>
              </a:spcAft>
              <a:buSzPct val="100000"/>
              <a:buNone/>
              <a:tabLst>
                <a:tab pos="0" algn="l"/>
                <a:tab pos="311079" algn="l"/>
                <a:tab pos="621078" algn="l"/>
                <a:tab pos="933237" algn="l"/>
                <a:tab pos="1244316" algn="l"/>
                <a:tab pos="1555394" algn="l"/>
                <a:tab pos="1865393" algn="l"/>
                <a:tab pos="2177552" algn="l"/>
                <a:tab pos="2488631" algn="l"/>
                <a:tab pos="2799710" algn="l"/>
                <a:tab pos="3109709" algn="l"/>
                <a:tab pos="3421868" algn="l"/>
                <a:tab pos="3732947" algn="l"/>
                <a:tab pos="4041865" algn="l"/>
                <a:tab pos="4354025" algn="l"/>
                <a:tab pos="4666183" algn="l"/>
                <a:tab pos="4977262" algn="l"/>
                <a:tab pos="5286181" algn="l"/>
                <a:tab pos="5597260" algn="l"/>
                <a:tab pos="5910499" algn="l"/>
                <a:tab pos="6221578" algn="l"/>
              </a:tabLst>
            </a:pPr>
            <a:r>
              <a:rPr lang="en-GB" altLang="en-US" sz="2449" b="1">
                <a:solidFill>
                  <a:srgbClr val="0000FF"/>
                </a:solidFill>
              </a:rPr>
              <a:t>Continued….</a:t>
            </a:r>
            <a:endParaRPr lang="en-GB" altLang="en-US" sz="1633" b="1"/>
          </a:p>
          <a:p>
            <a:pPr marL="0" indent="0" algn="ctr">
              <a:spcBef>
                <a:spcPts val="374"/>
              </a:spcBef>
              <a:spcAft>
                <a:spcPct val="0"/>
              </a:spcAft>
              <a:buSzPct val="100000"/>
              <a:buNone/>
              <a:tabLst>
                <a:tab pos="0" algn="l"/>
                <a:tab pos="311079" algn="l"/>
                <a:tab pos="621078" algn="l"/>
                <a:tab pos="933237" algn="l"/>
                <a:tab pos="1244316" algn="l"/>
                <a:tab pos="1555394" algn="l"/>
                <a:tab pos="1865393" algn="l"/>
                <a:tab pos="2177552" algn="l"/>
                <a:tab pos="2488631" algn="l"/>
                <a:tab pos="2799710" algn="l"/>
                <a:tab pos="3109709" algn="l"/>
                <a:tab pos="3421868" algn="l"/>
                <a:tab pos="3732947" algn="l"/>
                <a:tab pos="4041865" algn="l"/>
                <a:tab pos="4354025" algn="l"/>
                <a:tab pos="4666183" algn="l"/>
                <a:tab pos="4977262" algn="l"/>
                <a:tab pos="5286181" algn="l"/>
                <a:tab pos="5597260" algn="l"/>
                <a:tab pos="5910499" algn="l"/>
                <a:tab pos="6221578" algn="l"/>
              </a:tabLst>
            </a:pPr>
            <a:endParaRPr lang="en-GB" altLang="en-US" sz="1633" b="1" dirty="0"/>
          </a:p>
        </p:txBody>
      </p:sp>
    </p:spTree>
    <p:extLst>
      <p:ext uri="{BB962C8B-B14F-4D97-AF65-F5344CB8AC3E}">
        <p14:creationId xmlns:p14="http://schemas.microsoft.com/office/powerpoint/2010/main" val="41248860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
          <p:cNvSpPr>
            <a:spLocks noGrp="1" noChangeArrowheads="1"/>
          </p:cNvSpPr>
          <p:nvPr>
            <p:ph type="title" idx="4294967295"/>
          </p:nvPr>
        </p:nvSpPr>
        <p:spPr>
          <a:xfrm>
            <a:off x="503513" y="45670"/>
            <a:ext cx="5850974" cy="1005586"/>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2994" b="1" dirty="0">
                <a:solidFill>
                  <a:srgbClr val="0033CC"/>
                </a:solidFill>
              </a:rPr>
              <a:t>Iterative Waterfall Model</a:t>
            </a:r>
          </a:p>
        </p:txBody>
      </p:sp>
      <p:sp>
        <p:nvSpPr>
          <p:cNvPr id="35842" name="Rectangle 2"/>
          <p:cNvSpPr>
            <a:spLocks noGrp="1" noChangeArrowheads="1"/>
          </p:cNvSpPr>
          <p:nvPr>
            <p:ph type="body" idx="4294967295"/>
          </p:nvPr>
        </p:nvSpPr>
        <p:spPr>
          <a:xfrm>
            <a:off x="152400" y="895350"/>
            <a:ext cx="6553200" cy="3511448"/>
          </a:xfrm>
        </p:spPr>
        <p:txBody>
          <a:bodyPr vert="horz" lIns="13470" tIns="35023" rIns="13470" bIns="35023" rtlCol="0">
            <a:noAutofit/>
          </a:bodyPr>
          <a:lstStyle/>
          <a:p>
            <a:pPr marL="232229" indent="-232229">
              <a:lnSpc>
                <a:spcPct val="125000"/>
              </a:lnSpc>
              <a:spcBef>
                <a:spcPts val="6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Classical waterfall model is idealistic:</a:t>
            </a:r>
          </a:p>
          <a:p>
            <a:pPr marL="504423" lvl="1" indent="-193345">
              <a:lnSpc>
                <a:spcPct val="125000"/>
              </a:lnSpc>
              <a:spcBef>
                <a:spcPts val="6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Assumes that no defect is introduced during any development activity.</a:t>
            </a:r>
          </a:p>
          <a:p>
            <a:pPr marL="504423" lvl="1" indent="-193345">
              <a:lnSpc>
                <a:spcPct val="125000"/>
              </a:lnSpc>
              <a:spcBef>
                <a:spcPts val="6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In practice: </a:t>
            </a:r>
          </a:p>
          <a:p>
            <a:pPr marL="777697" lvl="2" indent="-156620">
              <a:lnSpc>
                <a:spcPct val="125000"/>
              </a:lnSpc>
              <a:spcBef>
                <a:spcPts val="6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800" dirty="0"/>
              <a:t>Defects do get introduced in almost every phase of the life cycle.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10</a:t>
            </a:fld>
            <a:endParaRPr lang="en-US"/>
          </a:p>
        </p:txBody>
      </p:sp>
    </p:spTree>
    <p:extLst>
      <p:ext uri="{BB962C8B-B14F-4D97-AF65-F5344CB8AC3E}">
        <p14:creationId xmlns:p14="http://schemas.microsoft.com/office/powerpoint/2010/main" val="280072289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Effect transition="in" filter="checkerboard(across)">
                                      <p:cBhvr>
                                        <p:cTn id="7" dur="500"/>
                                        <p:tgtEl>
                                          <p:spTgt spid="35842">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5842">
                                            <p:txEl>
                                              <p:pRg st="1" end="1"/>
                                            </p:txEl>
                                          </p:spTgt>
                                        </p:tgtEl>
                                        <p:attrNameLst>
                                          <p:attrName>style.visibility</p:attrName>
                                        </p:attrNameLst>
                                      </p:cBhvr>
                                      <p:to>
                                        <p:strVal val="visible"/>
                                      </p:to>
                                    </p:set>
                                    <p:animEffect transition="in" filter="checkerboard(across)">
                                      <p:cBhvr>
                                        <p:cTn id="10" dur="500"/>
                                        <p:tgtEl>
                                          <p:spTgt spid="35842">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5842">
                                            <p:txEl>
                                              <p:pRg st="2" end="2"/>
                                            </p:txEl>
                                          </p:spTgt>
                                        </p:tgtEl>
                                        <p:attrNameLst>
                                          <p:attrName>style.visibility</p:attrName>
                                        </p:attrNameLst>
                                      </p:cBhvr>
                                      <p:to>
                                        <p:strVal val="visible"/>
                                      </p:to>
                                    </p:set>
                                    <p:animEffect transition="in" filter="checkerboard(across)">
                                      <p:cBhvr>
                                        <p:cTn id="13" dur="500"/>
                                        <p:tgtEl>
                                          <p:spTgt spid="35842">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5842">
                                            <p:txEl>
                                              <p:pRg st="3" end="3"/>
                                            </p:txEl>
                                          </p:spTgt>
                                        </p:tgtEl>
                                        <p:attrNameLst>
                                          <p:attrName>style.visibility</p:attrName>
                                        </p:attrNameLst>
                                      </p:cBhvr>
                                      <p:to>
                                        <p:strVal val="visible"/>
                                      </p:to>
                                    </p:set>
                                    <p:animEffect transition="in" filter="checkerboard(across)">
                                      <p:cBhvr>
                                        <p:cTn id="16" dur="500"/>
                                        <p:tgtEl>
                                          <p:spTgt spid="358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
          <p:cNvSpPr>
            <a:spLocks noGrp="1" noChangeArrowheads="1"/>
          </p:cNvSpPr>
          <p:nvPr>
            <p:ph type="title" idx="4294967295"/>
          </p:nvPr>
        </p:nvSpPr>
        <p:spPr>
          <a:xfrm>
            <a:off x="138110" y="-60283"/>
            <a:ext cx="6376990" cy="1005586"/>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3200" b="1" dirty="0">
                <a:solidFill>
                  <a:srgbClr val="0033CC"/>
                </a:solidFill>
              </a:rPr>
              <a:t>Iterative Waterfall Model </a:t>
            </a:r>
            <a:r>
              <a:rPr lang="en-GB" altLang="en-US" sz="1050" b="1" dirty="0">
                <a:solidFill>
                  <a:srgbClr val="0033CC"/>
                </a:solidFill>
              </a:rPr>
              <a:t>(CONT.)</a:t>
            </a:r>
            <a:r>
              <a:rPr lang="ar-SA" altLang="en-US" sz="1050" b="1" dirty="0">
                <a:solidFill>
                  <a:srgbClr val="0033CC"/>
                </a:solidFill>
                <a:cs typeface="Arial" panose="020B0604020202020204" pitchFamily="34" charset="0"/>
              </a:rPr>
              <a:t>‏</a:t>
            </a:r>
            <a:endParaRPr lang="en-GB" altLang="en-US" sz="1050" b="1" dirty="0">
              <a:solidFill>
                <a:srgbClr val="0033CC"/>
              </a:solidFill>
            </a:endParaRPr>
          </a:p>
        </p:txBody>
      </p:sp>
      <p:sp>
        <p:nvSpPr>
          <p:cNvPr id="36866" name="Rectangle 2"/>
          <p:cNvSpPr>
            <a:spLocks noGrp="1" noChangeArrowheads="1"/>
          </p:cNvSpPr>
          <p:nvPr>
            <p:ph type="body" idx="4294967295"/>
          </p:nvPr>
        </p:nvSpPr>
        <p:spPr>
          <a:xfrm>
            <a:off x="138110" y="819150"/>
            <a:ext cx="6553200" cy="3840883"/>
          </a:xfrm>
        </p:spPr>
        <p:txBody>
          <a:bodyPr vert="horz" lIns="13470" tIns="35023" rIns="13470" bIns="35023" rtlCol="0">
            <a:normAutofit fontScale="92500" lnSpcReduction="10000"/>
          </a:bodyPr>
          <a:lstStyle/>
          <a:p>
            <a:pPr marL="232229" indent="-232229">
              <a:lnSpc>
                <a:spcPct val="125000"/>
              </a:lnSpc>
              <a:spcBef>
                <a:spcPts val="12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994" dirty="0"/>
              <a:t>Defects usually get detected much later in the life cycle: </a:t>
            </a:r>
          </a:p>
          <a:p>
            <a:pPr marL="504423" lvl="1" indent="-193345">
              <a:lnSpc>
                <a:spcPct val="125000"/>
              </a:lnSpc>
              <a:spcBef>
                <a:spcPts val="12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722" dirty="0"/>
              <a:t>For example, a design defect might go unnoticed till the coding or testing phase. </a:t>
            </a:r>
          </a:p>
          <a:p>
            <a:pPr marL="504423" lvl="1" indent="-193345">
              <a:lnSpc>
                <a:spcPct val="125000"/>
              </a:lnSpc>
              <a:spcBef>
                <a:spcPts val="12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722" b="1" dirty="0">
                <a:solidFill>
                  <a:srgbClr val="0000FF"/>
                </a:solidFill>
              </a:rPr>
              <a:t>The later the phase in which the defect gets detected, the more expensive is its removal --- why?</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11</a:t>
            </a:fld>
            <a:endParaRPr lang="en-US"/>
          </a:p>
        </p:txBody>
      </p:sp>
    </p:spTree>
    <p:extLst>
      <p:ext uri="{BB962C8B-B14F-4D97-AF65-F5344CB8AC3E}">
        <p14:creationId xmlns:p14="http://schemas.microsoft.com/office/powerpoint/2010/main" val="23370095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animEffect transition="in" filter="checkerboard(across)">
                                      <p:cBhvr>
                                        <p:cTn id="7" dur="500"/>
                                        <p:tgtEl>
                                          <p:spTgt spid="36866">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6866">
                                            <p:txEl>
                                              <p:pRg st="1" end="1"/>
                                            </p:txEl>
                                          </p:spTgt>
                                        </p:tgtEl>
                                        <p:attrNameLst>
                                          <p:attrName>style.visibility</p:attrName>
                                        </p:attrNameLst>
                                      </p:cBhvr>
                                      <p:to>
                                        <p:strVal val="visible"/>
                                      </p:to>
                                    </p:set>
                                    <p:animEffect transition="in" filter="checkerboard(across)">
                                      <p:cBhvr>
                                        <p:cTn id="10" dur="500"/>
                                        <p:tgtEl>
                                          <p:spTgt spid="36866">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6866">
                                            <p:txEl>
                                              <p:pRg st="2" end="2"/>
                                            </p:txEl>
                                          </p:spTgt>
                                        </p:tgtEl>
                                        <p:attrNameLst>
                                          <p:attrName>style.visibility</p:attrName>
                                        </p:attrNameLst>
                                      </p:cBhvr>
                                      <p:to>
                                        <p:strVal val="visible"/>
                                      </p:to>
                                    </p:set>
                                    <p:animEffect transition="in" filter="checkerboard(across)">
                                      <p:cBhvr>
                                        <p:cTn id="13" dur="500"/>
                                        <p:tgtEl>
                                          <p:spTgt spid="368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1"/>
          <p:cNvSpPr>
            <a:spLocks noGrp="1" noChangeArrowheads="1"/>
          </p:cNvSpPr>
          <p:nvPr>
            <p:ph type="title" idx="4294967295"/>
          </p:nvPr>
        </p:nvSpPr>
        <p:spPr>
          <a:xfrm>
            <a:off x="304801" y="215236"/>
            <a:ext cx="6354307" cy="705314"/>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3200" b="1" dirty="0">
                <a:solidFill>
                  <a:srgbClr val="0033CC"/>
                </a:solidFill>
              </a:rPr>
              <a:t>Iterative Waterfall Model </a:t>
            </a:r>
            <a:r>
              <a:rPr lang="en-GB" altLang="en-US" sz="1050" b="1" dirty="0">
                <a:solidFill>
                  <a:srgbClr val="0033CC"/>
                </a:solidFill>
              </a:rPr>
              <a:t>(CONT.)</a:t>
            </a:r>
            <a:r>
              <a:rPr lang="ar-SA" altLang="en-US" sz="1050" b="1" dirty="0">
                <a:solidFill>
                  <a:srgbClr val="0033CC"/>
                </a:solidFill>
                <a:cs typeface="Arial" panose="020B0604020202020204" pitchFamily="34" charset="0"/>
              </a:rPr>
              <a:t>‏</a:t>
            </a:r>
            <a:endParaRPr lang="en-GB" altLang="en-US" sz="1050" b="1" dirty="0">
              <a:solidFill>
                <a:srgbClr val="0033CC"/>
              </a:solidFill>
            </a:endParaRPr>
          </a:p>
        </p:txBody>
      </p:sp>
      <p:sp>
        <p:nvSpPr>
          <p:cNvPr id="123907" name="Rectangle 2"/>
          <p:cNvSpPr>
            <a:spLocks noGrp="1" noChangeArrowheads="1"/>
          </p:cNvSpPr>
          <p:nvPr>
            <p:ph type="body" idx="4294967295"/>
          </p:nvPr>
        </p:nvSpPr>
        <p:spPr>
          <a:xfrm>
            <a:off x="166991" y="819150"/>
            <a:ext cx="6506708" cy="3741513"/>
          </a:xfrm>
        </p:spPr>
        <p:txBody>
          <a:bodyPr vert="horz" lIns="13470" tIns="35023" rIns="13470" bIns="35023" rtlCol="0">
            <a:noAutofit/>
          </a:bodyPr>
          <a:lstStyle/>
          <a:p>
            <a:pPr marL="232229" indent="-232229">
              <a:lnSpc>
                <a:spcPct val="130000"/>
              </a:lnSpc>
              <a:spcBef>
                <a:spcPts val="816"/>
              </a:spcBef>
              <a:spcAft>
                <a:spcPts val="816"/>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800" dirty="0"/>
              <a:t>Once a defect is detected:</a:t>
            </a:r>
          </a:p>
          <a:p>
            <a:pPr marL="504423" lvl="1" indent="-193345">
              <a:lnSpc>
                <a:spcPct val="130000"/>
              </a:lnSpc>
              <a:spcBef>
                <a:spcPts val="816"/>
              </a:spcBef>
              <a:spcAft>
                <a:spcPts val="816"/>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dirty="0"/>
              <a:t>The phase in which it occurred needs to be reworked.</a:t>
            </a:r>
          </a:p>
          <a:p>
            <a:pPr marL="504423" lvl="1" indent="-193345">
              <a:lnSpc>
                <a:spcPct val="130000"/>
              </a:lnSpc>
              <a:spcBef>
                <a:spcPts val="816"/>
              </a:spcBef>
              <a:spcAft>
                <a:spcPts val="816"/>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dirty="0"/>
              <a:t> Redo some of the work done during that and all subsequent phases. </a:t>
            </a:r>
          </a:p>
          <a:p>
            <a:pPr marL="232229" indent="-232229">
              <a:lnSpc>
                <a:spcPct val="130000"/>
              </a:lnSpc>
              <a:spcBef>
                <a:spcPts val="816"/>
              </a:spcBef>
              <a:spcAft>
                <a:spcPts val="816"/>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800" dirty="0"/>
              <a:t>Therefore need feedback paths in the classical waterfall model.</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12</a:t>
            </a:fld>
            <a:endParaRPr lang="en-US"/>
          </a:p>
        </p:txBody>
      </p:sp>
    </p:spTree>
    <p:extLst>
      <p:ext uri="{BB962C8B-B14F-4D97-AF65-F5344CB8AC3E}">
        <p14:creationId xmlns:p14="http://schemas.microsoft.com/office/powerpoint/2010/main" val="20982761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
          <p:cNvSpPr>
            <a:spLocks noGrp="1" noChangeArrowheads="1"/>
          </p:cNvSpPr>
          <p:nvPr>
            <p:ph type="title"/>
          </p:nvPr>
        </p:nvSpPr>
        <p:spPr>
          <a:xfrm>
            <a:off x="1426268" y="-205029"/>
            <a:ext cx="5850975" cy="1005585"/>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3200" b="1" dirty="0">
                <a:solidFill>
                  <a:srgbClr val="0033CC"/>
                </a:solidFill>
              </a:rPr>
              <a:t>Iterative Waterfall Model </a:t>
            </a:r>
            <a:r>
              <a:rPr lang="en-GB" altLang="en-US" sz="1050" b="1" dirty="0">
                <a:solidFill>
                  <a:srgbClr val="0033CC"/>
                </a:solidFill>
              </a:rPr>
              <a:t>(CONT.)</a:t>
            </a:r>
            <a:r>
              <a:rPr lang="ar-SA" altLang="en-US" sz="1050" b="1" dirty="0">
                <a:solidFill>
                  <a:srgbClr val="0033CC"/>
                </a:solidFill>
                <a:cs typeface="Arial" panose="020B0604020202020204" pitchFamily="34" charset="0"/>
              </a:rPr>
              <a:t>‏</a:t>
            </a:r>
            <a:endParaRPr lang="en-GB" altLang="en-US" sz="1050" b="1" dirty="0">
              <a:solidFill>
                <a:srgbClr val="0033CC"/>
              </a:solidFill>
            </a:endParaRPr>
          </a:p>
        </p:txBody>
      </p:sp>
      <p:grpSp>
        <p:nvGrpSpPr>
          <p:cNvPr id="125955" name="Group 31"/>
          <p:cNvGrpSpPr>
            <a:grpSpLocks/>
          </p:cNvGrpSpPr>
          <p:nvPr/>
        </p:nvGrpSpPr>
        <p:grpSpPr bwMode="auto">
          <a:xfrm>
            <a:off x="449183" y="895350"/>
            <a:ext cx="6065917" cy="3629181"/>
            <a:chOff x="1270" y="1111"/>
            <a:chExt cx="3333" cy="2380"/>
          </a:xfrm>
        </p:grpSpPr>
        <p:sp>
          <p:nvSpPr>
            <p:cNvPr id="125956" name="AutoShape 13"/>
            <p:cNvSpPr>
              <a:spLocks noChangeArrowheads="1"/>
            </p:cNvSpPr>
            <p:nvPr/>
          </p:nvSpPr>
          <p:spPr bwMode="auto">
            <a:xfrm>
              <a:off x="3334" y="3228"/>
              <a:ext cx="1216" cy="263"/>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633" b="0"/>
            </a:p>
          </p:txBody>
        </p:sp>
        <p:sp>
          <p:nvSpPr>
            <p:cNvPr id="125957" name="AutoShape 11"/>
            <p:cNvSpPr>
              <a:spLocks noChangeArrowheads="1"/>
            </p:cNvSpPr>
            <p:nvPr/>
          </p:nvSpPr>
          <p:spPr bwMode="auto">
            <a:xfrm>
              <a:off x="2910" y="2804"/>
              <a:ext cx="1216" cy="264"/>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633" b="0"/>
            </a:p>
          </p:txBody>
        </p:sp>
        <p:sp>
          <p:nvSpPr>
            <p:cNvPr id="125958" name="AutoShape 9"/>
            <p:cNvSpPr>
              <a:spLocks noChangeArrowheads="1"/>
            </p:cNvSpPr>
            <p:nvPr/>
          </p:nvSpPr>
          <p:spPr bwMode="auto">
            <a:xfrm>
              <a:off x="2487" y="2381"/>
              <a:ext cx="1216" cy="263"/>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633" b="0"/>
            </a:p>
          </p:txBody>
        </p:sp>
        <p:sp>
          <p:nvSpPr>
            <p:cNvPr id="125959" name="AutoShape 7"/>
            <p:cNvSpPr>
              <a:spLocks noChangeArrowheads="1"/>
            </p:cNvSpPr>
            <p:nvPr/>
          </p:nvSpPr>
          <p:spPr bwMode="auto">
            <a:xfrm>
              <a:off x="2064" y="1958"/>
              <a:ext cx="1216" cy="263"/>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endParaRPr lang="en-US" altLang="en-US" sz="2177">
                <a:solidFill>
                  <a:srgbClr val="FFFF00"/>
                </a:solidFill>
                <a:latin typeface="Comic Sans MS" panose="030F0702030302020204" pitchFamily="66" charset="0"/>
              </a:endParaRPr>
            </a:p>
          </p:txBody>
        </p:sp>
        <p:sp>
          <p:nvSpPr>
            <p:cNvPr id="125960" name="AutoShape 5"/>
            <p:cNvSpPr>
              <a:spLocks noChangeArrowheads="1"/>
            </p:cNvSpPr>
            <p:nvPr/>
          </p:nvSpPr>
          <p:spPr bwMode="auto">
            <a:xfrm>
              <a:off x="1640" y="1534"/>
              <a:ext cx="1216" cy="264"/>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633" b="0"/>
            </a:p>
          </p:txBody>
        </p:sp>
        <p:sp>
          <p:nvSpPr>
            <p:cNvPr id="125961" name="AutoShape 3"/>
            <p:cNvSpPr>
              <a:spLocks noChangeArrowheads="1"/>
            </p:cNvSpPr>
            <p:nvPr/>
          </p:nvSpPr>
          <p:spPr bwMode="auto">
            <a:xfrm>
              <a:off x="1270" y="1111"/>
              <a:ext cx="1216" cy="264"/>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633" b="0"/>
            </a:p>
          </p:txBody>
        </p:sp>
        <p:sp>
          <p:nvSpPr>
            <p:cNvPr id="125962" name="Text Box 2"/>
            <p:cNvSpPr txBox="1">
              <a:spLocks noChangeArrowheads="1"/>
            </p:cNvSpPr>
            <p:nvPr/>
          </p:nvSpPr>
          <p:spPr bwMode="auto">
            <a:xfrm>
              <a:off x="1270" y="1111"/>
              <a:ext cx="1269"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905">
                  <a:solidFill>
                    <a:srgbClr val="000000"/>
                  </a:solidFill>
                  <a:latin typeface="Comic Sans MS" panose="030F0702030302020204" pitchFamily="66" charset="0"/>
                </a:rPr>
                <a:t>Feasibility Study</a:t>
              </a:r>
            </a:p>
          </p:txBody>
        </p:sp>
        <p:sp>
          <p:nvSpPr>
            <p:cNvPr id="125963" name="Text Box 4"/>
            <p:cNvSpPr txBox="1">
              <a:spLocks noChangeArrowheads="1"/>
            </p:cNvSpPr>
            <p:nvPr/>
          </p:nvSpPr>
          <p:spPr bwMode="auto">
            <a:xfrm>
              <a:off x="1640" y="1534"/>
              <a:ext cx="126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905">
                  <a:solidFill>
                    <a:srgbClr val="000000"/>
                  </a:solidFill>
                  <a:latin typeface="Comic Sans MS" panose="030F0702030302020204" pitchFamily="66" charset="0"/>
                </a:rPr>
                <a:t>Req.   Analysis</a:t>
              </a:r>
            </a:p>
          </p:txBody>
        </p:sp>
        <p:sp>
          <p:nvSpPr>
            <p:cNvPr id="125964" name="Text Box 6"/>
            <p:cNvSpPr txBox="1">
              <a:spLocks noChangeArrowheads="1"/>
            </p:cNvSpPr>
            <p:nvPr/>
          </p:nvSpPr>
          <p:spPr bwMode="auto">
            <a:xfrm>
              <a:off x="2064" y="1958"/>
              <a:ext cx="126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905">
                  <a:solidFill>
                    <a:srgbClr val="000000"/>
                  </a:solidFill>
                  <a:latin typeface="Comic Sans MS" panose="030F0702030302020204" pitchFamily="66" charset="0"/>
                </a:rPr>
                <a:t>       Design</a:t>
              </a:r>
            </a:p>
          </p:txBody>
        </p:sp>
        <p:sp>
          <p:nvSpPr>
            <p:cNvPr id="125965" name="Text Box 8"/>
            <p:cNvSpPr txBox="1">
              <a:spLocks noChangeArrowheads="1"/>
            </p:cNvSpPr>
            <p:nvPr/>
          </p:nvSpPr>
          <p:spPr bwMode="auto">
            <a:xfrm>
              <a:off x="2487" y="2381"/>
              <a:ext cx="126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905">
                  <a:solidFill>
                    <a:srgbClr val="000000"/>
                  </a:solidFill>
                  <a:latin typeface="Comic Sans MS" panose="030F0702030302020204" pitchFamily="66" charset="0"/>
                </a:rPr>
                <a:t>        Coding</a:t>
              </a:r>
            </a:p>
          </p:txBody>
        </p:sp>
        <p:sp>
          <p:nvSpPr>
            <p:cNvPr id="125966" name="Text Box 10"/>
            <p:cNvSpPr txBox="1">
              <a:spLocks noChangeArrowheads="1"/>
            </p:cNvSpPr>
            <p:nvPr/>
          </p:nvSpPr>
          <p:spPr bwMode="auto">
            <a:xfrm>
              <a:off x="2910" y="2804"/>
              <a:ext cx="126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905">
                  <a:solidFill>
                    <a:srgbClr val="000000"/>
                  </a:solidFill>
                  <a:latin typeface="Comic Sans MS" panose="030F0702030302020204" pitchFamily="66" charset="0"/>
                </a:rPr>
                <a:t>      Testing</a:t>
              </a:r>
            </a:p>
          </p:txBody>
        </p:sp>
        <p:sp>
          <p:nvSpPr>
            <p:cNvPr id="125967" name="Text Box 12"/>
            <p:cNvSpPr txBox="1">
              <a:spLocks noChangeArrowheads="1"/>
            </p:cNvSpPr>
            <p:nvPr/>
          </p:nvSpPr>
          <p:spPr bwMode="auto">
            <a:xfrm>
              <a:off x="3334" y="3228"/>
              <a:ext cx="126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905">
                  <a:solidFill>
                    <a:srgbClr val="000000"/>
                  </a:solidFill>
                  <a:latin typeface="Comic Sans MS" panose="030F0702030302020204" pitchFamily="66" charset="0"/>
                </a:rPr>
                <a:t>    Maintenance</a:t>
              </a:r>
            </a:p>
          </p:txBody>
        </p:sp>
        <p:sp>
          <p:nvSpPr>
            <p:cNvPr id="125968" name="Line 14"/>
            <p:cNvSpPr>
              <a:spLocks noChangeShapeType="1"/>
            </p:cNvSpPr>
            <p:nvPr/>
          </p:nvSpPr>
          <p:spPr bwMode="auto">
            <a:xfrm>
              <a:off x="2487" y="1270"/>
              <a:ext cx="159"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25969" name="Line 15"/>
            <p:cNvSpPr>
              <a:spLocks noChangeShapeType="1"/>
            </p:cNvSpPr>
            <p:nvPr/>
          </p:nvSpPr>
          <p:spPr bwMode="auto">
            <a:xfrm>
              <a:off x="2646" y="1270"/>
              <a:ext cx="1" cy="264"/>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5970" name="Line 16"/>
            <p:cNvSpPr>
              <a:spLocks noChangeShapeType="1"/>
            </p:cNvSpPr>
            <p:nvPr/>
          </p:nvSpPr>
          <p:spPr bwMode="auto">
            <a:xfrm>
              <a:off x="2858" y="1693"/>
              <a:ext cx="158"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25971" name="Line 17"/>
            <p:cNvSpPr>
              <a:spLocks noChangeShapeType="1"/>
            </p:cNvSpPr>
            <p:nvPr/>
          </p:nvSpPr>
          <p:spPr bwMode="auto">
            <a:xfrm>
              <a:off x="3016" y="1693"/>
              <a:ext cx="1" cy="265"/>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5972" name="Line 18"/>
            <p:cNvSpPr>
              <a:spLocks noChangeShapeType="1"/>
            </p:cNvSpPr>
            <p:nvPr/>
          </p:nvSpPr>
          <p:spPr bwMode="auto">
            <a:xfrm>
              <a:off x="3281" y="2116"/>
              <a:ext cx="159"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25973" name="Line 19"/>
            <p:cNvSpPr>
              <a:spLocks noChangeShapeType="1"/>
            </p:cNvSpPr>
            <p:nvPr/>
          </p:nvSpPr>
          <p:spPr bwMode="auto">
            <a:xfrm>
              <a:off x="3440" y="2116"/>
              <a:ext cx="1" cy="265"/>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5974" name="Line 20"/>
            <p:cNvSpPr>
              <a:spLocks noChangeShapeType="1"/>
            </p:cNvSpPr>
            <p:nvPr/>
          </p:nvSpPr>
          <p:spPr bwMode="auto">
            <a:xfrm>
              <a:off x="3704" y="2540"/>
              <a:ext cx="159"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25975" name="Line 21"/>
            <p:cNvSpPr>
              <a:spLocks noChangeShapeType="1"/>
            </p:cNvSpPr>
            <p:nvPr/>
          </p:nvSpPr>
          <p:spPr bwMode="auto">
            <a:xfrm>
              <a:off x="3863" y="2540"/>
              <a:ext cx="1" cy="264"/>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5976" name="Line 22"/>
            <p:cNvSpPr>
              <a:spLocks noChangeShapeType="1"/>
            </p:cNvSpPr>
            <p:nvPr/>
          </p:nvSpPr>
          <p:spPr bwMode="auto">
            <a:xfrm>
              <a:off x="4128" y="2910"/>
              <a:ext cx="158"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25977" name="Line 23"/>
            <p:cNvSpPr>
              <a:spLocks noChangeShapeType="1"/>
            </p:cNvSpPr>
            <p:nvPr/>
          </p:nvSpPr>
          <p:spPr bwMode="auto">
            <a:xfrm>
              <a:off x="4286" y="2910"/>
              <a:ext cx="1" cy="318"/>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5978" name="Line 24"/>
            <p:cNvSpPr>
              <a:spLocks noChangeShapeType="1"/>
            </p:cNvSpPr>
            <p:nvPr/>
          </p:nvSpPr>
          <p:spPr bwMode="auto">
            <a:xfrm flipV="1">
              <a:off x="3069" y="3068"/>
              <a:ext cx="1" cy="319"/>
            </a:xfrm>
            <a:prstGeom prst="line">
              <a:avLst/>
            </a:prstGeom>
            <a:noFill/>
            <a:ln w="38160">
              <a:solidFill>
                <a:srgbClr val="0033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5979" name="Line 25"/>
            <p:cNvSpPr>
              <a:spLocks noChangeShapeType="1"/>
            </p:cNvSpPr>
            <p:nvPr/>
          </p:nvSpPr>
          <p:spPr bwMode="auto">
            <a:xfrm flipV="1">
              <a:off x="2275" y="2221"/>
              <a:ext cx="1" cy="1166"/>
            </a:xfrm>
            <a:prstGeom prst="line">
              <a:avLst/>
            </a:prstGeom>
            <a:noFill/>
            <a:ln w="38160">
              <a:solidFill>
                <a:srgbClr val="0033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5980" name="Line 26"/>
            <p:cNvSpPr>
              <a:spLocks noChangeShapeType="1"/>
            </p:cNvSpPr>
            <p:nvPr/>
          </p:nvSpPr>
          <p:spPr bwMode="auto">
            <a:xfrm flipV="1">
              <a:off x="2646" y="2645"/>
              <a:ext cx="1" cy="742"/>
            </a:xfrm>
            <a:prstGeom prst="line">
              <a:avLst/>
            </a:prstGeom>
            <a:noFill/>
            <a:ln w="38160">
              <a:solidFill>
                <a:srgbClr val="0033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5981" name="Line 27"/>
            <p:cNvSpPr>
              <a:spLocks noChangeShapeType="1"/>
            </p:cNvSpPr>
            <p:nvPr/>
          </p:nvSpPr>
          <p:spPr bwMode="auto">
            <a:xfrm flipH="1">
              <a:off x="1428" y="3386"/>
              <a:ext cx="1907"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25982" name="Line 28"/>
            <p:cNvSpPr>
              <a:spLocks noChangeShapeType="1"/>
            </p:cNvSpPr>
            <p:nvPr/>
          </p:nvSpPr>
          <p:spPr bwMode="auto">
            <a:xfrm flipV="1">
              <a:off x="1429" y="1375"/>
              <a:ext cx="1" cy="2012"/>
            </a:xfrm>
            <a:prstGeom prst="line">
              <a:avLst/>
            </a:prstGeom>
            <a:noFill/>
            <a:ln w="38160">
              <a:solidFill>
                <a:srgbClr val="0033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5983" name="Line 29"/>
            <p:cNvSpPr>
              <a:spLocks noChangeShapeType="1"/>
            </p:cNvSpPr>
            <p:nvPr/>
          </p:nvSpPr>
          <p:spPr bwMode="auto">
            <a:xfrm flipV="1">
              <a:off x="1852" y="1798"/>
              <a:ext cx="1" cy="1589"/>
            </a:xfrm>
            <a:prstGeom prst="line">
              <a:avLst/>
            </a:prstGeom>
            <a:noFill/>
            <a:ln w="38160">
              <a:solidFill>
                <a:srgbClr val="0033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1225"/>
            </a:p>
          </p:txBody>
        </p:sp>
      </p:grpSp>
      <p:sp>
        <p:nvSpPr>
          <p:cNvPr id="2" name="Slide Number Placeholder 1"/>
          <p:cNvSpPr>
            <a:spLocks noGrp="1"/>
          </p:cNvSpPr>
          <p:nvPr>
            <p:ph type="sldNum" sz="quarter" idx="12"/>
          </p:nvPr>
        </p:nvSpPr>
        <p:spPr/>
        <p:txBody>
          <a:bodyPr/>
          <a:lstStyle/>
          <a:p>
            <a:fld id="{F815AC96-4A5A-4699-9DBD-ACAB251D8CBA}" type="slidenum">
              <a:rPr lang="en-US" smtClean="0"/>
              <a:pPr/>
              <a:t>13</a:t>
            </a:fld>
            <a:endParaRPr lang="en-US"/>
          </a:p>
        </p:txBody>
      </p:sp>
    </p:spTree>
    <p:extLst>
      <p:ext uri="{BB962C8B-B14F-4D97-AF65-F5344CB8AC3E}">
        <p14:creationId xmlns:p14="http://schemas.microsoft.com/office/powerpoint/2010/main" val="36514819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
          <p:cNvSpPr>
            <a:spLocks noGrp="1" noChangeArrowheads="1"/>
          </p:cNvSpPr>
          <p:nvPr>
            <p:ph type="title" idx="4294967295"/>
          </p:nvPr>
        </p:nvSpPr>
        <p:spPr>
          <a:xfrm>
            <a:off x="-182827" y="-171450"/>
            <a:ext cx="8107627" cy="1005585"/>
          </a:xfrm>
        </p:spPr>
        <p:txBody>
          <a:bodyPr vert="horz" lIns="13472" tIns="35026" rIns="13472" bIns="35026" rtlCol="0" anchor="ctr">
            <a:normAutofit/>
          </a:bodyPr>
          <a:lstStyle/>
          <a:p>
            <a:pPr>
              <a:lnSpc>
                <a:spcPct val="94000"/>
              </a:lnSpc>
              <a:spcBef>
                <a:spcPts val="680"/>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2800" b="1" dirty="0">
                <a:solidFill>
                  <a:srgbClr val="0033CC"/>
                </a:solidFill>
              </a:rPr>
              <a:t>Phase Containment of Errors </a:t>
            </a:r>
            <a:r>
              <a:rPr lang="en-GB" altLang="en-US" sz="1200" b="1" dirty="0">
                <a:solidFill>
                  <a:srgbClr val="0033CC"/>
                </a:solidFill>
              </a:rPr>
              <a:t>(</a:t>
            </a:r>
            <a:r>
              <a:rPr lang="en-GB" altLang="en-US" sz="1200" b="1" dirty="0">
                <a:solidFill>
                  <a:srgbClr val="0033CC"/>
                </a:solidFill>
              </a:rPr>
              <a:t>Cont...)</a:t>
            </a:r>
            <a:r>
              <a:rPr lang="ar-SA" altLang="en-US" sz="500" b="1" dirty="0">
                <a:solidFill>
                  <a:srgbClr val="0033CC"/>
                </a:solidFill>
                <a:cs typeface="Arial" panose="020B0604020202020204" pitchFamily="34" charset="0"/>
              </a:rPr>
              <a:t>‏</a:t>
            </a:r>
            <a:endParaRPr lang="en-GB" altLang="en-US" sz="500" b="1" dirty="0">
              <a:solidFill>
                <a:srgbClr val="0033CC"/>
              </a:solidFill>
            </a:endParaRPr>
          </a:p>
        </p:txBody>
      </p:sp>
      <p:sp>
        <p:nvSpPr>
          <p:cNvPr id="68611" name="Rectangle 2"/>
          <p:cNvSpPr>
            <a:spLocks noGrp="1" noChangeArrowheads="1"/>
          </p:cNvSpPr>
          <p:nvPr>
            <p:ph type="body" idx="4294967295"/>
          </p:nvPr>
        </p:nvSpPr>
        <p:spPr>
          <a:xfrm>
            <a:off x="152400" y="666751"/>
            <a:ext cx="6629400" cy="4003981"/>
          </a:xfrm>
        </p:spPr>
        <p:txBody>
          <a:bodyPr vert="horz" lIns="13472" tIns="35026" rIns="13472" bIns="35026" rtlCol="0">
            <a:normAutofit fontScale="92500"/>
          </a:bodyPr>
          <a:lstStyle/>
          <a:p>
            <a:pPr marL="232229" indent="-232229">
              <a:lnSpc>
                <a:spcPct val="114000"/>
              </a:lnSpc>
              <a:spcBef>
                <a:spcPts val="60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722" b="1" dirty="0">
                <a:solidFill>
                  <a:srgbClr val="000099"/>
                </a:solidFill>
              </a:rPr>
              <a:t>Errors should be detected:</a:t>
            </a:r>
          </a:p>
          <a:p>
            <a:pPr marL="504423" lvl="1" indent="-193345">
              <a:lnSpc>
                <a:spcPct val="114000"/>
              </a:lnSpc>
              <a:spcBef>
                <a:spcPts val="600"/>
              </a:spcBef>
              <a:spcAft>
                <a:spcPts val="600"/>
              </a:spcAft>
              <a:buFont typeface="Symbol" pitchFamily="18" charset="2"/>
              <a:buChar char=""/>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49" b="1" dirty="0">
                <a:solidFill>
                  <a:srgbClr val="000099"/>
                </a:solidFill>
              </a:rPr>
              <a:t>In the same phase in which they are introduced.</a:t>
            </a:r>
          </a:p>
          <a:p>
            <a:pPr marL="232229" indent="-232229">
              <a:lnSpc>
                <a:spcPct val="114000"/>
              </a:lnSpc>
              <a:spcBef>
                <a:spcPts val="60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722" dirty="0"/>
              <a:t>For example: </a:t>
            </a:r>
          </a:p>
          <a:p>
            <a:pPr marL="504423" lvl="1" indent="-193345">
              <a:lnSpc>
                <a:spcPct val="114000"/>
              </a:lnSpc>
              <a:spcBef>
                <a:spcPts val="600"/>
              </a:spcBef>
              <a:spcAft>
                <a:spcPts val="600"/>
              </a:spcAft>
              <a:buFont typeface="Symbol" pitchFamily="18" charset="2"/>
              <a:buChar char=""/>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49" dirty="0"/>
              <a:t>If a design problem is  detected in the design phase itself, </a:t>
            </a:r>
          </a:p>
          <a:p>
            <a:pPr marL="777697" lvl="2" indent="-155539">
              <a:lnSpc>
                <a:spcPct val="114000"/>
              </a:lnSpc>
              <a:spcBef>
                <a:spcPts val="600"/>
              </a:spcBef>
              <a:spcAft>
                <a:spcPts val="600"/>
              </a:spcAft>
              <a:buFont typeface="Symbol" panose="05050102010706020507" pitchFamily="18" charset="2"/>
              <a:buChar char=""/>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177" dirty="0"/>
              <a:t>The problem can be taken care of much more easily</a:t>
            </a:r>
          </a:p>
          <a:p>
            <a:pPr marL="777697" lvl="2" indent="-155539">
              <a:lnSpc>
                <a:spcPct val="114000"/>
              </a:lnSpc>
              <a:spcBef>
                <a:spcPts val="600"/>
              </a:spcBef>
              <a:spcAft>
                <a:spcPts val="600"/>
              </a:spcAft>
              <a:buFont typeface="Symbol" panose="05050102010706020507" pitchFamily="18" charset="2"/>
              <a:buChar char=""/>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177" dirty="0"/>
              <a:t>Than say if it is identified at the end of the integration and system testing phase.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14</a:t>
            </a:fld>
            <a:endParaRPr lang="en-US"/>
          </a:p>
        </p:txBody>
      </p:sp>
    </p:spTree>
    <p:extLst>
      <p:ext uri="{BB962C8B-B14F-4D97-AF65-F5344CB8AC3E}">
        <p14:creationId xmlns:p14="http://schemas.microsoft.com/office/powerpoint/2010/main" val="236712492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8611">
                                            <p:txEl>
                                              <p:pRg st="2" end="2"/>
                                            </p:txEl>
                                          </p:spTgt>
                                        </p:tgtEl>
                                        <p:attrNameLst>
                                          <p:attrName>style.visibility</p:attrName>
                                        </p:attrNameLst>
                                      </p:cBhvr>
                                      <p:to>
                                        <p:strVal val="visible"/>
                                      </p:to>
                                    </p:set>
                                    <p:animEffect transition="in" filter="wipe(down)">
                                      <p:cBhvr>
                                        <p:cTn id="7" dur="500"/>
                                        <p:tgtEl>
                                          <p:spTgt spid="68611">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8611">
                                            <p:txEl>
                                              <p:pRg st="3" end="3"/>
                                            </p:txEl>
                                          </p:spTgt>
                                        </p:tgtEl>
                                        <p:attrNameLst>
                                          <p:attrName>style.visibility</p:attrName>
                                        </p:attrNameLst>
                                      </p:cBhvr>
                                      <p:to>
                                        <p:strVal val="visible"/>
                                      </p:to>
                                    </p:set>
                                    <p:animEffect transition="in" filter="wipe(down)">
                                      <p:cBhvr>
                                        <p:cTn id="10" dur="500"/>
                                        <p:tgtEl>
                                          <p:spTgt spid="68611">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8611">
                                            <p:txEl>
                                              <p:pRg st="4" end="4"/>
                                            </p:txEl>
                                          </p:spTgt>
                                        </p:tgtEl>
                                        <p:attrNameLst>
                                          <p:attrName>style.visibility</p:attrName>
                                        </p:attrNameLst>
                                      </p:cBhvr>
                                      <p:to>
                                        <p:strVal val="visible"/>
                                      </p:to>
                                    </p:set>
                                    <p:animEffect transition="in" filter="wipe(down)">
                                      <p:cBhvr>
                                        <p:cTn id="13" dur="500"/>
                                        <p:tgtEl>
                                          <p:spTgt spid="68611">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68611">
                                            <p:txEl>
                                              <p:pRg st="5" end="5"/>
                                            </p:txEl>
                                          </p:spTgt>
                                        </p:tgtEl>
                                        <p:attrNameLst>
                                          <p:attrName>style.visibility</p:attrName>
                                        </p:attrNameLst>
                                      </p:cBhvr>
                                      <p:to>
                                        <p:strVal val="visible"/>
                                      </p:to>
                                    </p:set>
                                    <p:animEffect transition="in" filter="wipe(down)">
                                      <p:cBhvr>
                                        <p:cTn id="16" dur="500"/>
                                        <p:tgtEl>
                                          <p:spTgt spid="686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
          <p:cNvSpPr>
            <a:spLocks noGrp="1" noChangeArrowheads="1"/>
          </p:cNvSpPr>
          <p:nvPr>
            <p:ph type="title" idx="4294967295"/>
          </p:nvPr>
        </p:nvSpPr>
        <p:spPr>
          <a:xfrm>
            <a:off x="541612" y="-186435"/>
            <a:ext cx="5850974" cy="1005586"/>
          </a:xfrm>
        </p:spPr>
        <p:txBody>
          <a:bodyPr vert="horz" lIns="13472" tIns="35026" rIns="13472" bIns="35026" rtlCol="0" anchor="ctr">
            <a:normAutofit/>
          </a:bodyPr>
          <a:lstStyle/>
          <a:p>
            <a:pPr>
              <a:lnSpc>
                <a:spcPct val="94000"/>
              </a:lnSpc>
              <a:spcBef>
                <a:spcPts val="680"/>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062" b="1" dirty="0">
                <a:solidFill>
                  <a:srgbClr val="0033CC"/>
                </a:solidFill>
              </a:rPr>
              <a:t>Phase Containment of Errors</a:t>
            </a:r>
          </a:p>
        </p:txBody>
      </p:sp>
      <p:sp>
        <p:nvSpPr>
          <p:cNvPr id="131075" name="Rectangle 2"/>
          <p:cNvSpPr>
            <a:spLocks noGrp="1" noChangeArrowheads="1"/>
          </p:cNvSpPr>
          <p:nvPr>
            <p:ph type="body" idx="4294967295"/>
          </p:nvPr>
        </p:nvSpPr>
        <p:spPr>
          <a:xfrm>
            <a:off x="34047" y="514350"/>
            <a:ext cx="6629401" cy="3839803"/>
          </a:xfrm>
        </p:spPr>
        <p:txBody>
          <a:bodyPr vert="horz" lIns="13472" tIns="35026" rIns="13472" bIns="35026" rtlCol="0">
            <a:noAutofit/>
          </a:bodyPr>
          <a:lstStyle/>
          <a:p>
            <a:pPr marL="232229" indent="-232229">
              <a:lnSpc>
                <a:spcPct val="110000"/>
              </a:lnSpc>
              <a:spcBef>
                <a:spcPts val="408"/>
              </a:spcBef>
              <a:spcAft>
                <a:spcPts val="408"/>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Reason: rework must be carried out not only to the design but also to  code and  test phases.</a:t>
            </a:r>
          </a:p>
          <a:p>
            <a:pPr marL="232229" indent="-232229">
              <a:lnSpc>
                <a:spcPct val="110000"/>
              </a:lnSpc>
              <a:spcBef>
                <a:spcPts val="408"/>
              </a:spcBef>
              <a:spcAft>
                <a:spcPts val="408"/>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solidFill>
                  <a:srgbClr val="000099"/>
                </a:solidFill>
              </a:rPr>
              <a:t>The principle of detecting errors as close to its point of introduction as possible: </a:t>
            </a:r>
          </a:p>
          <a:p>
            <a:pPr marL="504423" lvl="1" indent="-193345">
              <a:lnSpc>
                <a:spcPct val="110000"/>
              </a:lnSpc>
              <a:spcBef>
                <a:spcPts val="408"/>
              </a:spcBef>
              <a:spcAft>
                <a:spcPts val="408"/>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solidFill>
                  <a:srgbClr val="000099"/>
                </a:solidFill>
              </a:rPr>
              <a:t>is known as</a:t>
            </a:r>
            <a:r>
              <a:rPr lang="en-GB" altLang="en-US" sz="2400" dirty="0"/>
              <a:t> </a:t>
            </a:r>
            <a:r>
              <a:rPr lang="en-GB" altLang="en-US" b="0" dirty="0" smtClean="0">
                <a:solidFill>
                  <a:srgbClr val="CC3300"/>
                </a:solidFill>
                <a:latin typeface="Arial Black" panose="020B0A04020102020204" pitchFamily="34" charset="0"/>
              </a:rPr>
              <a:t>phase containment of errors</a:t>
            </a:r>
            <a:r>
              <a:rPr lang="en-GB" altLang="en-US" sz="2400" dirty="0">
                <a:solidFill>
                  <a:srgbClr val="CC3300"/>
                </a:solidFill>
                <a:latin typeface="Arial Black" panose="020B0A04020102020204" pitchFamily="34" charset="0"/>
              </a:rPr>
              <a:t>.</a:t>
            </a:r>
          </a:p>
          <a:p>
            <a:pPr marL="232229" indent="-232229">
              <a:lnSpc>
                <a:spcPct val="110000"/>
              </a:lnSpc>
              <a:spcBef>
                <a:spcPts val="408"/>
              </a:spcBef>
              <a:spcAft>
                <a:spcPts val="408"/>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Iterative waterfall model is by far the most widely used model.</a:t>
            </a:r>
          </a:p>
          <a:p>
            <a:pPr marL="504423" lvl="1" indent="-193345">
              <a:lnSpc>
                <a:spcPct val="110000"/>
              </a:lnSpc>
              <a:spcBef>
                <a:spcPts val="408"/>
              </a:spcBef>
              <a:spcAft>
                <a:spcPts val="408"/>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Almost every other model is derived from the waterfall model.</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15</a:t>
            </a:fld>
            <a:endParaRPr lang="en-US"/>
          </a:p>
        </p:txBody>
      </p:sp>
    </p:spTree>
    <p:extLst>
      <p:ext uri="{BB962C8B-B14F-4D97-AF65-F5344CB8AC3E}">
        <p14:creationId xmlns:p14="http://schemas.microsoft.com/office/powerpoint/2010/main" val="23670202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
          <p:cNvSpPr>
            <a:spLocks noGrp="1" noChangeArrowheads="1"/>
          </p:cNvSpPr>
          <p:nvPr>
            <p:ph type="title"/>
          </p:nvPr>
        </p:nvSpPr>
        <p:spPr>
          <a:xfrm>
            <a:off x="1328619" y="-150832"/>
            <a:ext cx="5850975" cy="1005585"/>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3200" b="1" dirty="0">
                <a:solidFill>
                  <a:srgbClr val="0033CC"/>
                </a:solidFill>
              </a:rPr>
              <a:t>Iterative Waterfall Model </a:t>
            </a:r>
            <a:r>
              <a:rPr lang="en-GB" altLang="en-US" sz="1050" b="1" dirty="0">
                <a:solidFill>
                  <a:srgbClr val="0033CC"/>
                </a:solidFill>
              </a:rPr>
              <a:t>(CONT.)</a:t>
            </a:r>
            <a:r>
              <a:rPr lang="ar-SA" altLang="en-US" sz="1050" b="1" dirty="0">
                <a:solidFill>
                  <a:srgbClr val="0033CC"/>
                </a:solidFill>
                <a:cs typeface="Arial" panose="020B0604020202020204" pitchFamily="34" charset="0"/>
              </a:rPr>
              <a:t>‏</a:t>
            </a:r>
            <a:endParaRPr lang="en-GB" altLang="en-US" sz="1050" b="1" dirty="0">
              <a:solidFill>
                <a:srgbClr val="0033CC"/>
              </a:solidFill>
            </a:endParaRPr>
          </a:p>
        </p:txBody>
      </p:sp>
      <p:grpSp>
        <p:nvGrpSpPr>
          <p:cNvPr id="125955" name="Group 31"/>
          <p:cNvGrpSpPr>
            <a:grpSpLocks/>
          </p:cNvGrpSpPr>
          <p:nvPr/>
        </p:nvGrpSpPr>
        <p:grpSpPr bwMode="auto">
          <a:xfrm>
            <a:off x="304800" y="1025538"/>
            <a:ext cx="6065917" cy="3629181"/>
            <a:chOff x="1270" y="1111"/>
            <a:chExt cx="3333" cy="2380"/>
          </a:xfrm>
        </p:grpSpPr>
        <p:sp>
          <p:nvSpPr>
            <p:cNvPr id="125956" name="AutoShape 13"/>
            <p:cNvSpPr>
              <a:spLocks noChangeArrowheads="1"/>
            </p:cNvSpPr>
            <p:nvPr/>
          </p:nvSpPr>
          <p:spPr bwMode="auto">
            <a:xfrm>
              <a:off x="3334" y="3228"/>
              <a:ext cx="1216" cy="263"/>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633" b="0"/>
            </a:p>
          </p:txBody>
        </p:sp>
        <p:sp>
          <p:nvSpPr>
            <p:cNvPr id="125957" name="AutoShape 11"/>
            <p:cNvSpPr>
              <a:spLocks noChangeArrowheads="1"/>
            </p:cNvSpPr>
            <p:nvPr/>
          </p:nvSpPr>
          <p:spPr bwMode="auto">
            <a:xfrm>
              <a:off x="2910" y="2804"/>
              <a:ext cx="1216" cy="264"/>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633" b="0"/>
            </a:p>
          </p:txBody>
        </p:sp>
        <p:sp>
          <p:nvSpPr>
            <p:cNvPr id="125958" name="AutoShape 9"/>
            <p:cNvSpPr>
              <a:spLocks noChangeArrowheads="1"/>
            </p:cNvSpPr>
            <p:nvPr/>
          </p:nvSpPr>
          <p:spPr bwMode="auto">
            <a:xfrm>
              <a:off x="2487" y="2381"/>
              <a:ext cx="1216" cy="263"/>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633" b="0"/>
            </a:p>
          </p:txBody>
        </p:sp>
        <p:sp>
          <p:nvSpPr>
            <p:cNvPr id="125959" name="AutoShape 7"/>
            <p:cNvSpPr>
              <a:spLocks noChangeArrowheads="1"/>
            </p:cNvSpPr>
            <p:nvPr/>
          </p:nvSpPr>
          <p:spPr bwMode="auto">
            <a:xfrm>
              <a:off x="2064" y="1958"/>
              <a:ext cx="1216" cy="263"/>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endParaRPr lang="en-US" altLang="en-US" sz="2177">
                <a:solidFill>
                  <a:srgbClr val="FFFF00"/>
                </a:solidFill>
                <a:latin typeface="Comic Sans MS" panose="030F0702030302020204" pitchFamily="66" charset="0"/>
              </a:endParaRPr>
            </a:p>
          </p:txBody>
        </p:sp>
        <p:sp>
          <p:nvSpPr>
            <p:cNvPr id="125960" name="AutoShape 5"/>
            <p:cNvSpPr>
              <a:spLocks noChangeArrowheads="1"/>
            </p:cNvSpPr>
            <p:nvPr/>
          </p:nvSpPr>
          <p:spPr bwMode="auto">
            <a:xfrm>
              <a:off x="1640" y="1534"/>
              <a:ext cx="1216" cy="264"/>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633" b="0"/>
            </a:p>
          </p:txBody>
        </p:sp>
        <p:sp>
          <p:nvSpPr>
            <p:cNvPr id="125961" name="AutoShape 3"/>
            <p:cNvSpPr>
              <a:spLocks noChangeArrowheads="1"/>
            </p:cNvSpPr>
            <p:nvPr/>
          </p:nvSpPr>
          <p:spPr bwMode="auto">
            <a:xfrm>
              <a:off x="1270" y="1111"/>
              <a:ext cx="1216" cy="264"/>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633" b="0"/>
            </a:p>
          </p:txBody>
        </p:sp>
        <p:sp>
          <p:nvSpPr>
            <p:cNvPr id="125962" name="Text Box 2"/>
            <p:cNvSpPr txBox="1">
              <a:spLocks noChangeArrowheads="1"/>
            </p:cNvSpPr>
            <p:nvPr/>
          </p:nvSpPr>
          <p:spPr bwMode="auto">
            <a:xfrm>
              <a:off x="1270" y="1111"/>
              <a:ext cx="1269"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905">
                  <a:solidFill>
                    <a:srgbClr val="000000"/>
                  </a:solidFill>
                  <a:latin typeface="Comic Sans MS" panose="030F0702030302020204" pitchFamily="66" charset="0"/>
                </a:rPr>
                <a:t>Feasibility Study</a:t>
              </a:r>
            </a:p>
          </p:txBody>
        </p:sp>
        <p:sp>
          <p:nvSpPr>
            <p:cNvPr id="125963" name="Text Box 4"/>
            <p:cNvSpPr txBox="1">
              <a:spLocks noChangeArrowheads="1"/>
            </p:cNvSpPr>
            <p:nvPr/>
          </p:nvSpPr>
          <p:spPr bwMode="auto">
            <a:xfrm>
              <a:off x="1640" y="1534"/>
              <a:ext cx="126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905">
                  <a:solidFill>
                    <a:srgbClr val="000000"/>
                  </a:solidFill>
                  <a:latin typeface="Comic Sans MS" panose="030F0702030302020204" pitchFamily="66" charset="0"/>
                </a:rPr>
                <a:t>Req.   Analysis</a:t>
              </a:r>
            </a:p>
          </p:txBody>
        </p:sp>
        <p:sp>
          <p:nvSpPr>
            <p:cNvPr id="125964" name="Text Box 6"/>
            <p:cNvSpPr txBox="1">
              <a:spLocks noChangeArrowheads="1"/>
            </p:cNvSpPr>
            <p:nvPr/>
          </p:nvSpPr>
          <p:spPr bwMode="auto">
            <a:xfrm>
              <a:off x="2064" y="1958"/>
              <a:ext cx="126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905">
                  <a:solidFill>
                    <a:srgbClr val="000000"/>
                  </a:solidFill>
                  <a:latin typeface="Comic Sans MS" panose="030F0702030302020204" pitchFamily="66" charset="0"/>
                </a:rPr>
                <a:t>       Design</a:t>
              </a:r>
            </a:p>
          </p:txBody>
        </p:sp>
        <p:sp>
          <p:nvSpPr>
            <p:cNvPr id="125965" name="Text Box 8"/>
            <p:cNvSpPr txBox="1">
              <a:spLocks noChangeArrowheads="1"/>
            </p:cNvSpPr>
            <p:nvPr/>
          </p:nvSpPr>
          <p:spPr bwMode="auto">
            <a:xfrm>
              <a:off x="2487" y="2381"/>
              <a:ext cx="126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905">
                  <a:solidFill>
                    <a:srgbClr val="000000"/>
                  </a:solidFill>
                  <a:latin typeface="Comic Sans MS" panose="030F0702030302020204" pitchFamily="66" charset="0"/>
                </a:rPr>
                <a:t>        Coding</a:t>
              </a:r>
            </a:p>
          </p:txBody>
        </p:sp>
        <p:sp>
          <p:nvSpPr>
            <p:cNvPr id="125966" name="Text Box 10"/>
            <p:cNvSpPr txBox="1">
              <a:spLocks noChangeArrowheads="1"/>
            </p:cNvSpPr>
            <p:nvPr/>
          </p:nvSpPr>
          <p:spPr bwMode="auto">
            <a:xfrm>
              <a:off x="2910" y="2804"/>
              <a:ext cx="126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905">
                  <a:solidFill>
                    <a:srgbClr val="000000"/>
                  </a:solidFill>
                  <a:latin typeface="Comic Sans MS" panose="030F0702030302020204" pitchFamily="66" charset="0"/>
                </a:rPr>
                <a:t>      Testing</a:t>
              </a:r>
            </a:p>
          </p:txBody>
        </p:sp>
        <p:sp>
          <p:nvSpPr>
            <p:cNvPr id="125967" name="Text Box 12"/>
            <p:cNvSpPr txBox="1">
              <a:spLocks noChangeArrowheads="1"/>
            </p:cNvSpPr>
            <p:nvPr/>
          </p:nvSpPr>
          <p:spPr bwMode="auto">
            <a:xfrm>
              <a:off x="3334" y="3228"/>
              <a:ext cx="126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905">
                  <a:solidFill>
                    <a:srgbClr val="000000"/>
                  </a:solidFill>
                  <a:latin typeface="Comic Sans MS" panose="030F0702030302020204" pitchFamily="66" charset="0"/>
                </a:rPr>
                <a:t>    Maintenance</a:t>
              </a:r>
            </a:p>
          </p:txBody>
        </p:sp>
        <p:sp>
          <p:nvSpPr>
            <p:cNvPr id="125968" name="Line 14"/>
            <p:cNvSpPr>
              <a:spLocks noChangeShapeType="1"/>
            </p:cNvSpPr>
            <p:nvPr/>
          </p:nvSpPr>
          <p:spPr bwMode="auto">
            <a:xfrm>
              <a:off x="2487" y="1270"/>
              <a:ext cx="159"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25969" name="Line 15"/>
            <p:cNvSpPr>
              <a:spLocks noChangeShapeType="1"/>
            </p:cNvSpPr>
            <p:nvPr/>
          </p:nvSpPr>
          <p:spPr bwMode="auto">
            <a:xfrm>
              <a:off x="2646" y="1270"/>
              <a:ext cx="1" cy="264"/>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5970" name="Line 16"/>
            <p:cNvSpPr>
              <a:spLocks noChangeShapeType="1"/>
            </p:cNvSpPr>
            <p:nvPr/>
          </p:nvSpPr>
          <p:spPr bwMode="auto">
            <a:xfrm>
              <a:off x="2858" y="1693"/>
              <a:ext cx="158"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25971" name="Line 17"/>
            <p:cNvSpPr>
              <a:spLocks noChangeShapeType="1"/>
            </p:cNvSpPr>
            <p:nvPr/>
          </p:nvSpPr>
          <p:spPr bwMode="auto">
            <a:xfrm>
              <a:off x="3016" y="1693"/>
              <a:ext cx="1" cy="265"/>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5972" name="Line 18"/>
            <p:cNvSpPr>
              <a:spLocks noChangeShapeType="1"/>
            </p:cNvSpPr>
            <p:nvPr/>
          </p:nvSpPr>
          <p:spPr bwMode="auto">
            <a:xfrm>
              <a:off x="3281" y="2116"/>
              <a:ext cx="159"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25973" name="Line 19"/>
            <p:cNvSpPr>
              <a:spLocks noChangeShapeType="1"/>
            </p:cNvSpPr>
            <p:nvPr/>
          </p:nvSpPr>
          <p:spPr bwMode="auto">
            <a:xfrm>
              <a:off x="3440" y="2116"/>
              <a:ext cx="1" cy="265"/>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5974" name="Line 20"/>
            <p:cNvSpPr>
              <a:spLocks noChangeShapeType="1"/>
            </p:cNvSpPr>
            <p:nvPr/>
          </p:nvSpPr>
          <p:spPr bwMode="auto">
            <a:xfrm>
              <a:off x="3704" y="2540"/>
              <a:ext cx="159"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25975" name="Line 21"/>
            <p:cNvSpPr>
              <a:spLocks noChangeShapeType="1"/>
            </p:cNvSpPr>
            <p:nvPr/>
          </p:nvSpPr>
          <p:spPr bwMode="auto">
            <a:xfrm>
              <a:off x="3863" y="2540"/>
              <a:ext cx="1" cy="264"/>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5976" name="Line 22"/>
            <p:cNvSpPr>
              <a:spLocks noChangeShapeType="1"/>
            </p:cNvSpPr>
            <p:nvPr/>
          </p:nvSpPr>
          <p:spPr bwMode="auto">
            <a:xfrm>
              <a:off x="4128" y="2910"/>
              <a:ext cx="158"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25977" name="Line 23"/>
            <p:cNvSpPr>
              <a:spLocks noChangeShapeType="1"/>
            </p:cNvSpPr>
            <p:nvPr/>
          </p:nvSpPr>
          <p:spPr bwMode="auto">
            <a:xfrm>
              <a:off x="4286" y="2910"/>
              <a:ext cx="1" cy="318"/>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5978" name="Line 24"/>
            <p:cNvSpPr>
              <a:spLocks noChangeShapeType="1"/>
            </p:cNvSpPr>
            <p:nvPr/>
          </p:nvSpPr>
          <p:spPr bwMode="auto">
            <a:xfrm flipV="1">
              <a:off x="3069" y="3068"/>
              <a:ext cx="1" cy="319"/>
            </a:xfrm>
            <a:prstGeom prst="line">
              <a:avLst/>
            </a:prstGeom>
            <a:noFill/>
            <a:ln w="38160">
              <a:solidFill>
                <a:srgbClr val="0033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5979" name="Line 25"/>
            <p:cNvSpPr>
              <a:spLocks noChangeShapeType="1"/>
            </p:cNvSpPr>
            <p:nvPr/>
          </p:nvSpPr>
          <p:spPr bwMode="auto">
            <a:xfrm flipV="1">
              <a:off x="2275" y="2221"/>
              <a:ext cx="1" cy="1166"/>
            </a:xfrm>
            <a:prstGeom prst="line">
              <a:avLst/>
            </a:prstGeom>
            <a:noFill/>
            <a:ln w="38160">
              <a:solidFill>
                <a:srgbClr val="0033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5980" name="Line 26"/>
            <p:cNvSpPr>
              <a:spLocks noChangeShapeType="1"/>
            </p:cNvSpPr>
            <p:nvPr/>
          </p:nvSpPr>
          <p:spPr bwMode="auto">
            <a:xfrm flipV="1">
              <a:off x="2646" y="2645"/>
              <a:ext cx="1" cy="742"/>
            </a:xfrm>
            <a:prstGeom prst="line">
              <a:avLst/>
            </a:prstGeom>
            <a:noFill/>
            <a:ln w="38160">
              <a:solidFill>
                <a:srgbClr val="0033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5981" name="Line 27"/>
            <p:cNvSpPr>
              <a:spLocks noChangeShapeType="1"/>
            </p:cNvSpPr>
            <p:nvPr/>
          </p:nvSpPr>
          <p:spPr bwMode="auto">
            <a:xfrm flipH="1">
              <a:off x="1428" y="3386"/>
              <a:ext cx="1907"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25982" name="Line 28"/>
            <p:cNvSpPr>
              <a:spLocks noChangeShapeType="1"/>
            </p:cNvSpPr>
            <p:nvPr/>
          </p:nvSpPr>
          <p:spPr bwMode="auto">
            <a:xfrm flipV="1">
              <a:off x="1429" y="1375"/>
              <a:ext cx="1" cy="2012"/>
            </a:xfrm>
            <a:prstGeom prst="line">
              <a:avLst/>
            </a:prstGeom>
            <a:noFill/>
            <a:ln w="38160">
              <a:solidFill>
                <a:srgbClr val="0033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5983" name="Line 29"/>
            <p:cNvSpPr>
              <a:spLocks noChangeShapeType="1"/>
            </p:cNvSpPr>
            <p:nvPr/>
          </p:nvSpPr>
          <p:spPr bwMode="auto">
            <a:xfrm flipV="1">
              <a:off x="1852" y="1798"/>
              <a:ext cx="1" cy="1589"/>
            </a:xfrm>
            <a:prstGeom prst="line">
              <a:avLst/>
            </a:prstGeom>
            <a:noFill/>
            <a:ln w="38160">
              <a:solidFill>
                <a:srgbClr val="0033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1225"/>
            </a:p>
          </p:txBody>
        </p:sp>
      </p:grpSp>
      <p:sp>
        <p:nvSpPr>
          <p:cNvPr id="2" name="Slide Number Placeholder 1"/>
          <p:cNvSpPr>
            <a:spLocks noGrp="1"/>
          </p:cNvSpPr>
          <p:nvPr>
            <p:ph type="sldNum" sz="quarter" idx="12"/>
          </p:nvPr>
        </p:nvSpPr>
        <p:spPr/>
        <p:txBody>
          <a:bodyPr/>
          <a:lstStyle/>
          <a:p>
            <a:fld id="{F815AC96-4A5A-4699-9DBD-ACAB251D8CBA}" type="slidenum">
              <a:rPr lang="en-US" smtClean="0"/>
              <a:pPr/>
              <a:t>16</a:t>
            </a:fld>
            <a:endParaRPr lang="en-US"/>
          </a:p>
        </p:txBody>
      </p:sp>
    </p:spTree>
    <p:extLst>
      <p:ext uri="{BB962C8B-B14F-4D97-AF65-F5344CB8AC3E}">
        <p14:creationId xmlns:p14="http://schemas.microsoft.com/office/powerpoint/2010/main" val="5547484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idx="4294967295"/>
          </p:nvPr>
        </p:nvSpPr>
        <p:spPr>
          <a:xfrm>
            <a:off x="668989" y="-247650"/>
            <a:ext cx="5850975" cy="934298"/>
          </a:xfrm>
        </p:spPr>
        <p:txBody>
          <a:bodyPr>
            <a:normAutofit/>
          </a:bodyPr>
          <a:lstStyle/>
          <a:p>
            <a:r>
              <a:rPr lang="en-US" altLang="en-US" sz="3200" b="1" dirty="0"/>
              <a:t>Waterfall Strengths</a:t>
            </a:r>
          </a:p>
        </p:txBody>
      </p:sp>
      <p:sp>
        <p:nvSpPr>
          <p:cNvPr id="133123" name="Rectangle 3"/>
          <p:cNvSpPr>
            <a:spLocks noGrp="1" noChangeArrowheads="1"/>
          </p:cNvSpPr>
          <p:nvPr>
            <p:ph type="body" idx="4294967295"/>
          </p:nvPr>
        </p:nvSpPr>
        <p:spPr>
          <a:xfrm>
            <a:off x="0" y="399866"/>
            <a:ext cx="6705600" cy="3395810"/>
          </a:xfrm>
        </p:spPr>
        <p:txBody>
          <a:bodyPr>
            <a:noAutofit/>
          </a:bodyPr>
          <a:lstStyle/>
          <a:p>
            <a:pPr>
              <a:lnSpc>
                <a:spcPct val="120000"/>
              </a:lnSpc>
              <a:spcBef>
                <a:spcPts val="680"/>
              </a:spcBef>
              <a:spcAft>
                <a:spcPts val="680"/>
              </a:spcAft>
            </a:pPr>
            <a:r>
              <a:rPr lang="en-US" altLang="en-US" sz="2800" dirty="0"/>
              <a:t>Easy to understand, easy to </a:t>
            </a:r>
            <a:r>
              <a:rPr lang="en-US" altLang="en-US" sz="2800" dirty="0"/>
              <a:t>use, especially by </a:t>
            </a:r>
            <a:r>
              <a:rPr lang="en-US" altLang="en-US" sz="2800" dirty="0"/>
              <a:t>inexperienced staff</a:t>
            </a:r>
          </a:p>
          <a:p>
            <a:pPr>
              <a:lnSpc>
                <a:spcPct val="120000"/>
              </a:lnSpc>
              <a:spcBef>
                <a:spcPts val="680"/>
              </a:spcBef>
              <a:spcAft>
                <a:spcPts val="680"/>
              </a:spcAft>
            </a:pPr>
            <a:r>
              <a:rPr lang="en-US" altLang="en-US" sz="2800" dirty="0"/>
              <a:t>Milestones are well understood by the team</a:t>
            </a:r>
          </a:p>
          <a:p>
            <a:pPr>
              <a:lnSpc>
                <a:spcPct val="120000"/>
              </a:lnSpc>
              <a:spcBef>
                <a:spcPts val="680"/>
              </a:spcBef>
              <a:spcAft>
                <a:spcPts val="680"/>
              </a:spcAft>
            </a:pPr>
            <a:r>
              <a:rPr lang="en-US" altLang="en-US" sz="2800" dirty="0"/>
              <a:t>Provides requirements </a:t>
            </a:r>
            <a:r>
              <a:rPr lang="en-US" altLang="en-US" sz="2800" dirty="0"/>
              <a:t>stability during development</a:t>
            </a:r>
            <a:endParaRPr lang="en-US" altLang="en-US" sz="2800" dirty="0"/>
          </a:p>
          <a:p>
            <a:pPr>
              <a:lnSpc>
                <a:spcPct val="120000"/>
              </a:lnSpc>
              <a:spcBef>
                <a:spcPts val="680"/>
              </a:spcBef>
              <a:spcAft>
                <a:spcPts val="680"/>
              </a:spcAft>
            </a:pPr>
            <a:r>
              <a:rPr lang="en-US" altLang="en-US" sz="2800" dirty="0"/>
              <a:t>Facilitates strong management control (plan, staff, track)</a:t>
            </a:r>
          </a:p>
          <a:p>
            <a:pPr>
              <a:lnSpc>
                <a:spcPct val="120000"/>
              </a:lnSpc>
              <a:spcBef>
                <a:spcPts val="680"/>
              </a:spcBef>
              <a:spcAft>
                <a:spcPts val="680"/>
              </a:spcAft>
            </a:pPr>
            <a:endParaRPr lang="en-US" altLang="en-US" sz="2800" dirty="0"/>
          </a:p>
          <a:p>
            <a:pPr>
              <a:lnSpc>
                <a:spcPct val="120000"/>
              </a:lnSpc>
              <a:spcBef>
                <a:spcPts val="680"/>
              </a:spcBef>
              <a:spcAft>
                <a:spcPts val="680"/>
              </a:spcAft>
            </a:pPr>
            <a:endParaRPr lang="en-US" altLang="en-US" sz="2800" dirty="0"/>
          </a:p>
          <a:p>
            <a:pPr>
              <a:lnSpc>
                <a:spcPct val="120000"/>
              </a:lnSpc>
              <a:spcBef>
                <a:spcPts val="680"/>
              </a:spcBef>
              <a:spcAft>
                <a:spcPts val="680"/>
              </a:spcAft>
            </a:pPr>
            <a:endParaRPr lang="en-US" altLang="en-US" sz="2800" dirty="0"/>
          </a:p>
          <a:p>
            <a:pPr>
              <a:lnSpc>
                <a:spcPct val="120000"/>
              </a:lnSpc>
              <a:spcBef>
                <a:spcPts val="680"/>
              </a:spcBef>
              <a:spcAft>
                <a:spcPts val="680"/>
              </a:spcAft>
            </a:pPr>
            <a:endParaRPr lang="en-US" altLang="en-US" sz="28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17</a:t>
            </a:fld>
            <a:endParaRPr lang="en-US"/>
          </a:p>
        </p:txBody>
      </p:sp>
    </p:spTree>
    <p:extLst>
      <p:ext uri="{BB962C8B-B14F-4D97-AF65-F5344CB8AC3E}">
        <p14:creationId xmlns:p14="http://schemas.microsoft.com/office/powerpoint/2010/main" val="8473980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idx="4294967295"/>
          </p:nvPr>
        </p:nvSpPr>
        <p:spPr>
          <a:xfrm>
            <a:off x="665747" y="-171450"/>
            <a:ext cx="5850974" cy="934298"/>
          </a:xfrm>
        </p:spPr>
        <p:txBody>
          <a:bodyPr>
            <a:normAutofit/>
          </a:bodyPr>
          <a:lstStyle/>
          <a:p>
            <a:r>
              <a:rPr lang="en-US" altLang="en-US" sz="3200" b="1" dirty="0"/>
              <a:t>Waterfall Deficiencies</a:t>
            </a:r>
          </a:p>
        </p:txBody>
      </p:sp>
      <p:sp>
        <p:nvSpPr>
          <p:cNvPr id="134147" name="Rectangle 3"/>
          <p:cNvSpPr>
            <a:spLocks noGrp="1" noChangeArrowheads="1"/>
          </p:cNvSpPr>
          <p:nvPr>
            <p:ph type="body" idx="4294967295"/>
          </p:nvPr>
        </p:nvSpPr>
        <p:spPr>
          <a:xfrm>
            <a:off x="14591" y="666750"/>
            <a:ext cx="6858000" cy="3798758"/>
          </a:xfrm>
        </p:spPr>
        <p:txBody>
          <a:bodyPr>
            <a:noAutofit/>
          </a:bodyPr>
          <a:lstStyle/>
          <a:p>
            <a:pPr>
              <a:lnSpc>
                <a:spcPct val="120000"/>
              </a:lnSpc>
              <a:spcBef>
                <a:spcPts val="600"/>
              </a:spcBef>
              <a:spcAft>
                <a:spcPts val="600"/>
              </a:spcAft>
            </a:pPr>
            <a:r>
              <a:rPr lang="en-US" altLang="en-US" sz="2800" dirty="0"/>
              <a:t>All requirements must be known </a:t>
            </a:r>
            <a:r>
              <a:rPr lang="en-US" altLang="en-US" sz="2800" dirty="0"/>
              <a:t>upfront </a:t>
            </a:r>
            <a:r>
              <a:rPr lang="en-US" altLang="en-US" sz="2800" dirty="0">
                <a:solidFill>
                  <a:srgbClr val="0000CC"/>
                </a:solidFill>
              </a:rPr>
              <a:t>– in </a:t>
            </a:r>
            <a:r>
              <a:rPr lang="en-US" altLang="en-US" sz="2800" b="1" dirty="0">
                <a:solidFill>
                  <a:srgbClr val="0000CC"/>
                </a:solidFill>
              </a:rPr>
              <a:t>most projects requirement change occurs after project start</a:t>
            </a:r>
            <a:endParaRPr lang="en-US" altLang="en-US" sz="2800" b="1" dirty="0">
              <a:solidFill>
                <a:srgbClr val="0000CC"/>
              </a:solidFill>
            </a:endParaRPr>
          </a:p>
          <a:p>
            <a:pPr>
              <a:lnSpc>
                <a:spcPct val="120000"/>
              </a:lnSpc>
              <a:spcBef>
                <a:spcPts val="600"/>
              </a:spcBef>
              <a:spcAft>
                <a:spcPts val="600"/>
              </a:spcAft>
            </a:pPr>
            <a:r>
              <a:rPr lang="en-US" altLang="en-US" sz="2800" dirty="0"/>
              <a:t>Can give a false impression of progress</a:t>
            </a:r>
          </a:p>
          <a:p>
            <a:pPr>
              <a:lnSpc>
                <a:spcPct val="120000"/>
              </a:lnSpc>
              <a:spcBef>
                <a:spcPts val="600"/>
              </a:spcBef>
              <a:spcAft>
                <a:spcPts val="600"/>
              </a:spcAft>
            </a:pPr>
            <a:r>
              <a:rPr lang="en-US" altLang="en-US" sz="2800" dirty="0"/>
              <a:t>Integration is one big bang at the end</a:t>
            </a:r>
          </a:p>
          <a:p>
            <a:pPr>
              <a:lnSpc>
                <a:spcPct val="120000"/>
              </a:lnSpc>
              <a:spcBef>
                <a:spcPts val="600"/>
              </a:spcBef>
              <a:spcAft>
                <a:spcPts val="600"/>
              </a:spcAft>
            </a:pPr>
            <a:r>
              <a:rPr lang="en-US" altLang="en-US" sz="2800" dirty="0"/>
              <a:t>Little opportunity for customer to pre-view the system.</a:t>
            </a:r>
          </a:p>
          <a:p>
            <a:pPr>
              <a:lnSpc>
                <a:spcPct val="120000"/>
              </a:lnSpc>
              <a:spcBef>
                <a:spcPts val="600"/>
              </a:spcBef>
              <a:spcAft>
                <a:spcPts val="600"/>
              </a:spcAft>
            </a:pPr>
            <a:endParaRPr lang="en-US" altLang="en-US" sz="28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18</a:t>
            </a:fld>
            <a:endParaRPr lang="en-US"/>
          </a:p>
        </p:txBody>
      </p:sp>
    </p:spTree>
    <p:extLst>
      <p:ext uri="{BB962C8B-B14F-4D97-AF65-F5344CB8AC3E}">
        <p14:creationId xmlns:p14="http://schemas.microsoft.com/office/powerpoint/2010/main" val="33067941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a:xfrm>
            <a:off x="152400" y="133351"/>
            <a:ext cx="6858720" cy="933219"/>
          </a:xfrm>
        </p:spPr>
        <p:txBody>
          <a:bodyPr/>
          <a:lstStyle/>
          <a:p>
            <a:r>
              <a:rPr lang="en-US" altLang="en-US" sz="3062" b="1"/>
              <a:t>When to use the Waterfall Model?</a:t>
            </a:r>
          </a:p>
        </p:txBody>
      </p:sp>
      <p:sp>
        <p:nvSpPr>
          <p:cNvPr id="72707" name="Rectangle 3"/>
          <p:cNvSpPr>
            <a:spLocks noGrp="1" noChangeArrowheads="1"/>
          </p:cNvSpPr>
          <p:nvPr>
            <p:ph type="body" idx="4294967295"/>
          </p:nvPr>
        </p:nvSpPr>
        <p:spPr>
          <a:xfrm>
            <a:off x="152400" y="1066570"/>
            <a:ext cx="6629400" cy="2810725"/>
          </a:xfrm>
        </p:spPr>
        <p:txBody>
          <a:bodyPr>
            <a:noAutofit/>
          </a:bodyPr>
          <a:lstStyle/>
          <a:p>
            <a:pPr>
              <a:lnSpc>
                <a:spcPct val="135000"/>
              </a:lnSpc>
              <a:spcBef>
                <a:spcPts val="816"/>
              </a:spcBef>
              <a:spcAft>
                <a:spcPts val="748"/>
              </a:spcAft>
            </a:pPr>
            <a:r>
              <a:rPr lang="en-US" altLang="en-US" dirty="0"/>
              <a:t>Requirements are well known and stable</a:t>
            </a:r>
          </a:p>
          <a:p>
            <a:pPr>
              <a:lnSpc>
                <a:spcPct val="135000"/>
              </a:lnSpc>
              <a:spcBef>
                <a:spcPts val="816"/>
              </a:spcBef>
              <a:spcAft>
                <a:spcPts val="748"/>
              </a:spcAft>
            </a:pPr>
            <a:r>
              <a:rPr lang="en-US" altLang="en-US" dirty="0"/>
              <a:t>Technology is understood</a:t>
            </a:r>
          </a:p>
          <a:p>
            <a:pPr>
              <a:lnSpc>
                <a:spcPct val="135000"/>
              </a:lnSpc>
              <a:spcBef>
                <a:spcPts val="816"/>
              </a:spcBef>
              <a:spcAft>
                <a:spcPts val="748"/>
              </a:spcAft>
            </a:pPr>
            <a:r>
              <a:rPr lang="en-US" altLang="en-US" dirty="0" smtClean="0"/>
              <a:t>Development team have experience with similar projects</a:t>
            </a:r>
            <a:endParaRPr lang="en-US" altLang="en-US"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19</a:t>
            </a:fld>
            <a:endParaRPr lang="en-US"/>
          </a:p>
        </p:txBody>
      </p:sp>
    </p:spTree>
    <p:extLst>
      <p:ext uri="{BB962C8B-B14F-4D97-AF65-F5344CB8AC3E}">
        <p14:creationId xmlns:p14="http://schemas.microsoft.com/office/powerpoint/2010/main" val="2309373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707">
                                            <p:txEl>
                                              <p:pRg st="1" end="1"/>
                                            </p:txEl>
                                          </p:spTgt>
                                        </p:tgtEl>
                                        <p:attrNameLst>
                                          <p:attrName>style.visibility</p:attrName>
                                        </p:attrNameLst>
                                      </p:cBhvr>
                                      <p:to>
                                        <p:strVal val="visible"/>
                                      </p:to>
                                    </p:set>
                                    <p:anim calcmode="lin" valueType="num">
                                      <p:cBhvr additive="base">
                                        <p:cTn id="13" dur="500" fill="hold"/>
                                        <p:tgtEl>
                                          <p:spTgt spid="727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707">
                                            <p:txEl>
                                              <p:pRg st="2" end="2"/>
                                            </p:txEl>
                                          </p:spTgt>
                                        </p:tgtEl>
                                        <p:attrNameLst>
                                          <p:attrName>style.visibility</p:attrName>
                                        </p:attrNameLst>
                                      </p:cBhvr>
                                      <p:to>
                                        <p:strVal val="visible"/>
                                      </p:to>
                                    </p:set>
                                    <p:anim calcmode="lin" valueType="num">
                                      <p:cBhvr additive="base">
                                        <p:cTn id="19" dur="500" fill="hold"/>
                                        <p:tgtEl>
                                          <p:spTgt spid="727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7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noGrp="1" noChangeArrowheads="1"/>
          </p:cNvSpPr>
          <p:nvPr>
            <p:ph type="title" idx="4294967295"/>
          </p:nvPr>
        </p:nvSpPr>
        <p:spPr>
          <a:xfrm>
            <a:off x="3748249" y="214080"/>
            <a:ext cx="2957351" cy="1005585"/>
          </a:xfrm>
          <a:solidFill>
            <a:srgbClr val="FFFF00"/>
          </a:solidFill>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2800" b="1" dirty="0">
                <a:solidFill>
                  <a:srgbClr val="0033CC"/>
                </a:solidFill>
              </a:rPr>
              <a:t>Classical Waterfall Model</a:t>
            </a:r>
          </a:p>
        </p:txBody>
      </p:sp>
      <p:sp>
        <p:nvSpPr>
          <p:cNvPr id="99331" name="Text Box 2"/>
          <p:cNvSpPr txBox="1">
            <a:spLocks noChangeArrowheads="1"/>
          </p:cNvSpPr>
          <p:nvPr/>
        </p:nvSpPr>
        <p:spPr bwMode="auto">
          <a:xfrm>
            <a:off x="153380" y="514350"/>
            <a:ext cx="2288760" cy="362918"/>
          </a:xfrm>
          <a:prstGeom prst="rect">
            <a:avLst/>
          </a:prstGeom>
          <a:solidFill>
            <a:srgbClr val="FFFF99"/>
          </a:solidFill>
          <a:ln w="38100">
            <a:solidFill>
              <a:schemeClr val="tx1"/>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1769">
                <a:solidFill>
                  <a:srgbClr val="000000"/>
                </a:solidFill>
                <a:latin typeface="Comic Sans MS" panose="030F0702030302020204" pitchFamily="66" charset="0"/>
              </a:rPr>
              <a:t>Feasibility Study</a:t>
            </a:r>
          </a:p>
        </p:txBody>
      </p:sp>
      <p:sp>
        <p:nvSpPr>
          <p:cNvPr id="99332" name="Text Box 4"/>
          <p:cNvSpPr txBox="1">
            <a:spLocks noChangeArrowheads="1"/>
          </p:cNvSpPr>
          <p:nvPr/>
        </p:nvSpPr>
        <p:spPr bwMode="auto">
          <a:xfrm>
            <a:off x="971025" y="1247748"/>
            <a:ext cx="2246636" cy="407203"/>
          </a:xfrm>
          <a:prstGeom prst="rect">
            <a:avLst/>
          </a:prstGeom>
          <a:solidFill>
            <a:srgbClr val="FFFF99"/>
          </a:solidFill>
          <a:ln w="38100">
            <a:solidFill>
              <a:schemeClr val="tx1"/>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Req.   Analysis</a:t>
            </a:r>
          </a:p>
        </p:txBody>
      </p:sp>
      <p:sp>
        <p:nvSpPr>
          <p:cNvPr id="99333" name="Text Box 6"/>
          <p:cNvSpPr txBox="1">
            <a:spLocks noChangeArrowheads="1"/>
          </p:cNvSpPr>
          <p:nvPr/>
        </p:nvSpPr>
        <p:spPr bwMode="auto">
          <a:xfrm>
            <a:off x="1678500" y="1848291"/>
            <a:ext cx="2247716" cy="409363"/>
          </a:xfrm>
          <a:prstGeom prst="rect">
            <a:avLst/>
          </a:prstGeom>
          <a:solidFill>
            <a:srgbClr val="FFFF99"/>
          </a:solidFill>
          <a:ln w="38100">
            <a:solidFill>
              <a:schemeClr val="tx1"/>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  Design</a:t>
            </a:r>
          </a:p>
        </p:txBody>
      </p:sp>
      <p:sp>
        <p:nvSpPr>
          <p:cNvPr id="23559" name="Text Box 8"/>
          <p:cNvSpPr txBox="1">
            <a:spLocks noChangeArrowheads="1"/>
          </p:cNvSpPr>
          <p:nvPr/>
        </p:nvSpPr>
        <p:spPr bwMode="auto">
          <a:xfrm>
            <a:off x="2496146" y="2479077"/>
            <a:ext cx="2247716" cy="407203"/>
          </a:xfrm>
          <a:prstGeom prst="rect">
            <a:avLst/>
          </a:prstGeom>
          <a:solidFill>
            <a:srgbClr val="FFFF99"/>
          </a:solidFill>
          <a:ln w="38100">
            <a:solidFill>
              <a:srgbClr val="000000"/>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Coding</a:t>
            </a:r>
          </a:p>
        </p:txBody>
      </p:sp>
      <p:sp>
        <p:nvSpPr>
          <p:cNvPr id="99335" name="Text Box 10"/>
          <p:cNvSpPr txBox="1">
            <a:spLocks noChangeArrowheads="1"/>
          </p:cNvSpPr>
          <p:nvPr/>
        </p:nvSpPr>
        <p:spPr bwMode="auto">
          <a:xfrm>
            <a:off x="3366718" y="3106623"/>
            <a:ext cx="2249877" cy="407202"/>
          </a:xfrm>
          <a:prstGeom prst="rect">
            <a:avLst/>
          </a:prstGeom>
          <a:solidFill>
            <a:srgbClr val="FFFF99"/>
          </a:solidFill>
          <a:ln w="38100">
            <a:solidFill>
              <a:srgbClr val="000000"/>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  Testing</a:t>
            </a:r>
          </a:p>
        </p:txBody>
      </p:sp>
      <p:sp>
        <p:nvSpPr>
          <p:cNvPr id="99336" name="Text Box 12"/>
          <p:cNvSpPr txBox="1">
            <a:spLocks noChangeArrowheads="1"/>
          </p:cNvSpPr>
          <p:nvPr/>
        </p:nvSpPr>
        <p:spPr bwMode="auto">
          <a:xfrm>
            <a:off x="4333419" y="3735249"/>
            <a:ext cx="2248796" cy="408283"/>
          </a:xfrm>
          <a:prstGeom prst="rect">
            <a:avLst/>
          </a:prstGeom>
          <a:solidFill>
            <a:srgbClr val="FFFF99"/>
          </a:solidFill>
          <a:ln w="38100">
            <a:solidFill>
              <a:srgbClr val="000000"/>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    Maintenance</a:t>
            </a:r>
          </a:p>
        </p:txBody>
      </p:sp>
      <p:sp>
        <p:nvSpPr>
          <p:cNvPr id="99337" name="Line 14"/>
          <p:cNvSpPr>
            <a:spLocks noChangeShapeType="1"/>
          </p:cNvSpPr>
          <p:nvPr/>
        </p:nvSpPr>
        <p:spPr bwMode="auto">
          <a:xfrm>
            <a:off x="2447542" y="750895"/>
            <a:ext cx="279749"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99338" name="Line 15"/>
          <p:cNvSpPr>
            <a:spLocks noChangeShapeType="1"/>
          </p:cNvSpPr>
          <p:nvPr/>
        </p:nvSpPr>
        <p:spPr bwMode="auto">
          <a:xfrm>
            <a:off x="2726210" y="750896"/>
            <a:ext cx="1080" cy="468769"/>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99339" name="Line 16"/>
          <p:cNvSpPr>
            <a:spLocks noChangeShapeType="1"/>
          </p:cNvSpPr>
          <p:nvPr/>
        </p:nvSpPr>
        <p:spPr bwMode="auto">
          <a:xfrm>
            <a:off x="3209020" y="1457289"/>
            <a:ext cx="279750"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99340" name="Line 17"/>
          <p:cNvSpPr>
            <a:spLocks noChangeShapeType="1"/>
          </p:cNvSpPr>
          <p:nvPr/>
        </p:nvSpPr>
        <p:spPr bwMode="auto">
          <a:xfrm>
            <a:off x="3450966" y="1457290"/>
            <a:ext cx="1080" cy="391001"/>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99341" name="Line 18"/>
          <p:cNvSpPr>
            <a:spLocks noChangeShapeType="1"/>
          </p:cNvSpPr>
          <p:nvPr/>
        </p:nvSpPr>
        <p:spPr bwMode="auto">
          <a:xfrm>
            <a:off x="3932697" y="2085915"/>
            <a:ext cx="280829"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99342" name="Line 19"/>
          <p:cNvSpPr>
            <a:spLocks noChangeShapeType="1"/>
          </p:cNvSpPr>
          <p:nvPr/>
        </p:nvSpPr>
        <p:spPr bwMode="auto">
          <a:xfrm>
            <a:off x="4172482" y="2085916"/>
            <a:ext cx="2160" cy="393161"/>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99343" name="Line 20"/>
          <p:cNvSpPr>
            <a:spLocks noChangeShapeType="1"/>
          </p:cNvSpPr>
          <p:nvPr/>
        </p:nvSpPr>
        <p:spPr bwMode="auto">
          <a:xfrm>
            <a:off x="4736302" y="2713461"/>
            <a:ext cx="280829"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99344" name="Line 21"/>
          <p:cNvSpPr>
            <a:spLocks noChangeShapeType="1"/>
          </p:cNvSpPr>
          <p:nvPr/>
        </p:nvSpPr>
        <p:spPr bwMode="auto">
          <a:xfrm>
            <a:off x="4976086" y="2713462"/>
            <a:ext cx="1080" cy="393161"/>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99345" name="Line 22"/>
          <p:cNvSpPr>
            <a:spLocks noChangeShapeType="1"/>
          </p:cNvSpPr>
          <p:nvPr/>
        </p:nvSpPr>
        <p:spPr bwMode="auto">
          <a:xfrm>
            <a:off x="5619833" y="3264319"/>
            <a:ext cx="319714"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99346" name="Line 23"/>
          <p:cNvSpPr>
            <a:spLocks noChangeShapeType="1"/>
          </p:cNvSpPr>
          <p:nvPr/>
        </p:nvSpPr>
        <p:spPr bwMode="auto">
          <a:xfrm>
            <a:off x="5939547" y="3264320"/>
            <a:ext cx="2160" cy="470929"/>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2" name="Text Box 8"/>
          <p:cNvSpPr txBox="1">
            <a:spLocks noChangeArrowheads="1"/>
          </p:cNvSpPr>
          <p:nvPr/>
        </p:nvSpPr>
        <p:spPr bwMode="auto">
          <a:xfrm>
            <a:off x="2486425" y="2484477"/>
            <a:ext cx="2247716" cy="407202"/>
          </a:xfrm>
          <a:prstGeom prst="rect">
            <a:avLst/>
          </a:prstGeom>
          <a:solidFill>
            <a:srgbClr val="99FF66"/>
          </a:solidFill>
          <a:ln w="38100">
            <a:solidFill>
              <a:srgbClr val="000000"/>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Coding</a:t>
            </a:r>
          </a:p>
        </p:txBody>
      </p:sp>
      <p:sp>
        <p:nvSpPr>
          <p:cNvPr id="3" name="Slide Number Placeholder 2"/>
          <p:cNvSpPr>
            <a:spLocks noGrp="1"/>
          </p:cNvSpPr>
          <p:nvPr>
            <p:ph type="sldNum" sz="quarter" idx="12"/>
          </p:nvPr>
        </p:nvSpPr>
        <p:spPr/>
        <p:txBody>
          <a:bodyPr/>
          <a:lstStyle/>
          <a:p>
            <a:fld id="{F815AC96-4A5A-4699-9DBD-ACAB251D8CBA}" type="slidenum">
              <a:rPr lang="en-US" smtClean="0"/>
              <a:pPr/>
              <a:t>2</a:t>
            </a:fld>
            <a:endParaRPr lang="en-US"/>
          </a:p>
        </p:txBody>
      </p:sp>
    </p:spTree>
    <p:extLst>
      <p:ext uri="{BB962C8B-B14F-4D97-AF65-F5344CB8AC3E}">
        <p14:creationId xmlns:p14="http://schemas.microsoft.com/office/powerpoint/2010/main" val="2288249263"/>
      </p:ext>
    </p:extLst>
  </p:cSld>
  <p:clrMapOvr>
    <a:masterClrMapping/>
  </p:clrMapOvr>
  <p:transition spd="med"/>
  <p:timing>
    <p:tnLst>
      <p:par>
        <p:cTn id="1" dur="indefinite" restart="never" nodeType="tmRoot">
          <p:childTnLst>
            <p:seq concurrent="1" nextAc="seek">
              <p:cTn id="2" dur="0"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3559"/>
                                        </p:tgtEl>
                                        <p:attrNameLst>
                                          <p:attrName>fillcolor</p:attrName>
                                        </p:attrNameLst>
                                      </p:cBhvr>
                                      <p:to>
                                        <a:schemeClr val="accent2"/>
                                      </p:to>
                                    </p:animClr>
                                    <p:set>
                                      <p:cBhvr>
                                        <p:cTn id="7" dur="2000" fill="hold"/>
                                        <p:tgtEl>
                                          <p:spTgt spid="23559"/>
                                        </p:tgtEl>
                                        <p:attrNameLst>
                                          <p:attrName>fill.type</p:attrName>
                                        </p:attrNameLst>
                                      </p:cBhvr>
                                      <p:to>
                                        <p:strVal val="solid"/>
                                      </p:to>
                                    </p:set>
                                    <p:set>
                                      <p:cBhvr>
                                        <p:cTn id="8" dur="2000" fill="hold"/>
                                        <p:tgtEl>
                                          <p:spTgt spid="23559"/>
                                        </p:tgtEl>
                                        <p:attrNameLst>
                                          <p:attrName>fill.on</p:attrName>
                                        </p:attrNameLst>
                                      </p:cBhvr>
                                      <p:to>
                                        <p:strVal val="tru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
          <p:cNvSpPr>
            <a:spLocks noGrp="1" noChangeArrowheads="1"/>
          </p:cNvSpPr>
          <p:nvPr>
            <p:ph type="title" idx="4294967295"/>
          </p:nvPr>
        </p:nvSpPr>
        <p:spPr>
          <a:xfrm>
            <a:off x="336876" y="-171450"/>
            <a:ext cx="6213892" cy="1005586"/>
          </a:xfrm>
        </p:spPr>
        <p:txBody>
          <a:bodyPr vert="horz" lIns="13472" tIns="35026" rIns="13472" bIns="35026" rtlCol="0" anchor="ctr">
            <a:normAutofit/>
          </a:bodyPr>
          <a:lstStyle/>
          <a:p>
            <a:pPr>
              <a:lnSpc>
                <a:spcPct val="94000"/>
              </a:lnSpc>
              <a:spcBef>
                <a:spcPts val="680"/>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200" b="1" dirty="0">
                <a:solidFill>
                  <a:srgbClr val="0033CC"/>
                </a:solidFill>
              </a:rPr>
              <a:t>Classical Waterfall Model </a:t>
            </a:r>
            <a:r>
              <a:rPr lang="en-GB" altLang="en-US" sz="1050" b="1" dirty="0">
                <a:solidFill>
                  <a:srgbClr val="0033CC"/>
                </a:solidFill>
              </a:rPr>
              <a:t>(CONT.)</a:t>
            </a:r>
            <a:r>
              <a:rPr lang="ar-SA" altLang="en-US" sz="1050" b="1" dirty="0">
                <a:solidFill>
                  <a:srgbClr val="0033CC"/>
                </a:solidFill>
                <a:cs typeface="Arial" panose="020B0604020202020204" pitchFamily="34" charset="0"/>
              </a:rPr>
              <a:t>‏</a:t>
            </a:r>
            <a:endParaRPr lang="en-GB" altLang="en-US" sz="1050" b="1" dirty="0">
              <a:solidFill>
                <a:srgbClr val="0033CC"/>
              </a:solidFill>
            </a:endParaRPr>
          </a:p>
        </p:txBody>
      </p:sp>
      <p:sp>
        <p:nvSpPr>
          <p:cNvPr id="41986" name="Rectangle 2"/>
          <p:cNvSpPr>
            <a:spLocks noGrp="1" noChangeArrowheads="1"/>
          </p:cNvSpPr>
          <p:nvPr>
            <p:ph type="body" idx="4294967295"/>
          </p:nvPr>
        </p:nvSpPr>
        <p:spPr>
          <a:xfrm>
            <a:off x="152400" y="715419"/>
            <a:ext cx="6705600" cy="4428081"/>
          </a:xfrm>
        </p:spPr>
        <p:txBody>
          <a:bodyPr vert="horz" lIns="13472" tIns="35026" rIns="13472" bIns="35026" rtlCol="0">
            <a:normAutofit/>
          </a:bodyPr>
          <a:lstStyle/>
          <a:p>
            <a:pPr marL="232229" indent="-232229">
              <a:lnSpc>
                <a:spcPct val="130000"/>
              </a:lnSpc>
              <a:spcBef>
                <a:spcPts val="816"/>
              </a:spcBef>
              <a:spcAft>
                <a:spcPts val="816"/>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t>Irrespective of the life cycle model actually followed: </a:t>
            </a:r>
          </a:p>
          <a:p>
            <a:pPr marL="504423" lvl="1" indent="-193345">
              <a:lnSpc>
                <a:spcPct val="130000"/>
              </a:lnSpc>
              <a:spcBef>
                <a:spcPts val="816"/>
              </a:spcBef>
              <a:spcAft>
                <a:spcPts val="816"/>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t>The documents should reflect a classical waterfall model of development.</a:t>
            </a:r>
          </a:p>
          <a:p>
            <a:pPr marL="504423" lvl="1" indent="-193345">
              <a:lnSpc>
                <a:spcPct val="130000"/>
              </a:lnSpc>
              <a:spcBef>
                <a:spcPts val="816"/>
              </a:spcBef>
              <a:spcAft>
                <a:spcPts val="816"/>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b="1" dirty="0">
                <a:solidFill>
                  <a:srgbClr val="000099"/>
                </a:solidFill>
              </a:rPr>
              <a:t>Facilitates comprehension of  the documents.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20</a:t>
            </a:fld>
            <a:endParaRPr lang="en-US"/>
          </a:p>
        </p:txBody>
      </p:sp>
    </p:spTree>
    <p:extLst>
      <p:ext uri="{BB962C8B-B14F-4D97-AF65-F5344CB8AC3E}">
        <p14:creationId xmlns:p14="http://schemas.microsoft.com/office/powerpoint/2010/main" val="316954765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Effect transition="in" filter="checkerboard(across)">
                                      <p:cBhvr>
                                        <p:cTn id="7" dur="500"/>
                                        <p:tgtEl>
                                          <p:spTgt spid="41986">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1986">
                                            <p:txEl>
                                              <p:pRg st="1" end="1"/>
                                            </p:txEl>
                                          </p:spTgt>
                                        </p:tgtEl>
                                        <p:attrNameLst>
                                          <p:attrName>style.visibility</p:attrName>
                                        </p:attrNameLst>
                                      </p:cBhvr>
                                      <p:to>
                                        <p:strVal val="visible"/>
                                      </p:to>
                                    </p:set>
                                    <p:animEffect transition="in" filter="checkerboard(across)">
                                      <p:cBhvr>
                                        <p:cTn id="10" dur="500"/>
                                        <p:tgtEl>
                                          <p:spTgt spid="41986">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41986">
                                            <p:txEl>
                                              <p:pRg st="2" end="2"/>
                                            </p:txEl>
                                          </p:spTgt>
                                        </p:tgtEl>
                                        <p:attrNameLst>
                                          <p:attrName>style.visibility</p:attrName>
                                        </p:attrNameLst>
                                      </p:cBhvr>
                                      <p:to>
                                        <p:strVal val="visible"/>
                                      </p:to>
                                    </p:set>
                                    <p:animEffect transition="in" filter="checkerboard(across)">
                                      <p:cBhvr>
                                        <p:cTn id="13" dur="500"/>
                                        <p:tgtEl>
                                          <p:spTgt spid="419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
          <p:cNvSpPr>
            <a:spLocks noGrp="1" noChangeArrowheads="1"/>
          </p:cNvSpPr>
          <p:nvPr>
            <p:ph type="title" idx="4294967295"/>
          </p:nvPr>
        </p:nvSpPr>
        <p:spPr>
          <a:xfrm>
            <a:off x="502971" y="-160890"/>
            <a:ext cx="5850975" cy="1005585"/>
          </a:xfrm>
        </p:spPr>
        <p:txBody>
          <a:bodyPr vert="horz" lIns="13472" tIns="35026" rIns="13472" bIns="35026" rtlCol="0" anchor="ctr">
            <a:normAutofit/>
          </a:bodyPr>
          <a:lstStyle/>
          <a:p>
            <a:pPr>
              <a:lnSpc>
                <a:spcPct val="94000"/>
              </a:lnSpc>
              <a:spcBef>
                <a:spcPts val="680"/>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200" b="1" dirty="0">
                <a:solidFill>
                  <a:srgbClr val="0033CC"/>
                </a:solidFill>
              </a:rPr>
              <a:t>Classical Waterfall Model </a:t>
            </a:r>
            <a:r>
              <a:rPr lang="en-GB" altLang="en-US" sz="1050" b="1" dirty="0">
                <a:solidFill>
                  <a:srgbClr val="0033CC"/>
                </a:solidFill>
              </a:rPr>
              <a:t>(CONT.)</a:t>
            </a:r>
            <a:r>
              <a:rPr lang="ar-SA" altLang="en-US" sz="1050" b="1" dirty="0">
                <a:solidFill>
                  <a:srgbClr val="0033CC"/>
                </a:solidFill>
                <a:cs typeface="Arial" panose="020B0604020202020204" pitchFamily="34" charset="0"/>
              </a:rPr>
              <a:t>‏</a:t>
            </a:r>
            <a:endParaRPr lang="en-GB" altLang="en-US" sz="1050" b="1" dirty="0">
              <a:solidFill>
                <a:srgbClr val="0033CC"/>
              </a:solidFill>
            </a:endParaRPr>
          </a:p>
        </p:txBody>
      </p:sp>
      <p:sp>
        <p:nvSpPr>
          <p:cNvPr id="139267" name="Rectangle 2"/>
          <p:cNvSpPr>
            <a:spLocks noGrp="1" noChangeArrowheads="1"/>
          </p:cNvSpPr>
          <p:nvPr>
            <p:ph type="body" idx="4294967295"/>
          </p:nvPr>
        </p:nvSpPr>
        <p:spPr>
          <a:xfrm>
            <a:off x="76201" y="820781"/>
            <a:ext cx="6629400" cy="3084804"/>
          </a:xfrm>
        </p:spPr>
        <p:txBody>
          <a:bodyPr vert="horz" lIns="13472" tIns="35026" rIns="13472" bIns="35026" rtlCol="0">
            <a:noAutofit/>
          </a:bodyPr>
          <a:lstStyle/>
          <a:p>
            <a:pPr marL="232229" indent="-232229">
              <a:lnSpc>
                <a:spcPct val="120000"/>
              </a:lnSpc>
              <a:spcBef>
                <a:spcPts val="600"/>
              </a:spcBef>
              <a:spcAft>
                <a:spcPts val="12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800" dirty="0">
                <a:solidFill>
                  <a:srgbClr val="800000"/>
                </a:solidFill>
              </a:rPr>
              <a:t>Metaphor of mathematical theorem proving:</a:t>
            </a:r>
          </a:p>
          <a:p>
            <a:pPr marL="504423" lvl="1" indent="-193345">
              <a:lnSpc>
                <a:spcPct val="120000"/>
              </a:lnSpc>
              <a:spcBef>
                <a:spcPts val="600"/>
              </a:spcBef>
              <a:spcAft>
                <a:spcPts val="12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A mathematician presents a proof as a single chain of deductions, </a:t>
            </a:r>
          </a:p>
          <a:p>
            <a:pPr marL="777697" lvl="2" indent="-155539">
              <a:lnSpc>
                <a:spcPct val="120000"/>
              </a:lnSpc>
              <a:spcBef>
                <a:spcPts val="600"/>
              </a:spcBef>
              <a:spcAft>
                <a:spcPts val="12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t>Even though the proof  might have come from a convoluted set of partial attempts, blind alleys and backtracks.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21</a:t>
            </a:fld>
            <a:endParaRPr lang="en-US"/>
          </a:p>
        </p:txBody>
      </p:sp>
    </p:spTree>
    <p:extLst>
      <p:ext uri="{BB962C8B-B14F-4D97-AF65-F5344CB8AC3E}">
        <p14:creationId xmlns:p14="http://schemas.microsoft.com/office/powerpoint/2010/main" val="6316946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txBox="1">
            <a:spLocks noGrp="1" noChangeArrowheads="1"/>
          </p:cNvSpPr>
          <p:nvPr/>
        </p:nvSpPr>
        <p:spPr bwMode="auto">
          <a:xfrm>
            <a:off x="343117" y="4684454"/>
            <a:ext cx="1597488" cy="354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69" tIns="34284" rIns="68569" bIns="34284"/>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eaLnBrk="1" hangingPunct="1">
              <a:lnSpc>
                <a:spcPct val="100000"/>
              </a:lnSpc>
              <a:buFont typeface="Arial" panose="020B0604020202020204" pitchFamily="34" charset="0"/>
              <a:buNone/>
            </a:pPr>
            <a:fld id="{919DE698-477E-4703-906D-3B3459A19388}" type="datetime1">
              <a:rPr lang="en-US" altLang="en-US" sz="1021" b="0">
                <a:solidFill>
                  <a:srgbClr val="000000"/>
                </a:solidFill>
                <a:latin typeface="Arial" panose="020B0604020202020204" pitchFamily="34" charset="0"/>
              </a:rPr>
              <a:pPr eaLnBrk="1" hangingPunct="1">
                <a:lnSpc>
                  <a:spcPct val="100000"/>
                </a:lnSpc>
                <a:buFont typeface="Arial" panose="020B0604020202020204" pitchFamily="34" charset="0"/>
                <a:buNone/>
              </a:pPr>
              <a:t>7/22/2018</a:t>
            </a:fld>
            <a:endParaRPr lang="en-US" altLang="en-US" sz="1021" b="0">
              <a:solidFill>
                <a:srgbClr val="000000"/>
              </a:solidFill>
              <a:latin typeface="Arial" panose="020B0604020202020204" pitchFamily="34" charset="0"/>
            </a:endParaRPr>
          </a:p>
        </p:txBody>
      </p:sp>
      <p:sp>
        <p:nvSpPr>
          <p:cNvPr id="141315" name="Rectangle 2"/>
          <p:cNvSpPr>
            <a:spLocks noGrp="1" noChangeArrowheads="1"/>
          </p:cNvSpPr>
          <p:nvPr>
            <p:ph type="title" idx="4294967295"/>
          </p:nvPr>
        </p:nvSpPr>
        <p:spPr>
          <a:xfrm>
            <a:off x="1175788" y="1352551"/>
            <a:ext cx="4198744" cy="1714035"/>
          </a:xfrm>
          <a:solidFill>
            <a:srgbClr val="FFFF99"/>
          </a:solidFill>
          <a:ln>
            <a:solidFill>
              <a:srgbClr val="FF0000"/>
            </a:solidFill>
            <a:round/>
            <a:headEnd/>
            <a:tailEnd/>
          </a:ln>
        </p:spPr>
        <p:txBody>
          <a:bodyPr vert="horz" lIns="68569" tIns="34284" rIns="68569" bIns="34284" rtlCol="0" anchor="ctr">
            <a:normAutofit/>
          </a:bodyPr>
          <a:lstStyle/>
          <a:p>
            <a:pPr defTabSz="684806">
              <a:tabLst>
                <a:tab pos="0" algn="l"/>
                <a:tab pos="311079" algn="l"/>
                <a:tab pos="621078" algn="l"/>
                <a:tab pos="933237" algn="l"/>
                <a:tab pos="1244316" algn="l"/>
                <a:tab pos="1555394" algn="l"/>
                <a:tab pos="1864313" algn="l"/>
                <a:tab pos="2177552" algn="l"/>
                <a:tab pos="2488631" algn="l"/>
                <a:tab pos="2799710" algn="l"/>
                <a:tab pos="3107549" algn="l"/>
                <a:tab pos="3421868" algn="l"/>
                <a:tab pos="3732947" algn="l"/>
                <a:tab pos="4041865" algn="l"/>
                <a:tab pos="4351864" algn="l"/>
                <a:tab pos="4666183" algn="l"/>
                <a:tab pos="4977262" algn="l"/>
                <a:tab pos="5285101" algn="l"/>
                <a:tab pos="5596180" algn="l"/>
                <a:tab pos="5910499" algn="l"/>
                <a:tab pos="6221578" algn="l"/>
              </a:tabLst>
            </a:pPr>
            <a:r>
              <a:rPr lang="en-GB" altLang="en-US" sz="6600" b="1">
                <a:solidFill>
                  <a:srgbClr val="0000FF"/>
                </a:solidFill>
              </a:rPr>
              <a:t>V Model</a:t>
            </a:r>
            <a:endParaRPr lang="en-GB" altLang="en-US" sz="2000" b="1">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22</a:t>
            </a:fld>
            <a:endParaRPr lang="en-US"/>
          </a:p>
        </p:txBody>
      </p:sp>
    </p:spTree>
    <p:extLst>
      <p:ext uri="{BB962C8B-B14F-4D97-AF65-F5344CB8AC3E}">
        <p14:creationId xmlns:p14="http://schemas.microsoft.com/office/powerpoint/2010/main" val="507104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idx="4294967295"/>
          </p:nvPr>
        </p:nvSpPr>
        <p:spPr>
          <a:xfrm>
            <a:off x="-76200" y="26329"/>
            <a:ext cx="6173928" cy="857611"/>
          </a:xfrm>
        </p:spPr>
        <p:txBody>
          <a:bodyPr/>
          <a:lstStyle/>
          <a:p>
            <a:r>
              <a:rPr lang="en-US" altLang="en-US" sz="3742" b="1" dirty="0"/>
              <a:t>V  Model</a:t>
            </a:r>
          </a:p>
        </p:txBody>
      </p:sp>
      <p:sp>
        <p:nvSpPr>
          <p:cNvPr id="78851" name="Rectangle 3"/>
          <p:cNvSpPr>
            <a:spLocks noGrp="1" noChangeArrowheads="1"/>
          </p:cNvSpPr>
          <p:nvPr>
            <p:ph type="body" sz="half" idx="4294967295"/>
          </p:nvPr>
        </p:nvSpPr>
        <p:spPr>
          <a:xfrm>
            <a:off x="228600" y="704705"/>
            <a:ext cx="6477000" cy="4199481"/>
          </a:xfrm>
        </p:spPr>
        <p:txBody>
          <a:bodyPr>
            <a:normAutofit lnSpcReduction="10000"/>
          </a:bodyPr>
          <a:lstStyle/>
          <a:p>
            <a:pPr>
              <a:lnSpc>
                <a:spcPct val="120000"/>
              </a:lnSpc>
              <a:spcBef>
                <a:spcPts val="600"/>
              </a:spcBef>
              <a:spcAft>
                <a:spcPts val="600"/>
              </a:spcAft>
            </a:pPr>
            <a:r>
              <a:rPr lang="en-US" altLang="en-US" sz="2994" dirty="0"/>
              <a:t>It is a variant of the Waterfall </a:t>
            </a:r>
          </a:p>
          <a:p>
            <a:pPr lvl="1">
              <a:lnSpc>
                <a:spcPct val="120000"/>
              </a:lnSpc>
              <a:spcBef>
                <a:spcPts val="600"/>
              </a:spcBef>
              <a:spcAft>
                <a:spcPts val="600"/>
              </a:spcAft>
            </a:pPr>
            <a:r>
              <a:rPr lang="en-US" altLang="en-US" sz="2722" dirty="0"/>
              <a:t>emphasizes  verification and validation </a:t>
            </a:r>
          </a:p>
          <a:p>
            <a:pPr lvl="1">
              <a:lnSpc>
                <a:spcPct val="120000"/>
              </a:lnSpc>
              <a:spcBef>
                <a:spcPts val="600"/>
              </a:spcBef>
              <a:spcAft>
                <a:spcPts val="600"/>
              </a:spcAft>
            </a:pPr>
            <a:r>
              <a:rPr lang="en-US" altLang="en-US" sz="2722" dirty="0"/>
              <a:t>V&amp;V activities are spread over the entire life cycle.</a:t>
            </a:r>
          </a:p>
          <a:p>
            <a:pPr>
              <a:lnSpc>
                <a:spcPct val="120000"/>
              </a:lnSpc>
              <a:spcBef>
                <a:spcPts val="600"/>
              </a:spcBef>
              <a:spcAft>
                <a:spcPts val="600"/>
              </a:spcAft>
            </a:pPr>
            <a:r>
              <a:rPr lang="en-US" altLang="en-US" sz="2994" dirty="0">
                <a:solidFill>
                  <a:srgbClr val="0000FF"/>
                </a:solidFill>
              </a:rPr>
              <a:t>In every phase of development:</a:t>
            </a:r>
          </a:p>
          <a:p>
            <a:pPr lvl="1">
              <a:lnSpc>
                <a:spcPct val="120000"/>
              </a:lnSpc>
              <a:spcBef>
                <a:spcPts val="600"/>
              </a:spcBef>
              <a:spcAft>
                <a:spcPts val="600"/>
              </a:spcAft>
            </a:pPr>
            <a:r>
              <a:rPr lang="en-US" altLang="en-US" sz="2722" dirty="0">
                <a:solidFill>
                  <a:srgbClr val="0000FF"/>
                </a:solidFill>
              </a:rPr>
              <a:t>Testing  activities are planned in parallel with development.</a:t>
            </a:r>
          </a:p>
          <a:p>
            <a:pPr>
              <a:lnSpc>
                <a:spcPct val="120000"/>
              </a:lnSpc>
              <a:spcBef>
                <a:spcPts val="600"/>
              </a:spcBef>
              <a:spcAft>
                <a:spcPts val="600"/>
              </a:spcAft>
            </a:pPr>
            <a:endParaRPr lang="en-US" altLang="en-US" sz="2994"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23</a:t>
            </a:fld>
            <a:endParaRPr lang="en-US"/>
          </a:p>
        </p:txBody>
      </p:sp>
    </p:spTree>
    <p:extLst>
      <p:ext uri="{BB962C8B-B14F-4D97-AF65-F5344CB8AC3E}">
        <p14:creationId xmlns:p14="http://schemas.microsoft.com/office/powerpoint/2010/main" val="2711732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8851">
                                            <p:txEl>
                                              <p:pRg st="3" end="3"/>
                                            </p:txEl>
                                          </p:spTgt>
                                        </p:tgtEl>
                                        <p:attrNameLst>
                                          <p:attrName>style.visibility</p:attrName>
                                        </p:attrNameLst>
                                      </p:cBhvr>
                                      <p:to>
                                        <p:strVal val="visible"/>
                                      </p:to>
                                    </p:set>
                                    <p:animEffect transition="in" filter="wipe(down)">
                                      <p:cBhvr>
                                        <p:cTn id="7" dur="500"/>
                                        <p:tgtEl>
                                          <p:spTgt spid="78851">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8851">
                                            <p:txEl>
                                              <p:pRg st="4" end="4"/>
                                            </p:txEl>
                                          </p:spTgt>
                                        </p:tgtEl>
                                        <p:attrNameLst>
                                          <p:attrName>style.visibility</p:attrName>
                                        </p:attrNameLst>
                                      </p:cBhvr>
                                      <p:to>
                                        <p:strVal val="visible"/>
                                      </p:to>
                                    </p:set>
                                    <p:animEffect transition="in" filter="wipe(down)">
                                      <p:cBhvr>
                                        <p:cTn id="10" dur="500"/>
                                        <p:tgtEl>
                                          <p:spTgt spid="788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228600" y="514350"/>
            <a:ext cx="6477000" cy="4252913"/>
            <a:chOff x="-381000" y="514350"/>
            <a:chExt cx="7772400" cy="3657601"/>
          </a:xfrm>
        </p:grpSpPr>
        <p:cxnSp>
          <p:nvCxnSpPr>
            <p:cNvPr id="14" name="Straight Connector 13"/>
            <p:cNvCxnSpPr/>
            <p:nvPr/>
          </p:nvCxnSpPr>
          <p:spPr>
            <a:xfrm>
              <a:off x="457200" y="722244"/>
              <a:ext cx="3108960" cy="3221106"/>
            </a:xfrm>
            <a:prstGeom prst="line">
              <a:avLst/>
            </a:prstGeom>
            <a:ln w="7302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3810000" y="590550"/>
              <a:ext cx="3048000" cy="3352800"/>
            </a:xfrm>
            <a:prstGeom prst="line">
              <a:avLst/>
            </a:prstGeom>
            <a:ln w="73025"/>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381000" y="514350"/>
              <a:ext cx="7772400" cy="3657601"/>
              <a:chOff x="1385666" y="186859"/>
              <a:chExt cx="6443957" cy="4769782"/>
            </a:xfrm>
          </p:grpSpPr>
          <p:sp>
            <p:nvSpPr>
              <p:cNvPr id="4" name="Rectangle 3"/>
              <p:cNvSpPr/>
              <p:nvPr/>
            </p:nvSpPr>
            <p:spPr>
              <a:xfrm>
                <a:off x="1385666" y="186859"/>
                <a:ext cx="1555363" cy="735558"/>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3000"/>
                  </a:lnSpc>
                  <a:buClr>
                    <a:srgbClr val="000000"/>
                  </a:buClr>
                  <a:buSzPct val="100000"/>
                  <a:buFont typeface="Times New Roman" panose="02020603050405020304" pitchFamily="18" charset="0"/>
                  <a:buNone/>
                  <a:defRPr/>
                </a:pPr>
                <a:r>
                  <a:rPr lang="en-IN" sz="1361" b="1" dirty="0">
                    <a:solidFill>
                      <a:schemeClr val="tx1"/>
                    </a:solidFill>
                  </a:rPr>
                  <a:t>    </a:t>
                </a:r>
                <a:r>
                  <a:rPr lang="en-IN" sz="1361" b="1" dirty="0">
                    <a:solidFill>
                      <a:schemeClr val="tx1"/>
                    </a:solidFill>
                  </a:rPr>
                  <a:t>Project </a:t>
                </a:r>
                <a:r>
                  <a:rPr lang="en-IN" sz="1361" b="1" dirty="0">
                    <a:solidFill>
                      <a:schemeClr val="tx1"/>
                    </a:solidFill>
                  </a:rPr>
                  <a:t>Planning</a:t>
                </a:r>
              </a:p>
            </p:txBody>
          </p:sp>
          <p:sp>
            <p:nvSpPr>
              <p:cNvPr id="5" name="Rectangle 4"/>
              <p:cNvSpPr/>
              <p:nvPr/>
            </p:nvSpPr>
            <p:spPr>
              <a:xfrm>
                <a:off x="6334746" y="189020"/>
                <a:ext cx="1494877" cy="733397"/>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3000"/>
                  </a:lnSpc>
                  <a:buClr>
                    <a:srgbClr val="000000"/>
                  </a:buClr>
                  <a:buSzPct val="100000"/>
                  <a:buFont typeface="Times New Roman" panose="02020603050405020304" pitchFamily="18" charset="0"/>
                  <a:buNone/>
                  <a:defRPr/>
                </a:pPr>
                <a:r>
                  <a:rPr lang="en-IN" sz="1361" b="1" dirty="0">
                    <a:solidFill>
                      <a:schemeClr val="tx1"/>
                    </a:solidFill>
                  </a:rPr>
                  <a:t>    Production,</a:t>
                </a:r>
              </a:p>
              <a:p>
                <a:pPr>
                  <a:lnSpc>
                    <a:spcPct val="93000"/>
                  </a:lnSpc>
                  <a:buClr>
                    <a:srgbClr val="000000"/>
                  </a:buClr>
                  <a:buSzPct val="100000"/>
                  <a:buFont typeface="Times New Roman" panose="02020603050405020304" pitchFamily="18" charset="0"/>
                  <a:buNone/>
                  <a:defRPr/>
                </a:pPr>
                <a:r>
                  <a:rPr lang="en-IN" sz="1361" b="1" dirty="0">
                    <a:solidFill>
                      <a:schemeClr val="tx1"/>
                    </a:solidFill>
                  </a:rPr>
                  <a:t>    Operation &amp;</a:t>
                </a:r>
              </a:p>
              <a:p>
                <a:pPr>
                  <a:lnSpc>
                    <a:spcPct val="93000"/>
                  </a:lnSpc>
                  <a:buClr>
                    <a:srgbClr val="000000"/>
                  </a:buClr>
                  <a:buSzPct val="100000"/>
                  <a:buFont typeface="Times New Roman" panose="02020603050405020304" pitchFamily="18" charset="0"/>
                  <a:buNone/>
                  <a:defRPr/>
                </a:pPr>
                <a:r>
                  <a:rPr lang="en-IN" sz="1361" b="1" dirty="0">
                    <a:solidFill>
                      <a:schemeClr val="tx1"/>
                    </a:solidFill>
                  </a:rPr>
                  <a:t>   </a:t>
                </a:r>
                <a:r>
                  <a:rPr lang="en-IN" sz="1361" b="1" dirty="0">
                    <a:solidFill>
                      <a:schemeClr val="tx1"/>
                    </a:solidFill>
                  </a:rPr>
                  <a:t> Maintenance</a:t>
                </a:r>
                <a:endParaRPr lang="en-IN" sz="1361" b="1" dirty="0">
                  <a:solidFill>
                    <a:schemeClr val="tx1"/>
                  </a:solidFill>
                </a:endParaRPr>
              </a:p>
            </p:txBody>
          </p:sp>
          <p:sp>
            <p:nvSpPr>
              <p:cNvPr id="6" name="Rectangle 5"/>
              <p:cNvSpPr/>
              <p:nvPr/>
            </p:nvSpPr>
            <p:spPr>
              <a:xfrm>
                <a:off x="1663255" y="1283177"/>
                <a:ext cx="1944204" cy="880832"/>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3000"/>
                  </a:lnSpc>
                  <a:buClr>
                    <a:srgbClr val="000000"/>
                  </a:buClr>
                  <a:buSzPct val="100000"/>
                  <a:buFont typeface="Times New Roman" panose="02020603050405020304" pitchFamily="18" charset="0"/>
                  <a:buNone/>
                  <a:defRPr/>
                </a:pPr>
                <a:r>
                  <a:rPr lang="en-IN" sz="1361" b="1" dirty="0">
                    <a:solidFill>
                      <a:schemeClr val="tx1"/>
                    </a:solidFill>
                  </a:rPr>
                  <a:t>    Requirements</a:t>
                </a:r>
                <a:endParaRPr lang="en-IN" sz="1361" b="1" dirty="0">
                  <a:solidFill>
                    <a:schemeClr val="tx1"/>
                  </a:solidFill>
                </a:endParaRPr>
              </a:p>
              <a:p>
                <a:pPr>
                  <a:lnSpc>
                    <a:spcPct val="93000"/>
                  </a:lnSpc>
                  <a:buClr>
                    <a:srgbClr val="000000"/>
                  </a:buClr>
                  <a:buSzPct val="100000"/>
                  <a:buFont typeface="Times New Roman" panose="02020603050405020304" pitchFamily="18" charset="0"/>
                  <a:buNone/>
                  <a:defRPr/>
                </a:pPr>
                <a:r>
                  <a:rPr lang="en-IN" sz="1361" b="1" dirty="0">
                    <a:solidFill>
                      <a:schemeClr val="tx1"/>
                    </a:solidFill>
                  </a:rPr>
                  <a:t>    Specification </a:t>
                </a:r>
              </a:p>
            </p:txBody>
          </p:sp>
          <p:sp>
            <p:nvSpPr>
              <p:cNvPr id="7" name="Rectangle 6"/>
              <p:cNvSpPr/>
              <p:nvPr/>
            </p:nvSpPr>
            <p:spPr>
              <a:xfrm>
                <a:off x="5746084" y="1283177"/>
                <a:ext cx="1778947" cy="75824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3000"/>
                  </a:lnSpc>
                  <a:buClr>
                    <a:srgbClr val="000000"/>
                  </a:buClr>
                  <a:buSzPct val="100000"/>
                  <a:buFont typeface="Times New Roman" panose="02020603050405020304" pitchFamily="18" charset="0"/>
                  <a:buNone/>
                  <a:defRPr/>
                </a:pPr>
                <a:r>
                  <a:rPr lang="en-IN" sz="1361" b="1" dirty="0">
                    <a:solidFill>
                      <a:schemeClr val="tx1"/>
                    </a:solidFill>
                  </a:rPr>
                  <a:t>   </a:t>
                </a:r>
                <a:r>
                  <a:rPr lang="en-IN" sz="1361" b="1" dirty="0">
                    <a:solidFill>
                      <a:schemeClr val="tx1"/>
                    </a:solidFill>
                  </a:rPr>
                  <a:t>      System  </a:t>
                </a:r>
                <a:r>
                  <a:rPr lang="en-IN" sz="1361" b="1" dirty="0">
                    <a:solidFill>
                      <a:schemeClr val="tx1"/>
                    </a:solidFill>
                  </a:rPr>
                  <a:t>Testing</a:t>
                </a:r>
              </a:p>
            </p:txBody>
          </p:sp>
          <p:sp>
            <p:nvSpPr>
              <p:cNvPr id="8" name="Rectangle 7"/>
              <p:cNvSpPr/>
              <p:nvPr/>
            </p:nvSpPr>
            <p:spPr>
              <a:xfrm>
                <a:off x="2190351" y="2531787"/>
                <a:ext cx="1722781" cy="611344"/>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3000"/>
                  </a:lnSpc>
                  <a:buClr>
                    <a:srgbClr val="000000"/>
                  </a:buClr>
                  <a:buSzPct val="100000"/>
                  <a:buFont typeface="Times New Roman" panose="02020603050405020304" pitchFamily="18" charset="0"/>
                  <a:buNone/>
                  <a:defRPr/>
                </a:pPr>
                <a:r>
                  <a:rPr lang="en-IN" sz="1361" b="1" dirty="0">
                    <a:solidFill>
                      <a:schemeClr val="tx1"/>
                    </a:solidFill>
                  </a:rPr>
                  <a:t>       High </a:t>
                </a:r>
                <a:r>
                  <a:rPr lang="en-IN" sz="1361" b="1" dirty="0">
                    <a:solidFill>
                      <a:schemeClr val="tx1"/>
                    </a:solidFill>
                  </a:rPr>
                  <a:t>Level </a:t>
                </a:r>
                <a:r>
                  <a:rPr lang="en-IN" sz="1361" b="1" dirty="0">
                    <a:solidFill>
                      <a:schemeClr val="tx1"/>
                    </a:solidFill>
                  </a:rPr>
                  <a:t>Design</a:t>
                </a:r>
                <a:endParaRPr lang="en-IN" sz="1361" b="1" dirty="0">
                  <a:solidFill>
                    <a:schemeClr val="tx1"/>
                  </a:solidFill>
                </a:endParaRPr>
              </a:p>
            </p:txBody>
          </p:sp>
          <p:sp>
            <p:nvSpPr>
              <p:cNvPr id="9" name="Rectangle 8"/>
              <p:cNvSpPr/>
              <p:nvPr/>
            </p:nvSpPr>
            <p:spPr>
              <a:xfrm>
                <a:off x="5474976" y="2512345"/>
                <a:ext cx="1561844" cy="611344"/>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3000"/>
                  </a:lnSpc>
                  <a:buClr>
                    <a:srgbClr val="000000"/>
                  </a:buClr>
                  <a:buSzPct val="100000"/>
                  <a:buFont typeface="Times New Roman" panose="02020603050405020304" pitchFamily="18" charset="0"/>
                  <a:buNone/>
                  <a:defRPr/>
                </a:pPr>
                <a:r>
                  <a:rPr lang="en-IN" sz="1361" b="1" dirty="0">
                    <a:solidFill>
                      <a:schemeClr val="tx1"/>
                    </a:solidFill>
                  </a:rPr>
                  <a:t>   </a:t>
                </a:r>
              </a:p>
              <a:p>
                <a:pPr>
                  <a:lnSpc>
                    <a:spcPct val="93000"/>
                  </a:lnSpc>
                  <a:buClr>
                    <a:srgbClr val="000000"/>
                  </a:buClr>
                  <a:buSzPct val="100000"/>
                  <a:buFont typeface="Times New Roman" panose="02020603050405020304" pitchFamily="18" charset="0"/>
                  <a:buNone/>
                  <a:defRPr/>
                </a:pPr>
                <a:r>
                  <a:rPr lang="en-IN" sz="1361" b="1" dirty="0">
                    <a:solidFill>
                      <a:schemeClr val="tx1"/>
                    </a:solidFill>
                  </a:rPr>
                  <a:t>    </a:t>
                </a:r>
                <a:r>
                  <a:rPr lang="en-IN" sz="1361" b="1" dirty="0">
                    <a:solidFill>
                      <a:schemeClr val="tx1"/>
                    </a:solidFill>
                  </a:rPr>
                  <a:t>Integration Testing</a:t>
                </a:r>
                <a:endParaRPr lang="en-IN" sz="1361" b="1" dirty="0">
                  <a:solidFill>
                    <a:schemeClr val="tx1"/>
                  </a:solidFill>
                </a:endParaRPr>
              </a:p>
              <a:p>
                <a:pPr>
                  <a:lnSpc>
                    <a:spcPct val="93000"/>
                  </a:lnSpc>
                  <a:buClr>
                    <a:srgbClr val="000000"/>
                  </a:buClr>
                  <a:buSzPct val="100000"/>
                  <a:buFont typeface="Times New Roman" panose="02020603050405020304" pitchFamily="18" charset="0"/>
                  <a:buNone/>
                  <a:defRPr/>
                </a:pPr>
                <a:r>
                  <a:rPr lang="en-IN" sz="1361" b="1" dirty="0">
                    <a:solidFill>
                      <a:schemeClr val="tx1"/>
                    </a:solidFill>
                  </a:rPr>
                  <a:t>    </a:t>
                </a:r>
              </a:p>
            </p:txBody>
          </p:sp>
          <p:sp>
            <p:nvSpPr>
              <p:cNvPr id="10" name="Rectangle 9"/>
              <p:cNvSpPr/>
              <p:nvPr/>
            </p:nvSpPr>
            <p:spPr>
              <a:xfrm>
                <a:off x="2663440" y="3462844"/>
                <a:ext cx="1555363" cy="610264"/>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3000"/>
                  </a:lnSpc>
                  <a:buClr>
                    <a:srgbClr val="000000"/>
                  </a:buClr>
                  <a:buSzPct val="100000"/>
                  <a:buFont typeface="Times New Roman" panose="02020603050405020304" pitchFamily="18" charset="0"/>
                  <a:buNone/>
                  <a:defRPr/>
                </a:pPr>
                <a:r>
                  <a:rPr lang="en-IN" sz="1361" b="1" dirty="0">
                    <a:solidFill>
                      <a:schemeClr val="tx1"/>
                    </a:solidFill>
                  </a:rPr>
                  <a:t>    Detailed Design</a:t>
                </a:r>
              </a:p>
            </p:txBody>
          </p:sp>
          <p:sp>
            <p:nvSpPr>
              <p:cNvPr id="11" name="Rectangle 10"/>
              <p:cNvSpPr/>
              <p:nvPr/>
            </p:nvSpPr>
            <p:spPr>
              <a:xfrm>
                <a:off x="5247071" y="3489848"/>
                <a:ext cx="1389026" cy="611344"/>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3000"/>
                  </a:lnSpc>
                  <a:buClr>
                    <a:srgbClr val="000000"/>
                  </a:buClr>
                  <a:buSzPct val="100000"/>
                  <a:buFont typeface="Times New Roman" panose="02020603050405020304" pitchFamily="18" charset="0"/>
                  <a:buNone/>
                  <a:defRPr/>
                </a:pPr>
                <a:r>
                  <a:rPr lang="en-IN" sz="1361" b="1" dirty="0">
                    <a:solidFill>
                      <a:schemeClr val="tx1"/>
                    </a:solidFill>
                  </a:rPr>
                  <a:t>     </a:t>
                </a:r>
                <a:r>
                  <a:rPr lang="en-IN" sz="1361" b="1" dirty="0">
                    <a:solidFill>
                      <a:schemeClr val="tx1"/>
                    </a:solidFill>
                  </a:rPr>
                  <a:t>   Unit </a:t>
                </a:r>
                <a:r>
                  <a:rPr lang="en-IN" sz="1361" b="1" dirty="0">
                    <a:solidFill>
                      <a:schemeClr val="tx1"/>
                    </a:solidFill>
                  </a:rPr>
                  <a:t>testing</a:t>
                </a:r>
              </a:p>
            </p:txBody>
          </p:sp>
          <p:sp>
            <p:nvSpPr>
              <p:cNvPr id="12" name="Rectangle 11"/>
              <p:cNvSpPr/>
              <p:nvPr/>
            </p:nvSpPr>
            <p:spPr>
              <a:xfrm>
                <a:off x="4107552" y="4345297"/>
                <a:ext cx="1236730" cy="611344"/>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3000"/>
                  </a:lnSpc>
                  <a:buClr>
                    <a:srgbClr val="000000"/>
                  </a:buClr>
                  <a:buSzPct val="100000"/>
                  <a:buFont typeface="Times New Roman" panose="02020603050405020304" pitchFamily="18" charset="0"/>
                  <a:buNone/>
                  <a:defRPr/>
                </a:pPr>
                <a:r>
                  <a:rPr lang="en-IN" sz="1600" b="1" dirty="0">
                    <a:solidFill>
                      <a:schemeClr val="tx1"/>
                    </a:solidFill>
                  </a:rPr>
                  <a:t>        Coding</a:t>
                </a:r>
              </a:p>
            </p:txBody>
          </p:sp>
          <p:cxnSp>
            <p:nvCxnSpPr>
              <p:cNvPr id="144395" name="Straight Arrow Connector 13"/>
              <p:cNvCxnSpPr>
                <a:cxnSpLocks noChangeShapeType="1"/>
                <a:stCxn id="4" idx="3"/>
              </p:cNvCxnSpPr>
              <p:nvPr/>
            </p:nvCxnSpPr>
            <p:spPr bwMode="auto">
              <a:xfrm flipV="1">
                <a:off x="2941029" y="549779"/>
                <a:ext cx="3393717" cy="4859"/>
              </a:xfrm>
              <a:prstGeom prst="straightConnector1">
                <a:avLst/>
              </a:prstGeom>
              <a:noFill/>
              <a:ln w="57150" algn="ctr">
                <a:solidFill>
                  <a:srgbClr val="0000FF"/>
                </a:solidFill>
                <a:prstDash val="sysDot"/>
                <a:round/>
                <a:headEnd type="arrow" w="med" len="med"/>
                <a:tailEnd type="arrow" w="med" len="med"/>
              </a:ln>
              <a:extLst>
                <a:ext uri="{909E8E84-426E-40DD-AFC4-6F175D3DCCD1}">
                  <a14:hiddenFill xmlns:a14="http://schemas.microsoft.com/office/drawing/2010/main">
                    <a:noFill/>
                  </a14:hiddenFill>
                </a:ext>
              </a:extLst>
            </p:spPr>
          </p:cxnSp>
          <p:cxnSp>
            <p:nvCxnSpPr>
              <p:cNvPr id="144396" name="Straight Arrow Connector 15"/>
              <p:cNvCxnSpPr>
                <a:cxnSpLocks noChangeShapeType="1"/>
                <a:stCxn id="6" idx="3"/>
              </p:cNvCxnSpPr>
              <p:nvPr/>
            </p:nvCxnSpPr>
            <p:spPr bwMode="auto">
              <a:xfrm>
                <a:off x="3607459" y="1723592"/>
                <a:ext cx="2138625" cy="4591"/>
              </a:xfrm>
              <a:prstGeom prst="straightConnector1">
                <a:avLst/>
              </a:prstGeom>
              <a:noFill/>
              <a:ln w="57150" algn="ctr">
                <a:solidFill>
                  <a:srgbClr val="0000FF"/>
                </a:solidFill>
                <a:prstDash val="sysDot"/>
                <a:round/>
                <a:headEnd type="arrow" w="med" len="med"/>
                <a:tailEnd type="arrow" w="med" len="med"/>
              </a:ln>
              <a:extLst>
                <a:ext uri="{909E8E84-426E-40DD-AFC4-6F175D3DCCD1}">
                  <a14:hiddenFill xmlns:a14="http://schemas.microsoft.com/office/drawing/2010/main">
                    <a:noFill/>
                  </a14:hiddenFill>
                </a:ext>
              </a:extLst>
            </p:spPr>
          </p:cxnSp>
          <p:cxnSp>
            <p:nvCxnSpPr>
              <p:cNvPr id="144397" name="Straight Arrow Connector 19"/>
              <p:cNvCxnSpPr>
                <a:cxnSpLocks noChangeShapeType="1"/>
                <a:stCxn id="8" idx="3"/>
              </p:cNvCxnSpPr>
              <p:nvPr/>
            </p:nvCxnSpPr>
            <p:spPr bwMode="auto">
              <a:xfrm>
                <a:off x="3913132" y="2837459"/>
                <a:ext cx="1561844" cy="0"/>
              </a:xfrm>
              <a:prstGeom prst="straightConnector1">
                <a:avLst/>
              </a:prstGeom>
              <a:noFill/>
              <a:ln w="57150" algn="ctr">
                <a:solidFill>
                  <a:srgbClr val="0000FF"/>
                </a:solidFill>
                <a:prstDash val="sysDot"/>
                <a:round/>
                <a:headEnd type="arrow" w="med" len="med"/>
                <a:tailEnd type="arrow" w="med" len="med"/>
              </a:ln>
              <a:extLst>
                <a:ext uri="{909E8E84-426E-40DD-AFC4-6F175D3DCCD1}">
                  <a14:hiddenFill xmlns:a14="http://schemas.microsoft.com/office/drawing/2010/main">
                    <a:noFill/>
                  </a14:hiddenFill>
                </a:ext>
              </a:extLst>
            </p:spPr>
          </p:cxnSp>
          <p:cxnSp>
            <p:nvCxnSpPr>
              <p:cNvPr id="144398" name="Straight Arrow Connector 21"/>
              <p:cNvCxnSpPr>
                <a:cxnSpLocks noChangeShapeType="1"/>
                <a:stCxn id="10" idx="3"/>
              </p:cNvCxnSpPr>
              <p:nvPr/>
            </p:nvCxnSpPr>
            <p:spPr bwMode="auto">
              <a:xfrm>
                <a:off x="4218803" y="3767436"/>
                <a:ext cx="1028268" cy="0"/>
              </a:xfrm>
              <a:prstGeom prst="straightConnector1">
                <a:avLst/>
              </a:prstGeom>
              <a:noFill/>
              <a:ln w="57150" algn="ctr">
                <a:solidFill>
                  <a:srgbClr val="0000FF"/>
                </a:solidFill>
                <a:prstDash val="sysDot"/>
                <a:round/>
                <a:headEnd type="arrow" w="med" len="med"/>
                <a:tailEnd type="arrow" w="med" len="med"/>
              </a:ln>
              <a:extLst>
                <a:ext uri="{909E8E84-426E-40DD-AFC4-6F175D3DCCD1}">
                  <a14:hiddenFill xmlns:a14="http://schemas.microsoft.com/office/drawing/2010/main">
                    <a:noFill/>
                  </a14:hiddenFill>
                </a:ext>
              </a:extLst>
            </p:spPr>
          </p:cxnSp>
        </p:grpSp>
      </p:grpSp>
      <p:sp>
        <p:nvSpPr>
          <p:cNvPr id="2" name="Slide Number Placeholder 1"/>
          <p:cNvSpPr>
            <a:spLocks noGrp="1"/>
          </p:cNvSpPr>
          <p:nvPr>
            <p:ph type="sldNum" sz="quarter" idx="12"/>
          </p:nvPr>
        </p:nvSpPr>
        <p:spPr/>
        <p:txBody>
          <a:bodyPr/>
          <a:lstStyle/>
          <a:p>
            <a:fld id="{F815AC96-4A5A-4699-9DBD-ACAB251D8CBA}" type="slidenum">
              <a:rPr lang="en-US" smtClean="0"/>
              <a:pPr/>
              <a:t>24</a:t>
            </a:fld>
            <a:endParaRPr lang="en-US"/>
          </a:p>
        </p:txBody>
      </p:sp>
    </p:spTree>
    <p:extLst>
      <p:ext uri="{BB962C8B-B14F-4D97-AF65-F5344CB8AC3E}">
        <p14:creationId xmlns:p14="http://schemas.microsoft.com/office/powerpoint/2010/main" val="1777858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idx="4294967295"/>
          </p:nvPr>
        </p:nvSpPr>
        <p:spPr>
          <a:xfrm>
            <a:off x="617813" y="-140530"/>
            <a:ext cx="5850974" cy="934298"/>
          </a:xfrm>
        </p:spPr>
        <p:txBody>
          <a:bodyPr>
            <a:normAutofit/>
          </a:bodyPr>
          <a:lstStyle/>
          <a:p>
            <a:r>
              <a:rPr lang="en-US" altLang="en-US" sz="3600" b="1" dirty="0"/>
              <a:t>V Model Steps</a:t>
            </a:r>
          </a:p>
        </p:txBody>
      </p:sp>
      <p:sp>
        <p:nvSpPr>
          <p:cNvPr id="145411" name="Rectangle 3"/>
          <p:cNvSpPr>
            <a:spLocks noGrp="1" noChangeArrowheads="1"/>
          </p:cNvSpPr>
          <p:nvPr>
            <p:ph type="body" sz="half" idx="4294967295"/>
          </p:nvPr>
        </p:nvSpPr>
        <p:spPr>
          <a:xfrm>
            <a:off x="3243" y="554168"/>
            <a:ext cx="3796921" cy="3887793"/>
          </a:xfrm>
        </p:spPr>
        <p:txBody>
          <a:bodyPr>
            <a:normAutofit/>
          </a:bodyPr>
          <a:lstStyle/>
          <a:p>
            <a:pPr>
              <a:lnSpc>
                <a:spcPct val="100000"/>
              </a:lnSpc>
            </a:pPr>
            <a:endParaRPr lang="en-US" altLang="en-US" sz="2400" b="1" dirty="0" smtClean="0">
              <a:solidFill>
                <a:schemeClr val="tx1"/>
              </a:solidFill>
            </a:endParaRPr>
          </a:p>
          <a:p>
            <a:pPr>
              <a:lnSpc>
                <a:spcPct val="100000"/>
              </a:lnSpc>
            </a:pPr>
            <a:r>
              <a:rPr lang="en-US" altLang="en-US" sz="2400" b="1" dirty="0" smtClean="0">
                <a:solidFill>
                  <a:schemeClr val="tx1"/>
                </a:solidFill>
              </a:rPr>
              <a:t>Planning</a:t>
            </a:r>
          </a:p>
          <a:p>
            <a:pPr>
              <a:lnSpc>
                <a:spcPct val="100000"/>
              </a:lnSpc>
            </a:pPr>
            <a:endParaRPr lang="en-US" altLang="en-US" sz="2400" b="1" dirty="0" smtClean="0">
              <a:solidFill>
                <a:schemeClr val="tx1"/>
              </a:solidFill>
            </a:endParaRPr>
          </a:p>
          <a:p>
            <a:pPr>
              <a:lnSpc>
                <a:spcPct val="70000"/>
              </a:lnSpc>
              <a:spcAft>
                <a:spcPts val="600"/>
              </a:spcAft>
            </a:pPr>
            <a:r>
              <a:rPr lang="en-US" altLang="en-US" sz="2400" b="1" dirty="0" smtClean="0">
                <a:solidFill>
                  <a:schemeClr val="tx1"/>
                </a:solidFill>
              </a:rPr>
              <a:t>Requirements </a:t>
            </a:r>
            <a:r>
              <a:rPr lang="en-US" altLang="en-US" sz="2400" b="1" dirty="0" smtClean="0"/>
              <a:t>Analysis </a:t>
            </a:r>
            <a:r>
              <a:rPr lang="en-US" altLang="en-US" sz="2400" b="1" dirty="0" smtClean="0"/>
              <a:t>and </a:t>
            </a:r>
            <a:r>
              <a:rPr lang="en-US" altLang="en-US" sz="2400" b="1" dirty="0" smtClean="0">
                <a:solidFill>
                  <a:schemeClr val="tx1"/>
                </a:solidFill>
              </a:rPr>
              <a:t>Specification</a:t>
            </a:r>
          </a:p>
          <a:p>
            <a:pPr>
              <a:spcBef>
                <a:spcPts val="2400"/>
              </a:spcBef>
            </a:pPr>
            <a:r>
              <a:rPr lang="en-US" altLang="en-US" sz="2400" b="1" dirty="0" smtClean="0">
                <a:solidFill>
                  <a:schemeClr val="tx1"/>
                </a:solidFill>
              </a:rPr>
              <a:t>High-level Design</a:t>
            </a:r>
          </a:p>
          <a:p>
            <a:pPr marL="0" indent="0">
              <a:lnSpc>
                <a:spcPct val="130000"/>
              </a:lnSpc>
              <a:spcBef>
                <a:spcPts val="0"/>
              </a:spcBef>
              <a:buNone/>
            </a:pPr>
            <a:endParaRPr lang="en-US" altLang="en-US" sz="2400" b="1" dirty="0" smtClean="0">
              <a:solidFill>
                <a:schemeClr val="tx1"/>
              </a:solidFill>
            </a:endParaRPr>
          </a:p>
          <a:p>
            <a:pPr>
              <a:lnSpc>
                <a:spcPct val="130000"/>
              </a:lnSpc>
              <a:spcBef>
                <a:spcPts val="0"/>
              </a:spcBef>
            </a:pPr>
            <a:r>
              <a:rPr lang="en-US" altLang="en-US" sz="2400" b="1" dirty="0" smtClean="0">
                <a:solidFill>
                  <a:schemeClr val="tx1"/>
                </a:solidFill>
              </a:rPr>
              <a:t>Detailed Design</a:t>
            </a:r>
          </a:p>
          <a:p>
            <a:pPr marL="0" indent="0">
              <a:buNone/>
            </a:pPr>
            <a:endParaRPr lang="en-US" altLang="en-US" sz="2400" b="1" dirty="0" smtClean="0">
              <a:solidFill>
                <a:schemeClr val="tx1"/>
              </a:solidFill>
            </a:endParaRPr>
          </a:p>
        </p:txBody>
      </p:sp>
      <p:sp>
        <p:nvSpPr>
          <p:cNvPr id="145412" name="Rectangle 4"/>
          <p:cNvSpPr>
            <a:spLocks noGrp="1" noChangeArrowheads="1"/>
          </p:cNvSpPr>
          <p:nvPr>
            <p:ph type="body" sz="half" idx="4294967295"/>
          </p:nvPr>
        </p:nvSpPr>
        <p:spPr>
          <a:xfrm>
            <a:off x="3461425" y="757695"/>
            <a:ext cx="4267201" cy="3684266"/>
          </a:xfrm>
        </p:spPr>
        <p:txBody>
          <a:bodyPr>
            <a:noAutofit/>
          </a:bodyPr>
          <a:lstStyle/>
          <a:p>
            <a:pPr>
              <a:lnSpc>
                <a:spcPct val="114000"/>
              </a:lnSpc>
            </a:pPr>
            <a:endParaRPr lang="en-US" altLang="en-US" sz="2400" b="1" dirty="0"/>
          </a:p>
          <a:p>
            <a:pPr>
              <a:lnSpc>
                <a:spcPct val="114000"/>
              </a:lnSpc>
            </a:pPr>
            <a:endParaRPr lang="en-US" altLang="en-US" sz="2400" b="1" dirty="0"/>
          </a:p>
          <a:p>
            <a:pPr>
              <a:lnSpc>
                <a:spcPct val="114000"/>
              </a:lnSpc>
            </a:pPr>
            <a:r>
              <a:rPr lang="en-US" altLang="en-US" sz="2400" b="1" dirty="0">
                <a:solidFill>
                  <a:srgbClr val="0000FF"/>
                </a:solidFill>
              </a:rPr>
              <a:t>System test design  </a:t>
            </a:r>
          </a:p>
          <a:p>
            <a:pPr marL="0" indent="0">
              <a:lnSpc>
                <a:spcPct val="114000"/>
              </a:lnSpc>
              <a:buNone/>
            </a:pPr>
            <a:endParaRPr lang="en-US" altLang="en-US" sz="2400" b="1" dirty="0">
              <a:solidFill>
                <a:srgbClr val="0000FF"/>
              </a:solidFill>
            </a:endParaRPr>
          </a:p>
          <a:p>
            <a:pPr>
              <a:lnSpc>
                <a:spcPct val="150000"/>
              </a:lnSpc>
            </a:pPr>
            <a:r>
              <a:rPr lang="en-US" altLang="en-US" sz="2400" b="1" dirty="0">
                <a:solidFill>
                  <a:srgbClr val="0000FF"/>
                </a:solidFill>
              </a:rPr>
              <a:t>Integration Test </a:t>
            </a:r>
            <a:r>
              <a:rPr lang="en-US" altLang="en-US" sz="2400" b="1" dirty="0" smtClean="0">
                <a:solidFill>
                  <a:srgbClr val="0000FF"/>
                </a:solidFill>
              </a:rPr>
              <a:t>design</a:t>
            </a:r>
            <a:endParaRPr lang="en-US" altLang="en-US" sz="2400" b="1" dirty="0">
              <a:solidFill>
                <a:srgbClr val="0000FF"/>
              </a:solidFill>
            </a:endParaRPr>
          </a:p>
          <a:p>
            <a:pPr>
              <a:lnSpc>
                <a:spcPct val="150000"/>
              </a:lnSpc>
              <a:spcBef>
                <a:spcPts val="2400"/>
              </a:spcBef>
              <a:spcAft>
                <a:spcPts val="600"/>
              </a:spcAft>
            </a:pPr>
            <a:r>
              <a:rPr lang="en-US" altLang="en-US" sz="2400" b="1" dirty="0">
                <a:solidFill>
                  <a:srgbClr val="0000FF"/>
                </a:solidFill>
              </a:rPr>
              <a:t>Unit test design</a:t>
            </a:r>
          </a:p>
          <a:p>
            <a:pPr>
              <a:lnSpc>
                <a:spcPct val="114000"/>
              </a:lnSpc>
            </a:pPr>
            <a:endParaRPr lang="en-US" altLang="en-US" sz="2400" b="1" dirty="0">
              <a:solidFill>
                <a:srgbClr val="0000FF"/>
              </a:solidFill>
            </a:endParaRPr>
          </a:p>
          <a:p>
            <a:pPr>
              <a:lnSpc>
                <a:spcPct val="114000"/>
              </a:lnSpc>
              <a:buFontTx/>
              <a:buNone/>
            </a:pPr>
            <a:endParaRPr lang="en-US" altLang="en-US" sz="2400" b="1" dirty="0"/>
          </a:p>
        </p:txBody>
      </p:sp>
      <p:sp>
        <p:nvSpPr>
          <p:cNvPr id="145413" name="Text Box 6"/>
          <p:cNvSpPr txBox="1">
            <a:spLocks noChangeArrowheads="1"/>
          </p:cNvSpPr>
          <p:nvPr/>
        </p:nvSpPr>
        <p:spPr bwMode="auto">
          <a:xfrm>
            <a:off x="1600369" y="4138995"/>
            <a:ext cx="138562" cy="30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9" tIns="34289" rIns="68579" bIns="34289">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633"/>
          </a:p>
        </p:txBody>
      </p:sp>
      <p:sp>
        <p:nvSpPr>
          <p:cNvPr id="145414" name="Line 7"/>
          <p:cNvSpPr>
            <a:spLocks noChangeShapeType="1"/>
          </p:cNvSpPr>
          <p:nvPr/>
        </p:nvSpPr>
        <p:spPr bwMode="auto">
          <a:xfrm>
            <a:off x="-609600" y="1504950"/>
            <a:ext cx="8305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1225" b="1"/>
          </a:p>
        </p:txBody>
      </p:sp>
      <p:sp>
        <p:nvSpPr>
          <p:cNvPr id="145415" name="Line 8"/>
          <p:cNvSpPr>
            <a:spLocks noChangeShapeType="1"/>
          </p:cNvSpPr>
          <p:nvPr/>
        </p:nvSpPr>
        <p:spPr bwMode="auto">
          <a:xfrm>
            <a:off x="-533400" y="2488157"/>
            <a:ext cx="8153400" cy="632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1225" b="1"/>
          </a:p>
        </p:txBody>
      </p:sp>
      <p:sp>
        <p:nvSpPr>
          <p:cNvPr id="145416" name="Line 9"/>
          <p:cNvSpPr>
            <a:spLocks noChangeShapeType="1"/>
          </p:cNvSpPr>
          <p:nvPr/>
        </p:nvSpPr>
        <p:spPr bwMode="auto">
          <a:xfrm>
            <a:off x="-533400" y="3409950"/>
            <a:ext cx="8153400" cy="677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1225" b="1"/>
          </a:p>
        </p:txBody>
      </p:sp>
      <p:sp>
        <p:nvSpPr>
          <p:cNvPr id="2" name="Slide Number Placeholder 1"/>
          <p:cNvSpPr>
            <a:spLocks noGrp="1"/>
          </p:cNvSpPr>
          <p:nvPr>
            <p:ph type="sldNum" sz="quarter" idx="12"/>
          </p:nvPr>
        </p:nvSpPr>
        <p:spPr/>
        <p:txBody>
          <a:bodyPr/>
          <a:lstStyle/>
          <a:p>
            <a:fld id="{F815AC96-4A5A-4699-9DBD-ACAB251D8CBA}" type="slidenum">
              <a:rPr lang="en-US" smtClean="0"/>
              <a:pPr/>
              <a:t>25</a:t>
            </a:fld>
            <a:endParaRPr lang="en-US"/>
          </a:p>
        </p:txBody>
      </p:sp>
    </p:spTree>
    <p:extLst>
      <p:ext uri="{BB962C8B-B14F-4D97-AF65-F5344CB8AC3E}">
        <p14:creationId xmlns:p14="http://schemas.microsoft.com/office/powerpoint/2010/main" val="9535453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idx="4294967295"/>
          </p:nvPr>
        </p:nvSpPr>
        <p:spPr>
          <a:xfrm>
            <a:off x="503513" y="-228983"/>
            <a:ext cx="5850974" cy="934298"/>
          </a:xfrm>
        </p:spPr>
        <p:txBody>
          <a:bodyPr/>
          <a:lstStyle/>
          <a:p>
            <a:r>
              <a:rPr lang="en-US" altLang="en-US" sz="3062" b="1" dirty="0"/>
              <a:t>V Model: Strengths</a:t>
            </a:r>
          </a:p>
        </p:txBody>
      </p:sp>
      <p:sp>
        <p:nvSpPr>
          <p:cNvPr id="146435" name="Rectangle 3"/>
          <p:cNvSpPr>
            <a:spLocks noGrp="1" noChangeArrowheads="1"/>
          </p:cNvSpPr>
          <p:nvPr>
            <p:ph type="body" idx="4294967295"/>
          </p:nvPr>
        </p:nvSpPr>
        <p:spPr>
          <a:xfrm>
            <a:off x="119974" y="590550"/>
            <a:ext cx="6705600" cy="3735032"/>
          </a:xfrm>
        </p:spPr>
        <p:txBody>
          <a:bodyPr>
            <a:noAutofit/>
          </a:bodyPr>
          <a:lstStyle/>
          <a:p>
            <a:pPr>
              <a:lnSpc>
                <a:spcPct val="125000"/>
              </a:lnSpc>
              <a:spcBef>
                <a:spcPts val="1021"/>
              </a:spcBef>
              <a:spcAft>
                <a:spcPts val="1021"/>
              </a:spcAft>
            </a:pPr>
            <a:r>
              <a:rPr lang="en-US" altLang="en-US" dirty="0"/>
              <a:t>Starting from early stages of software development:</a:t>
            </a:r>
          </a:p>
          <a:p>
            <a:pPr marL="505503" lvl="1">
              <a:lnSpc>
                <a:spcPct val="125000"/>
              </a:lnSpc>
              <a:spcBef>
                <a:spcPts val="1021"/>
              </a:spcBef>
              <a:spcAft>
                <a:spcPts val="1021"/>
              </a:spcAft>
            </a:pPr>
            <a:r>
              <a:rPr lang="en-US" altLang="en-US" dirty="0"/>
              <a:t> </a:t>
            </a:r>
            <a:r>
              <a:rPr lang="en-US" altLang="en-US" b="1" dirty="0">
                <a:solidFill>
                  <a:srgbClr val="6600CC"/>
                </a:solidFill>
              </a:rPr>
              <a:t>Emphasizes </a:t>
            </a:r>
            <a:r>
              <a:rPr lang="en-US" altLang="en-US" b="1" dirty="0">
                <a:solidFill>
                  <a:srgbClr val="6600CC"/>
                </a:solidFill>
              </a:rPr>
              <a:t>planning for verification and validation of the software</a:t>
            </a:r>
          </a:p>
          <a:p>
            <a:pPr>
              <a:lnSpc>
                <a:spcPct val="125000"/>
              </a:lnSpc>
              <a:spcBef>
                <a:spcPts val="1021"/>
              </a:spcBef>
              <a:spcAft>
                <a:spcPts val="1021"/>
              </a:spcAft>
            </a:pPr>
            <a:r>
              <a:rPr lang="en-US" altLang="en-US" dirty="0"/>
              <a:t>Each deliverable is made testable</a:t>
            </a:r>
          </a:p>
          <a:p>
            <a:pPr>
              <a:lnSpc>
                <a:spcPct val="125000"/>
              </a:lnSpc>
              <a:spcBef>
                <a:spcPts val="1021"/>
              </a:spcBef>
              <a:spcAft>
                <a:spcPts val="1021"/>
              </a:spcAft>
            </a:pPr>
            <a:r>
              <a:rPr lang="en-US" altLang="en-US" dirty="0"/>
              <a:t>Easy to use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26</a:t>
            </a:fld>
            <a:endParaRPr lang="en-US"/>
          </a:p>
        </p:txBody>
      </p:sp>
    </p:spTree>
    <p:extLst>
      <p:ext uri="{BB962C8B-B14F-4D97-AF65-F5344CB8AC3E}">
        <p14:creationId xmlns:p14="http://schemas.microsoft.com/office/powerpoint/2010/main" val="1469256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idx="4294967295"/>
          </p:nvPr>
        </p:nvSpPr>
        <p:spPr>
          <a:xfrm>
            <a:off x="527975" y="-186020"/>
            <a:ext cx="5850974" cy="934298"/>
          </a:xfrm>
        </p:spPr>
        <p:txBody>
          <a:bodyPr/>
          <a:lstStyle/>
          <a:p>
            <a:r>
              <a:rPr lang="en-US" altLang="en-US" sz="3266" b="1" dirty="0"/>
              <a:t>V  Model Weaknesses</a:t>
            </a:r>
          </a:p>
        </p:txBody>
      </p:sp>
      <p:sp>
        <p:nvSpPr>
          <p:cNvPr id="82947" name="Rectangle 3"/>
          <p:cNvSpPr>
            <a:spLocks noGrp="1" noChangeArrowheads="1"/>
          </p:cNvSpPr>
          <p:nvPr>
            <p:ph type="body" idx="4294967295"/>
          </p:nvPr>
        </p:nvSpPr>
        <p:spPr>
          <a:xfrm>
            <a:off x="183788" y="751206"/>
            <a:ext cx="5161661" cy="3890568"/>
          </a:xfrm>
        </p:spPr>
        <p:txBody>
          <a:bodyPr>
            <a:normAutofit fontScale="92500" lnSpcReduction="10000"/>
          </a:bodyPr>
          <a:lstStyle/>
          <a:p>
            <a:pPr>
              <a:lnSpc>
                <a:spcPct val="130000"/>
              </a:lnSpc>
              <a:spcBef>
                <a:spcPts val="1200"/>
              </a:spcBef>
              <a:spcAft>
                <a:spcPts val="1200"/>
              </a:spcAft>
            </a:pPr>
            <a:r>
              <a:rPr lang="en-US" altLang="en-US" sz="2400" dirty="0"/>
              <a:t>Does not support overlapping of phases</a:t>
            </a:r>
          </a:p>
          <a:p>
            <a:pPr>
              <a:lnSpc>
                <a:spcPct val="130000"/>
              </a:lnSpc>
              <a:spcBef>
                <a:spcPts val="1200"/>
              </a:spcBef>
              <a:spcAft>
                <a:spcPts val="1200"/>
              </a:spcAft>
            </a:pPr>
            <a:r>
              <a:rPr lang="en-US" altLang="en-US" sz="2400" dirty="0"/>
              <a:t>Does not handle </a:t>
            </a:r>
            <a:r>
              <a:rPr lang="en-US" altLang="en-US" sz="2400" dirty="0" smtClean="0"/>
              <a:t>                                          iterations or </a:t>
            </a:r>
            <a:r>
              <a:rPr lang="en-US" altLang="en-US" sz="2400" dirty="0"/>
              <a:t>phases</a:t>
            </a:r>
          </a:p>
          <a:p>
            <a:pPr>
              <a:lnSpc>
                <a:spcPct val="130000"/>
              </a:lnSpc>
              <a:spcBef>
                <a:spcPts val="1200"/>
              </a:spcBef>
              <a:spcAft>
                <a:spcPts val="1200"/>
              </a:spcAft>
            </a:pPr>
            <a:r>
              <a:rPr lang="en-US" altLang="en-US" sz="2400" dirty="0"/>
              <a:t>Does not </a:t>
            </a:r>
            <a:r>
              <a:rPr lang="en-US" altLang="en-US" sz="2400" dirty="0"/>
              <a:t>easily  accommodate </a:t>
            </a:r>
            <a:r>
              <a:rPr lang="en-US" altLang="en-US" sz="2400" dirty="0" smtClean="0"/>
              <a:t>                            later   </a:t>
            </a:r>
            <a:r>
              <a:rPr lang="en-US" altLang="en-US" sz="2400" dirty="0"/>
              <a:t>changes </a:t>
            </a:r>
            <a:r>
              <a:rPr lang="en-US" altLang="en-US" sz="2400" dirty="0"/>
              <a:t>to </a:t>
            </a:r>
            <a:r>
              <a:rPr lang="en-US" altLang="en-US" sz="2400" dirty="0"/>
              <a:t>requirements</a:t>
            </a:r>
          </a:p>
          <a:p>
            <a:pPr>
              <a:lnSpc>
                <a:spcPct val="130000"/>
              </a:lnSpc>
              <a:spcBef>
                <a:spcPts val="1200"/>
              </a:spcBef>
              <a:spcAft>
                <a:spcPts val="1200"/>
              </a:spcAft>
            </a:pPr>
            <a:r>
              <a:rPr lang="en-US" altLang="en-US" sz="2400" dirty="0"/>
              <a:t>Does not </a:t>
            </a:r>
            <a:r>
              <a:rPr lang="en-US" altLang="en-US" sz="2400" dirty="0"/>
              <a:t>provide support for effective risk handling</a:t>
            </a:r>
            <a:endParaRPr lang="en-US" altLang="en-US" sz="24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27</a:t>
            </a:fld>
            <a:endParaRPr lang="en-US"/>
          </a:p>
        </p:txBody>
      </p:sp>
      <p:grpSp>
        <p:nvGrpSpPr>
          <p:cNvPr id="21" name="Group 20"/>
          <p:cNvGrpSpPr/>
          <p:nvPr/>
        </p:nvGrpSpPr>
        <p:grpSpPr>
          <a:xfrm>
            <a:off x="3661469" y="1382798"/>
            <a:ext cx="3348931" cy="2408151"/>
            <a:chOff x="762000" y="438149"/>
            <a:chExt cx="7924800" cy="3733801"/>
          </a:xfrm>
        </p:grpSpPr>
        <p:cxnSp>
          <p:nvCxnSpPr>
            <p:cNvPr id="5" name="Straight Connector 4"/>
            <p:cNvCxnSpPr/>
            <p:nvPr/>
          </p:nvCxnSpPr>
          <p:spPr>
            <a:xfrm>
              <a:off x="1600200" y="722244"/>
              <a:ext cx="3108960" cy="3221106"/>
            </a:xfrm>
            <a:prstGeom prst="line">
              <a:avLst/>
            </a:prstGeom>
            <a:ln w="73025"/>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953000" y="590550"/>
              <a:ext cx="3048000" cy="3352800"/>
            </a:xfrm>
            <a:prstGeom prst="line">
              <a:avLst/>
            </a:prstGeom>
            <a:ln w="73025"/>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762000" y="438149"/>
              <a:ext cx="7924800" cy="3733801"/>
              <a:chOff x="1385666" y="186859"/>
              <a:chExt cx="6443957" cy="4769782"/>
            </a:xfrm>
          </p:grpSpPr>
          <p:sp>
            <p:nvSpPr>
              <p:cNvPr id="8" name="Rectangle 7"/>
              <p:cNvSpPr/>
              <p:nvPr/>
            </p:nvSpPr>
            <p:spPr>
              <a:xfrm>
                <a:off x="1385666" y="186859"/>
                <a:ext cx="1555363" cy="735558"/>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3000"/>
                  </a:lnSpc>
                  <a:buClr>
                    <a:srgbClr val="000000"/>
                  </a:buClr>
                  <a:buSzPct val="100000"/>
                  <a:buFont typeface="Times New Roman" panose="02020603050405020304" pitchFamily="18" charset="0"/>
                  <a:buNone/>
                  <a:defRPr/>
                </a:pPr>
                <a:r>
                  <a:rPr lang="en-IN" sz="700" b="1" dirty="0">
                    <a:solidFill>
                      <a:schemeClr val="tx1"/>
                    </a:solidFill>
                  </a:rPr>
                  <a:t>    </a:t>
                </a:r>
                <a:r>
                  <a:rPr lang="en-IN" sz="700" b="1" dirty="0">
                    <a:solidFill>
                      <a:schemeClr val="tx1"/>
                    </a:solidFill>
                  </a:rPr>
                  <a:t>Project </a:t>
                </a:r>
                <a:r>
                  <a:rPr lang="en-IN" sz="700" b="1" dirty="0">
                    <a:solidFill>
                      <a:schemeClr val="tx1"/>
                    </a:solidFill>
                  </a:rPr>
                  <a:t>Planning</a:t>
                </a:r>
              </a:p>
            </p:txBody>
          </p:sp>
          <p:sp>
            <p:nvSpPr>
              <p:cNvPr id="9" name="Rectangle 8"/>
              <p:cNvSpPr/>
              <p:nvPr/>
            </p:nvSpPr>
            <p:spPr>
              <a:xfrm>
                <a:off x="6334746" y="189020"/>
                <a:ext cx="1494877" cy="733397"/>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3000"/>
                  </a:lnSpc>
                  <a:buClr>
                    <a:srgbClr val="000000"/>
                  </a:buClr>
                  <a:buSzPct val="100000"/>
                  <a:buFont typeface="Times New Roman" panose="02020603050405020304" pitchFamily="18" charset="0"/>
                  <a:buNone/>
                  <a:defRPr/>
                </a:pPr>
                <a:r>
                  <a:rPr lang="en-IN" sz="700" b="1" dirty="0">
                    <a:solidFill>
                      <a:schemeClr val="tx1"/>
                    </a:solidFill>
                  </a:rPr>
                  <a:t>    Production,</a:t>
                </a:r>
              </a:p>
              <a:p>
                <a:pPr>
                  <a:lnSpc>
                    <a:spcPct val="93000"/>
                  </a:lnSpc>
                  <a:buClr>
                    <a:srgbClr val="000000"/>
                  </a:buClr>
                  <a:buSzPct val="100000"/>
                  <a:buFont typeface="Times New Roman" panose="02020603050405020304" pitchFamily="18" charset="0"/>
                  <a:buNone/>
                  <a:defRPr/>
                </a:pPr>
                <a:r>
                  <a:rPr lang="en-IN" sz="700" b="1" dirty="0">
                    <a:solidFill>
                      <a:schemeClr val="tx1"/>
                    </a:solidFill>
                  </a:rPr>
                  <a:t>    Operation &amp;</a:t>
                </a:r>
              </a:p>
              <a:p>
                <a:pPr>
                  <a:lnSpc>
                    <a:spcPct val="93000"/>
                  </a:lnSpc>
                  <a:buClr>
                    <a:srgbClr val="000000"/>
                  </a:buClr>
                  <a:buSzPct val="100000"/>
                  <a:buFont typeface="Times New Roman" panose="02020603050405020304" pitchFamily="18" charset="0"/>
                  <a:buNone/>
                  <a:defRPr/>
                </a:pPr>
                <a:r>
                  <a:rPr lang="en-IN" sz="700" b="1" dirty="0">
                    <a:solidFill>
                      <a:schemeClr val="tx1"/>
                    </a:solidFill>
                  </a:rPr>
                  <a:t>   </a:t>
                </a:r>
                <a:r>
                  <a:rPr lang="en-IN" sz="700" b="1" dirty="0">
                    <a:solidFill>
                      <a:schemeClr val="tx1"/>
                    </a:solidFill>
                  </a:rPr>
                  <a:t> Maintenance</a:t>
                </a:r>
                <a:endParaRPr lang="en-IN" sz="700" b="1" dirty="0">
                  <a:solidFill>
                    <a:schemeClr val="tx1"/>
                  </a:solidFill>
                </a:endParaRPr>
              </a:p>
            </p:txBody>
          </p:sp>
          <p:sp>
            <p:nvSpPr>
              <p:cNvPr id="10" name="Rectangle 9"/>
              <p:cNvSpPr/>
              <p:nvPr/>
            </p:nvSpPr>
            <p:spPr>
              <a:xfrm>
                <a:off x="1663255" y="1283177"/>
                <a:ext cx="1944204" cy="880832"/>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3000"/>
                  </a:lnSpc>
                  <a:buClr>
                    <a:srgbClr val="000000"/>
                  </a:buClr>
                  <a:buSzPct val="100000"/>
                  <a:buFont typeface="Times New Roman" panose="02020603050405020304" pitchFamily="18" charset="0"/>
                  <a:buNone/>
                  <a:defRPr/>
                </a:pPr>
                <a:r>
                  <a:rPr lang="en-IN" sz="700" b="1" dirty="0">
                    <a:solidFill>
                      <a:schemeClr val="tx1"/>
                    </a:solidFill>
                  </a:rPr>
                  <a:t>    Requirements</a:t>
                </a:r>
                <a:endParaRPr lang="en-IN" sz="700" b="1" dirty="0">
                  <a:solidFill>
                    <a:schemeClr val="tx1"/>
                  </a:solidFill>
                </a:endParaRPr>
              </a:p>
              <a:p>
                <a:pPr>
                  <a:lnSpc>
                    <a:spcPct val="93000"/>
                  </a:lnSpc>
                  <a:buClr>
                    <a:srgbClr val="000000"/>
                  </a:buClr>
                  <a:buSzPct val="100000"/>
                  <a:buFont typeface="Times New Roman" panose="02020603050405020304" pitchFamily="18" charset="0"/>
                  <a:buNone/>
                  <a:defRPr/>
                </a:pPr>
                <a:r>
                  <a:rPr lang="en-IN" sz="700" b="1" dirty="0">
                    <a:solidFill>
                      <a:schemeClr val="tx1"/>
                    </a:solidFill>
                  </a:rPr>
                  <a:t>    </a:t>
                </a:r>
                <a:r>
                  <a:rPr lang="en-IN" sz="700" b="1" dirty="0">
                    <a:solidFill>
                      <a:schemeClr val="tx1"/>
                    </a:solidFill>
                  </a:rPr>
                  <a:t>Specification</a:t>
                </a:r>
                <a:endParaRPr lang="en-IN" sz="700" b="1" dirty="0">
                  <a:solidFill>
                    <a:schemeClr val="tx1"/>
                  </a:solidFill>
                </a:endParaRPr>
              </a:p>
            </p:txBody>
          </p:sp>
          <p:sp>
            <p:nvSpPr>
              <p:cNvPr id="11" name="Rectangle 10"/>
              <p:cNvSpPr/>
              <p:nvPr/>
            </p:nvSpPr>
            <p:spPr>
              <a:xfrm>
                <a:off x="5746084" y="1283177"/>
                <a:ext cx="1778947" cy="75824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3000"/>
                  </a:lnSpc>
                  <a:buClr>
                    <a:srgbClr val="000000"/>
                  </a:buClr>
                  <a:buSzPct val="100000"/>
                  <a:buFont typeface="Times New Roman" panose="02020603050405020304" pitchFamily="18" charset="0"/>
                  <a:buNone/>
                  <a:defRPr/>
                </a:pPr>
                <a:r>
                  <a:rPr lang="en-IN" sz="700" b="1" dirty="0">
                    <a:solidFill>
                      <a:schemeClr val="tx1"/>
                    </a:solidFill>
                  </a:rPr>
                  <a:t>    </a:t>
                </a:r>
                <a:r>
                  <a:rPr lang="en-IN" sz="700" b="1" dirty="0">
                    <a:solidFill>
                      <a:schemeClr val="tx1"/>
                    </a:solidFill>
                  </a:rPr>
                  <a:t>System  </a:t>
                </a:r>
                <a:r>
                  <a:rPr lang="en-IN" sz="700" b="1" dirty="0">
                    <a:solidFill>
                      <a:schemeClr val="tx1"/>
                    </a:solidFill>
                  </a:rPr>
                  <a:t>Testing</a:t>
                </a:r>
              </a:p>
            </p:txBody>
          </p:sp>
          <p:sp>
            <p:nvSpPr>
              <p:cNvPr id="12" name="Rectangle 11"/>
              <p:cNvSpPr/>
              <p:nvPr/>
            </p:nvSpPr>
            <p:spPr>
              <a:xfrm>
                <a:off x="2190351" y="2531787"/>
                <a:ext cx="1722781" cy="611344"/>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3000"/>
                  </a:lnSpc>
                  <a:buClr>
                    <a:srgbClr val="000000"/>
                  </a:buClr>
                  <a:buSzPct val="100000"/>
                  <a:buFont typeface="Times New Roman" panose="02020603050405020304" pitchFamily="18" charset="0"/>
                  <a:buNone/>
                  <a:defRPr/>
                </a:pPr>
                <a:r>
                  <a:rPr lang="en-IN" sz="700" b="1" dirty="0">
                    <a:solidFill>
                      <a:schemeClr val="tx1"/>
                    </a:solidFill>
                  </a:rPr>
                  <a:t>  </a:t>
                </a:r>
                <a:r>
                  <a:rPr lang="en-IN" sz="700" b="1" dirty="0">
                    <a:solidFill>
                      <a:schemeClr val="tx1"/>
                    </a:solidFill>
                  </a:rPr>
                  <a:t>High Level Design</a:t>
                </a:r>
                <a:endParaRPr lang="en-IN" sz="700" b="1" dirty="0">
                  <a:solidFill>
                    <a:schemeClr val="tx1"/>
                  </a:solidFill>
                </a:endParaRPr>
              </a:p>
            </p:txBody>
          </p:sp>
          <p:sp>
            <p:nvSpPr>
              <p:cNvPr id="13" name="Rectangle 12"/>
              <p:cNvSpPr/>
              <p:nvPr/>
            </p:nvSpPr>
            <p:spPr>
              <a:xfrm>
                <a:off x="5474976" y="2512345"/>
                <a:ext cx="1561844" cy="611344"/>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3000"/>
                  </a:lnSpc>
                  <a:buClr>
                    <a:srgbClr val="000000"/>
                  </a:buClr>
                  <a:buSzPct val="100000"/>
                  <a:buFont typeface="Times New Roman" panose="02020603050405020304" pitchFamily="18" charset="0"/>
                  <a:buNone/>
                  <a:defRPr/>
                </a:pPr>
                <a:r>
                  <a:rPr lang="en-IN" sz="700" b="1" dirty="0">
                    <a:solidFill>
                      <a:schemeClr val="tx1"/>
                    </a:solidFill>
                  </a:rPr>
                  <a:t>   </a:t>
                </a:r>
                <a:endParaRPr lang="en-IN" sz="700" b="1" dirty="0">
                  <a:solidFill>
                    <a:schemeClr val="tx1"/>
                  </a:solidFill>
                </a:endParaRPr>
              </a:p>
              <a:p>
                <a:pPr algn="ctr">
                  <a:lnSpc>
                    <a:spcPct val="93000"/>
                  </a:lnSpc>
                  <a:buClr>
                    <a:srgbClr val="000000"/>
                  </a:buClr>
                  <a:buSzPct val="100000"/>
                  <a:buFont typeface="Times New Roman" panose="02020603050405020304" pitchFamily="18" charset="0"/>
                  <a:buNone/>
                  <a:defRPr/>
                </a:pPr>
                <a:r>
                  <a:rPr lang="en-IN" sz="700" b="1" dirty="0">
                    <a:solidFill>
                      <a:schemeClr val="tx1"/>
                    </a:solidFill>
                  </a:rPr>
                  <a:t>Integration Testing</a:t>
                </a:r>
                <a:endParaRPr lang="en-IN" sz="700" b="1" dirty="0">
                  <a:solidFill>
                    <a:schemeClr val="tx1"/>
                  </a:solidFill>
                </a:endParaRPr>
              </a:p>
              <a:p>
                <a:pPr>
                  <a:lnSpc>
                    <a:spcPct val="93000"/>
                  </a:lnSpc>
                  <a:buClr>
                    <a:srgbClr val="000000"/>
                  </a:buClr>
                  <a:buSzPct val="100000"/>
                  <a:buFont typeface="Times New Roman" panose="02020603050405020304" pitchFamily="18" charset="0"/>
                  <a:buNone/>
                  <a:defRPr/>
                </a:pPr>
                <a:r>
                  <a:rPr lang="en-IN" sz="700" b="1" dirty="0">
                    <a:solidFill>
                      <a:schemeClr val="tx1"/>
                    </a:solidFill>
                  </a:rPr>
                  <a:t>    </a:t>
                </a:r>
              </a:p>
            </p:txBody>
          </p:sp>
          <p:sp>
            <p:nvSpPr>
              <p:cNvPr id="14" name="Rectangle 13"/>
              <p:cNvSpPr/>
              <p:nvPr/>
            </p:nvSpPr>
            <p:spPr>
              <a:xfrm>
                <a:off x="2663440" y="3462844"/>
                <a:ext cx="1555363" cy="610264"/>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3000"/>
                  </a:lnSpc>
                  <a:buClr>
                    <a:srgbClr val="000000"/>
                  </a:buClr>
                  <a:buSzPct val="100000"/>
                  <a:buFont typeface="Times New Roman" panose="02020603050405020304" pitchFamily="18" charset="0"/>
                  <a:buNone/>
                  <a:defRPr/>
                </a:pPr>
                <a:r>
                  <a:rPr lang="en-IN" sz="700" b="1" dirty="0">
                    <a:solidFill>
                      <a:schemeClr val="tx1"/>
                    </a:solidFill>
                  </a:rPr>
                  <a:t>Detailed Design</a:t>
                </a:r>
                <a:endParaRPr lang="en-IN" sz="700" b="1" dirty="0">
                  <a:solidFill>
                    <a:schemeClr val="tx1"/>
                  </a:solidFill>
                </a:endParaRPr>
              </a:p>
            </p:txBody>
          </p:sp>
          <p:sp>
            <p:nvSpPr>
              <p:cNvPr id="15" name="Rectangle 14"/>
              <p:cNvSpPr/>
              <p:nvPr/>
            </p:nvSpPr>
            <p:spPr>
              <a:xfrm>
                <a:off x="5247071" y="3489848"/>
                <a:ext cx="1389026" cy="611344"/>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3000"/>
                  </a:lnSpc>
                  <a:buClr>
                    <a:srgbClr val="000000"/>
                  </a:buClr>
                  <a:buSzPct val="100000"/>
                  <a:buFont typeface="Times New Roman" panose="02020603050405020304" pitchFamily="18" charset="0"/>
                  <a:buNone/>
                  <a:defRPr/>
                </a:pPr>
                <a:r>
                  <a:rPr lang="en-IN" sz="700" b="1" dirty="0">
                    <a:solidFill>
                      <a:schemeClr val="tx1"/>
                    </a:solidFill>
                  </a:rPr>
                  <a:t>     Unit testing</a:t>
                </a:r>
              </a:p>
            </p:txBody>
          </p:sp>
          <p:sp>
            <p:nvSpPr>
              <p:cNvPr id="16" name="Rectangle 15"/>
              <p:cNvSpPr/>
              <p:nvPr/>
            </p:nvSpPr>
            <p:spPr>
              <a:xfrm>
                <a:off x="4107552" y="4345297"/>
                <a:ext cx="1236730" cy="611344"/>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3000"/>
                  </a:lnSpc>
                  <a:buClr>
                    <a:srgbClr val="000000"/>
                  </a:buClr>
                  <a:buSzPct val="100000"/>
                  <a:buFont typeface="Times New Roman" panose="02020603050405020304" pitchFamily="18" charset="0"/>
                  <a:buNone/>
                  <a:defRPr/>
                </a:pPr>
                <a:r>
                  <a:rPr lang="en-IN" sz="800" b="1" dirty="0">
                    <a:solidFill>
                      <a:schemeClr val="tx1"/>
                    </a:solidFill>
                  </a:rPr>
                  <a:t>    </a:t>
                </a:r>
                <a:r>
                  <a:rPr lang="en-IN" sz="800" b="1" dirty="0">
                    <a:solidFill>
                      <a:schemeClr val="tx1"/>
                    </a:solidFill>
                  </a:rPr>
                  <a:t>Coding</a:t>
                </a:r>
                <a:endParaRPr lang="en-IN" sz="800" b="1" dirty="0">
                  <a:solidFill>
                    <a:schemeClr val="tx1"/>
                  </a:solidFill>
                </a:endParaRPr>
              </a:p>
            </p:txBody>
          </p:sp>
          <p:cxnSp>
            <p:nvCxnSpPr>
              <p:cNvPr id="17" name="Straight Arrow Connector 13"/>
              <p:cNvCxnSpPr>
                <a:cxnSpLocks noChangeShapeType="1"/>
                <a:stCxn id="8" idx="3"/>
              </p:cNvCxnSpPr>
              <p:nvPr/>
            </p:nvCxnSpPr>
            <p:spPr bwMode="auto">
              <a:xfrm flipV="1">
                <a:off x="2941029" y="549779"/>
                <a:ext cx="3393717" cy="4859"/>
              </a:xfrm>
              <a:prstGeom prst="straightConnector1">
                <a:avLst/>
              </a:prstGeom>
              <a:noFill/>
              <a:ln w="57150" algn="ctr">
                <a:solidFill>
                  <a:srgbClr val="0000FF"/>
                </a:solidFill>
                <a:prstDash val="sysDot"/>
                <a:round/>
                <a:headEnd type="arrow" w="med" len="med"/>
                <a:tailEnd type="arrow" w="med" len="med"/>
              </a:ln>
              <a:extLst>
                <a:ext uri="{909E8E84-426E-40DD-AFC4-6F175D3DCCD1}">
                  <a14:hiddenFill xmlns:a14="http://schemas.microsoft.com/office/drawing/2010/main">
                    <a:noFill/>
                  </a14:hiddenFill>
                </a:ext>
              </a:extLst>
            </p:spPr>
          </p:cxnSp>
          <p:cxnSp>
            <p:nvCxnSpPr>
              <p:cNvPr id="18" name="Straight Arrow Connector 15"/>
              <p:cNvCxnSpPr>
                <a:cxnSpLocks noChangeShapeType="1"/>
                <a:stCxn id="10" idx="3"/>
              </p:cNvCxnSpPr>
              <p:nvPr/>
            </p:nvCxnSpPr>
            <p:spPr bwMode="auto">
              <a:xfrm>
                <a:off x="3607459" y="1723592"/>
                <a:ext cx="2138625" cy="4591"/>
              </a:xfrm>
              <a:prstGeom prst="straightConnector1">
                <a:avLst/>
              </a:prstGeom>
              <a:noFill/>
              <a:ln w="57150" algn="ctr">
                <a:solidFill>
                  <a:srgbClr val="0000FF"/>
                </a:solidFill>
                <a:prstDash val="sysDot"/>
                <a:round/>
                <a:headEnd type="arrow" w="med" len="med"/>
                <a:tailEnd type="arrow" w="med" len="med"/>
              </a:ln>
              <a:extLst>
                <a:ext uri="{909E8E84-426E-40DD-AFC4-6F175D3DCCD1}">
                  <a14:hiddenFill xmlns:a14="http://schemas.microsoft.com/office/drawing/2010/main">
                    <a:noFill/>
                  </a14:hiddenFill>
                </a:ext>
              </a:extLst>
            </p:spPr>
          </p:cxnSp>
          <p:cxnSp>
            <p:nvCxnSpPr>
              <p:cNvPr id="19" name="Straight Arrow Connector 19"/>
              <p:cNvCxnSpPr>
                <a:cxnSpLocks noChangeShapeType="1"/>
                <a:stCxn id="12" idx="3"/>
              </p:cNvCxnSpPr>
              <p:nvPr/>
            </p:nvCxnSpPr>
            <p:spPr bwMode="auto">
              <a:xfrm>
                <a:off x="3913132" y="2837459"/>
                <a:ext cx="1561844" cy="0"/>
              </a:xfrm>
              <a:prstGeom prst="straightConnector1">
                <a:avLst/>
              </a:prstGeom>
              <a:noFill/>
              <a:ln w="57150" algn="ctr">
                <a:solidFill>
                  <a:srgbClr val="0000FF"/>
                </a:solidFill>
                <a:prstDash val="sysDot"/>
                <a:round/>
                <a:headEnd type="arrow" w="med" len="med"/>
                <a:tailEnd type="arrow" w="med" len="med"/>
              </a:ln>
              <a:extLst>
                <a:ext uri="{909E8E84-426E-40DD-AFC4-6F175D3DCCD1}">
                  <a14:hiddenFill xmlns:a14="http://schemas.microsoft.com/office/drawing/2010/main">
                    <a:noFill/>
                  </a14:hiddenFill>
                </a:ext>
              </a:extLst>
            </p:spPr>
          </p:cxnSp>
          <p:cxnSp>
            <p:nvCxnSpPr>
              <p:cNvPr id="20" name="Straight Arrow Connector 21"/>
              <p:cNvCxnSpPr>
                <a:cxnSpLocks noChangeShapeType="1"/>
                <a:stCxn id="14" idx="3"/>
              </p:cNvCxnSpPr>
              <p:nvPr/>
            </p:nvCxnSpPr>
            <p:spPr bwMode="auto">
              <a:xfrm>
                <a:off x="4218803" y="3767436"/>
                <a:ext cx="1028268" cy="0"/>
              </a:xfrm>
              <a:prstGeom prst="straightConnector1">
                <a:avLst/>
              </a:prstGeom>
              <a:noFill/>
              <a:ln w="57150" algn="ctr">
                <a:solidFill>
                  <a:srgbClr val="0000FF"/>
                </a:solidFill>
                <a:prstDash val="sysDot"/>
                <a:round/>
                <a:headEnd type="arrow" w="med" len="med"/>
                <a:tailEnd type="arrow" w="med" len="me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2555263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500" fill="hold"/>
                                        <p:tgtEl>
                                          <p:spTgt spid="82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2947">
                                            <p:txEl>
                                              <p:pRg st="1" end="1"/>
                                            </p:txEl>
                                          </p:spTgt>
                                        </p:tgtEl>
                                        <p:attrNameLst>
                                          <p:attrName>style.visibility</p:attrName>
                                        </p:attrNameLst>
                                      </p:cBhvr>
                                      <p:to>
                                        <p:strVal val="visible"/>
                                      </p:to>
                                    </p:set>
                                    <p:anim calcmode="lin" valueType="num">
                                      <p:cBhvr additive="base">
                                        <p:cTn id="13" dur="500" fill="hold"/>
                                        <p:tgtEl>
                                          <p:spTgt spid="829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9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2947">
                                            <p:txEl>
                                              <p:pRg st="2" end="2"/>
                                            </p:txEl>
                                          </p:spTgt>
                                        </p:tgtEl>
                                        <p:attrNameLst>
                                          <p:attrName>style.visibility</p:attrName>
                                        </p:attrNameLst>
                                      </p:cBhvr>
                                      <p:to>
                                        <p:strVal val="visible"/>
                                      </p:to>
                                    </p:set>
                                    <p:anim calcmode="lin" valueType="num">
                                      <p:cBhvr additive="base">
                                        <p:cTn id="19" dur="500" fill="hold"/>
                                        <p:tgtEl>
                                          <p:spTgt spid="829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2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2947">
                                            <p:txEl>
                                              <p:pRg st="3" end="3"/>
                                            </p:txEl>
                                          </p:spTgt>
                                        </p:tgtEl>
                                        <p:attrNameLst>
                                          <p:attrName>style.visibility</p:attrName>
                                        </p:attrNameLst>
                                      </p:cBhvr>
                                      <p:to>
                                        <p:strVal val="visible"/>
                                      </p:to>
                                    </p:set>
                                    <p:anim calcmode="lin" valueType="num">
                                      <p:cBhvr additive="base">
                                        <p:cTn id="25" dur="500" fill="hold"/>
                                        <p:tgtEl>
                                          <p:spTgt spid="829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29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a:xfrm>
            <a:off x="381000" y="-175829"/>
            <a:ext cx="5850974" cy="934298"/>
          </a:xfrm>
        </p:spPr>
        <p:txBody>
          <a:bodyPr/>
          <a:lstStyle/>
          <a:p>
            <a:r>
              <a:rPr lang="en-US" altLang="en-US" sz="3062" b="1" dirty="0"/>
              <a:t>When to use V  Model</a:t>
            </a:r>
          </a:p>
        </p:txBody>
      </p:sp>
      <p:sp>
        <p:nvSpPr>
          <p:cNvPr id="148483" name="Rectangle 3"/>
          <p:cNvSpPr>
            <a:spLocks noGrp="1" noChangeArrowheads="1"/>
          </p:cNvSpPr>
          <p:nvPr>
            <p:ph type="body" idx="4294967295"/>
          </p:nvPr>
        </p:nvSpPr>
        <p:spPr>
          <a:xfrm>
            <a:off x="118353" y="771845"/>
            <a:ext cx="6705600" cy="3735032"/>
          </a:xfrm>
        </p:spPr>
        <p:txBody>
          <a:bodyPr>
            <a:normAutofit fontScale="92500" lnSpcReduction="20000"/>
          </a:bodyPr>
          <a:lstStyle/>
          <a:p>
            <a:pPr>
              <a:lnSpc>
                <a:spcPct val="125000"/>
              </a:lnSpc>
              <a:spcBef>
                <a:spcPts val="953"/>
              </a:spcBef>
              <a:spcAft>
                <a:spcPts val="953"/>
              </a:spcAft>
            </a:pPr>
            <a:r>
              <a:rPr lang="en-US" altLang="en-US" sz="2994" dirty="0"/>
              <a:t>Natural choice for systems requiring high reliability:</a:t>
            </a:r>
          </a:p>
          <a:p>
            <a:pPr lvl="1">
              <a:lnSpc>
                <a:spcPct val="125000"/>
              </a:lnSpc>
              <a:spcBef>
                <a:spcPts val="953"/>
              </a:spcBef>
              <a:spcAft>
                <a:spcPts val="953"/>
              </a:spcAft>
            </a:pPr>
            <a:r>
              <a:rPr lang="en-US" altLang="en-US" sz="2722" dirty="0"/>
              <a:t>Embedded control </a:t>
            </a:r>
            <a:r>
              <a:rPr lang="en-US" altLang="en-US" sz="2722" dirty="0"/>
              <a:t>applications, safety-critical software</a:t>
            </a:r>
            <a:endParaRPr lang="en-US" altLang="en-US" sz="2722" dirty="0"/>
          </a:p>
          <a:p>
            <a:pPr>
              <a:lnSpc>
                <a:spcPct val="125000"/>
              </a:lnSpc>
              <a:spcBef>
                <a:spcPts val="953"/>
              </a:spcBef>
              <a:spcAft>
                <a:spcPts val="953"/>
              </a:spcAft>
            </a:pPr>
            <a:r>
              <a:rPr lang="en-US" altLang="en-US" sz="2994" dirty="0"/>
              <a:t>All requirements are known up-front</a:t>
            </a:r>
          </a:p>
          <a:p>
            <a:pPr>
              <a:lnSpc>
                <a:spcPct val="125000"/>
              </a:lnSpc>
              <a:spcBef>
                <a:spcPts val="953"/>
              </a:spcBef>
              <a:spcAft>
                <a:spcPts val="953"/>
              </a:spcAft>
            </a:pPr>
            <a:r>
              <a:rPr lang="en-US" altLang="en-US" sz="2994" dirty="0"/>
              <a:t>Solution and technology are known</a:t>
            </a:r>
          </a:p>
          <a:p>
            <a:pPr lvl="1">
              <a:lnSpc>
                <a:spcPct val="125000"/>
              </a:lnSpc>
              <a:spcBef>
                <a:spcPts val="953"/>
              </a:spcBef>
              <a:spcAft>
                <a:spcPts val="953"/>
              </a:spcAft>
            </a:pPr>
            <a:endParaRPr lang="en-US" altLang="en-US" sz="2994"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28</a:t>
            </a:fld>
            <a:endParaRPr lang="en-US"/>
          </a:p>
        </p:txBody>
      </p:sp>
    </p:spTree>
    <p:extLst>
      <p:ext uri="{BB962C8B-B14F-4D97-AF65-F5344CB8AC3E}">
        <p14:creationId xmlns:p14="http://schemas.microsoft.com/office/powerpoint/2010/main" val="19347005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txBox="1">
            <a:spLocks noGrp="1" noChangeArrowheads="1"/>
          </p:cNvSpPr>
          <p:nvPr/>
        </p:nvSpPr>
        <p:spPr bwMode="auto">
          <a:xfrm>
            <a:off x="343117" y="4684454"/>
            <a:ext cx="1597488" cy="354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69" tIns="34284" rIns="68569" bIns="34284"/>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eaLnBrk="1" hangingPunct="1">
              <a:lnSpc>
                <a:spcPct val="100000"/>
              </a:lnSpc>
              <a:buFont typeface="Arial" panose="020B0604020202020204" pitchFamily="34" charset="0"/>
              <a:buNone/>
            </a:pPr>
            <a:fld id="{5D804CA3-9F94-44B9-9896-8B7D81E26ECE}" type="datetime1">
              <a:rPr lang="en-US" altLang="en-US" sz="1021" b="0">
                <a:solidFill>
                  <a:srgbClr val="000000"/>
                </a:solidFill>
                <a:latin typeface="Arial" panose="020B0604020202020204" pitchFamily="34" charset="0"/>
              </a:rPr>
              <a:pPr eaLnBrk="1" hangingPunct="1">
                <a:lnSpc>
                  <a:spcPct val="100000"/>
                </a:lnSpc>
                <a:buFont typeface="Arial" panose="020B0604020202020204" pitchFamily="34" charset="0"/>
                <a:buNone/>
              </a:pPr>
              <a:t>7/22/2018</a:t>
            </a:fld>
            <a:endParaRPr lang="en-US" altLang="en-US" sz="1021" b="0">
              <a:solidFill>
                <a:srgbClr val="000000"/>
              </a:solidFill>
              <a:latin typeface="Arial" panose="020B0604020202020204" pitchFamily="34" charset="0"/>
            </a:endParaRPr>
          </a:p>
        </p:txBody>
      </p:sp>
      <p:sp>
        <p:nvSpPr>
          <p:cNvPr id="149507" name="Rectangle 2"/>
          <p:cNvSpPr>
            <a:spLocks noGrp="1" noChangeArrowheads="1"/>
          </p:cNvSpPr>
          <p:nvPr>
            <p:ph type="title" idx="4294967295"/>
          </p:nvPr>
        </p:nvSpPr>
        <p:spPr>
          <a:xfrm>
            <a:off x="533401" y="1428750"/>
            <a:ext cx="5858535" cy="1676400"/>
          </a:xfrm>
          <a:solidFill>
            <a:srgbClr val="FFFF99"/>
          </a:solidFill>
          <a:ln>
            <a:solidFill>
              <a:srgbClr val="FF0000"/>
            </a:solidFill>
            <a:round/>
            <a:headEnd/>
            <a:tailEnd/>
          </a:ln>
        </p:spPr>
        <p:txBody>
          <a:bodyPr vert="horz" lIns="68569" tIns="34284" rIns="68569" bIns="34284" rtlCol="0" anchor="ctr">
            <a:normAutofit fontScale="90000"/>
          </a:bodyPr>
          <a:lstStyle/>
          <a:p>
            <a:pPr defTabSz="684806">
              <a:lnSpc>
                <a:spcPct val="115000"/>
              </a:lnSpc>
              <a:tabLst>
                <a:tab pos="0" algn="l"/>
                <a:tab pos="311079" algn="l"/>
                <a:tab pos="621078" algn="l"/>
                <a:tab pos="933237" algn="l"/>
                <a:tab pos="1244316" algn="l"/>
                <a:tab pos="1555394" algn="l"/>
                <a:tab pos="1864313" algn="l"/>
                <a:tab pos="2177552" algn="l"/>
                <a:tab pos="2488631" algn="l"/>
                <a:tab pos="2799710" algn="l"/>
                <a:tab pos="3107549" algn="l"/>
                <a:tab pos="3421868" algn="l"/>
                <a:tab pos="3732947" algn="l"/>
                <a:tab pos="4041865" algn="l"/>
                <a:tab pos="4351864" algn="l"/>
                <a:tab pos="4666183" algn="l"/>
                <a:tab pos="4977262" algn="l"/>
                <a:tab pos="5285101" algn="l"/>
                <a:tab pos="5596180" algn="l"/>
                <a:tab pos="5910499" algn="l"/>
                <a:tab pos="6221578" algn="l"/>
              </a:tabLst>
            </a:pPr>
            <a:r>
              <a:rPr lang="en-GB" altLang="en-US" sz="6124" b="1" dirty="0">
                <a:solidFill>
                  <a:srgbClr val="0000FF"/>
                </a:solidFill>
              </a:rPr>
              <a:t>Prototyping  </a:t>
            </a:r>
            <a:r>
              <a:rPr lang="en-GB" altLang="en-US" sz="6124" b="1" dirty="0">
                <a:solidFill>
                  <a:srgbClr val="0000FF"/>
                </a:solidFill>
              </a:rPr>
              <a:t>Model</a:t>
            </a:r>
            <a:endParaRPr lang="en-GB" altLang="en-US" sz="1973" b="1" dirty="0">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29</a:t>
            </a:fld>
            <a:endParaRPr lang="en-US"/>
          </a:p>
        </p:txBody>
      </p:sp>
    </p:spTree>
    <p:extLst>
      <p:ext uri="{BB962C8B-B14F-4D97-AF65-F5344CB8AC3E}">
        <p14:creationId xmlns:p14="http://schemas.microsoft.com/office/powerpoint/2010/main" val="14193233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
          <p:cNvSpPr>
            <a:spLocks noGrp="1" noChangeArrowheads="1"/>
          </p:cNvSpPr>
          <p:nvPr>
            <p:ph type="title" idx="4294967295"/>
          </p:nvPr>
        </p:nvSpPr>
        <p:spPr>
          <a:xfrm>
            <a:off x="457200" y="-78676"/>
            <a:ext cx="5850974" cy="853290"/>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3200" b="1" dirty="0">
                <a:solidFill>
                  <a:srgbClr val="0033CC"/>
                </a:solidFill>
              </a:rPr>
              <a:t>Coding and Unit Testing</a:t>
            </a:r>
          </a:p>
        </p:txBody>
      </p:sp>
      <p:sp>
        <p:nvSpPr>
          <p:cNvPr id="53251" name="Rectangle 2"/>
          <p:cNvSpPr>
            <a:spLocks noGrp="1" noChangeArrowheads="1"/>
          </p:cNvSpPr>
          <p:nvPr>
            <p:ph type="body" idx="4294967295"/>
          </p:nvPr>
        </p:nvSpPr>
        <p:spPr>
          <a:xfrm>
            <a:off x="123217" y="590550"/>
            <a:ext cx="6705600" cy="3700469"/>
          </a:xfrm>
        </p:spPr>
        <p:txBody>
          <a:bodyPr vert="horz" lIns="13470" tIns="35023" rIns="13470" bIns="35023" rtlCol="0">
            <a:noAutofit/>
          </a:bodyPr>
          <a:lstStyle/>
          <a:p>
            <a:pPr marL="232229" indent="-232229">
              <a:lnSpc>
                <a:spcPct val="125000"/>
              </a:lnSpc>
              <a:spcBef>
                <a:spcPts val="6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3600" dirty="0"/>
              <a:t>During this phase: </a:t>
            </a:r>
          </a:p>
          <a:p>
            <a:pPr marL="504423" lvl="1" indent="-193345">
              <a:lnSpc>
                <a:spcPct val="125000"/>
              </a:lnSpc>
              <a:spcBef>
                <a:spcPts val="6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3200" dirty="0"/>
              <a:t>Each module of the design is  coded, </a:t>
            </a:r>
          </a:p>
          <a:p>
            <a:pPr marL="504423" lvl="1" indent="-193345">
              <a:lnSpc>
                <a:spcPct val="125000"/>
              </a:lnSpc>
              <a:spcBef>
                <a:spcPts val="6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3200" dirty="0"/>
              <a:t>Each module is unit tested</a:t>
            </a:r>
          </a:p>
          <a:p>
            <a:pPr marL="777697" lvl="2" indent="-156620">
              <a:lnSpc>
                <a:spcPct val="125000"/>
              </a:lnSpc>
              <a:spcBef>
                <a:spcPts val="6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800" dirty="0"/>
              <a:t>That is, tested independently as a stand alone unit, and debugged. </a:t>
            </a:r>
          </a:p>
          <a:p>
            <a:pPr marL="504423" lvl="1" indent="-193345">
              <a:lnSpc>
                <a:spcPct val="125000"/>
              </a:lnSpc>
              <a:spcBef>
                <a:spcPts val="6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3200" dirty="0"/>
              <a:t>Each module is documented.</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a:t>
            </a:fld>
            <a:endParaRPr lang="en-US"/>
          </a:p>
        </p:txBody>
      </p:sp>
    </p:spTree>
    <p:extLst>
      <p:ext uri="{BB962C8B-B14F-4D97-AF65-F5344CB8AC3E}">
        <p14:creationId xmlns:p14="http://schemas.microsoft.com/office/powerpoint/2010/main" val="381821779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wipe(down)">
                                      <p:cBhvr>
                                        <p:cTn id="7" dur="500"/>
                                        <p:tgtEl>
                                          <p:spTgt spid="5325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3251">
                                            <p:txEl>
                                              <p:pRg st="2" end="2"/>
                                            </p:txEl>
                                          </p:spTgt>
                                        </p:tgtEl>
                                        <p:attrNameLst>
                                          <p:attrName>style.visibility</p:attrName>
                                        </p:attrNameLst>
                                      </p:cBhvr>
                                      <p:to>
                                        <p:strVal val="visible"/>
                                      </p:to>
                                    </p:set>
                                    <p:animEffect transition="in" filter="wipe(down)">
                                      <p:cBhvr>
                                        <p:cTn id="10" dur="500"/>
                                        <p:tgtEl>
                                          <p:spTgt spid="53251">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3251">
                                            <p:txEl>
                                              <p:pRg st="3" end="3"/>
                                            </p:txEl>
                                          </p:spTgt>
                                        </p:tgtEl>
                                        <p:attrNameLst>
                                          <p:attrName>style.visibility</p:attrName>
                                        </p:attrNameLst>
                                      </p:cBhvr>
                                      <p:to>
                                        <p:strVal val="visible"/>
                                      </p:to>
                                    </p:set>
                                    <p:animEffect transition="in" filter="wipe(down)">
                                      <p:cBhvr>
                                        <p:cTn id="13" dur="500"/>
                                        <p:tgtEl>
                                          <p:spTgt spid="53251">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3251">
                                            <p:txEl>
                                              <p:pRg st="4" end="4"/>
                                            </p:txEl>
                                          </p:spTgt>
                                        </p:tgtEl>
                                        <p:attrNameLst>
                                          <p:attrName>style.visibility</p:attrName>
                                        </p:attrNameLst>
                                      </p:cBhvr>
                                      <p:to>
                                        <p:strVal val="visible"/>
                                      </p:to>
                                    </p:set>
                                    <p:animEffect transition="in" filter="wipe(down)">
                                      <p:cBhvr>
                                        <p:cTn id="16" dur="500"/>
                                        <p:tgtEl>
                                          <p:spTgt spid="53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p:cNvSpPr>
            <a:spLocks noGrp="1" noChangeArrowheads="1"/>
          </p:cNvSpPr>
          <p:nvPr>
            <p:ph type="title" idx="4294967295"/>
          </p:nvPr>
        </p:nvSpPr>
        <p:spPr>
          <a:xfrm>
            <a:off x="406252" y="-123788"/>
            <a:ext cx="5850974" cy="853290"/>
          </a:xfrm>
        </p:spPr>
        <p:txBody>
          <a:bodyPr vert="horz" lIns="13472" tIns="35026" rIns="13472" bIns="35026" rtlCol="0" anchor="ctr">
            <a:normAutofit/>
          </a:bodyPr>
          <a:lstStyle/>
          <a:p>
            <a:pPr>
              <a:lnSpc>
                <a:spcPct val="94000"/>
              </a:lnSpc>
              <a:spcBef>
                <a:spcPts val="680"/>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200" b="1" dirty="0">
                <a:solidFill>
                  <a:srgbClr val="0033CC"/>
                </a:solidFill>
              </a:rPr>
              <a:t>Prototyping Model</a:t>
            </a:r>
          </a:p>
        </p:txBody>
      </p:sp>
      <p:sp>
        <p:nvSpPr>
          <p:cNvPr id="44034" name="Rectangle 2"/>
          <p:cNvSpPr>
            <a:spLocks noGrp="1" noChangeArrowheads="1"/>
          </p:cNvSpPr>
          <p:nvPr>
            <p:ph type="body" idx="4294967295"/>
          </p:nvPr>
        </p:nvSpPr>
        <p:spPr>
          <a:xfrm>
            <a:off x="94102" y="409820"/>
            <a:ext cx="6226600" cy="3515769"/>
          </a:xfrm>
        </p:spPr>
        <p:txBody>
          <a:bodyPr vert="horz" lIns="13472" tIns="35026" rIns="13472" bIns="35026" rtlCol="0">
            <a:noAutofit/>
          </a:bodyPr>
          <a:lstStyle/>
          <a:p>
            <a:pPr marL="232229" indent="-232229">
              <a:lnSpc>
                <a:spcPct val="115000"/>
              </a:lnSpc>
              <a:spcBef>
                <a:spcPts val="34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800" dirty="0"/>
              <a:t>A derivative of waterfall model.</a:t>
            </a:r>
          </a:p>
          <a:p>
            <a:pPr marL="232229" indent="-232229">
              <a:lnSpc>
                <a:spcPct val="115000"/>
              </a:lnSpc>
              <a:spcBef>
                <a:spcPts val="34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800" dirty="0"/>
              <a:t>Before  starting actual development, </a:t>
            </a:r>
          </a:p>
          <a:p>
            <a:pPr marL="504423" lvl="1" indent="-193345">
              <a:lnSpc>
                <a:spcPct val="115000"/>
              </a:lnSpc>
              <a:spcBef>
                <a:spcPts val="34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000" dirty="0">
                <a:solidFill>
                  <a:srgbClr val="800000"/>
                </a:solidFill>
              </a:rPr>
              <a:t>A working prototype of </a:t>
            </a:r>
            <a:r>
              <a:rPr lang="en-GB" altLang="en-US" sz="2000" dirty="0" smtClean="0">
                <a:solidFill>
                  <a:srgbClr val="800000"/>
                </a:solidFill>
              </a:rPr>
              <a:t>                                                                  the </a:t>
            </a:r>
            <a:r>
              <a:rPr lang="en-GB" altLang="en-US" sz="2000" dirty="0">
                <a:solidFill>
                  <a:srgbClr val="800000"/>
                </a:solidFill>
              </a:rPr>
              <a:t>system </a:t>
            </a:r>
            <a:r>
              <a:rPr lang="en-GB" altLang="en-US" sz="2000" dirty="0" smtClean="0">
                <a:solidFill>
                  <a:srgbClr val="800000"/>
                </a:solidFill>
              </a:rPr>
              <a:t>should </a:t>
            </a:r>
            <a:r>
              <a:rPr lang="en-GB" altLang="en-US" sz="2000" dirty="0">
                <a:solidFill>
                  <a:srgbClr val="800000"/>
                </a:solidFill>
              </a:rPr>
              <a:t>first be built.</a:t>
            </a:r>
          </a:p>
          <a:p>
            <a:pPr marL="232229" indent="-232229">
              <a:lnSpc>
                <a:spcPct val="115000"/>
              </a:lnSpc>
              <a:spcBef>
                <a:spcPts val="34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800" dirty="0">
                <a:solidFill>
                  <a:srgbClr val="000099"/>
                </a:solidFill>
              </a:rPr>
              <a:t>A prototype is a toy </a:t>
            </a:r>
            <a:r>
              <a:rPr lang="en-GB" altLang="en-US" sz="2800" dirty="0" smtClean="0">
                <a:solidFill>
                  <a:srgbClr val="000099"/>
                </a:solidFill>
              </a:rPr>
              <a:t>                               implementation </a:t>
            </a:r>
            <a:r>
              <a:rPr lang="en-GB" altLang="en-US" sz="2800" dirty="0">
                <a:solidFill>
                  <a:srgbClr val="000099"/>
                </a:solidFill>
              </a:rPr>
              <a:t>of a system</a:t>
            </a:r>
            <a:r>
              <a:rPr lang="en-GB" altLang="en-US" sz="2800" dirty="0"/>
              <a:t>:</a:t>
            </a:r>
          </a:p>
          <a:p>
            <a:pPr marL="504423" lvl="1" indent="-193345">
              <a:lnSpc>
                <a:spcPct val="115000"/>
              </a:lnSpc>
              <a:spcBef>
                <a:spcPts val="34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Limited functional capabilities, </a:t>
            </a:r>
          </a:p>
          <a:p>
            <a:pPr marL="504423" lvl="1" indent="-193345">
              <a:lnSpc>
                <a:spcPct val="115000"/>
              </a:lnSpc>
              <a:spcBef>
                <a:spcPts val="34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Low reliability,  </a:t>
            </a:r>
          </a:p>
          <a:p>
            <a:pPr marL="504423" lvl="1" indent="-193345">
              <a:lnSpc>
                <a:spcPct val="115000"/>
              </a:lnSpc>
              <a:spcBef>
                <a:spcPts val="34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Inefficient performance.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30</a:t>
            </a:fld>
            <a:endParaRPr lang="en-US"/>
          </a:p>
        </p:txBody>
      </p:sp>
      <p:grpSp>
        <p:nvGrpSpPr>
          <p:cNvPr id="5" name="Group 31"/>
          <p:cNvGrpSpPr>
            <a:grpSpLocks/>
          </p:cNvGrpSpPr>
          <p:nvPr/>
        </p:nvGrpSpPr>
        <p:grpSpPr bwMode="auto">
          <a:xfrm>
            <a:off x="3296071" y="1733550"/>
            <a:ext cx="3657362" cy="1876582"/>
            <a:chOff x="1312" y="1534"/>
            <a:chExt cx="3291" cy="1957"/>
          </a:xfrm>
        </p:grpSpPr>
        <p:sp>
          <p:nvSpPr>
            <p:cNvPr id="6" name="AutoShape 13"/>
            <p:cNvSpPr>
              <a:spLocks noChangeArrowheads="1"/>
            </p:cNvSpPr>
            <p:nvPr/>
          </p:nvSpPr>
          <p:spPr bwMode="auto">
            <a:xfrm>
              <a:off x="3334" y="3228"/>
              <a:ext cx="1216" cy="263"/>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050" b="0"/>
            </a:p>
          </p:txBody>
        </p:sp>
        <p:sp>
          <p:nvSpPr>
            <p:cNvPr id="7" name="AutoShape 11"/>
            <p:cNvSpPr>
              <a:spLocks noChangeArrowheads="1"/>
            </p:cNvSpPr>
            <p:nvPr/>
          </p:nvSpPr>
          <p:spPr bwMode="auto">
            <a:xfrm>
              <a:off x="2910" y="2804"/>
              <a:ext cx="1216" cy="264"/>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050" b="0"/>
            </a:p>
          </p:txBody>
        </p:sp>
        <p:sp>
          <p:nvSpPr>
            <p:cNvPr id="8" name="AutoShape 9"/>
            <p:cNvSpPr>
              <a:spLocks noChangeArrowheads="1"/>
            </p:cNvSpPr>
            <p:nvPr/>
          </p:nvSpPr>
          <p:spPr bwMode="auto">
            <a:xfrm>
              <a:off x="2487" y="2381"/>
              <a:ext cx="1216" cy="263"/>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050" b="0"/>
            </a:p>
          </p:txBody>
        </p:sp>
        <p:sp>
          <p:nvSpPr>
            <p:cNvPr id="9" name="AutoShape 7"/>
            <p:cNvSpPr>
              <a:spLocks noChangeArrowheads="1"/>
            </p:cNvSpPr>
            <p:nvPr/>
          </p:nvSpPr>
          <p:spPr bwMode="auto">
            <a:xfrm>
              <a:off x="2064" y="1958"/>
              <a:ext cx="1216" cy="263"/>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endParaRPr lang="en-US" altLang="en-US" sz="1200">
                <a:solidFill>
                  <a:srgbClr val="FFFF00"/>
                </a:solidFill>
                <a:latin typeface="Comic Sans MS" panose="030F0702030302020204" pitchFamily="66" charset="0"/>
              </a:endParaRPr>
            </a:p>
          </p:txBody>
        </p:sp>
        <p:sp>
          <p:nvSpPr>
            <p:cNvPr id="10" name="AutoShape 5"/>
            <p:cNvSpPr>
              <a:spLocks noChangeArrowheads="1"/>
            </p:cNvSpPr>
            <p:nvPr/>
          </p:nvSpPr>
          <p:spPr bwMode="auto">
            <a:xfrm>
              <a:off x="1312" y="1534"/>
              <a:ext cx="1544" cy="264"/>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050" b="0"/>
            </a:p>
          </p:txBody>
        </p:sp>
        <p:sp>
          <p:nvSpPr>
            <p:cNvPr id="13" name="Text Box 4"/>
            <p:cNvSpPr txBox="1">
              <a:spLocks noChangeArrowheads="1"/>
            </p:cNvSpPr>
            <p:nvPr/>
          </p:nvSpPr>
          <p:spPr bwMode="auto">
            <a:xfrm>
              <a:off x="1343" y="1544"/>
              <a:ext cx="1481"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100" dirty="0">
                  <a:solidFill>
                    <a:srgbClr val="000000"/>
                  </a:solidFill>
                  <a:latin typeface="Comic Sans MS" panose="030F0702030302020204" pitchFamily="66" charset="0"/>
                </a:rPr>
                <a:t>Prototype Construction</a:t>
              </a:r>
              <a:endParaRPr lang="en-GB" altLang="en-US" sz="1100" dirty="0">
                <a:solidFill>
                  <a:srgbClr val="000000"/>
                </a:solidFill>
                <a:latin typeface="Comic Sans MS" panose="030F0702030302020204" pitchFamily="66" charset="0"/>
              </a:endParaRPr>
            </a:p>
          </p:txBody>
        </p:sp>
        <p:sp>
          <p:nvSpPr>
            <p:cNvPr id="14" name="Text Box 6"/>
            <p:cNvSpPr txBox="1">
              <a:spLocks noChangeArrowheads="1"/>
            </p:cNvSpPr>
            <p:nvPr/>
          </p:nvSpPr>
          <p:spPr bwMode="auto">
            <a:xfrm>
              <a:off x="2064" y="1958"/>
              <a:ext cx="126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100">
                  <a:solidFill>
                    <a:srgbClr val="000000"/>
                  </a:solidFill>
                  <a:latin typeface="Comic Sans MS" panose="030F0702030302020204" pitchFamily="66" charset="0"/>
                </a:rPr>
                <a:t>       Design</a:t>
              </a:r>
            </a:p>
          </p:txBody>
        </p:sp>
        <p:sp>
          <p:nvSpPr>
            <p:cNvPr id="15" name="Text Box 8"/>
            <p:cNvSpPr txBox="1">
              <a:spLocks noChangeArrowheads="1"/>
            </p:cNvSpPr>
            <p:nvPr/>
          </p:nvSpPr>
          <p:spPr bwMode="auto">
            <a:xfrm>
              <a:off x="2487" y="2381"/>
              <a:ext cx="126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100">
                  <a:solidFill>
                    <a:srgbClr val="000000"/>
                  </a:solidFill>
                  <a:latin typeface="Comic Sans MS" panose="030F0702030302020204" pitchFamily="66" charset="0"/>
                </a:rPr>
                <a:t>        Coding</a:t>
              </a:r>
            </a:p>
          </p:txBody>
        </p:sp>
        <p:sp>
          <p:nvSpPr>
            <p:cNvPr id="16" name="Text Box 10"/>
            <p:cNvSpPr txBox="1">
              <a:spLocks noChangeArrowheads="1"/>
            </p:cNvSpPr>
            <p:nvPr/>
          </p:nvSpPr>
          <p:spPr bwMode="auto">
            <a:xfrm>
              <a:off x="2910" y="2804"/>
              <a:ext cx="126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100">
                  <a:solidFill>
                    <a:srgbClr val="000000"/>
                  </a:solidFill>
                  <a:latin typeface="Comic Sans MS" panose="030F0702030302020204" pitchFamily="66" charset="0"/>
                </a:rPr>
                <a:t>      Testing</a:t>
              </a:r>
            </a:p>
          </p:txBody>
        </p:sp>
        <p:sp>
          <p:nvSpPr>
            <p:cNvPr id="17" name="Text Box 12"/>
            <p:cNvSpPr txBox="1">
              <a:spLocks noChangeArrowheads="1"/>
            </p:cNvSpPr>
            <p:nvPr/>
          </p:nvSpPr>
          <p:spPr bwMode="auto">
            <a:xfrm>
              <a:off x="3334" y="3228"/>
              <a:ext cx="126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100">
                  <a:solidFill>
                    <a:srgbClr val="000000"/>
                  </a:solidFill>
                  <a:latin typeface="Comic Sans MS" panose="030F0702030302020204" pitchFamily="66" charset="0"/>
                </a:rPr>
                <a:t>    Maintenance</a:t>
              </a:r>
            </a:p>
          </p:txBody>
        </p:sp>
        <p:sp>
          <p:nvSpPr>
            <p:cNvPr id="20" name="Line 16"/>
            <p:cNvSpPr>
              <a:spLocks noChangeShapeType="1"/>
            </p:cNvSpPr>
            <p:nvPr/>
          </p:nvSpPr>
          <p:spPr bwMode="auto">
            <a:xfrm>
              <a:off x="2858" y="1693"/>
              <a:ext cx="158"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900"/>
            </a:p>
          </p:txBody>
        </p:sp>
        <p:sp>
          <p:nvSpPr>
            <p:cNvPr id="21" name="Line 17"/>
            <p:cNvSpPr>
              <a:spLocks noChangeShapeType="1"/>
            </p:cNvSpPr>
            <p:nvPr/>
          </p:nvSpPr>
          <p:spPr bwMode="auto">
            <a:xfrm>
              <a:off x="3016" y="1693"/>
              <a:ext cx="1" cy="265"/>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22" name="Line 18"/>
            <p:cNvSpPr>
              <a:spLocks noChangeShapeType="1"/>
            </p:cNvSpPr>
            <p:nvPr/>
          </p:nvSpPr>
          <p:spPr bwMode="auto">
            <a:xfrm>
              <a:off x="3281" y="2116"/>
              <a:ext cx="159"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900"/>
            </a:p>
          </p:txBody>
        </p:sp>
        <p:sp>
          <p:nvSpPr>
            <p:cNvPr id="23" name="Line 19"/>
            <p:cNvSpPr>
              <a:spLocks noChangeShapeType="1"/>
            </p:cNvSpPr>
            <p:nvPr/>
          </p:nvSpPr>
          <p:spPr bwMode="auto">
            <a:xfrm>
              <a:off x="3440" y="2116"/>
              <a:ext cx="1" cy="265"/>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24" name="Line 20"/>
            <p:cNvSpPr>
              <a:spLocks noChangeShapeType="1"/>
            </p:cNvSpPr>
            <p:nvPr/>
          </p:nvSpPr>
          <p:spPr bwMode="auto">
            <a:xfrm>
              <a:off x="3704" y="2540"/>
              <a:ext cx="159"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900"/>
            </a:p>
          </p:txBody>
        </p:sp>
        <p:sp>
          <p:nvSpPr>
            <p:cNvPr id="25" name="Line 21"/>
            <p:cNvSpPr>
              <a:spLocks noChangeShapeType="1"/>
            </p:cNvSpPr>
            <p:nvPr/>
          </p:nvSpPr>
          <p:spPr bwMode="auto">
            <a:xfrm>
              <a:off x="3863" y="2540"/>
              <a:ext cx="1" cy="264"/>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26" name="Line 22"/>
            <p:cNvSpPr>
              <a:spLocks noChangeShapeType="1"/>
            </p:cNvSpPr>
            <p:nvPr/>
          </p:nvSpPr>
          <p:spPr bwMode="auto">
            <a:xfrm>
              <a:off x="4128" y="2910"/>
              <a:ext cx="158"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900"/>
            </a:p>
          </p:txBody>
        </p:sp>
        <p:sp>
          <p:nvSpPr>
            <p:cNvPr id="27" name="Line 23"/>
            <p:cNvSpPr>
              <a:spLocks noChangeShapeType="1"/>
            </p:cNvSpPr>
            <p:nvPr/>
          </p:nvSpPr>
          <p:spPr bwMode="auto">
            <a:xfrm>
              <a:off x="4286" y="2910"/>
              <a:ext cx="1" cy="318"/>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28" name="Line 24"/>
            <p:cNvSpPr>
              <a:spLocks noChangeShapeType="1"/>
            </p:cNvSpPr>
            <p:nvPr/>
          </p:nvSpPr>
          <p:spPr bwMode="auto">
            <a:xfrm flipV="1">
              <a:off x="3069" y="3068"/>
              <a:ext cx="1" cy="319"/>
            </a:xfrm>
            <a:prstGeom prst="line">
              <a:avLst/>
            </a:prstGeom>
            <a:noFill/>
            <a:ln w="38160">
              <a:solidFill>
                <a:srgbClr val="0033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29" name="Line 25"/>
            <p:cNvSpPr>
              <a:spLocks noChangeShapeType="1"/>
            </p:cNvSpPr>
            <p:nvPr/>
          </p:nvSpPr>
          <p:spPr bwMode="auto">
            <a:xfrm flipV="1">
              <a:off x="2275" y="2221"/>
              <a:ext cx="1" cy="1166"/>
            </a:xfrm>
            <a:prstGeom prst="line">
              <a:avLst/>
            </a:prstGeom>
            <a:noFill/>
            <a:ln w="38160">
              <a:solidFill>
                <a:srgbClr val="0033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30" name="Line 26"/>
            <p:cNvSpPr>
              <a:spLocks noChangeShapeType="1"/>
            </p:cNvSpPr>
            <p:nvPr/>
          </p:nvSpPr>
          <p:spPr bwMode="auto">
            <a:xfrm flipV="1">
              <a:off x="2646" y="2645"/>
              <a:ext cx="1" cy="742"/>
            </a:xfrm>
            <a:prstGeom prst="line">
              <a:avLst/>
            </a:prstGeom>
            <a:noFill/>
            <a:ln w="38160">
              <a:solidFill>
                <a:srgbClr val="0033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31" name="Line 27"/>
            <p:cNvSpPr>
              <a:spLocks noChangeShapeType="1"/>
            </p:cNvSpPr>
            <p:nvPr/>
          </p:nvSpPr>
          <p:spPr bwMode="auto">
            <a:xfrm flipH="1" flipV="1">
              <a:off x="2275" y="3375"/>
              <a:ext cx="1060" cy="1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900"/>
            </a:p>
          </p:txBody>
        </p:sp>
      </p:grpSp>
    </p:spTree>
    <p:extLst>
      <p:ext uri="{BB962C8B-B14F-4D97-AF65-F5344CB8AC3E}">
        <p14:creationId xmlns:p14="http://schemas.microsoft.com/office/powerpoint/2010/main" val="84703051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additive="repl">
                                        <p:cTn id="6" dur="1" fill="hold">
                                          <p:stCondLst>
                                            <p:cond delay="0"/>
                                          </p:stCondLst>
                                        </p:cTn>
                                        <p:tgtEl>
                                          <p:spTgt spid="44034"/>
                                        </p:tgtEl>
                                        <p:attrNameLst>
                                          <p:attrName>style.visibility</p:attrName>
                                        </p:attrNameLst>
                                      </p:cBhvr>
                                      <p:to>
                                        <p:strVal val="visible"/>
                                      </p:to>
                                    </p:set>
                                    <p:animEffect transition="in" filter="box(out)">
                                      <p:cBhvr additive="repl">
                                        <p:cTn id="7" dur="500"/>
                                        <p:tgtEl>
                                          <p:spTgt spid="44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4034">
                                            <p:txEl>
                                              <p:pRg st="0" end="0"/>
                                            </p:txEl>
                                          </p:spTgt>
                                        </p:tgtEl>
                                        <p:attrNameLst>
                                          <p:attrName>style.visibility</p:attrName>
                                        </p:attrNameLst>
                                      </p:cBhvr>
                                      <p:to>
                                        <p:strVal val="visible"/>
                                      </p:to>
                                    </p:set>
                                    <p:animEffect transition="in" filter="checkerboard(across)">
                                      <p:cBhvr>
                                        <p:cTn id="12" dur="500"/>
                                        <p:tgtEl>
                                          <p:spTgt spid="4403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4034">
                                            <p:txEl>
                                              <p:pRg st="1" end="1"/>
                                            </p:txEl>
                                          </p:spTgt>
                                        </p:tgtEl>
                                        <p:attrNameLst>
                                          <p:attrName>style.visibility</p:attrName>
                                        </p:attrNameLst>
                                      </p:cBhvr>
                                      <p:to>
                                        <p:strVal val="visible"/>
                                      </p:to>
                                    </p:set>
                                    <p:animEffect transition="in" filter="checkerboard(across)">
                                      <p:cBhvr>
                                        <p:cTn id="17" dur="500"/>
                                        <p:tgtEl>
                                          <p:spTgt spid="4403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44034">
                                            <p:txEl>
                                              <p:pRg st="2" end="2"/>
                                            </p:txEl>
                                          </p:spTgt>
                                        </p:tgtEl>
                                        <p:attrNameLst>
                                          <p:attrName>style.visibility</p:attrName>
                                        </p:attrNameLst>
                                      </p:cBhvr>
                                      <p:to>
                                        <p:strVal val="visible"/>
                                      </p:to>
                                    </p:set>
                                    <p:animEffect transition="in" filter="checkerboard(across)">
                                      <p:cBhvr>
                                        <p:cTn id="22" dur="500"/>
                                        <p:tgtEl>
                                          <p:spTgt spid="4403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44034">
                                            <p:txEl>
                                              <p:pRg st="3" end="3"/>
                                            </p:txEl>
                                          </p:spTgt>
                                        </p:tgtEl>
                                        <p:attrNameLst>
                                          <p:attrName>style.visibility</p:attrName>
                                        </p:attrNameLst>
                                      </p:cBhvr>
                                      <p:to>
                                        <p:strVal val="visible"/>
                                      </p:to>
                                    </p:set>
                                    <p:animEffect transition="in" filter="checkerboard(across)">
                                      <p:cBhvr>
                                        <p:cTn id="27" dur="500"/>
                                        <p:tgtEl>
                                          <p:spTgt spid="4403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44034">
                                            <p:txEl>
                                              <p:pRg st="4" end="4"/>
                                            </p:txEl>
                                          </p:spTgt>
                                        </p:tgtEl>
                                        <p:attrNameLst>
                                          <p:attrName>style.visibility</p:attrName>
                                        </p:attrNameLst>
                                      </p:cBhvr>
                                      <p:to>
                                        <p:strVal val="visible"/>
                                      </p:to>
                                    </p:set>
                                    <p:animEffect transition="in" filter="checkerboard(across)">
                                      <p:cBhvr>
                                        <p:cTn id="32" dur="500"/>
                                        <p:tgtEl>
                                          <p:spTgt spid="4403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44034">
                                            <p:txEl>
                                              <p:pRg st="5" end="5"/>
                                            </p:txEl>
                                          </p:spTgt>
                                        </p:tgtEl>
                                        <p:attrNameLst>
                                          <p:attrName>style.visibility</p:attrName>
                                        </p:attrNameLst>
                                      </p:cBhvr>
                                      <p:to>
                                        <p:strVal val="visible"/>
                                      </p:to>
                                    </p:set>
                                    <p:animEffect transition="in" filter="checkerboard(across)">
                                      <p:cBhvr>
                                        <p:cTn id="37" dur="500"/>
                                        <p:tgtEl>
                                          <p:spTgt spid="4403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44034">
                                            <p:txEl>
                                              <p:pRg st="6" end="6"/>
                                            </p:txEl>
                                          </p:spTgt>
                                        </p:tgtEl>
                                        <p:attrNameLst>
                                          <p:attrName>style.visibility</p:attrName>
                                        </p:attrNameLst>
                                      </p:cBhvr>
                                      <p:to>
                                        <p:strVal val="visible"/>
                                      </p:to>
                                    </p:set>
                                    <p:animEffect transition="in" filter="checkerboard(across)">
                                      <p:cBhvr>
                                        <p:cTn id="42" dur="500"/>
                                        <p:tgtEl>
                                          <p:spTgt spid="440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a:xfrm>
            <a:off x="517456" y="104516"/>
            <a:ext cx="5829372" cy="513054"/>
          </a:xfrm>
        </p:spPr>
        <p:txBody>
          <a:bodyPr>
            <a:noAutofit/>
          </a:bodyPr>
          <a:lstStyle/>
          <a:p>
            <a:r>
              <a:rPr lang="en-US" altLang="en-US" sz="3200" b="1" dirty="0" smtClean="0"/>
              <a:t>Reasons for prototyping</a:t>
            </a:r>
          </a:p>
        </p:txBody>
      </p:sp>
      <p:sp>
        <p:nvSpPr>
          <p:cNvPr id="51203" name="Rectangle 3"/>
          <p:cNvSpPr>
            <a:spLocks noGrp="1" noChangeArrowheads="1"/>
          </p:cNvSpPr>
          <p:nvPr>
            <p:ph type="body" idx="4294967295"/>
          </p:nvPr>
        </p:nvSpPr>
        <p:spPr>
          <a:xfrm>
            <a:off x="228600" y="795272"/>
            <a:ext cx="6514579" cy="3818201"/>
          </a:xfrm>
        </p:spPr>
        <p:txBody>
          <a:bodyPr>
            <a:noAutofit/>
          </a:bodyPr>
          <a:lstStyle/>
          <a:p>
            <a:pPr>
              <a:lnSpc>
                <a:spcPct val="125000"/>
              </a:lnSpc>
              <a:spcBef>
                <a:spcPts val="600"/>
              </a:spcBef>
              <a:spcAft>
                <a:spcPts val="1200"/>
              </a:spcAft>
            </a:pPr>
            <a:r>
              <a:rPr lang="en-US" altLang="en-US" sz="2400" b="1" dirty="0">
                <a:solidFill>
                  <a:srgbClr val="C00000"/>
                </a:solidFill>
              </a:rPr>
              <a:t>L</a:t>
            </a:r>
            <a:r>
              <a:rPr lang="en-US" altLang="en-US" sz="2400" b="1" dirty="0" smtClean="0">
                <a:solidFill>
                  <a:srgbClr val="C00000"/>
                </a:solidFill>
              </a:rPr>
              <a:t>earning </a:t>
            </a:r>
            <a:r>
              <a:rPr lang="en-US" altLang="en-US" sz="2400" b="1" dirty="0">
                <a:solidFill>
                  <a:srgbClr val="C00000"/>
                </a:solidFill>
              </a:rPr>
              <a:t>by doing: </a:t>
            </a:r>
            <a:r>
              <a:rPr lang="en-US" altLang="en-US" sz="2400" dirty="0"/>
              <a:t>useful where requirements are only partially known</a:t>
            </a:r>
          </a:p>
          <a:p>
            <a:pPr>
              <a:lnSpc>
                <a:spcPct val="125000"/>
              </a:lnSpc>
              <a:spcBef>
                <a:spcPts val="600"/>
              </a:spcBef>
              <a:spcAft>
                <a:spcPts val="1200"/>
              </a:spcAft>
            </a:pPr>
            <a:r>
              <a:rPr lang="en-US" altLang="en-US" sz="2400" b="1" dirty="0">
                <a:solidFill>
                  <a:srgbClr val="C00000"/>
                </a:solidFill>
              </a:rPr>
              <a:t>I</a:t>
            </a:r>
            <a:r>
              <a:rPr lang="en-US" altLang="en-US" sz="2400" b="1" dirty="0" smtClean="0">
                <a:solidFill>
                  <a:srgbClr val="C00000"/>
                </a:solidFill>
              </a:rPr>
              <a:t>mproved </a:t>
            </a:r>
            <a:r>
              <a:rPr lang="en-US" altLang="en-US" sz="2400" b="1" dirty="0">
                <a:solidFill>
                  <a:srgbClr val="C00000"/>
                </a:solidFill>
              </a:rPr>
              <a:t>communication</a:t>
            </a:r>
          </a:p>
          <a:p>
            <a:pPr>
              <a:lnSpc>
                <a:spcPct val="125000"/>
              </a:lnSpc>
              <a:spcBef>
                <a:spcPts val="600"/>
              </a:spcBef>
              <a:spcAft>
                <a:spcPts val="1200"/>
              </a:spcAft>
            </a:pPr>
            <a:r>
              <a:rPr lang="en-US" altLang="en-US" sz="2400" b="1" dirty="0" smtClean="0">
                <a:solidFill>
                  <a:srgbClr val="C00000"/>
                </a:solidFill>
              </a:rPr>
              <a:t>Improved </a:t>
            </a:r>
            <a:r>
              <a:rPr lang="en-US" altLang="en-US" sz="2400" b="1" dirty="0">
                <a:solidFill>
                  <a:srgbClr val="C00000"/>
                </a:solidFill>
              </a:rPr>
              <a:t>user involvement</a:t>
            </a:r>
          </a:p>
          <a:p>
            <a:pPr>
              <a:lnSpc>
                <a:spcPct val="125000"/>
              </a:lnSpc>
              <a:spcBef>
                <a:spcPts val="600"/>
              </a:spcBef>
              <a:spcAft>
                <a:spcPts val="1200"/>
              </a:spcAft>
            </a:pPr>
            <a:r>
              <a:rPr lang="en-US" altLang="en-US" sz="2400" b="1" dirty="0" smtClean="0">
                <a:solidFill>
                  <a:srgbClr val="C00000"/>
                </a:solidFill>
              </a:rPr>
              <a:t>Reduced </a:t>
            </a:r>
            <a:r>
              <a:rPr lang="en-US" altLang="en-US" sz="2400" b="1" dirty="0">
                <a:solidFill>
                  <a:srgbClr val="C00000"/>
                </a:solidFill>
              </a:rPr>
              <a:t>need for documentation</a:t>
            </a:r>
          </a:p>
          <a:p>
            <a:pPr>
              <a:lnSpc>
                <a:spcPct val="125000"/>
              </a:lnSpc>
              <a:spcBef>
                <a:spcPts val="600"/>
              </a:spcBef>
              <a:spcAft>
                <a:spcPts val="1200"/>
              </a:spcAft>
            </a:pPr>
            <a:r>
              <a:rPr lang="en-US" altLang="en-US" sz="2400" b="1" dirty="0" smtClean="0">
                <a:solidFill>
                  <a:srgbClr val="C00000"/>
                </a:solidFill>
              </a:rPr>
              <a:t>Reduced </a:t>
            </a:r>
            <a:r>
              <a:rPr lang="en-US" altLang="en-US" sz="2400" b="1" dirty="0">
                <a:solidFill>
                  <a:srgbClr val="C00000"/>
                </a:solidFill>
              </a:rPr>
              <a:t>maintenance </a:t>
            </a:r>
            <a:r>
              <a:rPr lang="en-US" altLang="en-US" sz="2400" b="1" dirty="0" smtClean="0">
                <a:solidFill>
                  <a:srgbClr val="C00000"/>
                </a:solidFill>
              </a:rPr>
              <a:t>costs</a:t>
            </a:r>
            <a:endParaRPr lang="en-US" altLang="en-US" sz="2400" dirty="0">
              <a:solidFill>
                <a:schemeClr val="accent2"/>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31</a:t>
            </a:fld>
            <a:endParaRPr lang="en-US"/>
          </a:p>
        </p:txBody>
      </p:sp>
      <p:grpSp>
        <p:nvGrpSpPr>
          <p:cNvPr id="5" name="Group 31"/>
          <p:cNvGrpSpPr>
            <a:grpSpLocks/>
          </p:cNvGrpSpPr>
          <p:nvPr/>
        </p:nvGrpSpPr>
        <p:grpSpPr bwMode="auto">
          <a:xfrm>
            <a:off x="3733800" y="1352550"/>
            <a:ext cx="3124200" cy="2133600"/>
            <a:chOff x="1312" y="1534"/>
            <a:chExt cx="3291" cy="1957"/>
          </a:xfrm>
        </p:grpSpPr>
        <p:sp>
          <p:nvSpPr>
            <p:cNvPr id="6" name="AutoShape 13"/>
            <p:cNvSpPr>
              <a:spLocks noChangeArrowheads="1"/>
            </p:cNvSpPr>
            <p:nvPr/>
          </p:nvSpPr>
          <p:spPr bwMode="auto">
            <a:xfrm>
              <a:off x="3334" y="3228"/>
              <a:ext cx="1216" cy="263"/>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050" b="0"/>
            </a:p>
          </p:txBody>
        </p:sp>
        <p:sp>
          <p:nvSpPr>
            <p:cNvPr id="7" name="AutoShape 11"/>
            <p:cNvSpPr>
              <a:spLocks noChangeArrowheads="1"/>
            </p:cNvSpPr>
            <p:nvPr/>
          </p:nvSpPr>
          <p:spPr bwMode="auto">
            <a:xfrm>
              <a:off x="2910" y="2804"/>
              <a:ext cx="1216" cy="264"/>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050" b="0"/>
            </a:p>
          </p:txBody>
        </p:sp>
        <p:sp>
          <p:nvSpPr>
            <p:cNvPr id="8" name="AutoShape 9"/>
            <p:cNvSpPr>
              <a:spLocks noChangeArrowheads="1"/>
            </p:cNvSpPr>
            <p:nvPr/>
          </p:nvSpPr>
          <p:spPr bwMode="auto">
            <a:xfrm>
              <a:off x="2487" y="2381"/>
              <a:ext cx="1216" cy="263"/>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050" b="0"/>
            </a:p>
          </p:txBody>
        </p:sp>
        <p:sp>
          <p:nvSpPr>
            <p:cNvPr id="9" name="AutoShape 7"/>
            <p:cNvSpPr>
              <a:spLocks noChangeArrowheads="1"/>
            </p:cNvSpPr>
            <p:nvPr/>
          </p:nvSpPr>
          <p:spPr bwMode="auto">
            <a:xfrm>
              <a:off x="2064" y="1958"/>
              <a:ext cx="1216" cy="263"/>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endParaRPr lang="en-US" altLang="en-US" sz="1200">
                <a:solidFill>
                  <a:srgbClr val="FFFF00"/>
                </a:solidFill>
                <a:latin typeface="Comic Sans MS" panose="030F0702030302020204" pitchFamily="66" charset="0"/>
              </a:endParaRPr>
            </a:p>
          </p:txBody>
        </p:sp>
        <p:sp>
          <p:nvSpPr>
            <p:cNvPr id="10" name="AutoShape 5"/>
            <p:cNvSpPr>
              <a:spLocks noChangeArrowheads="1"/>
            </p:cNvSpPr>
            <p:nvPr/>
          </p:nvSpPr>
          <p:spPr bwMode="auto">
            <a:xfrm>
              <a:off x="1312" y="1534"/>
              <a:ext cx="1544" cy="319"/>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050" b="0"/>
            </a:p>
          </p:txBody>
        </p:sp>
        <p:sp>
          <p:nvSpPr>
            <p:cNvPr id="11" name="Text Box 4"/>
            <p:cNvSpPr txBox="1">
              <a:spLocks noChangeArrowheads="1"/>
            </p:cNvSpPr>
            <p:nvPr/>
          </p:nvSpPr>
          <p:spPr bwMode="auto">
            <a:xfrm>
              <a:off x="1551" y="1534"/>
              <a:ext cx="127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050" dirty="0">
                  <a:solidFill>
                    <a:srgbClr val="000000"/>
                  </a:solidFill>
                  <a:latin typeface="Comic Sans MS" panose="030F0702030302020204" pitchFamily="66" charset="0"/>
                </a:rPr>
                <a:t>Prototype Construction</a:t>
              </a:r>
              <a:endParaRPr lang="en-GB" altLang="en-US" sz="1050" dirty="0">
                <a:solidFill>
                  <a:srgbClr val="000000"/>
                </a:solidFill>
                <a:latin typeface="Comic Sans MS" panose="030F0702030302020204" pitchFamily="66" charset="0"/>
              </a:endParaRPr>
            </a:p>
          </p:txBody>
        </p:sp>
        <p:sp>
          <p:nvSpPr>
            <p:cNvPr id="12" name="Text Box 6"/>
            <p:cNvSpPr txBox="1">
              <a:spLocks noChangeArrowheads="1"/>
            </p:cNvSpPr>
            <p:nvPr/>
          </p:nvSpPr>
          <p:spPr bwMode="auto">
            <a:xfrm>
              <a:off x="2064" y="1958"/>
              <a:ext cx="126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100" dirty="0">
                  <a:solidFill>
                    <a:srgbClr val="000000"/>
                  </a:solidFill>
                  <a:latin typeface="Comic Sans MS" panose="030F0702030302020204" pitchFamily="66" charset="0"/>
                </a:rPr>
                <a:t>       Design</a:t>
              </a:r>
            </a:p>
          </p:txBody>
        </p:sp>
        <p:sp>
          <p:nvSpPr>
            <p:cNvPr id="13" name="Text Box 8"/>
            <p:cNvSpPr txBox="1">
              <a:spLocks noChangeArrowheads="1"/>
            </p:cNvSpPr>
            <p:nvPr/>
          </p:nvSpPr>
          <p:spPr bwMode="auto">
            <a:xfrm>
              <a:off x="2487" y="2381"/>
              <a:ext cx="126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100">
                  <a:solidFill>
                    <a:srgbClr val="000000"/>
                  </a:solidFill>
                  <a:latin typeface="Comic Sans MS" panose="030F0702030302020204" pitchFamily="66" charset="0"/>
                </a:rPr>
                <a:t>        Coding</a:t>
              </a:r>
            </a:p>
          </p:txBody>
        </p:sp>
        <p:sp>
          <p:nvSpPr>
            <p:cNvPr id="14" name="Text Box 10"/>
            <p:cNvSpPr txBox="1">
              <a:spLocks noChangeArrowheads="1"/>
            </p:cNvSpPr>
            <p:nvPr/>
          </p:nvSpPr>
          <p:spPr bwMode="auto">
            <a:xfrm>
              <a:off x="2910" y="2804"/>
              <a:ext cx="126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100">
                  <a:solidFill>
                    <a:srgbClr val="000000"/>
                  </a:solidFill>
                  <a:latin typeface="Comic Sans MS" panose="030F0702030302020204" pitchFamily="66" charset="0"/>
                </a:rPr>
                <a:t>      Testing</a:t>
              </a:r>
            </a:p>
          </p:txBody>
        </p:sp>
        <p:sp>
          <p:nvSpPr>
            <p:cNvPr id="15" name="Text Box 12"/>
            <p:cNvSpPr txBox="1">
              <a:spLocks noChangeArrowheads="1"/>
            </p:cNvSpPr>
            <p:nvPr/>
          </p:nvSpPr>
          <p:spPr bwMode="auto">
            <a:xfrm>
              <a:off x="3334" y="3228"/>
              <a:ext cx="126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100">
                  <a:solidFill>
                    <a:srgbClr val="000000"/>
                  </a:solidFill>
                  <a:latin typeface="Comic Sans MS" panose="030F0702030302020204" pitchFamily="66" charset="0"/>
                </a:rPr>
                <a:t>    Maintenance</a:t>
              </a:r>
            </a:p>
          </p:txBody>
        </p:sp>
        <p:sp>
          <p:nvSpPr>
            <p:cNvPr id="16" name="Line 16"/>
            <p:cNvSpPr>
              <a:spLocks noChangeShapeType="1"/>
            </p:cNvSpPr>
            <p:nvPr/>
          </p:nvSpPr>
          <p:spPr bwMode="auto">
            <a:xfrm>
              <a:off x="2858" y="1693"/>
              <a:ext cx="158"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900"/>
            </a:p>
          </p:txBody>
        </p:sp>
        <p:sp>
          <p:nvSpPr>
            <p:cNvPr id="17" name="Line 17"/>
            <p:cNvSpPr>
              <a:spLocks noChangeShapeType="1"/>
            </p:cNvSpPr>
            <p:nvPr/>
          </p:nvSpPr>
          <p:spPr bwMode="auto">
            <a:xfrm>
              <a:off x="3016" y="1693"/>
              <a:ext cx="1" cy="265"/>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18" name="Line 18"/>
            <p:cNvSpPr>
              <a:spLocks noChangeShapeType="1"/>
            </p:cNvSpPr>
            <p:nvPr/>
          </p:nvSpPr>
          <p:spPr bwMode="auto">
            <a:xfrm>
              <a:off x="3281" y="2116"/>
              <a:ext cx="159"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900"/>
            </a:p>
          </p:txBody>
        </p:sp>
        <p:sp>
          <p:nvSpPr>
            <p:cNvPr id="19" name="Line 19"/>
            <p:cNvSpPr>
              <a:spLocks noChangeShapeType="1"/>
            </p:cNvSpPr>
            <p:nvPr/>
          </p:nvSpPr>
          <p:spPr bwMode="auto">
            <a:xfrm>
              <a:off x="3440" y="2116"/>
              <a:ext cx="1" cy="265"/>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20" name="Line 20"/>
            <p:cNvSpPr>
              <a:spLocks noChangeShapeType="1"/>
            </p:cNvSpPr>
            <p:nvPr/>
          </p:nvSpPr>
          <p:spPr bwMode="auto">
            <a:xfrm>
              <a:off x="3704" y="2540"/>
              <a:ext cx="159"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900"/>
            </a:p>
          </p:txBody>
        </p:sp>
        <p:sp>
          <p:nvSpPr>
            <p:cNvPr id="21" name="Line 21"/>
            <p:cNvSpPr>
              <a:spLocks noChangeShapeType="1"/>
            </p:cNvSpPr>
            <p:nvPr/>
          </p:nvSpPr>
          <p:spPr bwMode="auto">
            <a:xfrm>
              <a:off x="3863" y="2540"/>
              <a:ext cx="1" cy="264"/>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22" name="Line 22"/>
            <p:cNvSpPr>
              <a:spLocks noChangeShapeType="1"/>
            </p:cNvSpPr>
            <p:nvPr/>
          </p:nvSpPr>
          <p:spPr bwMode="auto">
            <a:xfrm>
              <a:off x="4128" y="2910"/>
              <a:ext cx="158"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900"/>
            </a:p>
          </p:txBody>
        </p:sp>
        <p:sp>
          <p:nvSpPr>
            <p:cNvPr id="23" name="Line 23"/>
            <p:cNvSpPr>
              <a:spLocks noChangeShapeType="1"/>
            </p:cNvSpPr>
            <p:nvPr/>
          </p:nvSpPr>
          <p:spPr bwMode="auto">
            <a:xfrm>
              <a:off x="4286" y="2910"/>
              <a:ext cx="1" cy="318"/>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24" name="Line 24"/>
            <p:cNvSpPr>
              <a:spLocks noChangeShapeType="1"/>
            </p:cNvSpPr>
            <p:nvPr/>
          </p:nvSpPr>
          <p:spPr bwMode="auto">
            <a:xfrm flipV="1">
              <a:off x="3069" y="3068"/>
              <a:ext cx="1" cy="319"/>
            </a:xfrm>
            <a:prstGeom prst="line">
              <a:avLst/>
            </a:prstGeom>
            <a:noFill/>
            <a:ln w="38160">
              <a:solidFill>
                <a:srgbClr val="0033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25" name="Line 25"/>
            <p:cNvSpPr>
              <a:spLocks noChangeShapeType="1"/>
            </p:cNvSpPr>
            <p:nvPr/>
          </p:nvSpPr>
          <p:spPr bwMode="auto">
            <a:xfrm flipV="1">
              <a:off x="2275" y="2221"/>
              <a:ext cx="1" cy="1166"/>
            </a:xfrm>
            <a:prstGeom prst="line">
              <a:avLst/>
            </a:prstGeom>
            <a:noFill/>
            <a:ln w="38160">
              <a:solidFill>
                <a:srgbClr val="0033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26" name="Line 26"/>
            <p:cNvSpPr>
              <a:spLocks noChangeShapeType="1"/>
            </p:cNvSpPr>
            <p:nvPr/>
          </p:nvSpPr>
          <p:spPr bwMode="auto">
            <a:xfrm flipV="1">
              <a:off x="2646" y="2645"/>
              <a:ext cx="1" cy="742"/>
            </a:xfrm>
            <a:prstGeom prst="line">
              <a:avLst/>
            </a:prstGeom>
            <a:noFill/>
            <a:ln w="38160">
              <a:solidFill>
                <a:srgbClr val="0033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27" name="Line 27"/>
            <p:cNvSpPr>
              <a:spLocks noChangeShapeType="1"/>
            </p:cNvSpPr>
            <p:nvPr/>
          </p:nvSpPr>
          <p:spPr bwMode="auto">
            <a:xfrm flipH="1" flipV="1">
              <a:off x="2275" y="3375"/>
              <a:ext cx="1060" cy="1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900"/>
            </a:p>
          </p:txBody>
        </p:sp>
      </p:grpSp>
    </p:spTree>
    <p:extLst>
      <p:ext uri="{BB962C8B-B14F-4D97-AF65-F5344CB8AC3E}">
        <p14:creationId xmlns:p14="http://schemas.microsoft.com/office/powerpoint/2010/main" val="3067231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1203">
                                            <p:txEl>
                                              <p:pRg st="1" end="1"/>
                                            </p:txEl>
                                          </p:spTgt>
                                        </p:tgtEl>
                                        <p:attrNameLst>
                                          <p:attrName>style.visibility</p:attrName>
                                        </p:attrNameLst>
                                      </p:cBhvr>
                                      <p:to>
                                        <p:strVal val="visible"/>
                                      </p:to>
                                    </p:set>
                                    <p:anim calcmode="lin" valueType="num">
                                      <p:cBhvr additive="base">
                                        <p:cTn id="13" dur="500" fill="hold"/>
                                        <p:tgtEl>
                                          <p:spTgt spid="5120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12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1203">
                                            <p:txEl>
                                              <p:pRg st="2" end="2"/>
                                            </p:txEl>
                                          </p:spTgt>
                                        </p:tgtEl>
                                        <p:attrNameLst>
                                          <p:attrName>style.visibility</p:attrName>
                                        </p:attrNameLst>
                                      </p:cBhvr>
                                      <p:to>
                                        <p:strVal val="visible"/>
                                      </p:to>
                                    </p:set>
                                    <p:anim calcmode="lin" valueType="num">
                                      <p:cBhvr additive="base">
                                        <p:cTn id="19" dur="500" fill="hold"/>
                                        <p:tgtEl>
                                          <p:spTgt spid="5120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12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1203">
                                            <p:txEl>
                                              <p:pRg st="3" end="3"/>
                                            </p:txEl>
                                          </p:spTgt>
                                        </p:tgtEl>
                                        <p:attrNameLst>
                                          <p:attrName>style.visibility</p:attrName>
                                        </p:attrNameLst>
                                      </p:cBhvr>
                                      <p:to>
                                        <p:strVal val="visible"/>
                                      </p:to>
                                    </p:set>
                                    <p:anim calcmode="lin" valueType="num">
                                      <p:cBhvr additive="base">
                                        <p:cTn id="25" dur="500" fill="hold"/>
                                        <p:tgtEl>
                                          <p:spTgt spid="5120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12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1203">
                                            <p:txEl>
                                              <p:pRg st="4" end="4"/>
                                            </p:txEl>
                                          </p:spTgt>
                                        </p:tgtEl>
                                        <p:attrNameLst>
                                          <p:attrName>style.visibility</p:attrName>
                                        </p:attrNameLst>
                                      </p:cBhvr>
                                      <p:to>
                                        <p:strVal val="visible"/>
                                      </p:to>
                                    </p:set>
                                    <p:anim calcmode="lin" valueType="num">
                                      <p:cBhvr additive="base">
                                        <p:cTn id="31" dur="500" fill="hold"/>
                                        <p:tgtEl>
                                          <p:spTgt spid="5120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120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
          <p:cNvSpPr>
            <a:spLocks noGrp="1" noChangeArrowheads="1"/>
          </p:cNvSpPr>
          <p:nvPr>
            <p:ph type="title" idx="4294967295"/>
          </p:nvPr>
        </p:nvSpPr>
        <p:spPr>
          <a:xfrm>
            <a:off x="228600" y="0"/>
            <a:ext cx="6858720" cy="601624"/>
          </a:xfrm>
        </p:spPr>
        <p:txBody>
          <a:bodyPr vert="horz" lIns="13472" tIns="35026" rIns="13472" bIns="35026" rtlCol="0" anchor="ctr">
            <a:normAutofit/>
          </a:bodyPr>
          <a:lstStyle/>
          <a:p>
            <a:pPr>
              <a:lnSpc>
                <a:spcPct val="94000"/>
              </a:lnSpc>
              <a:spcBef>
                <a:spcPts val="544"/>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2800" b="1" dirty="0"/>
              <a:t>Reasons for Developing a Prototype</a:t>
            </a:r>
          </a:p>
        </p:txBody>
      </p:sp>
      <p:sp>
        <p:nvSpPr>
          <p:cNvPr id="45058" name="Rectangle 2"/>
          <p:cNvSpPr>
            <a:spLocks noGrp="1" noChangeArrowheads="1"/>
          </p:cNvSpPr>
          <p:nvPr>
            <p:ph type="body" idx="4294967295"/>
          </p:nvPr>
        </p:nvSpPr>
        <p:spPr>
          <a:xfrm>
            <a:off x="76199" y="522842"/>
            <a:ext cx="6705601" cy="4658529"/>
          </a:xfrm>
        </p:spPr>
        <p:txBody>
          <a:bodyPr vert="horz" lIns="13472" tIns="35026" rIns="13472" bIns="35026" rtlCol="0">
            <a:normAutofit/>
          </a:bodyPr>
          <a:lstStyle/>
          <a:p>
            <a:pPr marL="232229" indent="-232229">
              <a:lnSpc>
                <a:spcPct val="110000"/>
              </a:lnSpc>
              <a:spcBef>
                <a:spcPts val="408"/>
              </a:spcBef>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800" b="1" dirty="0">
                <a:solidFill>
                  <a:srgbClr val="0000FF"/>
                </a:solidFill>
              </a:rPr>
              <a:t>Illustrate to the customer:</a:t>
            </a:r>
          </a:p>
          <a:p>
            <a:pPr marL="504423" lvl="1" indent="-193345">
              <a:lnSpc>
                <a:spcPct val="110000"/>
              </a:lnSpc>
              <a:spcBef>
                <a:spcPts val="408"/>
              </a:spcBef>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t>input data formats, messages, reports, or interactive dialogs. </a:t>
            </a:r>
          </a:p>
          <a:p>
            <a:pPr marL="232229" indent="-232229">
              <a:lnSpc>
                <a:spcPct val="110000"/>
              </a:lnSpc>
              <a:spcBef>
                <a:spcPts val="408"/>
              </a:spcBef>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800" b="1" dirty="0">
                <a:solidFill>
                  <a:srgbClr val="0000FF"/>
                </a:solidFill>
              </a:rPr>
              <a:t>Examine technical issues associated with product development:</a:t>
            </a:r>
            <a:r>
              <a:rPr lang="en-GB" altLang="en-US" sz="2800" b="1" dirty="0"/>
              <a:t> </a:t>
            </a:r>
          </a:p>
          <a:p>
            <a:pPr marL="504423" lvl="1" indent="-193345">
              <a:lnSpc>
                <a:spcPct val="110000"/>
              </a:lnSpc>
              <a:spcBef>
                <a:spcPts val="408"/>
              </a:spcBef>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t>Often major design decisions  depend on issues like: </a:t>
            </a:r>
          </a:p>
          <a:p>
            <a:pPr marL="777697" lvl="2" indent="-155539">
              <a:lnSpc>
                <a:spcPct val="110000"/>
              </a:lnSpc>
              <a:spcBef>
                <a:spcPts val="408"/>
              </a:spcBef>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solidFill>
                  <a:srgbClr val="FF0000"/>
                </a:solidFill>
              </a:rPr>
              <a:t>Response time of a hardware controller, </a:t>
            </a:r>
          </a:p>
          <a:p>
            <a:pPr marL="777697" lvl="2" indent="-155539">
              <a:lnSpc>
                <a:spcPct val="110000"/>
              </a:lnSpc>
              <a:spcBef>
                <a:spcPts val="408"/>
              </a:spcBef>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solidFill>
                  <a:srgbClr val="FF0000"/>
                </a:solidFill>
              </a:rPr>
              <a:t>Efficiency of a sorting algorithm, etc.</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32</a:t>
            </a:fld>
            <a:endParaRPr lang="en-US"/>
          </a:p>
        </p:txBody>
      </p:sp>
    </p:spTree>
    <p:extLst>
      <p:ext uri="{BB962C8B-B14F-4D97-AF65-F5344CB8AC3E}">
        <p14:creationId xmlns:p14="http://schemas.microsoft.com/office/powerpoint/2010/main" val="153132433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Effect transition="in" filter="checkerboard(across)">
                                      <p:cBhvr>
                                        <p:cTn id="7" dur="500"/>
                                        <p:tgtEl>
                                          <p:spTgt spid="450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5058">
                                            <p:txEl>
                                              <p:pRg st="2" end="2"/>
                                            </p:txEl>
                                          </p:spTgt>
                                        </p:tgtEl>
                                        <p:attrNameLst>
                                          <p:attrName>style.visibility</p:attrName>
                                        </p:attrNameLst>
                                      </p:cBhvr>
                                      <p:to>
                                        <p:strVal val="visible"/>
                                      </p:to>
                                    </p:set>
                                    <p:animEffect transition="in" filter="checkerboard(across)">
                                      <p:cBhvr>
                                        <p:cTn id="12" dur="500"/>
                                        <p:tgtEl>
                                          <p:spTgt spid="45058">
                                            <p:txEl>
                                              <p:pRg st="2" end="2"/>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45058">
                                            <p:txEl>
                                              <p:pRg st="1" end="1"/>
                                            </p:txEl>
                                          </p:spTgt>
                                        </p:tgtEl>
                                        <p:attrNameLst>
                                          <p:attrName>style.visibility</p:attrName>
                                        </p:attrNameLst>
                                      </p:cBhvr>
                                      <p:to>
                                        <p:strVal val="visible"/>
                                      </p:to>
                                    </p:set>
                                    <p:animEffect transition="in" filter="checkerboard(across)">
                                      <p:cBhvr>
                                        <p:cTn id="15" dur="500"/>
                                        <p:tgtEl>
                                          <p:spTgt spid="45058">
                                            <p:txEl>
                                              <p:pRg st="1" end="1"/>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45058">
                                            <p:txEl>
                                              <p:pRg st="3" end="3"/>
                                            </p:txEl>
                                          </p:spTgt>
                                        </p:tgtEl>
                                        <p:attrNameLst>
                                          <p:attrName>style.visibility</p:attrName>
                                        </p:attrNameLst>
                                      </p:cBhvr>
                                      <p:to>
                                        <p:strVal val="visible"/>
                                      </p:to>
                                    </p:set>
                                    <p:animEffect transition="in" filter="checkerboard(across)">
                                      <p:cBhvr>
                                        <p:cTn id="18" dur="500"/>
                                        <p:tgtEl>
                                          <p:spTgt spid="45058">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45058">
                                            <p:txEl>
                                              <p:pRg st="4" end="4"/>
                                            </p:txEl>
                                          </p:spTgt>
                                        </p:tgtEl>
                                        <p:attrNameLst>
                                          <p:attrName>style.visibility</p:attrName>
                                        </p:attrNameLst>
                                      </p:cBhvr>
                                      <p:to>
                                        <p:strVal val="visible"/>
                                      </p:to>
                                    </p:set>
                                    <p:animEffect transition="in" filter="checkerboard(across)">
                                      <p:cBhvr>
                                        <p:cTn id="21" dur="500"/>
                                        <p:tgtEl>
                                          <p:spTgt spid="45058">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45058">
                                            <p:txEl>
                                              <p:pRg st="5" end="5"/>
                                            </p:txEl>
                                          </p:spTgt>
                                        </p:tgtEl>
                                        <p:attrNameLst>
                                          <p:attrName>style.visibility</p:attrName>
                                        </p:attrNameLst>
                                      </p:cBhvr>
                                      <p:to>
                                        <p:strVal val="visible"/>
                                      </p:to>
                                    </p:set>
                                    <p:animEffect transition="in" filter="checkerboard(across)">
                                      <p:cBhvr>
                                        <p:cTn id="24" dur="500"/>
                                        <p:tgtEl>
                                          <p:spTgt spid="4505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
          <p:cNvSpPr>
            <a:spLocks noGrp="1" noChangeArrowheads="1"/>
          </p:cNvSpPr>
          <p:nvPr>
            <p:ph type="title" idx="4294967295"/>
          </p:nvPr>
        </p:nvSpPr>
        <p:spPr>
          <a:xfrm>
            <a:off x="533400" y="-171450"/>
            <a:ext cx="5850974" cy="853290"/>
          </a:xfrm>
        </p:spPr>
        <p:txBody>
          <a:bodyPr vert="horz" lIns="13472" tIns="35026" rIns="13472" bIns="35026" rtlCol="0" anchor="ctr">
            <a:normAutofit/>
          </a:bodyPr>
          <a:lstStyle/>
          <a:p>
            <a:pPr>
              <a:lnSpc>
                <a:spcPct val="94000"/>
              </a:lnSpc>
              <a:spcBef>
                <a:spcPts val="680"/>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200" b="1" dirty="0">
                <a:solidFill>
                  <a:srgbClr val="0033CC"/>
                </a:solidFill>
              </a:rPr>
              <a:t>Prototyping Model </a:t>
            </a:r>
            <a:r>
              <a:rPr lang="en-GB" altLang="en-US" sz="1100" b="1" dirty="0">
                <a:solidFill>
                  <a:srgbClr val="0033CC"/>
                </a:solidFill>
              </a:rPr>
              <a:t>(CONT.)</a:t>
            </a:r>
            <a:r>
              <a:rPr lang="ar-SA" altLang="en-US" sz="1100" b="1" dirty="0">
                <a:solidFill>
                  <a:srgbClr val="0033CC"/>
                </a:solidFill>
                <a:cs typeface="Arial" panose="020B0604020202020204" pitchFamily="34" charset="0"/>
              </a:rPr>
              <a:t>‏</a:t>
            </a:r>
            <a:endParaRPr lang="en-GB" altLang="en-US" sz="1100" b="1" dirty="0">
              <a:solidFill>
                <a:srgbClr val="0033CC"/>
              </a:solidFill>
            </a:endParaRPr>
          </a:p>
        </p:txBody>
      </p:sp>
      <p:sp>
        <p:nvSpPr>
          <p:cNvPr id="157699" name="Rectangle 2"/>
          <p:cNvSpPr>
            <a:spLocks noGrp="1" noChangeArrowheads="1"/>
          </p:cNvSpPr>
          <p:nvPr>
            <p:ph type="body" idx="4294967295"/>
          </p:nvPr>
        </p:nvSpPr>
        <p:spPr>
          <a:xfrm>
            <a:off x="179962" y="696483"/>
            <a:ext cx="6362700" cy="3995339"/>
          </a:xfrm>
        </p:spPr>
        <p:txBody>
          <a:bodyPr vert="horz" lIns="13472" tIns="35026" rIns="13472" bIns="35026" rtlCol="0">
            <a:normAutofit fontScale="92500" lnSpcReduction="20000"/>
          </a:bodyPr>
          <a:lstStyle/>
          <a:p>
            <a:pPr marL="232229" indent="-232229">
              <a:lnSpc>
                <a:spcPct val="120000"/>
              </a:lnSpc>
              <a:spcBef>
                <a:spcPct val="15000"/>
              </a:spcBef>
              <a:spcAft>
                <a:spcPts val="12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3600" dirty="0"/>
              <a:t>Another reason for developing a prototype:</a:t>
            </a:r>
          </a:p>
          <a:p>
            <a:pPr marL="504423" lvl="1" indent="-193345">
              <a:lnSpc>
                <a:spcPct val="120000"/>
              </a:lnSpc>
              <a:spcBef>
                <a:spcPct val="15000"/>
              </a:spcBef>
              <a:spcAft>
                <a:spcPts val="12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3200" b="1" dirty="0">
                <a:solidFill>
                  <a:srgbClr val="000099"/>
                </a:solidFill>
              </a:rPr>
              <a:t>It is impossible to “get it right” the first time, </a:t>
            </a:r>
          </a:p>
          <a:p>
            <a:pPr marL="504423" lvl="1" indent="-193345">
              <a:lnSpc>
                <a:spcPct val="120000"/>
              </a:lnSpc>
              <a:spcBef>
                <a:spcPct val="15000"/>
              </a:spcBef>
              <a:spcAft>
                <a:spcPts val="12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3200" dirty="0"/>
              <a:t>We must plan to throw away  the first version:	</a:t>
            </a:r>
          </a:p>
          <a:p>
            <a:pPr marL="777697" lvl="2" indent="-155539">
              <a:lnSpc>
                <a:spcPct val="120000"/>
              </a:lnSpc>
              <a:spcBef>
                <a:spcPct val="15000"/>
              </a:spcBef>
              <a:spcAft>
                <a:spcPts val="12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800" dirty="0"/>
              <a:t>If we want to develop a good software.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33</a:t>
            </a:fld>
            <a:endParaRPr lang="en-US"/>
          </a:p>
        </p:txBody>
      </p:sp>
    </p:spTree>
    <p:extLst>
      <p:ext uri="{BB962C8B-B14F-4D97-AF65-F5344CB8AC3E}">
        <p14:creationId xmlns:p14="http://schemas.microsoft.com/office/powerpoint/2010/main" val="12015996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
          <p:cNvSpPr>
            <a:spLocks noGrp="1" noChangeArrowheads="1"/>
          </p:cNvSpPr>
          <p:nvPr>
            <p:ph type="title" idx="4294967295"/>
          </p:nvPr>
        </p:nvSpPr>
        <p:spPr>
          <a:xfrm>
            <a:off x="-481102" y="-147764"/>
            <a:ext cx="5850974" cy="853290"/>
          </a:xfrm>
        </p:spPr>
        <p:txBody>
          <a:bodyPr vert="horz" lIns="13472" tIns="35026" rIns="13472" bIns="35026" rtlCol="0" anchor="ctr">
            <a:normAutofit/>
          </a:bodyPr>
          <a:lstStyle/>
          <a:p>
            <a:pPr>
              <a:lnSpc>
                <a:spcPct val="94000"/>
              </a:lnSpc>
              <a:spcBef>
                <a:spcPts val="680"/>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062" b="1" dirty="0">
                <a:solidFill>
                  <a:srgbClr val="0033CC"/>
                </a:solidFill>
              </a:rPr>
              <a:t>Prototyping Model </a:t>
            </a:r>
            <a:r>
              <a:rPr lang="ar-SA" altLang="en-US" sz="1293" b="1" dirty="0">
                <a:solidFill>
                  <a:srgbClr val="0033CC"/>
                </a:solidFill>
                <a:cs typeface="Arial" panose="020B0604020202020204" pitchFamily="34" charset="0"/>
              </a:rPr>
              <a:t>‏</a:t>
            </a:r>
            <a:endParaRPr lang="en-GB" altLang="en-US" sz="1293" b="1" dirty="0">
              <a:solidFill>
                <a:srgbClr val="0033CC"/>
              </a:solidFill>
            </a:endParaRPr>
          </a:p>
        </p:txBody>
      </p:sp>
      <p:sp>
        <p:nvSpPr>
          <p:cNvPr id="47106" name="Rectangle 2"/>
          <p:cNvSpPr>
            <a:spLocks noGrp="1" noChangeArrowheads="1"/>
          </p:cNvSpPr>
          <p:nvPr>
            <p:ph type="body" idx="4294967295"/>
          </p:nvPr>
        </p:nvSpPr>
        <p:spPr>
          <a:xfrm>
            <a:off x="152400" y="646809"/>
            <a:ext cx="6270443" cy="4099030"/>
          </a:xfrm>
        </p:spPr>
        <p:txBody>
          <a:bodyPr vert="horz" lIns="13472" tIns="35026" rIns="13472" bIns="35026" rtlCol="0">
            <a:normAutofit fontScale="77500" lnSpcReduction="20000"/>
          </a:bodyPr>
          <a:lstStyle/>
          <a:p>
            <a:pPr marL="232229" indent="-232229">
              <a:lnSpc>
                <a:spcPct val="130000"/>
              </a:lnSpc>
              <a:spcBef>
                <a:spcPts val="60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800" dirty="0"/>
              <a:t>Start with approximate requirements.</a:t>
            </a:r>
          </a:p>
          <a:p>
            <a:pPr marL="232229" indent="-232229">
              <a:lnSpc>
                <a:spcPct val="130000"/>
              </a:lnSpc>
              <a:spcBef>
                <a:spcPts val="60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800" dirty="0"/>
              <a:t>Carry out a quick design.</a:t>
            </a:r>
          </a:p>
          <a:p>
            <a:pPr marL="232229" indent="-232229">
              <a:lnSpc>
                <a:spcPct val="130000"/>
              </a:lnSpc>
              <a:spcBef>
                <a:spcPts val="60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800" dirty="0"/>
              <a:t>Prototype </a:t>
            </a:r>
            <a:r>
              <a:rPr lang="en-GB" altLang="en-US" sz="2800" dirty="0"/>
              <a:t>is </a:t>
            </a:r>
            <a:r>
              <a:rPr lang="en-GB" altLang="en-US" sz="2800" dirty="0"/>
              <a:t>built using several  </a:t>
            </a:r>
            <a:r>
              <a:rPr lang="en-GB" altLang="en-US" sz="2800" dirty="0" smtClean="0"/>
              <a:t>                                   short-cuts</a:t>
            </a:r>
            <a:r>
              <a:rPr lang="en-GB" altLang="en-US" sz="2800" dirty="0"/>
              <a:t>: </a:t>
            </a:r>
          </a:p>
          <a:p>
            <a:pPr marL="504423" lvl="1" indent="-193345">
              <a:lnSpc>
                <a:spcPct val="130000"/>
              </a:lnSpc>
              <a:spcBef>
                <a:spcPts val="60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t>Short-cuts might involve:</a:t>
            </a:r>
          </a:p>
          <a:p>
            <a:pPr marL="777697" lvl="2" indent="-155539">
              <a:lnSpc>
                <a:spcPct val="130000"/>
              </a:lnSpc>
              <a:spcBef>
                <a:spcPts val="60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t>Using inefficient, inaccurate, </a:t>
            </a:r>
            <a:r>
              <a:rPr lang="en-GB" altLang="en-US" dirty="0" smtClean="0"/>
              <a:t>                                           </a:t>
            </a:r>
            <a:r>
              <a:rPr lang="en-GB" altLang="en-US" dirty="0"/>
              <a:t>or dummy functions.</a:t>
            </a:r>
          </a:p>
          <a:p>
            <a:pPr marL="777697" lvl="2" indent="-155539">
              <a:lnSpc>
                <a:spcPct val="130000"/>
              </a:lnSpc>
              <a:spcBef>
                <a:spcPts val="60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solidFill>
                  <a:srgbClr val="0000FF"/>
                </a:solidFill>
              </a:rPr>
              <a:t>A  table look-up rather than performing the actual computations.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34</a:t>
            </a:fld>
            <a:endParaRPr lang="en-US"/>
          </a:p>
        </p:txBody>
      </p:sp>
      <p:grpSp>
        <p:nvGrpSpPr>
          <p:cNvPr id="5" name="Group 31"/>
          <p:cNvGrpSpPr>
            <a:grpSpLocks/>
          </p:cNvGrpSpPr>
          <p:nvPr/>
        </p:nvGrpSpPr>
        <p:grpSpPr bwMode="auto">
          <a:xfrm>
            <a:off x="3200400" y="1461947"/>
            <a:ext cx="3810000" cy="2468754"/>
            <a:chOff x="1312" y="1534"/>
            <a:chExt cx="3291" cy="1957"/>
          </a:xfrm>
        </p:grpSpPr>
        <p:sp>
          <p:nvSpPr>
            <p:cNvPr id="6" name="AutoShape 13"/>
            <p:cNvSpPr>
              <a:spLocks noChangeArrowheads="1"/>
            </p:cNvSpPr>
            <p:nvPr/>
          </p:nvSpPr>
          <p:spPr bwMode="auto">
            <a:xfrm>
              <a:off x="3334" y="3228"/>
              <a:ext cx="1216" cy="263"/>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200" b="0"/>
            </a:p>
          </p:txBody>
        </p:sp>
        <p:sp>
          <p:nvSpPr>
            <p:cNvPr id="7" name="AutoShape 11"/>
            <p:cNvSpPr>
              <a:spLocks noChangeArrowheads="1"/>
            </p:cNvSpPr>
            <p:nvPr/>
          </p:nvSpPr>
          <p:spPr bwMode="auto">
            <a:xfrm>
              <a:off x="2910" y="2804"/>
              <a:ext cx="1216" cy="264"/>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200" b="0"/>
            </a:p>
          </p:txBody>
        </p:sp>
        <p:sp>
          <p:nvSpPr>
            <p:cNvPr id="8" name="AutoShape 9"/>
            <p:cNvSpPr>
              <a:spLocks noChangeArrowheads="1"/>
            </p:cNvSpPr>
            <p:nvPr/>
          </p:nvSpPr>
          <p:spPr bwMode="auto">
            <a:xfrm>
              <a:off x="2487" y="2381"/>
              <a:ext cx="1216" cy="263"/>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200" b="0"/>
            </a:p>
          </p:txBody>
        </p:sp>
        <p:sp>
          <p:nvSpPr>
            <p:cNvPr id="9" name="AutoShape 7"/>
            <p:cNvSpPr>
              <a:spLocks noChangeArrowheads="1"/>
            </p:cNvSpPr>
            <p:nvPr/>
          </p:nvSpPr>
          <p:spPr bwMode="auto">
            <a:xfrm>
              <a:off x="2064" y="1958"/>
              <a:ext cx="1216" cy="263"/>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endParaRPr lang="en-US" altLang="en-US" sz="1600">
                <a:solidFill>
                  <a:srgbClr val="FFFF00"/>
                </a:solidFill>
                <a:latin typeface="Comic Sans MS" panose="030F0702030302020204" pitchFamily="66" charset="0"/>
              </a:endParaRPr>
            </a:p>
          </p:txBody>
        </p:sp>
        <p:sp>
          <p:nvSpPr>
            <p:cNvPr id="10" name="AutoShape 5"/>
            <p:cNvSpPr>
              <a:spLocks noChangeArrowheads="1"/>
            </p:cNvSpPr>
            <p:nvPr/>
          </p:nvSpPr>
          <p:spPr bwMode="auto">
            <a:xfrm>
              <a:off x="1312" y="1534"/>
              <a:ext cx="1544" cy="264"/>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200" b="0"/>
            </a:p>
          </p:txBody>
        </p:sp>
        <p:sp>
          <p:nvSpPr>
            <p:cNvPr id="11" name="Text Box 4"/>
            <p:cNvSpPr txBox="1">
              <a:spLocks noChangeArrowheads="1"/>
            </p:cNvSpPr>
            <p:nvPr/>
          </p:nvSpPr>
          <p:spPr bwMode="auto">
            <a:xfrm>
              <a:off x="1343" y="1544"/>
              <a:ext cx="1481"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200" dirty="0">
                  <a:solidFill>
                    <a:srgbClr val="000000"/>
                  </a:solidFill>
                  <a:latin typeface="Comic Sans MS" panose="030F0702030302020204" pitchFamily="66" charset="0"/>
                </a:rPr>
                <a:t>Prototype Construction</a:t>
              </a:r>
              <a:endParaRPr lang="en-GB" altLang="en-US" sz="1200" dirty="0">
                <a:solidFill>
                  <a:srgbClr val="000000"/>
                </a:solidFill>
                <a:latin typeface="Comic Sans MS" panose="030F0702030302020204" pitchFamily="66" charset="0"/>
              </a:endParaRPr>
            </a:p>
          </p:txBody>
        </p:sp>
        <p:sp>
          <p:nvSpPr>
            <p:cNvPr id="12" name="Text Box 6"/>
            <p:cNvSpPr txBox="1">
              <a:spLocks noChangeArrowheads="1"/>
            </p:cNvSpPr>
            <p:nvPr/>
          </p:nvSpPr>
          <p:spPr bwMode="auto">
            <a:xfrm>
              <a:off x="2064" y="1958"/>
              <a:ext cx="126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400" dirty="0">
                  <a:solidFill>
                    <a:srgbClr val="000000"/>
                  </a:solidFill>
                  <a:latin typeface="Comic Sans MS" panose="030F0702030302020204" pitchFamily="66" charset="0"/>
                </a:rPr>
                <a:t>       Design</a:t>
              </a:r>
            </a:p>
          </p:txBody>
        </p:sp>
        <p:sp>
          <p:nvSpPr>
            <p:cNvPr id="13" name="Text Box 8"/>
            <p:cNvSpPr txBox="1">
              <a:spLocks noChangeArrowheads="1"/>
            </p:cNvSpPr>
            <p:nvPr/>
          </p:nvSpPr>
          <p:spPr bwMode="auto">
            <a:xfrm>
              <a:off x="2487" y="2381"/>
              <a:ext cx="126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400">
                  <a:solidFill>
                    <a:srgbClr val="000000"/>
                  </a:solidFill>
                  <a:latin typeface="Comic Sans MS" panose="030F0702030302020204" pitchFamily="66" charset="0"/>
                </a:rPr>
                <a:t>        Coding</a:t>
              </a:r>
            </a:p>
          </p:txBody>
        </p:sp>
        <p:sp>
          <p:nvSpPr>
            <p:cNvPr id="14" name="Text Box 10"/>
            <p:cNvSpPr txBox="1">
              <a:spLocks noChangeArrowheads="1"/>
            </p:cNvSpPr>
            <p:nvPr/>
          </p:nvSpPr>
          <p:spPr bwMode="auto">
            <a:xfrm>
              <a:off x="2910" y="2804"/>
              <a:ext cx="126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400">
                  <a:solidFill>
                    <a:srgbClr val="000000"/>
                  </a:solidFill>
                  <a:latin typeface="Comic Sans MS" panose="030F0702030302020204" pitchFamily="66" charset="0"/>
                </a:rPr>
                <a:t>      Testing</a:t>
              </a:r>
            </a:p>
          </p:txBody>
        </p:sp>
        <p:sp>
          <p:nvSpPr>
            <p:cNvPr id="15" name="Text Box 12"/>
            <p:cNvSpPr txBox="1">
              <a:spLocks noChangeArrowheads="1"/>
            </p:cNvSpPr>
            <p:nvPr/>
          </p:nvSpPr>
          <p:spPr bwMode="auto">
            <a:xfrm>
              <a:off x="3334" y="3228"/>
              <a:ext cx="126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400">
                  <a:solidFill>
                    <a:srgbClr val="000000"/>
                  </a:solidFill>
                  <a:latin typeface="Comic Sans MS" panose="030F0702030302020204" pitchFamily="66" charset="0"/>
                </a:rPr>
                <a:t>    Maintenance</a:t>
              </a:r>
            </a:p>
          </p:txBody>
        </p:sp>
        <p:sp>
          <p:nvSpPr>
            <p:cNvPr id="16" name="Line 16"/>
            <p:cNvSpPr>
              <a:spLocks noChangeShapeType="1"/>
            </p:cNvSpPr>
            <p:nvPr/>
          </p:nvSpPr>
          <p:spPr bwMode="auto">
            <a:xfrm>
              <a:off x="2858" y="1693"/>
              <a:ext cx="158"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050"/>
            </a:p>
          </p:txBody>
        </p:sp>
        <p:sp>
          <p:nvSpPr>
            <p:cNvPr id="17" name="Line 17"/>
            <p:cNvSpPr>
              <a:spLocks noChangeShapeType="1"/>
            </p:cNvSpPr>
            <p:nvPr/>
          </p:nvSpPr>
          <p:spPr bwMode="auto">
            <a:xfrm>
              <a:off x="3016" y="1693"/>
              <a:ext cx="1" cy="265"/>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050"/>
            </a:p>
          </p:txBody>
        </p:sp>
        <p:sp>
          <p:nvSpPr>
            <p:cNvPr id="18" name="Line 18"/>
            <p:cNvSpPr>
              <a:spLocks noChangeShapeType="1"/>
            </p:cNvSpPr>
            <p:nvPr/>
          </p:nvSpPr>
          <p:spPr bwMode="auto">
            <a:xfrm>
              <a:off x="3281" y="2116"/>
              <a:ext cx="159"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050"/>
            </a:p>
          </p:txBody>
        </p:sp>
        <p:sp>
          <p:nvSpPr>
            <p:cNvPr id="19" name="Line 19"/>
            <p:cNvSpPr>
              <a:spLocks noChangeShapeType="1"/>
            </p:cNvSpPr>
            <p:nvPr/>
          </p:nvSpPr>
          <p:spPr bwMode="auto">
            <a:xfrm>
              <a:off x="3440" y="2116"/>
              <a:ext cx="1" cy="265"/>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050"/>
            </a:p>
          </p:txBody>
        </p:sp>
        <p:sp>
          <p:nvSpPr>
            <p:cNvPr id="20" name="Line 20"/>
            <p:cNvSpPr>
              <a:spLocks noChangeShapeType="1"/>
            </p:cNvSpPr>
            <p:nvPr/>
          </p:nvSpPr>
          <p:spPr bwMode="auto">
            <a:xfrm>
              <a:off x="3704" y="2540"/>
              <a:ext cx="159"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050"/>
            </a:p>
          </p:txBody>
        </p:sp>
        <p:sp>
          <p:nvSpPr>
            <p:cNvPr id="21" name="Line 21"/>
            <p:cNvSpPr>
              <a:spLocks noChangeShapeType="1"/>
            </p:cNvSpPr>
            <p:nvPr/>
          </p:nvSpPr>
          <p:spPr bwMode="auto">
            <a:xfrm>
              <a:off x="3863" y="2540"/>
              <a:ext cx="1" cy="264"/>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050"/>
            </a:p>
          </p:txBody>
        </p:sp>
        <p:sp>
          <p:nvSpPr>
            <p:cNvPr id="22" name="Line 22"/>
            <p:cNvSpPr>
              <a:spLocks noChangeShapeType="1"/>
            </p:cNvSpPr>
            <p:nvPr/>
          </p:nvSpPr>
          <p:spPr bwMode="auto">
            <a:xfrm>
              <a:off x="4128" y="2910"/>
              <a:ext cx="158"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050"/>
            </a:p>
          </p:txBody>
        </p:sp>
        <p:sp>
          <p:nvSpPr>
            <p:cNvPr id="23" name="Line 23"/>
            <p:cNvSpPr>
              <a:spLocks noChangeShapeType="1"/>
            </p:cNvSpPr>
            <p:nvPr/>
          </p:nvSpPr>
          <p:spPr bwMode="auto">
            <a:xfrm>
              <a:off x="4286" y="2910"/>
              <a:ext cx="1" cy="318"/>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050"/>
            </a:p>
          </p:txBody>
        </p:sp>
        <p:sp>
          <p:nvSpPr>
            <p:cNvPr id="24" name="Line 24"/>
            <p:cNvSpPr>
              <a:spLocks noChangeShapeType="1"/>
            </p:cNvSpPr>
            <p:nvPr/>
          </p:nvSpPr>
          <p:spPr bwMode="auto">
            <a:xfrm flipV="1">
              <a:off x="3069" y="3068"/>
              <a:ext cx="1" cy="319"/>
            </a:xfrm>
            <a:prstGeom prst="line">
              <a:avLst/>
            </a:prstGeom>
            <a:noFill/>
            <a:ln w="38160">
              <a:solidFill>
                <a:srgbClr val="0033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1050"/>
            </a:p>
          </p:txBody>
        </p:sp>
        <p:sp>
          <p:nvSpPr>
            <p:cNvPr id="25" name="Line 25"/>
            <p:cNvSpPr>
              <a:spLocks noChangeShapeType="1"/>
            </p:cNvSpPr>
            <p:nvPr/>
          </p:nvSpPr>
          <p:spPr bwMode="auto">
            <a:xfrm flipV="1">
              <a:off x="2275" y="2221"/>
              <a:ext cx="1" cy="1166"/>
            </a:xfrm>
            <a:prstGeom prst="line">
              <a:avLst/>
            </a:prstGeom>
            <a:noFill/>
            <a:ln w="38160">
              <a:solidFill>
                <a:srgbClr val="0033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1050"/>
            </a:p>
          </p:txBody>
        </p:sp>
        <p:sp>
          <p:nvSpPr>
            <p:cNvPr id="26" name="Line 26"/>
            <p:cNvSpPr>
              <a:spLocks noChangeShapeType="1"/>
            </p:cNvSpPr>
            <p:nvPr/>
          </p:nvSpPr>
          <p:spPr bwMode="auto">
            <a:xfrm flipV="1">
              <a:off x="2646" y="2645"/>
              <a:ext cx="1" cy="742"/>
            </a:xfrm>
            <a:prstGeom prst="line">
              <a:avLst/>
            </a:prstGeom>
            <a:noFill/>
            <a:ln w="38160">
              <a:solidFill>
                <a:srgbClr val="0033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1050"/>
            </a:p>
          </p:txBody>
        </p:sp>
        <p:sp>
          <p:nvSpPr>
            <p:cNvPr id="27" name="Line 27"/>
            <p:cNvSpPr>
              <a:spLocks noChangeShapeType="1"/>
            </p:cNvSpPr>
            <p:nvPr/>
          </p:nvSpPr>
          <p:spPr bwMode="auto">
            <a:xfrm flipH="1" flipV="1">
              <a:off x="2275" y="3375"/>
              <a:ext cx="1060" cy="1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050"/>
            </a:p>
          </p:txBody>
        </p:sp>
      </p:grpSp>
    </p:spTree>
    <p:extLst>
      <p:ext uri="{BB962C8B-B14F-4D97-AF65-F5344CB8AC3E}">
        <p14:creationId xmlns:p14="http://schemas.microsoft.com/office/powerpoint/2010/main" val="257237636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animEffect transition="in" filter="checkerboard(across)">
                                      <p:cBhvr>
                                        <p:cTn id="7" dur="500"/>
                                        <p:tgtEl>
                                          <p:spTgt spid="471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7106">
                                            <p:txEl>
                                              <p:pRg st="1" end="1"/>
                                            </p:txEl>
                                          </p:spTgt>
                                        </p:tgtEl>
                                        <p:attrNameLst>
                                          <p:attrName>style.visibility</p:attrName>
                                        </p:attrNameLst>
                                      </p:cBhvr>
                                      <p:to>
                                        <p:strVal val="visible"/>
                                      </p:to>
                                    </p:set>
                                    <p:animEffect transition="in" filter="checkerboard(across)">
                                      <p:cBhvr>
                                        <p:cTn id="12" dur="500"/>
                                        <p:tgtEl>
                                          <p:spTgt spid="471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7106">
                                            <p:txEl>
                                              <p:pRg st="2" end="2"/>
                                            </p:txEl>
                                          </p:spTgt>
                                        </p:tgtEl>
                                        <p:attrNameLst>
                                          <p:attrName>style.visibility</p:attrName>
                                        </p:attrNameLst>
                                      </p:cBhvr>
                                      <p:to>
                                        <p:strVal val="visible"/>
                                      </p:to>
                                    </p:set>
                                    <p:animEffect transition="in" filter="checkerboard(across)">
                                      <p:cBhvr>
                                        <p:cTn id="17" dur="500"/>
                                        <p:tgtEl>
                                          <p:spTgt spid="47106">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47106">
                                            <p:txEl>
                                              <p:pRg st="3" end="3"/>
                                            </p:txEl>
                                          </p:spTgt>
                                        </p:tgtEl>
                                        <p:attrNameLst>
                                          <p:attrName>style.visibility</p:attrName>
                                        </p:attrNameLst>
                                      </p:cBhvr>
                                      <p:to>
                                        <p:strVal val="visible"/>
                                      </p:to>
                                    </p:set>
                                    <p:animEffect transition="in" filter="checkerboard(across)">
                                      <p:cBhvr>
                                        <p:cTn id="20" dur="500"/>
                                        <p:tgtEl>
                                          <p:spTgt spid="47106">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47106">
                                            <p:txEl>
                                              <p:pRg st="4" end="4"/>
                                            </p:txEl>
                                          </p:spTgt>
                                        </p:tgtEl>
                                        <p:attrNameLst>
                                          <p:attrName>style.visibility</p:attrName>
                                        </p:attrNameLst>
                                      </p:cBhvr>
                                      <p:to>
                                        <p:strVal val="visible"/>
                                      </p:to>
                                    </p:set>
                                    <p:animEffect transition="in" filter="checkerboard(across)">
                                      <p:cBhvr>
                                        <p:cTn id="23" dur="500"/>
                                        <p:tgtEl>
                                          <p:spTgt spid="47106">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47106">
                                            <p:txEl>
                                              <p:pRg st="5" end="5"/>
                                            </p:txEl>
                                          </p:spTgt>
                                        </p:tgtEl>
                                        <p:attrNameLst>
                                          <p:attrName>style.visibility</p:attrName>
                                        </p:attrNameLst>
                                      </p:cBhvr>
                                      <p:to>
                                        <p:strVal val="visible"/>
                                      </p:to>
                                    </p:set>
                                    <p:animEffect transition="in" filter="checkerboard(across)">
                                      <p:cBhvr>
                                        <p:cTn id="26" dur="500"/>
                                        <p:tgtEl>
                                          <p:spTgt spid="4710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1"/>
          <p:cNvSpPr>
            <a:spLocks noGrp="1" noChangeArrowheads="1"/>
          </p:cNvSpPr>
          <p:nvPr>
            <p:ph type="title" idx="4294967295"/>
          </p:nvPr>
        </p:nvSpPr>
        <p:spPr>
          <a:xfrm>
            <a:off x="3133201" y="132027"/>
            <a:ext cx="5850974" cy="852210"/>
          </a:xfrm>
        </p:spPr>
        <p:txBody>
          <a:bodyPr vert="horz" lIns="13472" tIns="35026" rIns="13472" bIns="35026" rtlCol="0" anchor="ctr">
            <a:normAutofit/>
          </a:bodyPr>
          <a:lstStyle/>
          <a:p>
            <a:pPr>
              <a:lnSpc>
                <a:spcPct val="94000"/>
              </a:lnSpc>
              <a:spcBef>
                <a:spcPts val="680"/>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062" b="1" dirty="0">
                <a:solidFill>
                  <a:srgbClr val="0033CC"/>
                </a:solidFill>
              </a:rPr>
              <a:t>Prototyping Model </a:t>
            </a:r>
            <a:r>
              <a:rPr lang="en-GB" altLang="en-US" sz="1225" b="1" dirty="0">
                <a:solidFill>
                  <a:srgbClr val="0033CC"/>
                </a:solidFill>
              </a:rPr>
              <a:t>(CONT.)</a:t>
            </a:r>
            <a:r>
              <a:rPr lang="ar-SA" altLang="en-US" sz="1225" b="1" dirty="0">
                <a:solidFill>
                  <a:srgbClr val="0033CC"/>
                </a:solidFill>
                <a:cs typeface="Arial" panose="020B0604020202020204" pitchFamily="34" charset="0"/>
              </a:rPr>
              <a:t>‏</a:t>
            </a:r>
            <a:endParaRPr lang="en-GB" altLang="en-US" sz="1225" b="1" dirty="0">
              <a:solidFill>
                <a:srgbClr val="0033CC"/>
              </a:solidFill>
            </a:endParaRPr>
          </a:p>
        </p:txBody>
      </p:sp>
      <p:grpSp>
        <p:nvGrpSpPr>
          <p:cNvPr id="3" name="Group 2"/>
          <p:cNvGrpSpPr/>
          <p:nvPr/>
        </p:nvGrpSpPr>
        <p:grpSpPr>
          <a:xfrm>
            <a:off x="152400" y="666750"/>
            <a:ext cx="6441381" cy="3736010"/>
            <a:chOff x="685800" y="514350"/>
            <a:chExt cx="7050981" cy="3888409"/>
          </a:xfrm>
        </p:grpSpPr>
        <p:sp>
          <p:nvSpPr>
            <p:cNvPr id="163843" name="Text Box 15"/>
            <p:cNvSpPr txBox="1">
              <a:spLocks noChangeArrowheads="1"/>
            </p:cNvSpPr>
            <p:nvPr/>
          </p:nvSpPr>
          <p:spPr bwMode="auto">
            <a:xfrm>
              <a:off x="6258105" y="3170349"/>
              <a:ext cx="1063912" cy="299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85000"/>
                </a:lnSpc>
                <a:spcBef>
                  <a:spcPts val="697"/>
                </a:spcBef>
                <a:buClr>
                  <a:srgbClr val="0033CC"/>
                </a:buClr>
              </a:pPr>
              <a:r>
                <a:rPr lang="en-GB" altLang="en-US" sz="1633">
                  <a:solidFill>
                    <a:srgbClr val="0033CC"/>
                  </a:solidFill>
                  <a:latin typeface="Comic Sans MS" panose="030F0702030302020204" pitchFamily="66" charset="0"/>
                </a:rPr>
                <a:t>Test</a:t>
              </a:r>
            </a:p>
          </p:txBody>
        </p:sp>
        <p:sp>
          <p:nvSpPr>
            <p:cNvPr id="163844" name="Text Box 2"/>
            <p:cNvSpPr txBox="1">
              <a:spLocks noChangeArrowheads="1"/>
            </p:cNvSpPr>
            <p:nvPr/>
          </p:nvSpPr>
          <p:spPr bwMode="auto">
            <a:xfrm>
              <a:off x="685800" y="1341718"/>
              <a:ext cx="1391186" cy="1039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85000"/>
                </a:lnSpc>
                <a:spcBef>
                  <a:spcPts val="272"/>
                </a:spcBef>
                <a:buClr>
                  <a:srgbClr val="0033CC"/>
                </a:buClr>
              </a:pPr>
              <a:r>
                <a:rPr lang="en-GB" altLang="en-US" sz="1361" dirty="0">
                  <a:solidFill>
                    <a:srgbClr val="0033CC"/>
                  </a:solidFill>
                  <a:latin typeface="Comic Sans MS" panose="030F0702030302020204" pitchFamily="66" charset="0"/>
                </a:rPr>
                <a:t>Requirements</a:t>
              </a:r>
            </a:p>
            <a:p>
              <a:pPr>
                <a:lnSpc>
                  <a:spcPct val="85000"/>
                </a:lnSpc>
                <a:spcBef>
                  <a:spcPts val="272"/>
                </a:spcBef>
                <a:buClr>
                  <a:srgbClr val="0033CC"/>
                </a:buClr>
              </a:pPr>
              <a:r>
                <a:rPr lang="en-GB" altLang="en-US" sz="1361" dirty="0">
                  <a:solidFill>
                    <a:srgbClr val="0033CC"/>
                  </a:solidFill>
                  <a:latin typeface="Comic Sans MS" panose="030F0702030302020204" pitchFamily="66" charset="0"/>
                </a:rPr>
                <a:t>Gathering</a:t>
              </a:r>
            </a:p>
          </p:txBody>
        </p:sp>
        <p:sp>
          <p:nvSpPr>
            <p:cNvPr id="163845" name="Text Box 3"/>
            <p:cNvSpPr txBox="1">
              <a:spLocks noChangeArrowheads="1"/>
            </p:cNvSpPr>
            <p:nvPr/>
          </p:nvSpPr>
          <p:spPr bwMode="auto">
            <a:xfrm>
              <a:off x="2232523" y="1499414"/>
              <a:ext cx="1356622" cy="40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100000"/>
                </a:lnSpc>
                <a:spcBef>
                  <a:spcPts val="1021"/>
                </a:spcBef>
                <a:buClr>
                  <a:srgbClr val="0033CC"/>
                </a:buClr>
              </a:pPr>
              <a:r>
                <a:rPr lang="en-GB" altLang="en-US" sz="1361">
                  <a:solidFill>
                    <a:srgbClr val="0033CC"/>
                  </a:solidFill>
                  <a:latin typeface="Comic Sans MS" panose="030F0702030302020204" pitchFamily="66" charset="0"/>
                </a:rPr>
                <a:t>Quick Design</a:t>
              </a:r>
            </a:p>
          </p:txBody>
        </p:sp>
        <p:sp>
          <p:nvSpPr>
            <p:cNvPr id="163846" name="Text Box 4"/>
            <p:cNvSpPr txBox="1">
              <a:spLocks noChangeArrowheads="1"/>
            </p:cNvSpPr>
            <p:nvPr/>
          </p:nvSpPr>
          <p:spPr bwMode="auto">
            <a:xfrm>
              <a:off x="3353681" y="2281416"/>
              <a:ext cx="1583446" cy="70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85000"/>
                </a:lnSpc>
                <a:spcBef>
                  <a:spcPts val="697"/>
                </a:spcBef>
                <a:buClr>
                  <a:srgbClr val="0033CC"/>
                </a:buClr>
              </a:pPr>
              <a:r>
                <a:rPr lang="en-GB" altLang="en-US" sz="1361">
                  <a:solidFill>
                    <a:srgbClr val="0033CC"/>
                  </a:solidFill>
                  <a:latin typeface="Comic Sans MS" panose="030F0702030302020204" pitchFamily="66" charset="0"/>
                </a:rPr>
                <a:t>Refine Requirements</a:t>
              </a:r>
            </a:p>
          </p:txBody>
        </p:sp>
        <p:sp>
          <p:nvSpPr>
            <p:cNvPr id="163847" name="Text Box 5"/>
            <p:cNvSpPr txBox="1">
              <a:spLocks noChangeArrowheads="1"/>
            </p:cNvSpPr>
            <p:nvPr/>
          </p:nvSpPr>
          <p:spPr bwMode="auto">
            <a:xfrm>
              <a:off x="2759618" y="514350"/>
              <a:ext cx="1508918" cy="707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85000"/>
                </a:lnSpc>
                <a:spcBef>
                  <a:spcPts val="697"/>
                </a:spcBef>
                <a:buClr>
                  <a:srgbClr val="0033CC"/>
                </a:buClr>
              </a:pPr>
              <a:r>
                <a:rPr lang="en-GB" altLang="en-US" sz="1361">
                  <a:solidFill>
                    <a:srgbClr val="0033CC"/>
                  </a:solidFill>
                  <a:latin typeface="Comic Sans MS" panose="030F0702030302020204" pitchFamily="66" charset="0"/>
                </a:rPr>
                <a:t>Build Prototype</a:t>
              </a:r>
            </a:p>
          </p:txBody>
        </p:sp>
        <p:sp>
          <p:nvSpPr>
            <p:cNvPr id="163848" name="Text Box 6"/>
            <p:cNvSpPr txBox="1">
              <a:spLocks noChangeArrowheads="1"/>
            </p:cNvSpPr>
            <p:nvPr/>
          </p:nvSpPr>
          <p:spPr bwMode="auto">
            <a:xfrm>
              <a:off x="3782485" y="1258548"/>
              <a:ext cx="1508919" cy="83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85000"/>
                </a:lnSpc>
                <a:spcBef>
                  <a:spcPts val="272"/>
                </a:spcBef>
                <a:buClr>
                  <a:srgbClr val="0033CC"/>
                </a:buClr>
              </a:pPr>
              <a:r>
                <a:rPr lang="en-GB" altLang="en-US" sz="1361">
                  <a:solidFill>
                    <a:srgbClr val="0033CC"/>
                  </a:solidFill>
                  <a:latin typeface="Comic Sans MS" panose="030F0702030302020204" pitchFamily="66" charset="0"/>
                </a:rPr>
                <a:t>Customer Evaluation of Prototype</a:t>
              </a:r>
            </a:p>
          </p:txBody>
        </p:sp>
        <p:sp>
          <p:nvSpPr>
            <p:cNvPr id="163849" name="Line 7"/>
            <p:cNvSpPr>
              <a:spLocks noChangeShapeType="1"/>
            </p:cNvSpPr>
            <p:nvPr/>
          </p:nvSpPr>
          <p:spPr bwMode="auto">
            <a:xfrm>
              <a:off x="1667623" y="1631188"/>
              <a:ext cx="452568" cy="1080"/>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63850" name="Freeform 8"/>
            <p:cNvSpPr>
              <a:spLocks/>
            </p:cNvSpPr>
            <p:nvPr/>
          </p:nvSpPr>
          <p:spPr bwMode="auto">
            <a:xfrm>
              <a:off x="2707772" y="773578"/>
              <a:ext cx="311073" cy="710715"/>
            </a:xfrm>
            <a:custGeom>
              <a:avLst/>
              <a:gdLst>
                <a:gd name="T0" fmla="*/ 0 w 636"/>
                <a:gd name="T1" fmla="*/ 0 h 1481"/>
                <a:gd name="T2" fmla="*/ 0 w 636"/>
                <a:gd name="T3" fmla="*/ 0 h 1481"/>
                <a:gd name="T4" fmla="*/ 0 w 636"/>
                <a:gd name="T5" fmla="*/ 0 h 1481"/>
                <a:gd name="T6" fmla="*/ 0 60000 65536"/>
                <a:gd name="T7" fmla="*/ 0 60000 65536"/>
                <a:gd name="T8" fmla="*/ 0 60000 65536"/>
                <a:gd name="T9" fmla="*/ 0 w 636"/>
                <a:gd name="T10" fmla="*/ 0 h 1481"/>
                <a:gd name="T11" fmla="*/ 636 w 636"/>
                <a:gd name="T12" fmla="*/ 1481 h 1481"/>
              </a:gdLst>
              <a:ahLst/>
              <a:cxnLst>
                <a:cxn ang="T6">
                  <a:pos x="T0" y="T1"/>
                </a:cxn>
                <a:cxn ang="T7">
                  <a:pos x="T2" y="T3"/>
                </a:cxn>
                <a:cxn ang="T8">
                  <a:pos x="T4" y="T5"/>
                </a:cxn>
              </a:cxnLst>
              <a:rect l="T9" t="T10" r="T11" b="T12"/>
              <a:pathLst>
                <a:path w="636" h="1481">
                  <a:moveTo>
                    <a:pt x="0" y="1480"/>
                  </a:moveTo>
                  <a:cubicBezTo>
                    <a:pt x="53" y="1233"/>
                    <a:pt x="106" y="987"/>
                    <a:pt x="212" y="740"/>
                  </a:cubicBezTo>
                  <a:cubicBezTo>
                    <a:pt x="318" y="493"/>
                    <a:pt x="476" y="247"/>
                    <a:pt x="635" y="0"/>
                  </a:cubicBezTo>
                </a:path>
              </a:pathLst>
            </a:custGeom>
            <a:noFill/>
            <a:ln w="38160">
              <a:solidFill>
                <a:srgbClr val="00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25"/>
            </a:p>
          </p:txBody>
        </p:sp>
        <p:sp>
          <p:nvSpPr>
            <p:cNvPr id="163851" name="Freeform 9"/>
            <p:cNvSpPr>
              <a:spLocks/>
            </p:cNvSpPr>
            <p:nvPr/>
          </p:nvSpPr>
          <p:spPr bwMode="auto">
            <a:xfrm>
              <a:off x="3932621" y="825423"/>
              <a:ext cx="382360" cy="430965"/>
            </a:xfrm>
            <a:custGeom>
              <a:avLst/>
              <a:gdLst>
                <a:gd name="T0" fmla="*/ 0 w 1270"/>
                <a:gd name="T1" fmla="*/ 0 h 1059"/>
                <a:gd name="T2" fmla="*/ 0 w 1270"/>
                <a:gd name="T3" fmla="*/ 0 h 1059"/>
                <a:gd name="T4" fmla="*/ 0 w 1270"/>
                <a:gd name="T5" fmla="*/ 0 h 1059"/>
                <a:gd name="T6" fmla="*/ 0 60000 65536"/>
                <a:gd name="T7" fmla="*/ 0 60000 65536"/>
                <a:gd name="T8" fmla="*/ 0 60000 65536"/>
                <a:gd name="T9" fmla="*/ 0 w 1270"/>
                <a:gd name="T10" fmla="*/ 0 h 1059"/>
                <a:gd name="T11" fmla="*/ 1270 w 1270"/>
                <a:gd name="T12" fmla="*/ 1059 h 1059"/>
              </a:gdLst>
              <a:ahLst/>
              <a:cxnLst>
                <a:cxn ang="T6">
                  <a:pos x="T0" y="T1"/>
                </a:cxn>
                <a:cxn ang="T7">
                  <a:pos x="T2" y="T3"/>
                </a:cxn>
                <a:cxn ang="T8">
                  <a:pos x="T4" y="T5"/>
                </a:cxn>
              </a:cxnLst>
              <a:rect l="T9" t="T10" r="T11" b="T12"/>
              <a:pathLst>
                <a:path w="1270" h="1059">
                  <a:moveTo>
                    <a:pt x="0" y="0"/>
                  </a:moveTo>
                  <a:cubicBezTo>
                    <a:pt x="370" y="123"/>
                    <a:pt x="740" y="247"/>
                    <a:pt x="951" y="423"/>
                  </a:cubicBezTo>
                  <a:cubicBezTo>
                    <a:pt x="1163" y="600"/>
                    <a:pt x="1215" y="829"/>
                    <a:pt x="1269" y="1058"/>
                  </a:cubicBezTo>
                </a:path>
              </a:pathLst>
            </a:custGeom>
            <a:noFill/>
            <a:ln w="38160">
              <a:solidFill>
                <a:srgbClr val="00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25"/>
            </a:p>
          </p:txBody>
        </p:sp>
        <p:sp>
          <p:nvSpPr>
            <p:cNvPr id="163852" name="Freeform 10"/>
            <p:cNvSpPr>
              <a:spLocks/>
            </p:cNvSpPr>
            <p:nvPr/>
          </p:nvSpPr>
          <p:spPr bwMode="auto">
            <a:xfrm>
              <a:off x="3932621" y="1914178"/>
              <a:ext cx="434206" cy="459048"/>
            </a:xfrm>
            <a:custGeom>
              <a:avLst/>
              <a:gdLst>
                <a:gd name="T0" fmla="*/ 0 w 1059"/>
                <a:gd name="T1" fmla="*/ 0 h 847"/>
                <a:gd name="T2" fmla="*/ 0 w 1059"/>
                <a:gd name="T3" fmla="*/ 0 h 847"/>
                <a:gd name="T4" fmla="*/ 0 w 1059"/>
                <a:gd name="T5" fmla="*/ 0 h 847"/>
                <a:gd name="T6" fmla="*/ 0 60000 65536"/>
                <a:gd name="T7" fmla="*/ 0 60000 65536"/>
                <a:gd name="T8" fmla="*/ 0 60000 65536"/>
                <a:gd name="T9" fmla="*/ 0 w 1059"/>
                <a:gd name="T10" fmla="*/ 0 h 847"/>
                <a:gd name="T11" fmla="*/ 1059 w 1059"/>
                <a:gd name="T12" fmla="*/ 847 h 847"/>
              </a:gdLst>
              <a:ahLst/>
              <a:cxnLst>
                <a:cxn ang="T6">
                  <a:pos x="T0" y="T1"/>
                </a:cxn>
                <a:cxn ang="T7">
                  <a:pos x="T2" y="T3"/>
                </a:cxn>
                <a:cxn ang="T8">
                  <a:pos x="T4" y="T5"/>
                </a:cxn>
              </a:cxnLst>
              <a:rect l="T9" t="T10" r="T11" b="T12"/>
              <a:pathLst>
                <a:path w="1059" h="847">
                  <a:moveTo>
                    <a:pt x="1058" y="0"/>
                  </a:moveTo>
                  <a:cubicBezTo>
                    <a:pt x="994" y="171"/>
                    <a:pt x="931" y="342"/>
                    <a:pt x="755" y="483"/>
                  </a:cubicBezTo>
                  <a:cubicBezTo>
                    <a:pt x="579" y="624"/>
                    <a:pt x="289" y="735"/>
                    <a:pt x="0" y="846"/>
                  </a:cubicBezTo>
                </a:path>
              </a:pathLst>
            </a:custGeom>
            <a:noFill/>
            <a:ln w="38160">
              <a:solidFill>
                <a:srgbClr val="00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25"/>
            </a:p>
          </p:txBody>
        </p:sp>
        <p:sp>
          <p:nvSpPr>
            <p:cNvPr id="163853" name="Freeform 11"/>
            <p:cNvSpPr>
              <a:spLocks/>
            </p:cNvSpPr>
            <p:nvPr/>
          </p:nvSpPr>
          <p:spPr bwMode="auto">
            <a:xfrm>
              <a:off x="2723974" y="1818047"/>
              <a:ext cx="527095" cy="555178"/>
            </a:xfrm>
            <a:custGeom>
              <a:avLst/>
              <a:gdLst>
                <a:gd name="T0" fmla="*/ 0 w 1482"/>
                <a:gd name="T1" fmla="*/ 0 h 1271"/>
                <a:gd name="T2" fmla="*/ 0 w 1482"/>
                <a:gd name="T3" fmla="*/ 0 h 1271"/>
                <a:gd name="T4" fmla="*/ 0 w 1482"/>
                <a:gd name="T5" fmla="*/ 0 h 1271"/>
                <a:gd name="T6" fmla="*/ 0 60000 65536"/>
                <a:gd name="T7" fmla="*/ 0 60000 65536"/>
                <a:gd name="T8" fmla="*/ 0 60000 65536"/>
                <a:gd name="T9" fmla="*/ 0 w 1482"/>
                <a:gd name="T10" fmla="*/ 0 h 1271"/>
                <a:gd name="T11" fmla="*/ 1482 w 1482"/>
                <a:gd name="T12" fmla="*/ 1271 h 1271"/>
              </a:gdLst>
              <a:ahLst/>
              <a:cxnLst>
                <a:cxn ang="T6">
                  <a:pos x="T0" y="T1"/>
                </a:cxn>
                <a:cxn ang="T7">
                  <a:pos x="T2" y="T3"/>
                </a:cxn>
                <a:cxn ang="T8">
                  <a:pos x="T4" y="T5"/>
                </a:cxn>
              </a:cxnLst>
              <a:rect l="T9" t="T10" r="T11" b="T12"/>
              <a:pathLst>
                <a:path w="1482" h="1271">
                  <a:moveTo>
                    <a:pt x="1481" y="1270"/>
                  </a:moveTo>
                  <a:cubicBezTo>
                    <a:pt x="1111" y="1193"/>
                    <a:pt x="740" y="1118"/>
                    <a:pt x="493" y="906"/>
                  </a:cubicBezTo>
                  <a:cubicBezTo>
                    <a:pt x="247" y="695"/>
                    <a:pt x="123" y="347"/>
                    <a:pt x="0" y="0"/>
                  </a:cubicBezTo>
                </a:path>
              </a:pathLst>
            </a:custGeom>
            <a:noFill/>
            <a:ln w="38160">
              <a:solidFill>
                <a:srgbClr val="00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25"/>
            </a:p>
          </p:txBody>
        </p:sp>
        <p:sp>
          <p:nvSpPr>
            <p:cNvPr id="163854" name="Line 12"/>
            <p:cNvSpPr>
              <a:spLocks noChangeShapeType="1"/>
            </p:cNvSpPr>
            <p:nvPr/>
          </p:nvSpPr>
          <p:spPr bwMode="auto">
            <a:xfrm>
              <a:off x="4885281" y="1603105"/>
              <a:ext cx="1296136" cy="0"/>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63855" name="Text Box 13"/>
            <p:cNvSpPr txBox="1">
              <a:spLocks noChangeArrowheads="1"/>
            </p:cNvSpPr>
            <p:nvPr/>
          </p:nvSpPr>
          <p:spPr bwMode="auto">
            <a:xfrm>
              <a:off x="6242984" y="1447568"/>
              <a:ext cx="1130879" cy="40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85000"/>
                </a:lnSpc>
                <a:spcBef>
                  <a:spcPts val="697"/>
                </a:spcBef>
                <a:buClr>
                  <a:srgbClr val="0033CC"/>
                </a:buClr>
              </a:pPr>
              <a:r>
                <a:rPr lang="en-GB" altLang="en-US" sz="1633">
                  <a:solidFill>
                    <a:srgbClr val="0033CC"/>
                  </a:solidFill>
                  <a:latin typeface="Comic Sans MS" panose="030F0702030302020204" pitchFamily="66" charset="0"/>
                </a:rPr>
                <a:t>Design</a:t>
              </a:r>
            </a:p>
          </p:txBody>
        </p:sp>
        <p:sp>
          <p:nvSpPr>
            <p:cNvPr id="163856" name="Text Box 14"/>
            <p:cNvSpPr txBox="1">
              <a:spLocks noChangeArrowheads="1"/>
            </p:cNvSpPr>
            <p:nvPr/>
          </p:nvSpPr>
          <p:spPr bwMode="auto">
            <a:xfrm>
              <a:off x="5914629" y="2380786"/>
              <a:ext cx="1614770" cy="40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85000"/>
                </a:lnSpc>
                <a:spcBef>
                  <a:spcPts val="697"/>
                </a:spcBef>
                <a:buClr>
                  <a:srgbClr val="0033CC"/>
                </a:buClr>
              </a:pPr>
              <a:r>
                <a:rPr lang="en-GB" altLang="en-US" sz="1633">
                  <a:solidFill>
                    <a:srgbClr val="0033CC"/>
                  </a:solidFill>
                  <a:latin typeface="Comic Sans MS" panose="030F0702030302020204" pitchFamily="66" charset="0"/>
                </a:rPr>
                <a:t>Implement</a:t>
              </a:r>
            </a:p>
          </p:txBody>
        </p:sp>
        <p:sp>
          <p:nvSpPr>
            <p:cNvPr id="163857" name="Text Box 16"/>
            <p:cNvSpPr txBox="1">
              <a:spLocks noChangeArrowheads="1"/>
            </p:cNvSpPr>
            <p:nvPr/>
          </p:nvSpPr>
          <p:spPr bwMode="auto">
            <a:xfrm>
              <a:off x="5966475" y="3994476"/>
              <a:ext cx="1770306" cy="408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85000"/>
                </a:lnSpc>
                <a:spcBef>
                  <a:spcPts val="697"/>
                </a:spcBef>
                <a:buClr>
                  <a:srgbClr val="0033CC"/>
                </a:buClr>
              </a:pPr>
              <a:r>
                <a:rPr lang="en-GB" altLang="en-US" sz="1633">
                  <a:solidFill>
                    <a:srgbClr val="0033CC"/>
                  </a:solidFill>
                  <a:latin typeface="Comic Sans MS" panose="030F0702030302020204" pitchFamily="66" charset="0"/>
                </a:rPr>
                <a:t>Maintain</a:t>
              </a:r>
            </a:p>
          </p:txBody>
        </p:sp>
        <p:sp>
          <p:nvSpPr>
            <p:cNvPr id="163858" name="Line 17"/>
            <p:cNvSpPr>
              <a:spLocks noChangeShapeType="1"/>
            </p:cNvSpPr>
            <p:nvPr/>
          </p:nvSpPr>
          <p:spPr bwMode="auto">
            <a:xfrm>
              <a:off x="6501131" y="1818047"/>
              <a:ext cx="1080" cy="556259"/>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63859" name="Line 18"/>
            <p:cNvSpPr>
              <a:spLocks noChangeShapeType="1"/>
            </p:cNvSpPr>
            <p:nvPr/>
          </p:nvSpPr>
          <p:spPr bwMode="auto">
            <a:xfrm>
              <a:off x="6501131" y="2654055"/>
              <a:ext cx="1080" cy="560579"/>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63860" name="Line 19"/>
            <p:cNvSpPr>
              <a:spLocks noChangeShapeType="1"/>
            </p:cNvSpPr>
            <p:nvPr/>
          </p:nvSpPr>
          <p:spPr bwMode="auto">
            <a:xfrm>
              <a:off x="6501131" y="3491143"/>
              <a:ext cx="1080" cy="559499"/>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63861" name="Text Box 20"/>
            <p:cNvSpPr txBox="1">
              <a:spLocks noChangeArrowheads="1"/>
            </p:cNvSpPr>
            <p:nvPr/>
          </p:nvSpPr>
          <p:spPr bwMode="auto">
            <a:xfrm>
              <a:off x="4988972" y="1240187"/>
              <a:ext cx="1763825" cy="70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100000"/>
                </a:lnSpc>
                <a:spcBef>
                  <a:spcPts val="680"/>
                </a:spcBef>
                <a:buClr>
                  <a:srgbClr val="0033CC"/>
                </a:buClr>
              </a:pPr>
              <a:r>
                <a:rPr lang="en-GB" altLang="en-US" sz="1633">
                  <a:solidFill>
                    <a:srgbClr val="006600"/>
                  </a:solidFill>
                  <a:latin typeface="Comic Sans MS" panose="030F0702030302020204" pitchFamily="66" charset="0"/>
                </a:rPr>
                <a:t>Customer </a:t>
              </a:r>
            </a:p>
            <a:p>
              <a:pPr>
                <a:lnSpc>
                  <a:spcPct val="100000"/>
                </a:lnSpc>
                <a:spcBef>
                  <a:spcPts val="680"/>
                </a:spcBef>
                <a:buClr>
                  <a:srgbClr val="0033CC"/>
                </a:buClr>
              </a:pPr>
              <a:r>
                <a:rPr lang="en-GB" altLang="en-US" sz="1633">
                  <a:solidFill>
                    <a:srgbClr val="006600"/>
                  </a:solidFill>
                  <a:latin typeface="Comic Sans MS" panose="030F0702030302020204" pitchFamily="66" charset="0"/>
                </a:rPr>
                <a:t>satisfied</a:t>
              </a:r>
            </a:p>
          </p:txBody>
        </p:sp>
      </p:grpSp>
      <p:sp>
        <p:nvSpPr>
          <p:cNvPr id="2" name="Slide Number Placeholder 1"/>
          <p:cNvSpPr>
            <a:spLocks noGrp="1"/>
          </p:cNvSpPr>
          <p:nvPr>
            <p:ph type="sldNum" sz="quarter" idx="12"/>
          </p:nvPr>
        </p:nvSpPr>
        <p:spPr/>
        <p:txBody>
          <a:bodyPr/>
          <a:lstStyle/>
          <a:p>
            <a:fld id="{F815AC96-4A5A-4699-9DBD-ACAB251D8CBA}" type="slidenum">
              <a:rPr lang="en-US" smtClean="0"/>
              <a:pPr/>
              <a:t>35</a:t>
            </a:fld>
            <a:endParaRPr lang="en-US"/>
          </a:p>
        </p:txBody>
      </p:sp>
    </p:spTree>
    <p:extLst>
      <p:ext uri="{BB962C8B-B14F-4D97-AF65-F5344CB8AC3E}">
        <p14:creationId xmlns:p14="http://schemas.microsoft.com/office/powerpoint/2010/main" val="2899311758"/>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1"/>
          <p:cNvSpPr>
            <a:spLocks noGrp="1" noChangeArrowheads="1"/>
          </p:cNvSpPr>
          <p:nvPr>
            <p:ph type="title" idx="4294967295"/>
          </p:nvPr>
        </p:nvSpPr>
        <p:spPr>
          <a:xfrm>
            <a:off x="503518" y="31412"/>
            <a:ext cx="5850974" cy="437317"/>
          </a:xfrm>
        </p:spPr>
        <p:txBody>
          <a:bodyPr vert="horz" lIns="13472" tIns="35026" rIns="13472" bIns="35026" rtlCol="0" anchor="ctr">
            <a:normAutofit fontScale="90000"/>
          </a:bodyPr>
          <a:lstStyle/>
          <a:p>
            <a:pPr>
              <a:lnSpc>
                <a:spcPct val="94000"/>
              </a:lnSpc>
              <a:spcBef>
                <a:spcPts val="680"/>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062" b="1" dirty="0">
                <a:solidFill>
                  <a:srgbClr val="0033CC"/>
                </a:solidFill>
              </a:rPr>
              <a:t>Prototyping Model </a:t>
            </a:r>
            <a:r>
              <a:rPr lang="en-GB" altLang="en-US" sz="1293" b="1" dirty="0">
                <a:solidFill>
                  <a:srgbClr val="0033CC"/>
                </a:solidFill>
              </a:rPr>
              <a:t>(CONT.)</a:t>
            </a:r>
            <a:r>
              <a:rPr lang="ar-SA" altLang="en-US" sz="1293" b="1" dirty="0">
                <a:solidFill>
                  <a:srgbClr val="0033CC"/>
                </a:solidFill>
                <a:cs typeface="Arial" panose="020B0604020202020204" pitchFamily="34" charset="0"/>
              </a:rPr>
              <a:t>‏</a:t>
            </a:r>
            <a:endParaRPr lang="en-GB" altLang="en-US" sz="1293" b="1" dirty="0">
              <a:solidFill>
                <a:srgbClr val="0033CC"/>
              </a:solidFill>
            </a:endParaRPr>
          </a:p>
        </p:txBody>
      </p:sp>
      <p:sp>
        <p:nvSpPr>
          <p:cNvPr id="161795" name="Rectangle 2"/>
          <p:cNvSpPr>
            <a:spLocks noGrp="1" noChangeArrowheads="1"/>
          </p:cNvSpPr>
          <p:nvPr>
            <p:ph type="body" idx="4294967295"/>
          </p:nvPr>
        </p:nvSpPr>
        <p:spPr>
          <a:xfrm>
            <a:off x="0" y="625347"/>
            <a:ext cx="6667536" cy="3516849"/>
          </a:xfrm>
        </p:spPr>
        <p:txBody>
          <a:bodyPr vert="horz" lIns="13472" tIns="35026" rIns="13472" bIns="35026" rtlCol="0">
            <a:noAutofit/>
          </a:bodyPr>
          <a:lstStyle/>
          <a:p>
            <a:pPr marL="232229" indent="-232229">
              <a:lnSpc>
                <a:spcPct val="125000"/>
              </a:lnSpc>
              <a:spcAft>
                <a:spcPct val="2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The developed prototype is submitted to the customer for his evaluation:</a:t>
            </a:r>
          </a:p>
          <a:p>
            <a:pPr marL="504423" lvl="1" indent="-193345">
              <a:lnSpc>
                <a:spcPct val="125000"/>
              </a:lnSpc>
              <a:spcAft>
                <a:spcPct val="2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b="1" dirty="0">
                <a:solidFill>
                  <a:srgbClr val="0000CC"/>
                </a:solidFill>
              </a:rPr>
              <a:t>Based on the user feedback, </a:t>
            </a:r>
            <a:r>
              <a:rPr lang="en-GB" altLang="en-US" sz="2400" b="1" dirty="0" smtClean="0">
                <a:solidFill>
                  <a:srgbClr val="0000CC"/>
                </a:solidFill>
              </a:rPr>
              <a:t>                                                           </a:t>
            </a:r>
            <a:r>
              <a:rPr lang="en-GB" altLang="en-US" sz="2400" b="1" dirty="0">
                <a:solidFill>
                  <a:srgbClr val="0000CC"/>
                </a:solidFill>
              </a:rPr>
              <a:t>the prototype is refined.</a:t>
            </a:r>
          </a:p>
          <a:p>
            <a:pPr marL="504423" lvl="1" indent="-193345">
              <a:lnSpc>
                <a:spcPct val="125000"/>
              </a:lnSpc>
              <a:spcAft>
                <a:spcPct val="2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b="1" dirty="0">
                <a:solidFill>
                  <a:srgbClr val="0000CC"/>
                </a:solidFill>
              </a:rPr>
              <a:t>This cycle continues until the user </a:t>
            </a:r>
            <a:r>
              <a:rPr lang="en-GB" altLang="en-US" sz="2400" b="1" dirty="0" smtClean="0">
                <a:solidFill>
                  <a:srgbClr val="0000CC"/>
                </a:solidFill>
              </a:rPr>
              <a:t>                        approves </a:t>
            </a:r>
            <a:r>
              <a:rPr lang="en-GB" altLang="en-US" sz="2400" b="1" dirty="0">
                <a:solidFill>
                  <a:srgbClr val="0000CC"/>
                </a:solidFill>
              </a:rPr>
              <a:t>the prototype.</a:t>
            </a:r>
          </a:p>
          <a:p>
            <a:pPr marL="232229" indent="-232229">
              <a:lnSpc>
                <a:spcPct val="125000"/>
              </a:lnSpc>
              <a:spcAft>
                <a:spcPct val="2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The actual system is developed using the waterfall </a:t>
            </a:r>
            <a:r>
              <a:rPr lang="en-GB" altLang="en-US" sz="2400" dirty="0"/>
              <a:t>model.</a:t>
            </a:r>
            <a:endParaRPr lang="en-GB" altLang="en-US" sz="24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36</a:t>
            </a:fld>
            <a:endParaRPr lang="en-US"/>
          </a:p>
        </p:txBody>
      </p:sp>
      <p:grpSp>
        <p:nvGrpSpPr>
          <p:cNvPr id="5" name="Group 4"/>
          <p:cNvGrpSpPr/>
          <p:nvPr/>
        </p:nvGrpSpPr>
        <p:grpSpPr>
          <a:xfrm>
            <a:off x="3657600" y="1200150"/>
            <a:ext cx="3469581" cy="2209800"/>
            <a:chOff x="685800" y="706838"/>
            <a:chExt cx="7050981" cy="3695921"/>
          </a:xfrm>
        </p:grpSpPr>
        <p:sp>
          <p:nvSpPr>
            <p:cNvPr id="6" name="Text Box 15"/>
            <p:cNvSpPr txBox="1">
              <a:spLocks noChangeArrowheads="1"/>
            </p:cNvSpPr>
            <p:nvPr/>
          </p:nvSpPr>
          <p:spPr bwMode="auto">
            <a:xfrm>
              <a:off x="6258105" y="3170349"/>
              <a:ext cx="1063912" cy="299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85000"/>
                </a:lnSpc>
                <a:spcBef>
                  <a:spcPts val="697"/>
                </a:spcBef>
                <a:buClr>
                  <a:srgbClr val="0033CC"/>
                </a:buClr>
              </a:pPr>
              <a:r>
                <a:rPr lang="en-GB" altLang="en-US" sz="800">
                  <a:solidFill>
                    <a:srgbClr val="0033CC"/>
                  </a:solidFill>
                  <a:latin typeface="Comic Sans MS" panose="030F0702030302020204" pitchFamily="66" charset="0"/>
                </a:rPr>
                <a:t>Test</a:t>
              </a:r>
            </a:p>
          </p:txBody>
        </p:sp>
        <p:sp>
          <p:nvSpPr>
            <p:cNvPr id="7" name="Text Box 2"/>
            <p:cNvSpPr txBox="1">
              <a:spLocks noChangeArrowheads="1"/>
            </p:cNvSpPr>
            <p:nvPr/>
          </p:nvSpPr>
          <p:spPr bwMode="auto">
            <a:xfrm>
              <a:off x="685800" y="1341718"/>
              <a:ext cx="1391186" cy="1039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85000"/>
                </a:lnSpc>
                <a:spcBef>
                  <a:spcPts val="272"/>
                </a:spcBef>
                <a:buClr>
                  <a:srgbClr val="0033CC"/>
                </a:buClr>
              </a:pPr>
              <a:r>
                <a:rPr lang="en-GB" altLang="en-US" sz="600" dirty="0">
                  <a:solidFill>
                    <a:srgbClr val="0033CC"/>
                  </a:solidFill>
                  <a:latin typeface="Comic Sans MS" panose="030F0702030302020204" pitchFamily="66" charset="0"/>
                </a:rPr>
                <a:t>Requirements</a:t>
              </a:r>
            </a:p>
            <a:p>
              <a:pPr>
                <a:lnSpc>
                  <a:spcPct val="85000"/>
                </a:lnSpc>
                <a:spcBef>
                  <a:spcPts val="272"/>
                </a:spcBef>
                <a:buClr>
                  <a:srgbClr val="0033CC"/>
                </a:buClr>
              </a:pPr>
              <a:r>
                <a:rPr lang="en-GB" altLang="en-US" sz="600" dirty="0">
                  <a:solidFill>
                    <a:srgbClr val="0033CC"/>
                  </a:solidFill>
                  <a:latin typeface="Comic Sans MS" panose="030F0702030302020204" pitchFamily="66" charset="0"/>
                </a:rPr>
                <a:t>Gathering</a:t>
              </a:r>
            </a:p>
          </p:txBody>
        </p:sp>
        <p:sp>
          <p:nvSpPr>
            <p:cNvPr id="8" name="Text Box 3"/>
            <p:cNvSpPr txBox="1">
              <a:spLocks noChangeArrowheads="1"/>
            </p:cNvSpPr>
            <p:nvPr/>
          </p:nvSpPr>
          <p:spPr bwMode="auto">
            <a:xfrm>
              <a:off x="2232523" y="1499414"/>
              <a:ext cx="1356622" cy="40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100000"/>
                </a:lnSpc>
                <a:spcBef>
                  <a:spcPts val="1021"/>
                </a:spcBef>
                <a:buClr>
                  <a:srgbClr val="0033CC"/>
                </a:buClr>
              </a:pPr>
              <a:r>
                <a:rPr lang="en-GB" altLang="en-US" sz="600">
                  <a:solidFill>
                    <a:srgbClr val="0033CC"/>
                  </a:solidFill>
                  <a:latin typeface="Comic Sans MS" panose="030F0702030302020204" pitchFamily="66" charset="0"/>
                </a:rPr>
                <a:t>Quick Design</a:t>
              </a:r>
            </a:p>
          </p:txBody>
        </p:sp>
        <p:sp>
          <p:nvSpPr>
            <p:cNvPr id="9" name="Text Box 4"/>
            <p:cNvSpPr txBox="1">
              <a:spLocks noChangeArrowheads="1"/>
            </p:cNvSpPr>
            <p:nvPr/>
          </p:nvSpPr>
          <p:spPr bwMode="auto">
            <a:xfrm>
              <a:off x="3353681" y="2281416"/>
              <a:ext cx="1583446" cy="70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85000"/>
                </a:lnSpc>
                <a:spcBef>
                  <a:spcPts val="697"/>
                </a:spcBef>
                <a:buClr>
                  <a:srgbClr val="0033CC"/>
                </a:buClr>
              </a:pPr>
              <a:r>
                <a:rPr lang="en-GB" altLang="en-US" sz="600">
                  <a:solidFill>
                    <a:srgbClr val="0033CC"/>
                  </a:solidFill>
                  <a:latin typeface="Comic Sans MS" panose="030F0702030302020204" pitchFamily="66" charset="0"/>
                </a:rPr>
                <a:t>Refine Requirements</a:t>
              </a:r>
            </a:p>
          </p:txBody>
        </p:sp>
        <p:sp>
          <p:nvSpPr>
            <p:cNvPr id="10" name="Text Box 5"/>
            <p:cNvSpPr txBox="1">
              <a:spLocks noChangeArrowheads="1"/>
            </p:cNvSpPr>
            <p:nvPr/>
          </p:nvSpPr>
          <p:spPr bwMode="auto">
            <a:xfrm>
              <a:off x="2857909" y="706838"/>
              <a:ext cx="1508917" cy="707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85000"/>
                </a:lnSpc>
                <a:spcBef>
                  <a:spcPts val="697"/>
                </a:spcBef>
                <a:buClr>
                  <a:srgbClr val="0033CC"/>
                </a:buClr>
              </a:pPr>
              <a:r>
                <a:rPr lang="en-GB" altLang="en-US" sz="600" dirty="0">
                  <a:solidFill>
                    <a:srgbClr val="0033CC"/>
                  </a:solidFill>
                  <a:latin typeface="Comic Sans MS" panose="030F0702030302020204" pitchFamily="66" charset="0"/>
                </a:rPr>
                <a:t>Build Prototype</a:t>
              </a:r>
            </a:p>
          </p:txBody>
        </p:sp>
        <p:sp>
          <p:nvSpPr>
            <p:cNvPr id="11" name="Text Box 6"/>
            <p:cNvSpPr txBox="1">
              <a:spLocks noChangeArrowheads="1"/>
            </p:cNvSpPr>
            <p:nvPr/>
          </p:nvSpPr>
          <p:spPr bwMode="auto">
            <a:xfrm>
              <a:off x="3782485" y="1258548"/>
              <a:ext cx="1508919" cy="83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85000"/>
                </a:lnSpc>
                <a:spcBef>
                  <a:spcPts val="272"/>
                </a:spcBef>
                <a:buClr>
                  <a:srgbClr val="0033CC"/>
                </a:buClr>
              </a:pPr>
              <a:r>
                <a:rPr lang="en-GB" altLang="en-US" sz="600">
                  <a:solidFill>
                    <a:srgbClr val="0033CC"/>
                  </a:solidFill>
                  <a:latin typeface="Comic Sans MS" panose="030F0702030302020204" pitchFamily="66" charset="0"/>
                </a:rPr>
                <a:t>Customer Evaluation of Prototype</a:t>
              </a:r>
            </a:p>
          </p:txBody>
        </p:sp>
        <p:sp>
          <p:nvSpPr>
            <p:cNvPr id="12" name="Line 7"/>
            <p:cNvSpPr>
              <a:spLocks noChangeShapeType="1"/>
            </p:cNvSpPr>
            <p:nvPr/>
          </p:nvSpPr>
          <p:spPr bwMode="auto">
            <a:xfrm>
              <a:off x="1667623" y="1631188"/>
              <a:ext cx="452568" cy="1080"/>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600"/>
            </a:p>
          </p:txBody>
        </p:sp>
        <p:sp>
          <p:nvSpPr>
            <p:cNvPr id="13" name="Freeform 8"/>
            <p:cNvSpPr>
              <a:spLocks/>
            </p:cNvSpPr>
            <p:nvPr/>
          </p:nvSpPr>
          <p:spPr bwMode="auto">
            <a:xfrm>
              <a:off x="2707772" y="773578"/>
              <a:ext cx="311073" cy="710715"/>
            </a:xfrm>
            <a:custGeom>
              <a:avLst/>
              <a:gdLst>
                <a:gd name="T0" fmla="*/ 0 w 636"/>
                <a:gd name="T1" fmla="*/ 0 h 1481"/>
                <a:gd name="T2" fmla="*/ 0 w 636"/>
                <a:gd name="T3" fmla="*/ 0 h 1481"/>
                <a:gd name="T4" fmla="*/ 0 w 636"/>
                <a:gd name="T5" fmla="*/ 0 h 1481"/>
                <a:gd name="T6" fmla="*/ 0 60000 65536"/>
                <a:gd name="T7" fmla="*/ 0 60000 65536"/>
                <a:gd name="T8" fmla="*/ 0 60000 65536"/>
                <a:gd name="T9" fmla="*/ 0 w 636"/>
                <a:gd name="T10" fmla="*/ 0 h 1481"/>
                <a:gd name="T11" fmla="*/ 636 w 636"/>
                <a:gd name="T12" fmla="*/ 1481 h 1481"/>
              </a:gdLst>
              <a:ahLst/>
              <a:cxnLst>
                <a:cxn ang="T6">
                  <a:pos x="T0" y="T1"/>
                </a:cxn>
                <a:cxn ang="T7">
                  <a:pos x="T2" y="T3"/>
                </a:cxn>
                <a:cxn ang="T8">
                  <a:pos x="T4" y="T5"/>
                </a:cxn>
              </a:cxnLst>
              <a:rect l="T9" t="T10" r="T11" b="T12"/>
              <a:pathLst>
                <a:path w="636" h="1481">
                  <a:moveTo>
                    <a:pt x="0" y="1480"/>
                  </a:moveTo>
                  <a:cubicBezTo>
                    <a:pt x="53" y="1233"/>
                    <a:pt x="106" y="987"/>
                    <a:pt x="212" y="740"/>
                  </a:cubicBezTo>
                  <a:cubicBezTo>
                    <a:pt x="318" y="493"/>
                    <a:pt x="476" y="247"/>
                    <a:pt x="635" y="0"/>
                  </a:cubicBezTo>
                </a:path>
              </a:pathLst>
            </a:custGeom>
            <a:noFill/>
            <a:ln w="38160">
              <a:solidFill>
                <a:srgbClr val="00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600"/>
            </a:p>
          </p:txBody>
        </p:sp>
        <p:sp>
          <p:nvSpPr>
            <p:cNvPr id="14" name="Freeform 9"/>
            <p:cNvSpPr>
              <a:spLocks/>
            </p:cNvSpPr>
            <p:nvPr/>
          </p:nvSpPr>
          <p:spPr bwMode="auto">
            <a:xfrm>
              <a:off x="3932621" y="825423"/>
              <a:ext cx="382360" cy="430965"/>
            </a:xfrm>
            <a:custGeom>
              <a:avLst/>
              <a:gdLst>
                <a:gd name="T0" fmla="*/ 0 w 1270"/>
                <a:gd name="T1" fmla="*/ 0 h 1059"/>
                <a:gd name="T2" fmla="*/ 0 w 1270"/>
                <a:gd name="T3" fmla="*/ 0 h 1059"/>
                <a:gd name="T4" fmla="*/ 0 w 1270"/>
                <a:gd name="T5" fmla="*/ 0 h 1059"/>
                <a:gd name="T6" fmla="*/ 0 60000 65536"/>
                <a:gd name="T7" fmla="*/ 0 60000 65536"/>
                <a:gd name="T8" fmla="*/ 0 60000 65536"/>
                <a:gd name="T9" fmla="*/ 0 w 1270"/>
                <a:gd name="T10" fmla="*/ 0 h 1059"/>
                <a:gd name="T11" fmla="*/ 1270 w 1270"/>
                <a:gd name="T12" fmla="*/ 1059 h 1059"/>
              </a:gdLst>
              <a:ahLst/>
              <a:cxnLst>
                <a:cxn ang="T6">
                  <a:pos x="T0" y="T1"/>
                </a:cxn>
                <a:cxn ang="T7">
                  <a:pos x="T2" y="T3"/>
                </a:cxn>
                <a:cxn ang="T8">
                  <a:pos x="T4" y="T5"/>
                </a:cxn>
              </a:cxnLst>
              <a:rect l="T9" t="T10" r="T11" b="T12"/>
              <a:pathLst>
                <a:path w="1270" h="1059">
                  <a:moveTo>
                    <a:pt x="0" y="0"/>
                  </a:moveTo>
                  <a:cubicBezTo>
                    <a:pt x="370" y="123"/>
                    <a:pt x="740" y="247"/>
                    <a:pt x="951" y="423"/>
                  </a:cubicBezTo>
                  <a:cubicBezTo>
                    <a:pt x="1163" y="600"/>
                    <a:pt x="1215" y="829"/>
                    <a:pt x="1269" y="1058"/>
                  </a:cubicBezTo>
                </a:path>
              </a:pathLst>
            </a:custGeom>
            <a:noFill/>
            <a:ln w="38160">
              <a:solidFill>
                <a:srgbClr val="00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600"/>
            </a:p>
          </p:txBody>
        </p:sp>
        <p:sp>
          <p:nvSpPr>
            <p:cNvPr id="15" name="Freeform 10"/>
            <p:cNvSpPr>
              <a:spLocks/>
            </p:cNvSpPr>
            <p:nvPr/>
          </p:nvSpPr>
          <p:spPr bwMode="auto">
            <a:xfrm>
              <a:off x="3932621" y="1914178"/>
              <a:ext cx="434206" cy="459048"/>
            </a:xfrm>
            <a:custGeom>
              <a:avLst/>
              <a:gdLst>
                <a:gd name="T0" fmla="*/ 0 w 1059"/>
                <a:gd name="T1" fmla="*/ 0 h 847"/>
                <a:gd name="T2" fmla="*/ 0 w 1059"/>
                <a:gd name="T3" fmla="*/ 0 h 847"/>
                <a:gd name="T4" fmla="*/ 0 w 1059"/>
                <a:gd name="T5" fmla="*/ 0 h 847"/>
                <a:gd name="T6" fmla="*/ 0 60000 65536"/>
                <a:gd name="T7" fmla="*/ 0 60000 65536"/>
                <a:gd name="T8" fmla="*/ 0 60000 65536"/>
                <a:gd name="T9" fmla="*/ 0 w 1059"/>
                <a:gd name="T10" fmla="*/ 0 h 847"/>
                <a:gd name="T11" fmla="*/ 1059 w 1059"/>
                <a:gd name="T12" fmla="*/ 847 h 847"/>
              </a:gdLst>
              <a:ahLst/>
              <a:cxnLst>
                <a:cxn ang="T6">
                  <a:pos x="T0" y="T1"/>
                </a:cxn>
                <a:cxn ang="T7">
                  <a:pos x="T2" y="T3"/>
                </a:cxn>
                <a:cxn ang="T8">
                  <a:pos x="T4" y="T5"/>
                </a:cxn>
              </a:cxnLst>
              <a:rect l="T9" t="T10" r="T11" b="T12"/>
              <a:pathLst>
                <a:path w="1059" h="847">
                  <a:moveTo>
                    <a:pt x="1058" y="0"/>
                  </a:moveTo>
                  <a:cubicBezTo>
                    <a:pt x="994" y="171"/>
                    <a:pt x="931" y="342"/>
                    <a:pt x="755" y="483"/>
                  </a:cubicBezTo>
                  <a:cubicBezTo>
                    <a:pt x="579" y="624"/>
                    <a:pt x="289" y="735"/>
                    <a:pt x="0" y="846"/>
                  </a:cubicBezTo>
                </a:path>
              </a:pathLst>
            </a:custGeom>
            <a:noFill/>
            <a:ln w="38160">
              <a:solidFill>
                <a:srgbClr val="00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600"/>
            </a:p>
          </p:txBody>
        </p:sp>
        <p:sp>
          <p:nvSpPr>
            <p:cNvPr id="16" name="Freeform 11"/>
            <p:cNvSpPr>
              <a:spLocks/>
            </p:cNvSpPr>
            <p:nvPr/>
          </p:nvSpPr>
          <p:spPr bwMode="auto">
            <a:xfrm>
              <a:off x="2723974" y="1818047"/>
              <a:ext cx="527095" cy="555178"/>
            </a:xfrm>
            <a:custGeom>
              <a:avLst/>
              <a:gdLst>
                <a:gd name="T0" fmla="*/ 0 w 1482"/>
                <a:gd name="T1" fmla="*/ 0 h 1271"/>
                <a:gd name="T2" fmla="*/ 0 w 1482"/>
                <a:gd name="T3" fmla="*/ 0 h 1271"/>
                <a:gd name="T4" fmla="*/ 0 w 1482"/>
                <a:gd name="T5" fmla="*/ 0 h 1271"/>
                <a:gd name="T6" fmla="*/ 0 60000 65536"/>
                <a:gd name="T7" fmla="*/ 0 60000 65536"/>
                <a:gd name="T8" fmla="*/ 0 60000 65536"/>
                <a:gd name="T9" fmla="*/ 0 w 1482"/>
                <a:gd name="T10" fmla="*/ 0 h 1271"/>
                <a:gd name="T11" fmla="*/ 1482 w 1482"/>
                <a:gd name="T12" fmla="*/ 1271 h 1271"/>
              </a:gdLst>
              <a:ahLst/>
              <a:cxnLst>
                <a:cxn ang="T6">
                  <a:pos x="T0" y="T1"/>
                </a:cxn>
                <a:cxn ang="T7">
                  <a:pos x="T2" y="T3"/>
                </a:cxn>
                <a:cxn ang="T8">
                  <a:pos x="T4" y="T5"/>
                </a:cxn>
              </a:cxnLst>
              <a:rect l="T9" t="T10" r="T11" b="T12"/>
              <a:pathLst>
                <a:path w="1482" h="1271">
                  <a:moveTo>
                    <a:pt x="1481" y="1270"/>
                  </a:moveTo>
                  <a:cubicBezTo>
                    <a:pt x="1111" y="1193"/>
                    <a:pt x="740" y="1118"/>
                    <a:pt x="493" y="906"/>
                  </a:cubicBezTo>
                  <a:cubicBezTo>
                    <a:pt x="247" y="695"/>
                    <a:pt x="123" y="347"/>
                    <a:pt x="0" y="0"/>
                  </a:cubicBezTo>
                </a:path>
              </a:pathLst>
            </a:custGeom>
            <a:noFill/>
            <a:ln w="38160">
              <a:solidFill>
                <a:srgbClr val="00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600"/>
            </a:p>
          </p:txBody>
        </p:sp>
        <p:sp>
          <p:nvSpPr>
            <p:cNvPr id="17" name="Line 12"/>
            <p:cNvSpPr>
              <a:spLocks noChangeShapeType="1"/>
            </p:cNvSpPr>
            <p:nvPr/>
          </p:nvSpPr>
          <p:spPr bwMode="auto">
            <a:xfrm>
              <a:off x="4885281" y="1603105"/>
              <a:ext cx="1296136" cy="0"/>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600"/>
            </a:p>
          </p:txBody>
        </p:sp>
        <p:sp>
          <p:nvSpPr>
            <p:cNvPr id="18" name="Text Box 13"/>
            <p:cNvSpPr txBox="1">
              <a:spLocks noChangeArrowheads="1"/>
            </p:cNvSpPr>
            <p:nvPr/>
          </p:nvSpPr>
          <p:spPr bwMode="auto">
            <a:xfrm>
              <a:off x="6242984" y="1447568"/>
              <a:ext cx="1130879" cy="40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85000"/>
                </a:lnSpc>
                <a:spcBef>
                  <a:spcPts val="697"/>
                </a:spcBef>
                <a:buClr>
                  <a:srgbClr val="0033CC"/>
                </a:buClr>
              </a:pPr>
              <a:r>
                <a:rPr lang="en-GB" altLang="en-US" sz="800">
                  <a:solidFill>
                    <a:srgbClr val="0033CC"/>
                  </a:solidFill>
                  <a:latin typeface="Comic Sans MS" panose="030F0702030302020204" pitchFamily="66" charset="0"/>
                </a:rPr>
                <a:t>Design</a:t>
              </a:r>
            </a:p>
          </p:txBody>
        </p:sp>
        <p:sp>
          <p:nvSpPr>
            <p:cNvPr id="19" name="Text Box 14"/>
            <p:cNvSpPr txBox="1">
              <a:spLocks noChangeArrowheads="1"/>
            </p:cNvSpPr>
            <p:nvPr/>
          </p:nvSpPr>
          <p:spPr bwMode="auto">
            <a:xfrm>
              <a:off x="5914629" y="2380786"/>
              <a:ext cx="1614770" cy="40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85000"/>
                </a:lnSpc>
                <a:spcBef>
                  <a:spcPts val="697"/>
                </a:spcBef>
                <a:buClr>
                  <a:srgbClr val="0033CC"/>
                </a:buClr>
              </a:pPr>
              <a:r>
                <a:rPr lang="en-GB" altLang="en-US" sz="800" dirty="0">
                  <a:solidFill>
                    <a:srgbClr val="0033CC"/>
                  </a:solidFill>
                  <a:latin typeface="Comic Sans MS" panose="030F0702030302020204" pitchFamily="66" charset="0"/>
                </a:rPr>
                <a:t>Implement</a:t>
              </a:r>
            </a:p>
          </p:txBody>
        </p:sp>
        <p:sp>
          <p:nvSpPr>
            <p:cNvPr id="20" name="Text Box 16"/>
            <p:cNvSpPr txBox="1">
              <a:spLocks noChangeArrowheads="1"/>
            </p:cNvSpPr>
            <p:nvPr/>
          </p:nvSpPr>
          <p:spPr bwMode="auto">
            <a:xfrm>
              <a:off x="5966475" y="3994476"/>
              <a:ext cx="1770306" cy="408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85000"/>
                </a:lnSpc>
                <a:spcBef>
                  <a:spcPts val="697"/>
                </a:spcBef>
                <a:buClr>
                  <a:srgbClr val="0033CC"/>
                </a:buClr>
              </a:pPr>
              <a:r>
                <a:rPr lang="en-GB" altLang="en-US" sz="800" dirty="0">
                  <a:solidFill>
                    <a:srgbClr val="0033CC"/>
                  </a:solidFill>
                  <a:latin typeface="Comic Sans MS" panose="030F0702030302020204" pitchFamily="66" charset="0"/>
                </a:rPr>
                <a:t>Maintain</a:t>
              </a:r>
            </a:p>
          </p:txBody>
        </p:sp>
        <p:sp>
          <p:nvSpPr>
            <p:cNvPr id="21" name="Line 17"/>
            <p:cNvSpPr>
              <a:spLocks noChangeShapeType="1"/>
            </p:cNvSpPr>
            <p:nvPr/>
          </p:nvSpPr>
          <p:spPr bwMode="auto">
            <a:xfrm>
              <a:off x="6501131" y="1818047"/>
              <a:ext cx="1080" cy="556259"/>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600"/>
            </a:p>
          </p:txBody>
        </p:sp>
        <p:sp>
          <p:nvSpPr>
            <p:cNvPr id="22" name="Line 18"/>
            <p:cNvSpPr>
              <a:spLocks noChangeShapeType="1"/>
            </p:cNvSpPr>
            <p:nvPr/>
          </p:nvSpPr>
          <p:spPr bwMode="auto">
            <a:xfrm>
              <a:off x="6501131" y="2654055"/>
              <a:ext cx="1080" cy="560579"/>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600"/>
            </a:p>
          </p:txBody>
        </p:sp>
        <p:sp>
          <p:nvSpPr>
            <p:cNvPr id="23" name="Line 19"/>
            <p:cNvSpPr>
              <a:spLocks noChangeShapeType="1"/>
            </p:cNvSpPr>
            <p:nvPr/>
          </p:nvSpPr>
          <p:spPr bwMode="auto">
            <a:xfrm>
              <a:off x="6501131" y="3491143"/>
              <a:ext cx="1080" cy="559499"/>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600"/>
            </a:p>
          </p:txBody>
        </p:sp>
        <p:sp>
          <p:nvSpPr>
            <p:cNvPr id="24" name="Text Box 20"/>
            <p:cNvSpPr txBox="1">
              <a:spLocks noChangeArrowheads="1"/>
            </p:cNvSpPr>
            <p:nvPr/>
          </p:nvSpPr>
          <p:spPr bwMode="auto">
            <a:xfrm>
              <a:off x="4988972" y="1240187"/>
              <a:ext cx="1763825" cy="70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100000"/>
                </a:lnSpc>
                <a:spcBef>
                  <a:spcPts val="680"/>
                </a:spcBef>
                <a:buClr>
                  <a:srgbClr val="0033CC"/>
                </a:buClr>
              </a:pPr>
              <a:r>
                <a:rPr lang="en-GB" altLang="en-US" sz="800" dirty="0">
                  <a:solidFill>
                    <a:srgbClr val="006600"/>
                  </a:solidFill>
                  <a:latin typeface="Comic Sans MS" panose="030F0702030302020204" pitchFamily="66" charset="0"/>
                </a:rPr>
                <a:t>Customer </a:t>
              </a:r>
            </a:p>
            <a:p>
              <a:pPr>
                <a:lnSpc>
                  <a:spcPct val="100000"/>
                </a:lnSpc>
                <a:spcBef>
                  <a:spcPts val="680"/>
                </a:spcBef>
                <a:buClr>
                  <a:srgbClr val="0033CC"/>
                </a:buClr>
              </a:pPr>
              <a:r>
                <a:rPr lang="en-GB" altLang="en-US" sz="800" dirty="0">
                  <a:solidFill>
                    <a:srgbClr val="006600"/>
                  </a:solidFill>
                  <a:latin typeface="Comic Sans MS" panose="030F0702030302020204" pitchFamily="66" charset="0"/>
                </a:rPr>
                <a:t>satisfied</a:t>
              </a:r>
            </a:p>
          </p:txBody>
        </p:sp>
      </p:grpSp>
    </p:spTree>
    <p:extLst>
      <p:ext uri="{BB962C8B-B14F-4D97-AF65-F5344CB8AC3E}">
        <p14:creationId xmlns:p14="http://schemas.microsoft.com/office/powerpoint/2010/main" val="8340718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
          <p:cNvSpPr>
            <a:spLocks noGrp="1" noChangeArrowheads="1"/>
          </p:cNvSpPr>
          <p:nvPr>
            <p:ph type="title" idx="4294967295"/>
          </p:nvPr>
        </p:nvSpPr>
        <p:spPr>
          <a:xfrm>
            <a:off x="301897" y="-180998"/>
            <a:ext cx="5850974" cy="853290"/>
          </a:xfrm>
        </p:spPr>
        <p:txBody>
          <a:bodyPr vert="horz" lIns="13472" tIns="35026" rIns="13472" bIns="35026" rtlCol="0" anchor="ctr">
            <a:normAutofit/>
          </a:bodyPr>
          <a:lstStyle/>
          <a:p>
            <a:pPr>
              <a:lnSpc>
                <a:spcPct val="94000"/>
              </a:lnSpc>
              <a:spcBef>
                <a:spcPts val="680"/>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200" b="1" dirty="0">
                <a:solidFill>
                  <a:srgbClr val="0033CC"/>
                </a:solidFill>
              </a:rPr>
              <a:t>Prototyping Model </a:t>
            </a:r>
            <a:r>
              <a:rPr lang="en-GB" altLang="en-US" sz="1050" b="1" dirty="0">
                <a:solidFill>
                  <a:srgbClr val="0033CC"/>
                </a:solidFill>
              </a:rPr>
              <a:t>(CONT.)</a:t>
            </a:r>
            <a:r>
              <a:rPr lang="ar-SA" altLang="en-US" sz="1050" b="1" dirty="0">
                <a:solidFill>
                  <a:srgbClr val="0033CC"/>
                </a:solidFill>
                <a:cs typeface="Arial" panose="020B0604020202020204" pitchFamily="34" charset="0"/>
              </a:rPr>
              <a:t>‏</a:t>
            </a:r>
            <a:endParaRPr lang="en-GB" altLang="en-US" sz="1050" b="1" dirty="0">
              <a:solidFill>
                <a:srgbClr val="0033CC"/>
              </a:solidFill>
            </a:endParaRPr>
          </a:p>
        </p:txBody>
      </p:sp>
      <p:sp>
        <p:nvSpPr>
          <p:cNvPr id="92163" name="Rectangle 2"/>
          <p:cNvSpPr>
            <a:spLocks noGrp="1" noChangeArrowheads="1"/>
          </p:cNvSpPr>
          <p:nvPr>
            <p:ph type="body" idx="4294967295"/>
          </p:nvPr>
        </p:nvSpPr>
        <p:spPr>
          <a:xfrm>
            <a:off x="76200" y="677233"/>
            <a:ext cx="6596301" cy="4165997"/>
          </a:xfrm>
        </p:spPr>
        <p:txBody>
          <a:bodyPr vert="horz" lIns="13472" tIns="35026" rIns="13472" bIns="35026" rtlCol="0">
            <a:normAutofit fontScale="85000" lnSpcReduction="20000"/>
          </a:bodyPr>
          <a:lstStyle/>
          <a:p>
            <a:pPr marL="232229" indent="-232229">
              <a:lnSpc>
                <a:spcPct val="130000"/>
              </a:lnSpc>
              <a:spcBef>
                <a:spcPct val="1500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800" dirty="0"/>
              <a:t>Requirements analysis and specification </a:t>
            </a:r>
            <a:r>
              <a:rPr lang="en-GB" altLang="en-US" sz="2800" dirty="0"/>
              <a:t>                              phase </a:t>
            </a:r>
            <a:r>
              <a:rPr lang="en-GB" altLang="en-US" sz="2800" dirty="0"/>
              <a:t>becomes redundant:</a:t>
            </a:r>
          </a:p>
          <a:p>
            <a:pPr marL="504423" lvl="1" indent="-193345">
              <a:lnSpc>
                <a:spcPct val="130000"/>
              </a:lnSpc>
              <a:spcBef>
                <a:spcPct val="1500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Final working prototype  (incorporating all </a:t>
            </a:r>
            <a:r>
              <a:rPr lang="en-GB" altLang="en-US" sz="2400" dirty="0"/>
              <a:t>user                                       feedbacks</a:t>
            </a:r>
            <a:r>
              <a:rPr lang="en-GB" altLang="en-US" sz="2400" dirty="0"/>
              <a:t>) serves as an </a:t>
            </a:r>
            <a:r>
              <a:rPr lang="en-GB" altLang="en-US" sz="2400" b="1" dirty="0">
                <a:solidFill>
                  <a:srgbClr val="000099"/>
                </a:solidFill>
              </a:rPr>
              <a:t>animated  requirements specification.</a:t>
            </a:r>
          </a:p>
          <a:p>
            <a:pPr marL="232229" indent="-232229">
              <a:lnSpc>
                <a:spcPct val="130000"/>
              </a:lnSpc>
              <a:spcBef>
                <a:spcPct val="1500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800" b="1" dirty="0">
                <a:solidFill>
                  <a:srgbClr val="FF0000"/>
                </a:solidFill>
              </a:rPr>
              <a:t>Design and code for the </a:t>
            </a:r>
            <a:r>
              <a:rPr lang="en-GB" altLang="en-US" sz="2800" b="1" dirty="0" smtClean="0">
                <a:solidFill>
                  <a:srgbClr val="FF0000"/>
                </a:solidFill>
              </a:rPr>
              <a:t>                                               prototype </a:t>
            </a:r>
            <a:r>
              <a:rPr lang="en-GB" altLang="en-US" sz="2800" b="1" dirty="0">
                <a:solidFill>
                  <a:srgbClr val="FF0000"/>
                </a:solidFill>
              </a:rPr>
              <a:t>is usually thrown away</a:t>
            </a:r>
            <a:r>
              <a:rPr lang="en-GB" altLang="en-US" sz="2800" dirty="0"/>
              <a:t>:</a:t>
            </a:r>
          </a:p>
          <a:p>
            <a:pPr marL="504423" lvl="1" indent="-193345">
              <a:lnSpc>
                <a:spcPct val="130000"/>
              </a:lnSpc>
              <a:spcBef>
                <a:spcPct val="1500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However, experience gathered from developing the prototype helps a great deal while developing the actual software.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37</a:t>
            </a:fld>
            <a:endParaRPr lang="en-US"/>
          </a:p>
        </p:txBody>
      </p:sp>
      <p:grpSp>
        <p:nvGrpSpPr>
          <p:cNvPr id="5" name="Group 31"/>
          <p:cNvGrpSpPr>
            <a:grpSpLocks/>
          </p:cNvGrpSpPr>
          <p:nvPr/>
        </p:nvGrpSpPr>
        <p:grpSpPr bwMode="auto">
          <a:xfrm>
            <a:off x="4229100" y="2495550"/>
            <a:ext cx="2628900" cy="1143000"/>
            <a:chOff x="1312" y="1534"/>
            <a:chExt cx="3291" cy="1957"/>
          </a:xfrm>
        </p:grpSpPr>
        <p:sp>
          <p:nvSpPr>
            <p:cNvPr id="6" name="AutoShape 13"/>
            <p:cNvSpPr>
              <a:spLocks noChangeArrowheads="1"/>
            </p:cNvSpPr>
            <p:nvPr/>
          </p:nvSpPr>
          <p:spPr bwMode="auto">
            <a:xfrm>
              <a:off x="3334" y="3228"/>
              <a:ext cx="1216" cy="263"/>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800" b="0"/>
            </a:p>
          </p:txBody>
        </p:sp>
        <p:sp>
          <p:nvSpPr>
            <p:cNvPr id="7" name="AutoShape 11"/>
            <p:cNvSpPr>
              <a:spLocks noChangeArrowheads="1"/>
            </p:cNvSpPr>
            <p:nvPr/>
          </p:nvSpPr>
          <p:spPr bwMode="auto">
            <a:xfrm>
              <a:off x="2910" y="2804"/>
              <a:ext cx="1216" cy="264"/>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800" b="0"/>
            </a:p>
          </p:txBody>
        </p:sp>
        <p:sp>
          <p:nvSpPr>
            <p:cNvPr id="8" name="AutoShape 9"/>
            <p:cNvSpPr>
              <a:spLocks noChangeArrowheads="1"/>
            </p:cNvSpPr>
            <p:nvPr/>
          </p:nvSpPr>
          <p:spPr bwMode="auto">
            <a:xfrm>
              <a:off x="2487" y="2381"/>
              <a:ext cx="1216" cy="263"/>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800" b="0"/>
            </a:p>
          </p:txBody>
        </p:sp>
        <p:sp>
          <p:nvSpPr>
            <p:cNvPr id="9" name="AutoShape 7"/>
            <p:cNvSpPr>
              <a:spLocks noChangeArrowheads="1"/>
            </p:cNvSpPr>
            <p:nvPr/>
          </p:nvSpPr>
          <p:spPr bwMode="auto">
            <a:xfrm>
              <a:off x="2064" y="1958"/>
              <a:ext cx="1216" cy="263"/>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endParaRPr lang="en-US" altLang="en-US" sz="1000">
                <a:solidFill>
                  <a:srgbClr val="FFFF00"/>
                </a:solidFill>
                <a:latin typeface="Comic Sans MS" panose="030F0702030302020204" pitchFamily="66" charset="0"/>
              </a:endParaRPr>
            </a:p>
          </p:txBody>
        </p:sp>
        <p:sp>
          <p:nvSpPr>
            <p:cNvPr id="10" name="AutoShape 5"/>
            <p:cNvSpPr>
              <a:spLocks noChangeArrowheads="1"/>
            </p:cNvSpPr>
            <p:nvPr/>
          </p:nvSpPr>
          <p:spPr bwMode="auto">
            <a:xfrm>
              <a:off x="1312" y="1534"/>
              <a:ext cx="1544" cy="264"/>
            </a:xfrm>
            <a:prstGeom prst="roundRect">
              <a:avLst>
                <a:gd name="adj" fmla="val 417"/>
              </a:avLst>
            </a:prstGeom>
            <a:solidFill>
              <a:srgbClr val="FFFF99"/>
            </a:solidFill>
            <a:ln w="381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800" b="0"/>
            </a:p>
          </p:txBody>
        </p:sp>
        <p:sp>
          <p:nvSpPr>
            <p:cNvPr id="11" name="Text Box 4"/>
            <p:cNvSpPr txBox="1">
              <a:spLocks noChangeArrowheads="1"/>
            </p:cNvSpPr>
            <p:nvPr/>
          </p:nvSpPr>
          <p:spPr bwMode="auto">
            <a:xfrm>
              <a:off x="1343" y="1544"/>
              <a:ext cx="1481"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800" dirty="0">
                  <a:solidFill>
                    <a:srgbClr val="000000"/>
                  </a:solidFill>
                  <a:latin typeface="Comic Sans MS" panose="030F0702030302020204" pitchFamily="66" charset="0"/>
                </a:rPr>
                <a:t>Prototype Construction</a:t>
              </a:r>
              <a:endParaRPr lang="en-GB" altLang="en-US" sz="800" dirty="0">
                <a:solidFill>
                  <a:srgbClr val="000000"/>
                </a:solidFill>
                <a:latin typeface="Comic Sans MS" panose="030F0702030302020204" pitchFamily="66" charset="0"/>
              </a:endParaRPr>
            </a:p>
          </p:txBody>
        </p:sp>
        <p:sp>
          <p:nvSpPr>
            <p:cNvPr id="12" name="Text Box 6"/>
            <p:cNvSpPr txBox="1">
              <a:spLocks noChangeArrowheads="1"/>
            </p:cNvSpPr>
            <p:nvPr/>
          </p:nvSpPr>
          <p:spPr bwMode="auto">
            <a:xfrm>
              <a:off x="2064" y="1958"/>
              <a:ext cx="126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900" dirty="0">
                  <a:solidFill>
                    <a:srgbClr val="000000"/>
                  </a:solidFill>
                  <a:latin typeface="Comic Sans MS" panose="030F0702030302020204" pitchFamily="66" charset="0"/>
                </a:rPr>
                <a:t>       Design</a:t>
              </a:r>
            </a:p>
          </p:txBody>
        </p:sp>
        <p:sp>
          <p:nvSpPr>
            <p:cNvPr id="13" name="Text Box 8"/>
            <p:cNvSpPr txBox="1">
              <a:spLocks noChangeArrowheads="1"/>
            </p:cNvSpPr>
            <p:nvPr/>
          </p:nvSpPr>
          <p:spPr bwMode="auto">
            <a:xfrm>
              <a:off x="2487" y="2381"/>
              <a:ext cx="126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900">
                  <a:solidFill>
                    <a:srgbClr val="000000"/>
                  </a:solidFill>
                  <a:latin typeface="Comic Sans MS" panose="030F0702030302020204" pitchFamily="66" charset="0"/>
                </a:rPr>
                <a:t>        Coding</a:t>
              </a:r>
            </a:p>
          </p:txBody>
        </p:sp>
        <p:sp>
          <p:nvSpPr>
            <p:cNvPr id="14" name="Text Box 10"/>
            <p:cNvSpPr txBox="1">
              <a:spLocks noChangeArrowheads="1"/>
            </p:cNvSpPr>
            <p:nvPr/>
          </p:nvSpPr>
          <p:spPr bwMode="auto">
            <a:xfrm>
              <a:off x="2910" y="2804"/>
              <a:ext cx="126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900">
                  <a:solidFill>
                    <a:srgbClr val="000000"/>
                  </a:solidFill>
                  <a:latin typeface="Comic Sans MS" panose="030F0702030302020204" pitchFamily="66" charset="0"/>
                </a:rPr>
                <a:t>      Testing</a:t>
              </a:r>
            </a:p>
          </p:txBody>
        </p:sp>
        <p:sp>
          <p:nvSpPr>
            <p:cNvPr id="15" name="Text Box 12"/>
            <p:cNvSpPr txBox="1">
              <a:spLocks noChangeArrowheads="1"/>
            </p:cNvSpPr>
            <p:nvPr/>
          </p:nvSpPr>
          <p:spPr bwMode="auto">
            <a:xfrm>
              <a:off x="3334" y="3228"/>
              <a:ext cx="126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900">
                  <a:solidFill>
                    <a:srgbClr val="000000"/>
                  </a:solidFill>
                  <a:latin typeface="Comic Sans MS" panose="030F0702030302020204" pitchFamily="66" charset="0"/>
                </a:rPr>
                <a:t>    Maintenance</a:t>
              </a:r>
            </a:p>
          </p:txBody>
        </p:sp>
        <p:sp>
          <p:nvSpPr>
            <p:cNvPr id="16" name="Line 16"/>
            <p:cNvSpPr>
              <a:spLocks noChangeShapeType="1"/>
            </p:cNvSpPr>
            <p:nvPr/>
          </p:nvSpPr>
          <p:spPr bwMode="auto">
            <a:xfrm>
              <a:off x="2858" y="1693"/>
              <a:ext cx="158"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600"/>
            </a:p>
          </p:txBody>
        </p:sp>
        <p:sp>
          <p:nvSpPr>
            <p:cNvPr id="17" name="Line 17"/>
            <p:cNvSpPr>
              <a:spLocks noChangeShapeType="1"/>
            </p:cNvSpPr>
            <p:nvPr/>
          </p:nvSpPr>
          <p:spPr bwMode="auto">
            <a:xfrm>
              <a:off x="3016" y="1693"/>
              <a:ext cx="1" cy="265"/>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600"/>
            </a:p>
          </p:txBody>
        </p:sp>
        <p:sp>
          <p:nvSpPr>
            <p:cNvPr id="18" name="Line 18"/>
            <p:cNvSpPr>
              <a:spLocks noChangeShapeType="1"/>
            </p:cNvSpPr>
            <p:nvPr/>
          </p:nvSpPr>
          <p:spPr bwMode="auto">
            <a:xfrm>
              <a:off x="3281" y="2116"/>
              <a:ext cx="159"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600"/>
            </a:p>
          </p:txBody>
        </p:sp>
        <p:sp>
          <p:nvSpPr>
            <p:cNvPr id="19" name="Line 19"/>
            <p:cNvSpPr>
              <a:spLocks noChangeShapeType="1"/>
            </p:cNvSpPr>
            <p:nvPr/>
          </p:nvSpPr>
          <p:spPr bwMode="auto">
            <a:xfrm>
              <a:off x="3440" y="2116"/>
              <a:ext cx="1" cy="265"/>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600"/>
            </a:p>
          </p:txBody>
        </p:sp>
        <p:sp>
          <p:nvSpPr>
            <p:cNvPr id="20" name="Line 20"/>
            <p:cNvSpPr>
              <a:spLocks noChangeShapeType="1"/>
            </p:cNvSpPr>
            <p:nvPr/>
          </p:nvSpPr>
          <p:spPr bwMode="auto">
            <a:xfrm>
              <a:off x="3704" y="2540"/>
              <a:ext cx="159"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600"/>
            </a:p>
          </p:txBody>
        </p:sp>
        <p:sp>
          <p:nvSpPr>
            <p:cNvPr id="21" name="Line 21"/>
            <p:cNvSpPr>
              <a:spLocks noChangeShapeType="1"/>
            </p:cNvSpPr>
            <p:nvPr/>
          </p:nvSpPr>
          <p:spPr bwMode="auto">
            <a:xfrm>
              <a:off x="3863" y="2540"/>
              <a:ext cx="1" cy="264"/>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600"/>
            </a:p>
          </p:txBody>
        </p:sp>
        <p:sp>
          <p:nvSpPr>
            <p:cNvPr id="22" name="Line 22"/>
            <p:cNvSpPr>
              <a:spLocks noChangeShapeType="1"/>
            </p:cNvSpPr>
            <p:nvPr/>
          </p:nvSpPr>
          <p:spPr bwMode="auto">
            <a:xfrm>
              <a:off x="4128" y="2910"/>
              <a:ext cx="158"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600"/>
            </a:p>
          </p:txBody>
        </p:sp>
        <p:sp>
          <p:nvSpPr>
            <p:cNvPr id="23" name="Line 23"/>
            <p:cNvSpPr>
              <a:spLocks noChangeShapeType="1"/>
            </p:cNvSpPr>
            <p:nvPr/>
          </p:nvSpPr>
          <p:spPr bwMode="auto">
            <a:xfrm>
              <a:off x="4286" y="2910"/>
              <a:ext cx="1" cy="318"/>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600"/>
            </a:p>
          </p:txBody>
        </p:sp>
        <p:sp>
          <p:nvSpPr>
            <p:cNvPr id="24" name="Line 24"/>
            <p:cNvSpPr>
              <a:spLocks noChangeShapeType="1"/>
            </p:cNvSpPr>
            <p:nvPr/>
          </p:nvSpPr>
          <p:spPr bwMode="auto">
            <a:xfrm flipV="1">
              <a:off x="3069" y="3068"/>
              <a:ext cx="1" cy="319"/>
            </a:xfrm>
            <a:prstGeom prst="line">
              <a:avLst/>
            </a:prstGeom>
            <a:noFill/>
            <a:ln w="38160">
              <a:solidFill>
                <a:srgbClr val="0033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600"/>
            </a:p>
          </p:txBody>
        </p:sp>
        <p:sp>
          <p:nvSpPr>
            <p:cNvPr id="25" name="Line 25"/>
            <p:cNvSpPr>
              <a:spLocks noChangeShapeType="1"/>
            </p:cNvSpPr>
            <p:nvPr/>
          </p:nvSpPr>
          <p:spPr bwMode="auto">
            <a:xfrm flipV="1">
              <a:off x="2275" y="2221"/>
              <a:ext cx="1" cy="1166"/>
            </a:xfrm>
            <a:prstGeom prst="line">
              <a:avLst/>
            </a:prstGeom>
            <a:noFill/>
            <a:ln w="38160">
              <a:solidFill>
                <a:srgbClr val="0033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600"/>
            </a:p>
          </p:txBody>
        </p:sp>
        <p:sp>
          <p:nvSpPr>
            <p:cNvPr id="26" name="Line 26"/>
            <p:cNvSpPr>
              <a:spLocks noChangeShapeType="1"/>
            </p:cNvSpPr>
            <p:nvPr/>
          </p:nvSpPr>
          <p:spPr bwMode="auto">
            <a:xfrm flipV="1">
              <a:off x="2646" y="2645"/>
              <a:ext cx="1" cy="742"/>
            </a:xfrm>
            <a:prstGeom prst="line">
              <a:avLst/>
            </a:prstGeom>
            <a:noFill/>
            <a:ln w="38160">
              <a:solidFill>
                <a:srgbClr val="0033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600"/>
            </a:p>
          </p:txBody>
        </p:sp>
        <p:sp>
          <p:nvSpPr>
            <p:cNvPr id="27" name="Line 27"/>
            <p:cNvSpPr>
              <a:spLocks noChangeShapeType="1"/>
            </p:cNvSpPr>
            <p:nvPr/>
          </p:nvSpPr>
          <p:spPr bwMode="auto">
            <a:xfrm flipH="1" flipV="1">
              <a:off x="2275" y="3375"/>
              <a:ext cx="1060" cy="1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600"/>
            </a:p>
          </p:txBody>
        </p:sp>
      </p:grpSp>
    </p:spTree>
    <p:extLst>
      <p:ext uri="{BB962C8B-B14F-4D97-AF65-F5344CB8AC3E}">
        <p14:creationId xmlns:p14="http://schemas.microsoft.com/office/powerpoint/2010/main" val="268861164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 calcmode="lin" valueType="num">
                                      <p:cBhvr additive="base">
                                        <p:cTn id="7" dur="500" fill="hold"/>
                                        <p:tgtEl>
                                          <p:spTgt spid="921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163">
                                            <p:txEl>
                                              <p:pRg st="3" end="3"/>
                                            </p:txEl>
                                          </p:spTgt>
                                        </p:tgtEl>
                                        <p:attrNameLst>
                                          <p:attrName>style.visibility</p:attrName>
                                        </p:attrNameLst>
                                      </p:cBhvr>
                                      <p:to>
                                        <p:strVal val="visible"/>
                                      </p:to>
                                    </p:set>
                                    <p:anim calcmode="lin" valueType="num">
                                      <p:cBhvr additive="base">
                                        <p:cTn id="11" dur="500" fill="hold"/>
                                        <p:tgtEl>
                                          <p:spTgt spid="9216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1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1"/>
          <p:cNvSpPr>
            <a:spLocks noGrp="1" noChangeArrowheads="1"/>
          </p:cNvSpPr>
          <p:nvPr>
            <p:ph type="title" idx="4294967295"/>
          </p:nvPr>
        </p:nvSpPr>
        <p:spPr>
          <a:xfrm>
            <a:off x="457279" y="-140492"/>
            <a:ext cx="5850974" cy="853290"/>
          </a:xfrm>
        </p:spPr>
        <p:txBody>
          <a:bodyPr vert="horz" lIns="13472" tIns="35026" rIns="13472" bIns="35026" rtlCol="0" anchor="ctr">
            <a:normAutofit/>
          </a:bodyPr>
          <a:lstStyle/>
          <a:p>
            <a:pPr>
              <a:lnSpc>
                <a:spcPct val="94000"/>
              </a:lnSpc>
              <a:spcBef>
                <a:spcPts val="680"/>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062" b="1" dirty="0">
                <a:solidFill>
                  <a:srgbClr val="0033CC"/>
                </a:solidFill>
              </a:rPr>
              <a:t>Prototyping Model </a:t>
            </a:r>
            <a:r>
              <a:rPr lang="en-GB" altLang="en-US" sz="1225" b="1" dirty="0">
                <a:solidFill>
                  <a:srgbClr val="0033CC"/>
                </a:solidFill>
              </a:rPr>
              <a:t>(CONT.)</a:t>
            </a:r>
            <a:r>
              <a:rPr lang="ar-SA" altLang="en-US" sz="1225" b="1" dirty="0">
                <a:solidFill>
                  <a:srgbClr val="0033CC"/>
                </a:solidFill>
                <a:cs typeface="Arial" panose="020B0604020202020204" pitchFamily="34" charset="0"/>
              </a:rPr>
              <a:t>‏</a:t>
            </a:r>
            <a:endParaRPr lang="en-GB" altLang="en-US" sz="1225" b="1" dirty="0">
              <a:solidFill>
                <a:srgbClr val="0033CC"/>
              </a:solidFill>
            </a:endParaRPr>
          </a:p>
        </p:txBody>
      </p:sp>
      <p:sp>
        <p:nvSpPr>
          <p:cNvPr id="167939" name="Rectangle 2"/>
          <p:cNvSpPr>
            <a:spLocks noGrp="1" noChangeArrowheads="1"/>
          </p:cNvSpPr>
          <p:nvPr>
            <p:ph type="body" idx="4294967295"/>
          </p:nvPr>
        </p:nvSpPr>
        <p:spPr>
          <a:xfrm>
            <a:off x="144266" y="640290"/>
            <a:ext cx="6477000" cy="4199481"/>
          </a:xfrm>
        </p:spPr>
        <p:txBody>
          <a:bodyPr vert="horz" lIns="13472" tIns="35026" rIns="13472" bIns="35026" rtlCol="0">
            <a:normAutofit fontScale="92500"/>
          </a:bodyPr>
          <a:lstStyle/>
          <a:p>
            <a:pPr marL="232229" indent="-232229">
              <a:lnSpc>
                <a:spcPct val="120000"/>
              </a:lnSpc>
              <a:spcBef>
                <a:spcPct val="15000"/>
              </a:spcBef>
              <a:spcAft>
                <a:spcPct val="2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49" dirty="0">
                <a:solidFill>
                  <a:srgbClr val="800000"/>
                </a:solidFill>
              </a:rPr>
              <a:t>Even though construction of a working prototype model involves additional cost</a:t>
            </a:r>
            <a:r>
              <a:rPr lang="en-GB" altLang="en-US" sz="2449" dirty="0"/>
              <a:t> --- </a:t>
            </a:r>
            <a:r>
              <a:rPr lang="en-GB" altLang="en-US" sz="2449" dirty="0">
                <a:solidFill>
                  <a:srgbClr val="000099"/>
                </a:solidFill>
              </a:rPr>
              <a:t> </a:t>
            </a:r>
            <a:r>
              <a:rPr lang="en-GB" altLang="en-US" sz="2449" b="1" dirty="0">
                <a:solidFill>
                  <a:srgbClr val="000099"/>
                </a:solidFill>
              </a:rPr>
              <a:t>overall development cost </a:t>
            </a:r>
            <a:r>
              <a:rPr lang="en-GB" altLang="en-US" sz="2449" b="1" dirty="0">
                <a:solidFill>
                  <a:srgbClr val="000099"/>
                </a:solidFill>
              </a:rPr>
              <a:t>usually </a:t>
            </a:r>
            <a:r>
              <a:rPr lang="en-GB" altLang="en-US" sz="2449" b="1" dirty="0">
                <a:solidFill>
                  <a:srgbClr val="000099"/>
                </a:solidFill>
              </a:rPr>
              <a:t>lower for</a:t>
            </a:r>
            <a:r>
              <a:rPr lang="en-GB" altLang="en-US" sz="2449" b="1" dirty="0"/>
              <a:t>: </a:t>
            </a:r>
          </a:p>
          <a:p>
            <a:pPr marL="504423" lvl="1" indent="-193345">
              <a:lnSpc>
                <a:spcPct val="120000"/>
              </a:lnSpc>
              <a:spcBef>
                <a:spcPct val="15000"/>
              </a:spcBef>
              <a:spcAft>
                <a:spcPct val="2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177" dirty="0">
                <a:solidFill>
                  <a:srgbClr val="0000CC"/>
                </a:solidFill>
              </a:rPr>
              <a:t>Systems with unclear user requirements, </a:t>
            </a:r>
          </a:p>
          <a:p>
            <a:pPr marL="504423" lvl="1" indent="-193345">
              <a:lnSpc>
                <a:spcPct val="120000"/>
              </a:lnSpc>
              <a:spcBef>
                <a:spcPct val="15000"/>
              </a:spcBef>
              <a:spcAft>
                <a:spcPct val="2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177" dirty="0">
                <a:solidFill>
                  <a:srgbClr val="0000CC"/>
                </a:solidFill>
              </a:rPr>
              <a:t>Systems with unresolved technical issues.</a:t>
            </a:r>
          </a:p>
          <a:p>
            <a:pPr marL="232229" indent="-232229">
              <a:lnSpc>
                <a:spcPct val="120000"/>
              </a:lnSpc>
              <a:spcBef>
                <a:spcPct val="15000"/>
              </a:spcBef>
              <a:spcAft>
                <a:spcPct val="2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49" dirty="0"/>
              <a:t>Many user requirements get properly defined and  technical issues get resolved: </a:t>
            </a:r>
          </a:p>
          <a:p>
            <a:pPr marL="504423" lvl="1" indent="-193345">
              <a:lnSpc>
                <a:spcPct val="120000"/>
              </a:lnSpc>
              <a:spcBef>
                <a:spcPct val="15000"/>
              </a:spcBef>
              <a:spcAft>
                <a:spcPct val="2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177" dirty="0"/>
              <a:t>These would  have appeared later as change requests and resulted in incurring massive redesign costs.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38</a:t>
            </a:fld>
            <a:endParaRPr lang="en-US"/>
          </a:p>
        </p:txBody>
      </p:sp>
    </p:spTree>
    <p:extLst>
      <p:ext uri="{BB962C8B-B14F-4D97-AF65-F5344CB8AC3E}">
        <p14:creationId xmlns:p14="http://schemas.microsoft.com/office/powerpoint/2010/main" val="26745111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8" name="Rectangle 2"/>
          <p:cNvSpPr>
            <a:spLocks noGrp="1" noChangeArrowheads="1"/>
          </p:cNvSpPr>
          <p:nvPr>
            <p:ph type="title" idx="4294967295"/>
          </p:nvPr>
        </p:nvSpPr>
        <p:spPr>
          <a:xfrm>
            <a:off x="541613" y="-149993"/>
            <a:ext cx="5850974" cy="934298"/>
          </a:xfrm>
        </p:spPr>
        <p:txBody>
          <a:bodyPr/>
          <a:lstStyle/>
          <a:p>
            <a:r>
              <a:rPr lang="en-US" altLang="en-US" sz="3062" b="1" dirty="0"/>
              <a:t>Prototyping: advantages</a:t>
            </a:r>
          </a:p>
        </p:txBody>
      </p:sp>
      <p:sp>
        <p:nvSpPr>
          <p:cNvPr id="169989" name="Rectangle 3"/>
          <p:cNvSpPr>
            <a:spLocks noGrp="1" noChangeArrowheads="1"/>
          </p:cNvSpPr>
          <p:nvPr>
            <p:ph type="body" idx="4294967295"/>
          </p:nvPr>
        </p:nvSpPr>
        <p:spPr>
          <a:xfrm>
            <a:off x="228600" y="590550"/>
            <a:ext cx="6477000" cy="3570407"/>
          </a:xfrm>
        </p:spPr>
        <p:txBody>
          <a:bodyPr>
            <a:noAutofit/>
          </a:bodyPr>
          <a:lstStyle/>
          <a:p>
            <a:pPr marL="257072" indent="-257072">
              <a:lnSpc>
                <a:spcPct val="120000"/>
              </a:lnSpc>
              <a:spcBef>
                <a:spcPct val="15000"/>
              </a:spcBef>
              <a:spcAft>
                <a:spcPts val="885"/>
              </a:spcAft>
            </a:pPr>
            <a:r>
              <a:rPr lang="en-US" altLang="en-US" sz="2800" dirty="0"/>
              <a:t>The resulting </a:t>
            </a:r>
            <a:r>
              <a:rPr lang="en-US" altLang="en-US" sz="2800" dirty="0"/>
              <a:t>software is usually more </a:t>
            </a:r>
            <a:r>
              <a:rPr lang="en-US" altLang="en-US" sz="2800" dirty="0"/>
              <a:t>usable</a:t>
            </a:r>
          </a:p>
          <a:p>
            <a:pPr marL="257072" indent="-257072">
              <a:lnSpc>
                <a:spcPct val="120000"/>
              </a:lnSpc>
              <a:spcBef>
                <a:spcPct val="15000"/>
              </a:spcBef>
              <a:spcAft>
                <a:spcPts val="885"/>
              </a:spcAft>
            </a:pPr>
            <a:r>
              <a:rPr lang="en-US" altLang="en-US" sz="2800" dirty="0"/>
              <a:t>User needs are better accommodated</a:t>
            </a:r>
          </a:p>
          <a:p>
            <a:pPr marL="257072" indent="-257072">
              <a:lnSpc>
                <a:spcPct val="120000"/>
              </a:lnSpc>
              <a:spcBef>
                <a:spcPct val="15000"/>
              </a:spcBef>
              <a:spcAft>
                <a:spcPts val="885"/>
              </a:spcAft>
            </a:pPr>
            <a:r>
              <a:rPr lang="en-US" altLang="en-US" sz="2800" dirty="0"/>
              <a:t>The design is of higher </a:t>
            </a:r>
            <a:r>
              <a:rPr lang="en-US" altLang="en-US" sz="2800" dirty="0"/>
              <a:t>quality</a:t>
            </a:r>
          </a:p>
          <a:p>
            <a:pPr marL="257072" indent="-257072">
              <a:lnSpc>
                <a:spcPct val="120000"/>
              </a:lnSpc>
              <a:spcBef>
                <a:spcPct val="15000"/>
              </a:spcBef>
              <a:spcAft>
                <a:spcPts val="885"/>
              </a:spcAft>
            </a:pPr>
            <a:r>
              <a:rPr lang="en-US" altLang="en-US" sz="2800" dirty="0"/>
              <a:t>The resulting software </a:t>
            </a:r>
            <a:r>
              <a:rPr lang="en-US" altLang="en-US" sz="2800" dirty="0"/>
              <a:t>is easier to maintain</a:t>
            </a:r>
          </a:p>
          <a:p>
            <a:pPr marL="257072" indent="-257072">
              <a:lnSpc>
                <a:spcPct val="120000"/>
              </a:lnSpc>
              <a:spcBef>
                <a:spcPct val="15000"/>
              </a:spcBef>
              <a:spcAft>
                <a:spcPts val="885"/>
              </a:spcAft>
            </a:pPr>
            <a:r>
              <a:rPr lang="en-US" altLang="en-US" sz="2800" dirty="0"/>
              <a:t>Overall</a:t>
            </a:r>
            <a:r>
              <a:rPr lang="en-US" altLang="en-US" sz="2800" dirty="0"/>
              <a:t>, the </a:t>
            </a:r>
            <a:r>
              <a:rPr lang="en-US" altLang="en-US" sz="2800" dirty="0"/>
              <a:t>development incurs less cost</a:t>
            </a:r>
            <a:endParaRPr lang="en-US" altLang="en-US" sz="28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39</a:t>
            </a:fld>
            <a:endParaRPr lang="en-US"/>
          </a:p>
        </p:txBody>
      </p:sp>
    </p:spTree>
    <p:extLst>
      <p:ext uri="{BB962C8B-B14F-4D97-AF65-F5344CB8AC3E}">
        <p14:creationId xmlns:p14="http://schemas.microsoft.com/office/powerpoint/2010/main" val="3158525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
          <p:cNvSpPr>
            <a:spLocks noGrp="1" noChangeArrowheads="1"/>
          </p:cNvSpPr>
          <p:nvPr>
            <p:ph type="title" idx="4294967295"/>
          </p:nvPr>
        </p:nvSpPr>
        <p:spPr>
          <a:xfrm>
            <a:off x="3426196" y="470993"/>
            <a:ext cx="3200585" cy="653469"/>
          </a:xfrm>
          <a:solidFill>
            <a:srgbClr val="FFFF00"/>
          </a:solidFill>
        </p:spPr>
        <p:txBody>
          <a:bodyPr vert="horz" lIns="13470" tIns="35023" rIns="13470" bIns="35023" rtlCol="0" anchor="ctr">
            <a:no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2800" b="1" dirty="0">
                <a:solidFill>
                  <a:srgbClr val="0033CC"/>
                </a:solidFill>
              </a:rPr>
              <a:t>Classical Waterfall Model</a:t>
            </a:r>
          </a:p>
        </p:txBody>
      </p:sp>
      <p:sp>
        <p:nvSpPr>
          <p:cNvPr id="103427" name="Text Box 2"/>
          <p:cNvSpPr txBox="1">
            <a:spLocks noChangeArrowheads="1"/>
          </p:cNvSpPr>
          <p:nvPr/>
        </p:nvSpPr>
        <p:spPr bwMode="auto">
          <a:xfrm>
            <a:off x="162738" y="618969"/>
            <a:ext cx="2288760" cy="362918"/>
          </a:xfrm>
          <a:prstGeom prst="rect">
            <a:avLst/>
          </a:prstGeom>
          <a:solidFill>
            <a:srgbClr val="FFFF99"/>
          </a:solidFill>
          <a:ln w="38100">
            <a:solidFill>
              <a:schemeClr val="tx1"/>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1769">
                <a:solidFill>
                  <a:srgbClr val="000000"/>
                </a:solidFill>
                <a:latin typeface="Comic Sans MS" panose="030F0702030302020204" pitchFamily="66" charset="0"/>
              </a:rPr>
              <a:t>Feasibility Study</a:t>
            </a:r>
          </a:p>
        </p:txBody>
      </p:sp>
      <p:sp>
        <p:nvSpPr>
          <p:cNvPr id="103428" name="Text Box 4"/>
          <p:cNvSpPr txBox="1">
            <a:spLocks noChangeArrowheads="1"/>
          </p:cNvSpPr>
          <p:nvPr/>
        </p:nvSpPr>
        <p:spPr bwMode="auto">
          <a:xfrm>
            <a:off x="980383" y="1352367"/>
            <a:ext cx="2246636" cy="407203"/>
          </a:xfrm>
          <a:prstGeom prst="rect">
            <a:avLst/>
          </a:prstGeom>
          <a:solidFill>
            <a:srgbClr val="FFFF99"/>
          </a:solidFill>
          <a:ln w="38100">
            <a:solidFill>
              <a:schemeClr val="tx1"/>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Req.   Analysis</a:t>
            </a:r>
          </a:p>
        </p:txBody>
      </p:sp>
      <p:sp>
        <p:nvSpPr>
          <p:cNvPr id="103429" name="Text Box 6"/>
          <p:cNvSpPr txBox="1">
            <a:spLocks noChangeArrowheads="1"/>
          </p:cNvSpPr>
          <p:nvPr/>
        </p:nvSpPr>
        <p:spPr bwMode="auto">
          <a:xfrm>
            <a:off x="1687858" y="1952910"/>
            <a:ext cx="2247716" cy="409363"/>
          </a:xfrm>
          <a:prstGeom prst="rect">
            <a:avLst/>
          </a:prstGeom>
          <a:solidFill>
            <a:srgbClr val="FFFF99"/>
          </a:solidFill>
          <a:ln w="38100">
            <a:solidFill>
              <a:schemeClr val="tx1"/>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  Design</a:t>
            </a:r>
          </a:p>
        </p:txBody>
      </p:sp>
      <p:sp>
        <p:nvSpPr>
          <p:cNvPr id="103430" name="Text Box 8"/>
          <p:cNvSpPr txBox="1">
            <a:spLocks noChangeArrowheads="1"/>
          </p:cNvSpPr>
          <p:nvPr/>
        </p:nvSpPr>
        <p:spPr bwMode="auto">
          <a:xfrm>
            <a:off x="2505504" y="2583696"/>
            <a:ext cx="2247716" cy="407203"/>
          </a:xfrm>
          <a:prstGeom prst="rect">
            <a:avLst/>
          </a:prstGeom>
          <a:solidFill>
            <a:srgbClr val="FFFF99"/>
          </a:solidFill>
          <a:ln w="38100">
            <a:solidFill>
              <a:srgbClr val="000000"/>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Coding</a:t>
            </a:r>
          </a:p>
        </p:txBody>
      </p:sp>
      <p:sp>
        <p:nvSpPr>
          <p:cNvPr id="23560" name="Text Box 10"/>
          <p:cNvSpPr txBox="1">
            <a:spLocks noChangeArrowheads="1"/>
          </p:cNvSpPr>
          <p:nvPr/>
        </p:nvSpPr>
        <p:spPr bwMode="auto">
          <a:xfrm>
            <a:off x="3376076" y="3211242"/>
            <a:ext cx="2249877" cy="407202"/>
          </a:xfrm>
          <a:prstGeom prst="rect">
            <a:avLst/>
          </a:prstGeom>
          <a:solidFill>
            <a:srgbClr val="FFFF99"/>
          </a:solidFill>
          <a:ln w="38100">
            <a:solidFill>
              <a:srgbClr val="000000"/>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  Testing</a:t>
            </a:r>
          </a:p>
        </p:txBody>
      </p:sp>
      <p:sp>
        <p:nvSpPr>
          <p:cNvPr id="103432" name="Text Box 12"/>
          <p:cNvSpPr txBox="1">
            <a:spLocks noChangeArrowheads="1"/>
          </p:cNvSpPr>
          <p:nvPr/>
        </p:nvSpPr>
        <p:spPr bwMode="auto">
          <a:xfrm>
            <a:off x="4342777" y="3839868"/>
            <a:ext cx="2248796" cy="408283"/>
          </a:xfrm>
          <a:prstGeom prst="rect">
            <a:avLst/>
          </a:prstGeom>
          <a:solidFill>
            <a:srgbClr val="FFFF99"/>
          </a:solidFill>
          <a:ln w="38100">
            <a:solidFill>
              <a:srgbClr val="000000"/>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    Maintenance</a:t>
            </a:r>
          </a:p>
        </p:txBody>
      </p:sp>
      <p:sp>
        <p:nvSpPr>
          <p:cNvPr id="103433" name="Line 14"/>
          <p:cNvSpPr>
            <a:spLocks noChangeShapeType="1"/>
          </p:cNvSpPr>
          <p:nvPr/>
        </p:nvSpPr>
        <p:spPr bwMode="auto">
          <a:xfrm>
            <a:off x="2456900" y="855514"/>
            <a:ext cx="279749"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03434" name="Line 15"/>
          <p:cNvSpPr>
            <a:spLocks noChangeShapeType="1"/>
          </p:cNvSpPr>
          <p:nvPr/>
        </p:nvSpPr>
        <p:spPr bwMode="auto">
          <a:xfrm>
            <a:off x="2735568" y="855515"/>
            <a:ext cx="1080" cy="468769"/>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03435" name="Line 16"/>
          <p:cNvSpPr>
            <a:spLocks noChangeShapeType="1"/>
          </p:cNvSpPr>
          <p:nvPr/>
        </p:nvSpPr>
        <p:spPr bwMode="auto">
          <a:xfrm>
            <a:off x="3218378" y="1561908"/>
            <a:ext cx="279750"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03436" name="Line 17"/>
          <p:cNvSpPr>
            <a:spLocks noChangeShapeType="1"/>
          </p:cNvSpPr>
          <p:nvPr/>
        </p:nvSpPr>
        <p:spPr bwMode="auto">
          <a:xfrm>
            <a:off x="3460324" y="1561909"/>
            <a:ext cx="1080" cy="391001"/>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03437" name="Line 18"/>
          <p:cNvSpPr>
            <a:spLocks noChangeShapeType="1"/>
          </p:cNvSpPr>
          <p:nvPr/>
        </p:nvSpPr>
        <p:spPr bwMode="auto">
          <a:xfrm>
            <a:off x="3942055" y="2190534"/>
            <a:ext cx="280829"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03438" name="Line 19"/>
          <p:cNvSpPr>
            <a:spLocks noChangeShapeType="1"/>
          </p:cNvSpPr>
          <p:nvPr/>
        </p:nvSpPr>
        <p:spPr bwMode="auto">
          <a:xfrm>
            <a:off x="4181840" y="2190535"/>
            <a:ext cx="2160" cy="393161"/>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03439" name="Line 20"/>
          <p:cNvSpPr>
            <a:spLocks noChangeShapeType="1"/>
          </p:cNvSpPr>
          <p:nvPr/>
        </p:nvSpPr>
        <p:spPr bwMode="auto">
          <a:xfrm>
            <a:off x="4745660" y="2818080"/>
            <a:ext cx="280829"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03440" name="Line 21"/>
          <p:cNvSpPr>
            <a:spLocks noChangeShapeType="1"/>
          </p:cNvSpPr>
          <p:nvPr/>
        </p:nvSpPr>
        <p:spPr bwMode="auto">
          <a:xfrm>
            <a:off x="4985444" y="2818081"/>
            <a:ext cx="1080" cy="393161"/>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03441" name="Line 22"/>
          <p:cNvSpPr>
            <a:spLocks noChangeShapeType="1"/>
          </p:cNvSpPr>
          <p:nvPr/>
        </p:nvSpPr>
        <p:spPr bwMode="auto">
          <a:xfrm>
            <a:off x="5629191" y="3368938"/>
            <a:ext cx="319714"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03442" name="Line 23"/>
          <p:cNvSpPr>
            <a:spLocks noChangeShapeType="1"/>
          </p:cNvSpPr>
          <p:nvPr/>
        </p:nvSpPr>
        <p:spPr bwMode="auto">
          <a:xfrm>
            <a:off x="5948905" y="3368939"/>
            <a:ext cx="2160" cy="470929"/>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2" name="Text Box 10"/>
          <p:cNvSpPr txBox="1">
            <a:spLocks noChangeArrowheads="1"/>
          </p:cNvSpPr>
          <p:nvPr/>
        </p:nvSpPr>
        <p:spPr bwMode="auto">
          <a:xfrm>
            <a:off x="3377155" y="3211242"/>
            <a:ext cx="2249876" cy="407202"/>
          </a:xfrm>
          <a:prstGeom prst="rect">
            <a:avLst/>
          </a:prstGeom>
          <a:solidFill>
            <a:srgbClr val="99FF66"/>
          </a:solidFill>
          <a:ln w="38100">
            <a:solidFill>
              <a:srgbClr val="000000"/>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  Testing</a:t>
            </a:r>
          </a:p>
        </p:txBody>
      </p:sp>
      <p:sp>
        <p:nvSpPr>
          <p:cNvPr id="3" name="Slide Number Placeholder 2"/>
          <p:cNvSpPr>
            <a:spLocks noGrp="1"/>
          </p:cNvSpPr>
          <p:nvPr>
            <p:ph type="sldNum" sz="quarter" idx="12"/>
          </p:nvPr>
        </p:nvSpPr>
        <p:spPr/>
        <p:txBody>
          <a:bodyPr/>
          <a:lstStyle/>
          <a:p>
            <a:fld id="{F815AC96-4A5A-4699-9DBD-ACAB251D8CBA}" type="slidenum">
              <a:rPr lang="en-US" smtClean="0"/>
              <a:pPr/>
              <a:t>4</a:t>
            </a:fld>
            <a:endParaRPr lang="en-US"/>
          </a:p>
        </p:txBody>
      </p:sp>
    </p:spTree>
    <p:extLst>
      <p:ext uri="{BB962C8B-B14F-4D97-AF65-F5344CB8AC3E}">
        <p14:creationId xmlns:p14="http://schemas.microsoft.com/office/powerpoint/2010/main" val="1970108743"/>
      </p:ext>
    </p:extLst>
  </p:cSld>
  <p:clrMapOvr>
    <a:masterClrMapping/>
  </p:clrMapOvr>
  <p:transition spd="med"/>
  <p:timing>
    <p:tnLst>
      <p:par>
        <p:cTn id="1" dur="indefinite" restart="never" nodeType="tmRoot">
          <p:childTnLst>
            <p:seq concurrent="1" nextAc="seek">
              <p:cTn id="2" dur="0"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3560"/>
                                        </p:tgtEl>
                                        <p:attrNameLst>
                                          <p:attrName>fillcolor</p:attrName>
                                        </p:attrNameLst>
                                      </p:cBhvr>
                                      <p:to>
                                        <a:schemeClr val="accent2"/>
                                      </p:to>
                                    </p:animClr>
                                    <p:set>
                                      <p:cBhvr>
                                        <p:cTn id="7" dur="2000" fill="hold"/>
                                        <p:tgtEl>
                                          <p:spTgt spid="23560"/>
                                        </p:tgtEl>
                                        <p:attrNameLst>
                                          <p:attrName>fill.type</p:attrName>
                                        </p:attrNameLst>
                                      </p:cBhvr>
                                      <p:to>
                                        <p:strVal val="solid"/>
                                      </p:to>
                                    </p:set>
                                    <p:set>
                                      <p:cBhvr>
                                        <p:cTn id="8" dur="2000" fill="hold"/>
                                        <p:tgtEl>
                                          <p:spTgt spid="23560"/>
                                        </p:tgtEl>
                                        <p:attrNameLst>
                                          <p:attrName>fill.on</p:attrName>
                                        </p:attrNameLst>
                                      </p:cBhvr>
                                      <p:to>
                                        <p:strVal val="tru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Rectangle 2"/>
          <p:cNvSpPr>
            <a:spLocks noGrp="1" noChangeArrowheads="1"/>
          </p:cNvSpPr>
          <p:nvPr>
            <p:ph type="title" idx="4294967295"/>
          </p:nvPr>
        </p:nvSpPr>
        <p:spPr>
          <a:xfrm>
            <a:off x="381000" y="146543"/>
            <a:ext cx="5850974" cy="933219"/>
          </a:xfrm>
        </p:spPr>
        <p:txBody>
          <a:bodyPr>
            <a:normAutofit/>
          </a:bodyPr>
          <a:lstStyle/>
          <a:p>
            <a:r>
              <a:rPr lang="en-US" altLang="en-US" sz="3200" b="1" dirty="0"/>
              <a:t>Prototyping: disadvantages</a:t>
            </a:r>
          </a:p>
        </p:txBody>
      </p:sp>
      <p:sp>
        <p:nvSpPr>
          <p:cNvPr id="172037" name="Rectangle 3"/>
          <p:cNvSpPr>
            <a:spLocks noGrp="1" noChangeArrowheads="1"/>
          </p:cNvSpPr>
          <p:nvPr>
            <p:ph type="body" idx="4294967295"/>
          </p:nvPr>
        </p:nvSpPr>
        <p:spPr>
          <a:xfrm>
            <a:off x="152400" y="971551"/>
            <a:ext cx="6553200" cy="3631341"/>
          </a:xfrm>
        </p:spPr>
        <p:txBody>
          <a:bodyPr/>
          <a:lstStyle/>
          <a:p>
            <a:pPr marL="257072" indent="-257072">
              <a:lnSpc>
                <a:spcPct val="130000"/>
              </a:lnSpc>
              <a:spcAft>
                <a:spcPts val="1089"/>
              </a:spcAft>
            </a:pPr>
            <a:r>
              <a:rPr lang="en-US" altLang="en-US" sz="2994" dirty="0"/>
              <a:t>For some projects, it is </a:t>
            </a:r>
            <a:r>
              <a:rPr lang="en-US" altLang="en-US" sz="2994" dirty="0"/>
              <a:t>expensive</a:t>
            </a:r>
          </a:p>
          <a:p>
            <a:pPr marL="257072" indent="-257072">
              <a:lnSpc>
                <a:spcPct val="130000"/>
              </a:lnSpc>
              <a:spcAft>
                <a:spcPts val="1089"/>
              </a:spcAft>
            </a:pPr>
            <a:r>
              <a:rPr lang="en-US" altLang="en-US" sz="2994" dirty="0"/>
              <a:t>Susceptible to over-engineering:</a:t>
            </a:r>
          </a:p>
          <a:p>
            <a:pPr marL="505503" lvl="1">
              <a:lnSpc>
                <a:spcPct val="130000"/>
              </a:lnSpc>
              <a:spcAft>
                <a:spcPts val="1089"/>
              </a:spcAft>
            </a:pPr>
            <a:r>
              <a:rPr lang="en-US" altLang="en-US" sz="2722" dirty="0"/>
              <a:t>Designers start to incorporate sophistications that they could not incorporate in the prototype.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40</a:t>
            </a:fld>
            <a:endParaRPr lang="en-US"/>
          </a:p>
        </p:txBody>
      </p:sp>
    </p:spTree>
    <p:extLst>
      <p:ext uri="{BB962C8B-B14F-4D97-AF65-F5344CB8AC3E}">
        <p14:creationId xmlns:p14="http://schemas.microsoft.com/office/powerpoint/2010/main" val="5911710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1"/>
          <p:cNvSpPr>
            <a:spLocks noGrp="1" noChangeArrowheads="1"/>
          </p:cNvSpPr>
          <p:nvPr>
            <p:ph type="title" idx="4294967295"/>
          </p:nvPr>
        </p:nvSpPr>
        <p:spPr>
          <a:xfrm>
            <a:off x="43089" y="-46111"/>
            <a:ext cx="6695623" cy="873812"/>
          </a:xfrm>
        </p:spPr>
        <p:txBody>
          <a:bodyPr/>
          <a:lstStyle/>
          <a:p>
            <a:pPr>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2517" b="1" dirty="0"/>
              <a:t>Major difficulties of Waterfall-Based Models</a:t>
            </a:r>
          </a:p>
        </p:txBody>
      </p:sp>
      <p:sp>
        <p:nvSpPr>
          <p:cNvPr id="59394" name="Rectangle 2"/>
          <p:cNvSpPr>
            <a:spLocks noGrp="1" noChangeArrowheads="1"/>
          </p:cNvSpPr>
          <p:nvPr>
            <p:ph type="body" idx="4294967295"/>
          </p:nvPr>
        </p:nvSpPr>
        <p:spPr>
          <a:xfrm>
            <a:off x="76200" y="769570"/>
            <a:ext cx="6781800" cy="4055825"/>
          </a:xfrm>
        </p:spPr>
        <p:txBody>
          <a:bodyPr>
            <a:normAutofit lnSpcReduction="10000"/>
          </a:bodyPr>
          <a:lstStyle/>
          <a:p>
            <a:pPr marL="486061" indent="-414772">
              <a:lnSpc>
                <a:spcPct val="120000"/>
              </a:lnSpc>
              <a:spcBef>
                <a:spcPts val="748"/>
              </a:spcBef>
              <a:spcAft>
                <a:spcPts val="748"/>
              </a:spcAft>
              <a:buSzPct val="105000"/>
              <a:buFont typeface="Wingdings" pitchFamily="2" charset="2"/>
              <a:buAutoNum type="arabicPeriod"/>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994" dirty="0"/>
              <a:t>Difficulty in accommodating change requests during development.</a:t>
            </a:r>
          </a:p>
          <a:p>
            <a:pPr marL="505503" lvl="1">
              <a:lnSpc>
                <a:spcPct val="120000"/>
              </a:lnSpc>
              <a:spcBef>
                <a:spcPts val="748"/>
              </a:spcBef>
              <a:spcAft>
                <a:spcPts val="748"/>
              </a:spcAft>
              <a:buSzPct val="105000"/>
              <a:buFont typeface="Wingdings" panose="05000000000000000000" pitchFamily="2" charset="2"/>
              <a:buChar char="§"/>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722" b="1" dirty="0">
                <a:solidFill>
                  <a:srgbClr val="FF0000"/>
                </a:solidFill>
              </a:rPr>
              <a:t>40% of </a:t>
            </a:r>
            <a:r>
              <a:rPr lang="en-GB" altLang="en-US" sz="2722" b="1" dirty="0">
                <a:solidFill>
                  <a:srgbClr val="FF0000"/>
                </a:solidFill>
              </a:rPr>
              <a:t>the requirements </a:t>
            </a:r>
            <a:r>
              <a:rPr lang="en-GB" altLang="en-US" sz="2722" b="1" dirty="0">
                <a:solidFill>
                  <a:srgbClr val="FF0000"/>
                </a:solidFill>
              </a:rPr>
              <a:t>change during development</a:t>
            </a:r>
          </a:p>
          <a:p>
            <a:pPr marL="486061" indent="-414772">
              <a:lnSpc>
                <a:spcPct val="120000"/>
              </a:lnSpc>
              <a:spcBef>
                <a:spcPts val="748"/>
              </a:spcBef>
              <a:spcAft>
                <a:spcPts val="748"/>
              </a:spcAft>
              <a:buSzPct val="105000"/>
              <a:buFont typeface="Wingdings" pitchFamily="2" charset="2"/>
              <a:buAutoNum type="arabicPeriod"/>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994" dirty="0"/>
              <a:t>High cost incurred in developing custom applications.</a:t>
            </a:r>
          </a:p>
          <a:p>
            <a:pPr marL="486061" indent="-414772">
              <a:lnSpc>
                <a:spcPct val="120000"/>
              </a:lnSpc>
              <a:spcBef>
                <a:spcPts val="748"/>
              </a:spcBef>
              <a:spcAft>
                <a:spcPts val="748"/>
              </a:spcAft>
              <a:buSzPct val="105000"/>
              <a:buFont typeface="Wingdings" pitchFamily="2" charset="2"/>
              <a:buAutoNum type="arabicPeriod"/>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994" b="1" dirty="0">
                <a:solidFill>
                  <a:srgbClr val="C00000"/>
                </a:solidFill>
              </a:rPr>
              <a:t>“Heavy weight processes.”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41</a:t>
            </a:fld>
            <a:endParaRPr lang="en-US"/>
          </a:p>
        </p:txBody>
      </p:sp>
    </p:spTree>
    <p:extLst>
      <p:ext uri="{BB962C8B-B14F-4D97-AF65-F5344CB8AC3E}">
        <p14:creationId xmlns:p14="http://schemas.microsoft.com/office/powerpoint/2010/main" val="7713768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animEffect transition="in" filter="checkerboard(across)">
                                      <p:cBhvr>
                                        <p:cTn id="7" dur="500"/>
                                        <p:tgtEl>
                                          <p:spTgt spid="593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9394">
                                            <p:txEl>
                                              <p:pRg st="1" end="1"/>
                                            </p:txEl>
                                          </p:spTgt>
                                        </p:tgtEl>
                                        <p:attrNameLst>
                                          <p:attrName>style.visibility</p:attrName>
                                        </p:attrNameLst>
                                      </p:cBhvr>
                                      <p:to>
                                        <p:strVal val="visible"/>
                                      </p:to>
                                    </p:set>
                                    <p:animEffect transition="in" filter="checkerboard(across)">
                                      <p:cBhvr>
                                        <p:cTn id="12" dur="500"/>
                                        <p:tgtEl>
                                          <p:spTgt spid="593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9394">
                                            <p:txEl>
                                              <p:pRg st="2" end="2"/>
                                            </p:txEl>
                                          </p:spTgt>
                                        </p:tgtEl>
                                        <p:attrNameLst>
                                          <p:attrName>style.visibility</p:attrName>
                                        </p:attrNameLst>
                                      </p:cBhvr>
                                      <p:to>
                                        <p:strVal val="visible"/>
                                      </p:to>
                                    </p:set>
                                    <p:animEffect transition="in" filter="checkerboard(across)">
                                      <p:cBhvr>
                                        <p:cTn id="17" dur="500"/>
                                        <p:tgtEl>
                                          <p:spTgt spid="593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59394">
                                            <p:txEl>
                                              <p:pRg st="3" end="3"/>
                                            </p:txEl>
                                          </p:spTgt>
                                        </p:tgtEl>
                                        <p:attrNameLst>
                                          <p:attrName>style.visibility</p:attrName>
                                        </p:attrNameLst>
                                      </p:cBhvr>
                                      <p:to>
                                        <p:strVal val="visible"/>
                                      </p:to>
                                    </p:set>
                                    <p:animEffect transition="in" filter="checkerboard(across)">
                                      <p:cBhvr>
                                        <p:cTn id="22" dur="500"/>
                                        <p:tgtEl>
                                          <p:spTgt spid="593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idx="4294967295"/>
          </p:nvPr>
        </p:nvSpPr>
        <p:spPr>
          <a:xfrm>
            <a:off x="-76200" y="-68924"/>
            <a:ext cx="6781800" cy="933219"/>
          </a:xfrm>
        </p:spPr>
        <p:txBody>
          <a:bodyPr/>
          <a:lstStyle/>
          <a:p>
            <a:pPr eaLnBrk="1"/>
            <a:r>
              <a:rPr lang="en-GB" altLang="en-US" sz="2449" b="1" dirty="0"/>
              <a:t>Major difficulties of Waterfall-Based Life Cycle Models</a:t>
            </a:r>
            <a:endParaRPr lang="en-US" altLang="en-US" sz="2449" b="1" dirty="0"/>
          </a:p>
        </p:txBody>
      </p:sp>
      <p:sp>
        <p:nvSpPr>
          <p:cNvPr id="176131" name="Rectangle 3"/>
          <p:cNvSpPr>
            <a:spLocks noGrp="1" noChangeArrowheads="1"/>
          </p:cNvSpPr>
          <p:nvPr>
            <p:ph type="body" idx="4294967295"/>
          </p:nvPr>
        </p:nvSpPr>
        <p:spPr>
          <a:xfrm>
            <a:off x="152400" y="971551"/>
            <a:ext cx="6705600" cy="3683187"/>
          </a:xfrm>
        </p:spPr>
        <p:txBody>
          <a:bodyPr>
            <a:normAutofit fontScale="92500"/>
          </a:bodyPr>
          <a:lstStyle/>
          <a:p>
            <a:pPr>
              <a:lnSpc>
                <a:spcPct val="130000"/>
              </a:lnSpc>
              <a:spcBef>
                <a:spcPct val="25000"/>
              </a:spcBef>
              <a:spcAft>
                <a:spcPts val="1225"/>
              </a:spcAft>
            </a:pPr>
            <a:r>
              <a:rPr lang="en-GB" altLang="en-US" dirty="0">
                <a:solidFill>
                  <a:srgbClr val="0000FF"/>
                </a:solidFill>
              </a:rPr>
              <a:t>Requirements for the system are determined at the start:</a:t>
            </a:r>
          </a:p>
          <a:p>
            <a:pPr lvl="1">
              <a:lnSpc>
                <a:spcPct val="130000"/>
              </a:lnSpc>
              <a:spcBef>
                <a:spcPct val="25000"/>
              </a:spcBef>
              <a:spcAft>
                <a:spcPts val="1225"/>
              </a:spcAft>
            </a:pPr>
            <a:r>
              <a:rPr lang="en-GB" altLang="en-US" dirty="0">
                <a:solidFill>
                  <a:srgbClr val="0000FF"/>
                </a:solidFill>
              </a:rPr>
              <a:t>Are assumed to be fixed from that point on.</a:t>
            </a:r>
          </a:p>
          <a:p>
            <a:pPr lvl="1">
              <a:lnSpc>
                <a:spcPct val="130000"/>
              </a:lnSpc>
              <a:spcBef>
                <a:spcPct val="25000"/>
              </a:spcBef>
              <a:spcAft>
                <a:spcPts val="1225"/>
              </a:spcAft>
            </a:pPr>
            <a:r>
              <a:rPr lang="en-GB" altLang="en-US" dirty="0">
                <a:solidFill>
                  <a:srgbClr val="0000FF"/>
                </a:solidFill>
              </a:rPr>
              <a:t>Long term planning is made based on this.</a:t>
            </a:r>
          </a:p>
          <a:p>
            <a:pPr>
              <a:lnSpc>
                <a:spcPct val="130000"/>
              </a:lnSpc>
              <a:spcBef>
                <a:spcPct val="25000"/>
              </a:spcBef>
              <a:spcAft>
                <a:spcPts val="1225"/>
              </a:spcAft>
            </a:pPr>
            <a:endParaRPr lang="en-US" altLang="en-US" sz="2800" dirty="0">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42</a:t>
            </a:fld>
            <a:endParaRPr lang="en-US"/>
          </a:p>
        </p:txBody>
      </p:sp>
    </p:spTree>
    <p:extLst>
      <p:ext uri="{BB962C8B-B14F-4D97-AF65-F5344CB8AC3E}">
        <p14:creationId xmlns:p14="http://schemas.microsoft.com/office/powerpoint/2010/main" val="1687490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checkerboard(across)">
                                      <p:cBhvr>
                                        <p:cTn id="7" dur="500"/>
                                        <p:tgtEl>
                                          <p:spTgt spid="176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76131">
                                            <p:txEl>
                                              <p:pRg st="1" end="1"/>
                                            </p:txEl>
                                          </p:spTgt>
                                        </p:tgtEl>
                                        <p:attrNameLst>
                                          <p:attrName>style.visibility</p:attrName>
                                        </p:attrNameLst>
                                      </p:cBhvr>
                                      <p:to>
                                        <p:strVal val="visible"/>
                                      </p:to>
                                    </p:set>
                                    <p:animEffect transition="in" filter="checkerboard(across)">
                                      <p:cBhvr>
                                        <p:cTn id="12" dur="500"/>
                                        <p:tgtEl>
                                          <p:spTgt spid="176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76131">
                                            <p:txEl>
                                              <p:pRg st="2" end="2"/>
                                            </p:txEl>
                                          </p:spTgt>
                                        </p:tgtEl>
                                        <p:attrNameLst>
                                          <p:attrName>style.visibility</p:attrName>
                                        </p:attrNameLst>
                                      </p:cBhvr>
                                      <p:to>
                                        <p:strVal val="visible"/>
                                      </p:to>
                                    </p:set>
                                    <p:animEffect transition="in" filter="checkerboard(across)">
                                      <p:cBhvr>
                                        <p:cTn id="17" dur="500"/>
                                        <p:tgtEl>
                                          <p:spTgt spid="176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Content Placeholder 2"/>
          <p:cNvSpPr>
            <a:spLocks noGrp="1"/>
          </p:cNvSpPr>
          <p:nvPr>
            <p:ph idx="1"/>
          </p:nvPr>
        </p:nvSpPr>
        <p:spPr>
          <a:xfrm>
            <a:off x="228600" y="590551"/>
            <a:ext cx="6400800" cy="3473645"/>
          </a:xfrm>
          <a:solidFill>
            <a:srgbClr val="FFFFCC"/>
          </a:solidFill>
          <a:ln>
            <a:solidFill>
              <a:srgbClr val="660033"/>
            </a:solidFill>
            <a:round/>
            <a:headEnd/>
            <a:tailEnd/>
          </a:ln>
        </p:spPr>
        <p:txBody>
          <a:bodyPr>
            <a:normAutofit fontScale="92500"/>
          </a:bodyPr>
          <a:lstStyle/>
          <a:p>
            <a:pPr>
              <a:lnSpc>
                <a:spcPct val="130000"/>
              </a:lnSpc>
              <a:spcBef>
                <a:spcPts val="816"/>
              </a:spcBef>
              <a:spcAft>
                <a:spcPts val="408"/>
              </a:spcAft>
              <a:buNone/>
            </a:pPr>
            <a:r>
              <a:rPr lang="en-US" altLang="en-US" sz="2800" dirty="0"/>
              <a:t>“… the assumption that one can specify a satisfactory system in advance, get bids for its construction, have it built, and install it. …this assumption is fundamentally wrong and many software acquisition problems spring from this…”             </a:t>
            </a:r>
            <a:r>
              <a:rPr lang="en-US" altLang="en-US" sz="2800" b="1" dirty="0">
                <a:solidFill>
                  <a:srgbClr val="0000FF"/>
                </a:solidFill>
              </a:rPr>
              <a:t>Frederick Brooks</a:t>
            </a:r>
          </a:p>
          <a:p>
            <a:pPr>
              <a:lnSpc>
                <a:spcPct val="130000"/>
              </a:lnSpc>
              <a:spcBef>
                <a:spcPts val="816"/>
              </a:spcBef>
              <a:spcAft>
                <a:spcPts val="408"/>
              </a:spcAft>
              <a:buNone/>
            </a:pPr>
            <a:endParaRPr lang="en-US" altLang="en-US" sz="2800" b="1"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43</a:t>
            </a:fld>
            <a:endParaRPr lang="en-US"/>
          </a:p>
        </p:txBody>
      </p:sp>
    </p:spTree>
    <p:extLst>
      <p:ext uri="{BB962C8B-B14F-4D97-AF65-F5344CB8AC3E}">
        <p14:creationId xmlns:p14="http://schemas.microsoft.com/office/powerpoint/2010/main" val="25375673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733550"/>
            <a:ext cx="6858000" cy="132343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8000" b="1" dirty="0">
                <a:ln/>
                <a:solidFill>
                  <a:schemeClr val="accent3"/>
                </a:solidFill>
              </a:rPr>
              <a:t>Thank You!!</a:t>
            </a:r>
            <a:endParaRPr lang="en-US" sz="8000" b="1" dirty="0">
              <a:ln/>
              <a:solidFill>
                <a:schemeClr val="accent3"/>
              </a:solidFill>
            </a:endParaRPr>
          </a:p>
        </p:txBody>
      </p:sp>
    </p:spTree>
    <p:extLst>
      <p:ext uri="{BB962C8B-B14F-4D97-AF65-F5344CB8AC3E}">
        <p14:creationId xmlns:p14="http://schemas.microsoft.com/office/powerpoint/2010/main" val="266419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
          <p:cNvSpPr>
            <a:spLocks noGrp="1" noChangeArrowheads="1"/>
          </p:cNvSpPr>
          <p:nvPr>
            <p:ph type="title" idx="4294967295"/>
          </p:nvPr>
        </p:nvSpPr>
        <p:spPr>
          <a:xfrm>
            <a:off x="215303" y="57078"/>
            <a:ext cx="6642697" cy="601624"/>
          </a:xfrm>
        </p:spPr>
        <p:txBody>
          <a:bodyPr vert="horz" lIns="13470" tIns="35023" rIns="13470" bIns="35023" rtlCol="0" anchor="ctr">
            <a:normAutofit/>
          </a:bodyPr>
          <a:lstStyle/>
          <a:p>
            <a:pPr>
              <a:lnSpc>
                <a:spcPct val="94000"/>
              </a:lnSpc>
              <a:spcBef>
                <a:spcPts val="544"/>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3200" b="1" dirty="0">
                <a:solidFill>
                  <a:srgbClr val="0033CC"/>
                </a:solidFill>
              </a:rPr>
              <a:t>Integration and System Testing</a:t>
            </a:r>
          </a:p>
        </p:txBody>
      </p:sp>
      <p:sp>
        <p:nvSpPr>
          <p:cNvPr id="105475" name="Rectangle 2"/>
          <p:cNvSpPr>
            <a:spLocks noGrp="1" noChangeArrowheads="1"/>
          </p:cNvSpPr>
          <p:nvPr>
            <p:ph type="body" idx="4294967295"/>
          </p:nvPr>
        </p:nvSpPr>
        <p:spPr>
          <a:xfrm>
            <a:off x="152400" y="742950"/>
            <a:ext cx="6671178" cy="3917699"/>
          </a:xfrm>
        </p:spPr>
        <p:txBody>
          <a:bodyPr vert="horz" lIns="13470" tIns="35023" rIns="13470" bIns="35023" rtlCol="0">
            <a:normAutofit lnSpcReduction="10000"/>
          </a:bodyPr>
          <a:lstStyle/>
          <a:p>
            <a:pPr marL="232229" indent="-232229">
              <a:lnSpc>
                <a:spcPct val="115000"/>
              </a:lnSpc>
              <a:spcBef>
                <a:spcPts val="408"/>
              </a:spcBef>
              <a:spcAft>
                <a:spcPts val="816"/>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800" dirty="0"/>
              <a:t>Different modules are integrated in a planned manner:</a:t>
            </a:r>
          </a:p>
          <a:p>
            <a:pPr marL="504423" lvl="1" indent="-193345">
              <a:lnSpc>
                <a:spcPct val="115000"/>
              </a:lnSpc>
              <a:spcBef>
                <a:spcPts val="408"/>
              </a:spcBef>
              <a:spcAft>
                <a:spcPts val="816"/>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b="1" dirty="0">
                <a:solidFill>
                  <a:srgbClr val="7030A0"/>
                </a:solidFill>
              </a:rPr>
              <a:t>Modules are usually integrated through a number of steps</a:t>
            </a:r>
            <a:r>
              <a:rPr lang="en-GB" altLang="en-US" b="1" dirty="0" smtClean="0">
                <a:solidFill>
                  <a:srgbClr val="7030A0"/>
                </a:solidFill>
              </a:rPr>
              <a:t>.</a:t>
            </a:r>
          </a:p>
          <a:p>
            <a:pPr marL="504423" lvl="1" indent="-193345">
              <a:lnSpc>
                <a:spcPct val="115000"/>
              </a:lnSpc>
              <a:spcBef>
                <a:spcPts val="408"/>
              </a:spcBef>
              <a:spcAft>
                <a:spcPts val="816"/>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endParaRPr lang="en-GB" altLang="en-US" b="1" dirty="0">
              <a:solidFill>
                <a:srgbClr val="7030A0"/>
              </a:solidFill>
            </a:endParaRPr>
          </a:p>
          <a:p>
            <a:pPr marL="232229" indent="-232229">
              <a:lnSpc>
                <a:spcPct val="115000"/>
              </a:lnSpc>
              <a:spcBef>
                <a:spcPts val="408"/>
              </a:spcBef>
              <a:spcAft>
                <a:spcPts val="816"/>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800" dirty="0"/>
              <a:t>During each integration step, </a:t>
            </a:r>
          </a:p>
          <a:p>
            <a:pPr marL="504423" lvl="1" indent="-193345">
              <a:lnSpc>
                <a:spcPct val="115000"/>
              </a:lnSpc>
              <a:spcBef>
                <a:spcPts val="408"/>
              </a:spcBef>
              <a:spcAft>
                <a:spcPts val="816"/>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the partially integrated system is tested.</a:t>
            </a:r>
          </a:p>
        </p:txBody>
      </p:sp>
      <p:grpSp>
        <p:nvGrpSpPr>
          <p:cNvPr id="2" name="Group 2"/>
          <p:cNvGrpSpPr>
            <a:grpSpLocks/>
          </p:cNvGrpSpPr>
          <p:nvPr/>
        </p:nvGrpSpPr>
        <p:grpSpPr bwMode="auto">
          <a:xfrm>
            <a:off x="3761829" y="2266950"/>
            <a:ext cx="948340" cy="621065"/>
            <a:chOff x="2064" y="1323"/>
            <a:chExt cx="950" cy="633"/>
          </a:xfrm>
        </p:grpSpPr>
        <p:sp>
          <p:nvSpPr>
            <p:cNvPr id="105514" name="AutoShape 3"/>
            <p:cNvSpPr>
              <a:spLocks noChangeArrowheads="1"/>
            </p:cNvSpPr>
            <p:nvPr/>
          </p:nvSpPr>
          <p:spPr bwMode="auto">
            <a:xfrm>
              <a:off x="2064" y="1323"/>
              <a:ext cx="951" cy="634"/>
            </a:xfrm>
            <a:prstGeom prst="roundRect">
              <a:avLst>
                <a:gd name="adj" fmla="val 171"/>
              </a:avLst>
            </a:prstGeom>
            <a:solidFill>
              <a:srgbClr val="8BAE6C"/>
            </a:solidFill>
            <a:ln w="93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680"/>
            </a:p>
          </p:txBody>
        </p:sp>
        <p:sp>
          <p:nvSpPr>
            <p:cNvPr id="105515" name="Text Box 4"/>
            <p:cNvSpPr txBox="1">
              <a:spLocks noChangeArrowheads="1"/>
            </p:cNvSpPr>
            <p:nvPr/>
          </p:nvSpPr>
          <p:spPr bwMode="auto">
            <a:xfrm>
              <a:off x="2255" y="1429"/>
              <a:ext cx="633"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1200"/>
                </a:spcBef>
                <a:buClr>
                  <a:srgbClr val="FFFFFF"/>
                </a:buClr>
              </a:pPr>
              <a:r>
                <a:rPr lang="en-GB" altLang="en-US" sz="2381">
                  <a:solidFill>
                    <a:srgbClr val="FFFF00"/>
                  </a:solidFill>
                  <a:latin typeface="Comic Sans MS" panose="030F0702030302020204" pitchFamily="66" charset="0"/>
                </a:rPr>
                <a:t>M1</a:t>
              </a:r>
            </a:p>
          </p:txBody>
        </p:sp>
      </p:grpSp>
      <p:grpSp>
        <p:nvGrpSpPr>
          <p:cNvPr id="3" name="Group 5"/>
          <p:cNvGrpSpPr>
            <a:grpSpLocks/>
          </p:cNvGrpSpPr>
          <p:nvPr/>
        </p:nvGrpSpPr>
        <p:grpSpPr bwMode="auto">
          <a:xfrm>
            <a:off x="4554633" y="2890174"/>
            <a:ext cx="736637" cy="621066"/>
            <a:chOff x="2858" y="1958"/>
            <a:chExt cx="738" cy="633"/>
          </a:xfrm>
        </p:grpSpPr>
        <p:sp>
          <p:nvSpPr>
            <p:cNvPr id="105512" name="AutoShape 6"/>
            <p:cNvSpPr>
              <a:spLocks noChangeArrowheads="1"/>
            </p:cNvSpPr>
            <p:nvPr/>
          </p:nvSpPr>
          <p:spPr bwMode="auto">
            <a:xfrm>
              <a:off x="2858" y="1958"/>
              <a:ext cx="739" cy="634"/>
            </a:xfrm>
            <a:prstGeom prst="roundRect">
              <a:avLst>
                <a:gd name="adj" fmla="val 171"/>
              </a:avLst>
            </a:prstGeom>
            <a:solidFill>
              <a:srgbClr val="000099"/>
            </a:solidFill>
            <a:ln w="93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680"/>
            </a:p>
          </p:txBody>
        </p:sp>
        <p:sp>
          <p:nvSpPr>
            <p:cNvPr id="105513" name="Text Box 7"/>
            <p:cNvSpPr txBox="1">
              <a:spLocks noChangeArrowheads="1"/>
            </p:cNvSpPr>
            <p:nvPr/>
          </p:nvSpPr>
          <p:spPr bwMode="auto">
            <a:xfrm>
              <a:off x="2963" y="2064"/>
              <a:ext cx="528"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1200"/>
                </a:spcBef>
                <a:buClr>
                  <a:srgbClr val="FFFFFF"/>
                </a:buClr>
              </a:pPr>
              <a:r>
                <a:rPr lang="en-GB" altLang="en-US" sz="2381">
                  <a:solidFill>
                    <a:srgbClr val="FFFF00"/>
                  </a:solidFill>
                  <a:latin typeface="Comic Sans MS" panose="030F0702030302020204" pitchFamily="66" charset="0"/>
                </a:rPr>
                <a:t>M4</a:t>
              </a:r>
            </a:p>
          </p:txBody>
        </p:sp>
      </p:grpSp>
      <p:grpSp>
        <p:nvGrpSpPr>
          <p:cNvPr id="4" name="Group 8"/>
          <p:cNvGrpSpPr>
            <a:grpSpLocks/>
          </p:cNvGrpSpPr>
          <p:nvPr/>
        </p:nvGrpSpPr>
        <p:grpSpPr bwMode="auto">
          <a:xfrm>
            <a:off x="3761829" y="2890174"/>
            <a:ext cx="789563" cy="621066"/>
            <a:chOff x="2064" y="1958"/>
            <a:chExt cx="791" cy="633"/>
          </a:xfrm>
        </p:grpSpPr>
        <p:sp>
          <p:nvSpPr>
            <p:cNvPr id="105510" name="AutoShape 9"/>
            <p:cNvSpPr>
              <a:spLocks noChangeArrowheads="1"/>
            </p:cNvSpPr>
            <p:nvPr/>
          </p:nvSpPr>
          <p:spPr bwMode="auto">
            <a:xfrm>
              <a:off x="2064" y="1958"/>
              <a:ext cx="792" cy="634"/>
            </a:xfrm>
            <a:prstGeom prst="roundRect">
              <a:avLst>
                <a:gd name="adj" fmla="val 171"/>
              </a:avLst>
            </a:prstGeom>
            <a:solidFill>
              <a:srgbClr val="FF66FF"/>
            </a:solidFill>
            <a:ln w="93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680"/>
            </a:p>
          </p:txBody>
        </p:sp>
        <p:sp>
          <p:nvSpPr>
            <p:cNvPr id="105511" name="Text Box 10"/>
            <p:cNvSpPr txBox="1">
              <a:spLocks noChangeArrowheads="1"/>
            </p:cNvSpPr>
            <p:nvPr/>
          </p:nvSpPr>
          <p:spPr bwMode="auto">
            <a:xfrm>
              <a:off x="2170" y="2064"/>
              <a:ext cx="527"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1200"/>
                </a:spcBef>
                <a:buClr>
                  <a:srgbClr val="FFFFFF"/>
                </a:buClr>
              </a:pPr>
              <a:r>
                <a:rPr lang="en-GB" altLang="en-US" sz="2381">
                  <a:solidFill>
                    <a:srgbClr val="FFFF00"/>
                  </a:solidFill>
                  <a:latin typeface="Comic Sans MS" panose="030F0702030302020204" pitchFamily="66" charset="0"/>
                </a:rPr>
                <a:t>M3</a:t>
              </a:r>
            </a:p>
          </p:txBody>
        </p:sp>
      </p:grpSp>
      <p:grpSp>
        <p:nvGrpSpPr>
          <p:cNvPr id="5" name="Group 11"/>
          <p:cNvGrpSpPr>
            <a:grpSpLocks/>
          </p:cNvGrpSpPr>
          <p:nvPr/>
        </p:nvGrpSpPr>
        <p:grpSpPr bwMode="auto">
          <a:xfrm>
            <a:off x="4554633" y="2266950"/>
            <a:ext cx="736637" cy="621065"/>
            <a:chOff x="2858" y="1323"/>
            <a:chExt cx="738" cy="633"/>
          </a:xfrm>
        </p:grpSpPr>
        <p:sp>
          <p:nvSpPr>
            <p:cNvPr id="105508" name="AutoShape 12"/>
            <p:cNvSpPr>
              <a:spLocks noChangeArrowheads="1"/>
            </p:cNvSpPr>
            <p:nvPr/>
          </p:nvSpPr>
          <p:spPr bwMode="auto">
            <a:xfrm>
              <a:off x="2858" y="1323"/>
              <a:ext cx="739" cy="634"/>
            </a:xfrm>
            <a:prstGeom prst="roundRect">
              <a:avLst>
                <a:gd name="adj" fmla="val 171"/>
              </a:avLst>
            </a:prstGeom>
            <a:solidFill>
              <a:srgbClr val="800000"/>
            </a:solidFill>
            <a:ln w="93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680"/>
            </a:p>
          </p:txBody>
        </p:sp>
        <p:sp>
          <p:nvSpPr>
            <p:cNvPr id="105509" name="Text Box 13"/>
            <p:cNvSpPr txBox="1">
              <a:spLocks noChangeArrowheads="1"/>
            </p:cNvSpPr>
            <p:nvPr/>
          </p:nvSpPr>
          <p:spPr bwMode="auto">
            <a:xfrm>
              <a:off x="2963" y="1482"/>
              <a:ext cx="528"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1200"/>
                </a:spcBef>
                <a:buClr>
                  <a:srgbClr val="FFFFFF"/>
                </a:buClr>
              </a:pPr>
              <a:r>
                <a:rPr lang="en-GB" altLang="en-US" sz="2381">
                  <a:solidFill>
                    <a:srgbClr val="FFFF00"/>
                  </a:solidFill>
                  <a:latin typeface="Comic Sans MS" panose="030F0702030302020204" pitchFamily="66" charset="0"/>
                </a:rPr>
                <a:t>M2</a:t>
              </a:r>
            </a:p>
          </p:txBody>
        </p:sp>
      </p:grpSp>
      <p:grpSp>
        <p:nvGrpSpPr>
          <p:cNvPr id="6" name="Group 15"/>
          <p:cNvGrpSpPr>
            <a:grpSpLocks/>
          </p:cNvGrpSpPr>
          <p:nvPr/>
        </p:nvGrpSpPr>
        <p:grpSpPr bwMode="auto">
          <a:xfrm>
            <a:off x="5291270" y="2266950"/>
            <a:ext cx="1529441" cy="1244291"/>
            <a:chOff x="2064" y="1323"/>
            <a:chExt cx="1532" cy="1268"/>
          </a:xfrm>
        </p:grpSpPr>
        <p:grpSp>
          <p:nvGrpSpPr>
            <p:cNvPr id="105496" name="Group 2"/>
            <p:cNvGrpSpPr>
              <a:grpSpLocks/>
            </p:cNvGrpSpPr>
            <p:nvPr/>
          </p:nvGrpSpPr>
          <p:grpSpPr bwMode="auto">
            <a:xfrm>
              <a:off x="2064" y="1323"/>
              <a:ext cx="950" cy="633"/>
              <a:chOff x="2064" y="1323"/>
              <a:chExt cx="950" cy="633"/>
            </a:xfrm>
          </p:grpSpPr>
          <p:sp>
            <p:nvSpPr>
              <p:cNvPr id="105506" name="AutoShape 3"/>
              <p:cNvSpPr>
                <a:spLocks noChangeArrowheads="1"/>
              </p:cNvSpPr>
              <p:nvPr/>
            </p:nvSpPr>
            <p:spPr bwMode="auto">
              <a:xfrm>
                <a:off x="2064" y="1323"/>
                <a:ext cx="951" cy="634"/>
              </a:xfrm>
              <a:prstGeom prst="roundRect">
                <a:avLst>
                  <a:gd name="adj" fmla="val 171"/>
                </a:avLst>
              </a:prstGeom>
              <a:solidFill>
                <a:srgbClr val="99FF66"/>
              </a:solidFill>
              <a:ln w="93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680"/>
              </a:p>
            </p:txBody>
          </p:sp>
          <p:sp>
            <p:nvSpPr>
              <p:cNvPr id="105507" name="Text Box 4"/>
              <p:cNvSpPr txBox="1">
                <a:spLocks noChangeArrowheads="1"/>
              </p:cNvSpPr>
              <p:nvPr/>
            </p:nvSpPr>
            <p:spPr bwMode="auto">
              <a:xfrm>
                <a:off x="2255" y="1429"/>
                <a:ext cx="633"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1200"/>
                  </a:spcBef>
                  <a:buClr>
                    <a:srgbClr val="FFFFFF"/>
                  </a:buClr>
                </a:pPr>
                <a:r>
                  <a:rPr lang="en-GB" altLang="en-US" sz="2381">
                    <a:solidFill>
                      <a:srgbClr val="FFFF00"/>
                    </a:solidFill>
                    <a:latin typeface="Comic Sans MS" panose="030F0702030302020204" pitchFamily="66" charset="0"/>
                  </a:rPr>
                  <a:t>M5</a:t>
                </a:r>
              </a:p>
            </p:txBody>
          </p:sp>
        </p:grpSp>
        <p:grpSp>
          <p:nvGrpSpPr>
            <p:cNvPr id="105497" name="Group 5"/>
            <p:cNvGrpSpPr>
              <a:grpSpLocks/>
            </p:cNvGrpSpPr>
            <p:nvPr/>
          </p:nvGrpSpPr>
          <p:grpSpPr bwMode="auto">
            <a:xfrm>
              <a:off x="2858" y="1958"/>
              <a:ext cx="738" cy="633"/>
              <a:chOff x="2858" y="1958"/>
              <a:chExt cx="738" cy="633"/>
            </a:xfrm>
          </p:grpSpPr>
          <p:sp>
            <p:nvSpPr>
              <p:cNvPr id="105504" name="AutoShape 6"/>
              <p:cNvSpPr>
                <a:spLocks noChangeArrowheads="1"/>
              </p:cNvSpPr>
              <p:nvPr/>
            </p:nvSpPr>
            <p:spPr bwMode="auto">
              <a:xfrm>
                <a:off x="2858" y="1958"/>
                <a:ext cx="739" cy="634"/>
              </a:xfrm>
              <a:prstGeom prst="roundRect">
                <a:avLst>
                  <a:gd name="adj" fmla="val 171"/>
                </a:avLst>
              </a:prstGeom>
              <a:solidFill>
                <a:srgbClr val="6699FF"/>
              </a:solidFill>
              <a:ln w="93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680"/>
              </a:p>
            </p:txBody>
          </p:sp>
          <p:sp>
            <p:nvSpPr>
              <p:cNvPr id="105505" name="Text Box 7"/>
              <p:cNvSpPr txBox="1">
                <a:spLocks noChangeArrowheads="1"/>
              </p:cNvSpPr>
              <p:nvPr/>
            </p:nvSpPr>
            <p:spPr bwMode="auto">
              <a:xfrm>
                <a:off x="2963" y="2064"/>
                <a:ext cx="528"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1200"/>
                  </a:spcBef>
                  <a:buClr>
                    <a:srgbClr val="FFFFFF"/>
                  </a:buClr>
                </a:pPr>
                <a:r>
                  <a:rPr lang="en-GB" altLang="en-US" sz="2381">
                    <a:solidFill>
                      <a:srgbClr val="FFFF00"/>
                    </a:solidFill>
                    <a:latin typeface="Comic Sans MS" panose="030F0702030302020204" pitchFamily="66" charset="0"/>
                  </a:rPr>
                  <a:t>M8</a:t>
                </a:r>
              </a:p>
            </p:txBody>
          </p:sp>
        </p:grpSp>
        <p:grpSp>
          <p:nvGrpSpPr>
            <p:cNvPr id="105498" name="Group 8"/>
            <p:cNvGrpSpPr>
              <a:grpSpLocks/>
            </p:cNvGrpSpPr>
            <p:nvPr/>
          </p:nvGrpSpPr>
          <p:grpSpPr bwMode="auto">
            <a:xfrm>
              <a:off x="2064" y="1958"/>
              <a:ext cx="791" cy="633"/>
              <a:chOff x="2064" y="1958"/>
              <a:chExt cx="791" cy="633"/>
            </a:xfrm>
          </p:grpSpPr>
          <p:sp>
            <p:nvSpPr>
              <p:cNvPr id="105502" name="AutoShape 9"/>
              <p:cNvSpPr>
                <a:spLocks noChangeArrowheads="1"/>
              </p:cNvSpPr>
              <p:nvPr/>
            </p:nvSpPr>
            <p:spPr bwMode="auto">
              <a:xfrm>
                <a:off x="2064" y="1958"/>
                <a:ext cx="792" cy="634"/>
              </a:xfrm>
              <a:prstGeom prst="roundRect">
                <a:avLst>
                  <a:gd name="adj" fmla="val 171"/>
                </a:avLst>
              </a:prstGeom>
              <a:solidFill>
                <a:srgbClr val="00FFFF"/>
              </a:solidFill>
              <a:ln w="93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680"/>
              </a:p>
            </p:txBody>
          </p:sp>
          <p:sp>
            <p:nvSpPr>
              <p:cNvPr id="105503" name="Text Box 10"/>
              <p:cNvSpPr txBox="1">
                <a:spLocks noChangeArrowheads="1"/>
              </p:cNvSpPr>
              <p:nvPr/>
            </p:nvSpPr>
            <p:spPr bwMode="auto">
              <a:xfrm>
                <a:off x="2170" y="2064"/>
                <a:ext cx="527"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1200"/>
                  </a:spcBef>
                  <a:buClr>
                    <a:srgbClr val="FFFFFF"/>
                  </a:buClr>
                </a:pPr>
                <a:r>
                  <a:rPr lang="en-GB" altLang="en-US" sz="2381">
                    <a:solidFill>
                      <a:srgbClr val="FFFF00"/>
                    </a:solidFill>
                    <a:latin typeface="Comic Sans MS" panose="030F0702030302020204" pitchFamily="66" charset="0"/>
                  </a:rPr>
                  <a:t>M6</a:t>
                </a:r>
              </a:p>
            </p:txBody>
          </p:sp>
        </p:grpSp>
        <p:grpSp>
          <p:nvGrpSpPr>
            <p:cNvPr id="105499" name="Group 11"/>
            <p:cNvGrpSpPr>
              <a:grpSpLocks/>
            </p:cNvGrpSpPr>
            <p:nvPr/>
          </p:nvGrpSpPr>
          <p:grpSpPr bwMode="auto">
            <a:xfrm>
              <a:off x="2858" y="1323"/>
              <a:ext cx="738" cy="633"/>
              <a:chOff x="2858" y="1323"/>
              <a:chExt cx="738" cy="633"/>
            </a:xfrm>
          </p:grpSpPr>
          <p:sp>
            <p:nvSpPr>
              <p:cNvPr id="105500" name="AutoShape 12"/>
              <p:cNvSpPr>
                <a:spLocks noChangeArrowheads="1"/>
              </p:cNvSpPr>
              <p:nvPr/>
            </p:nvSpPr>
            <p:spPr bwMode="auto">
              <a:xfrm>
                <a:off x="2858" y="1323"/>
                <a:ext cx="739" cy="634"/>
              </a:xfrm>
              <a:prstGeom prst="roundRect">
                <a:avLst>
                  <a:gd name="adj" fmla="val 171"/>
                </a:avLst>
              </a:prstGeom>
              <a:solidFill>
                <a:srgbClr val="666633"/>
              </a:solidFill>
              <a:ln w="9360">
                <a:solidFill>
                  <a:srgbClr val="003300"/>
                </a:solidFill>
                <a:miter lim="800000"/>
                <a:headEnd/>
                <a:tailEnd/>
              </a:ln>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680"/>
              </a:p>
            </p:txBody>
          </p:sp>
          <p:sp>
            <p:nvSpPr>
              <p:cNvPr id="105501" name="Text Box 13"/>
              <p:cNvSpPr txBox="1">
                <a:spLocks noChangeArrowheads="1"/>
              </p:cNvSpPr>
              <p:nvPr/>
            </p:nvSpPr>
            <p:spPr bwMode="auto">
              <a:xfrm>
                <a:off x="2963" y="1482"/>
                <a:ext cx="528"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1200"/>
                  </a:spcBef>
                  <a:buClr>
                    <a:srgbClr val="FFFFFF"/>
                  </a:buClr>
                </a:pPr>
                <a:r>
                  <a:rPr lang="en-GB" altLang="en-US" sz="2381">
                    <a:solidFill>
                      <a:srgbClr val="FFFF00"/>
                    </a:solidFill>
                    <a:latin typeface="Comic Sans MS" panose="030F0702030302020204" pitchFamily="66" charset="0"/>
                  </a:rPr>
                  <a:t>M7</a:t>
                </a:r>
              </a:p>
            </p:txBody>
          </p:sp>
        </p:grpSp>
      </p:grpSp>
      <p:grpSp>
        <p:nvGrpSpPr>
          <p:cNvPr id="11" name="Group 32"/>
          <p:cNvGrpSpPr>
            <a:grpSpLocks/>
          </p:cNvGrpSpPr>
          <p:nvPr/>
        </p:nvGrpSpPr>
        <p:grpSpPr bwMode="auto">
          <a:xfrm>
            <a:off x="6043029" y="2370640"/>
            <a:ext cx="103691" cy="1088754"/>
            <a:chOff x="8697912" y="5837237"/>
            <a:chExt cx="152400" cy="1600200"/>
          </a:xfrm>
        </p:grpSpPr>
        <p:sp>
          <p:nvSpPr>
            <p:cNvPr id="105492" name="Rectangle 28"/>
            <p:cNvSpPr>
              <a:spLocks noChangeArrowheads="1"/>
            </p:cNvSpPr>
            <p:nvPr/>
          </p:nvSpPr>
          <p:spPr bwMode="auto">
            <a:xfrm>
              <a:off x="8697912" y="5837237"/>
              <a:ext cx="152400" cy="304800"/>
            </a:xfrm>
            <a:prstGeom prst="rect">
              <a:avLst/>
            </a:prstGeom>
            <a:solidFill>
              <a:srgbClr val="00B8FF"/>
            </a:solidFill>
            <a:ln w="9525" algn="ctr">
              <a:solidFill>
                <a:schemeClr val="tx1"/>
              </a:solidFill>
              <a:round/>
              <a:headEnd/>
              <a:tailEnd/>
            </a:ln>
          </p:spPr>
          <p:txBody>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2177"/>
            </a:p>
          </p:txBody>
        </p:sp>
        <p:sp>
          <p:nvSpPr>
            <p:cNvPr id="105493" name="Rectangle 29"/>
            <p:cNvSpPr>
              <a:spLocks noChangeArrowheads="1"/>
            </p:cNvSpPr>
            <p:nvPr/>
          </p:nvSpPr>
          <p:spPr bwMode="auto">
            <a:xfrm>
              <a:off x="8697912" y="6294437"/>
              <a:ext cx="152400" cy="228600"/>
            </a:xfrm>
            <a:prstGeom prst="rect">
              <a:avLst/>
            </a:prstGeom>
            <a:solidFill>
              <a:srgbClr val="FFFF99"/>
            </a:solidFill>
            <a:ln w="9525" algn="ctr">
              <a:solidFill>
                <a:schemeClr val="tx1"/>
              </a:solidFill>
              <a:round/>
              <a:headEnd/>
              <a:tailEnd/>
            </a:ln>
          </p:spPr>
          <p:txBody>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2177"/>
            </a:p>
          </p:txBody>
        </p:sp>
        <p:sp>
          <p:nvSpPr>
            <p:cNvPr id="105494" name="Rectangle 30"/>
            <p:cNvSpPr>
              <a:spLocks noChangeArrowheads="1"/>
            </p:cNvSpPr>
            <p:nvPr/>
          </p:nvSpPr>
          <p:spPr bwMode="auto">
            <a:xfrm>
              <a:off x="8697912" y="6751637"/>
              <a:ext cx="152400" cy="304800"/>
            </a:xfrm>
            <a:prstGeom prst="rect">
              <a:avLst/>
            </a:prstGeom>
            <a:solidFill>
              <a:srgbClr val="FFC000"/>
            </a:solidFill>
            <a:ln w="9525" algn="ctr">
              <a:solidFill>
                <a:schemeClr val="tx1"/>
              </a:solidFill>
              <a:round/>
              <a:headEnd/>
              <a:tailEnd/>
            </a:ln>
          </p:spPr>
          <p:txBody>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2177"/>
            </a:p>
          </p:txBody>
        </p:sp>
        <p:sp>
          <p:nvSpPr>
            <p:cNvPr id="105495" name="Rectangle 31"/>
            <p:cNvSpPr>
              <a:spLocks noChangeArrowheads="1"/>
            </p:cNvSpPr>
            <p:nvPr/>
          </p:nvSpPr>
          <p:spPr bwMode="auto">
            <a:xfrm>
              <a:off x="8697912" y="7208837"/>
              <a:ext cx="152400" cy="228600"/>
            </a:xfrm>
            <a:prstGeom prst="rect">
              <a:avLst/>
            </a:prstGeom>
            <a:solidFill>
              <a:srgbClr val="FFFF99"/>
            </a:solidFill>
            <a:ln w="9525" algn="ctr">
              <a:solidFill>
                <a:schemeClr val="tx1"/>
              </a:solidFill>
              <a:round/>
              <a:headEnd/>
              <a:tailEnd/>
            </a:ln>
          </p:spPr>
          <p:txBody>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2177"/>
            </a:p>
          </p:txBody>
        </p:sp>
      </p:grpSp>
      <p:grpSp>
        <p:nvGrpSpPr>
          <p:cNvPr id="12" name="Group 35"/>
          <p:cNvGrpSpPr>
            <a:grpSpLocks/>
          </p:cNvGrpSpPr>
          <p:nvPr/>
        </p:nvGrpSpPr>
        <p:grpSpPr bwMode="auto">
          <a:xfrm>
            <a:off x="5213502" y="2370640"/>
            <a:ext cx="103691" cy="1088754"/>
            <a:chOff x="8697912" y="5837237"/>
            <a:chExt cx="152400" cy="1600200"/>
          </a:xfrm>
        </p:grpSpPr>
        <p:sp>
          <p:nvSpPr>
            <p:cNvPr id="105488" name="Rectangle 36"/>
            <p:cNvSpPr>
              <a:spLocks noChangeArrowheads="1"/>
            </p:cNvSpPr>
            <p:nvPr/>
          </p:nvSpPr>
          <p:spPr bwMode="auto">
            <a:xfrm>
              <a:off x="8697912" y="5837237"/>
              <a:ext cx="152400" cy="304800"/>
            </a:xfrm>
            <a:prstGeom prst="rect">
              <a:avLst/>
            </a:prstGeom>
            <a:solidFill>
              <a:srgbClr val="00B8FF"/>
            </a:solidFill>
            <a:ln w="9525" algn="ctr">
              <a:solidFill>
                <a:schemeClr val="tx1"/>
              </a:solidFill>
              <a:round/>
              <a:headEnd/>
              <a:tailEnd/>
            </a:ln>
          </p:spPr>
          <p:txBody>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2177"/>
            </a:p>
          </p:txBody>
        </p:sp>
        <p:sp>
          <p:nvSpPr>
            <p:cNvPr id="105489" name="Rectangle 37"/>
            <p:cNvSpPr>
              <a:spLocks noChangeArrowheads="1"/>
            </p:cNvSpPr>
            <p:nvPr/>
          </p:nvSpPr>
          <p:spPr bwMode="auto">
            <a:xfrm>
              <a:off x="8697912" y="6294437"/>
              <a:ext cx="152400" cy="228600"/>
            </a:xfrm>
            <a:prstGeom prst="rect">
              <a:avLst/>
            </a:prstGeom>
            <a:solidFill>
              <a:srgbClr val="FFFF99"/>
            </a:solidFill>
            <a:ln w="9525" algn="ctr">
              <a:solidFill>
                <a:schemeClr val="tx1"/>
              </a:solidFill>
              <a:round/>
              <a:headEnd/>
              <a:tailEnd/>
            </a:ln>
          </p:spPr>
          <p:txBody>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2177"/>
            </a:p>
          </p:txBody>
        </p:sp>
        <p:sp>
          <p:nvSpPr>
            <p:cNvPr id="105490" name="Rectangle 38"/>
            <p:cNvSpPr>
              <a:spLocks noChangeArrowheads="1"/>
            </p:cNvSpPr>
            <p:nvPr/>
          </p:nvSpPr>
          <p:spPr bwMode="auto">
            <a:xfrm>
              <a:off x="8697912" y="6751637"/>
              <a:ext cx="152400" cy="304800"/>
            </a:xfrm>
            <a:prstGeom prst="rect">
              <a:avLst/>
            </a:prstGeom>
            <a:solidFill>
              <a:srgbClr val="FFC000"/>
            </a:solidFill>
            <a:ln w="9525" algn="ctr">
              <a:solidFill>
                <a:schemeClr val="tx1"/>
              </a:solidFill>
              <a:round/>
              <a:headEnd/>
              <a:tailEnd/>
            </a:ln>
          </p:spPr>
          <p:txBody>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2177"/>
            </a:p>
          </p:txBody>
        </p:sp>
        <p:sp>
          <p:nvSpPr>
            <p:cNvPr id="105491" name="Rectangle 39"/>
            <p:cNvSpPr>
              <a:spLocks noChangeArrowheads="1"/>
            </p:cNvSpPr>
            <p:nvPr/>
          </p:nvSpPr>
          <p:spPr bwMode="auto">
            <a:xfrm>
              <a:off x="8697912" y="7208837"/>
              <a:ext cx="152400" cy="228600"/>
            </a:xfrm>
            <a:prstGeom prst="rect">
              <a:avLst/>
            </a:prstGeom>
            <a:solidFill>
              <a:srgbClr val="FFFF99"/>
            </a:solidFill>
            <a:ln w="9525" algn="ctr">
              <a:solidFill>
                <a:schemeClr val="tx1"/>
              </a:solidFill>
              <a:round/>
              <a:headEnd/>
              <a:tailEnd/>
            </a:ln>
          </p:spPr>
          <p:txBody>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2177"/>
            </a:p>
          </p:txBody>
        </p:sp>
      </p:grpSp>
      <p:grpSp>
        <p:nvGrpSpPr>
          <p:cNvPr id="13" name="Group 40"/>
          <p:cNvGrpSpPr>
            <a:grpSpLocks/>
          </p:cNvGrpSpPr>
          <p:nvPr/>
        </p:nvGrpSpPr>
        <p:grpSpPr bwMode="auto">
          <a:xfrm>
            <a:off x="4487666" y="2370640"/>
            <a:ext cx="103691" cy="1088754"/>
            <a:chOff x="8697912" y="5837237"/>
            <a:chExt cx="152400" cy="1600200"/>
          </a:xfrm>
        </p:grpSpPr>
        <p:sp>
          <p:nvSpPr>
            <p:cNvPr id="105484" name="Rectangle 41"/>
            <p:cNvSpPr>
              <a:spLocks noChangeArrowheads="1"/>
            </p:cNvSpPr>
            <p:nvPr/>
          </p:nvSpPr>
          <p:spPr bwMode="auto">
            <a:xfrm>
              <a:off x="8697912" y="5837237"/>
              <a:ext cx="152400" cy="304800"/>
            </a:xfrm>
            <a:prstGeom prst="rect">
              <a:avLst/>
            </a:prstGeom>
            <a:solidFill>
              <a:srgbClr val="00B8FF"/>
            </a:solidFill>
            <a:ln w="9525" algn="ctr">
              <a:solidFill>
                <a:schemeClr val="tx1"/>
              </a:solidFill>
              <a:round/>
              <a:headEnd/>
              <a:tailEnd/>
            </a:ln>
          </p:spPr>
          <p:txBody>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2177"/>
            </a:p>
          </p:txBody>
        </p:sp>
        <p:sp>
          <p:nvSpPr>
            <p:cNvPr id="105485" name="Rectangle 42"/>
            <p:cNvSpPr>
              <a:spLocks noChangeArrowheads="1"/>
            </p:cNvSpPr>
            <p:nvPr/>
          </p:nvSpPr>
          <p:spPr bwMode="auto">
            <a:xfrm>
              <a:off x="8697912" y="6294437"/>
              <a:ext cx="152400" cy="228600"/>
            </a:xfrm>
            <a:prstGeom prst="rect">
              <a:avLst/>
            </a:prstGeom>
            <a:solidFill>
              <a:srgbClr val="FFFF99"/>
            </a:solidFill>
            <a:ln w="9525" algn="ctr">
              <a:solidFill>
                <a:schemeClr val="tx1"/>
              </a:solidFill>
              <a:round/>
              <a:headEnd/>
              <a:tailEnd/>
            </a:ln>
          </p:spPr>
          <p:txBody>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2177"/>
            </a:p>
          </p:txBody>
        </p:sp>
        <p:sp>
          <p:nvSpPr>
            <p:cNvPr id="105486" name="Rectangle 43"/>
            <p:cNvSpPr>
              <a:spLocks noChangeArrowheads="1"/>
            </p:cNvSpPr>
            <p:nvPr/>
          </p:nvSpPr>
          <p:spPr bwMode="auto">
            <a:xfrm>
              <a:off x="8697912" y="6751637"/>
              <a:ext cx="152400" cy="304800"/>
            </a:xfrm>
            <a:prstGeom prst="rect">
              <a:avLst/>
            </a:prstGeom>
            <a:solidFill>
              <a:srgbClr val="FFC000"/>
            </a:solidFill>
            <a:ln w="9525" algn="ctr">
              <a:solidFill>
                <a:schemeClr val="tx1"/>
              </a:solidFill>
              <a:round/>
              <a:headEnd/>
              <a:tailEnd/>
            </a:ln>
          </p:spPr>
          <p:txBody>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2177"/>
            </a:p>
          </p:txBody>
        </p:sp>
        <p:sp>
          <p:nvSpPr>
            <p:cNvPr id="105487" name="Rectangle 44"/>
            <p:cNvSpPr>
              <a:spLocks noChangeArrowheads="1"/>
            </p:cNvSpPr>
            <p:nvPr/>
          </p:nvSpPr>
          <p:spPr bwMode="auto">
            <a:xfrm>
              <a:off x="8697912" y="7208837"/>
              <a:ext cx="152400" cy="228600"/>
            </a:xfrm>
            <a:prstGeom prst="rect">
              <a:avLst/>
            </a:prstGeom>
            <a:solidFill>
              <a:srgbClr val="FFFF99"/>
            </a:solidFill>
            <a:ln w="9525" algn="ctr">
              <a:solidFill>
                <a:schemeClr val="tx1"/>
              </a:solidFill>
              <a:round/>
              <a:headEnd/>
              <a:tailEnd/>
            </a:ln>
          </p:spPr>
          <p:txBody>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2177"/>
            </a:p>
          </p:txBody>
        </p:sp>
      </p:grpSp>
      <p:sp>
        <p:nvSpPr>
          <p:cNvPr id="7" name="Slide Number Placeholder 6"/>
          <p:cNvSpPr>
            <a:spLocks noGrp="1"/>
          </p:cNvSpPr>
          <p:nvPr>
            <p:ph type="sldNum" sz="quarter" idx="12"/>
          </p:nvPr>
        </p:nvSpPr>
        <p:spPr/>
        <p:txBody>
          <a:bodyPr/>
          <a:lstStyle/>
          <a:p>
            <a:fld id="{F815AC96-4A5A-4699-9DBD-ACAB251D8CBA}" type="slidenum">
              <a:rPr lang="en-US" smtClean="0"/>
              <a:pPr/>
              <a:t>5</a:t>
            </a:fld>
            <a:endParaRPr lang="en-US"/>
          </a:p>
        </p:txBody>
      </p:sp>
    </p:spTree>
    <p:extLst>
      <p:ext uri="{BB962C8B-B14F-4D97-AF65-F5344CB8AC3E}">
        <p14:creationId xmlns:p14="http://schemas.microsoft.com/office/powerpoint/2010/main" val="407102416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par>
                                <p:cTn id="18" presetID="5" presetClass="entr" presetSubtype="1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heckerboard(across)">
                                      <p:cBhvr>
                                        <p:cTn id="20" dur="500"/>
                                        <p:tgtEl>
                                          <p:spTgt spid="5"/>
                                        </p:tgtEl>
                                      </p:cBhvr>
                                    </p:animEffect>
                                  </p:childTnLst>
                                </p:cTn>
                              </p:par>
                              <p:par>
                                <p:cTn id="21" presetID="5" presetClass="entr" presetSubtype="1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heckerboard(across)">
                                      <p:cBhvr>
                                        <p:cTn id="23" dur="500"/>
                                        <p:tgtEl>
                                          <p:spTgt spid="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checkerboard(across)">
                                      <p:cBhvr>
                                        <p:cTn id="33" dur="500"/>
                                        <p:tgtEl>
                                          <p:spTgt spid="2"/>
                                        </p:tgtEl>
                                      </p:cBhvr>
                                    </p:animEffect>
                                  </p:childTnLst>
                                </p:cTn>
                              </p:par>
                              <p:par>
                                <p:cTn id="34" presetID="5" presetClass="entr" presetSubtype="10"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checkerboard(across)">
                                      <p:cBhvr>
                                        <p:cTn id="36" dur="500"/>
                                        <p:tgtEl>
                                          <p:spTgt spid="3"/>
                                        </p:tgtEl>
                                      </p:cBhvr>
                                    </p:animEffect>
                                  </p:childTnLst>
                                </p:cTn>
                              </p:par>
                              <p:par>
                                <p:cTn id="37" presetID="5" presetClass="entr" presetSubtype="1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checkerboard(across)">
                                      <p:cBhvr>
                                        <p:cTn id="39" dur="500"/>
                                        <p:tgtEl>
                                          <p:spTgt spid="4"/>
                                        </p:tgtEl>
                                      </p:cBhvr>
                                    </p:animEffect>
                                  </p:childTnLst>
                                </p:cTn>
                              </p:par>
                              <p:par>
                                <p:cTn id="40" presetID="5" presetClass="entr" presetSubtype="1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checkerboard(across)">
                                      <p:cBhvr>
                                        <p:cTn id="42" dur="500"/>
                                        <p:tgtEl>
                                          <p:spTgt spid="5"/>
                                        </p:tgtEl>
                                      </p:cBhvr>
                                    </p:animEffect>
                                  </p:childTnLst>
                                </p:cTn>
                              </p:par>
                              <p:par>
                                <p:cTn id="43" presetID="5" presetClass="entr" presetSubtype="1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checkerboard(across)">
                                      <p:cBhvr>
                                        <p:cTn id="45" dur="500"/>
                                        <p:tgtEl>
                                          <p:spTgt spid="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down)">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2" name="Rectangle 4"/>
          <p:cNvSpPr>
            <a:spLocks noChangeArrowheads="1"/>
          </p:cNvSpPr>
          <p:nvPr/>
        </p:nvSpPr>
        <p:spPr bwMode="auto">
          <a:xfrm>
            <a:off x="228600" y="3476792"/>
            <a:ext cx="6553200" cy="1407488"/>
          </a:xfrm>
          <a:prstGeom prst="rect">
            <a:avLst/>
          </a:prstGeom>
          <a:solidFill>
            <a:srgbClr val="FFFFCC"/>
          </a:solidFill>
          <a:ln w="9525">
            <a:solidFill>
              <a:srgbClr val="CC3300"/>
            </a:solidFill>
            <a:miter lim="800000"/>
            <a:headEnd/>
            <a:tailEn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633" b="0"/>
          </a:p>
        </p:txBody>
      </p:sp>
      <p:sp>
        <p:nvSpPr>
          <p:cNvPr id="107523" name="Rectangle 1"/>
          <p:cNvSpPr>
            <a:spLocks noGrp="1" noChangeArrowheads="1"/>
          </p:cNvSpPr>
          <p:nvPr>
            <p:ph type="title" idx="4294967295"/>
          </p:nvPr>
        </p:nvSpPr>
        <p:spPr>
          <a:xfrm>
            <a:off x="533400" y="-95250"/>
            <a:ext cx="5850974" cy="853290"/>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3674" b="1" dirty="0">
                <a:solidFill>
                  <a:srgbClr val="0033CC"/>
                </a:solidFill>
              </a:rPr>
              <a:t>System Testing</a:t>
            </a:r>
          </a:p>
        </p:txBody>
      </p:sp>
      <p:sp>
        <p:nvSpPr>
          <p:cNvPr id="58372" name="Rectangle 2"/>
          <p:cNvSpPr>
            <a:spLocks noGrp="1" noChangeArrowheads="1"/>
          </p:cNvSpPr>
          <p:nvPr>
            <p:ph type="body" idx="4294967295"/>
          </p:nvPr>
        </p:nvSpPr>
        <p:spPr>
          <a:xfrm>
            <a:off x="76200" y="564907"/>
            <a:ext cx="6705600" cy="4319373"/>
          </a:xfrm>
        </p:spPr>
        <p:txBody>
          <a:bodyPr vert="horz" lIns="13470" tIns="35023" rIns="13470" bIns="35023" rtlCol="0">
            <a:noAutofit/>
          </a:bodyPr>
          <a:lstStyle/>
          <a:p>
            <a:pPr marL="232229" indent="-232229">
              <a:lnSpc>
                <a:spcPct val="125000"/>
              </a:lnSpc>
              <a:spcBef>
                <a:spcPts val="1021"/>
              </a:spcBef>
              <a:spcAft>
                <a:spcPts val="885"/>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800" dirty="0"/>
              <a:t>After all the modules have been successfully integrated and tested: </a:t>
            </a:r>
          </a:p>
          <a:p>
            <a:pPr marL="504423" lvl="1" indent="-193345">
              <a:lnSpc>
                <a:spcPct val="125000"/>
              </a:lnSpc>
              <a:spcBef>
                <a:spcPts val="1021"/>
              </a:spcBef>
              <a:spcAft>
                <a:spcPts val="885"/>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solidFill>
                  <a:srgbClr val="800000"/>
                </a:solidFill>
              </a:rPr>
              <a:t>System testing is carried out.</a:t>
            </a:r>
          </a:p>
          <a:p>
            <a:pPr marL="232229" indent="-232229">
              <a:lnSpc>
                <a:spcPct val="125000"/>
              </a:lnSpc>
              <a:spcBef>
                <a:spcPts val="1021"/>
              </a:spcBef>
              <a:spcAft>
                <a:spcPts val="885"/>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800" dirty="0"/>
              <a:t>Goal of system testing:</a:t>
            </a:r>
          </a:p>
          <a:p>
            <a:pPr marL="504423" lvl="1" indent="-193345">
              <a:lnSpc>
                <a:spcPct val="125000"/>
              </a:lnSpc>
              <a:spcBef>
                <a:spcPts val="1021"/>
              </a:spcBef>
              <a:spcAft>
                <a:spcPts val="885"/>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b="1" dirty="0">
                <a:solidFill>
                  <a:srgbClr val="000099"/>
                </a:solidFill>
              </a:rPr>
              <a:t>Ensure that the developed system functions according to its requirements as specified in the SRS document</a:t>
            </a:r>
            <a:r>
              <a:rPr lang="en-GB" altLang="en-US" b="1" dirty="0">
                <a:solidFill>
                  <a:srgbClr val="000099"/>
                </a:solidFill>
              </a:rPr>
              <a:t>.</a:t>
            </a:r>
          </a:p>
        </p:txBody>
      </p:sp>
      <p:sp>
        <p:nvSpPr>
          <p:cNvPr id="2" name="Slide Number Placeholder 1"/>
          <p:cNvSpPr>
            <a:spLocks noGrp="1"/>
          </p:cNvSpPr>
          <p:nvPr>
            <p:ph type="sldNum" sz="quarter" idx="12"/>
          </p:nvPr>
        </p:nvSpPr>
        <p:spPr/>
        <p:txBody>
          <a:bodyPr/>
          <a:lstStyle/>
          <a:p>
            <a:fld id="{F815AC96-4A5A-4699-9DBD-ACAB251D8CBA}" type="slidenum">
              <a:rPr lang="en-US" smtClean="0"/>
              <a:pPr/>
              <a:t>6</a:t>
            </a:fld>
            <a:endParaRPr lang="en-US"/>
          </a:p>
        </p:txBody>
      </p:sp>
    </p:spTree>
    <p:extLst>
      <p:ext uri="{BB962C8B-B14F-4D97-AF65-F5344CB8AC3E}">
        <p14:creationId xmlns:p14="http://schemas.microsoft.com/office/powerpoint/2010/main" val="317468120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8372">
                                            <p:txEl>
                                              <p:pRg st="3" end="3"/>
                                            </p:txEl>
                                          </p:spTgt>
                                        </p:tgtEl>
                                        <p:attrNameLst>
                                          <p:attrName>style.visibility</p:attrName>
                                        </p:attrNameLst>
                                      </p:cBhvr>
                                      <p:to>
                                        <p:strVal val="visible"/>
                                      </p:to>
                                    </p:set>
                                    <p:animEffect transition="in" filter="wipe(down)">
                                      <p:cBhvr>
                                        <p:cTn id="7" dur="500"/>
                                        <p:tgtEl>
                                          <p:spTgt spid="58372">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5332"/>
                                        </p:tgtEl>
                                        <p:attrNameLst>
                                          <p:attrName>style.visibility</p:attrName>
                                        </p:attrNameLst>
                                      </p:cBhvr>
                                      <p:to>
                                        <p:strVal val="visible"/>
                                      </p:to>
                                    </p:set>
                                    <p:anim calcmode="lin" valueType="num">
                                      <p:cBhvr additive="base">
                                        <p:cTn id="12" dur="500" fill="hold"/>
                                        <p:tgtEl>
                                          <p:spTgt spid="355332"/>
                                        </p:tgtEl>
                                        <p:attrNameLst>
                                          <p:attrName>ppt_x</p:attrName>
                                        </p:attrNameLst>
                                      </p:cBhvr>
                                      <p:tavLst>
                                        <p:tav tm="0">
                                          <p:val>
                                            <p:strVal val="#ppt_x"/>
                                          </p:val>
                                        </p:tav>
                                        <p:tav tm="100000">
                                          <p:val>
                                            <p:strVal val="#ppt_x"/>
                                          </p:val>
                                        </p:tav>
                                      </p:tavLst>
                                    </p:anim>
                                    <p:anim calcmode="lin" valueType="num">
                                      <p:cBhvr additive="base">
                                        <p:cTn id="13" dur="500" fill="hold"/>
                                        <p:tgtEl>
                                          <p:spTgt spid="355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
          <p:cNvSpPr>
            <a:spLocks noGrp="1" noChangeArrowheads="1"/>
          </p:cNvSpPr>
          <p:nvPr>
            <p:ph type="title" idx="4294967295"/>
          </p:nvPr>
        </p:nvSpPr>
        <p:spPr>
          <a:xfrm>
            <a:off x="3780396" y="695809"/>
            <a:ext cx="2767130" cy="1005586"/>
          </a:xfrm>
          <a:solidFill>
            <a:srgbClr val="FFFF00"/>
          </a:solidFill>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2800" b="1" dirty="0">
                <a:solidFill>
                  <a:srgbClr val="0033CC"/>
                </a:solidFill>
              </a:rPr>
              <a:t>Classical Waterfall Model</a:t>
            </a:r>
          </a:p>
        </p:txBody>
      </p:sp>
      <p:sp>
        <p:nvSpPr>
          <p:cNvPr id="109571" name="Text Box 2"/>
          <p:cNvSpPr txBox="1">
            <a:spLocks noChangeArrowheads="1"/>
          </p:cNvSpPr>
          <p:nvPr/>
        </p:nvSpPr>
        <p:spPr bwMode="auto">
          <a:xfrm>
            <a:off x="-76200" y="514350"/>
            <a:ext cx="2288760" cy="362918"/>
          </a:xfrm>
          <a:prstGeom prst="rect">
            <a:avLst/>
          </a:prstGeom>
          <a:solidFill>
            <a:srgbClr val="FFFF99"/>
          </a:solidFill>
          <a:ln w="38100">
            <a:solidFill>
              <a:schemeClr val="tx1"/>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1769">
                <a:solidFill>
                  <a:srgbClr val="000000"/>
                </a:solidFill>
                <a:latin typeface="Comic Sans MS" panose="030F0702030302020204" pitchFamily="66" charset="0"/>
              </a:rPr>
              <a:t>Feasibility Study</a:t>
            </a:r>
          </a:p>
        </p:txBody>
      </p:sp>
      <p:sp>
        <p:nvSpPr>
          <p:cNvPr id="109572" name="Text Box 4"/>
          <p:cNvSpPr txBox="1">
            <a:spLocks noChangeArrowheads="1"/>
          </p:cNvSpPr>
          <p:nvPr/>
        </p:nvSpPr>
        <p:spPr bwMode="auto">
          <a:xfrm>
            <a:off x="741445" y="1247748"/>
            <a:ext cx="2246636" cy="407203"/>
          </a:xfrm>
          <a:prstGeom prst="rect">
            <a:avLst/>
          </a:prstGeom>
          <a:solidFill>
            <a:srgbClr val="FFFF99"/>
          </a:solidFill>
          <a:ln w="38100">
            <a:solidFill>
              <a:schemeClr val="tx1"/>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Req.   Analysis</a:t>
            </a:r>
          </a:p>
        </p:txBody>
      </p:sp>
      <p:sp>
        <p:nvSpPr>
          <p:cNvPr id="109573" name="Text Box 6"/>
          <p:cNvSpPr txBox="1">
            <a:spLocks noChangeArrowheads="1"/>
          </p:cNvSpPr>
          <p:nvPr/>
        </p:nvSpPr>
        <p:spPr bwMode="auto">
          <a:xfrm>
            <a:off x="1448920" y="1848291"/>
            <a:ext cx="2247716" cy="409363"/>
          </a:xfrm>
          <a:prstGeom prst="rect">
            <a:avLst/>
          </a:prstGeom>
          <a:solidFill>
            <a:srgbClr val="FFFF99"/>
          </a:solidFill>
          <a:ln w="38100">
            <a:solidFill>
              <a:schemeClr val="tx1"/>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  Design</a:t>
            </a:r>
          </a:p>
        </p:txBody>
      </p:sp>
      <p:sp>
        <p:nvSpPr>
          <p:cNvPr id="109574" name="Text Box 8"/>
          <p:cNvSpPr txBox="1">
            <a:spLocks noChangeArrowheads="1"/>
          </p:cNvSpPr>
          <p:nvPr/>
        </p:nvSpPr>
        <p:spPr bwMode="auto">
          <a:xfrm>
            <a:off x="2266566" y="2479077"/>
            <a:ext cx="2247716" cy="407203"/>
          </a:xfrm>
          <a:prstGeom prst="rect">
            <a:avLst/>
          </a:prstGeom>
          <a:solidFill>
            <a:srgbClr val="FFFF99"/>
          </a:solidFill>
          <a:ln w="38100">
            <a:solidFill>
              <a:srgbClr val="000000"/>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Coding</a:t>
            </a:r>
          </a:p>
        </p:txBody>
      </p:sp>
      <p:sp>
        <p:nvSpPr>
          <p:cNvPr id="109575" name="Text Box 10"/>
          <p:cNvSpPr txBox="1">
            <a:spLocks noChangeArrowheads="1"/>
          </p:cNvSpPr>
          <p:nvPr/>
        </p:nvSpPr>
        <p:spPr bwMode="auto">
          <a:xfrm>
            <a:off x="3137138" y="3106623"/>
            <a:ext cx="2249877" cy="407202"/>
          </a:xfrm>
          <a:prstGeom prst="rect">
            <a:avLst/>
          </a:prstGeom>
          <a:solidFill>
            <a:srgbClr val="FFFF99"/>
          </a:solidFill>
          <a:ln w="38100">
            <a:solidFill>
              <a:srgbClr val="000000"/>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  Testing</a:t>
            </a:r>
          </a:p>
        </p:txBody>
      </p:sp>
      <p:sp>
        <p:nvSpPr>
          <p:cNvPr id="109576" name="Text Box 12"/>
          <p:cNvSpPr txBox="1">
            <a:spLocks noChangeArrowheads="1"/>
          </p:cNvSpPr>
          <p:nvPr/>
        </p:nvSpPr>
        <p:spPr bwMode="auto">
          <a:xfrm>
            <a:off x="4103839" y="3735249"/>
            <a:ext cx="2248796" cy="408283"/>
          </a:xfrm>
          <a:prstGeom prst="rect">
            <a:avLst/>
          </a:prstGeom>
          <a:solidFill>
            <a:srgbClr val="FFFF99"/>
          </a:solidFill>
          <a:ln w="38100">
            <a:solidFill>
              <a:srgbClr val="000000"/>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    Maintenance</a:t>
            </a:r>
          </a:p>
        </p:txBody>
      </p:sp>
      <p:sp>
        <p:nvSpPr>
          <p:cNvPr id="109577" name="Line 14"/>
          <p:cNvSpPr>
            <a:spLocks noChangeShapeType="1"/>
          </p:cNvSpPr>
          <p:nvPr/>
        </p:nvSpPr>
        <p:spPr bwMode="auto">
          <a:xfrm>
            <a:off x="2217962" y="750895"/>
            <a:ext cx="279749"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09578" name="Line 15"/>
          <p:cNvSpPr>
            <a:spLocks noChangeShapeType="1"/>
          </p:cNvSpPr>
          <p:nvPr/>
        </p:nvSpPr>
        <p:spPr bwMode="auto">
          <a:xfrm>
            <a:off x="2496630" y="750896"/>
            <a:ext cx="1080" cy="468769"/>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09579" name="Line 16"/>
          <p:cNvSpPr>
            <a:spLocks noChangeShapeType="1"/>
          </p:cNvSpPr>
          <p:nvPr/>
        </p:nvSpPr>
        <p:spPr bwMode="auto">
          <a:xfrm>
            <a:off x="2979440" y="1457289"/>
            <a:ext cx="279750"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09580" name="Line 17"/>
          <p:cNvSpPr>
            <a:spLocks noChangeShapeType="1"/>
          </p:cNvSpPr>
          <p:nvPr/>
        </p:nvSpPr>
        <p:spPr bwMode="auto">
          <a:xfrm>
            <a:off x="3221386" y="1457290"/>
            <a:ext cx="1080" cy="391001"/>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09581" name="Line 18"/>
          <p:cNvSpPr>
            <a:spLocks noChangeShapeType="1"/>
          </p:cNvSpPr>
          <p:nvPr/>
        </p:nvSpPr>
        <p:spPr bwMode="auto">
          <a:xfrm>
            <a:off x="3703117" y="2085915"/>
            <a:ext cx="280829"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09582" name="Line 19"/>
          <p:cNvSpPr>
            <a:spLocks noChangeShapeType="1"/>
          </p:cNvSpPr>
          <p:nvPr/>
        </p:nvSpPr>
        <p:spPr bwMode="auto">
          <a:xfrm>
            <a:off x="3942902" y="2085916"/>
            <a:ext cx="2160" cy="393161"/>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09583" name="Line 20"/>
          <p:cNvSpPr>
            <a:spLocks noChangeShapeType="1"/>
          </p:cNvSpPr>
          <p:nvPr/>
        </p:nvSpPr>
        <p:spPr bwMode="auto">
          <a:xfrm>
            <a:off x="4506722" y="2713461"/>
            <a:ext cx="280829"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09584" name="Line 21"/>
          <p:cNvSpPr>
            <a:spLocks noChangeShapeType="1"/>
          </p:cNvSpPr>
          <p:nvPr/>
        </p:nvSpPr>
        <p:spPr bwMode="auto">
          <a:xfrm>
            <a:off x="4746506" y="2713462"/>
            <a:ext cx="1080" cy="393161"/>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09585" name="Line 22"/>
          <p:cNvSpPr>
            <a:spLocks noChangeShapeType="1"/>
          </p:cNvSpPr>
          <p:nvPr/>
        </p:nvSpPr>
        <p:spPr bwMode="auto">
          <a:xfrm>
            <a:off x="5390253" y="3264319"/>
            <a:ext cx="319714"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09586" name="Line 23"/>
          <p:cNvSpPr>
            <a:spLocks noChangeShapeType="1"/>
          </p:cNvSpPr>
          <p:nvPr/>
        </p:nvSpPr>
        <p:spPr bwMode="auto">
          <a:xfrm>
            <a:off x="5709967" y="3264320"/>
            <a:ext cx="2160" cy="470929"/>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2" name="Text Box 12"/>
          <p:cNvSpPr txBox="1">
            <a:spLocks noChangeArrowheads="1"/>
          </p:cNvSpPr>
          <p:nvPr/>
        </p:nvSpPr>
        <p:spPr bwMode="auto">
          <a:xfrm>
            <a:off x="4103839" y="3728769"/>
            <a:ext cx="2248796" cy="408283"/>
          </a:xfrm>
          <a:prstGeom prst="rect">
            <a:avLst/>
          </a:prstGeom>
          <a:solidFill>
            <a:srgbClr val="99FF66"/>
          </a:solidFill>
          <a:ln w="38100">
            <a:solidFill>
              <a:srgbClr val="000000"/>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    Maintenance</a:t>
            </a:r>
          </a:p>
        </p:txBody>
      </p:sp>
      <p:sp>
        <p:nvSpPr>
          <p:cNvPr id="3" name="Slide Number Placeholder 2"/>
          <p:cNvSpPr>
            <a:spLocks noGrp="1"/>
          </p:cNvSpPr>
          <p:nvPr>
            <p:ph type="sldNum" sz="quarter" idx="12"/>
          </p:nvPr>
        </p:nvSpPr>
        <p:spPr/>
        <p:txBody>
          <a:bodyPr/>
          <a:lstStyle/>
          <a:p>
            <a:fld id="{F815AC96-4A5A-4699-9DBD-ACAB251D8CBA}" type="slidenum">
              <a:rPr lang="en-US" smtClean="0"/>
              <a:pPr/>
              <a:t>7</a:t>
            </a:fld>
            <a:endParaRPr lang="en-US"/>
          </a:p>
        </p:txBody>
      </p:sp>
    </p:spTree>
    <p:extLst>
      <p:ext uri="{BB962C8B-B14F-4D97-AF65-F5344CB8AC3E}">
        <p14:creationId xmlns:p14="http://schemas.microsoft.com/office/powerpoint/2010/main" val="5427959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
          <p:cNvSpPr>
            <a:spLocks noGrp="1" noChangeArrowheads="1"/>
          </p:cNvSpPr>
          <p:nvPr>
            <p:ph type="title" idx="4294967295"/>
          </p:nvPr>
        </p:nvSpPr>
        <p:spPr>
          <a:xfrm>
            <a:off x="457200" y="0"/>
            <a:ext cx="5850974" cy="853290"/>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3266" b="1" dirty="0">
                <a:solidFill>
                  <a:srgbClr val="0033CC"/>
                </a:solidFill>
              </a:rPr>
              <a:t>Maintenance</a:t>
            </a:r>
          </a:p>
        </p:txBody>
      </p:sp>
      <p:sp>
        <p:nvSpPr>
          <p:cNvPr id="33794" name="Rectangle 2"/>
          <p:cNvSpPr>
            <a:spLocks noGrp="1" noChangeArrowheads="1"/>
          </p:cNvSpPr>
          <p:nvPr>
            <p:ph type="body" idx="4294967295"/>
          </p:nvPr>
        </p:nvSpPr>
        <p:spPr>
          <a:xfrm>
            <a:off x="228600" y="590550"/>
            <a:ext cx="6477000" cy="3955375"/>
          </a:xfrm>
        </p:spPr>
        <p:txBody>
          <a:bodyPr vert="horz" lIns="13470" tIns="35023" rIns="13470" bIns="35023" rtlCol="0">
            <a:noAutofit/>
          </a:bodyPr>
          <a:lstStyle/>
          <a:p>
            <a:pPr marL="232229" indent="-232229">
              <a:lnSpc>
                <a:spcPct val="120000"/>
              </a:lnSpc>
              <a:spcAft>
                <a:spcPct val="25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Maintenance of any software: </a:t>
            </a:r>
          </a:p>
          <a:p>
            <a:pPr marL="504423" lvl="1" indent="-193345">
              <a:lnSpc>
                <a:spcPct val="120000"/>
              </a:lnSpc>
              <a:spcAft>
                <a:spcPct val="25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3200" dirty="0">
                <a:solidFill>
                  <a:srgbClr val="C00000"/>
                </a:solidFill>
              </a:rPr>
              <a:t>Requires much more effort than the effort to develop the product itself.</a:t>
            </a:r>
          </a:p>
          <a:p>
            <a:pPr marL="504423" lvl="1" indent="-193345">
              <a:lnSpc>
                <a:spcPct val="120000"/>
              </a:lnSpc>
              <a:spcAft>
                <a:spcPct val="25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3200" dirty="0">
                <a:solidFill>
                  <a:srgbClr val="C00000"/>
                </a:solidFill>
              </a:rPr>
              <a:t>Development effort to maintenance effort is typically 40:60.</a:t>
            </a:r>
          </a:p>
        </p:txBody>
      </p:sp>
      <p:sp>
        <p:nvSpPr>
          <p:cNvPr id="2" name="Slide Number Placeholder 1"/>
          <p:cNvSpPr>
            <a:spLocks noGrp="1"/>
          </p:cNvSpPr>
          <p:nvPr>
            <p:ph type="sldNum" sz="quarter" idx="12"/>
          </p:nvPr>
        </p:nvSpPr>
        <p:spPr/>
        <p:txBody>
          <a:bodyPr/>
          <a:lstStyle/>
          <a:p>
            <a:fld id="{F815AC96-4A5A-4699-9DBD-ACAB251D8CBA}" type="slidenum">
              <a:rPr lang="en-US" smtClean="0"/>
              <a:pPr/>
              <a:t>8</a:t>
            </a:fld>
            <a:endParaRPr lang="en-US"/>
          </a:p>
        </p:txBody>
      </p:sp>
    </p:spTree>
    <p:extLst>
      <p:ext uri="{BB962C8B-B14F-4D97-AF65-F5344CB8AC3E}">
        <p14:creationId xmlns:p14="http://schemas.microsoft.com/office/powerpoint/2010/main" val="32243556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checkerboard(across)">
                                      <p:cBhvr>
                                        <p:cTn id="7" dur="500"/>
                                        <p:tgtEl>
                                          <p:spTgt spid="33794">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3794">
                                            <p:txEl>
                                              <p:pRg st="1" end="1"/>
                                            </p:txEl>
                                          </p:spTgt>
                                        </p:tgtEl>
                                        <p:attrNameLst>
                                          <p:attrName>style.visibility</p:attrName>
                                        </p:attrNameLst>
                                      </p:cBhvr>
                                      <p:to>
                                        <p:strVal val="visible"/>
                                      </p:to>
                                    </p:set>
                                    <p:animEffect transition="in" filter="checkerboard(across)">
                                      <p:cBhvr>
                                        <p:cTn id="10" dur="500"/>
                                        <p:tgtEl>
                                          <p:spTgt spid="33794">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3794">
                                            <p:txEl>
                                              <p:pRg st="2" end="2"/>
                                            </p:txEl>
                                          </p:spTgt>
                                        </p:tgtEl>
                                        <p:attrNameLst>
                                          <p:attrName>style.visibility</p:attrName>
                                        </p:attrNameLst>
                                      </p:cBhvr>
                                      <p:to>
                                        <p:strVal val="visible"/>
                                      </p:to>
                                    </p:set>
                                    <p:animEffect transition="in" filter="checkerboard(across)">
                                      <p:cBhvr>
                                        <p:cTn id="13" dur="500"/>
                                        <p:tgtEl>
                                          <p:spTgt spid="337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
          <p:cNvSpPr>
            <a:spLocks noGrp="1" noChangeArrowheads="1"/>
          </p:cNvSpPr>
          <p:nvPr>
            <p:ph type="title" idx="4294967295"/>
          </p:nvPr>
        </p:nvSpPr>
        <p:spPr>
          <a:xfrm>
            <a:off x="617993" y="-195107"/>
            <a:ext cx="5850974" cy="853290"/>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3200" b="1" dirty="0">
                <a:solidFill>
                  <a:srgbClr val="0033CC"/>
                </a:solidFill>
              </a:rPr>
              <a:t>Types of Maintenance?</a:t>
            </a:r>
            <a:endParaRPr lang="en-GB" altLang="en-US" sz="1200" b="1" dirty="0">
              <a:solidFill>
                <a:srgbClr val="0033CC"/>
              </a:solidFill>
            </a:endParaRPr>
          </a:p>
        </p:txBody>
      </p:sp>
      <p:sp>
        <p:nvSpPr>
          <p:cNvPr id="34818" name="Rectangle 2"/>
          <p:cNvSpPr>
            <a:spLocks noGrp="1" noChangeArrowheads="1"/>
          </p:cNvSpPr>
          <p:nvPr>
            <p:ph type="body" idx="4294967295"/>
          </p:nvPr>
        </p:nvSpPr>
        <p:spPr>
          <a:xfrm>
            <a:off x="152400" y="438151"/>
            <a:ext cx="6629761" cy="4060524"/>
          </a:xfrm>
        </p:spPr>
        <p:txBody>
          <a:bodyPr vert="horz" lIns="13470" tIns="35023" rIns="13470" bIns="35023" rtlCol="0">
            <a:noAutofit/>
          </a:bodyPr>
          <a:lstStyle/>
          <a:p>
            <a:pPr marL="232229" indent="-232229">
              <a:lnSpc>
                <a:spcPct val="120000"/>
              </a:lnSpc>
              <a:spcBef>
                <a:spcPts val="408"/>
              </a:spcBef>
              <a:spcAft>
                <a:spcPts val="408"/>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800" b="1" dirty="0">
                <a:solidFill>
                  <a:srgbClr val="C00000"/>
                </a:solidFill>
              </a:rPr>
              <a:t>Corrective maintenance: </a:t>
            </a:r>
          </a:p>
          <a:p>
            <a:pPr marL="504423" lvl="1" indent="-193345">
              <a:lnSpc>
                <a:spcPct val="120000"/>
              </a:lnSpc>
              <a:spcBef>
                <a:spcPts val="408"/>
              </a:spcBef>
              <a:spcAft>
                <a:spcPts val="408"/>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dirty="0"/>
              <a:t>Correct errors which were not discovered during the product development  phases.</a:t>
            </a:r>
          </a:p>
          <a:p>
            <a:pPr marL="232229" indent="-232229">
              <a:lnSpc>
                <a:spcPct val="120000"/>
              </a:lnSpc>
              <a:spcBef>
                <a:spcPts val="408"/>
              </a:spcBef>
              <a:spcAft>
                <a:spcPts val="408"/>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b="1" dirty="0">
                <a:solidFill>
                  <a:srgbClr val="C00000"/>
                </a:solidFill>
              </a:rPr>
              <a:t>Perfective maintenance: </a:t>
            </a:r>
          </a:p>
          <a:p>
            <a:pPr marL="504423" lvl="1" indent="-193345">
              <a:lnSpc>
                <a:spcPct val="120000"/>
              </a:lnSpc>
              <a:spcBef>
                <a:spcPts val="408"/>
              </a:spcBef>
              <a:spcAft>
                <a:spcPts val="408"/>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dirty="0"/>
              <a:t>Improve implementation of the system</a:t>
            </a:r>
          </a:p>
          <a:p>
            <a:pPr marL="504423" lvl="1" indent="-193345">
              <a:lnSpc>
                <a:spcPct val="120000"/>
              </a:lnSpc>
              <a:spcBef>
                <a:spcPts val="408"/>
              </a:spcBef>
              <a:spcAft>
                <a:spcPts val="408"/>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dirty="0"/>
              <a:t>enhance functionalities of the system.</a:t>
            </a:r>
          </a:p>
          <a:p>
            <a:pPr marL="232229" indent="-232229">
              <a:lnSpc>
                <a:spcPct val="120000"/>
              </a:lnSpc>
              <a:spcBef>
                <a:spcPts val="408"/>
              </a:spcBef>
              <a:spcAft>
                <a:spcPts val="408"/>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b="1" dirty="0">
                <a:solidFill>
                  <a:srgbClr val="C00000"/>
                </a:solidFill>
              </a:rPr>
              <a:t>Adaptive maintenance: </a:t>
            </a:r>
          </a:p>
          <a:p>
            <a:pPr marL="504423" lvl="1" indent="-193345">
              <a:lnSpc>
                <a:spcPct val="120000"/>
              </a:lnSpc>
              <a:spcBef>
                <a:spcPts val="408"/>
              </a:spcBef>
              <a:spcAft>
                <a:spcPts val="408"/>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dirty="0"/>
              <a:t>Port software to a new environment, </a:t>
            </a:r>
          </a:p>
          <a:p>
            <a:pPr marL="777697" lvl="2" indent="-156620">
              <a:lnSpc>
                <a:spcPct val="120000"/>
              </a:lnSpc>
              <a:spcBef>
                <a:spcPts val="408"/>
              </a:spcBef>
              <a:spcAft>
                <a:spcPts val="408"/>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000" dirty="0"/>
              <a:t>e.g. to a new computer or to a new operating system.</a:t>
            </a:r>
          </a:p>
        </p:txBody>
      </p:sp>
      <p:sp>
        <p:nvSpPr>
          <p:cNvPr id="2" name="Slide Number Placeholder 1"/>
          <p:cNvSpPr>
            <a:spLocks noGrp="1"/>
          </p:cNvSpPr>
          <p:nvPr>
            <p:ph type="sldNum" sz="quarter" idx="12"/>
          </p:nvPr>
        </p:nvSpPr>
        <p:spPr/>
        <p:txBody>
          <a:bodyPr/>
          <a:lstStyle/>
          <a:p>
            <a:fld id="{F815AC96-4A5A-4699-9DBD-ACAB251D8CBA}" type="slidenum">
              <a:rPr lang="en-US" smtClean="0"/>
              <a:pPr/>
              <a:t>9</a:t>
            </a:fld>
            <a:endParaRPr lang="en-US"/>
          </a:p>
        </p:txBody>
      </p:sp>
    </p:spTree>
    <p:extLst>
      <p:ext uri="{BB962C8B-B14F-4D97-AF65-F5344CB8AC3E}">
        <p14:creationId xmlns:p14="http://schemas.microsoft.com/office/powerpoint/2010/main" val="389143316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Effect transition="in" filter="checkerboard(across)">
                                      <p:cBhvr>
                                        <p:cTn id="7" dur="500"/>
                                        <p:tgtEl>
                                          <p:spTgt spid="34818">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4818">
                                            <p:txEl>
                                              <p:pRg st="1" end="1"/>
                                            </p:txEl>
                                          </p:spTgt>
                                        </p:tgtEl>
                                        <p:attrNameLst>
                                          <p:attrName>style.visibility</p:attrName>
                                        </p:attrNameLst>
                                      </p:cBhvr>
                                      <p:to>
                                        <p:strVal val="visible"/>
                                      </p:to>
                                    </p:set>
                                    <p:animEffect transition="in" filter="checkerboard(across)">
                                      <p:cBhvr>
                                        <p:cTn id="10" dur="500"/>
                                        <p:tgtEl>
                                          <p:spTgt spid="3481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animEffect transition="in" filter="checkerboard(across)">
                                      <p:cBhvr>
                                        <p:cTn id="15" dur="500"/>
                                        <p:tgtEl>
                                          <p:spTgt spid="34818">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4818">
                                            <p:txEl>
                                              <p:pRg st="3" end="3"/>
                                            </p:txEl>
                                          </p:spTgt>
                                        </p:tgtEl>
                                        <p:attrNameLst>
                                          <p:attrName>style.visibility</p:attrName>
                                        </p:attrNameLst>
                                      </p:cBhvr>
                                      <p:to>
                                        <p:strVal val="visible"/>
                                      </p:to>
                                    </p:set>
                                    <p:animEffect transition="in" filter="checkerboard(across)">
                                      <p:cBhvr>
                                        <p:cTn id="18" dur="500"/>
                                        <p:tgtEl>
                                          <p:spTgt spid="34818">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4818">
                                            <p:txEl>
                                              <p:pRg st="4" end="4"/>
                                            </p:txEl>
                                          </p:spTgt>
                                        </p:tgtEl>
                                        <p:attrNameLst>
                                          <p:attrName>style.visibility</p:attrName>
                                        </p:attrNameLst>
                                      </p:cBhvr>
                                      <p:to>
                                        <p:strVal val="visible"/>
                                      </p:to>
                                    </p:set>
                                    <p:animEffect transition="in" filter="checkerboard(across)">
                                      <p:cBhvr>
                                        <p:cTn id="21" dur="500"/>
                                        <p:tgtEl>
                                          <p:spTgt spid="34818">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34818">
                                            <p:txEl>
                                              <p:pRg st="5" end="5"/>
                                            </p:txEl>
                                          </p:spTgt>
                                        </p:tgtEl>
                                        <p:attrNameLst>
                                          <p:attrName>style.visibility</p:attrName>
                                        </p:attrNameLst>
                                      </p:cBhvr>
                                      <p:to>
                                        <p:strVal val="visible"/>
                                      </p:to>
                                    </p:set>
                                    <p:animEffect transition="in" filter="checkerboard(across)">
                                      <p:cBhvr>
                                        <p:cTn id="26" dur="500"/>
                                        <p:tgtEl>
                                          <p:spTgt spid="34818">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4818">
                                            <p:txEl>
                                              <p:pRg st="6" end="6"/>
                                            </p:txEl>
                                          </p:spTgt>
                                        </p:tgtEl>
                                        <p:attrNameLst>
                                          <p:attrName>style.visibility</p:attrName>
                                        </p:attrNameLst>
                                      </p:cBhvr>
                                      <p:to>
                                        <p:strVal val="visible"/>
                                      </p:to>
                                    </p:set>
                                    <p:animEffect transition="in" filter="checkerboard(across)">
                                      <p:cBhvr>
                                        <p:cTn id="29" dur="500"/>
                                        <p:tgtEl>
                                          <p:spTgt spid="34818">
                                            <p:txEl>
                                              <p:pRg st="6" end="6"/>
                                            </p:txEl>
                                          </p:spTgt>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34818">
                                            <p:txEl>
                                              <p:pRg st="7" end="7"/>
                                            </p:txEl>
                                          </p:spTgt>
                                        </p:tgtEl>
                                        <p:attrNameLst>
                                          <p:attrName>style.visibility</p:attrName>
                                        </p:attrNameLst>
                                      </p:cBhvr>
                                      <p:to>
                                        <p:strVal val="visible"/>
                                      </p:to>
                                    </p:set>
                                    <p:animEffect transition="in" filter="checkerboard(across)">
                                      <p:cBhvr>
                                        <p:cTn id="32" dur="500"/>
                                        <p:tgtEl>
                                          <p:spTgt spid="348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4000</TotalTime>
  <Words>1901</Words>
  <Application>Microsoft Office PowerPoint</Application>
  <PresentationFormat>Custom</PresentationFormat>
  <Paragraphs>367</Paragraphs>
  <Slides>44</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44</vt:i4>
      </vt:variant>
    </vt:vector>
  </HeadingPairs>
  <TitlesOfParts>
    <vt:vector size="54" baseType="lpstr">
      <vt:lpstr>Arial</vt:lpstr>
      <vt:lpstr>Arial Black</vt:lpstr>
      <vt:lpstr>Calibri</vt:lpstr>
      <vt:lpstr>Calibri Light</vt:lpstr>
      <vt:lpstr>Comic Sans MS</vt:lpstr>
      <vt:lpstr>Symbol</vt:lpstr>
      <vt:lpstr>Times New Roman</vt:lpstr>
      <vt:lpstr>Wingdings</vt:lpstr>
      <vt:lpstr>Office Theme</vt:lpstr>
      <vt:lpstr>Custom Design</vt:lpstr>
      <vt:lpstr>Life Cycle Models</vt:lpstr>
      <vt:lpstr>Classical Waterfall Model</vt:lpstr>
      <vt:lpstr>Coding and Unit Testing</vt:lpstr>
      <vt:lpstr>Classical Waterfall Model</vt:lpstr>
      <vt:lpstr>Integration and System Testing</vt:lpstr>
      <vt:lpstr>System Testing</vt:lpstr>
      <vt:lpstr>Classical Waterfall Model</vt:lpstr>
      <vt:lpstr>Maintenance</vt:lpstr>
      <vt:lpstr>Types of Maintenance?</vt:lpstr>
      <vt:lpstr>Iterative Waterfall Model</vt:lpstr>
      <vt:lpstr>Iterative Waterfall Model (CONT.)‏</vt:lpstr>
      <vt:lpstr>Iterative Waterfall Model (CONT.)‏</vt:lpstr>
      <vt:lpstr>Iterative Waterfall Model (CONT.)‏</vt:lpstr>
      <vt:lpstr>Phase Containment of Errors (Cont...)‏</vt:lpstr>
      <vt:lpstr>Phase Containment of Errors</vt:lpstr>
      <vt:lpstr>Iterative Waterfall Model (CONT.)‏</vt:lpstr>
      <vt:lpstr>Waterfall Strengths</vt:lpstr>
      <vt:lpstr>Waterfall Deficiencies</vt:lpstr>
      <vt:lpstr>When to use the Waterfall Model?</vt:lpstr>
      <vt:lpstr>Classical Waterfall Model (CONT.)‏</vt:lpstr>
      <vt:lpstr>Classical Waterfall Model (CONT.)‏</vt:lpstr>
      <vt:lpstr>V Model</vt:lpstr>
      <vt:lpstr>V  Model</vt:lpstr>
      <vt:lpstr>PowerPoint Presentation</vt:lpstr>
      <vt:lpstr>V Model Steps</vt:lpstr>
      <vt:lpstr>V Model: Strengths</vt:lpstr>
      <vt:lpstr>V  Model Weaknesses</vt:lpstr>
      <vt:lpstr>When to use V  Model</vt:lpstr>
      <vt:lpstr>Prototyping  Model</vt:lpstr>
      <vt:lpstr>Prototyping Model</vt:lpstr>
      <vt:lpstr>Reasons for prototyping</vt:lpstr>
      <vt:lpstr>Reasons for Developing a Prototype</vt:lpstr>
      <vt:lpstr>Prototyping Model (CONT.)‏</vt:lpstr>
      <vt:lpstr>Prototyping Model ‏</vt:lpstr>
      <vt:lpstr>Prototyping Model (CONT.)‏</vt:lpstr>
      <vt:lpstr>Prototyping Model (CONT.)‏</vt:lpstr>
      <vt:lpstr>Prototyping Model (CONT.)‏</vt:lpstr>
      <vt:lpstr>Prototyping Model (CONT.)‏</vt:lpstr>
      <vt:lpstr>Prototyping: advantages</vt:lpstr>
      <vt:lpstr>Prototyping: disadvantages</vt:lpstr>
      <vt:lpstr>Major difficulties of Waterfall-Based Models</vt:lpstr>
      <vt:lpstr>Major difficulties of Waterfall-Based Life Cycle Models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i4344 sushanta</dc:creator>
  <cp:lastModifiedBy>Prof.R Mall</cp:lastModifiedBy>
  <cp:revision>157</cp:revision>
  <dcterms:created xsi:type="dcterms:W3CDTF">2016-12-13T07:50:37Z</dcterms:created>
  <dcterms:modified xsi:type="dcterms:W3CDTF">2018-07-22T14:54:57Z</dcterms:modified>
</cp:coreProperties>
</file>