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1"/>
  </p:notesMasterIdLst>
  <p:sldIdLst>
    <p:sldId id="279" r:id="rId3"/>
    <p:sldId id="386" r:id="rId4"/>
    <p:sldId id="387" r:id="rId5"/>
    <p:sldId id="388" r:id="rId6"/>
    <p:sldId id="389" r:id="rId7"/>
    <p:sldId id="390" r:id="rId8"/>
    <p:sldId id="391" r:id="rId9"/>
    <p:sldId id="392" r:id="rId10"/>
    <p:sldId id="393" r:id="rId11"/>
    <p:sldId id="395" r:id="rId12"/>
    <p:sldId id="396" r:id="rId13"/>
    <p:sldId id="397" r:id="rId14"/>
    <p:sldId id="521" r:id="rId15"/>
    <p:sldId id="530" r:id="rId16"/>
    <p:sldId id="531" r:id="rId17"/>
    <p:sldId id="400" r:id="rId18"/>
    <p:sldId id="403" r:id="rId19"/>
    <p:sldId id="407" r:id="rId20"/>
    <p:sldId id="405" r:id="rId21"/>
    <p:sldId id="406" r:id="rId22"/>
    <p:sldId id="410" r:id="rId23"/>
    <p:sldId id="408" r:id="rId24"/>
    <p:sldId id="409" r:id="rId25"/>
    <p:sldId id="412" r:id="rId26"/>
    <p:sldId id="414" r:id="rId27"/>
    <p:sldId id="415" r:id="rId28"/>
    <p:sldId id="416" r:id="rId29"/>
    <p:sldId id="417" r:id="rId30"/>
    <p:sldId id="418" r:id="rId31"/>
    <p:sldId id="419" r:id="rId32"/>
    <p:sldId id="420" r:id="rId33"/>
    <p:sldId id="421" r:id="rId34"/>
    <p:sldId id="422" r:id="rId35"/>
    <p:sldId id="423" r:id="rId36"/>
    <p:sldId id="424" r:id="rId37"/>
    <p:sldId id="425" r:id="rId38"/>
    <p:sldId id="426" r:id="rId39"/>
    <p:sldId id="518" r:id="rId40"/>
  </p:sldIdLst>
  <p:sldSz cx="6858000" cy="51435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CC"/>
    <a:srgbClr val="6600CC"/>
    <a:srgbClr val="333399"/>
    <a:srgbClr val="F5E5C7"/>
    <a:srgbClr val="FDE2D3"/>
    <a:srgbClr val="F7E9D1"/>
    <a:srgbClr val="EDD09B"/>
    <a:srgbClr val="E5BA6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p:cViewPr varScale="1">
        <p:scale>
          <a:sx n="98" d="100"/>
          <a:sy n="98" d="100"/>
        </p:scale>
        <p:origin x="1278" y="84"/>
      </p:cViewPr>
      <p:guideLst>
        <p:guide orient="horz" pos="16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78AFF1-86C9-4393-B194-E243FDA77780}" type="datetimeFigureOut">
              <a:rPr lang="en-US" smtClean="0"/>
              <a:pPr/>
              <a:t>7/22/2018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AF026C-078E-4EE5-9BC2-B66583B32942}" type="slidenum">
              <a:rPr lang="en-US" smtClean="0"/>
              <a:pPr/>
              <a:t>‹#›</a:t>
            </a:fld>
            <a:endParaRPr lang="en-US"/>
          </a:p>
        </p:txBody>
      </p:sp>
    </p:spTree>
    <p:extLst>
      <p:ext uri="{BB962C8B-B14F-4D97-AF65-F5344CB8AC3E}">
        <p14:creationId xmlns:p14="http://schemas.microsoft.com/office/powerpoint/2010/main" val="2024015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025525" y="706438"/>
            <a:ext cx="4957763" cy="3484562"/>
          </a:xfrm>
          <a:prstGeom prst="rect">
            <a:avLst/>
          </a:prstGeom>
          <a:solidFill>
            <a:srgbClr val="FFFFFF"/>
          </a:solidFill>
          <a:ln w="9525">
            <a:solidFill>
              <a:srgbClr val="000000"/>
            </a:solidFill>
            <a:miter lim="800000"/>
            <a:headEnd/>
            <a:tailEnd/>
          </a:ln>
        </p:spPr>
        <p:txBody>
          <a:bodyPr wrap="none" lIns="81692" tIns="40846" rIns="81692" bIns="40846" anchor="ctr"/>
          <a:lstStyle>
            <a:lvl1pPr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86000"/>
              </a:lnSpc>
              <a:spcBef>
                <a:spcPct val="0"/>
              </a:spcBef>
            </a:pPr>
            <a:endParaRPr lang="en-US" altLang="en-US" sz="2100" b="0">
              <a:solidFill>
                <a:schemeClr val="bg1"/>
              </a:solidFill>
            </a:endParaRPr>
          </a:p>
        </p:txBody>
      </p:sp>
      <p:sp>
        <p:nvSpPr>
          <p:cNvPr id="4099" name="Rectangle 3"/>
          <p:cNvSpPr>
            <a:spLocks noGrp="1" noChangeArrowheads="1"/>
          </p:cNvSpPr>
          <p:nvPr>
            <p:ph type="body"/>
          </p:nvPr>
        </p:nvSpPr>
        <p:spPr>
          <a:xfrm>
            <a:off x="1085850" y="4421188"/>
            <a:ext cx="4841875" cy="3570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337097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42"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
        <p:nvSpPr>
          <p:cNvPr id="215043"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Tree>
    <p:extLst>
      <p:ext uri="{BB962C8B-B14F-4D97-AF65-F5344CB8AC3E}">
        <p14:creationId xmlns:p14="http://schemas.microsoft.com/office/powerpoint/2010/main" val="1768506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2210"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
        <p:nvSpPr>
          <p:cNvPr id="222211"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Tree>
    <p:extLst>
      <p:ext uri="{BB962C8B-B14F-4D97-AF65-F5344CB8AC3E}">
        <p14:creationId xmlns:p14="http://schemas.microsoft.com/office/powerpoint/2010/main" val="1001614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0162"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
        <p:nvSpPr>
          <p:cNvPr id="220163"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Tree>
    <p:extLst>
      <p:ext uri="{BB962C8B-B14F-4D97-AF65-F5344CB8AC3E}">
        <p14:creationId xmlns:p14="http://schemas.microsoft.com/office/powerpoint/2010/main" val="424384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1025525" y="706438"/>
            <a:ext cx="4957763" cy="3484562"/>
          </a:xfrm>
          <a:prstGeom prst="rect">
            <a:avLst/>
          </a:prstGeom>
          <a:solidFill>
            <a:srgbClr val="FFFFFF"/>
          </a:solidFill>
          <a:ln w="9525">
            <a:solidFill>
              <a:srgbClr val="000000"/>
            </a:solidFill>
            <a:miter lim="800000"/>
            <a:headEnd/>
            <a:tailEnd/>
          </a:ln>
        </p:spPr>
        <p:txBody>
          <a:bodyPr wrap="none" lIns="81692" tIns="40846" rIns="81692" bIns="40846" anchor="ctr"/>
          <a:lstStyle>
            <a:lvl1pPr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86000"/>
              </a:lnSpc>
              <a:spcBef>
                <a:spcPct val="0"/>
              </a:spcBef>
            </a:pPr>
            <a:endParaRPr lang="en-US" altLang="en-US" sz="2100">
              <a:solidFill>
                <a:schemeClr val="bg1"/>
              </a:solidFill>
            </a:endParaRPr>
          </a:p>
        </p:txBody>
      </p:sp>
      <p:sp>
        <p:nvSpPr>
          <p:cNvPr id="227331" name="Rectangle 3"/>
          <p:cNvSpPr>
            <a:spLocks noGrp="1" noChangeArrowheads="1"/>
          </p:cNvSpPr>
          <p:nvPr>
            <p:ph type="body"/>
          </p:nvPr>
        </p:nvSpPr>
        <p:spPr>
          <a:xfrm>
            <a:off x="1085850" y="4421188"/>
            <a:ext cx="4841875" cy="3570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70162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9378"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229379"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659456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1426"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231427"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363463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3474"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233475"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238435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6546"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236547"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574517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8594"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238595"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685382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0642"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240643"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596705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70"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
        <p:nvSpPr>
          <p:cNvPr id="186371"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Tree>
    <p:extLst>
      <p:ext uri="{BB962C8B-B14F-4D97-AF65-F5344CB8AC3E}">
        <p14:creationId xmlns:p14="http://schemas.microsoft.com/office/powerpoint/2010/main" val="4144336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242691"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4184696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62"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245763"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2204512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8834" name="Rectangle 1"/>
          <p:cNvSpPr>
            <a:spLocks noGrp="1" noRot="1" noChangeAspect="1" noChangeArrowheads="1" noTextEdit="1"/>
          </p:cNvSpPr>
          <p:nvPr>
            <p:ph type="sldImg"/>
          </p:nvPr>
        </p:nvSpPr>
        <p:spPr>
          <a:xfrm>
            <a:off x="1181100" y="706438"/>
            <a:ext cx="4646613" cy="3484562"/>
          </a:xfrm>
          <a:solidFill>
            <a:srgbClr val="FFFFFF"/>
          </a:solidFill>
          <a:ln>
            <a:solidFill>
              <a:srgbClr val="000000"/>
            </a:solidFill>
            <a:miter lim="800000"/>
            <a:headEnd/>
            <a:tailEnd/>
          </a:ln>
        </p:spPr>
      </p:sp>
      <p:sp>
        <p:nvSpPr>
          <p:cNvPr id="248835" name="Rectangle 2"/>
          <p:cNvSpPr>
            <a:spLocks noGrp="1" noChangeArrowheads="1"/>
          </p:cNvSpPr>
          <p:nvPr>
            <p:ph type="body" idx="1"/>
          </p:nvPr>
        </p:nvSpPr>
        <p:spPr>
          <a:xfrm>
            <a:off x="1085850" y="4422775"/>
            <a:ext cx="4845050" cy="3482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71247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txBox="1">
            <a:spLocks noGrp="1" noChangeArrowheads="1"/>
          </p:cNvSpPr>
          <p:nvPr/>
        </p:nvSpPr>
        <p:spPr bwMode="auto">
          <a:xfrm>
            <a:off x="3970338" y="8828088"/>
            <a:ext cx="303688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fld id="{B54429D4-25DF-4BDE-8B2F-DCC181AA31D9}" type="slidenum">
              <a:rPr lang="en-US" altLang="en-US" sz="3200">
                <a:solidFill>
                  <a:schemeClr val="tx1"/>
                </a:solidFill>
              </a:rPr>
              <a:pPr>
                <a:lnSpc>
                  <a:spcPct val="93000"/>
                </a:lnSpc>
                <a:spcBef>
                  <a:spcPct val="0"/>
                </a:spcBef>
              </a:pPr>
              <a:t>8</a:t>
            </a:fld>
            <a:endParaRPr lang="en-US" altLang="en-US" sz="3200">
              <a:solidFill>
                <a:schemeClr val="tx1"/>
              </a:solidFill>
            </a:endParaRPr>
          </a:p>
        </p:txBody>
      </p:sp>
      <p:sp>
        <p:nvSpPr>
          <p:cNvPr id="191491" name="Rectangle 2"/>
          <p:cNvSpPr>
            <a:spLocks noGrp="1" noRot="1" noChangeAspect="1" noChangeArrowheads="1" noTextEdit="1"/>
          </p:cNvSpPr>
          <p:nvPr>
            <p:ph type="sldImg"/>
          </p:nvPr>
        </p:nvSpPr>
        <p:spPr>
          <a:xfrm>
            <a:off x="1143000" y="685800"/>
            <a:ext cx="4572000" cy="3429000"/>
          </a:xfrm>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Arial" panose="020B0604020202020204" pitchFamily="34" charset="0"/>
              </a:rPr>
              <a:t>The application to be delivered is broken down into a number of components each of which will be actually used by the users. Each of these is then developed as a separate ‘mini-project’ or increment.</a:t>
            </a:r>
          </a:p>
        </p:txBody>
      </p:sp>
    </p:spTree>
    <p:extLst>
      <p:ext uri="{BB962C8B-B14F-4D97-AF65-F5344CB8AC3E}">
        <p14:creationId xmlns:p14="http://schemas.microsoft.com/office/powerpoint/2010/main" val="377346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xfrm>
            <a:off x="1179513" y="696913"/>
            <a:ext cx="4648200" cy="3486150"/>
          </a:xfrm>
        </p:spPr>
      </p:sp>
      <p:sp>
        <p:nvSpPr>
          <p:cNvPr id="193539" name="Rectangle 3"/>
          <p:cNvSpPr>
            <a:spLocks noGrp="1" noChangeArrowheads="1"/>
          </p:cNvSpPr>
          <p:nvPr>
            <p:ph type="body" idx="1"/>
          </p:nvPr>
        </p:nvSpPr>
        <p:spPr>
          <a:xfrm>
            <a:off x="701675" y="4414838"/>
            <a:ext cx="5607050" cy="40925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636461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txBox="1">
            <a:spLocks noGrp="1" noChangeArrowheads="1"/>
          </p:cNvSpPr>
          <p:nvPr/>
        </p:nvSpPr>
        <p:spPr bwMode="auto">
          <a:xfrm>
            <a:off x="3970338" y="8828088"/>
            <a:ext cx="303688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fld id="{6C70E1A5-8544-473E-9E8B-7ADC5C120ADE}" type="slidenum">
              <a:rPr lang="en-US" altLang="en-US" sz="3200">
                <a:solidFill>
                  <a:schemeClr val="tx1"/>
                </a:solidFill>
              </a:rPr>
              <a:pPr>
                <a:lnSpc>
                  <a:spcPct val="93000"/>
                </a:lnSpc>
                <a:spcBef>
                  <a:spcPct val="0"/>
                </a:spcBef>
              </a:pPr>
              <a:t>10</a:t>
            </a:fld>
            <a:endParaRPr lang="en-US" altLang="en-US" sz="3200">
              <a:solidFill>
                <a:schemeClr val="tx1"/>
              </a:solidFill>
            </a:endParaRPr>
          </a:p>
        </p:txBody>
      </p:sp>
      <p:sp>
        <p:nvSpPr>
          <p:cNvPr id="196611" name="Rectangle 2"/>
          <p:cNvSpPr>
            <a:spLocks noGrp="1" noRot="1" noChangeAspect="1" noChangeArrowheads="1" noTextEdit="1"/>
          </p:cNvSpPr>
          <p:nvPr>
            <p:ph type="sldImg"/>
          </p:nvPr>
        </p:nvSpPr>
        <p:spPr>
          <a:xfrm>
            <a:off x="1143000" y="685800"/>
            <a:ext cx="4572000" cy="3429000"/>
          </a:xfrm>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598316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txBox="1">
            <a:spLocks noGrp="1" noChangeArrowheads="1"/>
          </p:cNvSpPr>
          <p:nvPr/>
        </p:nvSpPr>
        <p:spPr bwMode="auto">
          <a:xfrm>
            <a:off x="3970338" y="8828088"/>
            <a:ext cx="303688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fld id="{4CB378A7-929D-4E0E-BC83-2EAEACB44926}" type="slidenum">
              <a:rPr lang="en-US" altLang="en-US" sz="3200">
                <a:solidFill>
                  <a:schemeClr val="tx1"/>
                </a:solidFill>
              </a:rPr>
              <a:pPr>
                <a:lnSpc>
                  <a:spcPct val="93000"/>
                </a:lnSpc>
                <a:spcBef>
                  <a:spcPct val="0"/>
                </a:spcBef>
              </a:pPr>
              <a:t>11</a:t>
            </a:fld>
            <a:endParaRPr lang="en-US" altLang="en-US" sz="3200">
              <a:solidFill>
                <a:schemeClr val="tx1"/>
              </a:solidFill>
            </a:endParaRPr>
          </a:p>
        </p:txBody>
      </p:sp>
      <p:sp>
        <p:nvSpPr>
          <p:cNvPr id="198659" name="Rectangle 2"/>
          <p:cNvSpPr>
            <a:spLocks noGrp="1" noRot="1" noChangeAspect="1" noChangeArrowheads="1" noTextEdit="1"/>
          </p:cNvSpPr>
          <p:nvPr>
            <p:ph type="sldImg"/>
          </p:nvPr>
        </p:nvSpPr>
        <p:spPr>
          <a:xfrm>
            <a:off x="1143000" y="685800"/>
            <a:ext cx="4572000" cy="3429000"/>
          </a:xfrm>
        </p:spPr>
      </p:sp>
      <p:sp>
        <p:nvSpPr>
          <p:cNvPr id="198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108338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0706" name="Text Box 2"/>
          <p:cNvSpPr txBox="1">
            <a:spLocks noChangeArrowheads="1"/>
          </p:cNvSpPr>
          <p:nvPr/>
        </p:nvSpPr>
        <p:spPr bwMode="auto">
          <a:xfrm>
            <a:off x="1025525" y="706438"/>
            <a:ext cx="4957763" cy="3484562"/>
          </a:xfrm>
          <a:prstGeom prst="rect">
            <a:avLst/>
          </a:prstGeom>
          <a:solidFill>
            <a:srgbClr val="FFFFFF"/>
          </a:solidFill>
          <a:ln w="9525">
            <a:solidFill>
              <a:srgbClr val="000000"/>
            </a:solidFill>
            <a:miter lim="800000"/>
            <a:headEnd/>
            <a:tailEnd/>
          </a:ln>
        </p:spPr>
        <p:txBody>
          <a:bodyPr wrap="none" lIns="81692" tIns="40846" rIns="81692" bIns="40846" anchor="ctr"/>
          <a:lstStyle>
            <a:lvl1pPr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defTabSz="407988">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07988"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lnSpc>
                <a:spcPct val="86000"/>
              </a:lnSpc>
              <a:spcBef>
                <a:spcPct val="0"/>
              </a:spcBef>
            </a:pPr>
            <a:endParaRPr lang="en-US" altLang="en-US" sz="2100">
              <a:solidFill>
                <a:schemeClr val="bg1"/>
              </a:solidFill>
            </a:endParaRPr>
          </a:p>
        </p:txBody>
      </p:sp>
      <p:sp>
        <p:nvSpPr>
          <p:cNvPr id="200707" name="Rectangle 3"/>
          <p:cNvSpPr>
            <a:spLocks noGrp="1" noChangeArrowheads="1"/>
          </p:cNvSpPr>
          <p:nvPr>
            <p:ph type="body"/>
          </p:nvPr>
        </p:nvSpPr>
        <p:spPr>
          <a:xfrm>
            <a:off x="1085850" y="4421188"/>
            <a:ext cx="4841875" cy="35702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p>
        </p:txBody>
      </p:sp>
    </p:spTree>
    <p:extLst>
      <p:ext uri="{BB962C8B-B14F-4D97-AF65-F5344CB8AC3E}">
        <p14:creationId xmlns:p14="http://schemas.microsoft.com/office/powerpoint/2010/main" val="1027448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txBox="1">
            <a:spLocks noGrp="1" noChangeArrowheads="1"/>
          </p:cNvSpPr>
          <p:nvPr/>
        </p:nvSpPr>
        <p:spPr bwMode="auto">
          <a:xfrm>
            <a:off x="3970338" y="8828088"/>
            <a:ext cx="303688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9" tIns="45725" rIns="91449" bIns="45725"/>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80000"/>
              </a:lnSpc>
              <a:spcBef>
                <a:spcPct val="0"/>
              </a:spcBef>
            </a:pPr>
            <a:fld id="{0AE4639E-50EC-4FB5-ABC5-EF5FC97A9A2D}" type="slidenum">
              <a:rPr lang="en-US" altLang="en-US" sz="3600">
                <a:solidFill>
                  <a:schemeClr val="bg1"/>
                </a:solidFill>
              </a:rPr>
              <a:pPr>
                <a:lnSpc>
                  <a:spcPct val="80000"/>
                </a:lnSpc>
                <a:spcBef>
                  <a:spcPct val="0"/>
                </a:spcBef>
              </a:pPr>
              <a:t>13</a:t>
            </a:fld>
            <a:endParaRPr lang="en-US" altLang="en-US" sz="3600">
              <a:solidFill>
                <a:schemeClr val="bg1"/>
              </a:solidFill>
            </a:endParaRPr>
          </a:p>
        </p:txBody>
      </p:sp>
      <p:sp>
        <p:nvSpPr>
          <p:cNvPr id="202755" name="Rectangle 2"/>
          <p:cNvSpPr>
            <a:spLocks noGrp="1" noRot="1" noChangeAspect="1" noChangeArrowheads="1" noTextEdit="1"/>
          </p:cNvSpPr>
          <p:nvPr>
            <p:ph type="sldImg"/>
          </p:nvPr>
        </p:nvSpPr>
        <p:spPr>
          <a:xfrm>
            <a:off x="1182688" y="706438"/>
            <a:ext cx="4638675" cy="3479800"/>
          </a:xfrm>
        </p:spPr>
      </p:sp>
      <p:sp>
        <p:nvSpPr>
          <p:cNvPr id="202756" name="Rectangle 3"/>
          <p:cNvSpPr>
            <a:spLocks noGrp="1" noChangeArrowheads="1"/>
          </p:cNvSpPr>
          <p:nvPr>
            <p:ph type="body" idx="1"/>
          </p:nvPr>
        </p:nvSpPr>
        <p:spPr>
          <a:xfrm>
            <a:off x="1085850" y="4422775"/>
            <a:ext cx="4840288" cy="35671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7473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850" name="Text Box 1"/>
          <p:cNvSpPr txBox="1">
            <a:spLocks noChangeArrowheads="1"/>
          </p:cNvSpPr>
          <p:nvPr/>
        </p:nvSpPr>
        <p:spPr bwMode="auto">
          <a:xfrm>
            <a:off x="1025525" y="307975"/>
            <a:ext cx="4957763" cy="3717925"/>
          </a:xfrm>
          <a:prstGeom prst="rect">
            <a:avLst/>
          </a:prstGeom>
          <a:solidFill>
            <a:srgbClr val="FFFFFF"/>
          </a:solidFill>
          <a:ln w="9525">
            <a:solidFill>
              <a:srgbClr val="000000"/>
            </a:solidFill>
            <a:miter lim="800000"/>
            <a:headEnd/>
            <a:tailEnd/>
          </a:ln>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
        <p:nvSpPr>
          <p:cNvPr id="206851" name="Text Box 2"/>
          <p:cNvSpPr txBox="1">
            <a:spLocks noChangeArrowheads="1"/>
          </p:cNvSpPr>
          <p:nvPr/>
        </p:nvSpPr>
        <p:spPr bwMode="auto">
          <a:xfrm>
            <a:off x="514350" y="4387850"/>
            <a:ext cx="5984875"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nSpc>
                <a:spcPct val="93000"/>
              </a:lnSpc>
              <a:spcBef>
                <a:spcPct val="0"/>
              </a:spcBef>
            </a:pPr>
            <a:endParaRPr lang="en-US" altLang="en-US" sz="3200">
              <a:solidFill>
                <a:schemeClr val="bg1"/>
              </a:solidFill>
            </a:endParaRPr>
          </a:p>
        </p:txBody>
      </p:sp>
    </p:spTree>
    <p:extLst>
      <p:ext uri="{BB962C8B-B14F-4D97-AF65-F5344CB8AC3E}">
        <p14:creationId xmlns:p14="http://schemas.microsoft.com/office/powerpoint/2010/main" val="3094203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597820"/>
            <a:ext cx="58293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2914650"/>
            <a:ext cx="48006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C57B59-44A0-4655-9E53-22E664B1E8EE}" type="datetime1">
              <a:rPr lang="en-US" smtClean="0"/>
              <a:pPr/>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E7B01C-1F2F-4BD0-BB4F-6D208A654B65}" type="datetime1">
              <a:rPr lang="en-US" smtClean="0"/>
              <a:pPr/>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154781"/>
            <a:ext cx="154305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154781"/>
            <a:ext cx="451485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6EBB4-2544-429B-8DD2-9CB8DE213E3F}" type="datetime1">
              <a:rPr lang="en-US" smtClean="0"/>
              <a:pPr/>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841375"/>
            <a:ext cx="5143500" cy="17907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857250" y="2701926"/>
            <a:ext cx="51435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81D2AD-E1A2-4D4E-937C-71DB583AD006}"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491235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81D2AD-E1A2-4D4E-937C-71DB583AD006}"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1570790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1282700"/>
            <a:ext cx="5915025" cy="2139950"/>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467916" y="3441700"/>
            <a:ext cx="5915025"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81D2AD-E1A2-4D4E-937C-71DB583AD006}"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36546145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71487" y="1370013"/>
            <a:ext cx="2900363" cy="326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1370013"/>
            <a:ext cx="2900363" cy="32623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81D2AD-E1A2-4D4E-937C-71DB583AD006}"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1921443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679" y="274639"/>
            <a:ext cx="5915025" cy="99377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472679" y="1260475"/>
            <a:ext cx="2901553"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72679" y="1879600"/>
            <a:ext cx="2901553"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71863" y="1260475"/>
            <a:ext cx="2915841"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71863" y="1879600"/>
            <a:ext cx="2915841" cy="27622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81D2AD-E1A2-4D4E-937C-71DB583AD006}" type="datetimeFigureOut">
              <a:rPr lang="en-US" smtClean="0"/>
              <a:t>7/22/2018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410617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81D2AD-E1A2-4D4E-937C-71DB583AD006}" type="datetimeFigureOut">
              <a:rPr lang="en-US" smtClean="0"/>
              <a:t>7/22/2018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1458225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81D2AD-E1A2-4D4E-937C-71DB583AD006}" type="datetimeFigureOut">
              <a:rPr lang="en-US" smtClean="0"/>
              <a:t>7/22/2018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42093672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342900"/>
            <a:ext cx="2212181" cy="120015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2915841" y="741364"/>
            <a:ext cx="3471863"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2679" y="1543050"/>
            <a:ext cx="2212181"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81D2AD-E1A2-4D4E-937C-71DB583AD006}"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39201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F18D5C-939B-4F9A-8339-4C3CBE10699E}" type="datetime1">
              <a:rPr lang="en-US" smtClean="0"/>
              <a:pPr/>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679" y="342900"/>
            <a:ext cx="2212181" cy="12001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2915841" y="741364"/>
            <a:ext cx="3471863"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72679" y="1543050"/>
            <a:ext cx="2212181"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81D2AD-E1A2-4D4E-937C-71DB583AD006}" type="datetimeFigureOut">
              <a:rPr lang="en-US" smtClean="0"/>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9502346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81D2AD-E1A2-4D4E-937C-71DB583AD006}"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37301806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274639"/>
            <a:ext cx="1478756" cy="4357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71488" y="274639"/>
            <a:ext cx="4321969" cy="4357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81D2AD-E1A2-4D4E-937C-71DB583AD006}" type="datetimeFigureOut">
              <a:rPr lang="en-US" smtClean="0"/>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5EB06-7684-47CA-9A8D-E5AFBEBBB608}" type="slidenum">
              <a:rPr lang="en-US" smtClean="0"/>
              <a:t>‹#›</a:t>
            </a:fld>
            <a:endParaRPr lang="en-US"/>
          </a:p>
        </p:txBody>
      </p:sp>
    </p:spTree>
    <p:extLst>
      <p:ext uri="{BB962C8B-B14F-4D97-AF65-F5344CB8AC3E}">
        <p14:creationId xmlns:p14="http://schemas.microsoft.com/office/powerpoint/2010/main" val="1961127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3305176"/>
            <a:ext cx="58293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2180035"/>
            <a:ext cx="58293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81BB04-A137-4510-83C7-0C099352FE9E}" type="datetime1">
              <a:rPr lang="en-US" smtClean="0"/>
              <a:pPr/>
              <a:t>7/22/2018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900113"/>
            <a:ext cx="302895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900113"/>
            <a:ext cx="302895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BD71C9-1D82-427E-B555-72B6509E27BD}" type="datetime1">
              <a:rPr lang="en-US" smtClean="0"/>
              <a:pPr/>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205979"/>
            <a:ext cx="61722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1151335"/>
            <a:ext cx="3030141"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1631156"/>
            <a:ext cx="3030141"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0" y="1151335"/>
            <a:ext cx="3031331"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0" y="1631156"/>
            <a:ext cx="3031331"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EF72B9C-C0A3-48FD-9D7D-948CE71850A6}" type="datetime1">
              <a:rPr lang="en-US" smtClean="0"/>
              <a:pPr/>
              <a:t>7/22/2018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14B08F-9961-4F50-83BF-DC4094DA3AF5}" type="datetime1">
              <a:rPr lang="en-US" smtClean="0"/>
              <a:pPr/>
              <a:t>7/22/2018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360AF-9824-4BB5-8DAE-668FEBAB2105}" type="datetime1">
              <a:rPr lang="en-US" smtClean="0"/>
              <a:pPr/>
              <a:t>7/22/2018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sz="3200" b="1"/>
            </a:lvl1pPr>
          </a:lstStyle>
          <a:p>
            <a:fld id="{F815AC96-4A5A-4699-9DBD-ACAB251D8CB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204787"/>
            <a:ext cx="2256235"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204789"/>
            <a:ext cx="383381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1" y="1076327"/>
            <a:ext cx="2256235"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27DA5-7573-4557-993F-CBDF81FDD3CF}" type="datetime1">
              <a:rPr lang="en-US" smtClean="0"/>
              <a:pPr/>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3600450"/>
            <a:ext cx="41148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459581"/>
            <a:ext cx="41148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4025504"/>
            <a:ext cx="41148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087FFC-1AE6-4EF3-9380-E850C6DE895F}" type="datetime1">
              <a:rPr lang="en-US" smtClean="0"/>
              <a:pPr/>
              <a:t>7/22/2018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5AC96-4A5A-4699-9DBD-ACAB251D8C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259E413-9DE2-4B21-9AD0-1DC13404DEA0}" type="datetime1">
              <a:rPr lang="en-US" smtClean="0"/>
              <a:pPr/>
              <a:t>7/22/2018</a:t>
            </a:fld>
            <a:endParaRPr lang="en-US"/>
          </a:p>
        </p:txBody>
      </p:sp>
      <p:sp>
        <p:nvSpPr>
          <p:cNvPr id="5" name="Footer Placeholder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815AC96-4A5A-4699-9DBD-ACAB251D8C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1500" y="133351"/>
            <a:ext cx="5915025" cy="9937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71488" y="1370013"/>
            <a:ext cx="5915025" cy="32623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71488" y="4767264"/>
            <a:ext cx="154305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F81D2AD-E1A2-4D4E-937C-71DB583AD006}" type="datetimeFigureOut">
              <a:rPr lang="en-US" smtClean="0"/>
              <a:t>7/22/2018</a:t>
            </a:fld>
            <a:endParaRPr lang="en-US"/>
          </a:p>
        </p:txBody>
      </p:sp>
      <p:sp>
        <p:nvSpPr>
          <p:cNvPr id="5" name="Footer Placeholder 4"/>
          <p:cNvSpPr>
            <a:spLocks noGrp="1"/>
          </p:cNvSpPr>
          <p:nvPr>
            <p:ph type="ftr" sz="quarter" idx="3"/>
          </p:nvPr>
        </p:nvSpPr>
        <p:spPr>
          <a:xfrm>
            <a:off x="2271713" y="4767264"/>
            <a:ext cx="2314575"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smtClean="0"/>
              <a:t>Fundamentals of Software Engineering</a:t>
            </a:r>
            <a:endParaRPr lang="en-US" dirty="0"/>
          </a:p>
        </p:txBody>
      </p:sp>
      <p:sp>
        <p:nvSpPr>
          <p:cNvPr id="6" name="Slide Number Placeholder 5"/>
          <p:cNvSpPr>
            <a:spLocks noGrp="1"/>
          </p:cNvSpPr>
          <p:nvPr>
            <p:ph type="sldNum" sz="quarter" idx="4"/>
          </p:nvPr>
        </p:nvSpPr>
        <p:spPr>
          <a:xfrm>
            <a:off x="4843463" y="4767264"/>
            <a:ext cx="154305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025EB06-7684-47CA-9A8D-E5AFBEBBB608}" type="slidenum">
              <a:rPr lang="en-US" smtClean="0"/>
              <a:t>‹#›</a:t>
            </a:fld>
            <a:endParaRPr lang="en-US"/>
          </a:p>
        </p:txBody>
      </p:sp>
    </p:spTree>
    <p:extLst>
      <p:ext uri="{BB962C8B-B14F-4D97-AF65-F5344CB8AC3E}">
        <p14:creationId xmlns:p14="http://schemas.microsoft.com/office/powerpoint/2010/main" val="28756779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Microsoft_Word_97_-_2003_Document1.doc"/></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idx="4294967295"/>
          </p:nvPr>
        </p:nvSpPr>
        <p:spPr>
          <a:xfrm>
            <a:off x="457200" y="1200150"/>
            <a:ext cx="5858535" cy="2509063"/>
          </a:xfrm>
          <a:solidFill>
            <a:srgbClr val="FFFF99"/>
          </a:solidFill>
          <a:ln>
            <a:solidFill>
              <a:srgbClr val="FF0000"/>
            </a:solidFill>
            <a:round/>
            <a:headEnd/>
            <a:tailEnd/>
          </a:ln>
        </p:spPr>
        <p:txBody>
          <a:bodyPr vert="horz" lIns="68563" tIns="34281" rIns="68563" bIns="34281" rtlCol="0" anchor="ctr">
            <a:normAutofit fontScale="90000"/>
          </a:bodyPr>
          <a:lstStyle/>
          <a:p>
            <a:pPr defTabSz="684806">
              <a:lnSpc>
                <a:spcPct val="114000"/>
              </a:lnSpc>
              <a:tabLst>
                <a:tab pos="0" algn="l"/>
                <a:tab pos="311079" algn="l"/>
                <a:tab pos="621078" algn="l"/>
                <a:tab pos="933237" algn="l"/>
                <a:tab pos="1244316" algn="l"/>
                <a:tab pos="1555394" algn="l"/>
                <a:tab pos="1864313" algn="l"/>
                <a:tab pos="2177552" algn="l"/>
                <a:tab pos="2488631" algn="l"/>
                <a:tab pos="2799710" algn="l"/>
                <a:tab pos="3107549" algn="l"/>
                <a:tab pos="3421868" algn="l"/>
                <a:tab pos="3732947" algn="l"/>
                <a:tab pos="4040785" algn="l"/>
                <a:tab pos="4351864" algn="l"/>
                <a:tab pos="4666183" algn="l"/>
                <a:tab pos="4977262" algn="l"/>
                <a:tab pos="5284020" algn="l"/>
                <a:tab pos="5596180" algn="l"/>
                <a:tab pos="5910499" algn="l"/>
                <a:tab pos="6221578" algn="l"/>
              </a:tabLst>
            </a:pPr>
            <a:r>
              <a:rPr lang="en-GB" altLang="en-US" sz="4491" b="1" dirty="0">
                <a:solidFill>
                  <a:srgbClr val="0000CC"/>
                </a:solidFill>
              </a:rPr>
              <a:t>Life Cycle </a:t>
            </a:r>
            <a:r>
              <a:rPr lang="en-GB" altLang="en-US" sz="4491" b="1" dirty="0">
                <a:solidFill>
                  <a:srgbClr val="0000CC"/>
                </a:solidFill>
              </a:rPr>
              <a:t>Models: </a:t>
            </a:r>
            <a:r>
              <a:rPr lang="en-GB" altLang="en-US" b="1" dirty="0" smtClean="0">
                <a:solidFill>
                  <a:srgbClr val="0000FF"/>
                </a:solidFill>
              </a:rPr>
              <a:t>Incremental, Evolutionary, and RAD Models</a:t>
            </a:r>
            <a:r>
              <a:rPr lang="en-GB" altLang="en-US" sz="2800" b="1" dirty="0">
                <a:solidFill>
                  <a:srgbClr val="0000FF"/>
                </a:solidFill>
              </a:rPr>
              <a:t/>
            </a:r>
            <a:br>
              <a:rPr lang="en-GB" altLang="en-US" sz="2800" b="1" dirty="0">
                <a:solidFill>
                  <a:srgbClr val="0000FF"/>
                </a:solidFill>
              </a:rPr>
            </a:br>
            <a:endParaRPr lang="en-GB" altLang="en-US" sz="2449" b="1" dirty="0">
              <a:solidFill>
                <a:srgbClr val="0000CC"/>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1</a:t>
            </a:fld>
            <a:endParaRPr lang="en-US"/>
          </a:p>
        </p:txBody>
      </p:sp>
    </p:spTree>
    <p:extLst>
      <p:ext uri="{BB962C8B-B14F-4D97-AF65-F5344CB8AC3E}">
        <p14:creationId xmlns:p14="http://schemas.microsoft.com/office/powerpoint/2010/main" val="412488605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title" idx="4294967295"/>
          </p:nvPr>
        </p:nvSpPr>
        <p:spPr>
          <a:xfrm>
            <a:off x="457200" y="-140494"/>
            <a:ext cx="5829372" cy="857611"/>
          </a:xfrm>
        </p:spPr>
        <p:txBody>
          <a:bodyPr/>
          <a:lstStyle/>
          <a:p>
            <a:r>
              <a:rPr lang="en-US" altLang="en-US" sz="3062" b="1" dirty="0"/>
              <a:t>Which step first?</a:t>
            </a:r>
          </a:p>
        </p:txBody>
      </p:sp>
      <p:sp>
        <p:nvSpPr>
          <p:cNvPr id="28675" name="Rectangle 3"/>
          <p:cNvSpPr>
            <a:spLocks noGrp="1" noChangeArrowheads="1"/>
          </p:cNvSpPr>
          <p:nvPr>
            <p:ph type="body" idx="4294967295"/>
          </p:nvPr>
        </p:nvSpPr>
        <p:spPr>
          <a:xfrm>
            <a:off x="152400" y="514350"/>
            <a:ext cx="6553200" cy="4136834"/>
          </a:xfrm>
        </p:spPr>
        <p:txBody>
          <a:bodyPr>
            <a:noAutofit/>
          </a:bodyPr>
          <a:lstStyle/>
          <a:p>
            <a:pPr>
              <a:lnSpc>
                <a:spcPct val="115000"/>
              </a:lnSpc>
              <a:spcBef>
                <a:spcPts val="0"/>
              </a:spcBef>
              <a:spcAft>
                <a:spcPts val="816"/>
              </a:spcAft>
            </a:pPr>
            <a:r>
              <a:rPr lang="en-US" altLang="en-US" sz="2800" dirty="0"/>
              <a:t>Some steps will be pre-requisite because of physical dependencies</a:t>
            </a:r>
          </a:p>
          <a:p>
            <a:pPr>
              <a:lnSpc>
                <a:spcPct val="115000"/>
              </a:lnSpc>
              <a:spcBef>
                <a:spcPts val="0"/>
              </a:spcBef>
              <a:spcAft>
                <a:spcPts val="816"/>
              </a:spcAft>
            </a:pPr>
            <a:r>
              <a:rPr lang="en-US" altLang="en-US" sz="2800" dirty="0"/>
              <a:t>Others may be in any order</a:t>
            </a:r>
          </a:p>
          <a:p>
            <a:pPr>
              <a:lnSpc>
                <a:spcPct val="115000"/>
              </a:lnSpc>
              <a:spcBef>
                <a:spcPts val="0"/>
              </a:spcBef>
              <a:spcAft>
                <a:spcPts val="816"/>
              </a:spcAft>
            </a:pPr>
            <a:r>
              <a:rPr lang="en-US" altLang="en-US" sz="2800" dirty="0"/>
              <a:t>Value to cost ratios may be used</a:t>
            </a:r>
          </a:p>
          <a:p>
            <a:pPr lvl="1">
              <a:lnSpc>
                <a:spcPct val="115000"/>
              </a:lnSpc>
              <a:spcBef>
                <a:spcPts val="0"/>
              </a:spcBef>
              <a:spcAft>
                <a:spcPts val="816"/>
              </a:spcAft>
            </a:pPr>
            <a:r>
              <a:rPr lang="en-US" altLang="en-US" sz="2400" dirty="0"/>
              <a:t>V/C where</a:t>
            </a:r>
          </a:p>
          <a:p>
            <a:pPr lvl="1">
              <a:lnSpc>
                <a:spcPct val="115000"/>
              </a:lnSpc>
              <a:spcBef>
                <a:spcPts val="0"/>
              </a:spcBef>
              <a:spcAft>
                <a:spcPts val="816"/>
              </a:spcAft>
            </a:pPr>
            <a:r>
              <a:rPr lang="en-US" altLang="en-US" sz="2400" dirty="0"/>
              <a:t>V is a score 1-10 representing value to customer</a:t>
            </a:r>
          </a:p>
          <a:p>
            <a:pPr lvl="1">
              <a:lnSpc>
                <a:spcPct val="115000"/>
              </a:lnSpc>
              <a:spcBef>
                <a:spcPts val="0"/>
              </a:spcBef>
              <a:spcAft>
                <a:spcPts val="816"/>
              </a:spcAft>
            </a:pPr>
            <a:r>
              <a:rPr lang="en-US" altLang="en-US" sz="2400" dirty="0"/>
              <a:t>C is a score 0-10 representing cost to developers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10</a:t>
            </a:fld>
            <a:endParaRPr lang="en-US"/>
          </a:p>
        </p:txBody>
      </p:sp>
    </p:spTree>
    <p:extLst>
      <p:ext uri="{BB962C8B-B14F-4D97-AF65-F5344CB8AC3E}">
        <p14:creationId xmlns:p14="http://schemas.microsoft.com/office/powerpoint/2010/main" val="14482009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8675">
                                            <p:txEl>
                                              <p:pRg st="4" end="4"/>
                                            </p:txEl>
                                          </p:spTgt>
                                        </p:tgtEl>
                                        <p:attrNameLst>
                                          <p:attrName>style.visibility</p:attrName>
                                        </p:attrNameLst>
                                      </p:cBhvr>
                                      <p:to>
                                        <p:strVal val="visible"/>
                                      </p:to>
                                    </p:set>
                                    <p:anim calcmode="lin" valueType="num">
                                      <p:cBhvr additive="base">
                                        <p:cTn id="31" dur="500" fill="hold"/>
                                        <p:tgtEl>
                                          <p:spTgt spid="2867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86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8675">
                                            <p:txEl>
                                              <p:pRg st="5" end="5"/>
                                            </p:txEl>
                                          </p:spTgt>
                                        </p:tgtEl>
                                        <p:attrNameLst>
                                          <p:attrName>style.visibility</p:attrName>
                                        </p:attrNameLst>
                                      </p:cBhvr>
                                      <p:to>
                                        <p:strVal val="visible"/>
                                      </p:to>
                                    </p:set>
                                    <p:anim calcmode="lin" valueType="num">
                                      <p:cBhvr additive="base">
                                        <p:cTn id="37" dur="500" fill="hold"/>
                                        <p:tgtEl>
                                          <p:spTgt spid="2867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867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idx="4294967295"/>
          </p:nvPr>
        </p:nvSpPr>
        <p:spPr>
          <a:xfrm>
            <a:off x="1066800" y="0"/>
            <a:ext cx="5067372" cy="533400"/>
          </a:xfrm>
        </p:spPr>
        <p:txBody>
          <a:bodyPr>
            <a:normAutofit fontScale="90000"/>
          </a:bodyPr>
          <a:lstStyle/>
          <a:p>
            <a:r>
              <a:rPr lang="en-US" altLang="en-US" sz="4000" b="1" dirty="0"/>
              <a:t>V/C ratios: an example</a:t>
            </a:r>
          </a:p>
        </p:txBody>
      </p:sp>
      <p:graphicFrame>
        <p:nvGraphicFramePr>
          <p:cNvPr id="197635" name="Object 3"/>
          <p:cNvGraphicFramePr>
            <a:graphicFrameLocks noChangeAspect="1"/>
          </p:cNvGraphicFramePr>
          <p:nvPr>
            <p:extLst>
              <p:ext uri="{D42A27DB-BD31-4B8C-83A1-F6EECF244321}">
                <p14:modId xmlns:p14="http://schemas.microsoft.com/office/powerpoint/2010/main" val="1019896445"/>
              </p:ext>
            </p:extLst>
          </p:nvPr>
        </p:nvGraphicFramePr>
        <p:xfrm>
          <a:off x="76200" y="797608"/>
          <a:ext cx="6629400" cy="4120414"/>
        </p:xfrm>
        <a:graphic>
          <a:graphicData uri="http://schemas.openxmlformats.org/presentationml/2006/ole">
            <mc:AlternateContent xmlns:mc="http://schemas.openxmlformats.org/markup-compatibility/2006">
              <mc:Choice xmlns:v="urn:schemas-microsoft-com:vml" Requires="v">
                <p:oleObj spid="_x0000_s1107" name="Document" r:id="rId4" imgW="8053995" imgH="4906919" progId="Word.Document.8">
                  <p:embed/>
                </p:oleObj>
              </mc:Choice>
              <mc:Fallback>
                <p:oleObj name="Document" r:id="rId4" imgW="8053995" imgH="4906919" progId="Word.Document.8">
                  <p:embed/>
                  <p:pic>
                    <p:nvPicPr>
                      <p:cNvPr id="0" name="Picture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797608"/>
                        <a:ext cx="6629400" cy="4120414"/>
                      </a:xfrm>
                      <a:prstGeom prst="rect">
                        <a:avLst/>
                      </a:prstGeom>
                      <a:noFill/>
                      <a:extLst/>
                    </p:spPr>
                  </p:pic>
                </p:oleObj>
              </mc:Fallback>
            </mc:AlternateContent>
          </a:graphicData>
        </a:graphic>
      </p:graphicFrame>
      <p:sp>
        <p:nvSpPr>
          <p:cNvPr id="2" name="Slide Number Placeholder 1"/>
          <p:cNvSpPr>
            <a:spLocks noGrp="1"/>
          </p:cNvSpPr>
          <p:nvPr>
            <p:ph type="sldNum" sz="quarter" idx="12"/>
          </p:nvPr>
        </p:nvSpPr>
        <p:spPr>
          <a:xfrm>
            <a:off x="5029200" y="4802642"/>
            <a:ext cx="1600200" cy="273844"/>
          </a:xfrm>
        </p:spPr>
        <p:txBody>
          <a:bodyPr/>
          <a:lstStyle/>
          <a:p>
            <a:fld id="{F815AC96-4A5A-4699-9DBD-ACAB251D8CBA}" type="slidenum">
              <a:rPr lang="en-US" smtClean="0"/>
              <a:pPr/>
              <a:t>11</a:t>
            </a:fld>
            <a:endParaRPr lang="en-US"/>
          </a:p>
        </p:txBody>
      </p:sp>
    </p:spTree>
    <p:extLst>
      <p:ext uri="{BB962C8B-B14F-4D97-AF65-F5344CB8AC3E}">
        <p14:creationId xmlns:p14="http://schemas.microsoft.com/office/powerpoint/2010/main" val="9439924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2"/>
          <p:cNvSpPr>
            <a:spLocks noGrp="1" noChangeArrowheads="1"/>
          </p:cNvSpPr>
          <p:nvPr>
            <p:ph type="title" idx="4294967295"/>
          </p:nvPr>
        </p:nvSpPr>
        <p:spPr>
          <a:xfrm>
            <a:off x="646837" y="1276350"/>
            <a:ext cx="5858535" cy="2171235"/>
          </a:xfrm>
          <a:solidFill>
            <a:srgbClr val="FFFF99"/>
          </a:solidFill>
          <a:ln>
            <a:solidFill>
              <a:srgbClr val="FF0000"/>
            </a:solidFill>
            <a:round/>
            <a:headEnd/>
            <a:tailEnd/>
          </a:ln>
        </p:spPr>
        <p:txBody>
          <a:bodyPr vert="horz" lIns="68569" tIns="34284" rIns="68569" bIns="34284" rtlCol="0" anchor="ctr">
            <a:normAutofit fontScale="90000"/>
          </a:bodyPr>
          <a:lstStyle/>
          <a:p>
            <a:pPr defTabSz="684806">
              <a:tabLst>
                <a:tab pos="0" algn="l"/>
                <a:tab pos="311079" algn="l"/>
                <a:tab pos="621078" algn="l"/>
                <a:tab pos="933237" algn="l"/>
                <a:tab pos="1244316" algn="l"/>
                <a:tab pos="1555394" algn="l"/>
                <a:tab pos="1864313" algn="l"/>
                <a:tab pos="2177552" algn="l"/>
                <a:tab pos="2488631" algn="l"/>
                <a:tab pos="2799710" algn="l"/>
                <a:tab pos="3107549" algn="l"/>
                <a:tab pos="3421868" algn="l"/>
                <a:tab pos="3732947" algn="l"/>
                <a:tab pos="4041865" algn="l"/>
                <a:tab pos="4351864" algn="l"/>
                <a:tab pos="4666183" algn="l"/>
                <a:tab pos="4977262" algn="l"/>
                <a:tab pos="5285101" algn="l"/>
                <a:tab pos="5596180" algn="l"/>
                <a:tab pos="5910499" algn="l"/>
                <a:tab pos="6221578" algn="l"/>
              </a:tabLst>
            </a:pPr>
            <a:r>
              <a:rPr lang="en-GB" altLang="en-US" sz="6124" b="1" dirty="0">
                <a:solidFill>
                  <a:srgbClr val="0000FF"/>
                </a:solidFill>
              </a:rPr>
              <a:t>Evolutionary </a:t>
            </a:r>
            <a:r>
              <a:rPr lang="en-GB" altLang="en-US" sz="6124" b="1" dirty="0">
                <a:solidFill>
                  <a:srgbClr val="0000FF"/>
                </a:solidFill>
              </a:rPr>
              <a:t>Model with Iterations</a:t>
            </a:r>
            <a:endParaRPr lang="en-GB" altLang="en-US" sz="1973" b="1" dirty="0">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12</a:t>
            </a:fld>
            <a:endParaRPr lang="en-US"/>
          </a:p>
        </p:txBody>
      </p:sp>
    </p:spTree>
    <p:extLst>
      <p:ext uri="{BB962C8B-B14F-4D97-AF65-F5344CB8AC3E}">
        <p14:creationId xmlns:p14="http://schemas.microsoft.com/office/powerpoint/2010/main" val="64318492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idx="4294967295"/>
          </p:nvPr>
        </p:nvSpPr>
        <p:spPr>
          <a:xfrm>
            <a:off x="-16213" y="0"/>
            <a:ext cx="6950413" cy="668590"/>
          </a:xfrm>
        </p:spPr>
        <p:txBody>
          <a:bodyPr>
            <a:normAutofit/>
          </a:bodyPr>
          <a:lstStyle/>
          <a:p>
            <a:r>
              <a:rPr lang="en-US" altLang="en-US" sz="2400" b="1" dirty="0"/>
              <a:t>An Evolutionary and Iterative Development Process...</a:t>
            </a:r>
          </a:p>
        </p:txBody>
      </p:sp>
      <p:sp>
        <p:nvSpPr>
          <p:cNvPr id="201731" name="Rectangle 3"/>
          <p:cNvSpPr>
            <a:spLocks noGrp="1" noChangeArrowheads="1"/>
          </p:cNvSpPr>
          <p:nvPr>
            <p:ph type="body" idx="4294967295"/>
          </p:nvPr>
        </p:nvSpPr>
        <p:spPr>
          <a:xfrm>
            <a:off x="-16213" y="708197"/>
            <a:ext cx="6874214" cy="4059066"/>
          </a:xfrm>
        </p:spPr>
        <p:txBody>
          <a:bodyPr>
            <a:noAutofit/>
          </a:bodyPr>
          <a:lstStyle/>
          <a:p>
            <a:pPr marL="287316" indent="-216027">
              <a:lnSpc>
                <a:spcPct val="114000"/>
              </a:lnSpc>
              <a:spcBef>
                <a:spcPct val="5000"/>
              </a:spcBef>
              <a:spcAft>
                <a:spcPts val="600"/>
              </a:spcAft>
            </a:pPr>
            <a:r>
              <a:rPr lang="en-US" altLang="en-US" sz="2000" dirty="0"/>
              <a:t>Recognizes the reality of changing requirements</a:t>
            </a:r>
          </a:p>
          <a:p>
            <a:pPr marL="581113" lvl="1" indent="-193345">
              <a:lnSpc>
                <a:spcPct val="114000"/>
              </a:lnSpc>
              <a:spcBef>
                <a:spcPct val="5000"/>
              </a:spcBef>
              <a:spcAft>
                <a:spcPts val="600"/>
              </a:spcAft>
            </a:pPr>
            <a:r>
              <a:rPr lang="en-US" altLang="en-US" sz="2000" dirty="0"/>
              <a:t>Capers Jones’s research on 8000 projects</a:t>
            </a:r>
            <a:r>
              <a:rPr lang="en-US" altLang="en-US" sz="2000" b="1" dirty="0"/>
              <a:t>: </a:t>
            </a:r>
            <a:r>
              <a:rPr lang="en-US" altLang="en-US" sz="2000" b="1" dirty="0">
                <a:solidFill>
                  <a:srgbClr val="0000CC"/>
                </a:solidFill>
              </a:rPr>
              <a:t>40</a:t>
            </a:r>
            <a:r>
              <a:rPr lang="en-US" altLang="en-US" sz="2000" b="1" dirty="0">
                <a:solidFill>
                  <a:srgbClr val="0000CC"/>
                </a:solidFill>
              </a:rPr>
              <a:t>% of final requirements arrived after development had already begun</a:t>
            </a:r>
          </a:p>
          <a:p>
            <a:pPr marL="287316" indent="-216027">
              <a:lnSpc>
                <a:spcPct val="114000"/>
              </a:lnSpc>
              <a:spcBef>
                <a:spcPct val="5000"/>
              </a:spcBef>
              <a:spcAft>
                <a:spcPts val="600"/>
              </a:spcAft>
            </a:pPr>
            <a:r>
              <a:rPr lang="en-US" altLang="en-US" sz="2000" dirty="0"/>
              <a:t>Promotes early risk mitigation:</a:t>
            </a:r>
          </a:p>
          <a:p>
            <a:pPr marL="581113" lvl="1" indent="-193345">
              <a:lnSpc>
                <a:spcPct val="114000"/>
              </a:lnSpc>
              <a:spcBef>
                <a:spcPct val="5000"/>
              </a:spcBef>
              <a:spcAft>
                <a:spcPts val="600"/>
              </a:spcAft>
            </a:pPr>
            <a:r>
              <a:rPr lang="en-US" altLang="en-US" sz="1800" dirty="0"/>
              <a:t>Breaks down the system into mini-projects and focuses on the </a:t>
            </a:r>
            <a:r>
              <a:rPr lang="en-US" altLang="en-US" sz="1800" dirty="0"/>
              <a:t>riskier issues </a:t>
            </a:r>
            <a:r>
              <a:rPr lang="en-US" altLang="en-US" sz="1800" dirty="0"/>
              <a:t>first.</a:t>
            </a:r>
          </a:p>
          <a:p>
            <a:pPr marL="581113" lvl="1" indent="-193345">
              <a:lnSpc>
                <a:spcPct val="114000"/>
              </a:lnSpc>
              <a:spcBef>
                <a:spcPct val="5000"/>
              </a:spcBef>
              <a:spcAft>
                <a:spcPts val="600"/>
              </a:spcAft>
            </a:pPr>
            <a:r>
              <a:rPr lang="en-US" altLang="en-US" sz="1800" b="1" dirty="0">
                <a:solidFill>
                  <a:srgbClr val="FF0000"/>
                </a:solidFill>
              </a:rPr>
              <a:t> </a:t>
            </a:r>
            <a:r>
              <a:rPr lang="en-US" altLang="en-US" sz="1800" b="1" dirty="0">
                <a:solidFill>
                  <a:srgbClr val="FF0000"/>
                </a:solidFill>
              </a:rPr>
              <a:t>“plan a little, design a little, and code a little”</a:t>
            </a:r>
          </a:p>
          <a:p>
            <a:pPr marL="287316" indent="-216027">
              <a:lnSpc>
                <a:spcPct val="114000"/>
              </a:lnSpc>
              <a:spcBef>
                <a:spcPct val="5000"/>
              </a:spcBef>
              <a:spcAft>
                <a:spcPts val="600"/>
              </a:spcAft>
            </a:pPr>
            <a:r>
              <a:rPr lang="en-US" altLang="en-US" sz="2000" dirty="0"/>
              <a:t>Encourages all development participants to be involved earlier on,:</a:t>
            </a:r>
          </a:p>
          <a:p>
            <a:pPr marL="581113" lvl="1" indent="-193345">
              <a:lnSpc>
                <a:spcPct val="114000"/>
              </a:lnSpc>
              <a:spcBef>
                <a:spcPct val="5000"/>
              </a:spcBef>
              <a:spcAft>
                <a:spcPts val="600"/>
              </a:spcAft>
            </a:pPr>
            <a:r>
              <a:rPr lang="en-US" altLang="en-US" sz="1800" dirty="0"/>
              <a:t>End users, Testers</a:t>
            </a:r>
            <a:r>
              <a:rPr lang="en-US" altLang="en-US" sz="1800" dirty="0"/>
              <a:t>, integrators, and technical writers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13</a:t>
            </a:fld>
            <a:endParaRPr lang="en-US"/>
          </a:p>
        </p:txBody>
      </p:sp>
    </p:spTree>
    <p:extLst>
      <p:ext uri="{BB962C8B-B14F-4D97-AF65-F5344CB8AC3E}">
        <p14:creationId xmlns:p14="http://schemas.microsoft.com/office/powerpoint/2010/main" val="125502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1731">
                                            <p:txEl>
                                              <p:pRg st="2" end="2"/>
                                            </p:txEl>
                                          </p:spTgt>
                                        </p:tgtEl>
                                        <p:attrNameLst>
                                          <p:attrName>style.visibility</p:attrName>
                                        </p:attrNameLst>
                                      </p:cBhvr>
                                      <p:to>
                                        <p:strVal val="visible"/>
                                      </p:to>
                                    </p:set>
                                    <p:animEffect transition="in" filter="wipe(down)">
                                      <p:cBhvr>
                                        <p:cTn id="7" dur="500"/>
                                        <p:tgtEl>
                                          <p:spTgt spid="201731">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01731">
                                            <p:txEl>
                                              <p:pRg st="3" end="3"/>
                                            </p:txEl>
                                          </p:spTgt>
                                        </p:tgtEl>
                                        <p:attrNameLst>
                                          <p:attrName>style.visibility</p:attrName>
                                        </p:attrNameLst>
                                      </p:cBhvr>
                                      <p:to>
                                        <p:strVal val="visible"/>
                                      </p:to>
                                    </p:set>
                                    <p:animEffect transition="in" filter="wipe(down)">
                                      <p:cBhvr>
                                        <p:cTn id="10" dur="500"/>
                                        <p:tgtEl>
                                          <p:spTgt spid="201731">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01731">
                                            <p:txEl>
                                              <p:pRg st="4" end="4"/>
                                            </p:txEl>
                                          </p:spTgt>
                                        </p:tgtEl>
                                        <p:attrNameLst>
                                          <p:attrName>style.visibility</p:attrName>
                                        </p:attrNameLst>
                                      </p:cBhvr>
                                      <p:to>
                                        <p:strVal val="visible"/>
                                      </p:to>
                                    </p:set>
                                    <p:animEffect transition="in" filter="wipe(down)">
                                      <p:cBhvr>
                                        <p:cTn id="13" dur="500"/>
                                        <p:tgtEl>
                                          <p:spTgt spid="201731">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01731">
                                            <p:txEl>
                                              <p:pRg st="5" end="5"/>
                                            </p:txEl>
                                          </p:spTgt>
                                        </p:tgtEl>
                                        <p:attrNameLst>
                                          <p:attrName>style.visibility</p:attrName>
                                        </p:attrNameLst>
                                      </p:cBhvr>
                                      <p:to>
                                        <p:strVal val="visible"/>
                                      </p:to>
                                    </p:set>
                                    <p:animEffect transition="in" filter="wipe(down)">
                                      <p:cBhvr>
                                        <p:cTn id="18" dur="500"/>
                                        <p:tgtEl>
                                          <p:spTgt spid="201731">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01731">
                                            <p:txEl>
                                              <p:pRg st="6" end="6"/>
                                            </p:txEl>
                                          </p:spTgt>
                                        </p:tgtEl>
                                        <p:attrNameLst>
                                          <p:attrName>style.visibility</p:attrName>
                                        </p:attrNameLst>
                                      </p:cBhvr>
                                      <p:to>
                                        <p:strVal val="visible"/>
                                      </p:to>
                                    </p:set>
                                    <p:animEffect transition="in" filter="wipe(down)">
                                      <p:cBhvr>
                                        <p:cTn id="21" dur="500"/>
                                        <p:tgtEl>
                                          <p:spTgt spid="2017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itle 1"/>
          <p:cNvSpPr>
            <a:spLocks noGrp="1"/>
          </p:cNvSpPr>
          <p:nvPr>
            <p:ph type="title"/>
          </p:nvPr>
        </p:nvSpPr>
        <p:spPr>
          <a:xfrm>
            <a:off x="609600" y="133350"/>
            <a:ext cx="5850975" cy="621066"/>
          </a:xfrm>
        </p:spPr>
        <p:txBody>
          <a:bodyPr/>
          <a:lstStyle/>
          <a:p>
            <a:r>
              <a:rPr lang="en-US" altLang="en-US" sz="2994" b="1" dirty="0"/>
              <a:t>Evolutionary </a:t>
            </a:r>
            <a:r>
              <a:rPr lang="en-US" altLang="en-US" sz="2994" b="1" dirty="0"/>
              <a:t>Model with Iteration</a:t>
            </a:r>
            <a:endParaRPr lang="en-US" altLang="en-US" sz="2994" b="1" dirty="0"/>
          </a:p>
        </p:txBody>
      </p:sp>
      <p:sp>
        <p:nvSpPr>
          <p:cNvPr id="212995" name="Content Placeholder 2"/>
          <p:cNvSpPr>
            <a:spLocks noGrp="1"/>
          </p:cNvSpPr>
          <p:nvPr>
            <p:ph idx="1"/>
          </p:nvPr>
        </p:nvSpPr>
        <p:spPr>
          <a:xfrm>
            <a:off x="381001" y="971550"/>
            <a:ext cx="6477000" cy="3733800"/>
          </a:xfrm>
          <a:solidFill>
            <a:srgbClr val="FFFFCC"/>
          </a:solidFill>
          <a:ln>
            <a:solidFill>
              <a:srgbClr val="660033"/>
            </a:solidFill>
            <a:round/>
            <a:headEnd/>
            <a:tailEnd/>
          </a:ln>
        </p:spPr>
        <p:txBody>
          <a:bodyPr>
            <a:normAutofit/>
          </a:bodyPr>
          <a:lstStyle/>
          <a:p>
            <a:pPr>
              <a:lnSpc>
                <a:spcPct val="130000"/>
              </a:lnSpc>
              <a:spcBef>
                <a:spcPts val="816"/>
              </a:spcBef>
              <a:spcAft>
                <a:spcPts val="408"/>
              </a:spcAft>
            </a:pPr>
            <a:r>
              <a:rPr lang="en-US" altLang="en-US" sz="2449" dirty="0"/>
              <a:t>“A complex system will be most successful if implemented in small steps… “retreat” to a previous successful step on failure… opportunity to receive some feedback from the real world before throwing in all resources… and you can correct possible errors…”  </a:t>
            </a:r>
            <a:r>
              <a:rPr lang="en-US" altLang="en-US" sz="2449" dirty="0">
                <a:solidFill>
                  <a:srgbClr val="0000FF"/>
                </a:solidFill>
              </a:rPr>
              <a:t>Tom Glib in Software Metrics </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14</a:t>
            </a:fld>
            <a:endParaRPr lang="en-US"/>
          </a:p>
        </p:txBody>
      </p:sp>
    </p:spTree>
    <p:extLst>
      <p:ext uri="{BB962C8B-B14F-4D97-AF65-F5344CB8AC3E}">
        <p14:creationId xmlns:p14="http://schemas.microsoft.com/office/powerpoint/2010/main" val="228237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457201" y="211734"/>
            <a:ext cx="5850975" cy="569220"/>
          </a:xfrm>
        </p:spPr>
        <p:txBody>
          <a:bodyPr/>
          <a:lstStyle/>
          <a:p>
            <a:r>
              <a:rPr lang="en-US" altLang="en-US" sz="2722" b="1" dirty="0"/>
              <a:t>Evolutionary model with iteration</a:t>
            </a:r>
            <a:endParaRPr lang="en-US" altLang="en-US" sz="2722" b="1" dirty="0"/>
          </a:p>
        </p:txBody>
      </p:sp>
      <p:sp>
        <p:nvSpPr>
          <p:cNvPr id="225283" name="Rectangle 3"/>
          <p:cNvSpPr>
            <a:spLocks noGrp="1" noChangeArrowheads="1"/>
          </p:cNvSpPr>
          <p:nvPr>
            <p:ph type="body" idx="1"/>
          </p:nvPr>
        </p:nvSpPr>
        <p:spPr>
          <a:xfrm>
            <a:off x="0" y="780955"/>
            <a:ext cx="6781800" cy="4260152"/>
          </a:xfrm>
          <a:solidFill>
            <a:srgbClr val="FFFFCC"/>
          </a:solidFill>
          <a:ln>
            <a:solidFill>
              <a:srgbClr val="660033"/>
            </a:solidFill>
            <a:round/>
            <a:headEnd/>
            <a:tailEnd/>
          </a:ln>
        </p:spPr>
        <p:txBody>
          <a:bodyPr>
            <a:normAutofit lnSpcReduction="10000"/>
          </a:bodyPr>
          <a:lstStyle/>
          <a:p>
            <a:pPr>
              <a:lnSpc>
                <a:spcPct val="125000"/>
              </a:lnSpc>
              <a:spcAft>
                <a:spcPts val="748"/>
              </a:spcAft>
            </a:pPr>
            <a:r>
              <a:rPr lang="en-US" altLang="en-US" sz="2449" dirty="0"/>
              <a:t>Evolutionary iterative development implies that the requirements, plan, estimates, and solution evolve or are refined over the course of the iterations, rather than fully defined and “frozen” in a major up-front specification effort before the development iterations begin. Evolutionary methods are consistent with the pattern of unpredictable discovery and change in new product development.”</a:t>
            </a:r>
            <a:r>
              <a:rPr lang="en-US" altLang="en-US" sz="2449" dirty="0">
                <a:solidFill>
                  <a:schemeClr val="accent2"/>
                </a:solidFill>
              </a:rPr>
              <a:t> </a:t>
            </a:r>
            <a:r>
              <a:rPr lang="en-US" altLang="en-US" sz="2449" b="1" dirty="0">
                <a:solidFill>
                  <a:srgbClr val="C00000"/>
                </a:solidFill>
              </a:rPr>
              <a:t>Craig </a:t>
            </a:r>
            <a:r>
              <a:rPr lang="en-US" altLang="en-US" sz="2449" b="1" dirty="0" err="1">
                <a:solidFill>
                  <a:srgbClr val="C00000"/>
                </a:solidFill>
              </a:rPr>
              <a:t>Larman</a:t>
            </a:r>
            <a:endParaRPr lang="en-US" altLang="en-US" sz="2449" b="1" dirty="0">
              <a:solidFill>
                <a:srgbClr val="C00000"/>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15</a:t>
            </a:fld>
            <a:endParaRPr lang="en-US"/>
          </a:p>
        </p:txBody>
      </p:sp>
    </p:spTree>
    <p:extLst>
      <p:ext uri="{BB962C8B-B14F-4D97-AF65-F5344CB8AC3E}">
        <p14:creationId xmlns:p14="http://schemas.microsoft.com/office/powerpoint/2010/main" val="3434510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1"/>
          <p:cNvSpPr>
            <a:spLocks noGrp="1" noChangeArrowheads="1"/>
          </p:cNvSpPr>
          <p:nvPr>
            <p:ph type="title" idx="4294967295"/>
          </p:nvPr>
        </p:nvSpPr>
        <p:spPr>
          <a:xfrm>
            <a:off x="626837" y="-95250"/>
            <a:ext cx="5850974" cy="853290"/>
          </a:xfrm>
        </p:spPr>
        <p:txBody>
          <a:bodyPr vert="horz" lIns="13472" tIns="35026" rIns="13472" bIns="35026" rtlCol="0" anchor="ctr">
            <a:normAutofit/>
          </a:bodyPr>
          <a:lstStyle/>
          <a:p>
            <a:pPr>
              <a:lnSpc>
                <a:spcPct val="94000"/>
              </a:lnSpc>
              <a:spcBef>
                <a:spcPts val="680"/>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600" b="1" dirty="0">
                <a:solidFill>
                  <a:srgbClr val="0033CC"/>
                </a:solidFill>
              </a:rPr>
              <a:t>Evolutionary Model</a:t>
            </a:r>
          </a:p>
        </p:txBody>
      </p:sp>
      <p:sp>
        <p:nvSpPr>
          <p:cNvPr id="52226" name="Rectangle 2"/>
          <p:cNvSpPr>
            <a:spLocks noGrp="1" noChangeArrowheads="1"/>
          </p:cNvSpPr>
          <p:nvPr>
            <p:ph type="body" idx="4294967295"/>
          </p:nvPr>
        </p:nvSpPr>
        <p:spPr>
          <a:xfrm>
            <a:off x="114300" y="695855"/>
            <a:ext cx="6400800" cy="4133594"/>
          </a:xfrm>
        </p:spPr>
        <p:txBody>
          <a:bodyPr vert="horz" lIns="13472" tIns="35026" rIns="13472" bIns="35026" rtlCol="0">
            <a:normAutofit fontScale="92500" lnSpcReduction="20000"/>
          </a:bodyPr>
          <a:lstStyle/>
          <a:p>
            <a:pPr marL="125976" indent="-232229">
              <a:lnSpc>
                <a:spcPct val="135000"/>
              </a:lnSpc>
              <a:spcBef>
                <a:spcPts val="816"/>
              </a:spcBef>
              <a:spcAft>
                <a:spcPts val="816"/>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smtClean="0"/>
              <a:t>First </a:t>
            </a:r>
            <a:r>
              <a:rPr lang="en-GB" altLang="en-US" dirty="0"/>
              <a:t>develop the core modules of the software. </a:t>
            </a:r>
          </a:p>
          <a:p>
            <a:pPr marL="125976" indent="-232229">
              <a:lnSpc>
                <a:spcPct val="135000"/>
              </a:lnSpc>
              <a:spcBef>
                <a:spcPts val="816"/>
              </a:spcBef>
              <a:spcAft>
                <a:spcPts val="816"/>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a:t>The initial skeletal software is refined into increasing levels of capability</a:t>
            </a:r>
            <a:r>
              <a:rPr lang="en-GB" altLang="en-US" dirty="0" smtClean="0"/>
              <a:t>: (Iterations)</a:t>
            </a:r>
            <a:endParaRPr lang="en-GB" altLang="en-US" dirty="0"/>
          </a:p>
          <a:p>
            <a:pPr marL="398170" lvl="1" indent="-193345">
              <a:lnSpc>
                <a:spcPct val="135000"/>
              </a:lnSpc>
              <a:spcBef>
                <a:spcPts val="816"/>
              </a:spcBef>
              <a:spcAft>
                <a:spcPts val="816"/>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a:t>By adding new functionalities in successive versions.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16</a:t>
            </a:fld>
            <a:endParaRPr lang="en-US"/>
          </a:p>
        </p:txBody>
      </p:sp>
    </p:spTree>
    <p:extLst>
      <p:ext uri="{BB962C8B-B14F-4D97-AF65-F5344CB8AC3E}">
        <p14:creationId xmlns:p14="http://schemas.microsoft.com/office/powerpoint/2010/main" val="23823237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Effect transition="in" filter="checkerboard(across)">
                                      <p:cBhvr>
                                        <p:cTn id="7" dur="500"/>
                                        <p:tgtEl>
                                          <p:spTgt spid="522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2226">
                                            <p:txEl>
                                              <p:pRg st="1" end="1"/>
                                            </p:txEl>
                                          </p:spTgt>
                                        </p:tgtEl>
                                        <p:attrNameLst>
                                          <p:attrName>style.visibility</p:attrName>
                                        </p:attrNameLst>
                                      </p:cBhvr>
                                      <p:to>
                                        <p:strVal val="visible"/>
                                      </p:to>
                                    </p:set>
                                    <p:animEffect transition="in" filter="checkerboard(across)">
                                      <p:cBhvr>
                                        <p:cTn id="12" dur="500"/>
                                        <p:tgtEl>
                                          <p:spTgt spid="52226">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52226">
                                            <p:txEl>
                                              <p:pRg st="2" end="2"/>
                                            </p:txEl>
                                          </p:spTgt>
                                        </p:tgtEl>
                                        <p:attrNameLst>
                                          <p:attrName>style.visibility</p:attrName>
                                        </p:attrNameLst>
                                      </p:cBhvr>
                                      <p:to>
                                        <p:strVal val="visible"/>
                                      </p:to>
                                    </p:set>
                                    <p:animEffect transition="in" filter="checkerboard(across)">
                                      <p:cBhvr>
                                        <p:cTn id="15" dur="500"/>
                                        <p:tgtEl>
                                          <p:spTgt spid="522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idx="4294967295"/>
          </p:nvPr>
        </p:nvSpPr>
        <p:spPr>
          <a:xfrm>
            <a:off x="457200" y="133350"/>
            <a:ext cx="5850975" cy="448944"/>
          </a:xfrm>
        </p:spPr>
        <p:txBody>
          <a:bodyPr>
            <a:noAutofit/>
          </a:bodyPr>
          <a:lstStyle/>
          <a:p>
            <a:r>
              <a:rPr lang="en-US" altLang="en-US" sz="3200" b="1" dirty="0"/>
              <a:t>Activities in an Iteration</a:t>
            </a:r>
          </a:p>
        </p:txBody>
      </p:sp>
      <p:sp>
        <p:nvSpPr>
          <p:cNvPr id="211971" name="Rectangle 3"/>
          <p:cNvSpPr>
            <a:spLocks noGrp="1" noChangeArrowheads="1"/>
          </p:cNvSpPr>
          <p:nvPr>
            <p:ph type="body" idx="4294967295"/>
          </p:nvPr>
        </p:nvSpPr>
        <p:spPr>
          <a:xfrm>
            <a:off x="152400" y="749007"/>
            <a:ext cx="6629400" cy="3927743"/>
          </a:xfrm>
        </p:spPr>
        <p:txBody>
          <a:bodyPr>
            <a:normAutofit fontScale="92500" lnSpcReduction="20000"/>
          </a:bodyPr>
          <a:lstStyle/>
          <a:p>
            <a:pPr marL="287316" indent="-216027">
              <a:lnSpc>
                <a:spcPct val="125000"/>
              </a:lnSpc>
              <a:spcBef>
                <a:spcPts val="600"/>
              </a:spcBef>
              <a:spcAft>
                <a:spcPts val="600"/>
              </a:spcAft>
            </a:pPr>
            <a:r>
              <a:rPr lang="en-US" altLang="en-US" dirty="0" smtClean="0">
                <a:solidFill>
                  <a:srgbClr val="0000CC"/>
                </a:solidFill>
              </a:rPr>
              <a:t>Software developed over several “mini </a:t>
            </a:r>
            <a:r>
              <a:rPr lang="en-US" altLang="en-US" dirty="0">
                <a:solidFill>
                  <a:srgbClr val="0000CC"/>
                </a:solidFill>
              </a:rPr>
              <a:t>waterfalls”.</a:t>
            </a:r>
          </a:p>
          <a:p>
            <a:pPr marL="287316" indent="-216027">
              <a:lnSpc>
                <a:spcPct val="125000"/>
              </a:lnSpc>
              <a:spcBef>
                <a:spcPts val="600"/>
              </a:spcBef>
              <a:spcAft>
                <a:spcPts val="600"/>
              </a:spcAft>
            </a:pPr>
            <a:r>
              <a:rPr lang="en-US" altLang="en-US" dirty="0"/>
              <a:t>The result of a single iteration:</a:t>
            </a:r>
          </a:p>
          <a:p>
            <a:pPr marL="581113" lvl="1" indent="-193345">
              <a:lnSpc>
                <a:spcPct val="125000"/>
              </a:lnSpc>
              <a:spcBef>
                <a:spcPts val="600"/>
              </a:spcBef>
              <a:spcAft>
                <a:spcPts val="600"/>
              </a:spcAft>
            </a:pPr>
            <a:r>
              <a:rPr lang="en-US" altLang="en-US" dirty="0"/>
              <a:t>Ends with delivery of some tangible code</a:t>
            </a:r>
          </a:p>
          <a:p>
            <a:pPr marL="581113" lvl="1" indent="-193345">
              <a:lnSpc>
                <a:spcPct val="125000"/>
              </a:lnSpc>
              <a:spcBef>
                <a:spcPts val="600"/>
              </a:spcBef>
              <a:spcAft>
                <a:spcPts val="600"/>
              </a:spcAft>
            </a:pPr>
            <a:r>
              <a:rPr lang="en-US" altLang="en-US" dirty="0"/>
              <a:t>An incremental improvement to the software  --- leads to evolutionary development</a:t>
            </a:r>
          </a:p>
          <a:p>
            <a:pPr marL="287316" indent="-216027">
              <a:lnSpc>
                <a:spcPct val="125000"/>
              </a:lnSpc>
              <a:spcBef>
                <a:spcPts val="600"/>
              </a:spcBef>
              <a:spcAft>
                <a:spcPts val="600"/>
              </a:spcAft>
            </a:pPr>
            <a:endParaRPr lang="en-US" altLang="en-US"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17</a:t>
            </a:fld>
            <a:endParaRPr lang="en-US"/>
          </a:p>
        </p:txBody>
      </p:sp>
    </p:spTree>
    <p:extLst>
      <p:ext uri="{BB962C8B-B14F-4D97-AF65-F5344CB8AC3E}">
        <p14:creationId xmlns:p14="http://schemas.microsoft.com/office/powerpoint/2010/main" val="3257321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itle 1"/>
          <p:cNvSpPr>
            <a:spLocks noGrp="1"/>
          </p:cNvSpPr>
          <p:nvPr>
            <p:ph type="title" idx="4294967295"/>
          </p:nvPr>
        </p:nvSpPr>
        <p:spPr>
          <a:xfrm>
            <a:off x="499732" y="0"/>
            <a:ext cx="5858535" cy="549778"/>
          </a:xfrm>
        </p:spPr>
        <p:txBody>
          <a:bodyPr/>
          <a:lstStyle/>
          <a:p>
            <a:r>
              <a:rPr lang="en-US" altLang="en-US" sz="2790" b="1" dirty="0"/>
              <a:t>Evolutionary Model with Iteration</a:t>
            </a:r>
          </a:p>
        </p:txBody>
      </p:sp>
      <p:sp>
        <p:nvSpPr>
          <p:cNvPr id="267267" name="Content Placeholder 2"/>
          <p:cNvSpPr>
            <a:spLocks noGrp="1"/>
          </p:cNvSpPr>
          <p:nvPr>
            <p:ph idx="4294967295"/>
          </p:nvPr>
        </p:nvSpPr>
        <p:spPr>
          <a:xfrm>
            <a:off x="0" y="549778"/>
            <a:ext cx="6858000" cy="4147635"/>
          </a:xfrm>
        </p:spPr>
        <p:txBody>
          <a:bodyPr>
            <a:noAutofit/>
          </a:bodyPr>
          <a:lstStyle/>
          <a:p>
            <a:pPr marL="287316" indent="-216027">
              <a:lnSpc>
                <a:spcPct val="120000"/>
              </a:lnSpc>
              <a:spcBef>
                <a:spcPts val="600"/>
              </a:spcBef>
              <a:spcAft>
                <a:spcPts val="600"/>
              </a:spcAft>
            </a:pPr>
            <a:r>
              <a:rPr lang="en-US" altLang="en-US" sz="2400" dirty="0"/>
              <a:t>Outcome of each iteration: tested, integrated, executable system</a:t>
            </a:r>
          </a:p>
          <a:p>
            <a:pPr marL="287316" indent="-216027">
              <a:lnSpc>
                <a:spcPct val="120000"/>
              </a:lnSpc>
              <a:spcBef>
                <a:spcPts val="600"/>
              </a:spcBef>
              <a:spcAft>
                <a:spcPts val="600"/>
              </a:spcAft>
            </a:pPr>
            <a:r>
              <a:rPr lang="en-US" altLang="en-US" sz="2400" dirty="0"/>
              <a:t>Iteration length is short and fixed</a:t>
            </a:r>
          </a:p>
          <a:p>
            <a:pPr marL="581113" lvl="1" indent="-193345">
              <a:lnSpc>
                <a:spcPct val="120000"/>
              </a:lnSpc>
              <a:spcBef>
                <a:spcPts val="600"/>
              </a:spcBef>
              <a:spcAft>
                <a:spcPts val="600"/>
              </a:spcAft>
            </a:pPr>
            <a:r>
              <a:rPr lang="en-US" altLang="en-US" sz="2000" b="1" dirty="0"/>
              <a:t> </a:t>
            </a:r>
            <a:r>
              <a:rPr lang="en-US" altLang="en-US" sz="2000" b="1" dirty="0">
                <a:solidFill>
                  <a:srgbClr val="FF0000"/>
                </a:solidFill>
              </a:rPr>
              <a:t>Usually between 2  and 6 </a:t>
            </a:r>
            <a:r>
              <a:rPr lang="en-US" altLang="en-US" sz="2000" b="1" dirty="0">
                <a:solidFill>
                  <a:srgbClr val="FF0000"/>
                </a:solidFill>
              </a:rPr>
              <a:t>weeks</a:t>
            </a:r>
          </a:p>
          <a:p>
            <a:pPr marL="581113" lvl="1" indent="-193345">
              <a:lnSpc>
                <a:spcPct val="120000"/>
              </a:lnSpc>
              <a:spcBef>
                <a:spcPts val="600"/>
              </a:spcBef>
              <a:spcAft>
                <a:spcPts val="600"/>
              </a:spcAft>
            </a:pPr>
            <a:r>
              <a:rPr lang="en-US" altLang="en-US" sz="2000" b="1" dirty="0">
                <a:solidFill>
                  <a:srgbClr val="FF0000"/>
                </a:solidFill>
              </a:rPr>
              <a:t>Development takes </a:t>
            </a:r>
            <a:r>
              <a:rPr lang="en-US" altLang="en-US" sz="2000" b="1" dirty="0">
                <a:solidFill>
                  <a:srgbClr val="FF0000"/>
                </a:solidFill>
              </a:rPr>
              <a:t>many iterations </a:t>
            </a:r>
            <a:r>
              <a:rPr lang="en-US" altLang="en-US" sz="2000" b="1" dirty="0">
                <a:solidFill>
                  <a:srgbClr val="FF0000"/>
                </a:solidFill>
              </a:rPr>
              <a:t>(for example: </a:t>
            </a:r>
            <a:r>
              <a:rPr lang="en-US" altLang="en-US" sz="2000" b="1" dirty="0">
                <a:solidFill>
                  <a:srgbClr val="FF0000"/>
                </a:solidFill>
              </a:rPr>
              <a:t>10-15)</a:t>
            </a:r>
          </a:p>
          <a:p>
            <a:pPr marL="287316" indent="-216027">
              <a:lnSpc>
                <a:spcPct val="120000"/>
              </a:lnSpc>
              <a:spcBef>
                <a:spcPts val="600"/>
              </a:spcBef>
              <a:spcAft>
                <a:spcPts val="600"/>
              </a:spcAft>
            </a:pPr>
            <a:r>
              <a:rPr lang="en-US" altLang="en-US" sz="2400" dirty="0"/>
              <a:t>Does not  “freeze</a:t>
            </a:r>
            <a:r>
              <a:rPr lang="en-US" altLang="en-US" sz="2400" dirty="0"/>
              <a:t>” </a:t>
            </a:r>
            <a:r>
              <a:rPr lang="en-US" altLang="en-US" sz="2400" dirty="0"/>
              <a:t>requirements and then </a:t>
            </a:r>
            <a:r>
              <a:rPr lang="en-US" altLang="en-US" sz="2400" dirty="0"/>
              <a:t>conservatively design </a:t>
            </a:r>
            <a:r>
              <a:rPr lang="en-US" altLang="en-US" sz="2400" dirty="0"/>
              <a:t>:</a:t>
            </a:r>
          </a:p>
          <a:p>
            <a:pPr marL="581113" lvl="1" indent="-193345">
              <a:lnSpc>
                <a:spcPct val="120000"/>
              </a:lnSpc>
              <a:spcBef>
                <a:spcPts val="600"/>
              </a:spcBef>
              <a:spcAft>
                <a:spcPts val="600"/>
              </a:spcAft>
            </a:pPr>
            <a:r>
              <a:rPr lang="en-US" altLang="en-US" sz="2000" b="1" dirty="0">
                <a:solidFill>
                  <a:srgbClr val="0000CC"/>
                </a:solidFill>
              </a:rPr>
              <a:t>Opportunity exists to modify requirements as well as the design</a:t>
            </a:r>
            <a:r>
              <a:rPr lang="en-US" altLang="en-US" sz="2000" b="1" dirty="0">
                <a:solidFill>
                  <a:srgbClr val="0000CC"/>
                </a:solidFill>
              </a:rPr>
              <a:t>…</a:t>
            </a:r>
            <a:endParaRPr lang="en-US" altLang="en-US" sz="2000" b="1" dirty="0">
              <a:solidFill>
                <a:srgbClr val="0000CC"/>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18</a:t>
            </a:fld>
            <a:endParaRPr lang="en-US"/>
          </a:p>
        </p:txBody>
      </p:sp>
    </p:spTree>
    <p:extLst>
      <p:ext uri="{BB962C8B-B14F-4D97-AF65-F5344CB8AC3E}">
        <p14:creationId xmlns:p14="http://schemas.microsoft.com/office/powerpoint/2010/main" val="1260689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animEffect transition="in" filter="wipe(down)">
                                      <p:cBhvr>
                                        <p:cTn id="7" dur="500"/>
                                        <p:tgtEl>
                                          <p:spTgt spid="267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67267">
                                            <p:txEl>
                                              <p:pRg st="1" end="1"/>
                                            </p:txEl>
                                          </p:spTgt>
                                        </p:tgtEl>
                                        <p:attrNameLst>
                                          <p:attrName>style.visibility</p:attrName>
                                        </p:attrNameLst>
                                      </p:cBhvr>
                                      <p:to>
                                        <p:strVal val="visible"/>
                                      </p:to>
                                    </p:set>
                                    <p:animEffect transition="in" filter="wipe(down)">
                                      <p:cBhvr>
                                        <p:cTn id="12" dur="500"/>
                                        <p:tgtEl>
                                          <p:spTgt spid="267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67267">
                                            <p:txEl>
                                              <p:pRg st="2" end="2"/>
                                            </p:txEl>
                                          </p:spTgt>
                                        </p:tgtEl>
                                        <p:attrNameLst>
                                          <p:attrName>style.visibility</p:attrName>
                                        </p:attrNameLst>
                                      </p:cBhvr>
                                      <p:to>
                                        <p:strVal val="visible"/>
                                      </p:to>
                                    </p:set>
                                    <p:animEffect transition="in" filter="wipe(down)">
                                      <p:cBhvr>
                                        <p:cTn id="17" dur="500"/>
                                        <p:tgtEl>
                                          <p:spTgt spid="267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67267">
                                            <p:txEl>
                                              <p:pRg st="3" end="3"/>
                                            </p:txEl>
                                          </p:spTgt>
                                        </p:tgtEl>
                                        <p:attrNameLst>
                                          <p:attrName>style.visibility</p:attrName>
                                        </p:attrNameLst>
                                      </p:cBhvr>
                                      <p:to>
                                        <p:strVal val="visible"/>
                                      </p:to>
                                    </p:set>
                                    <p:animEffect transition="in" filter="wipe(down)">
                                      <p:cBhvr>
                                        <p:cTn id="22" dur="500"/>
                                        <p:tgtEl>
                                          <p:spTgt spid="2672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67267">
                                            <p:txEl>
                                              <p:pRg st="4" end="4"/>
                                            </p:txEl>
                                          </p:spTgt>
                                        </p:tgtEl>
                                        <p:attrNameLst>
                                          <p:attrName>style.visibility</p:attrName>
                                        </p:attrNameLst>
                                      </p:cBhvr>
                                      <p:to>
                                        <p:strVal val="visible"/>
                                      </p:to>
                                    </p:set>
                                    <p:animEffect transition="in" filter="wipe(down)">
                                      <p:cBhvr>
                                        <p:cTn id="27" dur="500"/>
                                        <p:tgtEl>
                                          <p:spTgt spid="26726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67267">
                                            <p:txEl>
                                              <p:pRg st="5" end="5"/>
                                            </p:txEl>
                                          </p:spTgt>
                                        </p:tgtEl>
                                        <p:attrNameLst>
                                          <p:attrName>style.visibility</p:attrName>
                                        </p:attrNameLst>
                                      </p:cBhvr>
                                      <p:to>
                                        <p:strVal val="visible"/>
                                      </p:to>
                                    </p:set>
                                    <p:animEffect transition="in" filter="wipe(down)">
                                      <p:cBhvr>
                                        <p:cTn id="32" dur="500"/>
                                        <p:tgtEl>
                                          <p:spTgt spid="2672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1"/>
          <p:cNvSpPr>
            <a:spLocks noGrp="1" noChangeArrowheads="1"/>
          </p:cNvSpPr>
          <p:nvPr>
            <p:ph type="title" idx="4294967295"/>
          </p:nvPr>
        </p:nvSpPr>
        <p:spPr>
          <a:xfrm>
            <a:off x="457200" y="88958"/>
            <a:ext cx="5850974" cy="601624"/>
          </a:xfrm>
        </p:spPr>
        <p:txBody>
          <a:bodyPr vert="horz" lIns="13472" tIns="35026" rIns="13472" bIns="35026" rtlCol="0" anchor="ctr">
            <a:normAutofit/>
          </a:bodyPr>
          <a:lstStyle/>
          <a:p>
            <a:pPr>
              <a:lnSpc>
                <a:spcPct val="94000"/>
              </a:lnSpc>
              <a:spcBef>
                <a:spcPts val="680"/>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062" b="1" dirty="0">
                <a:solidFill>
                  <a:srgbClr val="0033CC"/>
                </a:solidFill>
              </a:rPr>
              <a:t>Evolutionary Model </a:t>
            </a:r>
            <a:r>
              <a:rPr lang="en-GB" altLang="en-US" sz="1225" b="1" dirty="0">
                <a:solidFill>
                  <a:srgbClr val="0033CC"/>
                </a:solidFill>
              </a:rPr>
              <a:t>(CONT.)</a:t>
            </a:r>
            <a:r>
              <a:rPr lang="ar-SA" altLang="en-US" sz="1225" b="1" dirty="0">
                <a:solidFill>
                  <a:srgbClr val="0033CC"/>
                </a:solidFill>
                <a:cs typeface="Arial" panose="020B0604020202020204" pitchFamily="34" charset="0"/>
              </a:rPr>
              <a:t>‏</a:t>
            </a:r>
            <a:endParaRPr lang="en-GB" altLang="en-US" sz="1225" b="1" dirty="0">
              <a:solidFill>
                <a:srgbClr val="0033CC"/>
              </a:solidFill>
            </a:endParaRPr>
          </a:p>
        </p:txBody>
      </p:sp>
      <p:sp>
        <p:nvSpPr>
          <p:cNvPr id="53250" name="Rectangle 2"/>
          <p:cNvSpPr>
            <a:spLocks noGrp="1" noChangeArrowheads="1"/>
          </p:cNvSpPr>
          <p:nvPr>
            <p:ph type="body" idx="4294967295"/>
          </p:nvPr>
        </p:nvSpPr>
        <p:spPr>
          <a:xfrm>
            <a:off x="67987" y="670253"/>
            <a:ext cx="6629400" cy="4089309"/>
          </a:xfrm>
        </p:spPr>
        <p:txBody>
          <a:bodyPr vert="horz" lIns="13472" tIns="35026" rIns="13472" bIns="35026" rtlCol="0">
            <a:noAutofit/>
          </a:bodyPr>
          <a:lstStyle/>
          <a:p>
            <a:pPr marL="232229" indent="-232229">
              <a:lnSpc>
                <a:spcPct val="120000"/>
              </a:lnSpc>
              <a:spcBef>
                <a:spcPts val="561"/>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a:solidFill>
                  <a:srgbClr val="000099"/>
                </a:solidFill>
              </a:rPr>
              <a:t>Successive </a:t>
            </a:r>
            <a:r>
              <a:rPr lang="en-GB" altLang="en-US" dirty="0" smtClean="0">
                <a:solidFill>
                  <a:srgbClr val="000099"/>
                </a:solidFill>
              </a:rPr>
              <a:t>versions:</a:t>
            </a:r>
            <a:endParaRPr lang="en-GB" altLang="en-US" dirty="0">
              <a:solidFill>
                <a:srgbClr val="000099"/>
              </a:solidFill>
            </a:endParaRPr>
          </a:p>
          <a:p>
            <a:pPr marL="504423" lvl="1" indent="-193345">
              <a:lnSpc>
                <a:spcPct val="120000"/>
              </a:lnSpc>
              <a:spcBef>
                <a:spcPts val="493"/>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a:solidFill>
                  <a:srgbClr val="000099"/>
                </a:solidFill>
              </a:rPr>
              <a:t>F</a:t>
            </a:r>
            <a:r>
              <a:rPr lang="en-GB" altLang="en-US" dirty="0" smtClean="0">
                <a:solidFill>
                  <a:srgbClr val="000099"/>
                </a:solidFill>
              </a:rPr>
              <a:t>unctioning </a:t>
            </a:r>
            <a:r>
              <a:rPr lang="en-GB" altLang="en-US" dirty="0">
                <a:solidFill>
                  <a:srgbClr val="000099"/>
                </a:solidFill>
              </a:rPr>
              <a:t>systems capable of performing some useful work. </a:t>
            </a:r>
          </a:p>
          <a:p>
            <a:pPr marL="504423" lvl="1" indent="-193345">
              <a:lnSpc>
                <a:spcPct val="120000"/>
              </a:lnSpc>
              <a:spcBef>
                <a:spcPts val="493"/>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a:t>A new release may include new functionality:</a:t>
            </a:r>
          </a:p>
          <a:p>
            <a:pPr marL="777697" lvl="2" indent="-155539">
              <a:lnSpc>
                <a:spcPct val="120000"/>
              </a:lnSpc>
              <a:spcBef>
                <a:spcPts val="434"/>
              </a:spcBef>
              <a:spcAft>
                <a:spcPts val="6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800" dirty="0"/>
              <a:t>Also existing functionality in the current release might have been enhanced.</a:t>
            </a:r>
          </a:p>
        </p:txBody>
      </p:sp>
      <p:sp>
        <p:nvSpPr>
          <p:cNvPr id="2" name="Slide Number Placeholder 1"/>
          <p:cNvSpPr>
            <a:spLocks noGrp="1"/>
          </p:cNvSpPr>
          <p:nvPr>
            <p:ph type="sldNum" sz="quarter" idx="12"/>
          </p:nvPr>
        </p:nvSpPr>
        <p:spPr/>
        <p:txBody>
          <a:bodyPr/>
          <a:lstStyle/>
          <a:p>
            <a:fld id="{F815AC96-4A5A-4699-9DBD-ACAB251D8CBA}" type="slidenum">
              <a:rPr lang="en-US" smtClean="0"/>
              <a:pPr/>
              <a:t>19</a:t>
            </a:fld>
            <a:endParaRPr lang="en-US"/>
          </a:p>
        </p:txBody>
      </p:sp>
    </p:spTree>
    <p:extLst>
      <p:ext uri="{BB962C8B-B14F-4D97-AF65-F5344CB8AC3E}">
        <p14:creationId xmlns:p14="http://schemas.microsoft.com/office/powerpoint/2010/main" val="208008149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Effect transition="in" filter="checkerboard(across)">
                                      <p:cBhvr>
                                        <p:cTn id="7" dur="500"/>
                                        <p:tgtEl>
                                          <p:spTgt spid="53250">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3250">
                                            <p:txEl>
                                              <p:pRg st="1" end="1"/>
                                            </p:txEl>
                                          </p:spTgt>
                                        </p:tgtEl>
                                        <p:attrNameLst>
                                          <p:attrName>style.visibility</p:attrName>
                                        </p:attrNameLst>
                                      </p:cBhvr>
                                      <p:to>
                                        <p:strVal val="visible"/>
                                      </p:to>
                                    </p:set>
                                    <p:animEffect transition="in" filter="checkerboard(across)">
                                      <p:cBhvr>
                                        <p:cTn id="10" dur="500"/>
                                        <p:tgtEl>
                                          <p:spTgt spid="53250">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53250">
                                            <p:txEl>
                                              <p:pRg st="2" end="2"/>
                                            </p:txEl>
                                          </p:spTgt>
                                        </p:tgtEl>
                                        <p:attrNameLst>
                                          <p:attrName>style.visibility</p:attrName>
                                        </p:attrNameLst>
                                      </p:cBhvr>
                                      <p:to>
                                        <p:strVal val="visible"/>
                                      </p:to>
                                    </p:set>
                                    <p:animEffect transition="in" filter="checkerboard(across)">
                                      <p:cBhvr>
                                        <p:cTn id="13" dur="500"/>
                                        <p:tgtEl>
                                          <p:spTgt spid="53250">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53250">
                                            <p:txEl>
                                              <p:pRg st="3" end="3"/>
                                            </p:txEl>
                                          </p:spTgt>
                                        </p:tgtEl>
                                        <p:attrNameLst>
                                          <p:attrName>style.visibility</p:attrName>
                                        </p:attrNameLst>
                                      </p:cBhvr>
                                      <p:to>
                                        <p:strVal val="visible"/>
                                      </p:to>
                                    </p:set>
                                    <p:animEffect transition="in" filter="checkerboard(across)">
                                      <p:cBhvr>
                                        <p:cTn id="16" dur="500"/>
                                        <p:tgtEl>
                                          <p:spTgt spid="5325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Content Placeholder 2"/>
          <p:cNvSpPr>
            <a:spLocks noGrp="1"/>
          </p:cNvSpPr>
          <p:nvPr>
            <p:ph idx="1"/>
          </p:nvPr>
        </p:nvSpPr>
        <p:spPr>
          <a:xfrm>
            <a:off x="152401" y="446088"/>
            <a:ext cx="6705600" cy="4183061"/>
          </a:xfrm>
          <a:solidFill>
            <a:srgbClr val="FFFFCC"/>
          </a:solidFill>
          <a:ln>
            <a:solidFill>
              <a:srgbClr val="660033"/>
            </a:solidFill>
            <a:round/>
            <a:headEnd/>
            <a:tailEnd/>
          </a:ln>
        </p:spPr>
        <p:txBody>
          <a:bodyPr>
            <a:noAutofit/>
          </a:bodyPr>
          <a:lstStyle/>
          <a:p>
            <a:pPr>
              <a:lnSpc>
                <a:spcPct val="110000"/>
              </a:lnSpc>
              <a:spcBef>
                <a:spcPts val="408"/>
              </a:spcBef>
              <a:spcAft>
                <a:spcPts val="816"/>
              </a:spcAft>
            </a:pPr>
            <a:r>
              <a:rPr lang="en-US" altLang="en-US" sz="2400" b="0" smtClean="0"/>
              <a:t>“The basic idea… take advantage of what was being learned during the development of earlier, incremental, deliverable versions of the system. Learning comes from both the development and use of the system… Start with a simple implementation of a subset of the software requirements and iteratively enhance the evolving sequence of versions. At each version design modifications are made along with adding new functional capabilities. “ </a:t>
            </a:r>
            <a:r>
              <a:rPr lang="en-US" altLang="en-US" sz="2400" smtClean="0">
                <a:solidFill>
                  <a:srgbClr val="0000FF"/>
                </a:solidFill>
              </a:rPr>
              <a:t>Victor Basili</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a:t>
            </a:fld>
            <a:endParaRPr lang="en-US"/>
          </a:p>
        </p:txBody>
      </p:sp>
    </p:spTree>
    <p:extLst>
      <p:ext uri="{BB962C8B-B14F-4D97-AF65-F5344CB8AC3E}">
        <p14:creationId xmlns:p14="http://schemas.microsoft.com/office/powerpoint/2010/main" val="29545200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35"/>
          <p:cNvSpPr>
            <a:spLocks/>
          </p:cNvSpPr>
          <p:nvPr/>
        </p:nvSpPr>
        <p:spPr bwMode="auto">
          <a:xfrm>
            <a:off x="4998268" y="3104909"/>
            <a:ext cx="1545643" cy="499012"/>
          </a:xfrm>
          <a:prstGeom prst="rect">
            <a:avLst/>
          </a:prstGeom>
          <a:solidFill>
            <a:srgbClr val="FFFF99"/>
          </a:solidFill>
          <a:ln w="36000">
            <a:solidFill>
              <a:srgbClr val="FF3300"/>
            </a:solidFill>
            <a:round/>
            <a:headEnd type="triangle" w="med" len="med"/>
            <a:tailEnd type="triangle" w="med" len="med"/>
          </a:ln>
        </p:spPr>
        <p:txBody>
          <a:bodyPr wrap="none"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80000"/>
              </a:lnSpc>
            </a:pPr>
            <a:endParaRPr lang="en-US" altLang="en-US" sz="1905">
              <a:latin typeface="Comic Sans MS" panose="030F0702030302020204" pitchFamily="66" charset="0"/>
            </a:endParaRPr>
          </a:p>
        </p:txBody>
      </p:sp>
      <p:sp>
        <p:nvSpPr>
          <p:cNvPr id="216067" name="Rectangle 2"/>
          <p:cNvSpPr>
            <a:spLocks noGrp="1" noChangeArrowheads="1"/>
          </p:cNvSpPr>
          <p:nvPr>
            <p:ph type="title" idx="4294967295"/>
          </p:nvPr>
        </p:nvSpPr>
        <p:spPr>
          <a:xfrm>
            <a:off x="387263" y="40085"/>
            <a:ext cx="5848814" cy="564900"/>
          </a:xfrm>
        </p:spPr>
        <p:txBody>
          <a:bodyPr/>
          <a:lstStyle/>
          <a:p>
            <a:pPr eaLnBrk="1" hangingPunct="1"/>
            <a:r>
              <a:rPr lang="en-US" altLang="en-US" sz="2994" b="1" dirty="0"/>
              <a:t>Evolutionary Model</a:t>
            </a:r>
          </a:p>
        </p:txBody>
      </p:sp>
      <p:sp>
        <p:nvSpPr>
          <p:cNvPr id="216068" name="Rectangle 3"/>
          <p:cNvSpPr>
            <a:spLocks noGrp="1" noChangeArrowheads="1"/>
          </p:cNvSpPr>
          <p:nvPr>
            <p:ph type="body" idx="4294967295"/>
          </p:nvPr>
        </p:nvSpPr>
        <p:spPr>
          <a:xfrm>
            <a:off x="82672" y="710297"/>
            <a:ext cx="6699128" cy="1064992"/>
          </a:xfrm>
        </p:spPr>
        <p:txBody>
          <a:bodyPr>
            <a:normAutofit fontScale="92500" lnSpcReduction="20000"/>
          </a:bodyPr>
          <a:lstStyle/>
          <a:p>
            <a:pPr marL="287316" indent="-216027">
              <a:lnSpc>
                <a:spcPct val="110000"/>
              </a:lnSpc>
              <a:spcBef>
                <a:spcPct val="5000"/>
              </a:spcBef>
              <a:spcAft>
                <a:spcPct val="10000"/>
              </a:spcAft>
            </a:pPr>
            <a:r>
              <a:rPr lang="en-US" altLang="en-US" sz="2449" dirty="0"/>
              <a:t>Evolves an initial implementation with user feedback: </a:t>
            </a:r>
            <a:endParaRPr lang="en-US" altLang="en-US" sz="2449" dirty="0">
              <a:cs typeface="Arial" panose="020B0604020202020204" pitchFamily="34" charset="0"/>
            </a:endParaRPr>
          </a:p>
          <a:p>
            <a:pPr marL="581113" lvl="1" indent="-193345">
              <a:lnSpc>
                <a:spcPct val="110000"/>
              </a:lnSpc>
              <a:spcBef>
                <a:spcPct val="5000"/>
              </a:spcBef>
              <a:spcAft>
                <a:spcPct val="10000"/>
              </a:spcAft>
            </a:pPr>
            <a:r>
              <a:rPr lang="en-US" altLang="en-US" sz="2177" b="1" dirty="0">
                <a:solidFill>
                  <a:srgbClr val="FF0000"/>
                </a:solidFill>
                <a:cs typeface="Arial" panose="020B0604020202020204" pitchFamily="34" charset="0"/>
              </a:rPr>
              <a:t>Multiple versions until the final version.</a:t>
            </a:r>
          </a:p>
        </p:txBody>
      </p:sp>
      <p:sp>
        <p:nvSpPr>
          <p:cNvPr id="216069" name="Line 12"/>
          <p:cNvSpPr>
            <a:spLocks noChangeShapeType="1"/>
          </p:cNvSpPr>
          <p:nvPr/>
        </p:nvSpPr>
        <p:spPr bwMode="auto">
          <a:xfrm>
            <a:off x="1670438" y="3085467"/>
            <a:ext cx="777682" cy="0"/>
          </a:xfrm>
          <a:prstGeom prst="line">
            <a:avLst/>
          </a:prstGeom>
          <a:noFill/>
          <a:ln w="38100">
            <a:solidFill>
              <a:schemeClr val="accent2"/>
            </a:solidFill>
            <a:round/>
            <a:headEnd/>
            <a:tailEnd type="triangle" w="lg" len="lg"/>
          </a:ln>
          <a:extLst>
            <a:ext uri="{909E8E84-426E-40DD-AFC4-6F175D3DCCD1}">
              <a14:hiddenFill xmlns:a14="http://schemas.microsoft.com/office/drawing/2010/main">
                <a:noFill/>
              </a14:hiddenFill>
            </a:ext>
          </a:extLst>
        </p:spPr>
        <p:txBody>
          <a:bodyPr/>
          <a:lstStyle/>
          <a:p>
            <a:endParaRPr lang="en-US" sz="1225"/>
          </a:p>
        </p:txBody>
      </p:sp>
      <p:sp>
        <p:nvSpPr>
          <p:cNvPr id="216070" name="Rectangle 13"/>
          <p:cNvSpPr>
            <a:spLocks noChangeArrowheads="1"/>
          </p:cNvSpPr>
          <p:nvPr/>
        </p:nvSpPr>
        <p:spPr bwMode="auto">
          <a:xfrm>
            <a:off x="2438400" y="1962150"/>
            <a:ext cx="1689297" cy="2730527"/>
          </a:xfrm>
          <a:prstGeom prst="rect">
            <a:avLst/>
          </a:prstGeom>
          <a:solidFill>
            <a:srgbClr val="FFFF99"/>
          </a:solidFill>
          <a:ln w="38100">
            <a:solidFill>
              <a:srgbClr val="FF3300"/>
            </a:solidFill>
            <a:round/>
            <a:headEnd/>
            <a:tailEnd/>
          </a:ln>
        </p:spPr>
        <p:txBody>
          <a:bodyPr wrap="none"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80000"/>
              </a:lnSpc>
            </a:pPr>
            <a:endParaRPr lang="en-US" altLang="en-US" sz="1905">
              <a:latin typeface="Comic Sans MS" panose="030F0702030302020204" pitchFamily="66" charset="0"/>
            </a:endParaRPr>
          </a:p>
        </p:txBody>
      </p:sp>
      <p:sp>
        <p:nvSpPr>
          <p:cNvPr id="216071" name="AutoShape 14"/>
          <p:cNvSpPr>
            <a:spLocks noChangeArrowheads="1"/>
          </p:cNvSpPr>
          <p:nvPr/>
        </p:nvSpPr>
        <p:spPr bwMode="auto">
          <a:xfrm>
            <a:off x="2597175" y="2334789"/>
            <a:ext cx="1428990" cy="497933"/>
          </a:xfrm>
          <a:prstGeom prst="roundRect">
            <a:avLst>
              <a:gd name="adj" fmla="val 16667"/>
            </a:avLst>
          </a:prstGeom>
          <a:solidFill>
            <a:srgbClr val="E6E6FF"/>
          </a:solidFill>
          <a:ln w="9525">
            <a:solidFill>
              <a:srgbClr val="000000"/>
            </a:solidFill>
            <a:round/>
            <a:headEnd/>
            <a:tailEnd/>
          </a:ln>
        </p:spPr>
        <p:txBody>
          <a:bodyPr wrap="none" lIns="61235" tIns="30617" rIns="61235" bIns="30617" anchor="ctr"/>
          <a:lstStyle>
            <a:lvl1pPr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gn="ctr" eaLnBrk="1" hangingPunct="1">
              <a:lnSpc>
                <a:spcPct val="100000"/>
              </a:lnSpc>
            </a:pPr>
            <a:r>
              <a:rPr lang="en-IN" altLang="en-US" sz="1633">
                <a:solidFill>
                  <a:srgbClr val="000000"/>
                </a:solidFill>
                <a:latin typeface="Comic Sans MS" panose="030F0702030302020204" pitchFamily="66" charset="0"/>
                <a:cs typeface="Arial" panose="020B0604020202020204" pitchFamily="34" charset="0"/>
              </a:rPr>
              <a:t>Specification</a:t>
            </a:r>
          </a:p>
        </p:txBody>
      </p:sp>
      <p:sp>
        <p:nvSpPr>
          <p:cNvPr id="216072" name="AutoShape 15"/>
          <p:cNvSpPr>
            <a:spLocks noChangeArrowheads="1"/>
          </p:cNvSpPr>
          <p:nvPr/>
        </p:nvSpPr>
        <p:spPr bwMode="auto">
          <a:xfrm>
            <a:off x="2580974" y="4006804"/>
            <a:ext cx="1427910" cy="499012"/>
          </a:xfrm>
          <a:prstGeom prst="roundRect">
            <a:avLst>
              <a:gd name="adj" fmla="val 16667"/>
            </a:avLst>
          </a:prstGeom>
          <a:solidFill>
            <a:srgbClr val="E6E6FF"/>
          </a:solidFill>
          <a:ln w="9525">
            <a:solidFill>
              <a:srgbClr val="000000"/>
            </a:solidFill>
            <a:round/>
            <a:headEnd/>
            <a:tailEnd/>
          </a:ln>
        </p:spPr>
        <p:txBody>
          <a:bodyPr wrap="none"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80000"/>
              </a:lnSpc>
            </a:pPr>
            <a:endParaRPr lang="en-US" altLang="en-US" sz="1905">
              <a:latin typeface="Comic Sans MS" panose="030F0702030302020204" pitchFamily="66" charset="0"/>
            </a:endParaRPr>
          </a:p>
        </p:txBody>
      </p:sp>
      <p:sp>
        <p:nvSpPr>
          <p:cNvPr id="216073" name="AutoShape 16"/>
          <p:cNvSpPr>
            <a:spLocks noChangeArrowheads="1"/>
          </p:cNvSpPr>
          <p:nvPr/>
        </p:nvSpPr>
        <p:spPr bwMode="auto">
          <a:xfrm>
            <a:off x="2647941" y="3164315"/>
            <a:ext cx="1428990" cy="499012"/>
          </a:xfrm>
          <a:prstGeom prst="roundRect">
            <a:avLst>
              <a:gd name="adj" fmla="val 16667"/>
            </a:avLst>
          </a:prstGeom>
          <a:solidFill>
            <a:srgbClr val="E6E6FF"/>
          </a:solidFill>
          <a:ln w="9525">
            <a:solidFill>
              <a:srgbClr val="000000"/>
            </a:solidFill>
            <a:round/>
            <a:headEnd/>
            <a:tailEnd/>
          </a:ln>
        </p:spPr>
        <p:txBody>
          <a:bodyPr wrap="none" lIns="61235" tIns="30617" rIns="61235" bIns="30617" anchor="ctr"/>
          <a:lstStyle>
            <a:lvl1pPr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gn="ctr" eaLnBrk="1" hangingPunct="1">
              <a:lnSpc>
                <a:spcPct val="100000"/>
              </a:lnSpc>
            </a:pPr>
            <a:r>
              <a:rPr lang="en-IN" altLang="en-US" sz="1633">
                <a:solidFill>
                  <a:srgbClr val="000000"/>
                </a:solidFill>
                <a:latin typeface="Comic Sans MS" panose="030F0702030302020204" pitchFamily="66" charset="0"/>
                <a:cs typeface="Arial" panose="020B0604020202020204" pitchFamily="34" charset="0"/>
              </a:rPr>
              <a:t>Development</a:t>
            </a:r>
          </a:p>
        </p:txBody>
      </p:sp>
      <p:sp>
        <p:nvSpPr>
          <p:cNvPr id="216074" name="Text Box 17"/>
          <p:cNvSpPr txBox="1">
            <a:spLocks noChangeArrowheads="1"/>
          </p:cNvSpPr>
          <p:nvPr/>
        </p:nvSpPr>
        <p:spPr bwMode="auto">
          <a:xfrm>
            <a:off x="2780796" y="4165581"/>
            <a:ext cx="1042309" cy="25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1235" tIns="30617" rIns="61235" bIns="30617"/>
          <a:lstStyle>
            <a:lvl1pPr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eaLnBrk="1" hangingPunct="1">
              <a:lnSpc>
                <a:spcPct val="100000"/>
              </a:lnSpc>
            </a:pPr>
            <a:r>
              <a:rPr lang="en-IN" altLang="en-US" sz="1633">
                <a:solidFill>
                  <a:srgbClr val="000000"/>
                </a:solidFill>
                <a:latin typeface="Comic Sans MS" panose="030F0702030302020204" pitchFamily="66" charset="0"/>
                <a:cs typeface="Arial" panose="020B0604020202020204" pitchFamily="34" charset="0"/>
              </a:rPr>
              <a:t>Validation</a:t>
            </a:r>
          </a:p>
        </p:txBody>
      </p:sp>
      <p:sp>
        <p:nvSpPr>
          <p:cNvPr id="216075" name="Rectangle 18"/>
          <p:cNvSpPr>
            <a:spLocks noChangeArrowheads="1"/>
          </p:cNvSpPr>
          <p:nvPr/>
        </p:nvSpPr>
        <p:spPr bwMode="auto">
          <a:xfrm>
            <a:off x="82672" y="2848922"/>
            <a:ext cx="1587767" cy="499012"/>
          </a:xfrm>
          <a:prstGeom prst="rect">
            <a:avLst/>
          </a:prstGeom>
          <a:solidFill>
            <a:srgbClr val="FFFF99"/>
          </a:solidFill>
          <a:ln w="38100">
            <a:solidFill>
              <a:srgbClr val="FF3300"/>
            </a:solidFill>
            <a:round/>
            <a:headEnd/>
            <a:tailEnd/>
          </a:ln>
        </p:spPr>
        <p:txBody>
          <a:bodyPr wrap="none" lIns="61235" tIns="30617" rIns="61235" bIns="30617" anchor="ctr"/>
          <a:lstStyle>
            <a:lvl1pPr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gn="ctr" eaLnBrk="1" hangingPunct="1">
              <a:lnSpc>
                <a:spcPct val="100000"/>
              </a:lnSpc>
            </a:pPr>
            <a:r>
              <a:rPr lang="en-IN" altLang="en-US" sz="1633" dirty="0">
                <a:solidFill>
                  <a:srgbClr val="000000"/>
                </a:solidFill>
                <a:latin typeface="Comic Sans MS" panose="030F0702030302020204" pitchFamily="66" charset="0"/>
                <a:cs typeface="Arial" panose="020B0604020202020204" pitchFamily="34" charset="0"/>
              </a:rPr>
              <a:t>Initial Rough </a:t>
            </a:r>
          </a:p>
          <a:p>
            <a:pPr algn="ctr" eaLnBrk="1" hangingPunct="1">
              <a:lnSpc>
                <a:spcPct val="100000"/>
              </a:lnSpc>
            </a:pPr>
            <a:r>
              <a:rPr lang="en-IN" altLang="en-US" sz="1633" dirty="0">
                <a:solidFill>
                  <a:srgbClr val="000000"/>
                </a:solidFill>
                <a:latin typeface="Comic Sans MS" panose="030F0702030302020204" pitchFamily="66" charset="0"/>
                <a:cs typeface="Arial" panose="020B0604020202020204" pitchFamily="34" charset="0"/>
              </a:rPr>
              <a:t>Requirements</a:t>
            </a:r>
            <a:endParaRPr lang="en-IN" altLang="en-US" sz="1633" dirty="0">
              <a:solidFill>
                <a:srgbClr val="000000"/>
              </a:solidFill>
              <a:latin typeface="Comic Sans MS" panose="030F0702030302020204" pitchFamily="66" charset="0"/>
              <a:cs typeface="Arial" panose="020B0604020202020204" pitchFamily="34" charset="0"/>
            </a:endParaRPr>
          </a:p>
        </p:txBody>
      </p:sp>
      <p:sp>
        <p:nvSpPr>
          <p:cNvPr id="216076" name="Line 19"/>
          <p:cNvSpPr>
            <a:spLocks noChangeShapeType="1"/>
          </p:cNvSpPr>
          <p:nvPr/>
        </p:nvSpPr>
        <p:spPr bwMode="auto">
          <a:xfrm>
            <a:off x="3049743" y="2848922"/>
            <a:ext cx="1080" cy="322954"/>
          </a:xfrm>
          <a:prstGeom prst="line">
            <a:avLst/>
          </a:prstGeom>
          <a:noFill/>
          <a:ln w="38100">
            <a:solidFill>
              <a:schemeClr val="accent2"/>
            </a:solidFill>
            <a:round/>
            <a:headEnd type="triangle" w="lg" len="lg"/>
            <a:tailEnd/>
          </a:ln>
          <a:extLst>
            <a:ext uri="{909E8E84-426E-40DD-AFC4-6F175D3DCCD1}">
              <a14:hiddenFill xmlns:a14="http://schemas.microsoft.com/office/drawing/2010/main">
                <a:noFill/>
              </a14:hiddenFill>
            </a:ext>
          </a:extLst>
        </p:spPr>
        <p:txBody>
          <a:bodyPr/>
          <a:lstStyle/>
          <a:p>
            <a:endParaRPr lang="en-US" sz="1225"/>
          </a:p>
        </p:txBody>
      </p:sp>
      <p:sp>
        <p:nvSpPr>
          <p:cNvPr id="216077" name="Line 20"/>
          <p:cNvSpPr>
            <a:spLocks noChangeShapeType="1"/>
          </p:cNvSpPr>
          <p:nvPr/>
        </p:nvSpPr>
        <p:spPr bwMode="auto">
          <a:xfrm>
            <a:off x="3583319" y="2848923"/>
            <a:ext cx="0" cy="315393"/>
          </a:xfrm>
          <a:prstGeom prst="line">
            <a:avLst/>
          </a:prstGeom>
          <a:noFill/>
          <a:ln w="38100">
            <a:solidFill>
              <a:schemeClr val="accent2"/>
            </a:solidFill>
            <a:round/>
            <a:headEnd/>
            <a:tailEnd type="triangle" w="lg" len="lg"/>
          </a:ln>
          <a:extLst>
            <a:ext uri="{909E8E84-426E-40DD-AFC4-6F175D3DCCD1}">
              <a14:hiddenFill xmlns:a14="http://schemas.microsoft.com/office/drawing/2010/main">
                <a:noFill/>
              </a14:hiddenFill>
            </a:ext>
          </a:extLst>
        </p:spPr>
        <p:txBody>
          <a:bodyPr/>
          <a:lstStyle/>
          <a:p>
            <a:endParaRPr lang="en-US" sz="1225"/>
          </a:p>
        </p:txBody>
      </p:sp>
      <p:sp>
        <p:nvSpPr>
          <p:cNvPr id="216078" name="Line 21"/>
          <p:cNvSpPr>
            <a:spLocks noChangeShapeType="1"/>
          </p:cNvSpPr>
          <p:nvPr/>
        </p:nvSpPr>
        <p:spPr bwMode="auto">
          <a:xfrm flipV="1">
            <a:off x="3049743" y="3638485"/>
            <a:ext cx="1080" cy="368318"/>
          </a:xfrm>
          <a:prstGeom prst="line">
            <a:avLst/>
          </a:prstGeom>
          <a:noFill/>
          <a:ln w="38100">
            <a:solidFill>
              <a:schemeClr val="accent2"/>
            </a:solidFill>
            <a:round/>
            <a:headEnd/>
            <a:tailEnd type="triangle" w="lg" len="lg"/>
          </a:ln>
          <a:extLst>
            <a:ext uri="{909E8E84-426E-40DD-AFC4-6F175D3DCCD1}">
              <a14:hiddenFill xmlns:a14="http://schemas.microsoft.com/office/drawing/2010/main">
                <a:noFill/>
              </a14:hiddenFill>
            </a:ext>
          </a:extLst>
        </p:spPr>
        <p:txBody>
          <a:bodyPr/>
          <a:lstStyle/>
          <a:p>
            <a:endParaRPr lang="en-US" sz="1225"/>
          </a:p>
        </p:txBody>
      </p:sp>
      <p:sp>
        <p:nvSpPr>
          <p:cNvPr id="216079" name="Line 22"/>
          <p:cNvSpPr>
            <a:spLocks noChangeShapeType="1"/>
          </p:cNvSpPr>
          <p:nvPr/>
        </p:nvSpPr>
        <p:spPr bwMode="auto">
          <a:xfrm>
            <a:off x="3650286" y="3638485"/>
            <a:ext cx="1080" cy="398562"/>
          </a:xfrm>
          <a:prstGeom prst="line">
            <a:avLst/>
          </a:prstGeom>
          <a:noFill/>
          <a:ln w="38100">
            <a:solidFill>
              <a:schemeClr val="accent2"/>
            </a:solidFill>
            <a:round/>
            <a:headEnd/>
            <a:tailEnd type="triangle" w="lg" len="lg"/>
          </a:ln>
          <a:extLst>
            <a:ext uri="{909E8E84-426E-40DD-AFC4-6F175D3DCCD1}">
              <a14:hiddenFill xmlns:a14="http://schemas.microsoft.com/office/drawing/2010/main">
                <a:noFill/>
              </a14:hiddenFill>
            </a:ext>
          </a:extLst>
        </p:spPr>
        <p:txBody>
          <a:bodyPr/>
          <a:lstStyle/>
          <a:p>
            <a:endParaRPr lang="en-US" sz="1225"/>
          </a:p>
        </p:txBody>
      </p:sp>
      <p:sp>
        <p:nvSpPr>
          <p:cNvPr id="216080" name="Rectangle 23"/>
          <p:cNvSpPr>
            <a:spLocks noChangeArrowheads="1"/>
          </p:cNvSpPr>
          <p:nvPr/>
        </p:nvSpPr>
        <p:spPr bwMode="auto">
          <a:xfrm>
            <a:off x="4852453" y="3883671"/>
            <a:ext cx="1587767" cy="497933"/>
          </a:xfrm>
          <a:prstGeom prst="rect">
            <a:avLst/>
          </a:prstGeom>
          <a:solidFill>
            <a:srgbClr val="FFFF99"/>
          </a:solidFill>
          <a:ln w="38100">
            <a:solidFill>
              <a:srgbClr val="FF3300"/>
            </a:solidFill>
            <a:round/>
            <a:headEnd/>
            <a:tailEnd/>
          </a:ln>
        </p:spPr>
        <p:txBody>
          <a:bodyPr wrap="none" lIns="61235" tIns="30617" rIns="61235" bIns="30617" anchor="ctr"/>
          <a:lstStyle>
            <a:lvl1pPr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gn="ctr" eaLnBrk="1" hangingPunct="1">
              <a:lnSpc>
                <a:spcPct val="100000"/>
              </a:lnSpc>
            </a:pPr>
            <a:r>
              <a:rPr lang="en-IN" altLang="en-US" sz="1633">
                <a:solidFill>
                  <a:srgbClr val="000000"/>
                </a:solidFill>
                <a:latin typeface="Comic Sans MS" panose="030F0702030302020204" pitchFamily="66" charset="0"/>
                <a:cs typeface="Arial" panose="020B0604020202020204" pitchFamily="34" charset="0"/>
              </a:rPr>
              <a:t>Final</a:t>
            </a:r>
          </a:p>
          <a:p>
            <a:pPr algn="ctr" eaLnBrk="1" hangingPunct="1">
              <a:lnSpc>
                <a:spcPct val="100000"/>
              </a:lnSpc>
            </a:pPr>
            <a:r>
              <a:rPr lang="en-IN" altLang="en-US" sz="1633">
                <a:solidFill>
                  <a:srgbClr val="000000"/>
                </a:solidFill>
                <a:latin typeface="Comic Sans MS" panose="030F0702030302020204" pitchFamily="66" charset="0"/>
                <a:cs typeface="Arial" panose="020B0604020202020204" pitchFamily="34" charset="0"/>
              </a:rPr>
              <a:t>version</a:t>
            </a:r>
          </a:p>
        </p:txBody>
      </p:sp>
      <p:sp>
        <p:nvSpPr>
          <p:cNvPr id="216081" name="Rectangle 24"/>
          <p:cNvSpPr>
            <a:spLocks/>
          </p:cNvSpPr>
          <p:nvPr/>
        </p:nvSpPr>
        <p:spPr bwMode="auto">
          <a:xfrm>
            <a:off x="4852452" y="2163051"/>
            <a:ext cx="1545642" cy="499012"/>
          </a:xfrm>
          <a:prstGeom prst="rect">
            <a:avLst/>
          </a:prstGeom>
          <a:solidFill>
            <a:srgbClr val="FFFF99"/>
          </a:solidFill>
          <a:ln w="36000">
            <a:solidFill>
              <a:srgbClr val="FF3300"/>
            </a:solidFill>
            <a:round/>
            <a:headEnd type="triangle" w="med" len="med"/>
            <a:tailEnd type="triangle" w="med" len="med"/>
          </a:ln>
        </p:spPr>
        <p:txBody>
          <a:bodyPr wrap="none"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80000"/>
              </a:lnSpc>
            </a:pPr>
            <a:endParaRPr lang="en-US" altLang="en-US" sz="1905">
              <a:latin typeface="Comic Sans MS" panose="030F0702030302020204" pitchFamily="66" charset="0"/>
            </a:endParaRPr>
          </a:p>
        </p:txBody>
      </p:sp>
      <p:sp>
        <p:nvSpPr>
          <p:cNvPr id="216082" name="Text Box 25"/>
          <p:cNvSpPr txBox="1">
            <a:spLocks noChangeArrowheads="1"/>
          </p:cNvSpPr>
          <p:nvPr/>
        </p:nvSpPr>
        <p:spPr bwMode="auto">
          <a:xfrm>
            <a:off x="4920500" y="2163051"/>
            <a:ext cx="1110357" cy="49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type="triangle" w="med" len="med"/>
                <a:tailEnd type="triangle" w="med" len="med"/>
              </a14:hiddenLine>
            </a:ext>
          </a:extLst>
        </p:spPr>
        <p:txBody>
          <a:bodyPr lIns="61235" tIns="30617" rIns="61235" bIns="30617"/>
          <a:lstStyle>
            <a:lvl1pPr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eaLnBrk="1" hangingPunct="1">
              <a:lnSpc>
                <a:spcPct val="100000"/>
              </a:lnSpc>
            </a:pPr>
            <a:r>
              <a:rPr lang="en-IN" altLang="en-US" sz="1633">
                <a:solidFill>
                  <a:srgbClr val="000000"/>
                </a:solidFill>
                <a:latin typeface="Comic Sans MS" panose="030F0702030302020204" pitchFamily="66" charset="0"/>
                <a:cs typeface="Arial" panose="020B0604020202020204" pitchFamily="34" charset="0"/>
              </a:rPr>
              <a:t> Initial</a:t>
            </a:r>
          </a:p>
          <a:p>
            <a:pPr eaLnBrk="1" hangingPunct="1">
              <a:lnSpc>
                <a:spcPct val="100000"/>
              </a:lnSpc>
            </a:pPr>
            <a:r>
              <a:rPr lang="en-IN" altLang="en-US" sz="1633">
                <a:solidFill>
                  <a:srgbClr val="000000"/>
                </a:solidFill>
                <a:latin typeface="Comic Sans MS" panose="030F0702030302020204" pitchFamily="66" charset="0"/>
                <a:cs typeface="Arial" panose="020B0604020202020204" pitchFamily="34" charset="0"/>
              </a:rPr>
              <a:t>version</a:t>
            </a:r>
          </a:p>
        </p:txBody>
      </p:sp>
      <p:sp>
        <p:nvSpPr>
          <p:cNvPr id="216083" name="Line 26"/>
          <p:cNvSpPr>
            <a:spLocks noChangeShapeType="1"/>
          </p:cNvSpPr>
          <p:nvPr/>
        </p:nvSpPr>
        <p:spPr bwMode="auto">
          <a:xfrm>
            <a:off x="4117976" y="2320747"/>
            <a:ext cx="737717" cy="1080"/>
          </a:xfrm>
          <a:prstGeom prst="line">
            <a:avLst/>
          </a:prstGeom>
          <a:noFill/>
          <a:ln w="38100">
            <a:solidFill>
              <a:schemeClr val="accent2"/>
            </a:solidFill>
            <a:round/>
            <a:headEnd/>
            <a:tailEnd type="triangle" w="lg" len="lg"/>
          </a:ln>
          <a:extLst>
            <a:ext uri="{909E8E84-426E-40DD-AFC4-6F175D3DCCD1}">
              <a14:hiddenFill xmlns:a14="http://schemas.microsoft.com/office/drawing/2010/main">
                <a:noFill/>
              </a14:hiddenFill>
            </a:ext>
          </a:extLst>
        </p:spPr>
        <p:txBody>
          <a:bodyPr/>
          <a:lstStyle/>
          <a:p>
            <a:endParaRPr lang="en-US" sz="1225"/>
          </a:p>
        </p:txBody>
      </p:sp>
      <p:sp>
        <p:nvSpPr>
          <p:cNvPr id="216084" name="Line 27"/>
          <p:cNvSpPr>
            <a:spLocks noChangeShapeType="1"/>
          </p:cNvSpPr>
          <p:nvPr/>
        </p:nvSpPr>
        <p:spPr bwMode="auto">
          <a:xfrm flipH="1">
            <a:off x="4117976" y="2532449"/>
            <a:ext cx="737717" cy="1080"/>
          </a:xfrm>
          <a:prstGeom prst="line">
            <a:avLst/>
          </a:prstGeom>
          <a:noFill/>
          <a:ln w="38100">
            <a:solidFill>
              <a:schemeClr val="accent2"/>
            </a:solidFill>
            <a:prstDash val="sysDash"/>
            <a:round/>
            <a:headEnd/>
            <a:tailEnd type="triangle" w="lg" len="lg"/>
          </a:ln>
          <a:extLst>
            <a:ext uri="{909E8E84-426E-40DD-AFC4-6F175D3DCCD1}">
              <a14:hiddenFill xmlns:a14="http://schemas.microsoft.com/office/drawing/2010/main">
                <a:noFill/>
              </a14:hiddenFill>
            </a:ext>
          </a:extLst>
        </p:spPr>
        <p:txBody>
          <a:bodyPr/>
          <a:lstStyle/>
          <a:p>
            <a:endParaRPr lang="en-US" sz="1225"/>
          </a:p>
        </p:txBody>
      </p:sp>
      <p:sp>
        <p:nvSpPr>
          <p:cNvPr id="216085" name="Line 29"/>
          <p:cNvSpPr>
            <a:spLocks noChangeShapeType="1"/>
          </p:cNvSpPr>
          <p:nvPr/>
        </p:nvSpPr>
        <p:spPr bwMode="auto">
          <a:xfrm flipV="1">
            <a:off x="4117976" y="3111391"/>
            <a:ext cx="756079" cy="6481"/>
          </a:xfrm>
          <a:prstGeom prst="line">
            <a:avLst/>
          </a:prstGeom>
          <a:noFill/>
          <a:ln w="38100">
            <a:solidFill>
              <a:schemeClr val="accent2"/>
            </a:solidFill>
            <a:round/>
            <a:headEnd/>
            <a:tailEnd type="triangle" w="lg" len="lg"/>
          </a:ln>
          <a:extLst>
            <a:ext uri="{909E8E84-426E-40DD-AFC4-6F175D3DCCD1}">
              <a14:hiddenFill xmlns:a14="http://schemas.microsoft.com/office/drawing/2010/main">
                <a:noFill/>
              </a14:hiddenFill>
            </a:ext>
          </a:extLst>
        </p:spPr>
        <p:txBody>
          <a:bodyPr/>
          <a:lstStyle/>
          <a:p>
            <a:endParaRPr lang="en-US" sz="1225"/>
          </a:p>
        </p:txBody>
      </p:sp>
      <p:sp>
        <p:nvSpPr>
          <p:cNvPr id="216086" name="Line 30"/>
          <p:cNvSpPr>
            <a:spLocks noChangeShapeType="1"/>
          </p:cNvSpPr>
          <p:nvPr/>
        </p:nvSpPr>
        <p:spPr bwMode="auto">
          <a:xfrm>
            <a:off x="4117976" y="3374938"/>
            <a:ext cx="737717" cy="1080"/>
          </a:xfrm>
          <a:prstGeom prst="line">
            <a:avLst/>
          </a:prstGeom>
          <a:noFill/>
          <a:ln w="38100">
            <a:solidFill>
              <a:schemeClr val="accent2"/>
            </a:solidFill>
            <a:prstDash val="sysDash"/>
            <a:round/>
            <a:headEnd type="triangle" w="lg" len="lg"/>
            <a:tailEnd/>
          </a:ln>
          <a:extLst>
            <a:ext uri="{909E8E84-426E-40DD-AFC4-6F175D3DCCD1}">
              <a14:hiddenFill xmlns:a14="http://schemas.microsoft.com/office/drawing/2010/main">
                <a:noFill/>
              </a14:hiddenFill>
            </a:ext>
          </a:extLst>
        </p:spPr>
        <p:txBody>
          <a:bodyPr/>
          <a:lstStyle/>
          <a:p>
            <a:endParaRPr lang="en-US" sz="1225"/>
          </a:p>
        </p:txBody>
      </p:sp>
      <p:sp>
        <p:nvSpPr>
          <p:cNvPr id="216087" name="Line 31"/>
          <p:cNvSpPr>
            <a:spLocks noChangeShapeType="1"/>
          </p:cNvSpPr>
          <p:nvPr/>
        </p:nvSpPr>
        <p:spPr bwMode="auto">
          <a:xfrm flipV="1">
            <a:off x="4117976" y="4138578"/>
            <a:ext cx="756079" cy="5401"/>
          </a:xfrm>
          <a:prstGeom prst="line">
            <a:avLst/>
          </a:prstGeom>
          <a:noFill/>
          <a:ln w="38100">
            <a:solidFill>
              <a:schemeClr val="accent2"/>
            </a:solidFill>
            <a:round/>
            <a:headEnd/>
            <a:tailEnd type="triangle" w="lg" len="lg"/>
          </a:ln>
          <a:extLst>
            <a:ext uri="{909E8E84-426E-40DD-AFC4-6F175D3DCCD1}">
              <a14:hiddenFill xmlns:a14="http://schemas.microsoft.com/office/drawing/2010/main">
                <a:noFill/>
              </a14:hiddenFill>
            </a:ext>
          </a:extLst>
        </p:spPr>
        <p:txBody>
          <a:bodyPr/>
          <a:lstStyle/>
          <a:p>
            <a:endParaRPr lang="en-US" sz="1225"/>
          </a:p>
        </p:txBody>
      </p:sp>
      <p:sp>
        <p:nvSpPr>
          <p:cNvPr id="216088" name="Rectangle 34"/>
          <p:cNvSpPr>
            <a:spLocks/>
          </p:cNvSpPr>
          <p:nvPr/>
        </p:nvSpPr>
        <p:spPr bwMode="auto">
          <a:xfrm>
            <a:off x="4946423" y="3033622"/>
            <a:ext cx="1545643" cy="499012"/>
          </a:xfrm>
          <a:prstGeom prst="rect">
            <a:avLst/>
          </a:prstGeom>
          <a:solidFill>
            <a:srgbClr val="FFFF99"/>
          </a:solidFill>
          <a:ln w="36000">
            <a:solidFill>
              <a:srgbClr val="FF3300"/>
            </a:solidFill>
            <a:round/>
            <a:headEnd type="triangle" w="med" len="med"/>
            <a:tailEnd type="triangle" w="med" len="med"/>
          </a:ln>
        </p:spPr>
        <p:txBody>
          <a:bodyPr wrap="none"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80000"/>
              </a:lnSpc>
            </a:pPr>
            <a:endParaRPr lang="en-US" altLang="en-US" sz="1905">
              <a:latin typeface="Comic Sans MS" panose="030F0702030302020204" pitchFamily="66" charset="0"/>
            </a:endParaRPr>
          </a:p>
        </p:txBody>
      </p:sp>
      <p:sp>
        <p:nvSpPr>
          <p:cNvPr id="216089" name="Rectangle 28"/>
          <p:cNvSpPr>
            <a:spLocks noChangeArrowheads="1"/>
          </p:cNvSpPr>
          <p:nvPr/>
        </p:nvSpPr>
        <p:spPr bwMode="auto">
          <a:xfrm>
            <a:off x="4852453" y="2954773"/>
            <a:ext cx="1587767" cy="496852"/>
          </a:xfrm>
          <a:prstGeom prst="rect">
            <a:avLst/>
          </a:prstGeom>
          <a:solidFill>
            <a:srgbClr val="FFFF99"/>
          </a:solidFill>
          <a:ln w="38100">
            <a:solidFill>
              <a:srgbClr val="FF3300"/>
            </a:solidFill>
            <a:round/>
            <a:headEnd/>
            <a:tailEnd/>
          </a:ln>
        </p:spPr>
        <p:txBody>
          <a:bodyPr wrap="none" lIns="61235" tIns="30617" rIns="61235" bIns="30617" anchor="ctr"/>
          <a:lstStyle>
            <a:lvl1pPr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defTabSz="449263">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gn="ctr" eaLnBrk="1" hangingPunct="1">
              <a:lnSpc>
                <a:spcPct val="100000"/>
              </a:lnSpc>
            </a:pPr>
            <a:r>
              <a:rPr lang="en-IN" altLang="en-US" sz="1633">
                <a:solidFill>
                  <a:srgbClr val="000000"/>
                </a:solidFill>
                <a:latin typeface="Comic Sans MS" panose="030F0702030302020204" pitchFamily="66" charset="0"/>
                <a:cs typeface="Arial" panose="020B0604020202020204" pitchFamily="34" charset="0"/>
              </a:rPr>
              <a:t>Intermediate</a:t>
            </a:r>
          </a:p>
          <a:p>
            <a:pPr algn="ctr" eaLnBrk="1" hangingPunct="1">
              <a:lnSpc>
                <a:spcPct val="100000"/>
              </a:lnSpc>
            </a:pPr>
            <a:r>
              <a:rPr lang="en-IN" altLang="en-US" sz="1633">
                <a:solidFill>
                  <a:srgbClr val="000000"/>
                </a:solidFill>
                <a:latin typeface="Comic Sans MS" panose="030F0702030302020204" pitchFamily="66" charset="0"/>
                <a:cs typeface="Arial" panose="020B0604020202020204" pitchFamily="34" charset="0"/>
              </a:rPr>
              <a:t>versions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20</a:t>
            </a:fld>
            <a:endParaRPr lang="en-US"/>
          </a:p>
        </p:txBody>
      </p:sp>
    </p:spTree>
    <p:extLst>
      <p:ext uri="{BB962C8B-B14F-4D97-AF65-F5344CB8AC3E}">
        <p14:creationId xmlns:p14="http://schemas.microsoft.com/office/powerpoint/2010/main" val="4083835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1"/>
          <p:cNvSpPr>
            <a:spLocks noGrp="1" noChangeArrowheads="1"/>
          </p:cNvSpPr>
          <p:nvPr>
            <p:ph type="title" idx="4294967295"/>
          </p:nvPr>
        </p:nvSpPr>
        <p:spPr>
          <a:xfrm>
            <a:off x="162738" y="20428"/>
            <a:ext cx="6554128" cy="570300"/>
          </a:xfrm>
        </p:spPr>
        <p:txBody>
          <a:bodyPr vert="horz" lIns="13472" tIns="35026" rIns="13472" bIns="35026" rtlCol="0" anchor="ctr">
            <a:normAutofit/>
          </a:bodyPr>
          <a:lstStyle/>
          <a:p>
            <a:pPr>
              <a:lnSpc>
                <a:spcPct val="94000"/>
              </a:lnSpc>
              <a:spcBef>
                <a:spcPts val="680"/>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2790" b="1" dirty="0">
                <a:solidFill>
                  <a:srgbClr val="0033CC"/>
                </a:solidFill>
              </a:rPr>
              <a:t>Advantages of Evolutionary Model </a:t>
            </a:r>
          </a:p>
        </p:txBody>
      </p:sp>
      <p:sp>
        <p:nvSpPr>
          <p:cNvPr id="55298" name="Rectangle 2"/>
          <p:cNvSpPr>
            <a:spLocks noGrp="1" noChangeArrowheads="1"/>
          </p:cNvSpPr>
          <p:nvPr>
            <p:ph type="body" idx="4294967295"/>
          </p:nvPr>
        </p:nvSpPr>
        <p:spPr>
          <a:xfrm>
            <a:off x="81369" y="668786"/>
            <a:ext cx="6716866" cy="4056906"/>
          </a:xfrm>
        </p:spPr>
        <p:txBody>
          <a:bodyPr vert="horz" lIns="13472" tIns="35026" rIns="13472" bIns="35026" rtlCol="0">
            <a:normAutofit/>
          </a:bodyPr>
          <a:lstStyle/>
          <a:p>
            <a:pPr marL="232229" indent="-232229">
              <a:lnSpc>
                <a:spcPct val="120000"/>
              </a:lnSpc>
              <a:spcBef>
                <a:spcPct val="15000"/>
              </a:spcBef>
              <a:spcAft>
                <a:spcPct val="20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49" dirty="0"/>
              <a:t>Users get a chance to experiment with a partially developed system: </a:t>
            </a:r>
          </a:p>
          <a:p>
            <a:pPr marL="504423" lvl="1" indent="-193345">
              <a:lnSpc>
                <a:spcPct val="120000"/>
              </a:lnSpc>
              <a:spcBef>
                <a:spcPct val="15000"/>
              </a:spcBef>
              <a:spcAft>
                <a:spcPct val="20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177" dirty="0"/>
              <a:t>Much before the full working version is released,</a:t>
            </a:r>
          </a:p>
          <a:p>
            <a:pPr marL="232229" indent="-232229">
              <a:lnSpc>
                <a:spcPct val="120000"/>
              </a:lnSpc>
              <a:spcBef>
                <a:spcPct val="15000"/>
              </a:spcBef>
              <a:spcAft>
                <a:spcPct val="20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49" b="1" dirty="0">
                <a:solidFill>
                  <a:srgbClr val="0000FF"/>
                </a:solidFill>
              </a:rPr>
              <a:t>Helps finding  exact user requirements:</a:t>
            </a:r>
          </a:p>
          <a:p>
            <a:pPr marL="504423" lvl="1" indent="-193345">
              <a:lnSpc>
                <a:spcPct val="120000"/>
              </a:lnSpc>
              <a:spcBef>
                <a:spcPct val="15000"/>
              </a:spcBef>
              <a:spcAft>
                <a:spcPct val="20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177" dirty="0">
                <a:solidFill>
                  <a:srgbClr val="0000FF"/>
                </a:solidFill>
              </a:rPr>
              <a:t>Software more likely to meet  exact user requirements.</a:t>
            </a:r>
            <a:endParaRPr lang="en-GB" altLang="en-US" sz="2177" dirty="0">
              <a:solidFill>
                <a:srgbClr val="0000FF"/>
              </a:solidFill>
            </a:endParaRPr>
          </a:p>
          <a:p>
            <a:pPr marL="232229" indent="-232229">
              <a:lnSpc>
                <a:spcPct val="120000"/>
              </a:lnSpc>
              <a:spcBef>
                <a:spcPct val="15000"/>
              </a:spcBef>
              <a:spcAft>
                <a:spcPct val="20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449" b="1" dirty="0">
                <a:solidFill>
                  <a:srgbClr val="0000FF"/>
                </a:solidFill>
              </a:rPr>
              <a:t>Core modules get tested thoroughly:</a:t>
            </a:r>
          </a:p>
          <a:p>
            <a:pPr marL="504423" lvl="1" indent="-193345">
              <a:lnSpc>
                <a:spcPct val="120000"/>
              </a:lnSpc>
              <a:spcBef>
                <a:spcPct val="15000"/>
              </a:spcBef>
              <a:spcAft>
                <a:spcPct val="20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2177" dirty="0">
                <a:solidFill>
                  <a:srgbClr val="0000FF"/>
                </a:solidFill>
              </a:rPr>
              <a:t>Reduces chances of  errors in final </a:t>
            </a:r>
            <a:r>
              <a:rPr lang="en-GB" altLang="en-US" sz="2177" dirty="0">
                <a:solidFill>
                  <a:srgbClr val="0000FF"/>
                </a:solidFill>
              </a:rPr>
              <a:t>delivered software.</a:t>
            </a:r>
            <a:endParaRPr lang="en-GB" altLang="en-US" sz="2177" dirty="0">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21</a:t>
            </a:fld>
            <a:endParaRPr lang="en-US"/>
          </a:p>
        </p:txBody>
      </p:sp>
    </p:spTree>
    <p:extLst>
      <p:ext uri="{BB962C8B-B14F-4D97-AF65-F5344CB8AC3E}">
        <p14:creationId xmlns:p14="http://schemas.microsoft.com/office/powerpoint/2010/main" val="246399911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animEffect transition="in" filter="checkerboard(across)">
                                      <p:cBhvr>
                                        <p:cTn id="7" dur="500"/>
                                        <p:tgtEl>
                                          <p:spTgt spid="55298">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5298">
                                            <p:txEl>
                                              <p:pRg st="1" end="1"/>
                                            </p:txEl>
                                          </p:spTgt>
                                        </p:tgtEl>
                                        <p:attrNameLst>
                                          <p:attrName>style.visibility</p:attrName>
                                        </p:attrNameLst>
                                      </p:cBhvr>
                                      <p:to>
                                        <p:strVal val="visible"/>
                                      </p:to>
                                    </p:set>
                                    <p:animEffect transition="in" filter="checkerboard(across)">
                                      <p:cBhvr>
                                        <p:cTn id="10" dur="500"/>
                                        <p:tgtEl>
                                          <p:spTgt spid="5529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55298">
                                            <p:txEl>
                                              <p:pRg st="2" end="2"/>
                                            </p:txEl>
                                          </p:spTgt>
                                        </p:tgtEl>
                                        <p:attrNameLst>
                                          <p:attrName>style.visibility</p:attrName>
                                        </p:attrNameLst>
                                      </p:cBhvr>
                                      <p:to>
                                        <p:strVal val="visible"/>
                                      </p:to>
                                    </p:set>
                                    <p:animEffect transition="in" filter="checkerboard(across)">
                                      <p:cBhvr>
                                        <p:cTn id="15" dur="500"/>
                                        <p:tgtEl>
                                          <p:spTgt spid="55298">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55298">
                                            <p:txEl>
                                              <p:pRg st="3" end="3"/>
                                            </p:txEl>
                                          </p:spTgt>
                                        </p:tgtEl>
                                        <p:attrNameLst>
                                          <p:attrName>style.visibility</p:attrName>
                                        </p:attrNameLst>
                                      </p:cBhvr>
                                      <p:to>
                                        <p:strVal val="visible"/>
                                      </p:to>
                                    </p:set>
                                    <p:animEffect transition="in" filter="checkerboard(across)">
                                      <p:cBhvr>
                                        <p:cTn id="18" dur="500"/>
                                        <p:tgtEl>
                                          <p:spTgt spid="55298">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55298">
                                            <p:txEl>
                                              <p:pRg st="4" end="4"/>
                                            </p:txEl>
                                          </p:spTgt>
                                        </p:tgtEl>
                                        <p:attrNameLst>
                                          <p:attrName>style.visibility</p:attrName>
                                        </p:attrNameLst>
                                      </p:cBhvr>
                                      <p:to>
                                        <p:strVal val="visible"/>
                                      </p:to>
                                    </p:set>
                                    <p:animEffect transition="in" filter="checkerboard(across)">
                                      <p:cBhvr>
                                        <p:cTn id="23" dur="500"/>
                                        <p:tgtEl>
                                          <p:spTgt spid="55298">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55298">
                                            <p:txEl>
                                              <p:pRg st="5" end="5"/>
                                            </p:txEl>
                                          </p:spTgt>
                                        </p:tgtEl>
                                        <p:attrNameLst>
                                          <p:attrName>style.visibility</p:attrName>
                                        </p:attrNameLst>
                                      </p:cBhvr>
                                      <p:to>
                                        <p:strVal val="visible"/>
                                      </p:to>
                                    </p:set>
                                    <p:animEffect transition="in" filter="checkerboard(across)">
                                      <p:cBhvr>
                                        <p:cTn id="26" dur="500"/>
                                        <p:tgtEl>
                                          <p:spTgt spid="5529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itle 1"/>
          <p:cNvSpPr>
            <a:spLocks noGrp="1"/>
          </p:cNvSpPr>
          <p:nvPr>
            <p:ph type="title" idx="4294967295"/>
          </p:nvPr>
        </p:nvSpPr>
        <p:spPr>
          <a:xfrm>
            <a:off x="162738" y="57150"/>
            <a:ext cx="6480680" cy="518454"/>
          </a:xfrm>
        </p:spPr>
        <p:txBody>
          <a:bodyPr/>
          <a:lstStyle/>
          <a:p>
            <a:r>
              <a:rPr lang="en-US" altLang="en-US" sz="2722" b="1" dirty="0"/>
              <a:t>Advantages of evolutionary model</a:t>
            </a:r>
          </a:p>
        </p:txBody>
      </p:sp>
      <p:sp>
        <p:nvSpPr>
          <p:cNvPr id="3" name="Content Placeholder 2"/>
          <p:cNvSpPr>
            <a:spLocks noGrp="1"/>
          </p:cNvSpPr>
          <p:nvPr>
            <p:ph idx="4294967295"/>
          </p:nvPr>
        </p:nvSpPr>
        <p:spPr>
          <a:xfrm>
            <a:off x="151389" y="775164"/>
            <a:ext cx="6542862" cy="3992099"/>
          </a:xfrm>
        </p:spPr>
        <p:txBody>
          <a:bodyPr/>
          <a:lstStyle/>
          <a:p>
            <a:pPr marL="287316" indent="-216027">
              <a:lnSpc>
                <a:spcPct val="120000"/>
              </a:lnSpc>
              <a:spcBef>
                <a:spcPts val="816"/>
              </a:spcBef>
              <a:spcAft>
                <a:spcPts val="816"/>
              </a:spcAft>
            </a:pPr>
            <a:r>
              <a:rPr lang="en-US" altLang="en-US" sz="2449" dirty="0"/>
              <a:t>Better management of complexity by developing one increment at a time.</a:t>
            </a:r>
          </a:p>
          <a:p>
            <a:pPr marL="287316" indent="-216027">
              <a:lnSpc>
                <a:spcPct val="120000"/>
              </a:lnSpc>
              <a:spcBef>
                <a:spcPts val="816"/>
              </a:spcBef>
              <a:spcAft>
                <a:spcPts val="816"/>
              </a:spcAft>
            </a:pPr>
            <a:r>
              <a:rPr lang="en-US" altLang="en-US" sz="2449" dirty="0"/>
              <a:t>Better management of changing requirements.</a:t>
            </a:r>
          </a:p>
          <a:p>
            <a:pPr marL="287316" indent="-216027">
              <a:lnSpc>
                <a:spcPct val="120000"/>
              </a:lnSpc>
              <a:spcBef>
                <a:spcPts val="816"/>
              </a:spcBef>
              <a:spcAft>
                <a:spcPts val="816"/>
              </a:spcAft>
            </a:pPr>
            <a:r>
              <a:rPr lang="en-US" altLang="en-US" sz="2449" dirty="0"/>
              <a:t>Can get customer feedback and incorporate them much more efficiently:</a:t>
            </a:r>
          </a:p>
          <a:p>
            <a:pPr marL="581113" lvl="1" indent="-193345">
              <a:lnSpc>
                <a:spcPct val="120000"/>
              </a:lnSpc>
              <a:spcBef>
                <a:spcPts val="816"/>
              </a:spcBef>
              <a:spcAft>
                <a:spcPts val="816"/>
              </a:spcAft>
            </a:pPr>
            <a:r>
              <a:rPr lang="en-US" altLang="en-US" sz="2177" dirty="0"/>
              <a:t>As compared  when customer feedbacks come only after </a:t>
            </a:r>
            <a:r>
              <a:rPr lang="en-US" altLang="en-US" sz="2177" dirty="0"/>
              <a:t>the development work </a:t>
            </a:r>
            <a:r>
              <a:rPr lang="en-US" altLang="en-US" sz="2177" dirty="0"/>
              <a:t>is complete.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22</a:t>
            </a:fld>
            <a:endParaRPr lang="en-US"/>
          </a:p>
        </p:txBody>
      </p:sp>
    </p:spTree>
    <p:extLst>
      <p:ext uri="{BB962C8B-B14F-4D97-AF65-F5344CB8AC3E}">
        <p14:creationId xmlns:p14="http://schemas.microsoft.com/office/powerpoint/2010/main" val="226171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1"/>
          <p:cNvSpPr>
            <a:spLocks noGrp="1" noChangeArrowheads="1"/>
          </p:cNvSpPr>
          <p:nvPr>
            <p:ph type="title" idx="4294967295"/>
          </p:nvPr>
        </p:nvSpPr>
        <p:spPr>
          <a:xfrm>
            <a:off x="207022" y="112690"/>
            <a:ext cx="6488242" cy="833848"/>
          </a:xfrm>
        </p:spPr>
        <p:txBody>
          <a:bodyPr vert="horz" lIns="13472" tIns="35026" rIns="13472" bIns="35026" rtlCol="0" anchor="ctr">
            <a:normAutofit fontScale="90000"/>
          </a:bodyPr>
          <a:lstStyle/>
          <a:p>
            <a:pPr>
              <a:lnSpc>
                <a:spcPct val="94000"/>
              </a:lnSpc>
              <a:spcBef>
                <a:spcPts val="680"/>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2790" b="1" dirty="0"/>
              <a:t>Advantages of Evolutionary Model with Iteration</a:t>
            </a:r>
          </a:p>
        </p:txBody>
      </p:sp>
      <p:sp>
        <p:nvSpPr>
          <p:cNvPr id="58370" name="Rectangle 2"/>
          <p:cNvSpPr>
            <a:spLocks noGrp="1" noChangeArrowheads="1"/>
          </p:cNvSpPr>
          <p:nvPr>
            <p:ph type="body" idx="4294967295"/>
          </p:nvPr>
        </p:nvSpPr>
        <p:spPr>
          <a:xfrm>
            <a:off x="12970" y="958292"/>
            <a:ext cx="6705601" cy="3575175"/>
          </a:xfrm>
        </p:spPr>
        <p:txBody>
          <a:bodyPr vert="horz" lIns="13472" tIns="35026" rIns="13472" bIns="35026" rtlCol="0">
            <a:normAutofit/>
          </a:bodyPr>
          <a:lstStyle/>
          <a:p>
            <a:pPr marL="232229" indent="-232229">
              <a:lnSpc>
                <a:spcPct val="125000"/>
              </a:lnSpc>
              <a:spcAft>
                <a:spcPct val="25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a:t>Training can start on an earlier release</a:t>
            </a:r>
          </a:p>
          <a:p>
            <a:pPr marL="504423" lvl="1" indent="-193345">
              <a:lnSpc>
                <a:spcPct val="125000"/>
              </a:lnSpc>
              <a:spcAft>
                <a:spcPct val="25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sz="3200" dirty="0"/>
              <a:t>customer feedback taken into account</a:t>
            </a:r>
          </a:p>
          <a:p>
            <a:pPr marL="232229" indent="-232229">
              <a:lnSpc>
                <a:spcPct val="125000"/>
              </a:lnSpc>
              <a:spcAft>
                <a:spcPct val="25000"/>
              </a:spcAft>
              <a:tabLst>
                <a:tab pos="246271" algn="l"/>
                <a:tab pos="551949" algn="l"/>
                <a:tab pos="857627" algn="l"/>
                <a:tab pos="1163306" algn="l"/>
                <a:tab pos="1468984" algn="l"/>
                <a:tab pos="1774662" algn="l"/>
                <a:tab pos="2080340" algn="l"/>
                <a:tab pos="2386019" algn="l"/>
                <a:tab pos="2691696" algn="l"/>
                <a:tab pos="2997375" algn="l"/>
                <a:tab pos="3303053" algn="l"/>
                <a:tab pos="3608731" algn="l"/>
                <a:tab pos="3914409" algn="l"/>
                <a:tab pos="4220088" algn="l"/>
                <a:tab pos="4525766" algn="l"/>
                <a:tab pos="4832524" algn="l"/>
                <a:tab pos="5137122" algn="l"/>
                <a:tab pos="5442801" algn="l"/>
                <a:tab pos="5748478" algn="l"/>
                <a:tab pos="6054157" algn="l"/>
              </a:tabLst>
            </a:pPr>
            <a:r>
              <a:rPr lang="en-GB" altLang="en-US" dirty="0" smtClean="0"/>
              <a:t>Frequent </a:t>
            </a:r>
            <a:r>
              <a:rPr lang="en-GB" altLang="en-US" dirty="0"/>
              <a:t>releases allow developers to fix unanticipated problems </a:t>
            </a:r>
            <a:r>
              <a:rPr lang="en-GB" altLang="en-US" dirty="0" smtClean="0"/>
              <a:t>quicker.</a:t>
            </a:r>
            <a:endParaRPr lang="en-GB" altLang="en-US"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23</a:t>
            </a:fld>
            <a:endParaRPr lang="en-US"/>
          </a:p>
        </p:txBody>
      </p:sp>
    </p:spTree>
    <p:extLst>
      <p:ext uri="{BB962C8B-B14F-4D97-AF65-F5344CB8AC3E}">
        <p14:creationId xmlns:p14="http://schemas.microsoft.com/office/powerpoint/2010/main" val="417201278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animEffect transition="in" filter="checkerboard(across)">
                                      <p:cBhvr>
                                        <p:cTn id="7" dur="500"/>
                                        <p:tgtEl>
                                          <p:spTgt spid="58370">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8370">
                                            <p:txEl>
                                              <p:pRg st="1" end="1"/>
                                            </p:txEl>
                                          </p:spTgt>
                                        </p:tgtEl>
                                        <p:attrNameLst>
                                          <p:attrName>style.visibility</p:attrName>
                                        </p:attrNameLst>
                                      </p:cBhvr>
                                      <p:to>
                                        <p:strVal val="visible"/>
                                      </p:to>
                                    </p:set>
                                    <p:animEffect transition="in" filter="checkerboard(across)">
                                      <p:cBhvr>
                                        <p:cTn id="10" dur="500"/>
                                        <p:tgtEl>
                                          <p:spTgt spid="5837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58370">
                                            <p:txEl>
                                              <p:pRg st="2" end="2"/>
                                            </p:txEl>
                                          </p:spTgt>
                                        </p:tgtEl>
                                        <p:attrNameLst>
                                          <p:attrName>style.visibility</p:attrName>
                                        </p:attrNameLst>
                                      </p:cBhvr>
                                      <p:to>
                                        <p:strVal val="visible"/>
                                      </p:to>
                                    </p:set>
                                    <p:animEffect transition="in" filter="checkerboard(across)">
                                      <p:cBhvr>
                                        <p:cTn id="15" dur="500"/>
                                        <p:tgtEl>
                                          <p:spTgt spid="583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idx="4294967295"/>
          </p:nvPr>
        </p:nvSpPr>
        <p:spPr>
          <a:xfrm>
            <a:off x="504593" y="-95250"/>
            <a:ext cx="5848814" cy="653469"/>
          </a:xfrm>
        </p:spPr>
        <p:txBody>
          <a:bodyPr/>
          <a:lstStyle/>
          <a:p>
            <a:pPr eaLnBrk="1" hangingPunct="1"/>
            <a:r>
              <a:rPr lang="en-US" altLang="en-US" sz="3062" b="1" dirty="0"/>
              <a:t>Evolutionary Model: Problems</a:t>
            </a:r>
          </a:p>
        </p:txBody>
      </p:sp>
      <p:sp>
        <p:nvSpPr>
          <p:cNvPr id="183299" name="Rectangle 3"/>
          <p:cNvSpPr>
            <a:spLocks noGrp="1" noChangeArrowheads="1"/>
          </p:cNvSpPr>
          <p:nvPr>
            <p:ph type="body" idx="4294967295"/>
          </p:nvPr>
        </p:nvSpPr>
        <p:spPr>
          <a:xfrm>
            <a:off x="0" y="589429"/>
            <a:ext cx="6858000" cy="3892729"/>
          </a:xfrm>
        </p:spPr>
        <p:txBody>
          <a:bodyPr>
            <a:noAutofit/>
          </a:bodyPr>
          <a:lstStyle/>
          <a:p>
            <a:pPr marL="287316" indent="-216027">
              <a:lnSpc>
                <a:spcPct val="115000"/>
              </a:lnSpc>
              <a:spcBef>
                <a:spcPct val="10000"/>
              </a:spcBef>
              <a:spcAft>
                <a:spcPct val="15000"/>
              </a:spcAft>
            </a:pPr>
            <a:r>
              <a:rPr lang="en-US" altLang="en-US" sz="2400" b="1" dirty="0">
                <a:solidFill>
                  <a:srgbClr val="0000CC"/>
                </a:solidFill>
              </a:rPr>
              <a:t>The process is intangible:</a:t>
            </a:r>
          </a:p>
          <a:p>
            <a:pPr marL="581113" lvl="1" indent="-193345">
              <a:lnSpc>
                <a:spcPct val="115000"/>
              </a:lnSpc>
              <a:spcBef>
                <a:spcPct val="10000"/>
              </a:spcBef>
              <a:spcAft>
                <a:spcPct val="15000"/>
              </a:spcAft>
            </a:pPr>
            <a:r>
              <a:rPr lang="en-US" altLang="en-US" sz="2400" dirty="0"/>
              <a:t>No regular, well-defined deliverables.</a:t>
            </a:r>
          </a:p>
          <a:p>
            <a:pPr marL="287316" indent="-216027">
              <a:lnSpc>
                <a:spcPct val="115000"/>
              </a:lnSpc>
              <a:spcBef>
                <a:spcPct val="10000"/>
              </a:spcBef>
              <a:spcAft>
                <a:spcPct val="15000"/>
              </a:spcAft>
            </a:pPr>
            <a:r>
              <a:rPr lang="en-US" altLang="en-US" sz="2400" b="1" dirty="0">
                <a:solidFill>
                  <a:srgbClr val="0000CC"/>
                </a:solidFill>
              </a:rPr>
              <a:t>The process is unpredictable:</a:t>
            </a:r>
          </a:p>
          <a:p>
            <a:pPr marL="581113" lvl="1" indent="-193345">
              <a:lnSpc>
                <a:spcPct val="115000"/>
              </a:lnSpc>
              <a:spcBef>
                <a:spcPct val="10000"/>
              </a:spcBef>
              <a:spcAft>
                <a:spcPct val="15000"/>
              </a:spcAft>
            </a:pPr>
            <a:r>
              <a:rPr lang="en-US" altLang="en-US" sz="2400" dirty="0"/>
              <a:t>Hard to manage, e.g., scheduling, workforce allocation, etc.</a:t>
            </a:r>
          </a:p>
          <a:p>
            <a:pPr marL="287316" indent="-216027">
              <a:lnSpc>
                <a:spcPct val="115000"/>
              </a:lnSpc>
              <a:spcBef>
                <a:spcPct val="10000"/>
              </a:spcBef>
              <a:spcAft>
                <a:spcPct val="15000"/>
              </a:spcAft>
            </a:pPr>
            <a:r>
              <a:rPr lang="en-US" altLang="en-US" sz="2400" b="1" dirty="0">
                <a:solidFill>
                  <a:srgbClr val="0000CC"/>
                </a:solidFill>
              </a:rPr>
              <a:t>Systems are </a:t>
            </a:r>
            <a:r>
              <a:rPr lang="en-US" altLang="en-US" sz="2400" b="1" dirty="0">
                <a:solidFill>
                  <a:srgbClr val="0000CC"/>
                </a:solidFill>
              </a:rPr>
              <a:t>rather  poorly </a:t>
            </a:r>
            <a:r>
              <a:rPr lang="en-US" altLang="en-US" sz="2400" b="1" dirty="0">
                <a:solidFill>
                  <a:srgbClr val="0000CC"/>
                </a:solidFill>
              </a:rPr>
              <a:t>structured:</a:t>
            </a:r>
          </a:p>
          <a:p>
            <a:pPr marL="581113" lvl="1" indent="-193345">
              <a:lnSpc>
                <a:spcPct val="115000"/>
              </a:lnSpc>
              <a:spcBef>
                <a:spcPct val="10000"/>
              </a:spcBef>
              <a:spcAft>
                <a:spcPct val="15000"/>
              </a:spcAft>
            </a:pPr>
            <a:r>
              <a:rPr lang="en-US" altLang="en-US" sz="2400" dirty="0"/>
              <a:t>Continual, unpredictable changes tend to degrade the software structure.</a:t>
            </a:r>
          </a:p>
          <a:p>
            <a:pPr marL="287316" indent="-216027">
              <a:lnSpc>
                <a:spcPct val="115000"/>
              </a:lnSpc>
              <a:spcBef>
                <a:spcPct val="10000"/>
              </a:spcBef>
              <a:spcAft>
                <a:spcPct val="15000"/>
              </a:spcAft>
            </a:pPr>
            <a:r>
              <a:rPr lang="en-US" altLang="en-US" sz="2400" b="1" dirty="0">
                <a:solidFill>
                  <a:srgbClr val="0000CC"/>
                </a:solidFill>
              </a:rPr>
              <a:t>Systems may not even converge to a final version</a:t>
            </a:r>
            <a:r>
              <a:rPr lang="en-US" altLang="en-US" sz="2400" b="1" dirty="0"/>
              <a:t>.</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24</a:t>
            </a:fld>
            <a:endParaRPr lang="en-US"/>
          </a:p>
        </p:txBody>
      </p:sp>
    </p:spTree>
    <p:extLst>
      <p:ext uri="{BB962C8B-B14F-4D97-AF65-F5344CB8AC3E}">
        <p14:creationId xmlns:p14="http://schemas.microsoft.com/office/powerpoint/2010/main" val="2437981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83299">
                                            <p:txEl>
                                              <p:pRg st="0" end="0"/>
                                            </p:txEl>
                                          </p:spTgt>
                                        </p:tgtEl>
                                        <p:attrNameLst>
                                          <p:attrName>style.visibility</p:attrName>
                                        </p:attrNameLst>
                                      </p:cBhvr>
                                      <p:to>
                                        <p:strVal val="visible"/>
                                      </p:to>
                                    </p:set>
                                    <p:animEffect transition="in" filter="checkerboard(across)">
                                      <p:cBhvr>
                                        <p:cTn id="7" dur="500"/>
                                        <p:tgtEl>
                                          <p:spTgt spid="183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83299">
                                            <p:txEl>
                                              <p:pRg st="1" end="1"/>
                                            </p:txEl>
                                          </p:spTgt>
                                        </p:tgtEl>
                                        <p:attrNameLst>
                                          <p:attrName>style.visibility</p:attrName>
                                        </p:attrNameLst>
                                      </p:cBhvr>
                                      <p:to>
                                        <p:strVal val="visible"/>
                                      </p:to>
                                    </p:set>
                                    <p:animEffect transition="in" filter="checkerboard(across)">
                                      <p:cBhvr>
                                        <p:cTn id="12" dur="500"/>
                                        <p:tgtEl>
                                          <p:spTgt spid="1832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83299">
                                            <p:txEl>
                                              <p:pRg st="2" end="2"/>
                                            </p:txEl>
                                          </p:spTgt>
                                        </p:tgtEl>
                                        <p:attrNameLst>
                                          <p:attrName>style.visibility</p:attrName>
                                        </p:attrNameLst>
                                      </p:cBhvr>
                                      <p:to>
                                        <p:strVal val="visible"/>
                                      </p:to>
                                    </p:set>
                                    <p:animEffect transition="in" filter="checkerboard(across)">
                                      <p:cBhvr>
                                        <p:cTn id="17" dur="500"/>
                                        <p:tgtEl>
                                          <p:spTgt spid="1832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83299">
                                            <p:txEl>
                                              <p:pRg st="3" end="3"/>
                                            </p:txEl>
                                          </p:spTgt>
                                        </p:tgtEl>
                                        <p:attrNameLst>
                                          <p:attrName>style.visibility</p:attrName>
                                        </p:attrNameLst>
                                      </p:cBhvr>
                                      <p:to>
                                        <p:strVal val="visible"/>
                                      </p:to>
                                    </p:set>
                                    <p:animEffect transition="in" filter="checkerboard(across)">
                                      <p:cBhvr>
                                        <p:cTn id="22" dur="500"/>
                                        <p:tgtEl>
                                          <p:spTgt spid="1832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83299">
                                            <p:txEl>
                                              <p:pRg st="4" end="4"/>
                                            </p:txEl>
                                          </p:spTgt>
                                        </p:tgtEl>
                                        <p:attrNameLst>
                                          <p:attrName>style.visibility</p:attrName>
                                        </p:attrNameLst>
                                      </p:cBhvr>
                                      <p:to>
                                        <p:strVal val="visible"/>
                                      </p:to>
                                    </p:set>
                                    <p:animEffect transition="in" filter="checkerboard(across)">
                                      <p:cBhvr>
                                        <p:cTn id="27" dur="500"/>
                                        <p:tgtEl>
                                          <p:spTgt spid="1832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183299">
                                            <p:txEl>
                                              <p:pRg st="5" end="5"/>
                                            </p:txEl>
                                          </p:spTgt>
                                        </p:tgtEl>
                                        <p:attrNameLst>
                                          <p:attrName>style.visibility</p:attrName>
                                        </p:attrNameLst>
                                      </p:cBhvr>
                                      <p:to>
                                        <p:strVal val="visible"/>
                                      </p:to>
                                    </p:set>
                                    <p:animEffect transition="in" filter="checkerboard(across)">
                                      <p:cBhvr>
                                        <p:cTn id="32" dur="500"/>
                                        <p:tgtEl>
                                          <p:spTgt spid="1832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183299">
                                            <p:txEl>
                                              <p:pRg st="6" end="6"/>
                                            </p:txEl>
                                          </p:spTgt>
                                        </p:tgtEl>
                                        <p:attrNameLst>
                                          <p:attrName>style.visibility</p:attrName>
                                        </p:attrNameLst>
                                      </p:cBhvr>
                                      <p:to>
                                        <p:strVal val="visible"/>
                                      </p:to>
                                    </p:set>
                                    <p:animEffect transition="in" filter="checkerboard(across)">
                                      <p:cBhvr>
                                        <p:cTn id="37" dur="500"/>
                                        <p:tgtEl>
                                          <p:spTgt spid="1832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3"/>
          <p:cNvSpPr txBox="1">
            <a:spLocks noGrp="1" noChangeArrowheads="1"/>
          </p:cNvSpPr>
          <p:nvPr/>
        </p:nvSpPr>
        <p:spPr bwMode="auto">
          <a:xfrm>
            <a:off x="343117" y="4684454"/>
            <a:ext cx="1597488" cy="354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8569" tIns="34284" rIns="68569" bIns="34284"/>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eaLnBrk="1" hangingPunct="1">
              <a:lnSpc>
                <a:spcPct val="100000"/>
              </a:lnSpc>
              <a:buFont typeface="Arial" panose="020B0604020202020204" pitchFamily="34" charset="0"/>
              <a:buNone/>
            </a:pPr>
            <a:fld id="{006B20D1-64D7-4D40-947D-1E7A50E899B0}" type="datetime1">
              <a:rPr lang="en-US" altLang="en-US" sz="1021">
                <a:solidFill>
                  <a:srgbClr val="000000"/>
                </a:solidFill>
                <a:latin typeface="Arial" panose="020B0604020202020204" pitchFamily="34" charset="0"/>
              </a:rPr>
              <a:pPr eaLnBrk="1" hangingPunct="1">
                <a:lnSpc>
                  <a:spcPct val="100000"/>
                </a:lnSpc>
                <a:buFont typeface="Arial" panose="020B0604020202020204" pitchFamily="34" charset="0"/>
                <a:buNone/>
              </a:pPr>
              <a:t>7/22/2018</a:t>
            </a:fld>
            <a:endParaRPr lang="en-US" altLang="en-US" sz="1021">
              <a:solidFill>
                <a:srgbClr val="000000"/>
              </a:solidFill>
              <a:latin typeface="Arial" panose="020B0604020202020204" pitchFamily="34" charset="0"/>
            </a:endParaRPr>
          </a:p>
        </p:txBody>
      </p:sp>
      <p:sp>
        <p:nvSpPr>
          <p:cNvPr id="226307" name="Rectangle 2"/>
          <p:cNvSpPr>
            <a:spLocks noGrp="1" noChangeArrowheads="1"/>
          </p:cNvSpPr>
          <p:nvPr>
            <p:ph type="title" idx="4294967295"/>
          </p:nvPr>
        </p:nvSpPr>
        <p:spPr>
          <a:xfrm>
            <a:off x="378785" y="1581150"/>
            <a:ext cx="5858535" cy="1981200"/>
          </a:xfrm>
          <a:solidFill>
            <a:srgbClr val="FFFF99"/>
          </a:solidFill>
          <a:ln>
            <a:solidFill>
              <a:srgbClr val="FF0000"/>
            </a:solidFill>
            <a:round/>
            <a:headEnd/>
            <a:tailEnd/>
          </a:ln>
        </p:spPr>
        <p:txBody>
          <a:bodyPr vert="horz" lIns="68569" tIns="34284" rIns="68569" bIns="34284" rtlCol="0" anchor="ctr">
            <a:normAutofit/>
          </a:bodyPr>
          <a:lstStyle/>
          <a:p>
            <a:pPr defTabSz="684806">
              <a:tabLst>
                <a:tab pos="0" algn="l"/>
                <a:tab pos="311079" algn="l"/>
                <a:tab pos="621078" algn="l"/>
                <a:tab pos="933237" algn="l"/>
                <a:tab pos="1244316" algn="l"/>
                <a:tab pos="1555394" algn="l"/>
                <a:tab pos="1864313" algn="l"/>
                <a:tab pos="2177552" algn="l"/>
                <a:tab pos="2488631" algn="l"/>
                <a:tab pos="2799710" algn="l"/>
                <a:tab pos="3107549" algn="l"/>
                <a:tab pos="3421868" algn="l"/>
                <a:tab pos="3732947" algn="l"/>
                <a:tab pos="4041865" algn="l"/>
                <a:tab pos="4351864" algn="l"/>
                <a:tab pos="4666183" algn="l"/>
                <a:tab pos="4977262" algn="l"/>
                <a:tab pos="5285101" algn="l"/>
                <a:tab pos="5596180" algn="l"/>
                <a:tab pos="5910499" algn="l"/>
                <a:tab pos="6221578" algn="l"/>
              </a:tabLst>
            </a:pPr>
            <a:r>
              <a:rPr lang="en-GB" altLang="en-US" sz="6124" b="1" dirty="0">
                <a:solidFill>
                  <a:srgbClr val="0000FF"/>
                </a:solidFill>
              </a:rPr>
              <a:t>RAD Model</a:t>
            </a:r>
            <a:br>
              <a:rPr lang="en-GB" altLang="en-US" sz="6124" b="1" dirty="0">
                <a:solidFill>
                  <a:srgbClr val="0000FF"/>
                </a:solidFill>
              </a:rPr>
            </a:br>
            <a:endParaRPr lang="en-GB" altLang="en-US" sz="1973" b="1" dirty="0">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25</a:t>
            </a:fld>
            <a:endParaRPr lang="en-US"/>
          </a:p>
        </p:txBody>
      </p:sp>
    </p:spTree>
    <p:extLst>
      <p:ext uri="{BB962C8B-B14F-4D97-AF65-F5344CB8AC3E}">
        <p14:creationId xmlns:p14="http://schemas.microsoft.com/office/powerpoint/2010/main" val="132916700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1"/>
          <p:cNvSpPr>
            <a:spLocks noGrp="1" noChangeArrowheads="1"/>
          </p:cNvSpPr>
          <p:nvPr>
            <p:ph type="title" idx="4294967295"/>
          </p:nvPr>
        </p:nvSpPr>
        <p:spPr>
          <a:xfrm>
            <a:off x="0" y="-68367"/>
            <a:ext cx="6842654" cy="873812"/>
          </a:xfrm>
        </p:spPr>
        <p:txBody>
          <a:bodyPr/>
          <a:lstStyle/>
          <a:p>
            <a:pPr>
              <a:lnSpc>
                <a:spcPct val="93000"/>
              </a:lnSpc>
              <a:buSzPct val="100000"/>
              <a:tabLst>
                <a:tab pos="0" algn="l"/>
                <a:tab pos="622158" algn="l"/>
                <a:tab pos="1244316" algn="l"/>
                <a:tab pos="1866473" algn="l"/>
                <a:tab pos="2488631" algn="l"/>
                <a:tab pos="3110789" algn="l"/>
                <a:tab pos="3732947" algn="l"/>
                <a:tab pos="4355104" algn="l"/>
                <a:tab pos="4977262" algn="l"/>
                <a:tab pos="5599420" algn="l"/>
                <a:tab pos="6221578" algn="l"/>
                <a:tab pos="6843735" algn="l"/>
              </a:tabLst>
            </a:pPr>
            <a:r>
              <a:rPr lang="en-GB" altLang="en-US" sz="2722" b="1" dirty="0"/>
              <a:t>Rapid Application Development (RAD)  Model</a:t>
            </a:r>
          </a:p>
        </p:txBody>
      </p:sp>
      <p:sp>
        <p:nvSpPr>
          <p:cNvPr id="2" name="Rectangle 2"/>
          <p:cNvSpPr>
            <a:spLocks noGrp="1" noChangeArrowheads="1"/>
          </p:cNvSpPr>
          <p:nvPr>
            <p:ph type="body" idx="4294967295"/>
          </p:nvPr>
        </p:nvSpPr>
        <p:spPr>
          <a:xfrm>
            <a:off x="33669" y="666750"/>
            <a:ext cx="6775315" cy="3463499"/>
          </a:xfrm>
        </p:spPr>
        <p:txBody>
          <a:bodyPr>
            <a:noAutofit/>
          </a:bodyPr>
          <a:lstStyle/>
          <a:p>
            <a:pPr>
              <a:lnSpc>
                <a:spcPct val="115000"/>
              </a:lnSpc>
              <a:spcBef>
                <a:spcPts val="816"/>
              </a:spcBef>
              <a:spcAft>
                <a:spcPct val="150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800" dirty="0"/>
              <a:t> Sometimes referred to as the  </a:t>
            </a:r>
            <a:r>
              <a:rPr lang="en-GB" altLang="en-US" sz="2800" b="1" dirty="0">
                <a:solidFill>
                  <a:srgbClr val="0000FF"/>
                </a:solidFill>
              </a:rPr>
              <a:t>rapid prototyping model</a:t>
            </a:r>
            <a:r>
              <a:rPr lang="en-GB" altLang="en-US" sz="2800" dirty="0">
                <a:solidFill>
                  <a:srgbClr val="0000FF"/>
                </a:solidFill>
              </a:rPr>
              <a:t>.</a:t>
            </a:r>
          </a:p>
          <a:p>
            <a:pPr>
              <a:lnSpc>
                <a:spcPct val="115000"/>
              </a:lnSpc>
              <a:spcBef>
                <a:spcPts val="816"/>
              </a:spcBef>
              <a:spcAft>
                <a:spcPct val="150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800" dirty="0">
                <a:solidFill>
                  <a:srgbClr val="003300"/>
                </a:solidFill>
              </a:rPr>
              <a:t>Major aims:</a:t>
            </a:r>
          </a:p>
          <a:p>
            <a:pPr lvl="1">
              <a:lnSpc>
                <a:spcPct val="115000"/>
              </a:lnSpc>
              <a:spcBef>
                <a:spcPts val="816"/>
              </a:spcBef>
              <a:spcAft>
                <a:spcPct val="150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solidFill>
                  <a:srgbClr val="0000FF"/>
                </a:solidFill>
              </a:rPr>
              <a:t>Decrease the time taken and the cost incurred to develop software systems.</a:t>
            </a:r>
          </a:p>
          <a:p>
            <a:pPr lvl="1">
              <a:lnSpc>
                <a:spcPct val="115000"/>
              </a:lnSpc>
              <a:spcBef>
                <a:spcPts val="816"/>
              </a:spcBef>
              <a:spcAft>
                <a:spcPct val="150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solidFill>
                  <a:srgbClr val="0000FF"/>
                </a:solidFill>
              </a:rPr>
              <a:t>Facilitate accommodating change requests  as early as possible:</a:t>
            </a:r>
          </a:p>
          <a:p>
            <a:pPr lvl="2">
              <a:lnSpc>
                <a:spcPct val="115000"/>
              </a:lnSpc>
              <a:spcBef>
                <a:spcPts val="816"/>
              </a:spcBef>
              <a:spcAft>
                <a:spcPct val="150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1800" dirty="0">
                <a:solidFill>
                  <a:srgbClr val="0000FF"/>
                </a:solidFill>
              </a:rPr>
              <a:t>Before large investments have been made in development and testing.</a:t>
            </a:r>
          </a:p>
        </p:txBody>
      </p:sp>
      <p:sp>
        <p:nvSpPr>
          <p:cNvPr id="3" name="Slide Number Placeholder 2"/>
          <p:cNvSpPr>
            <a:spLocks noGrp="1"/>
          </p:cNvSpPr>
          <p:nvPr>
            <p:ph type="sldNum" sz="quarter" idx="12"/>
          </p:nvPr>
        </p:nvSpPr>
        <p:spPr/>
        <p:txBody>
          <a:bodyPr/>
          <a:lstStyle/>
          <a:p>
            <a:fld id="{F815AC96-4A5A-4699-9DBD-ACAB251D8CBA}" type="slidenum">
              <a:rPr lang="en-US" smtClean="0"/>
              <a:pPr/>
              <a:t>26</a:t>
            </a:fld>
            <a:endParaRPr lang="en-US"/>
          </a:p>
        </p:txBody>
      </p:sp>
    </p:spTree>
    <p:extLst>
      <p:ext uri="{BB962C8B-B14F-4D97-AF65-F5344CB8AC3E}">
        <p14:creationId xmlns:p14="http://schemas.microsoft.com/office/powerpoint/2010/main" val="228472717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heckerboard(across)">
                                      <p:cBhvr>
                                        <p:cTn id="12" dur="500"/>
                                        <p:tgtEl>
                                          <p:spTgt spid="2">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checkerboard(across)">
                                      <p:cBhvr>
                                        <p:cTn id="15" dur="500"/>
                                        <p:tgtEl>
                                          <p:spTgt spid="2">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checkerboard(across)">
                                      <p:cBhvr>
                                        <p:cTn id="18" dur="500"/>
                                        <p:tgtEl>
                                          <p:spTgt spid="2">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checkerboard(across)">
                                      <p:cBhvr>
                                        <p:cTn id="2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5"/>
          <p:cNvSpPr>
            <a:spLocks noChangeArrowheads="1"/>
          </p:cNvSpPr>
          <p:nvPr/>
        </p:nvSpPr>
        <p:spPr bwMode="auto">
          <a:xfrm>
            <a:off x="304800" y="3105150"/>
            <a:ext cx="6096000" cy="1295401"/>
          </a:xfrm>
          <a:prstGeom prst="rect">
            <a:avLst/>
          </a:prstGeom>
          <a:solidFill>
            <a:srgbClr val="FFFFCC"/>
          </a:solidFill>
          <a:ln w="9525">
            <a:solidFill>
              <a:srgbClr val="CC3300"/>
            </a:solidFill>
            <a:miter lim="800000"/>
            <a:headEnd/>
            <a:tailEnd/>
          </a:ln>
        </p:spPr>
        <p:txBody>
          <a:bodyPr wrap="none"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2177"/>
          </a:p>
        </p:txBody>
      </p:sp>
      <p:sp>
        <p:nvSpPr>
          <p:cNvPr id="230403" name="Rectangle 1"/>
          <p:cNvSpPr>
            <a:spLocks noGrp="1" noChangeArrowheads="1"/>
          </p:cNvSpPr>
          <p:nvPr>
            <p:ph type="title" idx="4294967295"/>
          </p:nvPr>
        </p:nvSpPr>
        <p:spPr>
          <a:xfrm>
            <a:off x="457200" y="142096"/>
            <a:ext cx="5852054" cy="873812"/>
          </a:xfrm>
        </p:spPr>
        <p:txBody>
          <a:bodyPr/>
          <a:lstStyle/>
          <a:p>
            <a:pPr eaLnBrk="1"/>
            <a:r>
              <a:rPr lang="en-US" altLang="en-US" sz="3062" b="1" dirty="0"/>
              <a:t>Important Underlying Principle</a:t>
            </a:r>
          </a:p>
        </p:txBody>
      </p:sp>
      <p:sp>
        <p:nvSpPr>
          <p:cNvPr id="230404" name="Rectangle 2"/>
          <p:cNvSpPr>
            <a:spLocks noGrp="1" noChangeArrowheads="1"/>
          </p:cNvSpPr>
          <p:nvPr>
            <p:ph type="body" idx="4294967295"/>
          </p:nvPr>
        </p:nvSpPr>
        <p:spPr>
          <a:xfrm>
            <a:off x="1" y="1031715"/>
            <a:ext cx="6858000" cy="3216436"/>
          </a:xfrm>
        </p:spPr>
        <p:txBody>
          <a:bodyPr/>
          <a:lstStyle/>
          <a:p>
            <a:pPr eaLnBrk="1">
              <a:lnSpc>
                <a:spcPct val="130000"/>
              </a:lnSpc>
              <a:spcBef>
                <a:spcPct val="20000"/>
              </a:spcBef>
              <a:spcAft>
                <a:spcPct val="40000"/>
              </a:spcAft>
              <a:buSzPct val="100000"/>
              <a:buFont typeface="Times New Roman" panose="02020603050405020304" pitchFamily="18" charset="0"/>
              <a:buChar char="•"/>
            </a:pPr>
            <a:r>
              <a:rPr lang="en-GB" altLang="en-US" sz="2994" dirty="0"/>
              <a:t>A way to reduce development time and cost, and yet have flexibility to incorporate changes:</a:t>
            </a:r>
          </a:p>
          <a:p>
            <a:pPr lvl="1" eaLnBrk="1">
              <a:lnSpc>
                <a:spcPct val="130000"/>
              </a:lnSpc>
              <a:spcBef>
                <a:spcPct val="20000"/>
              </a:spcBef>
              <a:spcAft>
                <a:spcPct val="25000"/>
              </a:spcAft>
              <a:buSzPct val="100000"/>
              <a:buFont typeface="Times New Roman" panose="02020603050405020304" pitchFamily="18" charset="0"/>
              <a:buChar char="•"/>
            </a:pPr>
            <a:r>
              <a:rPr lang="en-GB" altLang="en-US" sz="2722" b="1" dirty="0">
                <a:solidFill>
                  <a:srgbClr val="0000FF"/>
                </a:solidFill>
              </a:rPr>
              <a:t>Make only short term plans and make heavy reuse of existing code.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27</a:t>
            </a:fld>
            <a:endParaRPr lang="en-US"/>
          </a:p>
        </p:txBody>
      </p:sp>
    </p:spTree>
    <p:extLst>
      <p:ext uri="{BB962C8B-B14F-4D97-AF65-F5344CB8AC3E}">
        <p14:creationId xmlns:p14="http://schemas.microsoft.com/office/powerpoint/2010/main" val="35303383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1"/>
          <p:cNvSpPr>
            <a:spLocks noGrp="1" noChangeArrowheads="1"/>
          </p:cNvSpPr>
          <p:nvPr>
            <p:ph type="title" idx="4294967295"/>
          </p:nvPr>
        </p:nvSpPr>
        <p:spPr>
          <a:xfrm>
            <a:off x="457200" y="-33697"/>
            <a:ext cx="5852054" cy="873812"/>
          </a:xfrm>
        </p:spPr>
        <p:txBody>
          <a:bodyPr>
            <a:normAutofit/>
          </a:bodyPr>
          <a:lstStyle/>
          <a:p>
            <a:pPr>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600" b="1" dirty="0"/>
              <a:t>Methodology</a:t>
            </a:r>
          </a:p>
        </p:txBody>
      </p:sp>
      <p:sp>
        <p:nvSpPr>
          <p:cNvPr id="232451" name="Rectangle 2"/>
          <p:cNvSpPr>
            <a:spLocks noGrp="1" noChangeArrowheads="1"/>
          </p:cNvSpPr>
          <p:nvPr>
            <p:ph type="body" idx="4294967295"/>
          </p:nvPr>
        </p:nvSpPr>
        <p:spPr>
          <a:xfrm>
            <a:off x="76200" y="1007163"/>
            <a:ext cx="6705600" cy="3760101"/>
          </a:xfrm>
        </p:spPr>
        <p:txBody>
          <a:bodyPr>
            <a:normAutofit fontScale="92500"/>
          </a:bodyPr>
          <a:lstStyle/>
          <a:p>
            <a:pPr marL="0" indent="0">
              <a:lnSpc>
                <a:spcPct val="115000"/>
              </a:lnSpc>
              <a:spcBef>
                <a:spcPts val="816"/>
              </a:spcBef>
              <a:spcAft>
                <a:spcPct val="15000"/>
              </a:spcAft>
              <a:buSzPct val="100000"/>
              <a:buFont typeface="Times New Roman" panose="02020603050405020304" pitchFamily="18" charset="0"/>
              <a:buChar char="•"/>
              <a:tabLst>
                <a:tab pos="14042" algn="l"/>
                <a:tab pos="319720" algn="l"/>
                <a:tab pos="625399" algn="l"/>
                <a:tab pos="931076" algn="l"/>
                <a:tab pos="1236755" algn="l"/>
                <a:tab pos="1542433" algn="l"/>
                <a:tab pos="1848111" algn="l"/>
                <a:tab pos="2153789" algn="l"/>
                <a:tab pos="2459468" algn="l"/>
                <a:tab pos="2765146" algn="l"/>
                <a:tab pos="3070824" algn="l"/>
                <a:tab pos="3376502" algn="l"/>
                <a:tab pos="3682181" algn="l"/>
                <a:tab pos="3987858" algn="l"/>
                <a:tab pos="4293537" algn="l"/>
                <a:tab pos="4600295" algn="l"/>
                <a:tab pos="4904893" algn="l"/>
                <a:tab pos="5210571" algn="l"/>
                <a:tab pos="5516250" algn="l"/>
                <a:tab pos="5821928" algn="l"/>
              </a:tabLst>
            </a:pPr>
            <a:r>
              <a:rPr lang="en-GB" altLang="en-US" sz="2994" dirty="0"/>
              <a:t>Plans are made for one increment at a time.</a:t>
            </a:r>
          </a:p>
          <a:p>
            <a:pPr lvl="1">
              <a:lnSpc>
                <a:spcPct val="115000"/>
              </a:lnSpc>
              <a:spcBef>
                <a:spcPts val="816"/>
              </a:spcBef>
              <a:spcAft>
                <a:spcPct val="15000"/>
              </a:spcAft>
              <a:buSzPct val="100000"/>
              <a:buFont typeface="Times New Roman" panose="02020603050405020304" pitchFamily="18" charset="0"/>
              <a:buChar char="•"/>
              <a:tabLst>
                <a:tab pos="14042" algn="l"/>
                <a:tab pos="319720" algn="l"/>
                <a:tab pos="625399" algn="l"/>
                <a:tab pos="931076" algn="l"/>
                <a:tab pos="1236755" algn="l"/>
                <a:tab pos="1542433" algn="l"/>
                <a:tab pos="1848111" algn="l"/>
                <a:tab pos="2153789" algn="l"/>
                <a:tab pos="2459468" algn="l"/>
                <a:tab pos="2765146" algn="l"/>
                <a:tab pos="3070824" algn="l"/>
                <a:tab pos="3376502" algn="l"/>
                <a:tab pos="3682181" algn="l"/>
                <a:tab pos="3987858" algn="l"/>
                <a:tab pos="4293537" algn="l"/>
                <a:tab pos="4600295" algn="l"/>
                <a:tab pos="4904893" algn="l"/>
                <a:tab pos="5210571" algn="l"/>
                <a:tab pos="5516250" algn="l"/>
                <a:tab pos="5821928" algn="l"/>
              </a:tabLst>
            </a:pPr>
            <a:r>
              <a:rPr lang="en-GB" altLang="en-US" sz="2722" dirty="0">
                <a:solidFill>
                  <a:srgbClr val="0000FF"/>
                </a:solidFill>
              </a:rPr>
              <a:t>The time planned for each iteration is called a </a:t>
            </a:r>
            <a:r>
              <a:rPr lang="en-GB" altLang="en-US" sz="2722" b="1" dirty="0">
                <a:solidFill>
                  <a:srgbClr val="0000FF"/>
                </a:solidFill>
              </a:rPr>
              <a:t>time box</a:t>
            </a:r>
            <a:r>
              <a:rPr lang="en-GB" altLang="en-US" sz="2722" dirty="0">
                <a:solidFill>
                  <a:srgbClr val="0000FF"/>
                </a:solidFill>
              </a:rPr>
              <a:t>.</a:t>
            </a:r>
          </a:p>
          <a:p>
            <a:pPr marL="0" indent="0">
              <a:lnSpc>
                <a:spcPct val="115000"/>
              </a:lnSpc>
              <a:spcBef>
                <a:spcPts val="816"/>
              </a:spcBef>
              <a:spcAft>
                <a:spcPct val="15000"/>
              </a:spcAft>
              <a:buSzPct val="100000"/>
              <a:buFont typeface="Times New Roman" panose="02020603050405020304" pitchFamily="18" charset="0"/>
              <a:buChar char="•"/>
              <a:tabLst>
                <a:tab pos="14042" algn="l"/>
                <a:tab pos="319720" algn="l"/>
                <a:tab pos="625399" algn="l"/>
                <a:tab pos="931076" algn="l"/>
                <a:tab pos="1236755" algn="l"/>
                <a:tab pos="1542433" algn="l"/>
                <a:tab pos="1848111" algn="l"/>
                <a:tab pos="2153789" algn="l"/>
                <a:tab pos="2459468" algn="l"/>
                <a:tab pos="2765146" algn="l"/>
                <a:tab pos="3070824" algn="l"/>
                <a:tab pos="3376502" algn="l"/>
                <a:tab pos="3682181" algn="l"/>
                <a:tab pos="3987858" algn="l"/>
                <a:tab pos="4293537" algn="l"/>
                <a:tab pos="4600295" algn="l"/>
                <a:tab pos="4904893" algn="l"/>
                <a:tab pos="5210571" algn="l"/>
                <a:tab pos="5516250" algn="l"/>
                <a:tab pos="5821928" algn="l"/>
              </a:tabLst>
            </a:pPr>
            <a:r>
              <a:rPr lang="en-GB" altLang="en-US" sz="2994" dirty="0"/>
              <a:t>Each iteration (increment):</a:t>
            </a:r>
          </a:p>
          <a:p>
            <a:pPr lvl="1">
              <a:lnSpc>
                <a:spcPct val="115000"/>
              </a:lnSpc>
              <a:spcBef>
                <a:spcPts val="816"/>
              </a:spcBef>
              <a:spcAft>
                <a:spcPct val="15000"/>
              </a:spcAft>
              <a:buSzPct val="100000"/>
              <a:buFont typeface="Times New Roman" panose="02020603050405020304" pitchFamily="18" charset="0"/>
              <a:buChar char="•"/>
              <a:tabLst>
                <a:tab pos="14042" algn="l"/>
                <a:tab pos="319720" algn="l"/>
                <a:tab pos="625399" algn="l"/>
                <a:tab pos="931076" algn="l"/>
                <a:tab pos="1236755" algn="l"/>
                <a:tab pos="1542433" algn="l"/>
                <a:tab pos="1848111" algn="l"/>
                <a:tab pos="2153789" algn="l"/>
                <a:tab pos="2459468" algn="l"/>
                <a:tab pos="2765146" algn="l"/>
                <a:tab pos="3070824" algn="l"/>
                <a:tab pos="3376502" algn="l"/>
                <a:tab pos="3682181" algn="l"/>
                <a:tab pos="3987858" algn="l"/>
                <a:tab pos="4293537" algn="l"/>
                <a:tab pos="4600295" algn="l"/>
                <a:tab pos="4904893" algn="l"/>
                <a:tab pos="5210571" algn="l"/>
                <a:tab pos="5516250" algn="l"/>
                <a:tab pos="5821928" algn="l"/>
              </a:tabLst>
            </a:pPr>
            <a:r>
              <a:rPr lang="en-GB" altLang="en-US" sz="2722" dirty="0">
                <a:solidFill>
                  <a:srgbClr val="0000FF"/>
                </a:solidFill>
              </a:rPr>
              <a:t>Enhances the implemented functionality of the application a little.</a:t>
            </a:r>
          </a:p>
        </p:txBody>
      </p:sp>
      <p:sp>
        <p:nvSpPr>
          <p:cNvPr id="2" name="Slide Number Placeholder 1"/>
          <p:cNvSpPr>
            <a:spLocks noGrp="1"/>
          </p:cNvSpPr>
          <p:nvPr>
            <p:ph type="sldNum" sz="quarter" idx="12"/>
          </p:nvPr>
        </p:nvSpPr>
        <p:spPr/>
        <p:txBody>
          <a:bodyPr/>
          <a:lstStyle/>
          <a:p>
            <a:fld id="{F815AC96-4A5A-4699-9DBD-ACAB251D8CBA}" type="slidenum">
              <a:rPr lang="en-US" smtClean="0"/>
              <a:pPr/>
              <a:t>28</a:t>
            </a:fld>
            <a:endParaRPr lang="en-US"/>
          </a:p>
        </p:txBody>
      </p:sp>
    </p:spTree>
    <p:extLst>
      <p:ext uri="{BB962C8B-B14F-4D97-AF65-F5344CB8AC3E}">
        <p14:creationId xmlns:p14="http://schemas.microsoft.com/office/powerpoint/2010/main" val="35579174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idx="4294967295"/>
          </p:nvPr>
        </p:nvSpPr>
        <p:spPr>
          <a:xfrm>
            <a:off x="631700" y="-171450"/>
            <a:ext cx="5850974" cy="934298"/>
          </a:xfrm>
        </p:spPr>
        <p:txBody>
          <a:bodyPr>
            <a:normAutofit/>
          </a:bodyPr>
          <a:lstStyle/>
          <a:p>
            <a:pPr eaLnBrk="1"/>
            <a:r>
              <a:rPr lang="en-US" altLang="en-US" sz="3200" b="1" dirty="0"/>
              <a:t>Methodology</a:t>
            </a:r>
          </a:p>
        </p:txBody>
      </p:sp>
      <p:sp>
        <p:nvSpPr>
          <p:cNvPr id="177155" name="Rectangle 3"/>
          <p:cNvSpPr>
            <a:spLocks noGrp="1" noChangeArrowheads="1"/>
          </p:cNvSpPr>
          <p:nvPr>
            <p:ph type="body" idx="4294967295"/>
          </p:nvPr>
        </p:nvSpPr>
        <p:spPr>
          <a:xfrm>
            <a:off x="-12970" y="444856"/>
            <a:ext cx="6781800" cy="3838723"/>
          </a:xfrm>
        </p:spPr>
        <p:txBody>
          <a:bodyPr>
            <a:noAutofit/>
          </a:bodyPr>
          <a:lstStyle/>
          <a:p>
            <a:pPr eaLnBrk="1">
              <a:lnSpc>
                <a:spcPct val="120000"/>
              </a:lnSpc>
              <a:spcBef>
                <a:spcPct val="15000"/>
              </a:spcBef>
              <a:spcAft>
                <a:spcPct val="20000"/>
              </a:spcAft>
              <a:buSzPct val="100000"/>
              <a:buFont typeface="Times New Roman" panose="02020603050405020304" pitchFamily="18" charset="0"/>
              <a:buChar char="•"/>
            </a:pPr>
            <a:r>
              <a:rPr lang="en-GB" altLang="en-US" dirty="0"/>
              <a:t>During each iteration,</a:t>
            </a:r>
          </a:p>
          <a:p>
            <a:pPr lvl="1" eaLnBrk="1">
              <a:lnSpc>
                <a:spcPct val="120000"/>
              </a:lnSpc>
              <a:spcBef>
                <a:spcPct val="15000"/>
              </a:spcBef>
              <a:spcAft>
                <a:spcPct val="20000"/>
              </a:spcAft>
              <a:buSzPct val="100000"/>
              <a:buFont typeface="Times New Roman" panose="02020603050405020304" pitchFamily="18" charset="0"/>
              <a:buChar char="•"/>
            </a:pPr>
            <a:r>
              <a:rPr lang="en-GB" altLang="en-US" dirty="0">
                <a:solidFill>
                  <a:srgbClr val="0000FF"/>
                </a:solidFill>
              </a:rPr>
              <a:t>A quick-and-dirty prototype-style software for some </a:t>
            </a:r>
            <a:r>
              <a:rPr lang="en-GB" altLang="en-US" dirty="0">
                <a:solidFill>
                  <a:srgbClr val="0000FF"/>
                </a:solidFill>
              </a:rPr>
              <a:t>selected functionality </a:t>
            </a:r>
            <a:r>
              <a:rPr lang="en-GB" altLang="en-US" dirty="0">
                <a:solidFill>
                  <a:srgbClr val="0000FF"/>
                </a:solidFill>
              </a:rPr>
              <a:t>is developed.</a:t>
            </a:r>
          </a:p>
          <a:p>
            <a:pPr lvl="1" eaLnBrk="1">
              <a:lnSpc>
                <a:spcPct val="120000"/>
              </a:lnSpc>
              <a:spcBef>
                <a:spcPct val="15000"/>
              </a:spcBef>
              <a:spcAft>
                <a:spcPct val="20000"/>
              </a:spcAft>
              <a:buSzPct val="100000"/>
              <a:buFont typeface="Times New Roman" panose="02020603050405020304" pitchFamily="18" charset="0"/>
              <a:buChar char="•"/>
            </a:pPr>
            <a:r>
              <a:rPr lang="en-GB" altLang="en-US" dirty="0">
                <a:solidFill>
                  <a:srgbClr val="0000FF"/>
                </a:solidFill>
              </a:rPr>
              <a:t>The customer evaluates the prototype and gives his feedback.</a:t>
            </a:r>
          </a:p>
          <a:p>
            <a:pPr lvl="1" eaLnBrk="1">
              <a:lnSpc>
                <a:spcPct val="120000"/>
              </a:lnSpc>
              <a:spcBef>
                <a:spcPct val="15000"/>
              </a:spcBef>
              <a:spcAft>
                <a:spcPct val="20000"/>
              </a:spcAft>
              <a:buSzPct val="100000"/>
              <a:buFont typeface="Times New Roman" panose="02020603050405020304" pitchFamily="18" charset="0"/>
              <a:buChar char="•"/>
            </a:pPr>
            <a:r>
              <a:rPr lang="en-GB" altLang="en-US" dirty="0">
                <a:solidFill>
                  <a:srgbClr val="0000FF"/>
                </a:solidFill>
              </a:rPr>
              <a:t>The prototype is refined based on the customer feedback</a:t>
            </a:r>
            <a:r>
              <a:rPr lang="en-GB" altLang="en-US" dirty="0"/>
              <a:t>.</a:t>
            </a:r>
            <a:endParaRPr lang="en-US" altLang="en-US"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29</a:t>
            </a:fld>
            <a:endParaRPr lang="en-US"/>
          </a:p>
        </p:txBody>
      </p:sp>
    </p:spTree>
    <p:extLst>
      <p:ext uri="{BB962C8B-B14F-4D97-AF65-F5344CB8AC3E}">
        <p14:creationId xmlns:p14="http://schemas.microsoft.com/office/powerpoint/2010/main" val="3997764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77155">
                                            <p:txEl>
                                              <p:pRg st="1" end="1"/>
                                            </p:txEl>
                                          </p:spTgt>
                                        </p:tgtEl>
                                        <p:attrNameLst>
                                          <p:attrName>style.visibility</p:attrName>
                                        </p:attrNameLst>
                                      </p:cBhvr>
                                      <p:to>
                                        <p:strVal val="visible"/>
                                      </p:to>
                                    </p:set>
                                    <p:animEffect transition="in" filter="checkerboard(across)">
                                      <p:cBhvr>
                                        <p:cTn id="7" dur="500"/>
                                        <p:tgtEl>
                                          <p:spTgt spid="1771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77155">
                                            <p:txEl>
                                              <p:pRg st="2" end="2"/>
                                            </p:txEl>
                                          </p:spTgt>
                                        </p:tgtEl>
                                        <p:attrNameLst>
                                          <p:attrName>style.visibility</p:attrName>
                                        </p:attrNameLst>
                                      </p:cBhvr>
                                      <p:to>
                                        <p:strVal val="visible"/>
                                      </p:to>
                                    </p:set>
                                    <p:animEffect transition="in" filter="checkerboard(across)">
                                      <p:cBhvr>
                                        <p:cTn id="12" dur="500"/>
                                        <p:tgtEl>
                                          <p:spTgt spid="1771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77155">
                                            <p:txEl>
                                              <p:pRg st="3" end="3"/>
                                            </p:txEl>
                                          </p:spTgt>
                                        </p:tgtEl>
                                        <p:attrNameLst>
                                          <p:attrName>style.visibility</p:attrName>
                                        </p:attrNameLst>
                                      </p:cBhvr>
                                      <p:to>
                                        <p:strVal val="visible"/>
                                      </p:to>
                                    </p:set>
                                    <p:animEffect transition="in" filter="checkerboard(across)">
                                      <p:cBhvr>
                                        <p:cTn id="17" dur="500"/>
                                        <p:tgtEl>
                                          <p:spTgt spid="177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idx="4294967295"/>
          </p:nvPr>
        </p:nvSpPr>
        <p:spPr>
          <a:xfrm>
            <a:off x="2940996" y="127882"/>
            <a:ext cx="3886200" cy="757160"/>
          </a:xfrm>
          <a:solidFill>
            <a:srgbClr val="FFFF00"/>
          </a:solidFill>
        </p:spPr>
        <p:txBody>
          <a:bodyPr>
            <a:normAutofit fontScale="90000"/>
          </a:bodyPr>
          <a:lstStyle/>
          <a:p>
            <a:pPr eaLnBrk="1" hangingPunct="1"/>
            <a:r>
              <a:rPr lang="en-US" altLang="ko-KR" sz="2722" b="1" dirty="0">
                <a:ea typeface="굴림" pitchFamily="50" charset="-127"/>
              </a:rPr>
              <a:t>Incremental  and Iterative  Development (IID)</a:t>
            </a:r>
          </a:p>
        </p:txBody>
      </p:sp>
      <p:sp>
        <p:nvSpPr>
          <p:cNvPr id="258051" name="Rectangle 3"/>
          <p:cNvSpPr>
            <a:spLocks noGrp="1" noChangeArrowheads="1"/>
          </p:cNvSpPr>
          <p:nvPr>
            <p:ph type="body" idx="4294967295"/>
          </p:nvPr>
        </p:nvSpPr>
        <p:spPr>
          <a:xfrm>
            <a:off x="0" y="687839"/>
            <a:ext cx="7470229" cy="3716670"/>
          </a:xfrm>
        </p:spPr>
        <p:txBody>
          <a:bodyPr>
            <a:noAutofit/>
          </a:bodyPr>
          <a:lstStyle/>
          <a:p>
            <a:pPr marL="287316" indent="-216027">
              <a:lnSpc>
                <a:spcPct val="105000"/>
              </a:lnSpc>
              <a:spcBef>
                <a:spcPct val="10000"/>
              </a:spcBef>
              <a:spcAft>
                <a:spcPct val="10000"/>
              </a:spcAft>
            </a:pPr>
            <a:r>
              <a:rPr lang="en-US" altLang="ko-KR" sz="2400" b="1" dirty="0">
                <a:solidFill>
                  <a:schemeClr val="accent2"/>
                </a:solidFill>
                <a:ea typeface="굴림" pitchFamily="50" charset="-127"/>
              </a:rPr>
              <a:t>Key characteristics</a:t>
            </a:r>
          </a:p>
          <a:p>
            <a:pPr marL="581113" lvl="1" indent="-193345">
              <a:lnSpc>
                <a:spcPct val="105000"/>
              </a:lnSpc>
              <a:spcBef>
                <a:spcPct val="10000"/>
              </a:spcBef>
              <a:spcAft>
                <a:spcPct val="10000"/>
              </a:spcAft>
            </a:pPr>
            <a:r>
              <a:rPr lang="en-US" altLang="ko-KR" sz="2400" dirty="0">
                <a:ea typeface="굴림" pitchFamily="50" charset="-127"/>
              </a:rPr>
              <a:t>Builds system incrementally </a:t>
            </a:r>
          </a:p>
          <a:p>
            <a:pPr marL="581113" lvl="1" indent="-193345">
              <a:lnSpc>
                <a:spcPct val="105000"/>
              </a:lnSpc>
              <a:spcBef>
                <a:spcPct val="10000"/>
              </a:spcBef>
              <a:spcAft>
                <a:spcPct val="10000"/>
              </a:spcAft>
            </a:pPr>
            <a:r>
              <a:rPr lang="en-US" altLang="ko-KR" sz="2400" dirty="0">
                <a:ea typeface="굴림" pitchFamily="50" charset="-127"/>
              </a:rPr>
              <a:t>Consists </a:t>
            </a:r>
            <a:r>
              <a:rPr lang="en-US" altLang="ko-KR" sz="2400" dirty="0">
                <a:ea typeface="굴림" pitchFamily="50" charset="-127"/>
              </a:rPr>
              <a:t>of a planned number of  iterations</a:t>
            </a:r>
          </a:p>
          <a:p>
            <a:pPr marL="581113" lvl="1" indent="-193345">
              <a:lnSpc>
                <a:spcPct val="105000"/>
              </a:lnSpc>
              <a:spcBef>
                <a:spcPct val="10000"/>
              </a:spcBef>
              <a:spcAft>
                <a:spcPct val="10000"/>
              </a:spcAft>
            </a:pPr>
            <a:r>
              <a:rPr lang="en-US" altLang="ko-KR" sz="2400" dirty="0">
                <a:ea typeface="굴림" pitchFamily="50" charset="-127"/>
              </a:rPr>
              <a:t>Each iteration produces a working program</a:t>
            </a:r>
          </a:p>
          <a:p>
            <a:pPr marL="287316" indent="-216027">
              <a:lnSpc>
                <a:spcPct val="105000"/>
              </a:lnSpc>
              <a:spcBef>
                <a:spcPct val="10000"/>
              </a:spcBef>
              <a:spcAft>
                <a:spcPct val="10000"/>
              </a:spcAft>
            </a:pPr>
            <a:r>
              <a:rPr lang="en-US" altLang="ko-KR" sz="2400" b="1" dirty="0">
                <a:solidFill>
                  <a:schemeClr val="accent2"/>
                </a:solidFill>
                <a:ea typeface="굴림" pitchFamily="50" charset="-127"/>
              </a:rPr>
              <a:t>Benefits</a:t>
            </a:r>
            <a:endParaRPr lang="en-US" altLang="ko-KR" sz="2400" b="1" dirty="0">
              <a:solidFill>
                <a:schemeClr val="accent2"/>
              </a:solidFill>
              <a:ea typeface="굴림" pitchFamily="50" charset="-127"/>
            </a:endParaRPr>
          </a:p>
          <a:p>
            <a:pPr marL="581113" lvl="1" indent="-193345">
              <a:lnSpc>
                <a:spcPct val="105000"/>
              </a:lnSpc>
              <a:spcBef>
                <a:spcPct val="10000"/>
              </a:spcBef>
              <a:spcAft>
                <a:spcPct val="10000"/>
              </a:spcAft>
            </a:pPr>
            <a:r>
              <a:rPr lang="en-US" altLang="ko-KR" sz="2400" dirty="0">
                <a:ea typeface="굴림" pitchFamily="50" charset="-127"/>
              </a:rPr>
              <a:t>Facilitates and manages changes</a:t>
            </a:r>
          </a:p>
          <a:p>
            <a:pPr marL="287316" indent="-216027">
              <a:lnSpc>
                <a:spcPct val="105000"/>
              </a:lnSpc>
              <a:spcBef>
                <a:spcPct val="10000"/>
              </a:spcBef>
              <a:spcAft>
                <a:spcPct val="10000"/>
              </a:spcAft>
            </a:pPr>
            <a:r>
              <a:rPr lang="en-US" altLang="ko-KR" sz="2400" b="1" dirty="0">
                <a:solidFill>
                  <a:schemeClr val="accent2"/>
                </a:solidFill>
                <a:ea typeface="굴림" pitchFamily="50" charset="-127"/>
              </a:rPr>
              <a:t>Foundation of agile </a:t>
            </a:r>
            <a:r>
              <a:rPr lang="en-US" altLang="ko-KR" sz="2400" b="1" dirty="0">
                <a:solidFill>
                  <a:schemeClr val="accent2"/>
                </a:solidFill>
                <a:ea typeface="굴림" pitchFamily="50" charset="-127"/>
              </a:rPr>
              <a:t>techniques and the basis for</a:t>
            </a:r>
            <a:endParaRPr lang="en-US" altLang="ko-KR" sz="2400" b="1" dirty="0">
              <a:solidFill>
                <a:schemeClr val="accent2"/>
              </a:solidFill>
              <a:ea typeface="굴림" pitchFamily="50" charset="-127"/>
            </a:endParaRPr>
          </a:p>
          <a:p>
            <a:pPr marL="581113" lvl="1" indent="-193345">
              <a:lnSpc>
                <a:spcPct val="105000"/>
              </a:lnSpc>
              <a:spcBef>
                <a:spcPct val="10000"/>
              </a:spcBef>
              <a:spcAft>
                <a:spcPct val="10000"/>
              </a:spcAft>
            </a:pPr>
            <a:r>
              <a:rPr lang="en-US" altLang="ko-KR" sz="2400" dirty="0">
                <a:ea typeface="굴림" pitchFamily="50" charset="-127"/>
              </a:rPr>
              <a:t>Rational Unified Process (RUP) </a:t>
            </a:r>
          </a:p>
          <a:p>
            <a:pPr marL="581113" lvl="1" indent="-193345">
              <a:lnSpc>
                <a:spcPct val="105000"/>
              </a:lnSpc>
              <a:spcBef>
                <a:spcPct val="10000"/>
              </a:spcBef>
              <a:spcAft>
                <a:spcPct val="10000"/>
              </a:spcAft>
            </a:pPr>
            <a:r>
              <a:rPr lang="en-US" altLang="ko-KR" sz="2400" dirty="0">
                <a:ea typeface="굴림" pitchFamily="50" charset="-127"/>
              </a:rPr>
              <a:t>Extreme Programming (XP)</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a:t>
            </a:fld>
            <a:endParaRPr lang="en-US"/>
          </a:p>
        </p:txBody>
      </p:sp>
    </p:spTree>
    <p:extLst>
      <p:ext uri="{BB962C8B-B14F-4D97-AF65-F5344CB8AC3E}">
        <p14:creationId xmlns:p14="http://schemas.microsoft.com/office/powerpoint/2010/main" val="2939603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wipe(down)">
                                      <p:cBhvr>
                                        <p:cTn id="7" dur="500"/>
                                        <p:tgtEl>
                                          <p:spTgt spid="258051">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58051">
                                            <p:txEl>
                                              <p:pRg st="2" end="2"/>
                                            </p:txEl>
                                          </p:spTgt>
                                        </p:tgtEl>
                                        <p:attrNameLst>
                                          <p:attrName>style.visibility</p:attrName>
                                        </p:attrNameLst>
                                      </p:cBhvr>
                                      <p:to>
                                        <p:strVal val="visible"/>
                                      </p:to>
                                    </p:set>
                                    <p:animEffect transition="in" filter="wipe(down)">
                                      <p:cBhvr>
                                        <p:cTn id="10" dur="500"/>
                                        <p:tgtEl>
                                          <p:spTgt spid="258051">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58051">
                                            <p:txEl>
                                              <p:pRg st="1" end="1"/>
                                            </p:txEl>
                                          </p:spTgt>
                                        </p:tgtEl>
                                        <p:attrNameLst>
                                          <p:attrName>style.visibility</p:attrName>
                                        </p:attrNameLst>
                                      </p:cBhvr>
                                      <p:to>
                                        <p:strVal val="visible"/>
                                      </p:to>
                                    </p:set>
                                    <p:animEffect transition="in" filter="wipe(down)">
                                      <p:cBhvr>
                                        <p:cTn id="13" dur="500"/>
                                        <p:tgtEl>
                                          <p:spTgt spid="258051">
                                            <p:txEl>
                                              <p:pRg st="1" end="1"/>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58051">
                                            <p:txEl>
                                              <p:pRg st="3" end="3"/>
                                            </p:txEl>
                                          </p:spTgt>
                                        </p:tgtEl>
                                        <p:attrNameLst>
                                          <p:attrName>style.visibility</p:attrName>
                                        </p:attrNameLst>
                                      </p:cBhvr>
                                      <p:to>
                                        <p:strVal val="visible"/>
                                      </p:to>
                                    </p:set>
                                    <p:animEffect transition="in" filter="wipe(down)">
                                      <p:cBhvr>
                                        <p:cTn id="16" dur="500"/>
                                        <p:tgtEl>
                                          <p:spTgt spid="25805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258051">
                                            <p:txEl>
                                              <p:pRg st="4" end="4"/>
                                            </p:txEl>
                                          </p:spTgt>
                                        </p:tgtEl>
                                        <p:attrNameLst>
                                          <p:attrName>style.visibility</p:attrName>
                                        </p:attrNameLst>
                                      </p:cBhvr>
                                      <p:to>
                                        <p:strVal val="visible"/>
                                      </p:to>
                                    </p:set>
                                    <p:animEffect transition="in" filter="wipe(down)">
                                      <p:cBhvr>
                                        <p:cTn id="21" dur="500"/>
                                        <p:tgtEl>
                                          <p:spTgt spid="258051">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58051">
                                            <p:txEl>
                                              <p:pRg st="5" end="5"/>
                                            </p:txEl>
                                          </p:spTgt>
                                        </p:tgtEl>
                                        <p:attrNameLst>
                                          <p:attrName>style.visibility</p:attrName>
                                        </p:attrNameLst>
                                      </p:cBhvr>
                                      <p:to>
                                        <p:strVal val="visible"/>
                                      </p:to>
                                    </p:set>
                                    <p:animEffect transition="in" filter="wipe(down)">
                                      <p:cBhvr>
                                        <p:cTn id="24" dur="500"/>
                                        <p:tgtEl>
                                          <p:spTgt spid="258051">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58051">
                                            <p:txEl>
                                              <p:pRg st="6" end="6"/>
                                            </p:txEl>
                                          </p:spTgt>
                                        </p:tgtEl>
                                        <p:attrNameLst>
                                          <p:attrName>style.visibility</p:attrName>
                                        </p:attrNameLst>
                                      </p:cBhvr>
                                      <p:to>
                                        <p:strVal val="visible"/>
                                      </p:to>
                                    </p:set>
                                    <p:anim calcmode="lin" valueType="num">
                                      <p:cBhvr additive="base">
                                        <p:cTn id="29" dur="500" fill="hold"/>
                                        <p:tgtEl>
                                          <p:spTgt spid="258051">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8051">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58051">
                                            <p:txEl>
                                              <p:pRg st="7" end="7"/>
                                            </p:txEl>
                                          </p:spTgt>
                                        </p:tgtEl>
                                        <p:attrNameLst>
                                          <p:attrName>style.visibility</p:attrName>
                                        </p:attrNameLst>
                                      </p:cBhvr>
                                      <p:to>
                                        <p:strVal val="visible"/>
                                      </p:to>
                                    </p:set>
                                    <p:anim calcmode="lin" valueType="num">
                                      <p:cBhvr additive="base">
                                        <p:cTn id="33" dur="500" fill="hold"/>
                                        <p:tgtEl>
                                          <p:spTgt spid="258051">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58051">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58051">
                                            <p:txEl>
                                              <p:pRg st="8" end="8"/>
                                            </p:txEl>
                                          </p:spTgt>
                                        </p:tgtEl>
                                        <p:attrNameLst>
                                          <p:attrName>style.visibility</p:attrName>
                                        </p:attrNameLst>
                                      </p:cBhvr>
                                      <p:to>
                                        <p:strVal val="visible"/>
                                      </p:to>
                                    </p:set>
                                    <p:anim calcmode="lin" valueType="num">
                                      <p:cBhvr additive="base">
                                        <p:cTn id="37" dur="500" fill="hold"/>
                                        <p:tgtEl>
                                          <p:spTgt spid="25805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5805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1"/>
          <p:cNvSpPr>
            <a:spLocks noGrp="1" noChangeArrowheads="1"/>
          </p:cNvSpPr>
          <p:nvPr>
            <p:ph type="title" idx="4294967295"/>
          </p:nvPr>
        </p:nvSpPr>
        <p:spPr>
          <a:xfrm>
            <a:off x="-76200" y="-137323"/>
            <a:ext cx="6858720" cy="873812"/>
          </a:xfrm>
        </p:spPr>
        <p:txBody>
          <a:bodyPr>
            <a:normAutofit fontScale="90000"/>
          </a:bodyPr>
          <a:lstStyle/>
          <a:p>
            <a:pPr>
              <a:lnSpc>
                <a:spcPct val="93000"/>
              </a:lnSpc>
              <a:buSzPct val="100000"/>
              <a:tabLst>
                <a:tab pos="0" algn="l"/>
                <a:tab pos="622158" algn="l"/>
                <a:tab pos="1244316" algn="l"/>
                <a:tab pos="1866473" algn="l"/>
                <a:tab pos="2488631" algn="l"/>
                <a:tab pos="3110789" algn="l"/>
                <a:tab pos="3732947" algn="l"/>
                <a:tab pos="4355104" algn="l"/>
                <a:tab pos="4977262" algn="l"/>
                <a:tab pos="5599420" algn="l"/>
                <a:tab pos="6221578" algn="l"/>
                <a:tab pos="6843735" algn="l"/>
              </a:tabLst>
            </a:pPr>
            <a:r>
              <a:rPr lang="en-GB" altLang="en-US" sz="2994" b="1" dirty="0"/>
              <a:t>How Does RAD Facilitate Faster Development?</a:t>
            </a:r>
          </a:p>
        </p:txBody>
      </p:sp>
      <p:sp>
        <p:nvSpPr>
          <p:cNvPr id="63490" name="Rectangle 2"/>
          <p:cNvSpPr>
            <a:spLocks noGrp="1" noChangeArrowheads="1"/>
          </p:cNvSpPr>
          <p:nvPr>
            <p:ph type="body" idx="4294967295"/>
          </p:nvPr>
        </p:nvSpPr>
        <p:spPr>
          <a:xfrm>
            <a:off x="38100" y="590550"/>
            <a:ext cx="6630120" cy="3719590"/>
          </a:xfrm>
        </p:spPr>
        <p:txBody>
          <a:bodyPr>
            <a:noAutofit/>
          </a:bodyPr>
          <a:lstStyle/>
          <a:p>
            <a:pPr>
              <a:lnSpc>
                <a:spcPct val="120000"/>
              </a:lnSpc>
              <a:spcBef>
                <a:spcPts val="60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t>RAD achieves fast creation of working prototypes. </a:t>
            </a:r>
          </a:p>
          <a:p>
            <a:pPr lvl="1">
              <a:lnSpc>
                <a:spcPct val="120000"/>
              </a:lnSpc>
              <a:spcBef>
                <a:spcPts val="60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000" dirty="0"/>
              <a:t>Through use of specialized tools.</a:t>
            </a:r>
          </a:p>
          <a:p>
            <a:pPr>
              <a:lnSpc>
                <a:spcPct val="120000"/>
              </a:lnSpc>
              <a:spcBef>
                <a:spcPts val="60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t>These specialized tools usually support the following features:</a:t>
            </a:r>
          </a:p>
          <a:p>
            <a:pPr lvl="1">
              <a:lnSpc>
                <a:spcPct val="120000"/>
              </a:lnSpc>
              <a:spcBef>
                <a:spcPts val="60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000" b="1" dirty="0">
                <a:solidFill>
                  <a:srgbClr val="0000FF"/>
                </a:solidFill>
              </a:rPr>
              <a:t>Visual style of development.</a:t>
            </a:r>
          </a:p>
          <a:p>
            <a:pPr lvl="1">
              <a:lnSpc>
                <a:spcPct val="120000"/>
              </a:lnSpc>
              <a:spcBef>
                <a:spcPts val="60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000" b="1" dirty="0">
                <a:solidFill>
                  <a:srgbClr val="0000FF"/>
                </a:solidFill>
              </a:rPr>
              <a:t>Use of reusable components.</a:t>
            </a:r>
          </a:p>
          <a:p>
            <a:pPr lvl="1">
              <a:lnSpc>
                <a:spcPct val="120000"/>
              </a:lnSpc>
              <a:spcBef>
                <a:spcPts val="60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000" b="1" dirty="0">
                <a:solidFill>
                  <a:srgbClr val="0000FF"/>
                </a:solidFill>
              </a:rPr>
              <a:t>Use of standard APIs (Application Program Interfaces).</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30</a:t>
            </a:fld>
            <a:endParaRPr lang="en-US"/>
          </a:p>
        </p:txBody>
      </p:sp>
    </p:spTree>
    <p:extLst>
      <p:ext uri="{BB962C8B-B14F-4D97-AF65-F5344CB8AC3E}">
        <p14:creationId xmlns:p14="http://schemas.microsoft.com/office/powerpoint/2010/main" val="70283605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3490">
                                            <p:txEl>
                                              <p:pRg st="0" end="0"/>
                                            </p:txEl>
                                          </p:spTgt>
                                        </p:tgtEl>
                                        <p:attrNameLst>
                                          <p:attrName>style.visibility</p:attrName>
                                        </p:attrNameLst>
                                      </p:cBhvr>
                                      <p:to>
                                        <p:strVal val="visible"/>
                                      </p:to>
                                    </p:set>
                                    <p:animEffect transition="in" filter="checkerboard(across)">
                                      <p:cBhvr>
                                        <p:cTn id="7" dur="500"/>
                                        <p:tgtEl>
                                          <p:spTgt spid="634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3490">
                                            <p:txEl>
                                              <p:pRg st="1" end="1"/>
                                            </p:txEl>
                                          </p:spTgt>
                                        </p:tgtEl>
                                        <p:attrNameLst>
                                          <p:attrName>style.visibility</p:attrName>
                                        </p:attrNameLst>
                                      </p:cBhvr>
                                      <p:to>
                                        <p:strVal val="visible"/>
                                      </p:to>
                                    </p:set>
                                    <p:animEffect transition="in" filter="checkerboard(across)">
                                      <p:cBhvr>
                                        <p:cTn id="12" dur="500"/>
                                        <p:tgtEl>
                                          <p:spTgt spid="634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63490">
                                            <p:txEl>
                                              <p:pRg st="2" end="2"/>
                                            </p:txEl>
                                          </p:spTgt>
                                        </p:tgtEl>
                                        <p:attrNameLst>
                                          <p:attrName>style.visibility</p:attrName>
                                        </p:attrNameLst>
                                      </p:cBhvr>
                                      <p:to>
                                        <p:strVal val="visible"/>
                                      </p:to>
                                    </p:set>
                                    <p:animEffect transition="in" filter="checkerboard(across)">
                                      <p:cBhvr>
                                        <p:cTn id="17" dur="500"/>
                                        <p:tgtEl>
                                          <p:spTgt spid="634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63490">
                                            <p:txEl>
                                              <p:pRg st="3" end="3"/>
                                            </p:txEl>
                                          </p:spTgt>
                                        </p:tgtEl>
                                        <p:attrNameLst>
                                          <p:attrName>style.visibility</p:attrName>
                                        </p:attrNameLst>
                                      </p:cBhvr>
                                      <p:to>
                                        <p:strVal val="visible"/>
                                      </p:to>
                                    </p:set>
                                    <p:animEffect transition="in" filter="checkerboard(across)">
                                      <p:cBhvr>
                                        <p:cTn id="22" dur="500"/>
                                        <p:tgtEl>
                                          <p:spTgt spid="6349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63490">
                                            <p:txEl>
                                              <p:pRg st="4" end="4"/>
                                            </p:txEl>
                                          </p:spTgt>
                                        </p:tgtEl>
                                        <p:attrNameLst>
                                          <p:attrName>style.visibility</p:attrName>
                                        </p:attrNameLst>
                                      </p:cBhvr>
                                      <p:to>
                                        <p:strVal val="visible"/>
                                      </p:to>
                                    </p:set>
                                    <p:animEffect transition="in" filter="checkerboard(across)">
                                      <p:cBhvr>
                                        <p:cTn id="27" dur="500"/>
                                        <p:tgtEl>
                                          <p:spTgt spid="6349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63490">
                                            <p:txEl>
                                              <p:pRg st="5" end="5"/>
                                            </p:txEl>
                                          </p:spTgt>
                                        </p:tgtEl>
                                        <p:attrNameLst>
                                          <p:attrName>style.visibility</p:attrName>
                                        </p:attrNameLst>
                                      </p:cBhvr>
                                      <p:to>
                                        <p:strVal val="visible"/>
                                      </p:to>
                                    </p:set>
                                    <p:animEffect transition="in" filter="checkerboard(across)">
                                      <p:cBhvr>
                                        <p:cTn id="32" dur="500"/>
                                        <p:tgtEl>
                                          <p:spTgt spid="6349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1"/>
          <p:cNvSpPr>
            <a:spLocks noGrp="1" noChangeArrowheads="1"/>
          </p:cNvSpPr>
          <p:nvPr>
            <p:ph type="title" idx="4294967295"/>
          </p:nvPr>
        </p:nvSpPr>
        <p:spPr>
          <a:xfrm>
            <a:off x="304801" y="91810"/>
            <a:ext cx="6583627" cy="872732"/>
          </a:xfrm>
        </p:spPr>
        <p:txBody>
          <a:bodyPr>
            <a:noAutofit/>
          </a:bodyPr>
          <a:lstStyle/>
          <a:p>
            <a:pPr>
              <a:lnSpc>
                <a:spcPct val="93000"/>
              </a:lnSpc>
              <a:buSzPct val="100000"/>
              <a:tabLst>
                <a:tab pos="0" algn="l"/>
                <a:tab pos="622158" algn="l"/>
                <a:tab pos="1244316" algn="l"/>
                <a:tab pos="1866473" algn="l"/>
                <a:tab pos="2488631" algn="l"/>
                <a:tab pos="3110789" algn="l"/>
                <a:tab pos="3732947" algn="l"/>
                <a:tab pos="4355104" algn="l"/>
                <a:tab pos="4977262" algn="l"/>
                <a:tab pos="5599420" algn="l"/>
                <a:tab pos="6221578" algn="l"/>
                <a:tab pos="6843735" algn="l"/>
              </a:tabLst>
            </a:pPr>
            <a:r>
              <a:rPr lang="en-GB" altLang="en-US" sz="2800" b="1" dirty="0"/>
              <a:t>For </a:t>
            </a:r>
            <a:r>
              <a:rPr lang="en-GB" altLang="en-US" sz="2800" b="1" dirty="0"/>
              <a:t>which Applications is </a:t>
            </a:r>
            <a:r>
              <a:rPr lang="en-GB" altLang="en-US" sz="2800" b="1" dirty="0"/>
              <a:t>RAD Suitable?</a:t>
            </a:r>
            <a:endParaRPr lang="en-GB" altLang="en-US" sz="2800" b="1" dirty="0"/>
          </a:p>
        </p:txBody>
      </p:sp>
      <p:sp>
        <p:nvSpPr>
          <p:cNvPr id="64514" name="Rectangle 2"/>
          <p:cNvSpPr>
            <a:spLocks noGrp="1" noChangeArrowheads="1"/>
          </p:cNvSpPr>
          <p:nvPr>
            <p:ph type="body" idx="4294967295"/>
          </p:nvPr>
        </p:nvSpPr>
        <p:spPr>
          <a:xfrm>
            <a:off x="152400" y="895350"/>
            <a:ext cx="6629400" cy="3581400"/>
          </a:xfrm>
        </p:spPr>
        <p:txBody>
          <a:bodyPr>
            <a:normAutofit fontScale="92500"/>
          </a:bodyPr>
          <a:lstStyle/>
          <a:p>
            <a:pPr marL="0" indent="0">
              <a:lnSpc>
                <a:spcPct val="120000"/>
              </a:lnSpc>
              <a:spcBef>
                <a:spcPts val="1157"/>
              </a:spcBef>
              <a:spcAft>
                <a:spcPts val="1089"/>
              </a:spcAft>
              <a:buSzPct val="100000"/>
              <a:buFont typeface="Times New Roman" panose="02020603050405020304" pitchFamily="18" charset="0"/>
              <a:buChar char="•"/>
              <a:tabLst>
                <a:tab pos="14042" algn="l"/>
                <a:tab pos="319720" algn="l"/>
                <a:tab pos="625399" algn="l"/>
                <a:tab pos="931076" algn="l"/>
                <a:tab pos="1236755" algn="l"/>
                <a:tab pos="1542433" algn="l"/>
                <a:tab pos="1848111" algn="l"/>
                <a:tab pos="2153789" algn="l"/>
                <a:tab pos="2459468" algn="l"/>
                <a:tab pos="2765146" algn="l"/>
                <a:tab pos="3070824" algn="l"/>
                <a:tab pos="3376502" algn="l"/>
                <a:tab pos="3682181" algn="l"/>
                <a:tab pos="3987858" algn="l"/>
                <a:tab pos="4293537" algn="l"/>
                <a:tab pos="4600295" algn="l"/>
                <a:tab pos="4904893" algn="l"/>
                <a:tab pos="5210571" algn="l"/>
                <a:tab pos="5516250" algn="l"/>
                <a:tab pos="5821928" algn="l"/>
              </a:tabLst>
            </a:pPr>
            <a:r>
              <a:rPr lang="en-GB" altLang="en-US" sz="2994" dirty="0"/>
              <a:t>Customized product developed for one or two customers only</a:t>
            </a:r>
          </a:p>
          <a:p>
            <a:pPr marL="0" indent="0">
              <a:lnSpc>
                <a:spcPct val="120000"/>
              </a:lnSpc>
              <a:spcBef>
                <a:spcPts val="1157"/>
              </a:spcBef>
              <a:spcAft>
                <a:spcPts val="1089"/>
              </a:spcAft>
              <a:buSzPct val="100000"/>
              <a:buFont typeface="Times New Roman" panose="02020603050405020304" pitchFamily="18" charset="0"/>
              <a:buChar char="•"/>
              <a:tabLst>
                <a:tab pos="14042" algn="l"/>
                <a:tab pos="319720" algn="l"/>
                <a:tab pos="625399" algn="l"/>
                <a:tab pos="931076" algn="l"/>
                <a:tab pos="1236755" algn="l"/>
                <a:tab pos="1542433" algn="l"/>
                <a:tab pos="1848111" algn="l"/>
                <a:tab pos="2153789" algn="l"/>
                <a:tab pos="2459468" algn="l"/>
                <a:tab pos="2765146" algn="l"/>
                <a:tab pos="3070824" algn="l"/>
                <a:tab pos="3376502" algn="l"/>
                <a:tab pos="3682181" algn="l"/>
                <a:tab pos="3987858" algn="l"/>
                <a:tab pos="4293537" algn="l"/>
                <a:tab pos="4600295" algn="l"/>
                <a:tab pos="4904893" algn="l"/>
                <a:tab pos="5210571" algn="l"/>
                <a:tab pos="5516250" algn="l"/>
                <a:tab pos="5821928" algn="l"/>
              </a:tabLst>
            </a:pPr>
            <a:r>
              <a:rPr lang="en-GB" altLang="en-US" sz="2994" dirty="0"/>
              <a:t>Performance and reliability are not critical.</a:t>
            </a:r>
          </a:p>
          <a:p>
            <a:pPr marL="0" indent="0">
              <a:lnSpc>
                <a:spcPct val="120000"/>
              </a:lnSpc>
              <a:spcBef>
                <a:spcPts val="1157"/>
              </a:spcBef>
              <a:spcAft>
                <a:spcPts val="1089"/>
              </a:spcAft>
              <a:buSzPct val="100000"/>
              <a:buFont typeface="Times New Roman" panose="02020603050405020304" pitchFamily="18" charset="0"/>
              <a:buChar char="•"/>
              <a:tabLst>
                <a:tab pos="14042" algn="l"/>
                <a:tab pos="319720" algn="l"/>
                <a:tab pos="625399" algn="l"/>
                <a:tab pos="931076" algn="l"/>
                <a:tab pos="1236755" algn="l"/>
                <a:tab pos="1542433" algn="l"/>
                <a:tab pos="1848111" algn="l"/>
                <a:tab pos="2153789" algn="l"/>
                <a:tab pos="2459468" algn="l"/>
                <a:tab pos="2765146" algn="l"/>
                <a:tab pos="3070824" algn="l"/>
                <a:tab pos="3376502" algn="l"/>
                <a:tab pos="3682181" algn="l"/>
                <a:tab pos="3987858" algn="l"/>
                <a:tab pos="4293537" algn="l"/>
                <a:tab pos="4600295" algn="l"/>
                <a:tab pos="4904893" algn="l"/>
                <a:tab pos="5210571" algn="l"/>
                <a:tab pos="5516250" algn="l"/>
                <a:tab pos="5821928" algn="l"/>
              </a:tabLst>
            </a:pPr>
            <a:r>
              <a:rPr lang="en-GB" altLang="en-US" sz="2994" dirty="0"/>
              <a:t>The system can be split into several independent modules.</a:t>
            </a:r>
          </a:p>
          <a:p>
            <a:pPr marL="0" indent="0">
              <a:lnSpc>
                <a:spcPct val="120000"/>
              </a:lnSpc>
              <a:spcBef>
                <a:spcPts val="1157"/>
              </a:spcBef>
              <a:spcAft>
                <a:spcPts val="1089"/>
              </a:spcAft>
              <a:buSzPct val="100000"/>
              <a:buNone/>
              <a:tabLst>
                <a:tab pos="14042" algn="l"/>
                <a:tab pos="319720" algn="l"/>
                <a:tab pos="625399" algn="l"/>
                <a:tab pos="931076" algn="l"/>
                <a:tab pos="1236755" algn="l"/>
                <a:tab pos="1542433" algn="l"/>
                <a:tab pos="1848111" algn="l"/>
                <a:tab pos="2153789" algn="l"/>
                <a:tab pos="2459468" algn="l"/>
                <a:tab pos="2765146" algn="l"/>
                <a:tab pos="3070824" algn="l"/>
                <a:tab pos="3376502" algn="l"/>
                <a:tab pos="3682181" algn="l"/>
                <a:tab pos="3987858" algn="l"/>
                <a:tab pos="4293537" algn="l"/>
                <a:tab pos="4600295" algn="l"/>
                <a:tab pos="4904893" algn="l"/>
                <a:tab pos="5210571" algn="l"/>
                <a:tab pos="5516250" algn="l"/>
                <a:tab pos="5821928" algn="l"/>
              </a:tabLst>
            </a:pPr>
            <a:endParaRPr lang="en-GB" altLang="en-US" sz="2994"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31</a:t>
            </a:fld>
            <a:endParaRPr lang="en-US"/>
          </a:p>
        </p:txBody>
      </p:sp>
    </p:spTree>
    <p:extLst>
      <p:ext uri="{BB962C8B-B14F-4D97-AF65-F5344CB8AC3E}">
        <p14:creationId xmlns:p14="http://schemas.microsoft.com/office/powerpoint/2010/main" val="271100190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4514">
                                            <p:txEl>
                                              <p:pRg st="0" end="0"/>
                                            </p:txEl>
                                          </p:spTgt>
                                        </p:tgtEl>
                                        <p:attrNameLst>
                                          <p:attrName>style.visibility</p:attrName>
                                        </p:attrNameLst>
                                      </p:cBhvr>
                                      <p:to>
                                        <p:strVal val="visible"/>
                                      </p:to>
                                    </p:set>
                                    <p:animEffect transition="in" filter="checkerboard(across)">
                                      <p:cBhvr>
                                        <p:cTn id="7" dur="500"/>
                                        <p:tgtEl>
                                          <p:spTgt spid="645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4514">
                                            <p:txEl>
                                              <p:pRg st="1" end="1"/>
                                            </p:txEl>
                                          </p:spTgt>
                                        </p:tgtEl>
                                        <p:attrNameLst>
                                          <p:attrName>style.visibility</p:attrName>
                                        </p:attrNameLst>
                                      </p:cBhvr>
                                      <p:to>
                                        <p:strVal val="visible"/>
                                      </p:to>
                                    </p:set>
                                    <p:animEffect transition="in" filter="checkerboard(across)">
                                      <p:cBhvr>
                                        <p:cTn id="12" dur="500"/>
                                        <p:tgtEl>
                                          <p:spTgt spid="645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64514">
                                            <p:txEl>
                                              <p:pRg st="2" end="2"/>
                                            </p:txEl>
                                          </p:spTgt>
                                        </p:tgtEl>
                                        <p:attrNameLst>
                                          <p:attrName>style.visibility</p:attrName>
                                        </p:attrNameLst>
                                      </p:cBhvr>
                                      <p:to>
                                        <p:strVal val="visible"/>
                                      </p:to>
                                    </p:set>
                                    <p:animEffect transition="in" filter="checkerboard(across)">
                                      <p:cBhvr>
                                        <p:cTn id="17" dur="500"/>
                                        <p:tgtEl>
                                          <p:spTgt spid="645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1"/>
          <p:cNvSpPr>
            <a:spLocks noGrp="1" noChangeArrowheads="1"/>
          </p:cNvSpPr>
          <p:nvPr>
            <p:ph type="title" idx="4294967295"/>
          </p:nvPr>
        </p:nvSpPr>
        <p:spPr>
          <a:xfrm>
            <a:off x="-152400" y="-14186"/>
            <a:ext cx="7010400" cy="873812"/>
          </a:xfrm>
        </p:spPr>
        <p:txBody>
          <a:bodyPr>
            <a:noAutofit/>
          </a:bodyPr>
          <a:lstStyle/>
          <a:p>
            <a:pPr>
              <a:lnSpc>
                <a:spcPct val="93000"/>
              </a:lnSpc>
              <a:buSzPct val="100000"/>
              <a:tabLst>
                <a:tab pos="0" algn="l"/>
                <a:tab pos="622158" algn="l"/>
                <a:tab pos="1244316" algn="l"/>
                <a:tab pos="1866473" algn="l"/>
                <a:tab pos="2488631" algn="l"/>
                <a:tab pos="3110789" algn="l"/>
                <a:tab pos="3732947" algn="l"/>
                <a:tab pos="4355104" algn="l"/>
                <a:tab pos="4977262" algn="l"/>
                <a:tab pos="5599420" algn="l"/>
                <a:tab pos="6221578" algn="l"/>
                <a:tab pos="6843735" algn="l"/>
              </a:tabLst>
            </a:pPr>
            <a:r>
              <a:rPr lang="en-GB" altLang="en-US" sz="2800" b="1" dirty="0"/>
              <a:t>For Which Applications </a:t>
            </a:r>
            <a:r>
              <a:rPr lang="en-GB" altLang="en-US" sz="2800" b="1" dirty="0"/>
              <a:t>RAD </a:t>
            </a:r>
            <a:r>
              <a:rPr lang="en-GB" altLang="en-US" sz="2800" b="1" dirty="0"/>
              <a:t>is Unsuitable?</a:t>
            </a:r>
            <a:endParaRPr lang="en-GB" altLang="en-US" sz="2800" b="1" dirty="0"/>
          </a:p>
        </p:txBody>
      </p:sp>
      <p:sp>
        <p:nvSpPr>
          <p:cNvPr id="65538" name="Rectangle 2"/>
          <p:cNvSpPr>
            <a:spLocks noGrp="1" noChangeArrowheads="1"/>
          </p:cNvSpPr>
          <p:nvPr>
            <p:ph type="body" idx="4294967295"/>
          </p:nvPr>
        </p:nvSpPr>
        <p:spPr>
          <a:xfrm>
            <a:off x="0" y="859626"/>
            <a:ext cx="6858000" cy="3519009"/>
          </a:xfrm>
        </p:spPr>
        <p:txBody>
          <a:bodyPr>
            <a:normAutofit fontScale="92500"/>
          </a:bodyPr>
          <a:lstStyle/>
          <a:p>
            <a:pPr marL="0" indent="0">
              <a:lnSpc>
                <a:spcPct val="125000"/>
              </a:lnSpc>
              <a:spcBef>
                <a:spcPct val="25000"/>
              </a:spcBef>
              <a:spcAft>
                <a:spcPts val="680"/>
              </a:spcAft>
              <a:buSzPct val="100000"/>
              <a:buFont typeface="Times New Roman" panose="02020603050405020304" pitchFamily="18" charset="0"/>
              <a:buChar char="•"/>
              <a:tabLst>
                <a:tab pos="14042" algn="l"/>
                <a:tab pos="319720" algn="l"/>
                <a:tab pos="625399" algn="l"/>
                <a:tab pos="931076" algn="l"/>
                <a:tab pos="1236755" algn="l"/>
                <a:tab pos="1542433" algn="l"/>
                <a:tab pos="1848111" algn="l"/>
                <a:tab pos="2153789" algn="l"/>
                <a:tab pos="2459468" algn="l"/>
                <a:tab pos="2765146" algn="l"/>
                <a:tab pos="3070824" algn="l"/>
                <a:tab pos="3376502" algn="l"/>
                <a:tab pos="3682181" algn="l"/>
                <a:tab pos="3987858" algn="l"/>
                <a:tab pos="4293537" algn="l"/>
                <a:tab pos="4600295" algn="l"/>
                <a:tab pos="4904893" algn="l"/>
                <a:tab pos="5210571" algn="l"/>
                <a:tab pos="5516250" algn="l"/>
                <a:tab pos="5821928" algn="l"/>
              </a:tabLst>
            </a:pPr>
            <a:r>
              <a:rPr lang="en-GB" altLang="en-US" dirty="0"/>
              <a:t> Few plug-in components are available</a:t>
            </a:r>
          </a:p>
          <a:p>
            <a:pPr marL="0" indent="0">
              <a:lnSpc>
                <a:spcPct val="125000"/>
              </a:lnSpc>
              <a:spcBef>
                <a:spcPct val="25000"/>
              </a:spcBef>
              <a:spcAft>
                <a:spcPts val="680"/>
              </a:spcAft>
              <a:buSzPct val="100000"/>
              <a:buFont typeface="Times New Roman" panose="02020603050405020304" pitchFamily="18" charset="0"/>
              <a:buChar char="•"/>
              <a:tabLst>
                <a:tab pos="14042" algn="l"/>
                <a:tab pos="319720" algn="l"/>
                <a:tab pos="625399" algn="l"/>
                <a:tab pos="931076" algn="l"/>
                <a:tab pos="1236755" algn="l"/>
                <a:tab pos="1542433" algn="l"/>
                <a:tab pos="1848111" algn="l"/>
                <a:tab pos="2153789" algn="l"/>
                <a:tab pos="2459468" algn="l"/>
                <a:tab pos="2765146" algn="l"/>
                <a:tab pos="3070824" algn="l"/>
                <a:tab pos="3376502" algn="l"/>
                <a:tab pos="3682181" algn="l"/>
                <a:tab pos="3987858" algn="l"/>
                <a:tab pos="4293537" algn="l"/>
                <a:tab pos="4600295" algn="l"/>
                <a:tab pos="4904893" algn="l"/>
                <a:tab pos="5210571" algn="l"/>
                <a:tab pos="5516250" algn="l"/>
                <a:tab pos="5821928" algn="l"/>
              </a:tabLst>
            </a:pPr>
            <a:r>
              <a:rPr lang="en-GB" altLang="en-US" dirty="0"/>
              <a:t> High performance or reliability required</a:t>
            </a:r>
          </a:p>
          <a:p>
            <a:pPr marL="0" indent="0">
              <a:lnSpc>
                <a:spcPct val="125000"/>
              </a:lnSpc>
              <a:spcBef>
                <a:spcPct val="25000"/>
              </a:spcBef>
              <a:spcAft>
                <a:spcPts val="680"/>
              </a:spcAft>
              <a:buSzPct val="100000"/>
              <a:buFont typeface="Times New Roman" panose="02020603050405020304" pitchFamily="18" charset="0"/>
              <a:buChar char="•"/>
              <a:tabLst>
                <a:tab pos="14042" algn="l"/>
                <a:tab pos="319720" algn="l"/>
                <a:tab pos="625399" algn="l"/>
                <a:tab pos="931076" algn="l"/>
                <a:tab pos="1236755" algn="l"/>
                <a:tab pos="1542433" algn="l"/>
                <a:tab pos="1848111" algn="l"/>
                <a:tab pos="2153789" algn="l"/>
                <a:tab pos="2459468" algn="l"/>
                <a:tab pos="2765146" algn="l"/>
                <a:tab pos="3070824" algn="l"/>
                <a:tab pos="3376502" algn="l"/>
                <a:tab pos="3682181" algn="l"/>
                <a:tab pos="3987858" algn="l"/>
                <a:tab pos="4293537" algn="l"/>
                <a:tab pos="4600295" algn="l"/>
                <a:tab pos="4904893" algn="l"/>
                <a:tab pos="5210571" algn="l"/>
                <a:tab pos="5516250" algn="l"/>
                <a:tab pos="5821928" algn="l"/>
              </a:tabLst>
            </a:pPr>
            <a:r>
              <a:rPr lang="en-GB" altLang="en-US" dirty="0"/>
              <a:t> No precedence for similar products exists</a:t>
            </a:r>
          </a:p>
          <a:p>
            <a:pPr marL="0" indent="0">
              <a:lnSpc>
                <a:spcPct val="125000"/>
              </a:lnSpc>
              <a:spcBef>
                <a:spcPct val="25000"/>
              </a:spcBef>
              <a:spcAft>
                <a:spcPts val="680"/>
              </a:spcAft>
              <a:buSzPct val="100000"/>
              <a:buFont typeface="Times New Roman" panose="02020603050405020304" pitchFamily="18" charset="0"/>
              <a:buChar char="•"/>
              <a:tabLst>
                <a:tab pos="14042" algn="l"/>
                <a:tab pos="319720" algn="l"/>
                <a:tab pos="625399" algn="l"/>
                <a:tab pos="931076" algn="l"/>
                <a:tab pos="1236755" algn="l"/>
                <a:tab pos="1542433" algn="l"/>
                <a:tab pos="1848111" algn="l"/>
                <a:tab pos="2153789" algn="l"/>
                <a:tab pos="2459468" algn="l"/>
                <a:tab pos="2765146" algn="l"/>
                <a:tab pos="3070824" algn="l"/>
                <a:tab pos="3376502" algn="l"/>
                <a:tab pos="3682181" algn="l"/>
                <a:tab pos="3987858" algn="l"/>
                <a:tab pos="4293537" algn="l"/>
                <a:tab pos="4600295" algn="l"/>
                <a:tab pos="4904893" algn="l"/>
                <a:tab pos="5210571" algn="l"/>
                <a:tab pos="5516250" algn="l"/>
                <a:tab pos="5821928" algn="l"/>
              </a:tabLst>
            </a:pPr>
            <a:r>
              <a:rPr lang="en-GB" altLang="en-US" dirty="0"/>
              <a:t> The system cannot be modularized.</a:t>
            </a:r>
          </a:p>
          <a:p>
            <a:pPr marL="0" indent="0">
              <a:lnSpc>
                <a:spcPct val="125000"/>
              </a:lnSpc>
              <a:spcBef>
                <a:spcPct val="25000"/>
              </a:spcBef>
              <a:spcAft>
                <a:spcPts val="680"/>
              </a:spcAft>
              <a:buSzPct val="100000"/>
              <a:buNone/>
              <a:tabLst>
                <a:tab pos="14042" algn="l"/>
                <a:tab pos="319720" algn="l"/>
                <a:tab pos="625399" algn="l"/>
                <a:tab pos="931076" algn="l"/>
                <a:tab pos="1236755" algn="l"/>
                <a:tab pos="1542433" algn="l"/>
                <a:tab pos="1848111" algn="l"/>
                <a:tab pos="2153789" algn="l"/>
                <a:tab pos="2459468" algn="l"/>
                <a:tab pos="2765146" algn="l"/>
                <a:tab pos="3070824" algn="l"/>
                <a:tab pos="3376502" algn="l"/>
                <a:tab pos="3682181" algn="l"/>
                <a:tab pos="3987858" algn="l"/>
                <a:tab pos="4293537" algn="l"/>
                <a:tab pos="4600295" algn="l"/>
                <a:tab pos="4904893" algn="l"/>
                <a:tab pos="5210571" algn="l"/>
                <a:tab pos="5516250" algn="l"/>
                <a:tab pos="5821928" algn="l"/>
              </a:tabLst>
            </a:pPr>
            <a:endParaRPr lang="en-GB" altLang="en-US"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32</a:t>
            </a:fld>
            <a:endParaRPr lang="en-US"/>
          </a:p>
        </p:txBody>
      </p:sp>
    </p:spTree>
    <p:extLst>
      <p:ext uri="{BB962C8B-B14F-4D97-AF65-F5344CB8AC3E}">
        <p14:creationId xmlns:p14="http://schemas.microsoft.com/office/powerpoint/2010/main" val="140908460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animEffect transition="in" filter="checkerboard(across)">
                                      <p:cBhvr>
                                        <p:cTn id="7" dur="500"/>
                                        <p:tgtEl>
                                          <p:spTgt spid="655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5538">
                                            <p:txEl>
                                              <p:pRg st="1" end="1"/>
                                            </p:txEl>
                                          </p:spTgt>
                                        </p:tgtEl>
                                        <p:attrNameLst>
                                          <p:attrName>style.visibility</p:attrName>
                                        </p:attrNameLst>
                                      </p:cBhvr>
                                      <p:to>
                                        <p:strVal val="visible"/>
                                      </p:to>
                                    </p:set>
                                    <p:animEffect transition="in" filter="checkerboard(across)">
                                      <p:cBhvr>
                                        <p:cTn id="12" dur="500"/>
                                        <p:tgtEl>
                                          <p:spTgt spid="655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65538">
                                            <p:txEl>
                                              <p:pRg st="2" end="2"/>
                                            </p:txEl>
                                          </p:spTgt>
                                        </p:tgtEl>
                                        <p:attrNameLst>
                                          <p:attrName>style.visibility</p:attrName>
                                        </p:attrNameLst>
                                      </p:cBhvr>
                                      <p:to>
                                        <p:strVal val="visible"/>
                                      </p:to>
                                    </p:set>
                                    <p:animEffect transition="in" filter="checkerboard(across)">
                                      <p:cBhvr>
                                        <p:cTn id="17" dur="500"/>
                                        <p:tgtEl>
                                          <p:spTgt spid="6553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65538">
                                            <p:txEl>
                                              <p:pRg st="3" end="3"/>
                                            </p:txEl>
                                          </p:spTgt>
                                        </p:tgtEl>
                                        <p:attrNameLst>
                                          <p:attrName>style.visibility</p:attrName>
                                        </p:attrNameLst>
                                      </p:cBhvr>
                                      <p:to>
                                        <p:strVal val="visible"/>
                                      </p:to>
                                    </p:set>
                                    <p:animEffect transition="in" filter="checkerboard(across)">
                                      <p:cBhvr>
                                        <p:cTn id="22" dur="500"/>
                                        <p:tgtEl>
                                          <p:spTgt spid="655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1"/>
          <p:cNvSpPr>
            <a:spLocks noGrp="1" noChangeArrowheads="1"/>
          </p:cNvSpPr>
          <p:nvPr>
            <p:ph type="title" idx="4294967295"/>
          </p:nvPr>
        </p:nvSpPr>
        <p:spPr>
          <a:xfrm>
            <a:off x="914400" y="-171450"/>
            <a:ext cx="5852054" cy="873812"/>
          </a:xfrm>
        </p:spPr>
        <p:txBody>
          <a:bodyPr>
            <a:normAutofit/>
          </a:bodyPr>
          <a:lstStyle/>
          <a:p>
            <a:pPr>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3200" b="1" dirty="0"/>
              <a:t>Prototyping versus RAD</a:t>
            </a:r>
          </a:p>
        </p:txBody>
      </p:sp>
      <p:sp>
        <p:nvSpPr>
          <p:cNvPr id="66562" name="Rectangle 2"/>
          <p:cNvSpPr>
            <a:spLocks noGrp="1" noChangeArrowheads="1"/>
          </p:cNvSpPr>
          <p:nvPr>
            <p:ph type="body" idx="4294967295"/>
          </p:nvPr>
        </p:nvSpPr>
        <p:spPr>
          <a:xfrm>
            <a:off x="0" y="590550"/>
            <a:ext cx="6766454" cy="5569065"/>
          </a:xfrm>
        </p:spPr>
        <p:txBody>
          <a:bodyPr/>
          <a:lstStyle/>
          <a:p>
            <a:pPr marL="0" indent="0">
              <a:lnSpc>
                <a:spcPct val="114000"/>
              </a:lnSpc>
              <a:spcBef>
                <a:spcPts val="0"/>
              </a:spcBef>
              <a:spcAft>
                <a:spcPts val="1200"/>
              </a:spcAft>
              <a:buSzPct val="100000"/>
              <a:buFont typeface="Times New Roman" panose="02020603050405020304" pitchFamily="18" charset="0"/>
              <a:buChar char="•"/>
              <a:tabLst>
                <a:tab pos="14042" algn="l"/>
                <a:tab pos="319720" algn="l"/>
                <a:tab pos="625399" algn="l"/>
                <a:tab pos="931076" algn="l"/>
                <a:tab pos="1236755" algn="l"/>
                <a:tab pos="1542433" algn="l"/>
                <a:tab pos="1848111" algn="l"/>
                <a:tab pos="2153789" algn="l"/>
                <a:tab pos="2459468" algn="l"/>
                <a:tab pos="2765146" algn="l"/>
                <a:tab pos="3070824" algn="l"/>
                <a:tab pos="3376502" algn="l"/>
                <a:tab pos="3682181" algn="l"/>
                <a:tab pos="3987858" algn="l"/>
                <a:tab pos="4293537" algn="l"/>
                <a:tab pos="4600295" algn="l"/>
                <a:tab pos="4904893" algn="l"/>
                <a:tab pos="5210571" algn="l"/>
                <a:tab pos="5516250" algn="l"/>
                <a:tab pos="5821928" algn="l"/>
              </a:tabLst>
            </a:pPr>
            <a:r>
              <a:rPr lang="en-GB" altLang="en-US" sz="3266" dirty="0"/>
              <a:t>In prototyping model:</a:t>
            </a:r>
          </a:p>
          <a:p>
            <a:pPr lvl="2">
              <a:lnSpc>
                <a:spcPct val="114000"/>
              </a:lnSpc>
              <a:spcBef>
                <a:spcPts val="0"/>
              </a:spcBef>
              <a:spcAft>
                <a:spcPts val="1200"/>
              </a:spcAft>
              <a:buSzPct val="100000"/>
              <a:buFont typeface="Times New Roman" panose="02020603050405020304" pitchFamily="18" charset="0"/>
              <a:buChar char="•"/>
              <a:tabLst>
                <a:tab pos="14042" algn="l"/>
                <a:tab pos="319720" algn="l"/>
                <a:tab pos="625399" algn="l"/>
                <a:tab pos="931076" algn="l"/>
                <a:tab pos="1236755" algn="l"/>
                <a:tab pos="1542433" algn="l"/>
                <a:tab pos="1848111" algn="l"/>
                <a:tab pos="2153789" algn="l"/>
                <a:tab pos="2459468" algn="l"/>
                <a:tab pos="2765146" algn="l"/>
                <a:tab pos="3070824" algn="l"/>
                <a:tab pos="3376502" algn="l"/>
                <a:tab pos="3682181" algn="l"/>
                <a:tab pos="3987858" algn="l"/>
                <a:tab pos="4293537" algn="l"/>
                <a:tab pos="4600295" algn="l"/>
                <a:tab pos="4904893" algn="l"/>
                <a:tab pos="5210571" algn="l"/>
                <a:tab pos="5516250" algn="l"/>
                <a:tab pos="5821928" algn="l"/>
              </a:tabLst>
            </a:pPr>
            <a:r>
              <a:rPr lang="en-GB" altLang="en-US" sz="2722" dirty="0">
                <a:solidFill>
                  <a:srgbClr val="0000FF"/>
                </a:solidFill>
              </a:rPr>
              <a:t>The developed prototype is primarily used to gain insights into the solution</a:t>
            </a:r>
          </a:p>
          <a:p>
            <a:pPr lvl="2">
              <a:lnSpc>
                <a:spcPct val="114000"/>
              </a:lnSpc>
              <a:spcBef>
                <a:spcPts val="0"/>
              </a:spcBef>
              <a:spcAft>
                <a:spcPts val="1200"/>
              </a:spcAft>
              <a:buSzPct val="100000"/>
              <a:buFont typeface="Times New Roman" panose="02020603050405020304" pitchFamily="18" charset="0"/>
              <a:buChar char="•"/>
              <a:tabLst>
                <a:tab pos="14042" algn="l"/>
                <a:tab pos="319720" algn="l"/>
                <a:tab pos="625399" algn="l"/>
                <a:tab pos="931076" algn="l"/>
                <a:tab pos="1236755" algn="l"/>
                <a:tab pos="1542433" algn="l"/>
                <a:tab pos="1848111" algn="l"/>
                <a:tab pos="2153789" algn="l"/>
                <a:tab pos="2459468" algn="l"/>
                <a:tab pos="2765146" algn="l"/>
                <a:tab pos="3070824" algn="l"/>
                <a:tab pos="3376502" algn="l"/>
                <a:tab pos="3682181" algn="l"/>
                <a:tab pos="3987858" algn="l"/>
                <a:tab pos="4293537" algn="l"/>
                <a:tab pos="4600295" algn="l"/>
                <a:tab pos="4904893" algn="l"/>
                <a:tab pos="5210571" algn="l"/>
                <a:tab pos="5516250" algn="l"/>
                <a:tab pos="5821928" algn="l"/>
              </a:tabLst>
            </a:pPr>
            <a:r>
              <a:rPr lang="en-GB" altLang="en-US" sz="2722" dirty="0">
                <a:solidFill>
                  <a:srgbClr val="0000FF"/>
                </a:solidFill>
              </a:rPr>
              <a:t>Choose between alternatives</a:t>
            </a:r>
          </a:p>
          <a:p>
            <a:pPr lvl="2">
              <a:lnSpc>
                <a:spcPct val="114000"/>
              </a:lnSpc>
              <a:spcBef>
                <a:spcPts val="0"/>
              </a:spcBef>
              <a:spcAft>
                <a:spcPts val="1200"/>
              </a:spcAft>
              <a:buSzPct val="100000"/>
              <a:buFont typeface="Times New Roman" panose="02020603050405020304" pitchFamily="18" charset="0"/>
              <a:buChar char="•"/>
              <a:tabLst>
                <a:tab pos="14042" algn="l"/>
                <a:tab pos="319720" algn="l"/>
                <a:tab pos="625399" algn="l"/>
                <a:tab pos="931076" algn="l"/>
                <a:tab pos="1236755" algn="l"/>
                <a:tab pos="1542433" algn="l"/>
                <a:tab pos="1848111" algn="l"/>
                <a:tab pos="2153789" algn="l"/>
                <a:tab pos="2459468" algn="l"/>
                <a:tab pos="2765146" algn="l"/>
                <a:tab pos="3070824" algn="l"/>
                <a:tab pos="3376502" algn="l"/>
                <a:tab pos="3682181" algn="l"/>
                <a:tab pos="3987858" algn="l"/>
                <a:tab pos="4293537" algn="l"/>
                <a:tab pos="4600295" algn="l"/>
                <a:tab pos="4904893" algn="l"/>
                <a:tab pos="5210571" algn="l"/>
                <a:tab pos="5516250" algn="l"/>
                <a:tab pos="5821928" algn="l"/>
              </a:tabLst>
            </a:pPr>
            <a:r>
              <a:rPr lang="en-GB" altLang="en-US" sz="2722" dirty="0">
                <a:solidFill>
                  <a:srgbClr val="0000FF"/>
                </a:solidFill>
              </a:rPr>
              <a:t>Elicit customer feedback.</a:t>
            </a:r>
            <a:r>
              <a:rPr lang="en-GB" altLang="en-US" sz="2722" dirty="0"/>
              <a:t> </a:t>
            </a:r>
          </a:p>
          <a:p>
            <a:pPr marL="0" lvl="1" indent="0">
              <a:lnSpc>
                <a:spcPct val="114000"/>
              </a:lnSpc>
              <a:spcBef>
                <a:spcPts val="0"/>
              </a:spcBef>
              <a:spcAft>
                <a:spcPts val="1200"/>
              </a:spcAft>
              <a:buSzPct val="100000"/>
              <a:buFont typeface="Times New Roman" panose="02020603050405020304" pitchFamily="18" charset="0"/>
              <a:buChar char="•"/>
              <a:tabLst>
                <a:tab pos="14042" algn="l"/>
                <a:tab pos="319720" algn="l"/>
                <a:tab pos="625399" algn="l"/>
                <a:tab pos="931076" algn="l"/>
                <a:tab pos="1236755" algn="l"/>
                <a:tab pos="1542433" algn="l"/>
                <a:tab pos="1848111" algn="l"/>
                <a:tab pos="2153789" algn="l"/>
                <a:tab pos="2459468" algn="l"/>
                <a:tab pos="2765146" algn="l"/>
                <a:tab pos="3070824" algn="l"/>
                <a:tab pos="3376502" algn="l"/>
                <a:tab pos="3682181" algn="l"/>
                <a:tab pos="3987858" algn="l"/>
                <a:tab pos="4293537" algn="l"/>
                <a:tab pos="4600295" algn="l"/>
                <a:tab pos="4904893" algn="l"/>
                <a:tab pos="5210571" algn="l"/>
                <a:tab pos="5516250" algn="l"/>
                <a:tab pos="5821928" algn="l"/>
              </a:tabLst>
            </a:pPr>
            <a:r>
              <a:rPr lang="en-GB" altLang="en-US" sz="2994" dirty="0"/>
              <a:t>The developed prototype:</a:t>
            </a:r>
          </a:p>
          <a:p>
            <a:pPr lvl="2">
              <a:lnSpc>
                <a:spcPct val="114000"/>
              </a:lnSpc>
              <a:spcBef>
                <a:spcPts val="0"/>
              </a:spcBef>
              <a:spcAft>
                <a:spcPts val="1200"/>
              </a:spcAft>
              <a:buSzPct val="100000"/>
              <a:buFont typeface="Times New Roman" panose="02020603050405020304" pitchFamily="18" charset="0"/>
              <a:buChar char="•"/>
              <a:tabLst>
                <a:tab pos="14042" algn="l"/>
                <a:tab pos="319720" algn="l"/>
                <a:tab pos="625399" algn="l"/>
                <a:tab pos="931076" algn="l"/>
                <a:tab pos="1236755" algn="l"/>
                <a:tab pos="1542433" algn="l"/>
                <a:tab pos="1848111" algn="l"/>
                <a:tab pos="2153789" algn="l"/>
                <a:tab pos="2459468" algn="l"/>
                <a:tab pos="2765146" algn="l"/>
                <a:tab pos="3070824" algn="l"/>
                <a:tab pos="3376502" algn="l"/>
                <a:tab pos="3682181" algn="l"/>
                <a:tab pos="3987858" algn="l"/>
                <a:tab pos="4293537" algn="l"/>
                <a:tab pos="4600295" algn="l"/>
                <a:tab pos="4904893" algn="l"/>
                <a:tab pos="5210571" algn="l"/>
                <a:tab pos="5516250" algn="l"/>
                <a:tab pos="5821928" algn="l"/>
              </a:tabLst>
            </a:pPr>
            <a:r>
              <a:rPr lang="en-GB" altLang="en-US" sz="2722" dirty="0">
                <a:solidFill>
                  <a:srgbClr val="0000FF"/>
                </a:solidFill>
              </a:rPr>
              <a:t>Usually thrown away</a:t>
            </a:r>
            <a:r>
              <a:rPr lang="en-GB" altLang="en-US" sz="2722" dirty="0"/>
              <a:t>.</a:t>
            </a:r>
          </a:p>
          <a:p>
            <a:pPr lvl="2">
              <a:lnSpc>
                <a:spcPct val="114000"/>
              </a:lnSpc>
              <a:spcBef>
                <a:spcPts val="0"/>
              </a:spcBef>
              <a:spcAft>
                <a:spcPts val="1200"/>
              </a:spcAft>
              <a:buSzPct val="100000"/>
              <a:buNone/>
              <a:tabLst>
                <a:tab pos="14042" algn="l"/>
                <a:tab pos="319720" algn="l"/>
                <a:tab pos="625399" algn="l"/>
                <a:tab pos="931076" algn="l"/>
                <a:tab pos="1236755" algn="l"/>
                <a:tab pos="1542433" algn="l"/>
                <a:tab pos="1848111" algn="l"/>
                <a:tab pos="2153789" algn="l"/>
                <a:tab pos="2459468" algn="l"/>
                <a:tab pos="2765146" algn="l"/>
                <a:tab pos="3070824" algn="l"/>
                <a:tab pos="3376502" algn="l"/>
                <a:tab pos="3682181" algn="l"/>
                <a:tab pos="3987858" algn="l"/>
                <a:tab pos="4293537" algn="l"/>
                <a:tab pos="4600295" algn="l"/>
                <a:tab pos="4904893" algn="l"/>
                <a:tab pos="5210571" algn="l"/>
                <a:tab pos="5516250" algn="l"/>
                <a:tab pos="5821928" algn="l"/>
              </a:tabLst>
            </a:pPr>
            <a:endParaRPr lang="en-GB" altLang="en-US" sz="2722" dirty="0"/>
          </a:p>
        </p:txBody>
      </p:sp>
      <p:sp>
        <p:nvSpPr>
          <p:cNvPr id="2" name="Slide Number Placeholder 1"/>
          <p:cNvSpPr>
            <a:spLocks noGrp="1"/>
          </p:cNvSpPr>
          <p:nvPr>
            <p:ph type="sldNum" sz="quarter" idx="12"/>
          </p:nvPr>
        </p:nvSpPr>
        <p:spPr/>
        <p:txBody>
          <a:bodyPr/>
          <a:lstStyle/>
          <a:p>
            <a:fld id="{F815AC96-4A5A-4699-9DBD-ACAB251D8CBA}" type="slidenum">
              <a:rPr lang="en-US" smtClean="0"/>
              <a:pPr/>
              <a:t>33</a:t>
            </a:fld>
            <a:endParaRPr lang="en-US"/>
          </a:p>
        </p:txBody>
      </p:sp>
    </p:spTree>
    <p:extLst>
      <p:ext uri="{BB962C8B-B14F-4D97-AF65-F5344CB8AC3E}">
        <p14:creationId xmlns:p14="http://schemas.microsoft.com/office/powerpoint/2010/main" val="163206123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6562">
                                            <p:txEl>
                                              <p:pRg st="0" end="0"/>
                                            </p:txEl>
                                          </p:spTgt>
                                        </p:tgtEl>
                                        <p:attrNameLst>
                                          <p:attrName>style.visibility</p:attrName>
                                        </p:attrNameLst>
                                      </p:cBhvr>
                                      <p:to>
                                        <p:strVal val="visible"/>
                                      </p:to>
                                    </p:set>
                                    <p:animEffect transition="in" filter="checkerboard(across)">
                                      <p:cBhvr>
                                        <p:cTn id="7" dur="500"/>
                                        <p:tgtEl>
                                          <p:spTgt spid="665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6562">
                                            <p:txEl>
                                              <p:pRg st="1" end="1"/>
                                            </p:txEl>
                                          </p:spTgt>
                                        </p:tgtEl>
                                        <p:attrNameLst>
                                          <p:attrName>style.visibility</p:attrName>
                                        </p:attrNameLst>
                                      </p:cBhvr>
                                      <p:to>
                                        <p:strVal val="visible"/>
                                      </p:to>
                                    </p:set>
                                    <p:animEffect transition="in" filter="checkerboard(across)">
                                      <p:cBhvr>
                                        <p:cTn id="12" dur="500"/>
                                        <p:tgtEl>
                                          <p:spTgt spid="6656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66562">
                                            <p:txEl>
                                              <p:pRg st="2" end="2"/>
                                            </p:txEl>
                                          </p:spTgt>
                                        </p:tgtEl>
                                        <p:attrNameLst>
                                          <p:attrName>style.visibility</p:attrName>
                                        </p:attrNameLst>
                                      </p:cBhvr>
                                      <p:to>
                                        <p:strVal val="visible"/>
                                      </p:to>
                                    </p:set>
                                    <p:animEffect transition="in" filter="checkerboard(across)">
                                      <p:cBhvr>
                                        <p:cTn id="17" dur="500"/>
                                        <p:tgtEl>
                                          <p:spTgt spid="6656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66562">
                                            <p:txEl>
                                              <p:pRg st="3" end="3"/>
                                            </p:txEl>
                                          </p:spTgt>
                                        </p:tgtEl>
                                        <p:attrNameLst>
                                          <p:attrName>style.visibility</p:attrName>
                                        </p:attrNameLst>
                                      </p:cBhvr>
                                      <p:to>
                                        <p:strVal val="visible"/>
                                      </p:to>
                                    </p:set>
                                    <p:animEffect transition="in" filter="checkerboard(across)">
                                      <p:cBhvr>
                                        <p:cTn id="22" dur="500"/>
                                        <p:tgtEl>
                                          <p:spTgt spid="6656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66562">
                                            <p:txEl>
                                              <p:pRg st="4" end="4"/>
                                            </p:txEl>
                                          </p:spTgt>
                                        </p:tgtEl>
                                        <p:attrNameLst>
                                          <p:attrName>style.visibility</p:attrName>
                                        </p:attrNameLst>
                                      </p:cBhvr>
                                      <p:to>
                                        <p:strVal val="visible"/>
                                      </p:to>
                                    </p:set>
                                    <p:animEffect transition="in" filter="checkerboard(across)">
                                      <p:cBhvr>
                                        <p:cTn id="27" dur="500"/>
                                        <p:tgtEl>
                                          <p:spTgt spid="6656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66562">
                                            <p:txEl>
                                              <p:pRg st="5" end="5"/>
                                            </p:txEl>
                                          </p:spTgt>
                                        </p:tgtEl>
                                        <p:attrNameLst>
                                          <p:attrName>style.visibility</p:attrName>
                                        </p:attrNameLst>
                                      </p:cBhvr>
                                      <p:to>
                                        <p:strVal val="visible"/>
                                      </p:to>
                                    </p:set>
                                    <p:animEffect transition="in" filter="checkerboard(across)">
                                      <p:cBhvr>
                                        <p:cTn id="32" dur="500"/>
                                        <p:tgtEl>
                                          <p:spTgt spid="6656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idx="4294967295"/>
          </p:nvPr>
        </p:nvSpPr>
        <p:spPr>
          <a:xfrm>
            <a:off x="533400" y="-176058"/>
            <a:ext cx="5850974" cy="934298"/>
          </a:xfrm>
        </p:spPr>
        <p:txBody>
          <a:bodyPr>
            <a:normAutofit/>
          </a:bodyPr>
          <a:lstStyle/>
          <a:p>
            <a:pPr eaLnBrk="1"/>
            <a:r>
              <a:rPr lang="en-GB" altLang="en-US" sz="3200" b="1" dirty="0"/>
              <a:t>Prototyping versus RAD </a:t>
            </a:r>
            <a:endParaRPr lang="en-US" altLang="en-US" sz="3200" b="1" dirty="0"/>
          </a:p>
        </p:txBody>
      </p:sp>
      <p:sp>
        <p:nvSpPr>
          <p:cNvPr id="178179" name="Rectangle 3"/>
          <p:cNvSpPr>
            <a:spLocks noGrp="1" noChangeArrowheads="1"/>
          </p:cNvSpPr>
          <p:nvPr>
            <p:ph type="body" idx="4294967295"/>
          </p:nvPr>
        </p:nvSpPr>
        <p:spPr>
          <a:xfrm>
            <a:off x="25940" y="824849"/>
            <a:ext cx="6705600" cy="3942414"/>
          </a:xfrm>
        </p:spPr>
        <p:txBody>
          <a:bodyPr>
            <a:normAutofit fontScale="92500" lnSpcReduction="10000"/>
          </a:bodyPr>
          <a:lstStyle/>
          <a:p>
            <a:pPr eaLnBrk="1">
              <a:lnSpc>
                <a:spcPct val="115000"/>
              </a:lnSpc>
              <a:spcBef>
                <a:spcPct val="25000"/>
              </a:spcBef>
              <a:spcAft>
                <a:spcPct val="25000"/>
              </a:spcAft>
              <a:buSzPct val="100000"/>
              <a:buFont typeface="Times New Roman" panose="02020603050405020304" pitchFamily="18" charset="0"/>
              <a:buChar char="•"/>
            </a:pPr>
            <a:r>
              <a:rPr lang="en-GB" altLang="en-US" sz="2994" dirty="0"/>
              <a:t>In contrast:</a:t>
            </a:r>
          </a:p>
          <a:p>
            <a:pPr lvl="1" eaLnBrk="1">
              <a:lnSpc>
                <a:spcPct val="115000"/>
              </a:lnSpc>
              <a:spcBef>
                <a:spcPct val="25000"/>
              </a:spcBef>
              <a:spcAft>
                <a:spcPct val="25000"/>
              </a:spcAft>
              <a:buSzPct val="100000"/>
              <a:buFont typeface="Times New Roman" panose="02020603050405020304" pitchFamily="18" charset="0"/>
              <a:buChar char="•"/>
            </a:pPr>
            <a:r>
              <a:rPr lang="en-GB" altLang="en-US" sz="2722" dirty="0">
                <a:solidFill>
                  <a:srgbClr val="0000FF"/>
                </a:solidFill>
              </a:rPr>
              <a:t> In RAD the developed prototype evolves into deliverable software</a:t>
            </a:r>
            <a:r>
              <a:rPr lang="en-GB" altLang="en-US" sz="2722" dirty="0"/>
              <a:t>.</a:t>
            </a:r>
          </a:p>
          <a:p>
            <a:pPr eaLnBrk="1">
              <a:lnSpc>
                <a:spcPct val="115000"/>
              </a:lnSpc>
              <a:spcBef>
                <a:spcPct val="25000"/>
              </a:spcBef>
              <a:spcAft>
                <a:spcPct val="25000"/>
              </a:spcAft>
              <a:buSzPct val="100000"/>
              <a:buFont typeface="Times New Roman" panose="02020603050405020304" pitchFamily="18" charset="0"/>
              <a:buChar char="•"/>
            </a:pPr>
            <a:r>
              <a:rPr lang="en-GB" altLang="en-US" sz="2994" dirty="0"/>
              <a:t>RAD leads to faster development compared to traditional models:</a:t>
            </a:r>
          </a:p>
          <a:p>
            <a:pPr lvl="1" eaLnBrk="1">
              <a:lnSpc>
                <a:spcPct val="115000"/>
              </a:lnSpc>
              <a:spcBef>
                <a:spcPct val="25000"/>
              </a:spcBef>
              <a:spcAft>
                <a:spcPct val="25000"/>
              </a:spcAft>
              <a:buSzPct val="100000"/>
              <a:buFont typeface="Times New Roman" panose="02020603050405020304" pitchFamily="18" charset="0"/>
              <a:buChar char="•"/>
            </a:pPr>
            <a:r>
              <a:rPr lang="en-GB" altLang="en-US" sz="2722" dirty="0">
                <a:solidFill>
                  <a:srgbClr val="0000FF"/>
                </a:solidFill>
              </a:rPr>
              <a:t>However, the quality and reliability would possibly  be poorer.</a:t>
            </a:r>
          </a:p>
          <a:p>
            <a:pPr eaLnBrk="1">
              <a:lnSpc>
                <a:spcPct val="115000"/>
              </a:lnSpc>
              <a:spcBef>
                <a:spcPct val="25000"/>
              </a:spcBef>
              <a:spcAft>
                <a:spcPct val="25000"/>
              </a:spcAft>
            </a:pPr>
            <a:endParaRPr lang="en-US" altLang="en-US" sz="2994" dirty="0">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34</a:t>
            </a:fld>
            <a:endParaRPr lang="en-US"/>
          </a:p>
        </p:txBody>
      </p:sp>
    </p:spTree>
    <p:extLst>
      <p:ext uri="{BB962C8B-B14F-4D97-AF65-F5344CB8AC3E}">
        <p14:creationId xmlns:p14="http://schemas.microsoft.com/office/powerpoint/2010/main" val="623796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Effect transition="in" filter="checkerboard(across)">
                                      <p:cBhvr>
                                        <p:cTn id="7" dur="500"/>
                                        <p:tgtEl>
                                          <p:spTgt spid="178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78179">
                                            <p:txEl>
                                              <p:pRg st="1" end="1"/>
                                            </p:txEl>
                                          </p:spTgt>
                                        </p:tgtEl>
                                        <p:attrNameLst>
                                          <p:attrName>style.visibility</p:attrName>
                                        </p:attrNameLst>
                                      </p:cBhvr>
                                      <p:to>
                                        <p:strVal val="visible"/>
                                      </p:to>
                                    </p:set>
                                    <p:animEffect transition="in" filter="checkerboard(across)">
                                      <p:cBhvr>
                                        <p:cTn id="12" dur="500"/>
                                        <p:tgtEl>
                                          <p:spTgt spid="1781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78179">
                                            <p:txEl>
                                              <p:pRg st="2" end="2"/>
                                            </p:txEl>
                                          </p:spTgt>
                                        </p:tgtEl>
                                        <p:attrNameLst>
                                          <p:attrName>style.visibility</p:attrName>
                                        </p:attrNameLst>
                                      </p:cBhvr>
                                      <p:to>
                                        <p:strVal val="visible"/>
                                      </p:to>
                                    </p:set>
                                    <p:animEffect transition="in" filter="checkerboard(across)">
                                      <p:cBhvr>
                                        <p:cTn id="17" dur="500"/>
                                        <p:tgtEl>
                                          <p:spTgt spid="1781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78179">
                                            <p:txEl>
                                              <p:pRg st="3" end="3"/>
                                            </p:txEl>
                                          </p:spTgt>
                                        </p:tgtEl>
                                        <p:attrNameLst>
                                          <p:attrName>style.visibility</p:attrName>
                                        </p:attrNameLst>
                                      </p:cBhvr>
                                      <p:to>
                                        <p:strVal val="visible"/>
                                      </p:to>
                                    </p:set>
                                    <p:animEffect transition="in" filter="checkerboard(across)">
                                      <p:cBhvr>
                                        <p:cTn id="22" dur="500"/>
                                        <p:tgtEl>
                                          <p:spTgt spid="1781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1"/>
          <p:cNvSpPr>
            <a:spLocks noGrp="1" noChangeArrowheads="1"/>
          </p:cNvSpPr>
          <p:nvPr>
            <p:ph type="title" idx="4294967295"/>
          </p:nvPr>
        </p:nvSpPr>
        <p:spPr>
          <a:xfrm>
            <a:off x="110532" y="-171450"/>
            <a:ext cx="6747468" cy="829528"/>
          </a:xfrm>
        </p:spPr>
        <p:txBody>
          <a:bodyPr/>
          <a:lstStyle/>
          <a:p>
            <a:pPr>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2790" b="1" dirty="0"/>
              <a:t>RAD versus Iterative Waterfall Model</a:t>
            </a:r>
          </a:p>
        </p:txBody>
      </p:sp>
      <p:sp>
        <p:nvSpPr>
          <p:cNvPr id="67586" name="Rectangle 2"/>
          <p:cNvSpPr>
            <a:spLocks noGrp="1" noChangeArrowheads="1"/>
          </p:cNvSpPr>
          <p:nvPr>
            <p:ph type="body" idx="4294967295"/>
          </p:nvPr>
        </p:nvSpPr>
        <p:spPr>
          <a:xfrm>
            <a:off x="-1621" y="666590"/>
            <a:ext cx="6781800" cy="4199481"/>
          </a:xfrm>
        </p:spPr>
        <p:txBody>
          <a:bodyPr/>
          <a:lstStyle/>
          <a:p>
            <a:pPr>
              <a:lnSpc>
                <a:spcPct val="120000"/>
              </a:lnSpc>
              <a:spcBef>
                <a:spcPts val="60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dirty="0"/>
              <a:t>In the iterative waterfall model,</a:t>
            </a:r>
          </a:p>
          <a:p>
            <a:pPr lvl="1">
              <a:lnSpc>
                <a:spcPct val="120000"/>
              </a:lnSpc>
              <a:spcBef>
                <a:spcPts val="60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177" dirty="0"/>
              <a:t>All product functionalities are developed together.</a:t>
            </a:r>
          </a:p>
          <a:p>
            <a:pPr>
              <a:lnSpc>
                <a:spcPct val="120000"/>
              </a:lnSpc>
              <a:spcBef>
                <a:spcPts val="60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49" dirty="0"/>
              <a:t>In the RAD model on the other hand,</a:t>
            </a:r>
          </a:p>
          <a:p>
            <a:pPr lvl="1">
              <a:lnSpc>
                <a:spcPct val="120000"/>
              </a:lnSpc>
              <a:spcBef>
                <a:spcPts val="60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177" dirty="0">
                <a:solidFill>
                  <a:srgbClr val="0000CC"/>
                </a:solidFill>
              </a:rPr>
              <a:t>Product functionalities are developed incrementally through heavy code and design reuse.</a:t>
            </a:r>
          </a:p>
          <a:p>
            <a:pPr lvl="1">
              <a:lnSpc>
                <a:spcPct val="120000"/>
              </a:lnSpc>
              <a:spcBef>
                <a:spcPts val="60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177" dirty="0">
                <a:solidFill>
                  <a:srgbClr val="0000CC"/>
                </a:solidFill>
              </a:rPr>
              <a:t>Customer feedback is obtained on the developed prototype after each iteration:</a:t>
            </a:r>
          </a:p>
          <a:p>
            <a:pPr lvl="2">
              <a:lnSpc>
                <a:spcPct val="120000"/>
              </a:lnSpc>
              <a:spcBef>
                <a:spcPts val="60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1905" dirty="0">
                <a:solidFill>
                  <a:srgbClr val="0000CC"/>
                </a:solidFill>
              </a:rPr>
              <a:t>Based on this the prototype is refined.</a:t>
            </a:r>
          </a:p>
        </p:txBody>
      </p:sp>
      <p:sp>
        <p:nvSpPr>
          <p:cNvPr id="2" name="Slide Number Placeholder 1"/>
          <p:cNvSpPr>
            <a:spLocks noGrp="1"/>
          </p:cNvSpPr>
          <p:nvPr>
            <p:ph type="sldNum" sz="quarter" idx="12"/>
          </p:nvPr>
        </p:nvSpPr>
        <p:spPr/>
        <p:txBody>
          <a:bodyPr/>
          <a:lstStyle/>
          <a:p>
            <a:fld id="{F815AC96-4A5A-4699-9DBD-ACAB251D8CBA}" type="slidenum">
              <a:rPr lang="en-US" smtClean="0"/>
              <a:pPr/>
              <a:t>35</a:t>
            </a:fld>
            <a:endParaRPr lang="en-US"/>
          </a:p>
        </p:txBody>
      </p:sp>
    </p:spTree>
    <p:extLst>
      <p:ext uri="{BB962C8B-B14F-4D97-AF65-F5344CB8AC3E}">
        <p14:creationId xmlns:p14="http://schemas.microsoft.com/office/powerpoint/2010/main" val="139884035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animEffect transition="in" filter="checkerboard(across)">
                                      <p:cBhvr>
                                        <p:cTn id="7" dur="500"/>
                                        <p:tgtEl>
                                          <p:spTgt spid="67586">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7586">
                                            <p:txEl>
                                              <p:pRg st="1" end="1"/>
                                            </p:txEl>
                                          </p:spTgt>
                                        </p:tgtEl>
                                        <p:attrNameLst>
                                          <p:attrName>style.visibility</p:attrName>
                                        </p:attrNameLst>
                                      </p:cBhvr>
                                      <p:to>
                                        <p:strVal val="visible"/>
                                      </p:to>
                                    </p:set>
                                    <p:animEffect transition="in" filter="checkerboard(across)">
                                      <p:cBhvr>
                                        <p:cTn id="10" dur="500"/>
                                        <p:tgtEl>
                                          <p:spTgt spid="67586">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67586">
                                            <p:txEl>
                                              <p:pRg st="2" end="2"/>
                                            </p:txEl>
                                          </p:spTgt>
                                        </p:tgtEl>
                                        <p:attrNameLst>
                                          <p:attrName>style.visibility</p:attrName>
                                        </p:attrNameLst>
                                      </p:cBhvr>
                                      <p:to>
                                        <p:strVal val="visible"/>
                                      </p:to>
                                    </p:set>
                                    <p:animEffect transition="in" filter="checkerboard(across)">
                                      <p:cBhvr>
                                        <p:cTn id="15" dur="500"/>
                                        <p:tgtEl>
                                          <p:spTgt spid="67586">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67586">
                                            <p:txEl>
                                              <p:pRg st="3" end="3"/>
                                            </p:txEl>
                                          </p:spTgt>
                                        </p:tgtEl>
                                        <p:attrNameLst>
                                          <p:attrName>style.visibility</p:attrName>
                                        </p:attrNameLst>
                                      </p:cBhvr>
                                      <p:to>
                                        <p:strVal val="visible"/>
                                      </p:to>
                                    </p:set>
                                    <p:animEffect transition="in" filter="checkerboard(across)">
                                      <p:cBhvr>
                                        <p:cTn id="18" dur="500"/>
                                        <p:tgtEl>
                                          <p:spTgt spid="67586">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67586">
                                            <p:txEl>
                                              <p:pRg st="4" end="4"/>
                                            </p:txEl>
                                          </p:spTgt>
                                        </p:tgtEl>
                                        <p:attrNameLst>
                                          <p:attrName>style.visibility</p:attrName>
                                        </p:attrNameLst>
                                      </p:cBhvr>
                                      <p:to>
                                        <p:strVal val="visible"/>
                                      </p:to>
                                    </p:set>
                                    <p:animEffect transition="in" filter="checkerboard(across)">
                                      <p:cBhvr>
                                        <p:cTn id="21" dur="500"/>
                                        <p:tgtEl>
                                          <p:spTgt spid="67586">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67586">
                                            <p:txEl>
                                              <p:pRg st="5" end="5"/>
                                            </p:txEl>
                                          </p:spTgt>
                                        </p:tgtEl>
                                        <p:attrNameLst>
                                          <p:attrName>style.visibility</p:attrName>
                                        </p:attrNameLst>
                                      </p:cBhvr>
                                      <p:to>
                                        <p:strVal val="visible"/>
                                      </p:to>
                                    </p:set>
                                    <p:animEffect transition="in" filter="checkerboard(across)">
                                      <p:cBhvr>
                                        <p:cTn id="24" dur="500"/>
                                        <p:tgtEl>
                                          <p:spTgt spid="675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idx="4294967295"/>
          </p:nvPr>
        </p:nvSpPr>
        <p:spPr>
          <a:xfrm>
            <a:off x="181086" y="-171450"/>
            <a:ext cx="6428835" cy="934298"/>
          </a:xfrm>
        </p:spPr>
        <p:txBody>
          <a:bodyPr/>
          <a:lstStyle/>
          <a:p>
            <a:pPr eaLnBrk="1"/>
            <a:r>
              <a:rPr lang="en-GB" altLang="en-US" sz="2790" b="1" dirty="0"/>
              <a:t>RAD versus Iterative Waterfall Model</a:t>
            </a:r>
            <a:endParaRPr lang="en-US" altLang="en-US" sz="2790" b="1" dirty="0"/>
          </a:p>
        </p:txBody>
      </p:sp>
      <p:sp>
        <p:nvSpPr>
          <p:cNvPr id="179203" name="Rectangle 3"/>
          <p:cNvSpPr>
            <a:spLocks noGrp="1" noChangeArrowheads="1"/>
          </p:cNvSpPr>
          <p:nvPr>
            <p:ph type="body" idx="4294967295"/>
          </p:nvPr>
        </p:nvSpPr>
        <p:spPr>
          <a:xfrm>
            <a:off x="-33497" y="514350"/>
            <a:ext cx="6858000" cy="3579496"/>
          </a:xfrm>
        </p:spPr>
        <p:txBody>
          <a:bodyPr>
            <a:noAutofit/>
          </a:bodyPr>
          <a:lstStyle/>
          <a:p>
            <a:pPr>
              <a:lnSpc>
                <a:spcPct val="115000"/>
              </a:lnSpc>
              <a:spcBef>
                <a:spcPts val="0"/>
              </a:spcBef>
              <a:spcAft>
                <a:spcPct val="10000"/>
              </a:spcAft>
            </a:pPr>
            <a:r>
              <a:rPr lang="en-GB" altLang="en-US" sz="2800" dirty="0"/>
              <a:t>The iterative waterfall model:</a:t>
            </a:r>
          </a:p>
          <a:p>
            <a:pPr lvl="1">
              <a:lnSpc>
                <a:spcPct val="115000"/>
              </a:lnSpc>
              <a:spcBef>
                <a:spcPts val="0"/>
              </a:spcBef>
              <a:spcAft>
                <a:spcPct val="10000"/>
              </a:spcAft>
            </a:pPr>
            <a:r>
              <a:rPr lang="en-GB" altLang="en-US" sz="2400" dirty="0"/>
              <a:t>Does not facilitate accommodating requirement change requests.</a:t>
            </a:r>
          </a:p>
          <a:p>
            <a:pPr>
              <a:lnSpc>
                <a:spcPct val="115000"/>
              </a:lnSpc>
              <a:spcBef>
                <a:spcPts val="0"/>
              </a:spcBef>
              <a:spcAft>
                <a:spcPct val="10000"/>
              </a:spcAft>
            </a:pPr>
            <a:r>
              <a:rPr lang="en-GB" altLang="en-US" sz="2800" dirty="0"/>
              <a:t>Iterative waterfall model does have some important advantages:</a:t>
            </a:r>
          </a:p>
          <a:p>
            <a:pPr lvl="1">
              <a:lnSpc>
                <a:spcPct val="115000"/>
              </a:lnSpc>
              <a:spcBef>
                <a:spcPts val="0"/>
              </a:spcBef>
              <a:spcAft>
                <a:spcPct val="10000"/>
              </a:spcAft>
            </a:pPr>
            <a:r>
              <a:rPr lang="en-GB" altLang="en-US" sz="2400" dirty="0">
                <a:solidFill>
                  <a:srgbClr val="0000FF"/>
                </a:solidFill>
              </a:rPr>
              <a:t>Use of the iterative waterfall model leads to production of good documentation.</a:t>
            </a:r>
          </a:p>
          <a:p>
            <a:pPr lvl="1">
              <a:lnSpc>
                <a:spcPct val="115000"/>
              </a:lnSpc>
              <a:spcBef>
                <a:spcPts val="0"/>
              </a:spcBef>
              <a:spcAft>
                <a:spcPct val="10000"/>
              </a:spcAft>
            </a:pPr>
            <a:r>
              <a:rPr lang="en-GB" altLang="en-US" sz="2400" dirty="0">
                <a:solidFill>
                  <a:srgbClr val="0000FF"/>
                </a:solidFill>
              </a:rPr>
              <a:t>Also, the developed software usually has better quality and reliability than that developed using RAD</a:t>
            </a:r>
            <a:r>
              <a:rPr lang="en-GB" altLang="en-US" sz="2400" dirty="0">
                <a:solidFill>
                  <a:srgbClr val="0000FF"/>
                </a:solidFill>
              </a:rPr>
              <a:t>.</a:t>
            </a:r>
            <a:endParaRPr lang="en-GB" altLang="en-US" sz="2400" dirty="0">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36</a:t>
            </a:fld>
            <a:endParaRPr lang="en-US"/>
          </a:p>
        </p:txBody>
      </p:sp>
    </p:spTree>
    <p:extLst>
      <p:ext uri="{BB962C8B-B14F-4D97-AF65-F5344CB8AC3E}">
        <p14:creationId xmlns:p14="http://schemas.microsoft.com/office/powerpoint/2010/main" val="1630066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79203">
                                            <p:txEl>
                                              <p:pRg st="0" end="0"/>
                                            </p:txEl>
                                          </p:spTgt>
                                        </p:tgtEl>
                                        <p:attrNameLst>
                                          <p:attrName>style.visibility</p:attrName>
                                        </p:attrNameLst>
                                      </p:cBhvr>
                                      <p:to>
                                        <p:strVal val="visible"/>
                                      </p:to>
                                    </p:set>
                                    <p:animEffect transition="in" filter="checkerboard(across)">
                                      <p:cBhvr>
                                        <p:cTn id="7" dur="500"/>
                                        <p:tgtEl>
                                          <p:spTgt spid="179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79203">
                                            <p:txEl>
                                              <p:pRg st="1" end="1"/>
                                            </p:txEl>
                                          </p:spTgt>
                                        </p:tgtEl>
                                        <p:attrNameLst>
                                          <p:attrName>style.visibility</p:attrName>
                                        </p:attrNameLst>
                                      </p:cBhvr>
                                      <p:to>
                                        <p:strVal val="visible"/>
                                      </p:to>
                                    </p:set>
                                    <p:animEffect transition="in" filter="checkerboard(across)">
                                      <p:cBhvr>
                                        <p:cTn id="12" dur="500"/>
                                        <p:tgtEl>
                                          <p:spTgt spid="179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79203">
                                            <p:txEl>
                                              <p:pRg st="2" end="2"/>
                                            </p:txEl>
                                          </p:spTgt>
                                        </p:tgtEl>
                                        <p:attrNameLst>
                                          <p:attrName>style.visibility</p:attrName>
                                        </p:attrNameLst>
                                      </p:cBhvr>
                                      <p:to>
                                        <p:strVal val="visible"/>
                                      </p:to>
                                    </p:set>
                                    <p:animEffect transition="in" filter="checkerboard(across)">
                                      <p:cBhvr>
                                        <p:cTn id="17" dur="500"/>
                                        <p:tgtEl>
                                          <p:spTgt spid="179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79203">
                                            <p:txEl>
                                              <p:pRg st="3" end="3"/>
                                            </p:txEl>
                                          </p:spTgt>
                                        </p:tgtEl>
                                        <p:attrNameLst>
                                          <p:attrName>style.visibility</p:attrName>
                                        </p:attrNameLst>
                                      </p:cBhvr>
                                      <p:to>
                                        <p:strVal val="visible"/>
                                      </p:to>
                                    </p:set>
                                    <p:animEffect transition="in" filter="checkerboard(across)">
                                      <p:cBhvr>
                                        <p:cTn id="22" dur="500"/>
                                        <p:tgtEl>
                                          <p:spTgt spid="1792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79203">
                                            <p:txEl>
                                              <p:pRg st="4" end="4"/>
                                            </p:txEl>
                                          </p:spTgt>
                                        </p:tgtEl>
                                        <p:attrNameLst>
                                          <p:attrName>style.visibility</p:attrName>
                                        </p:attrNameLst>
                                      </p:cBhvr>
                                      <p:to>
                                        <p:strVal val="visible"/>
                                      </p:to>
                                    </p:set>
                                    <p:animEffect transition="in" filter="checkerboard(across)">
                                      <p:cBhvr>
                                        <p:cTn id="27" dur="500"/>
                                        <p:tgtEl>
                                          <p:spTgt spid="179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1"/>
          <p:cNvSpPr>
            <a:spLocks noGrp="1" noChangeArrowheads="1"/>
          </p:cNvSpPr>
          <p:nvPr>
            <p:ph type="title" idx="4294967295"/>
          </p:nvPr>
        </p:nvSpPr>
        <p:spPr>
          <a:xfrm>
            <a:off x="4419600" y="2952750"/>
            <a:ext cx="2265326" cy="1295400"/>
          </a:xfrm>
          <a:solidFill>
            <a:srgbClr val="FFFF00"/>
          </a:solidFill>
        </p:spPr>
        <p:txBody>
          <a:bodyPr>
            <a:normAutofit fontScale="90000"/>
          </a:bodyPr>
          <a:lstStyle/>
          <a:p>
            <a:pPr>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GB" altLang="en-US" sz="2994" b="1" dirty="0"/>
              <a:t>RAD versus Evolutionary Model</a:t>
            </a:r>
          </a:p>
        </p:txBody>
      </p:sp>
      <p:sp>
        <p:nvSpPr>
          <p:cNvPr id="68610" name="Rectangle 2"/>
          <p:cNvSpPr>
            <a:spLocks noGrp="1" noChangeArrowheads="1"/>
          </p:cNvSpPr>
          <p:nvPr>
            <p:ph type="body" idx="4294967295"/>
          </p:nvPr>
        </p:nvSpPr>
        <p:spPr>
          <a:xfrm>
            <a:off x="-41615" y="0"/>
            <a:ext cx="6858000" cy="3497262"/>
          </a:xfrm>
        </p:spPr>
        <p:txBody>
          <a:bodyPr>
            <a:noAutofit/>
          </a:bodyPr>
          <a:lstStyle/>
          <a:p>
            <a:pPr>
              <a:lnSpc>
                <a:spcPct val="114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t>Incremental development:</a:t>
            </a:r>
          </a:p>
          <a:p>
            <a:pPr lvl="1">
              <a:lnSpc>
                <a:spcPct val="114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t>Occurs in both evolutionary and RAD models. </a:t>
            </a:r>
          </a:p>
          <a:p>
            <a:pPr>
              <a:lnSpc>
                <a:spcPct val="114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t>However, in RAD:</a:t>
            </a:r>
          </a:p>
          <a:p>
            <a:pPr lvl="1">
              <a:lnSpc>
                <a:spcPct val="114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solidFill>
                  <a:srgbClr val="0000FF"/>
                </a:solidFill>
              </a:rPr>
              <a:t>Each increment is  a quick and dirty prototype, </a:t>
            </a:r>
          </a:p>
          <a:p>
            <a:pPr lvl="1">
              <a:lnSpc>
                <a:spcPct val="114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solidFill>
                  <a:srgbClr val="0000FF"/>
                </a:solidFill>
              </a:rPr>
              <a:t>Whereas in the evolutionary model each increment is systematically developed using the iterative waterfall model.</a:t>
            </a:r>
          </a:p>
          <a:p>
            <a:pPr>
              <a:lnSpc>
                <a:spcPct val="114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t>Also, RAD develops software </a:t>
            </a:r>
            <a:r>
              <a:rPr lang="en-GB" altLang="en-US" sz="2400" dirty="0" smtClean="0"/>
              <a:t>                                                    in </a:t>
            </a:r>
            <a:r>
              <a:rPr lang="en-GB" altLang="en-US" sz="2400" dirty="0"/>
              <a:t>shorter increments:</a:t>
            </a:r>
          </a:p>
          <a:p>
            <a:pPr lvl="1">
              <a:lnSpc>
                <a:spcPct val="114000"/>
              </a:lnSpc>
              <a:spcBef>
                <a:spcPts val="0"/>
              </a:spcBef>
              <a:spcAft>
                <a:spcPts val="600"/>
              </a:spcAft>
              <a:tabLst>
                <a:tab pos="303518" algn="l"/>
                <a:tab pos="609196" algn="l"/>
                <a:tab pos="914875" algn="l"/>
                <a:tab pos="1220553" algn="l"/>
                <a:tab pos="1526231" algn="l"/>
                <a:tab pos="1831909" algn="l"/>
                <a:tab pos="2137588" algn="l"/>
                <a:tab pos="2443265" algn="l"/>
                <a:tab pos="2748944" algn="l"/>
                <a:tab pos="3054622" algn="l"/>
                <a:tab pos="3360300" algn="l"/>
                <a:tab pos="3665978" algn="l"/>
                <a:tab pos="3971657" algn="l"/>
                <a:tab pos="4277335" algn="l"/>
                <a:tab pos="4583013" algn="l"/>
                <a:tab pos="4889771" algn="l"/>
                <a:tab pos="5194370" algn="l"/>
                <a:tab pos="5500047" algn="l"/>
                <a:tab pos="5805726" algn="l"/>
                <a:tab pos="6111404" algn="l"/>
              </a:tabLst>
            </a:pPr>
            <a:r>
              <a:rPr lang="en-GB" altLang="en-US" sz="2400" dirty="0">
                <a:solidFill>
                  <a:srgbClr val="0000FF"/>
                </a:solidFill>
              </a:rPr>
              <a:t>The incremental functionalities are fairly large in the evolutionary model</a:t>
            </a:r>
            <a:r>
              <a:rPr lang="en-GB" altLang="en-US" sz="2400" dirty="0">
                <a:solidFill>
                  <a:srgbClr val="0000FF"/>
                </a:solidFill>
              </a:rPr>
              <a:t>.</a:t>
            </a:r>
            <a:endParaRPr lang="en-GB" altLang="en-US" sz="2400" dirty="0">
              <a:solidFill>
                <a:srgbClr val="0000FF"/>
              </a:solidFill>
            </a:endParaRPr>
          </a:p>
        </p:txBody>
      </p:sp>
      <p:sp>
        <p:nvSpPr>
          <p:cNvPr id="2" name="Slide Number Placeholder 1"/>
          <p:cNvSpPr>
            <a:spLocks noGrp="1"/>
          </p:cNvSpPr>
          <p:nvPr>
            <p:ph type="sldNum" sz="quarter" idx="12"/>
          </p:nvPr>
        </p:nvSpPr>
        <p:spPr/>
        <p:txBody>
          <a:bodyPr/>
          <a:lstStyle/>
          <a:p>
            <a:fld id="{F815AC96-4A5A-4699-9DBD-ACAB251D8CBA}" type="slidenum">
              <a:rPr lang="en-US" smtClean="0"/>
              <a:pPr/>
              <a:t>37</a:t>
            </a:fld>
            <a:endParaRPr lang="en-US"/>
          </a:p>
        </p:txBody>
      </p:sp>
    </p:spTree>
    <p:extLst>
      <p:ext uri="{BB962C8B-B14F-4D97-AF65-F5344CB8AC3E}">
        <p14:creationId xmlns:p14="http://schemas.microsoft.com/office/powerpoint/2010/main" val="118440204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8610">
                                            <p:txEl>
                                              <p:pRg st="0" end="0"/>
                                            </p:txEl>
                                          </p:spTgt>
                                        </p:tgtEl>
                                        <p:attrNameLst>
                                          <p:attrName>style.visibility</p:attrName>
                                        </p:attrNameLst>
                                      </p:cBhvr>
                                      <p:to>
                                        <p:strVal val="visible"/>
                                      </p:to>
                                    </p:set>
                                    <p:animEffect transition="in" filter="checkerboard(across)">
                                      <p:cBhvr>
                                        <p:cTn id="7" dur="500"/>
                                        <p:tgtEl>
                                          <p:spTgt spid="68610">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8610">
                                            <p:txEl>
                                              <p:pRg st="1" end="1"/>
                                            </p:txEl>
                                          </p:spTgt>
                                        </p:tgtEl>
                                        <p:attrNameLst>
                                          <p:attrName>style.visibility</p:attrName>
                                        </p:attrNameLst>
                                      </p:cBhvr>
                                      <p:to>
                                        <p:strVal val="visible"/>
                                      </p:to>
                                    </p:set>
                                    <p:animEffect transition="in" filter="checkerboard(across)">
                                      <p:cBhvr>
                                        <p:cTn id="10" dur="500"/>
                                        <p:tgtEl>
                                          <p:spTgt spid="6861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68610">
                                            <p:txEl>
                                              <p:pRg st="2" end="2"/>
                                            </p:txEl>
                                          </p:spTgt>
                                        </p:tgtEl>
                                        <p:attrNameLst>
                                          <p:attrName>style.visibility</p:attrName>
                                        </p:attrNameLst>
                                      </p:cBhvr>
                                      <p:to>
                                        <p:strVal val="visible"/>
                                      </p:to>
                                    </p:set>
                                    <p:animEffect transition="in" filter="checkerboard(across)">
                                      <p:cBhvr>
                                        <p:cTn id="15" dur="500"/>
                                        <p:tgtEl>
                                          <p:spTgt spid="68610">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68610">
                                            <p:txEl>
                                              <p:pRg st="3" end="3"/>
                                            </p:txEl>
                                          </p:spTgt>
                                        </p:tgtEl>
                                        <p:attrNameLst>
                                          <p:attrName>style.visibility</p:attrName>
                                        </p:attrNameLst>
                                      </p:cBhvr>
                                      <p:to>
                                        <p:strVal val="visible"/>
                                      </p:to>
                                    </p:set>
                                    <p:animEffect transition="in" filter="checkerboard(across)">
                                      <p:cBhvr>
                                        <p:cTn id="18" dur="500"/>
                                        <p:tgtEl>
                                          <p:spTgt spid="68610">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68610">
                                            <p:txEl>
                                              <p:pRg st="4" end="4"/>
                                            </p:txEl>
                                          </p:spTgt>
                                        </p:tgtEl>
                                        <p:attrNameLst>
                                          <p:attrName>style.visibility</p:attrName>
                                        </p:attrNameLst>
                                      </p:cBhvr>
                                      <p:to>
                                        <p:strVal val="visible"/>
                                      </p:to>
                                    </p:set>
                                    <p:animEffect transition="in" filter="checkerboard(across)">
                                      <p:cBhvr>
                                        <p:cTn id="21" dur="500"/>
                                        <p:tgtEl>
                                          <p:spTgt spid="68610">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68610">
                                            <p:txEl>
                                              <p:pRg st="5" end="5"/>
                                            </p:txEl>
                                          </p:spTgt>
                                        </p:tgtEl>
                                        <p:attrNameLst>
                                          <p:attrName>style.visibility</p:attrName>
                                        </p:attrNameLst>
                                      </p:cBhvr>
                                      <p:to>
                                        <p:strVal val="visible"/>
                                      </p:to>
                                    </p:set>
                                    <p:animEffect transition="in" filter="checkerboard(across)">
                                      <p:cBhvr>
                                        <p:cTn id="26" dur="500"/>
                                        <p:tgtEl>
                                          <p:spTgt spid="68610">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68610">
                                            <p:txEl>
                                              <p:pRg st="6" end="6"/>
                                            </p:txEl>
                                          </p:spTgt>
                                        </p:tgtEl>
                                        <p:attrNameLst>
                                          <p:attrName>style.visibility</p:attrName>
                                        </p:attrNameLst>
                                      </p:cBhvr>
                                      <p:to>
                                        <p:strVal val="visible"/>
                                      </p:to>
                                    </p:set>
                                    <p:animEffect transition="in" filter="checkerboard(across)">
                                      <p:cBhvr>
                                        <p:cTn id="29" dur="500"/>
                                        <p:tgtEl>
                                          <p:spTgt spid="686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668" y="1885950"/>
            <a:ext cx="6858000" cy="1323439"/>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8000" b="1" dirty="0">
                <a:ln/>
                <a:solidFill>
                  <a:schemeClr val="accent3"/>
                </a:solidFill>
              </a:rPr>
              <a:t>Thank You!!</a:t>
            </a:r>
            <a:endParaRPr lang="en-US" sz="8000" b="1" dirty="0">
              <a:ln/>
              <a:solidFill>
                <a:schemeClr val="accent3"/>
              </a:solidFill>
            </a:endParaRPr>
          </a:p>
        </p:txBody>
      </p:sp>
    </p:spTree>
    <p:extLst>
      <p:ext uri="{BB962C8B-B14F-4D97-AF65-F5344CB8AC3E}">
        <p14:creationId xmlns:p14="http://schemas.microsoft.com/office/powerpoint/2010/main" val="266419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3"/>
          <p:cNvSpPr>
            <a:spLocks noGrp="1" noChangeArrowheads="1"/>
          </p:cNvSpPr>
          <p:nvPr>
            <p:ph type="title" idx="4294967295"/>
          </p:nvPr>
        </p:nvSpPr>
        <p:spPr>
          <a:xfrm>
            <a:off x="457201" y="240329"/>
            <a:ext cx="5850975" cy="852209"/>
          </a:xfrm>
        </p:spPr>
        <p:txBody>
          <a:bodyPr vert="horz" lIns="13472" tIns="35026" rIns="13472" bIns="35026" rtlCol="0" anchor="ctr">
            <a:normAutofit/>
          </a:bodyPr>
          <a:lstStyle/>
          <a:p>
            <a:pPr>
              <a:lnSpc>
                <a:spcPct val="94000"/>
              </a:lnSpc>
              <a:spcBef>
                <a:spcPts val="680"/>
              </a:spcBef>
              <a:tabLst>
                <a:tab pos="0" algn="l"/>
                <a:tab pos="304598" algn="l"/>
                <a:tab pos="610277" algn="l"/>
                <a:tab pos="915954" algn="l"/>
                <a:tab pos="1221633" algn="l"/>
                <a:tab pos="1527311" algn="l"/>
                <a:tab pos="1832989" algn="l"/>
                <a:tab pos="2138667" algn="l"/>
                <a:tab pos="2444346" algn="l"/>
                <a:tab pos="2750024" algn="l"/>
                <a:tab pos="3055702" algn="l"/>
                <a:tab pos="3361380" algn="l"/>
                <a:tab pos="3667059" algn="l"/>
                <a:tab pos="3972737" algn="l"/>
                <a:tab pos="4278415" algn="l"/>
                <a:tab pos="4584093" algn="l"/>
                <a:tab pos="4889771" algn="l"/>
                <a:tab pos="5195449" algn="l"/>
                <a:tab pos="5501128" algn="l"/>
                <a:tab pos="5806806" algn="l"/>
                <a:tab pos="6112484" algn="l"/>
              </a:tabLst>
            </a:pPr>
            <a:r>
              <a:rPr lang="en-US" altLang="en-US" sz="4000" b="1" dirty="0">
                <a:solidFill>
                  <a:srgbClr val="0033CC"/>
                </a:solidFill>
                <a:cs typeface="Arial" panose="020B0604020202020204" pitchFamily="34" charset="0"/>
              </a:rPr>
              <a:t>Customer’s Perspective</a:t>
            </a:r>
            <a:r>
              <a:rPr lang="ar-SA" altLang="en-US" sz="4000" b="1" dirty="0">
                <a:solidFill>
                  <a:srgbClr val="0033CC"/>
                </a:solidFill>
                <a:cs typeface="Arial" panose="020B0604020202020204" pitchFamily="34" charset="0"/>
              </a:rPr>
              <a:t>‏</a:t>
            </a:r>
            <a:endParaRPr lang="en-GB" altLang="en-US" sz="4000" b="1" dirty="0">
              <a:solidFill>
                <a:srgbClr val="0033CC"/>
              </a:solidFill>
            </a:endParaRPr>
          </a:p>
        </p:txBody>
      </p:sp>
      <p:grpSp>
        <p:nvGrpSpPr>
          <p:cNvPr id="2" name="Group 17"/>
          <p:cNvGrpSpPr>
            <a:grpSpLocks/>
          </p:cNvGrpSpPr>
          <p:nvPr/>
        </p:nvGrpSpPr>
        <p:grpSpPr bwMode="auto">
          <a:xfrm>
            <a:off x="214583" y="1120080"/>
            <a:ext cx="6480680" cy="2869861"/>
            <a:chOff x="199" y="1037"/>
            <a:chExt cx="6000" cy="2657"/>
          </a:xfrm>
        </p:grpSpPr>
        <p:sp>
          <p:nvSpPr>
            <p:cNvPr id="185348" name="Oval 1"/>
            <p:cNvSpPr>
              <a:spLocks noChangeArrowheads="1"/>
            </p:cNvSpPr>
            <p:nvPr/>
          </p:nvSpPr>
          <p:spPr bwMode="auto">
            <a:xfrm>
              <a:off x="4426" y="1037"/>
              <a:ext cx="1773" cy="2657"/>
            </a:xfrm>
            <a:prstGeom prst="ellipse">
              <a:avLst/>
            </a:prstGeom>
            <a:solidFill>
              <a:srgbClr val="FF66FF"/>
            </a:solidFill>
            <a:ln w="9360">
              <a:solidFill>
                <a:srgbClr val="003300"/>
              </a:solidFill>
              <a:miter lim="800000"/>
              <a:headEnd/>
              <a:tailEnd/>
            </a:ln>
          </p:spPr>
          <p:txBody>
            <a:bodyPr wrap="none"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2177"/>
            </a:p>
          </p:txBody>
        </p:sp>
        <p:sp>
          <p:nvSpPr>
            <p:cNvPr id="185349" name="Oval 2"/>
            <p:cNvSpPr>
              <a:spLocks noChangeArrowheads="1"/>
            </p:cNvSpPr>
            <p:nvPr/>
          </p:nvSpPr>
          <p:spPr bwMode="auto">
            <a:xfrm>
              <a:off x="4680" y="1544"/>
              <a:ext cx="1265" cy="1769"/>
            </a:xfrm>
            <a:prstGeom prst="ellipse">
              <a:avLst/>
            </a:prstGeom>
            <a:solidFill>
              <a:srgbClr val="F1F7E9"/>
            </a:solidFill>
            <a:ln w="9360">
              <a:solidFill>
                <a:srgbClr val="003300"/>
              </a:solidFill>
              <a:miter lim="800000"/>
              <a:headEnd/>
              <a:tailEnd/>
            </a:ln>
          </p:spPr>
          <p:txBody>
            <a:bodyPr wrap="none"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2177"/>
            </a:p>
          </p:txBody>
        </p:sp>
        <p:sp>
          <p:nvSpPr>
            <p:cNvPr id="185350" name="Oval 4"/>
            <p:cNvSpPr>
              <a:spLocks noChangeArrowheads="1"/>
            </p:cNvSpPr>
            <p:nvPr/>
          </p:nvSpPr>
          <p:spPr bwMode="auto">
            <a:xfrm>
              <a:off x="199" y="2050"/>
              <a:ext cx="589" cy="758"/>
            </a:xfrm>
            <a:prstGeom prst="ellipse">
              <a:avLst/>
            </a:prstGeom>
            <a:solidFill>
              <a:srgbClr val="000099"/>
            </a:solidFill>
            <a:ln w="9360">
              <a:solidFill>
                <a:srgbClr val="003300"/>
              </a:solidFill>
              <a:miter lim="800000"/>
              <a:headEnd/>
              <a:tailEnd/>
            </a:ln>
          </p:spPr>
          <p:txBody>
            <a:bodyPr lIns="13472" tIns="35026" rIns="13472" bIns="35026" anchor="ctr" anchorCtr="1"/>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gn="ctr">
                <a:lnSpc>
                  <a:spcPct val="85000"/>
                </a:lnSpc>
                <a:spcBef>
                  <a:spcPts val="544"/>
                </a:spcBef>
                <a:buClr>
                  <a:srgbClr val="FFFFFF"/>
                </a:buClr>
              </a:pPr>
              <a:r>
                <a:rPr lang="en-GB" altLang="en-US" sz="2381">
                  <a:solidFill>
                    <a:srgbClr val="FFFFFF"/>
                  </a:solidFill>
                  <a:latin typeface="Comic Sans MS" panose="030F0702030302020204" pitchFamily="66" charset="0"/>
                </a:rPr>
                <a:t>A</a:t>
              </a:r>
            </a:p>
          </p:txBody>
        </p:sp>
        <p:sp>
          <p:nvSpPr>
            <p:cNvPr id="185351" name="Oval 5"/>
            <p:cNvSpPr>
              <a:spLocks noChangeArrowheads="1"/>
            </p:cNvSpPr>
            <p:nvPr/>
          </p:nvSpPr>
          <p:spPr bwMode="auto">
            <a:xfrm>
              <a:off x="5017" y="2049"/>
              <a:ext cx="591" cy="759"/>
            </a:xfrm>
            <a:prstGeom prst="ellipse">
              <a:avLst/>
            </a:prstGeom>
            <a:noFill/>
            <a:ln w="9360">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endParaRPr lang="en-US" altLang="en-US" sz="2177"/>
            </a:p>
          </p:txBody>
        </p:sp>
        <p:sp>
          <p:nvSpPr>
            <p:cNvPr id="108552" name="Oval 6"/>
            <p:cNvSpPr>
              <a:spLocks noChangeArrowheads="1"/>
            </p:cNvSpPr>
            <p:nvPr/>
          </p:nvSpPr>
          <p:spPr bwMode="auto">
            <a:xfrm>
              <a:off x="2058" y="1544"/>
              <a:ext cx="1267" cy="1769"/>
            </a:xfrm>
            <a:prstGeom prst="ellipse">
              <a:avLst/>
            </a:prstGeom>
            <a:solidFill>
              <a:schemeClr val="bg1">
                <a:lumMod val="95000"/>
              </a:schemeClr>
            </a:solidFill>
            <a:ln w="38160">
              <a:solidFill>
                <a:srgbClr val="003300"/>
              </a:solidFill>
              <a:miter lim="800000"/>
              <a:headEnd/>
              <a:tailEnd/>
            </a:ln>
          </p:spPr>
          <p:txBody>
            <a:bodyPr wrap="none" anchor="ctr"/>
            <a:lstStyle/>
            <a:p>
              <a:pPr>
                <a:lnSpc>
                  <a:spcPct val="93000"/>
                </a:lnSpc>
                <a:buClr>
                  <a:srgbClr val="000000"/>
                </a:buClr>
                <a:buSzPct val="100000"/>
                <a:buFont typeface="Times New Roman" panose="02020603050405020304" pitchFamily="18" charset="0"/>
                <a:buNone/>
                <a:defRPr/>
              </a:pPr>
              <a:endParaRPr lang="en-US" sz="1225"/>
            </a:p>
          </p:txBody>
        </p:sp>
        <p:sp>
          <p:nvSpPr>
            <p:cNvPr id="185353" name="Line 7"/>
            <p:cNvSpPr>
              <a:spLocks noChangeShapeType="1"/>
            </p:cNvSpPr>
            <p:nvPr/>
          </p:nvSpPr>
          <p:spPr bwMode="auto">
            <a:xfrm>
              <a:off x="876" y="2430"/>
              <a:ext cx="1098" cy="3"/>
            </a:xfrm>
            <a:prstGeom prst="line">
              <a:avLst/>
            </a:prstGeom>
            <a:noFill/>
            <a:ln w="57150">
              <a:solidFill>
                <a:srgbClr val="003300"/>
              </a:solidFill>
              <a:prstDash val="dash"/>
              <a:miter lim="800000"/>
              <a:headEnd/>
              <a:tailEnd type="triangle" w="lg" len="lg"/>
            </a:ln>
            <a:extLst>
              <a:ext uri="{909E8E84-426E-40DD-AFC4-6F175D3DCCD1}">
                <a14:hiddenFill xmlns:a14="http://schemas.microsoft.com/office/drawing/2010/main">
                  <a:noFill/>
                </a14:hiddenFill>
              </a:ext>
            </a:extLst>
          </p:spPr>
          <p:txBody>
            <a:bodyPr/>
            <a:lstStyle/>
            <a:p>
              <a:endParaRPr lang="en-US" sz="1225"/>
            </a:p>
          </p:txBody>
        </p:sp>
        <p:sp>
          <p:nvSpPr>
            <p:cNvPr id="185354" name="Line 8"/>
            <p:cNvSpPr>
              <a:spLocks noChangeShapeType="1"/>
            </p:cNvSpPr>
            <p:nvPr/>
          </p:nvSpPr>
          <p:spPr bwMode="auto">
            <a:xfrm>
              <a:off x="3327" y="2430"/>
              <a:ext cx="1099" cy="2"/>
            </a:xfrm>
            <a:prstGeom prst="line">
              <a:avLst/>
            </a:prstGeom>
            <a:noFill/>
            <a:ln w="57150">
              <a:solidFill>
                <a:srgbClr val="003300"/>
              </a:solidFill>
              <a:prstDash val="dash"/>
              <a:miter lim="800000"/>
              <a:headEnd/>
              <a:tailEnd type="triangle" w="lg" len="lg"/>
            </a:ln>
            <a:extLst>
              <a:ext uri="{909E8E84-426E-40DD-AFC4-6F175D3DCCD1}">
                <a14:hiddenFill xmlns:a14="http://schemas.microsoft.com/office/drawing/2010/main">
                  <a:noFill/>
                </a14:hiddenFill>
              </a:ext>
            </a:extLst>
          </p:spPr>
          <p:txBody>
            <a:bodyPr/>
            <a:lstStyle/>
            <a:p>
              <a:endParaRPr lang="en-US" sz="1225"/>
            </a:p>
          </p:txBody>
        </p:sp>
        <p:sp>
          <p:nvSpPr>
            <p:cNvPr id="185355" name="Text Box 9"/>
            <p:cNvSpPr txBox="1">
              <a:spLocks noChangeArrowheads="1"/>
            </p:cNvSpPr>
            <p:nvPr/>
          </p:nvSpPr>
          <p:spPr bwMode="auto">
            <a:xfrm>
              <a:off x="2820" y="2430"/>
              <a:ext cx="421" cy="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nSpc>
                  <a:spcPct val="85000"/>
                </a:lnSpc>
                <a:spcBef>
                  <a:spcPts val="1029"/>
                </a:spcBef>
                <a:buClr>
                  <a:srgbClr val="800000"/>
                </a:buClr>
              </a:pPr>
              <a:r>
                <a:rPr lang="en-GB" altLang="en-US" sz="1769">
                  <a:solidFill>
                    <a:srgbClr val="800000"/>
                  </a:solidFill>
                  <a:latin typeface="Comic Sans MS" panose="030F0702030302020204" pitchFamily="66" charset="0"/>
                </a:rPr>
                <a:t>B</a:t>
              </a:r>
            </a:p>
          </p:txBody>
        </p:sp>
        <p:sp>
          <p:nvSpPr>
            <p:cNvPr id="185356" name="Text Box 10"/>
            <p:cNvSpPr txBox="1">
              <a:spLocks noChangeArrowheads="1"/>
            </p:cNvSpPr>
            <p:nvPr/>
          </p:nvSpPr>
          <p:spPr bwMode="auto">
            <a:xfrm>
              <a:off x="5143" y="1150"/>
              <a:ext cx="422" cy="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nSpc>
                  <a:spcPct val="85000"/>
                </a:lnSpc>
                <a:spcBef>
                  <a:spcPts val="1200"/>
                </a:spcBef>
              </a:pPr>
              <a:r>
                <a:rPr lang="en-GB" altLang="en-US" sz="2926">
                  <a:solidFill>
                    <a:srgbClr val="000000"/>
                  </a:solidFill>
                  <a:latin typeface="Comic Sans MS" panose="030F0702030302020204" pitchFamily="66" charset="0"/>
                </a:rPr>
                <a:t>C</a:t>
              </a:r>
            </a:p>
          </p:txBody>
        </p:sp>
        <p:sp>
          <p:nvSpPr>
            <p:cNvPr id="185357" name="Oval 11"/>
            <p:cNvSpPr>
              <a:spLocks noChangeArrowheads="1"/>
            </p:cNvSpPr>
            <p:nvPr/>
          </p:nvSpPr>
          <p:spPr bwMode="auto">
            <a:xfrm>
              <a:off x="2397" y="2049"/>
              <a:ext cx="590" cy="759"/>
            </a:xfrm>
            <a:prstGeom prst="ellipse">
              <a:avLst/>
            </a:prstGeom>
            <a:solidFill>
              <a:srgbClr val="000099"/>
            </a:solidFill>
            <a:ln w="9360">
              <a:solidFill>
                <a:srgbClr val="003300"/>
              </a:solidFill>
              <a:miter lim="800000"/>
              <a:headEnd/>
              <a:tailEnd/>
            </a:ln>
          </p:spPr>
          <p:txBody>
            <a:bodyPr lIns="13472" tIns="35026" rIns="13472" bIns="35026" anchor="ctr" anchorCtr="1"/>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gn="ctr">
                <a:lnSpc>
                  <a:spcPct val="85000"/>
                </a:lnSpc>
                <a:spcBef>
                  <a:spcPts val="544"/>
                </a:spcBef>
                <a:buClr>
                  <a:srgbClr val="FFFFFF"/>
                </a:buClr>
              </a:pPr>
              <a:r>
                <a:rPr lang="en-GB" altLang="en-US" sz="2381">
                  <a:solidFill>
                    <a:srgbClr val="FFFFFF"/>
                  </a:solidFill>
                  <a:latin typeface="Comic Sans MS" panose="030F0702030302020204" pitchFamily="66" charset="0"/>
                </a:rPr>
                <a:t>A</a:t>
              </a:r>
            </a:p>
          </p:txBody>
        </p:sp>
        <p:sp>
          <p:nvSpPr>
            <p:cNvPr id="185358" name="Oval 12"/>
            <p:cNvSpPr>
              <a:spLocks noChangeArrowheads="1"/>
            </p:cNvSpPr>
            <p:nvPr/>
          </p:nvSpPr>
          <p:spPr bwMode="auto">
            <a:xfrm>
              <a:off x="5017" y="2049"/>
              <a:ext cx="591" cy="759"/>
            </a:xfrm>
            <a:prstGeom prst="ellipse">
              <a:avLst/>
            </a:prstGeom>
            <a:solidFill>
              <a:srgbClr val="000099"/>
            </a:solidFill>
            <a:ln w="9360">
              <a:solidFill>
                <a:srgbClr val="003300"/>
              </a:solidFill>
              <a:miter lim="800000"/>
              <a:headEnd/>
              <a:tailEnd/>
            </a:ln>
          </p:spPr>
          <p:txBody>
            <a:bodyPr lIns="13472" tIns="35026" rIns="13472" bIns="35026" anchor="ctr" anchorCtr="1"/>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gn="ctr">
                <a:lnSpc>
                  <a:spcPct val="85000"/>
                </a:lnSpc>
                <a:spcBef>
                  <a:spcPts val="544"/>
                </a:spcBef>
                <a:buClr>
                  <a:srgbClr val="FFFFFF"/>
                </a:buClr>
              </a:pPr>
              <a:r>
                <a:rPr lang="en-GB" altLang="en-US" sz="2381">
                  <a:solidFill>
                    <a:srgbClr val="FFFFFF"/>
                  </a:solidFill>
                  <a:latin typeface="Comic Sans MS" panose="030F0702030302020204" pitchFamily="66" charset="0"/>
                </a:rPr>
                <a:t>A</a:t>
              </a:r>
            </a:p>
          </p:txBody>
        </p:sp>
        <p:sp>
          <p:nvSpPr>
            <p:cNvPr id="185359" name="Text Box 13"/>
            <p:cNvSpPr txBox="1">
              <a:spLocks noChangeArrowheads="1"/>
            </p:cNvSpPr>
            <p:nvPr/>
          </p:nvSpPr>
          <p:spPr bwMode="auto">
            <a:xfrm>
              <a:off x="5335" y="2830"/>
              <a:ext cx="421"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nSpc>
                  <a:spcPct val="85000"/>
                </a:lnSpc>
                <a:spcBef>
                  <a:spcPts val="1029"/>
                </a:spcBef>
                <a:buClr>
                  <a:srgbClr val="800000"/>
                </a:buClr>
              </a:pPr>
              <a:r>
                <a:rPr lang="en-GB" altLang="en-US" sz="2858">
                  <a:solidFill>
                    <a:srgbClr val="800000"/>
                  </a:solidFill>
                  <a:latin typeface="Comic Sans MS" panose="030F0702030302020204" pitchFamily="66" charset="0"/>
                </a:rPr>
                <a:t>B</a:t>
              </a:r>
            </a:p>
          </p:txBody>
        </p:sp>
        <p:sp>
          <p:nvSpPr>
            <p:cNvPr id="185360" name="Text Box 16"/>
            <p:cNvSpPr txBox="1">
              <a:spLocks noChangeArrowheads="1"/>
            </p:cNvSpPr>
            <p:nvPr/>
          </p:nvSpPr>
          <p:spPr bwMode="auto">
            <a:xfrm>
              <a:off x="2503" y="2909"/>
              <a:ext cx="421"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13472" tIns="35026" rIns="13472" bIns="35026"/>
            <a:lstStyle>
              <a:lvl1pPr>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1">
                  <a:solidFill>
                    <a:schemeClr val="bg1"/>
                  </a:solidFill>
                  <a:latin typeface="Times New Roman" panose="02020603050405020304" pitchFamily="18" charset="0"/>
                </a:defRPr>
              </a:lvl9pPr>
            </a:lstStyle>
            <a:p>
              <a:pPr>
                <a:lnSpc>
                  <a:spcPct val="85000"/>
                </a:lnSpc>
                <a:spcBef>
                  <a:spcPts val="1029"/>
                </a:spcBef>
                <a:buClr>
                  <a:srgbClr val="800000"/>
                </a:buClr>
              </a:pPr>
              <a:r>
                <a:rPr lang="en-GB" altLang="en-US" sz="2858">
                  <a:solidFill>
                    <a:srgbClr val="800000"/>
                  </a:solidFill>
                  <a:latin typeface="Comic Sans MS" panose="030F0702030302020204" pitchFamily="66" charset="0"/>
                </a:rPr>
                <a:t>B</a:t>
              </a:r>
            </a:p>
          </p:txBody>
        </p:sp>
      </p:grpSp>
      <p:sp>
        <p:nvSpPr>
          <p:cNvPr id="3" name="Slide Number Placeholder 2"/>
          <p:cNvSpPr>
            <a:spLocks noGrp="1"/>
          </p:cNvSpPr>
          <p:nvPr>
            <p:ph type="sldNum" sz="quarter" idx="12"/>
          </p:nvPr>
        </p:nvSpPr>
        <p:spPr/>
        <p:txBody>
          <a:bodyPr/>
          <a:lstStyle/>
          <a:p>
            <a:fld id="{F815AC96-4A5A-4699-9DBD-ACAB251D8CBA}" type="slidenum">
              <a:rPr lang="en-US" smtClean="0"/>
              <a:pPr/>
              <a:t>4</a:t>
            </a:fld>
            <a:endParaRPr lang="en-US"/>
          </a:p>
        </p:txBody>
      </p:sp>
    </p:spTree>
    <p:extLst>
      <p:ext uri="{BB962C8B-B14F-4D97-AF65-F5344CB8AC3E}">
        <p14:creationId xmlns:p14="http://schemas.microsoft.com/office/powerpoint/2010/main" val="268427931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idx="4294967295"/>
          </p:nvPr>
        </p:nvSpPr>
        <p:spPr>
          <a:xfrm>
            <a:off x="578296" y="121787"/>
            <a:ext cx="5848814" cy="854370"/>
          </a:xfrm>
        </p:spPr>
        <p:txBody>
          <a:bodyPr>
            <a:normAutofit/>
          </a:bodyPr>
          <a:lstStyle/>
          <a:p>
            <a:pPr eaLnBrk="1" hangingPunct="1"/>
            <a:r>
              <a:rPr lang="en-US" altLang="en-US" sz="3600" b="1" dirty="0"/>
              <a:t>Incremental Model</a:t>
            </a:r>
          </a:p>
        </p:txBody>
      </p:sp>
      <p:grpSp>
        <p:nvGrpSpPr>
          <p:cNvPr id="3" name="Group 2"/>
          <p:cNvGrpSpPr/>
          <p:nvPr/>
        </p:nvGrpSpPr>
        <p:grpSpPr>
          <a:xfrm>
            <a:off x="399757" y="1581150"/>
            <a:ext cx="6406761" cy="2590800"/>
            <a:chOff x="377864" y="1123950"/>
            <a:chExt cx="7456277" cy="2488581"/>
          </a:xfrm>
        </p:grpSpPr>
        <p:cxnSp>
          <p:nvCxnSpPr>
            <p:cNvPr id="187396" name="AutoShape 25"/>
            <p:cNvCxnSpPr>
              <a:cxnSpLocks noChangeShapeType="1"/>
            </p:cNvCxnSpPr>
            <p:nvPr/>
          </p:nvCxnSpPr>
          <p:spPr bwMode="auto">
            <a:xfrm>
              <a:off x="2218377" y="1410180"/>
              <a:ext cx="386681" cy="84249"/>
            </a:xfrm>
            <a:prstGeom prst="bentConnector3">
              <a:avLst>
                <a:gd name="adj1" fmla="val 50000"/>
              </a:avLst>
            </a:prstGeom>
            <a:noFill/>
            <a:ln w="25400">
              <a:solidFill>
                <a:schemeClr val="tx1"/>
              </a:solidFill>
              <a:miter lim="800000"/>
              <a:headEnd/>
              <a:tailEnd type="stealth" w="lg" len="lg"/>
            </a:ln>
            <a:extLst>
              <a:ext uri="{909E8E84-426E-40DD-AFC4-6F175D3DCCD1}">
                <a14:hiddenFill xmlns:a14="http://schemas.microsoft.com/office/drawing/2010/main">
                  <a:noFill/>
                </a14:hiddenFill>
              </a:ext>
            </a:extLst>
          </p:spPr>
        </p:cxnSp>
        <p:cxnSp>
          <p:nvCxnSpPr>
            <p:cNvPr id="187397" name="AutoShape 26"/>
            <p:cNvCxnSpPr>
              <a:cxnSpLocks noChangeShapeType="1"/>
            </p:cNvCxnSpPr>
            <p:nvPr/>
          </p:nvCxnSpPr>
          <p:spPr bwMode="auto">
            <a:xfrm>
              <a:off x="3978962" y="1494428"/>
              <a:ext cx="619985" cy="0"/>
            </a:xfrm>
            <a:prstGeom prst="straightConnector1">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87398" name="AutoShape 27"/>
            <p:cNvCxnSpPr>
              <a:cxnSpLocks noChangeShapeType="1"/>
            </p:cNvCxnSpPr>
            <p:nvPr/>
          </p:nvCxnSpPr>
          <p:spPr bwMode="auto">
            <a:xfrm flipH="1">
              <a:off x="544201" y="1494428"/>
              <a:ext cx="5318478" cy="1482996"/>
            </a:xfrm>
            <a:prstGeom prst="bentConnector5">
              <a:avLst>
                <a:gd name="adj1" fmla="val 10231"/>
                <a:gd name="adj2" fmla="val 55889"/>
                <a:gd name="adj3" fmla="val 103403"/>
              </a:avLst>
            </a:prstGeom>
            <a:noFill/>
            <a:ln w="25400">
              <a:solidFill>
                <a:schemeClr val="tx1"/>
              </a:solidFill>
              <a:miter lim="800000"/>
              <a:headEnd/>
              <a:tailEnd type="stealth" w="lg" len="lg"/>
            </a:ln>
            <a:extLst>
              <a:ext uri="{909E8E84-426E-40DD-AFC4-6F175D3DCCD1}">
                <a14:hiddenFill xmlns:a14="http://schemas.microsoft.com/office/drawing/2010/main">
                  <a:noFill/>
                </a14:hiddenFill>
              </a:ext>
            </a:extLst>
          </p:spPr>
        </p:cxnSp>
        <p:cxnSp>
          <p:nvCxnSpPr>
            <p:cNvPr id="187399" name="AutoShape 28"/>
            <p:cNvCxnSpPr>
              <a:cxnSpLocks noChangeShapeType="1"/>
            </p:cNvCxnSpPr>
            <p:nvPr/>
          </p:nvCxnSpPr>
          <p:spPr bwMode="auto">
            <a:xfrm>
              <a:off x="1696681" y="2977425"/>
              <a:ext cx="376960" cy="61566"/>
            </a:xfrm>
            <a:prstGeom prst="bentConnector3">
              <a:avLst>
                <a:gd name="adj1" fmla="val 50000"/>
              </a:avLst>
            </a:prstGeom>
            <a:noFill/>
            <a:ln w="25400">
              <a:solidFill>
                <a:schemeClr val="tx1"/>
              </a:solidFill>
              <a:miter lim="800000"/>
              <a:headEnd/>
              <a:tailEnd type="stealth" w="lg" len="lg"/>
            </a:ln>
            <a:extLst>
              <a:ext uri="{909E8E84-426E-40DD-AFC4-6F175D3DCCD1}">
                <a14:hiddenFill xmlns:a14="http://schemas.microsoft.com/office/drawing/2010/main">
                  <a:noFill/>
                </a14:hiddenFill>
              </a:ext>
            </a:extLst>
          </p:spPr>
        </p:cxnSp>
        <p:cxnSp>
          <p:nvCxnSpPr>
            <p:cNvPr id="187400" name="AutoShape 29"/>
            <p:cNvCxnSpPr>
              <a:cxnSpLocks noChangeShapeType="1"/>
            </p:cNvCxnSpPr>
            <p:nvPr/>
          </p:nvCxnSpPr>
          <p:spPr bwMode="auto">
            <a:xfrm>
              <a:off x="3189399" y="3015228"/>
              <a:ext cx="412603" cy="49685"/>
            </a:xfrm>
            <a:prstGeom prst="bentConnector3">
              <a:avLst>
                <a:gd name="adj1" fmla="val 50000"/>
              </a:avLst>
            </a:prstGeom>
            <a:noFill/>
            <a:ln w="25400">
              <a:solidFill>
                <a:schemeClr val="tx1"/>
              </a:solidFill>
              <a:miter lim="800000"/>
              <a:headEnd/>
              <a:tailEnd type="stealth" w="lg" len="lg"/>
            </a:ln>
            <a:extLst>
              <a:ext uri="{909E8E84-426E-40DD-AFC4-6F175D3DCCD1}">
                <a14:hiddenFill xmlns:a14="http://schemas.microsoft.com/office/drawing/2010/main">
                  <a:noFill/>
                </a14:hiddenFill>
              </a:ext>
            </a:extLst>
          </p:spPr>
        </p:cxnSp>
        <p:cxnSp>
          <p:nvCxnSpPr>
            <p:cNvPr id="187401" name="AutoShape 30"/>
            <p:cNvCxnSpPr>
              <a:cxnSpLocks noChangeShapeType="1"/>
            </p:cNvCxnSpPr>
            <p:nvPr/>
          </p:nvCxnSpPr>
          <p:spPr bwMode="auto">
            <a:xfrm>
              <a:off x="4664833" y="3064913"/>
              <a:ext cx="399642" cy="0"/>
            </a:xfrm>
            <a:prstGeom prst="straightConnector1">
              <a:avLst/>
            </a:prstGeom>
            <a:noFill/>
            <a:ln w="254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87402" name="AutoShape 31"/>
            <p:cNvCxnSpPr>
              <a:cxnSpLocks noChangeShapeType="1"/>
            </p:cNvCxnSpPr>
            <p:nvPr/>
          </p:nvCxnSpPr>
          <p:spPr bwMode="auto">
            <a:xfrm rot="16200000" flipV="1">
              <a:off x="3315232" y="1154734"/>
              <a:ext cx="174978" cy="4520274"/>
            </a:xfrm>
            <a:prstGeom prst="bentConnector3">
              <a:avLst>
                <a:gd name="adj1" fmla="val -75310"/>
              </a:avLst>
            </a:prstGeom>
            <a:noFill/>
            <a:ln w="25400">
              <a:solidFill>
                <a:schemeClr val="tx1"/>
              </a:solidFill>
              <a:miter lim="800000"/>
              <a:headEnd/>
              <a:tailEnd type="stealth" w="lg" len="lg"/>
            </a:ln>
            <a:extLst>
              <a:ext uri="{909E8E84-426E-40DD-AFC4-6F175D3DCCD1}">
                <a14:hiddenFill xmlns:a14="http://schemas.microsoft.com/office/drawing/2010/main">
                  <a:noFill/>
                </a14:hiddenFill>
              </a:ext>
            </a:extLst>
          </p:spPr>
        </p:cxnSp>
        <p:cxnSp>
          <p:nvCxnSpPr>
            <p:cNvPr id="187403" name="AutoShape 32"/>
            <p:cNvCxnSpPr>
              <a:cxnSpLocks noChangeShapeType="1"/>
            </p:cNvCxnSpPr>
            <p:nvPr/>
          </p:nvCxnSpPr>
          <p:spPr bwMode="auto">
            <a:xfrm>
              <a:off x="6261241" y="3064913"/>
              <a:ext cx="977759" cy="547618"/>
            </a:xfrm>
            <a:prstGeom prst="bentConnector3">
              <a:avLst>
                <a:gd name="adj1" fmla="val 50000"/>
              </a:avLst>
            </a:prstGeom>
            <a:noFill/>
            <a:ln w="25400">
              <a:solidFill>
                <a:schemeClr val="tx1"/>
              </a:solidFill>
              <a:miter lim="800000"/>
              <a:headEnd/>
              <a:tailEnd type="stealth" w="lg" len="lg"/>
            </a:ln>
            <a:extLst>
              <a:ext uri="{909E8E84-426E-40DD-AFC4-6F175D3DCCD1}">
                <a14:hiddenFill xmlns:a14="http://schemas.microsoft.com/office/drawing/2010/main">
                  <a:noFill/>
                </a14:hiddenFill>
              </a:ext>
            </a:extLst>
          </p:spPr>
        </p:cxnSp>
        <p:sp>
          <p:nvSpPr>
            <p:cNvPr id="187404" name="Text Box 33"/>
            <p:cNvSpPr txBox="1">
              <a:spLocks noChangeArrowheads="1"/>
            </p:cNvSpPr>
            <p:nvPr/>
          </p:nvSpPr>
          <p:spPr bwMode="auto">
            <a:xfrm>
              <a:off x="7035938" y="3239710"/>
              <a:ext cx="798203" cy="350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9" tIns="34289" rIns="68579" bIns="34289">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lnSpc>
                  <a:spcPct val="80000"/>
                </a:lnSpc>
                <a:spcBef>
                  <a:spcPct val="50000"/>
                </a:spcBef>
              </a:pPr>
              <a:r>
                <a:rPr lang="en-US" altLang="en-US" sz="1200" dirty="0">
                  <a:solidFill>
                    <a:srgbClr val="0000CC"/>
                  </a:solidFill>
                  <a:latin typeface="Comic Sans MS" panose="030F0702030302020204" pitchFamily="66" charset="0"/>
                </a:rPr>
                <a:t>Final System</a:t>
              </a:r>
            </a:p>
          </p:txBody>
        </p:sp>
        <p:sp>
          <p:nvSpPr>
            <p:cNvPr id="187405" name="AutoShape 22"/>
            <p:cNvSpPr>
              <a:spLocks noChangeArrowheads="1"/>
            </p:cNvSpPr>
            <p:nvPr/>
          </p:nvSpPr>
          <p:spPr bwMode="auto">
            <a:xfrm>
              <a:off x="533400" y="2783004"/>
              <a:ext cx="1192445" cy="570300"/>
            </a:xfrm>
            <a:prstGeom prst="roundRect">
              <a:avLst>
                <a:gd name="adj" fmla="val 16667"/>
              </a:avLst>
            </a:prstGeom>
            <a:solidFill>
              <a:srgbClr val="FFFFCC"/>
            </a:solidFill>
            <a:ln w="9525">
              <a:solidFill>
                <a:schemeClr val="tx1"/>
              </a:solidFill>
              <a:round/>
              <a:headEnd/>
              <a:tailEnd/>
            </a:ln>
          </p:spPr>
          <p:txBody>
            <a:bodyPr wrap="none"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lnSpc>
                  <a:spcPct val="80000"/>
                </a:lnSpc>
              </a:pPr>
              <a:r>
                <a:rPr lang="en-US" altLang="en-US" sz="1600">
                  <a:solidFill>
                    <a:srgbClr val="0000CC"/>
                  </a:solidFill>
                  <a:latin typeface="Comic Sans MS" panose="030F0702030302020204" pitchFamily="66" charset="0"/>
                </a:rPr>
                <a:t>Develop</a:t>
              </a:r>
            </a:p>
            <a:p>
              <a:pPr algn="ctr">
                <a:lnSpc>
                  <a:spcPct val="80000"/>
                </a:lnSpc>
              </a:pPr>
              <a:r>
                <a:rPr lang="en-US" altLang="en-US" sz="1600">
                  <a:solidFill>
                    <a:srgbClr val="0000CC"/>
                  </a:solidFill>
                  <a:latin typeface="Comic Sans MS" panose="030F0702030302020204" pitchFamily="66" charset="0"/>
                </a:rPr>
                <a:t>Increment</a:t>
              </a:r>
            </a:p>
          </p:txBody>
        </p:sp>
        <p:sp>
          <p:nvSpPr>
            <p:cNvPr id="187406" name="AutoShape 23"/>
            <p:cNvSpPr>
              <a:spLocks noChangeArrowheads="1"/>
            </p:cNvSpPr>
            <p:nvPr/>
          </p:nvSpPr>
          <p:spPr bwMode="auto">
            <a:xfrm>
              <a:off x="2036918" y="2783004"/>
              <a:ext cx="1192445" cy="570300"/>
            </a:xfrm>
            <a:prstGeom prst="roundRect">
              <a:avLst>
                <a:gd name="adj" fmla="val 16667"/>
              </a:avLst>
            </a:prstGeom>
            <a:solidFill>
              <a:srgbClr val="FFFFCC"/>
            </a:solidFill>
            <a:ln w="9525">
              <a:solidFill>
                <a:schemeClr val="tx1"/>
              </a:solidFill>
              <a:round/>
              <a:headEnd/>
              <a:tailEnd/>
            </a:ln>
          </p:spPr>
          <p:txBody>
            <a:bodyPr wrap="none"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lnSpc>
                  <a:spcPct val="80000"/>
                </a:lnSpc>
              </a:pPr>
              <a:r>
                <a:rPr lang="en-US" altLang="en-US" sz="1600">
                  <a:solidFill>
                    <a:srgbClr val="0000CC"/>
                  </a:solidFill>
                  <a:latin typeface="Comic Sans MS" panose="030F0702030302020204" pitchFamily="66" charset="0"/>
                </a:rPr>
                <a:t>Validate</a:t>
              </a:r>
            </a:p>
            <a:p>
              <a:pPr algn="ctr">
                <a:lnSpc>
                  <a:spcPct val="80000"/>
                </a:lnSpc>
              </a:pPr>
              <a:r>
                <a:rPr lang="en-US" altLang="en-US" sz="1600">
                  <a:solidFill>
                    <a:srgbClr val="0000CC"/>
                  </a:solidFill>
                  <a:latin typeface="Comic Sans MS" panose="030F0702030302020204" pitchFamily="66" charset="0"/>
                </a:rPr>
                <a:t>Increment</a:t>
              </a:r>
            </a:p>
          </p:txBody>
        </p:sp>
        <p:sp>
          <p:nvSpPr>
            <p:cNvPr id="187407" name="AutoShape 24"/>
            <p:cNvSpPr>
              <a:spLocks noChangeArrowheads="1"/>
            </p:cNvSpPr>
            <p:nvPr/>
          </p:nvSpPr>
          <p:spPr bwMode="auto">
            <a:xfrm>
              <a:off x="3592281" y="2783004"/>
              <a:ext cx="1192445" cy="570300"/>
            </a:xfrm>
            <a:prstGeom prst="roundRect">
              <a:avLst>
                <a:gd name="adj" fmla="val 16667"/>
              </a:avLst>
            </a:prstGeom>
            <a:solidFill>
              <a:srgbClr val="FFFFCC"/>
            </a:solidFill>
            <a:ln w="9525">
              <a:solidFill>
                <a:schemeClr val="tx1"/>
              </a:solidFill>
              <a:round/>
              <a:headEnd/>
              <a:tailEnd/>
            </a:ln>
          </p:spPr>
          <p:txBody>
            <a:bodyPr wrap="none"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lnSpc>
                  <a:spcPct val="80000"/>
                </a:lnSpc>
              </a:pPr>
              <a:r>
                <a:rPr lang="en-US" altLang="en-US" sz="1600">
                  <a:solidFill>
                    <a:srgbClr val="0000CC"/>
                  </a:solidFill>
                  <a:latin typeface="Comic Sans MS" panose="030F0702030302020204" pitchFamily="66" charset="0"/>
                </a:rPr>
                <a:t>Integrate</a:t>
              </a:r>
            </a:p>
            <a:p>
              <a:pPr algn="ctr">
                <a:lnSpc>
                  <a:spcPct val="80000"/>
                </a:lnSpc>
              </a:pPr>
              <a:r>
                <a:rPr lang="en-US" altLang="en-US" sz="1600">
                  <a:solidFill>
                    <a:srgbClr val="0000CC"/>
                  </a:solidFill>
                  <a:latin typeface="Comic Sans MS" panose="030F0702030302020204" pitchFamily="66" charset="0"/>
                </a:rPr>
                <a:t>Increment</a:t>
              </a:r>
            </a:p>
          </p:txBody>
        </p:sp>
        <p:sp>
          <p:nvSpPr>
            <p:cNvPr id="187408" name="AutoShape 25"/>
            <p:cNvSpPr>
              <a:spLocks noChangeArrowheads="1"/>
            </p:cNvSpPr>
            <p:nvPr/>
          </p:nvSpPr>
          <p:spPr bwMode="auto">
            <a:xfrm>
              <a:off x="5095799" y="2783004"/>
              <a:ext cx="1192445" cy="570300"/>
            </a:xfrm>
            <a:prstGeom prst="roundRect">
              <a:avLst>
                <a:gd name="adj" fmla="val 16667"/>
              </a:avLst>
            </a:prstGeom>
            <a:solidFill>
              <a:srgbClr val="FFFFCC"/>
            </a:solidFill>
            <a:ln w="9525">
              <a:solidFill>
                <a:schemeClr val="tx1"/>
              </a:solidFill>
              <a:round/>
              <a:headEnd/>
              <a:tailEnd/>
            </a:ln>
          </p:spPr>
          <p:txBody>
            <a:bodyPr wrap="none"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lnSpc>
                  <a:spcPct val="80000"/>
                </a:lnSpc>
              </a:pPr>
              <a:r>
                <a:rPr lang="en-US" altLang="en-US" sz="1600">
                  <a:solidFill>
                    <a:srgbClr val="0000CC"/>
                  </a:solidFill>
                  <a:latin typeface="Comic Sans MS" panose="030F0702030302020204" pitchFamily="66" charset="0"/>
                </a:rPr>
                <a:t>Validate</a:t>
              </a:r>
            </a:p>
            <a:p>
              <a:pPr algn="ctr">
                <a:lnSpc>
                  <a:spcPct val="80000"/>
                </a:lnSpc>
              </a:pPr>
              <a:r>
                <a:rPr lang="en-US" altLang="en-US" sz="1600">
                  <a:solidFill>
                    <a:srgbClr val="0000CC"/>
                  </a:solidFill>
                  <a:latin typeface="Comic Sans MS" panose="030F0702030302020204" pitchFamily="66" charset="0"/>
                </a:rPr>
                <a:t>System</a:t>
              </a:r>
            </a:p>
          </p:txBody>
        </p:sp>
        <p:sp>
          <p:nvSpPr>
            <p:cNvPr id="187409" name="Line 26"/>
            <p:cNvSpPr>
              <a:spLocks noChangeShapeType="1"/>
            </p:cNvSpPr>
            <p:nvPr/>
          </p:nvSpPr>
          <p:spPr bwMode="auto">
            <a:xfrm flipV="1">
              <a:off x="5666099" y="3353304"/>
              <a:ext cx="0" cy="2592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200"/>
            </a:p>
          </p:txBody>
        </p:sp>
        <p:sp>
          <p:nvSpPr>
            <p:cNvPr id="187410" name="AutoShape 27"/>
            <p:cNvSpPr>
              <a:spLocks noChangeArrowheads="1"/>
            </p:cNvSpPr>
            <p:nvPr/>
          </p:nvSpPr>
          <p:spPr bwMode="auto">
            <a:xfrm>
              <a:off x="377864" y="1123950"/>
              <a:ext cx="1866434" cy="570300"/>
            </a:xfrm>
            <a:prstGeom prst="roundRect">
              <a:avLst>
                <a:gd name="adj" fmla="val 16667"/>
              </a:avLst>
            </a:prstGeom>
            <a:solidFill>
              <a:srgbClr val="FFFFCC"/>
            </a:solidFill>
            <a:ln w="9525">
              <a:solidFill>
                <a:schemeClr val="tx1"/>
              </a:solidFill>
              <a:round/>
              <a:headEnd/>
              <a:tailEnd/>
            </a:ln>
          </p:spPr>
          <p:txBody>
            <a:bodyPr wrap="none"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lnSpc>
                  <a:spcPct val="80000"/>
                </a:lnSpc>
              </a:pPr>
              <a:r>
                <a:rPr lang="en-US" altLang="en-US" sz="1600" dirty="0">
                  <a:solidFill>
                    <a:srgbClr val="0000CC"/>
                  </a:solidFill>
                  <a:latin typeface="Comic Sans MS" panose="030F0702030302020204" pitchFamily="66" charset="0"/>
                </a:rPr>
                <a:t>Requirements </a:t>
              </a:r>
            </a:p>
            <a:p>
              <a:pPr algn="ctr">
                <a:lnSpc>
                  <a:spcPct val="80000"/>
                </a:lnSpc>
              </a:pPr>
              <a:r>
                <a:rPr lang="en-US" altLang="en-US" sz="1600" dirty="0">
                  <a:solidFill>
                    <a:srgbClr val="0000CC"/>
                  </a:solidFill>
                  <a:latin typeface="Comic Sans MS" panose="030F0702030302020204" pitchFamily="66" charset="0"/>
                </a:rPr>
                <a:t>Outline</a:t>
              </a:r>
            </a:p>
          </p:txBody>
        </p:sp>
        <p:sp>
          <p:nvSpPr>
            <p:cNvPr id="187411" name="AutoShape 28"/>
            <p:cNvSpPr>
              <a:spLocks noChangeArrowheads="1"/>
            </p:cNvSpPr>
            <p:nvPr/>
          </p:nvSpPr>
          <p:spPr bwMode="auto">
            <a:xfrm>
              <a:off x="2607218" y="1175795"/>
              <a:ext cx="1451672" cy="570300"/>
            </a:xfrm>
            <a:prstGeom prst="roundRect">
              <a:avLst>
                <a:gd name="adj" fmla="val 16667"/>
              </a:avLst>
            </a:prstGeom>
            <a:solidFill>
              <a:srgbClr val="FFFFCC"/>
            </a:solidFill>
            <a:ln w="9525">
              <a:solidFill>
                <a:schemeClr val="tx1"/>
              </a:solidFill>
              <a:round/>
              <a:headEnd/>
              <a:tailEnd/>
            </a:ln>
          </p:spPr>
          <p:txBody>
            <a:bodyPr wrap="none"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lnSpc>
                  <a:spcPct val="80000"/>
                </a:lnSpc>
              </a:pPr>
              <a:r>
                <a:rPr lang="en-US" altLang="en-US" sz="1600" dirty="0">
                  <a:solidFill>
                    <a:srgbClr val="0000CC"/>
                  </a:solidFill>
                  <a:latin typeface="Comic Sans MS" panose="030F0702030302020204" pitchFamily="66" charset="0"/>
                </a:rPr>
                <a:t>Split</a:t>
              </a:r>
              <a:r>
                <a:rPr lang="en-US" altLang="en-US" sz="1600" dirty="0">
                  <a:solidFill>
                    <a:srgbClr val="0000CC"/>
                  </a:solidFill>
                  <a:latin typeface="Comic Sans MS" panose="030F0702030302020204" pitchFamily="66" charset="0"/>
                </a:rPr>
                <a:t> </a:t>
              </a:r>
              <a:r>
                <a:rPr lang="en-US" altLang="en-US" sz="1600" dirty="0">
                  <a:solidFill>
                    <a:srgbClr val="0000CC"/>
                  </a:solidFill>
                  <a:latin typeface="Comic Sans MS" panose="030F0702030302020204" pitchFamily="66" charset="0"/>
                </a:rPr>
                <a:t>into </a:t>
              </a:r>
            </a:p>
            <a:p>
              <a:pPr algn="ctr">
                <a:lnSpc>
                  <a:spcPct val="80000"/>
                </a:lnSpc>
              </a:pPr>
              <a:r>
                <a:rPr lang="en-US" altLang="en-US" sz="1600" dirty="0">
                  <a:solidFill>
                    <a:srgbClr val="0000CC"/>
                  </a:solidFill>
                  <a:latin typeface="Comic Sans MS" panose="030F0702030302020204" pitchFamily="66" charset="0"/>
                </a:rPr>
                <a:t>Features</a:t>
              </a:r>
              <a:endParaRPr lang="en-US" altLang="en-US" sz="1600" dirty="0">
                <a:solidFill>
                  <a:srgbClr val="0000CC"/>
                </a:solidFill>
                <a:latin typeface="Comic Sans MS" panose="030F0702030302020204" pitchFamily="66" charset="0"/>
              </a:endParaRPr>
            </a:p>
          </p:txBody>
        </p:sp>
        <p:sp>
          <p:nvSpPr>
            <p:cNvPr id="187412" name="AutoShape 29"/>
            <p:cNvSpPr>
              <a:spLocks noChangeArrowheads="1"/>
            </p:cNvSpPr>
            <p:nvPr/>
          </p:nvSpPr>
          <p:spPr bwMode="auto">
            <a:xfrm>
              <a:off x="4577344" y="1175795"/>
              <a:ext cx="1451672" cy="570300"/>
            </a:xfrm>
            <a:prstGeom prst="roundRect">
              <a:avLst>
                <a:gd name="adj" fmla="val 16667"/>
              </a:avLst>
            </a:prstGeom>
            <a:solidFill>
              <a:srgbClr val="FFFFCC"/>
            </a:solidFill>
            <a:ln w="9525">
              <a:solidFill>
                <a:schemeClr val="tx1"/>
              </a:solidFill>
              <a:round/>
              <a:headEnd/>
              <a:tailEnd/>
            </a:ln>
          </p:spPr>
          <p:txBody>
            <a:bodyPr wrap="none"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lnSpc>
                  <a:spcPct val="80000"/>
                </a:lnSpc>
              </a:pPr>
              <a:r>
                <a:rPr lang="en-US" altLang="en-US" sz="1600">
                  <a:solidFill>
                    <a:srgbClr val="0000CC"/>
                  </a:solidFill>
                  <a:latin typeface="Comic Sans MS" panose="030F0702030302020204" pitchFamily="66" charset="0"/>
                </a:rPr>
                <a:t>Design</a:t>
              </a:r>
            </a:p>
          </p:txBody>
        </p:sp>
      </p:grpSp>
      <p:sp>
        <p:nvSpPr>
          <p:cNvPr id="2" name="Slide Number Placeholder 1"/>
          <p:cNvSpPr>
            <a:spLocks noGrp="1"/>
          </p:cNvSpPr>
          <p:nvPr>
            <p:ph type="sldNum" sz="quarter" idx="12"/>
          </p:nvPr>
        </p:nvSpPr>
        <p:spPr/>
        <p:txBody>
          <a:bodyPr/>
          <a:lstStyle/>
          <a:p>
            <a:fld id="{F815AC96-4A5A-4699-9DBD-ACAB251D8CBA}" type="slidenum">
              <a:rPr lang="en-US" smtClean="0"/>
              <a:pPr/>
              <a:t>5</a:t>
            </a:fld>
            <a:endParaRPr lang="en-US"/>
          </a:p>
        </p:txBody>
      </p:sp>
    </p:spTree>
    <p:extLst>
      <p:ext uri="{BB962C8B-B14F-4D97-AF65-F5344CB8AC3E}">
        <p14:creationId xmlns:p14="http://schemas.microsoft.com/office/powerpoint/2010/main" val="29774229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itle 1"/>
          <p:cNvSpPr>
            <a:spLocks noGrp="1"/>
          </p:cNvSpPr>
          <p:nvPr>
            <p:ph type="title" idx="4294967295"/>
          </p:nvPr>
        </p:nvSpPr>
        <p:spPr>
          <a:xfrm>
            <a:off x="94786" y="-48021"/>
            <a:ext cx="6763214" cy="854370"/>
          </a:xfrm>
        </p:spPr>
        <p:txBody>
          <a:bodyPr>
            <a:normAutofit/>
          </a:bodyPr>
          <a:lstStyle/>
          <a:p>
            <a:r>
              <a:rPr lang="en-US" altLang="en-US" sz="3200" b="1" dirty="0"/>
              <a:t>Incremental Model: Requirements</a:t>
            </a:r>
          </a:p>
        </p:txBody>
      </p:sp>
      <p:grpSp>
        <p:nvGrpSpPr>
          <p:cNvPr id="188419" name="Group 44"/>
          <p:cNvGrpSpPr>
            <a:grpSpLocks/>
          </p:cNvGrpSpPr>
          <p:nvPr/>
        </p:nvGrpSpPr>
        <p:grpSpPr bwMode="auto">
          <a:xfrm>
            <a:off x="304800" y="1779659"/>
            <a:ext cx="5993824" cy="2881390"/>
            <a:chOff x="534" y="1181"/>
            <a:chExt cx="5185" cy="3216"/>
          </a:xfrm>
        </p:grpSpPr>
        <p:grpSp>
          <p:nvGrpSpPr>
            <p:cNvPr id="188421" name="Group 13"/>
            <p:cNvGrpSpPr>
              <a:grpSpLocks/>
            </p:cNvGrpSpPr>
            <p:nvPr/>
          </p:nvGrpSpPr>
          <p:grpSpPr bwMode="auto">
            <a:xfrm>
              <a:off x="534" y="1613"/>
              <a:ext cx="1297" cy="2784"/>
              <a:chOff x="848273" y="2560875"/>
              <a:chExt cx="2058771" cy="4419362"/>
            </a:xfrm>
          </p:grpSpPr>
          <p:grpSp>
            <p:nvGrpSpPr>
              <p:cNvPr id="188452" name="Group 6"/>
              <p:cNvGrpSpPr>
                <a:grpSpLocks/>
              </p:cNvGrpSpPr>
              <p:nvPr/>
            </p:nvGrpSpPr>
            <p:grpSpPr bwMode="auto">
              <a:xfrm>
                <a:off x="848273" y="2560875"/>
                <a:ext cx="687393" cy="4419362"/>
                <a:chOff x="848273" y="2560875"/>
                <a:chExt cx="687393" cy="4419362"/>
              </a:xfrm>
            </p:grpSpPr>
            <p:sp>
              <p:nvSpPr>
                <p:cNvPr id="5" name="Rectangle 4"/>
                <p:cNvSpPr/>
                <p:nvPr/>
              </p:nvSpPr>
              <p:spPr bwMode="auto">
                <a:xfrm>
                  <a:off x="849312" y="2560875"/>
                  <a:ext cx="686354" cy="4419362"/>
                </a:xfrm>
                <a:prstGeom prst="rect">
                  <a:avLst/>
                </a:prstGeom>
                <a:solidFill>
                  <a:srgbClr val="006600"/>
                </a:solidFill>
                <a:ln w="9525">
                  <a:solidFill>
                    <a:schemeClr val="tx1"/>
                  </a:solidFill>
                  <a:round/>
                  <a:headEnd/>
                  <a:tailEnd/>
                </a:ln>
              </p:spPr>
              <p:txBody>
                <a:bodyPr anchor="ctr"/>
                <a:lstStyle/>
                <a:p>
                  <a:pPr>
                    <a:lnSpc>
                      <a:spcPct val="80000"/>
                    </a:lnSpc>
                    <a:buClr>
                      <a:srgbClr val="000000"/>
                    </a:buClr>
                    <a:buSzPct val="100000"/>
                    <a:buFont typeface="Times New Roman" panose="02020603050405020304" pitchFamily="18" charset="0"/>
                    <a:buNone/>
                    <a:defRPr/>
                  </a:pPr>
                  <a:endParaRPr lang="en-US" sz="2449" dirty="0">
                    <a:latin typeface="+mj-lt"/>
                  </a:endParaRPr>
                </a:p>
              </p:txBody>
            </p:sp>
            <p:sp>
              <p:nvSpPr>
                <p:cNvPr id="188460" name="TextBox 5"/>
                <p:cNvSpPr txBox="1">
                  <a:spLocks noChangeArrowheads="1"/>
                </p:cNvSpPr>
                <p:nvPr/>
              </p:nvSpPr>
              <p:spPr bwMode="auto">
                <a:xfrm rot="16200000">
                  <a:off x="204081" y="4424074"/>
                  <a:ext cx="1875451" cy="58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80000"/>
                    </a:lnSpc>
                  </a:pPr>
                  <a:r>
                    <a:rPr lang="en-US" altLang="en-US" sz="2722">
                      <a:solidFill>
                        <a:srgbClr val="FFFF00"/>
                      </a:solidFill>
                      <a:latin typeface="Comic Sans MS" panose="030F0702030302020204" pitchFamily="66" charset="0"/>
                    </a:rPr>
                    <a:t>Slice</a:t>
                  </a:r>
                </a:p>
              </p:txBody>
            </p:sp>
          </p:grpSp>
          <p:grpSp>
            <p:nvGrpSpPr>
              <p:cNvPr id="188453" name="Group 7"/>
              <p:cNvGrpSpPr>
                <a:grpSpLocks/>
              </p:cNvGrpSpPr>
              <p:nvPr/>
            </p:nvGrpSpPr>
            <p:grpSpPr bwMode="auto">
              <a:xfrm>
                <a:off x="1532060" y="2560875"/>
                <a:ext cx="688632" cy="4419362"/>
                <a:chOff x="846260" y="2560875"/>
                <a:chExt cx="688632" cy="4419362"/>
              </a:xfrm>
            </p:grpSpPr>
            <p:sp>
              <p:nvSpPr>
                <p:cNvPr id="9" name="Rectangle 8"/>
                <p:cNvSpPr/>
                <p:nvPr/>
              </p:nvSpPr>
              <p:spPr bwMode="auto">
                <a:xfrm>
                  <a:off x="849866" y="2560875"/>
                  <a:ext cx="685026" cy="4419362"/>
                </a:xfrm>
                <a:prstGeom prst="rect">
                  <a:avLst/>
                </a:prstGeom>
                <a:solidFill>
                  <a:srgbClr val="006600"/>
                </a:solidFill>
                <a:ln w="9525">
                  <a:solidFill>
                    <a:schemeClr val="tx1"/>
                  </a:solidFill>
                  <a:round/>
                  <a:headEnd/>
                  <a:tailEnd/>
                </a:ln>
              </p:spPr>
              <p:txBody>
                <a:bodyPr anchor="ctr"/>
                <a:lstStyle/>
                <a:p>
                  <a:pPr algn="ctr">
                    <a:lnSpc>
                      <a:spcPct val="80000"/>
                    </a:lnSpc>
                    <a:buClr>
                      <a:srgbClr val="000000"/>
                    </a:buClr>
                    <a:buSzPct val="100000"/>
                    <a:buFont typeface="Times New Roman" panose="02020603050405020304" pitchFamily="18" charset="0"/>
                    <a:buNone/>
                    <a:defRPr/>
                  </a:pPr>
                  <a:endParaRPr lang="en-US" sz="2449" dirty="0">
                    <a:latin typeface="+mj-lt"/>
                  </a:endParaRPr>
                </a:p>
              </p:txBody>
            </p:sp>
            <p:sp>
              <p:nvSpPr>
                <p:cNvPr id="188458" name="TextBox 9"/>
                <p:cNvSpPr txBox="1">
                  <a:spLocks noChangeArrowheads="1"/>
                </p:cNvSpPr>
                <p:nvPr/>
              </p:nvSpPr>
              <p:spPr bwMode="auto">
                <a:xfrm rot="16200000">
                  <a:off x="201990" y="4424152"/>
                  <a:ext cx="1875451" cy="58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80000"/>
                    </a:lnSpc>
                  </a:pPr>
                  <a:r>
                    <a:rPr lang="en-US" altLang="en-US" sz="2722" dirty="0">
                      <a:solidFill>
                        <a:srgbClr val="FFFF00"/>
                      </a:solidFill>
                      <a:latin typeface="Comic Sans MS" panose="030F0702030302020204" pitchFamily="66" charset="0"/>
                    </a:rPr>
                    <a:t>Slice</a:t>
                  </a:r>
                </a:p>
              </p:txBody>
            </p:sp>
          </p:grpSp>
          <p:grpSp>
            <p:nvGrpSpPr>
              <p:cNvPr id="188454" name="Group 10"/>
              <p:cNvGrpSpPr>
                <a:grpSpLocks/>
              </p:cNvGrpSpPr>
              <p:nvPr/>
            </p:nvGrpSpPr>
            <p:grpSpPr bwMode="auto">
              <a:xfrm>
                <a:off x="2219950" y="2560875"/>
                <a:ext cx="687094" cy="4419362"/>
                <a:chOff x="848350" y="2560875"/>
                <a:chExt cx="687094" cy="4419362"/>
              </a:xfrm>
            </p:grpSpPr>
            <p:sp>
              <p:nvSpPr>
                <p:cNvPr id="12" name="Rectangle 11"/>
                <p:cNvSpPr/>
                <p:nvPr/>
              </p:nvSpPr>
              <p:spPr bwMode="auto">
                <a:xfrm>
                  <a:off x="849091" y="2560875"/>
                  <a:ext cx="686353" cy="4419362"/>
                </a:xfrm>
                <a:prstGeom prst="rect">
                  <a:avLst/>
                </a:prstGeom>
                <a:solidFill>
                  <a:srgbClr val="006600"/>
                </a:solidFill>
                <a:ln w="9525">
                  <a:solidFill>
                    <a:schemeClr val="tx1"/>
                  </a:solidFill>
                  <a:round/>
                  <a:headEnd/>
                  <a:tailEnd/>
                </a:ln>
              </p:spPr>
              <p:txBody>
                <a:bodyPr anchor="ctr"/>
                <a:lstStyle/>
                <a:p>
                  <a:pPr algn="ctr">
                    <a:lnSpc>
                      <a:spcPct val="80000"/>
                    </a:lnSpc>
                    <a:buClr>
                      <a:srgbClr val="000000"/>
                    </a:buClr>
                    <a:buSzPct val="100000"/>
                    <a:buFont typeface="Times New Roman" panose="02020603050405020304" pitchFamily="18" charset="0"/>
                    <a:buNone/>
                    <a:defRPr/>
                  </a:pPr>
                  <a:endParaRPr lang="en-US" sz="2449" dirty="0">
                    <a:latin typeface="+mj-lt"/>
                  </a:endParaRPr>
                </a:p>
              </p:txBody>
            </p:sp>
            <p:sp>
              <p:nvSpPr>
                <p:cNvPr id="188456" name="TextBox 12"/>
                <p:cNvSpPr txBox="1">
                  <a:spLocks noChangeArrowheads="1"/>
                </p:cNvSpPr>
                <p:nvPr/>
              </p:nvSpPr>
              <p:spPr bwMode="auto">
                <a:xfrm rot="16200000">
                  <a:off x="202086" y="4422157"/>
                  <a:ext cx="1879440" cy="58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80000"/>
                    </a:lnSpc>
                  </a:pPr>
                  <a:r>
                    <a:rPr lang="en-US" altLang="en-US" sz="2722" dirty="0">
                      <a:solidFill>
                        <a:srgbClr val="FFFF00"/>
                      </a:solidFill>
                      <a:latin typeface="Comic Sans MS" panose="030F0702030302020204" pitchFamily="66" charset="0"/>
                    </a:rPr>
                    <a:t>Slice</a:t>
                  </a:r>
                </a:p>
              </p:txBody>
            </p:sp>
          </p:grpSp>
        </p:grpSp>
        <p:grpSp>
          <p:nvGrpSpPr>
            <p:cNvPr id="188422" name="Group 14"/>
            <p:cNvGrpSpPr>
              <a:grpSpLocks/>
            </p:cNvGrpSpPr>
            <p:nvPr/>
          </p:nvGrpSpPr>
          <p:grpSpPr bwMode="auto">
            <a:xfrm>
              <a:off x="1830" y="1613"/>
              <a:ext cx="1325" cy="2784"/>
              <a:chOff x="848361" y="2560875"/>
              <a:chExt cx="2102825" cy="4419362"/>
            </a:xfrm>
          </p:grpSpPr>
          <p:grpSp>
            <p:nvGrpSpPr>
              <p:cNvPr id="188443" name="Group 6"/>
              <p:cNvGrpSpPr>
                <a:grpSpLocks/>
              </p:cNvGrpSpPr>
              <p:nvPr/>
            </p:nvGrpSpPr>
            <p:grpSpPr bwMode="auto">
              <a:xfrm>
                <a:off x="848361" y="2560875"/>
                <a:ext cx="731446" cy="4419362"/>
                <a:chOff x="848361" y="2560875"/>
                <a:chExt cx="731446" cy="4419362"/>
              </a:xfrm>
            </p:grpSpPr>
            <p:sp>
              <p:nvSpPr>
                <p:cNvPr id="23" name="Rectangle 4"/>
                <p:cNvSpPr/>
                <p:nvPr/>
              </p:nvSpPr>
              <p:spPr bwMode="auto">
                <a:xfrm>
                  <a:off x="849644" y="2560875"/>
                  <a:ext cx="730163" cy="4419362"/>
                </a:xfrm>
                <a:prstGeom prst="rect">
                  <a:avLst/>
                </a:prstGeom>
                <a:solidFill>
                  <a:srgbClr val="006600"/>
                </a:solidFill>
                <a:ln w="9525">
                  <a:solidFill>
                    <a:schemeClr val="tx1"/>
                  </a:solidFill>
                  <a:round/>
                  <a:headEnd/>
                  <a:tailEnd/>
                </a:ln>
              </p:spPr>
              <p:txBody>
                <a:bodyPr anchor="ctr"/>
                <a:lstStyle/>
                <a:p>
                  <a:pPr algn="ctr">
                    <a:lnSpc>
                      <a:spcPct val="80000"/>
                    </a:lnSpc>
                    <a:buClr>
                      <a:srgbClr val="000000"/>
                    </a:buClr>
                    <a:buSzPct val="100000"/>
                    <a:buFont typeface="Times New Roman" panose="02020603050405020304" pitchFamily="18" charset="0"/>
                    <a:buNone/>
                    <a:defRPr/>
                  </a:pPr>
                  <a:endParaRPr lang="en-US" sz="2449" dirty="0">
                    <a:latin typeface="+mj-lt"/>
                  </a:endParaRPr>
                </a:p>
              </p:txBody>
            </p:sp>
            <p:sp>
              <p:nvSpPr>
                <p:cNvPr id="188451" name="TextBox 23"/>
                <p:cNvSpPr txBox="1">
                  <a:spLocks noChangeArrowheads="1"/>
                </p:cNvSpPr>
                <p:nvPr/>
              </p:nvSpPr>
              <p:spPr bwMode="auto">
                <a:xfrm rot="16200000">
                  <a:off x="201421" y="4421503"/>
                  <a:ext cx="1880768" cy="58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80000"/>
                    </a:lnSpc>
                  </a:pPr>
                  <a:r>
                    <a:rPr lang="en-US" altLang="en-US" sz="2722" dirty="0">
                      <a:solidFill>
                        <a:srgbClr val="FFFF00"/>
                      </a:solidFill>
                      <a:latin typeface="Comic Sans MS" panose="030F0702030302020204" pitchFamily="66" charset="0"/>
                    </a:rPr>
                    <a:t>Slice</a:t>
                  </a:r>
                </a:p>
              </p:txBody>
            </p:sp>
          </p:grpSp>
          <p:grpSp>
            <p:nvGrpSpPr>
              <p:cNvPr id="188444" name="Group 7"/>
              <p:cNvGrpSpPr>
                <a:grpSpLocks/>
              </p:cNvGrpSpPr>
              <p:nvPr/>
            </p:nvGrpSpPr>
            <p:grpSpPr bwMode="auto">
              <a:xfrm>
                <a:off x="1534773" y="2560875"/>
                <a:ext cx="686250" cy="4419362"/>
                <a:chOff x="848973" y="2560875"/>
                <a:chExt cx="686250" cy="4419362"/>
              </a:xfrm>
            </p:grpSpPr>
            <p:sp>
              <p:nvSpPr>
                <p:cNvPr id="21" name="Rectangle 20"/>
                <p:cNvSpPr/>
                <p:nvPr/>
              </p:nvSpPr>
              <p:spPr bwMode="auto">
                <a:xfrm>
                  <a:off x="894007" y="2560875"/>
                  <a:ext cx="641216" cy="4419362"/>
                </a:xfrm>
                <a:prstGeom prst="rect">
                  <a:avLst/>
                </a:prstGeom>
                <a:solidFill>
                  <a:srgbClr val="006600"/>
                </a:solidFill>
                <a:ln w="9525">
                  <a:solidFill>
                    <a:schemeClr val="tx1"/>
                  </a:solidFill>
                  <a:round/>
                  <a:headEnd/>
                  <a:tailEnd/>
                </a:ln>
              </p:spPr>
              <p:txBody>
                <a:bodyPr anchor="ctr"/>
                <a:lstStyle/>
                <a:p>
                  <a:pPr algn="ctr">
                    <a:lnSpc>
                      <a:spcPct val="80000"/>
                    </a:lnSpc>
                    <a:buClr>
                      <a:srgbClr val="000000"/>
                    </a:buClr>
                    <a:buSzPct val="100000"/>
                    <a:buFont typeface="Times New Roman" panose="02020603050405020304" pitchFamily="18" charset="0"/>
                    <a:buNone/>
                    <a:defRPr/>
                  </a:pPr>
                  <a:endParaRPr lang="en-US" sz="2449" dirty="0">
                    <a:latin typeface="+mj-lt"/>
                  </a:endParaRPr>
                </a:p>
              </p:txBody>
            </p:sp>
            <p:sp>
              <p:nvSpPr>
                <p:cNvPr id="188449" name="TextBox 21"/>
                <p:cNvSpPr txBox="1">
                  <a:spLocks noChangeArrowheads="1"/>
                </p:cNvSpPr>
                <p:nvPr/>
              </p:nvSpPr>
              <p:spPr bwMode="auto">
                <a:xfrm rot="16200000">
                  <a:off x="201991" y="4421546"/>
                  <a:ext cx="1880765" cy="586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80000"/>
                    </a:lnSpc>
                  </a:pPr>
                  <a:r>
                    <a:rPr lang="en-US" altLang="en-US" sz="2722" dirty="0">
                      <a:solidFill>
                        <a:srgbClr val="FFFF00"/>
                      </a:solidFill>
                      <a:latin typeface="Comic Sans MS" panose="030F0702030302020204" pitchFamily="66" charset="0"/>
                    </a:rPr>
                    <a:t>Slice</a:t>
                  </a:r>
                </a:p>
              </p:txBody>
            </p:sp>
          </p:grpSp>
          <p:grpSp>
            <p:nvGrpSpPr>
              <p:cNvPr id="188445" name="Group 10"/>
              <p:cNvGrpSpPr>
                <a:grpSpLocks/>
              </p:cNvGrpSpPr>
              <p:nvPr/>
            </p:nvGrpSpPr>
            <p:grpSpPr bwMode="auto">
              <a:xfrm>
                <a:off x="2220002" y="2560875"/>
                <a:ext cx="731184" cy="4419362"/>
                <a:chOff x="848402" y="2560875"/>
                <a:chExt cx="731184" cy="4419362"/>
              </a:xfrm>
            </p:grpSpPr>
            <p:sp>
              <p:nvSpPr>
                <p:cNvPr id="19" name="Rectangle 18"/>
                <p:cNvSpPr/>
                <p:nvPr/>
              </p:nvSpPr>
              <p:spPr bwMode="auto">
                <a:xfrm>
                  <a:off x="849423" y="2560875"/>
                  <a:ext cx="730163" cy="4419362"/>
                </a:xfrm>
                <a:prstGeom prst="rect">
                  <a:avLst/>
                </a:prstGeom>
                <a:solidFill>
                  <a:srgbClr val="006600"/>
                </a:solidFill>
                <a:ln w="9525">
                  <a:solidFill>
                    <a:schemeClr val="tx1"/>
                  </a:solidFill>
                  <a:round/>
                  <a:headEnd/>
                  <a:tailEnd/>
                </a:ln>
              </p:spPr>
              <p:txBody>
                <a:bodyPr anchor="ctr"/>
                <a:lstStyle/>
                <a:p>
                  <a:pPr algn="ctr">
                    <a:lnSpc>
                      <a:spcPct val="80000"/>
                    </a:lnSpc>
                    <a:buClr>
                      <a:srgbClr val="000000"/>
                    </a:buClr>
                    <a:buSzPct val="100000"/>
                    <a:buFont typeface="Times New Roman" panose="02020603050405020304" pitchFamily="18" charset="0"/>
                    <a:buNone/>
                    <a:defRPr/>
                  </a:pPr>
                  <a:endParaRPr lang="en-US" sz="2449" dirty="0">
                    <a:latin typeface="+mj-lt"/>
                  </a:endParaRPr>
                </a:p>
              </p:txBody>
            </p:sp>
            <p:sp>
              <p:nvSpPr>
                <p:cNvPr id="188447" name="TextBox 19"/>
                <p:cNvSpPr txBox="1">
                  <a:spLocks noChangeArrowheads="1"/>
                </p:cNvSpPr>
                <p:nvPr/>
              </p:nvSpPr>
              <p:spPr bwMode="auto">
                <a:xfrm rot="16200000">
                  <a:off x="201421" y="4421545"/>
                  <a:ext cx="1880765" cy="586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80000"/>
                    </a:lnSpc>
                  </a:pPr>
                  <a:r>
                    <a:rPr lang="en-US" altLang="en-US" sz="2722" dirty="0">
                      <a:solidFill>
                        <a:srgbClr val="FFFF00"/>
                      </a:solidFill>
                      <a:latin typeface="Comic Sans MS" panose="030F0702030302020204" pitchFamily="66" charset="0"/>
                    </a:rPr>
                    <a:t>Slice</a:t>
                  </a:r>
                </a:p>
              </p:txBody>
            </p:sp>
          </p:grpSp>
        </p:grpSp>
        <p:grpSp>
          <p:nvGrpSpPr>
            <p:cNvPr id="188423" name="Group 24"/>
            <p:cNvGrpSpPr>
              <a:grpSpLocks/>
            </p:cNvGrpSpPr>
            <p:nvPr/>
          </p:nvGrpSpPr>
          <p:grpSpPr bwMode="auto">
            <a:xfrm>
              <a:off x="3128" y="1613"/>
              <a:ext cx="1297" cy="2784"/>
              <a:chOff x="849028" y="2560875"/>
              <a:chExt cx="2057352" cy="4419362"/>
            </a:xfrm>
          </p:grpSpPr>
          <p:grpSp>
            <p:nvGrpSpPr>
              <p:cNvPr id="188434" name="Group 6"/>
              <p:cNvGrpSpPr>
                <a:grpSpLocks/>
              </p:cNvGrpSpPr>
              <p:nvPr/>
            </p:nvGrpSpPr>
            <p:grpSpPr bwMode="auto">
              <a:xfrm>
                <a:off x="849028" y="2560875"/>
                <a:ext cx="685973" cy="4419362"/>
                <a:chOff x="849028" y="2560875"/>
                <a:chExt cx="685973" cy="4419362"/>
              </a:xfrm>
            </p:grpSpPr>
            <p:sp>
              <p:nvSpPr>
                <p:cNvPr id="33" name="Rectangle 4"/>
                <p:cNvSpPr/>
                <p:nvPr/>
              </p:nvSpPr>
              <p:spPr bwMode="auto">
                <a:xfrm>
                  <a:off x="849975" y="2560875"/>
                  <a:ext cx="685026" cy="4419362"/>
                </a:xfrm>
                <a:prstGeom prst="rect">
                  <a:avLst/>
                </a:prstGeom>
                <a:solidFill>
                  <a:srgbClr val="006600"/>
                </a:solidFill>
                <a:ln w="9525">
                  <a:solidFill>
                    <a:schemeClr val="tx1"/>
                  </a:solidFill>
                  <a:round/>
                  <a:headEnd/>
                  <a:tailEnd/>
                </a:ln>
              </p:spPr>
              <p:txBody>
                <a:bodyPr anchor="ctr"/>
                <a:lstStyle/>
                <a:p>
                  <a:pPr algn="ctr">
                    <a:lnSpc>
                      <a:spcPct val="80000"/>
                    </a:lnSpc>
                    <a:buClr>
                      <a:srgbClr val="000000"/>
                    </a:buClr>
                    <a:buSzPct val="100000"/>
                    <a:buFont typeface="Times New Roman" panose="02020603050405020304" pitchFamily="18" charset="0"/>
                    <a:buNone/>
                    <a:defRPr/>
                  </a:pPr>
                  <a:endParaRPr lang="en-US" sz="2449" dirty="0">
                    <a:latin typeface="+mj-lt"/>
                  </a:endParaRPr>
                </a:p>
              </p:txBody>
            </p:sp>
            <p:sp>
              <p:nvSpPr>
                <p:cNvPr id="188442" name="TextBox 33"/>
                <p:cNvSpPr txBox="1">
                  <a:spLocks noChangeArrowheads="1"/>
                </p:cNvSpPr>
                <p:nvPr/>
              </p:nvSpPr>
              <p:spPr bwMode="auto">
                <a:xfrm rot="16200000">
                  <a:off x="201990" y="4421600"/>
                  <a:ext cx="1880765" cy="586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80000"/>
                    </a:lnSpc>
                  </a:pPr>
                  <a:r>
                    <a:rPr lang="en-US" altLang="en-US" sz="2722" dirty="0">
                      <a:solidFill>
                        <a:srgbClr val="FFFF00"/>
                      </a:solidFill>
                      <a:latin typeface="Comic Sans MS" panose="030F0702030302020204" pitchFamily="66" charset="0"/>
                    </a:rPr>
                    <a:t>Slice</a:t>
                  </a:r>
                </a:p>
              </p:txBody>
            </p:sp>
          </p:grpSp>
          <p:grpSp>
            <p:nvGrpSpPr>
              <p:cNvPr id="188435" name="Group 7"/>
              <p:cNvGrpSpPr>
                <a:grpSpLocks/>
              </p:cNvGrpSpPr>
              <p:nvPr/>
            </p:nvGrpSpPr>
            <p:grpSpPr bwMode="auto">
              <a:xfrm>
                <a:off x="1534350" y="2560875"/>
                <a:ext cx="687005" cy="4419362"/>
                <a:chOff x="848550" y="2560875"/>
                <a:chExt cx="687005" cy="4419362"/>
              </a:xfrm>
            </p:grpSpPr>
            <p:sp>
              <p:nvSpPr>
                <p:cNvPr id="31" name="Rectangle 30"/>
                <p:cNvSpPr/>
                <p:nvPr/>
              </p:nvSpPr>
              <p:spPr bwMode="auto">
                <a:xfrm>
                  <a:off x="849201" y="2560875"/>
                  <a:ext cx="686354" cy="4419362"/>
                </a:xfrm>
                <a:prstGeom prst="rect">
                  <a:avLst/>
                </a:prstGeom>
                <a:solidFill>
                  <a:srgbClr val="006600"/>
                </a:solidFill>
                <a:ln w="9525">
                  <a:solidFill>
                    <a:schemeClr val="tx1"/>
                  </a:solidFill>
                  <a:round/>
                  <a:headEnd/>
                  <a:tailEnd/>
                </a:ln>
              </p:spPr>
              <p:txBody>
                <a:bodyPr anchor="ctr"/>
                <a:lstStyle/>
                <a:p>
                  <a:pPr algn="ctr">
                    <a:lnSpc>
                      <a:spcPct val="80000"/>
                    </a:lnSpc>
                    <a:buClr>
                      <a:srgbClr val="000000"/>
                    </a:buClr>
                    <a:buSzPct val="100000"/>
                    <a:buFont typeface="Times New Roman" panose="02020603050405020304" pitchFamily="18" charset="0"/>
                    <a:buNone/>
                    <a:defRPr/>
                  </a:pPr>
                  <a:endParaRPr lang="en-US" sz="2449" dirty="0">
                    <a:latin typeface="+mj-lt"/>
                  </a:endParaRPr>
                </a:p>
              </p:txBody>
            </p:sp>
            <p:sp>
              <p:nvSpPr>
                <p:cNvPr id="188440" name="TextBox 31"/>
                <p:cNvSpPr txBox="1">
                  <a:spLocks noChangeArrowheads="1"/>
                </p:cNvSpPr>
                <p:nvPr/>
              </p:nvSpPr>
              <p:spPr bwMode="auto">
                <a:xfrm rot="16200000">
                  <a:off x="201421" y="4421691"/>
                  <a:ext cx="1880765" cy="586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80000"/>
                    </a:lnSpc>
                  </a:pPr>
                  <a:r>
                    <a:rPr lang="en-US" altLang="en-US" sz="2722" dirty="0">
                      <a:solidFill>
                        <a:srgbClr val="FFFF00"/>
                      </a:solidFill>
                      <a:latin typeface="Comic Sans MS" panose="030F0702030302020204" pitchFamily="66" charset="0"/>
                    </a:rPr>
                    <a:t>Slice</a:t>
                  </a:r>
                </a:p>
              </p:txBody>
            </p:sp>
          </p:grpSp>
          <p:grpSp>
            <p:nvGrpSpPr>
              <p:cNvPr id="188436" name="Group 10"/>
              <p:cNvGrpSpPr>
                <a:grpSpLocks/>
              </p:cNvGrpSpPr>
              <p:nvPr/>
            </p:nvGrpSpPr>
            <p:grpSpPr bwMode="auto">
              <a:xfrm>
                <a:off x="2220718" y="2560875"/>
                <a:ext cx="685662" cy="4419362"/>
                <a:chOff x="849118" y="2560875"/>
                <a:chExt cx="685662" cy="4419362"/>
              </a:xfrm>
            </p:grpSpPr>
            <p:sp>
              <p:nvSpPr>
                <p:cNvPr id="29" name="Rectangle 28"/>
                <p:cNvSpPr/>
                <p:nvPr/>
              </p:nvSpPr>
              <p:spPr bwMode="auto">
                <a:xfrm>
                  <a:off x="849754" y="2560875"/>
                  <a:ext cx="685026" cy="4419362"/>
                </a:xfrm>
                <a:prstGeom prst="rect">
                  <a:avLst/>
                </a:prstGeom>
                <a:solidFill>
                  <a:srgbClr val="006600"/>
                </a:solidFill>
                <a:ln w="9525">
                  <a:solidFill>
                    <a:schemeClr val="tx1"/>
                  </a:solidFill>
                  <a:round/>
                  <a:headEnd/>
                  <a:tailEnd/>
                </a:ln>
              </p:spPr>
              <p:txBody>
                <a:bodyPr anchor="ctr"/>
                <a:lstStyle/>
                <a:p>
                  <a:pPr algn="ctr">
                    <a:lnSpc>
                      <a:spcPct val="80000"/>
                    </a:lnSpc>
                    <a:buClr>
                      <a:srgbClr val="000000"/>
                    </a:buClr>
                    <a:buSzPct val="100000"/>
                    <a:buFont typeface="Times New Roman" panose="02020603050405020304" pitchFamily="18" charset="0"/>
                    <a:buNone/>
                    <a:defRPr/>
                  </a:pPr>
                  <a:endParaRPr lang="en-US" sz="2449" dirty="0">
                    <a:latin typeface="+mj-lt"/>
                  </a:endParaRPr>
                </a:p>
              </p:txBody>
            </p:sp>
            <p:sp>
              <p:nvSpPr>
                <p:cNvPr id="188438" name="TextBox 29"/>
                <p:cNvSpPr txBox="1">
                  <a:spLocks noChangeArrowheads="1"/>
                </p:cNvSpPr>
                <p:nvPr/>
              </p:nvSpPr>
              <p:spPr bwMode="auto">
                <a:xfrm rot="16200000">
                  <a:off x="204649" y="4424351"/>
                  <a:ext cx="1875446" cy="586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80000"/>
                    </a:lnSpc>
                  </a:pPr>
                  <a:r>
                    <a:rPr lang="en-US" altLang="en-US" sz="2722" dirty="0">
                      <a:solidFill>
                        <a:srgbClr val="FFFF00"/>
                      </a:solidFill>
                      <a:latin typeface="Comic Sans MS" panose="030F0702030302020204" pitchFamily="66" charset="0"/>
                    </a:rPr>
                    <a:t>Slice</a:t>
                  </a:r>
                </a:p>
              </p:txBody>
            </p:sp>
          </p:grpSp>
        </p:grpSp>
        <p:grpSp>
          <p:nvGrpSpPr>
            <p:cNvPr id="188424" name="Group 34"/>
            <p:cNvGrpSpPr>
              <a:grpSpLocks/>
            </p:cNvGrpSpPr>
            <p:nvPr/>
          </p:nvGrpSpPr>
          <p:grpSpPr bwMode="auto">
            <a:xfrm>
              <a:off x="4422" y="1613"/>
              <a:ext cx="1296" cy="2784"/>
              <a:chOff x="848273" y="2560875"/>
              <a:chExt cx="2058439" cy="4419362"/>
            </a:xfrm>
          </p:grpSpPr>
          <p:grpSp>
            <p:nvGrpSpPr>
              <p:cNvPr id="188425" name="Group 6"/>
              <p:cNvGrpSpPr>
                <a:grpSpLocks/>
              </p:cNvGrpSpPr>
              <p:nvPr/>
            </p:nvGrpSpPr>
            <p:grpSpPr bwMode="auto">
              <a:xfrm>
                <a:off x="848273" y="2560875"/>
                <a:ext cx="687060" cy="4419362"/>
                <a:chOff x="848273" y="2560875"/>
                <a:chExt cx="687060" cy="4419362"/>
              </a:xfrm>
            </p:grpSpPr>
            <p:sp>
              <p:nvSpPr>
                <p:cNvPr id="43" name="Rectangle 4"/>
                <p:cNvSpPr/>
                <p:nvPr/>
              </p:nvSpPr>
              <p:spPr bwMode="auto">
                <a:xfrm>
                  <a:off x="848980" y="2560875"/>
                  <a:ext cx="686353" cy="4419362"/>
                </a:xfrm>
                <a:prstGeom prst="rect">
                  <a:avLst/>
                </a:prstGeom>
                <a:solidFill>
                  <a:srgbClr val="006600"/>
                </a:solidFill>
                <a:ln w="9525">
                  <a:solidFill>
                    <a:schemeClr val="tx1"/>
                  </a:solidFill>
                  <a:round/>
                  <a:headEnd/>
                  <a:tailEnd/>
                </a:ln>
              </p:spPr>
              <p:txBody>
                <a:bodyPr anchor="ctr"/>
                <a:lstStyle/>
                <a:p>
                  <a:pPr algn="ctr">
                    <a:lnSpc>
                      <a:spcPct val="80000"/>
                    </a:lnSpc>
                    <a:buClr>
                      <a:srgbClr val="000000"/>
                    </a:buClr>
                    <a:buSzPct val="100000"/>
                    <a:buFont typeface="Times New Roman" panose="02020603050405020304" pitchFamily="18" charset="0"/>
                    <a:buNone/>
                    <a:defRPr/>
                  </a:pPr>
                  <a:endParaRPr lang="en-US" sz="2449" dirty="0">
                    <a:latin typeface="+mj-lt"/>
                  </a:endParaRPr>
                </a:p>
              </p:txBody>
            </p:sp>
            <p:sp>
              <p:nvSpPr>
                <p:cNvPr id="188433" name="TextBox 43"/>
                <p:cNvSpPr txBox="1">
                  <a:spLocks noChangeArrowheads="1"/>
                </p:cNvSpPr>
                <p:nvPr/>
              </p:nvSpPr>
              <p:spPr bwMode="auto">
                <a:xfrm rot="16200000">
                  <a:off x="204084" y="4424070"/>
                  <a:ext cx="1875446" cy="58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80000"/>
                    </a:lnSpc>
                  </a:pPr>
                  <a:r>
                    <a:rPr lang="en-US" altLang="en-US" sz="2722" dirty="0">
                      <a:solidFill>
                        <a:srgbClr val="FFFF00"/>
                      </a:solidFill>
                      <a:latin typeface="Comic Sans MS" panose="030F0702030302020204" pitchFamily="66" charset="0"/>
                    </a:rPr>
                    <a:t>Slice</a:t>
                  </a:r>
                </a:p>
              </p:txBody>
            </p:sp>
          </p:grpSp>
          <p:grpSp>
            <p:nvGrpSpPr>
              <p:cNvPr id="188426" name="Group 7"/>
              <p:cNvGrpSpPr>
                <a:grpSpLocks/>
              </p:cNvGrpSpPr>
              <p:nvPr/>
            </p:nvGrpSpPr>
            <p:grpSpPr bwMode="auto">
              <a:xfrm>
                <a:off x="1534538" y="2560875"/>
                <a:ext cx="685821" cy="4419362"/>
                <a:chOff x="848738" y="2560875"/>
                <a:chExt cx="685821" cy="4419362"/>
              </a:xfrm>
            </p:grpSpPr>
            <p:sp>
              <p:nvSpPr>
                <p:cNvPr id="41" name="Rectangle 40"/>
                <p:cNvSpPr/>
                <p:nvPr/>
              </p:nvSpPr>
              <p:spPr bwMode="auto">
                <a:xfrm>
                  <a:off x="849533" y="2560875"/>
                  <a:ext cx="685026" cy="4419362"/>
                </a:xfrm>
                <a:prstGeom prst="rect">
                  <a:avLst/>
                </a:prstGeom>
                <a:solidFill>
                  <a:srgbClr val="006600"/>
                </a:solidFill>
                <a:ln w="9525">
                  <a:solidFill>
                    <a:schemeClr val="tx1"/>
                  </a:solidFill>
                  <a:round/>
                  <a:headEnd/>
                  <a:tailEnd/>
                </a:ln>
              </p:spPr>
              <p:txBody>
                <a:bodyPr anchor="ctr"/>
                <a:lstStyle/>
                <a:p>
                  <a:pPr algn="ctr">
                    <a:lnSpc>
                      <a:spcPct val="80000"/>
                    </a:lnSpc>
                    <a:buClr>
                      <a:srgbClr val="000000"/>
                    </a:buClr>
                    <a:buSzPct val="100000"/>
                    <a:buFont typeface="Times New Roman" panose="02020603050405020304" pitchFamily="18" charset="0"/>
                    <a:buNone/>
                    <a:defRPr/>
                  </a:pPr>
                  <a:endParaRPr lang="en-US" sz="2449" dirty="0">
                    <a:latin typeface="+mj-lt"/>
                  </a:endParaRPr>
                </a:p>
              </p:txBody>
            </p:sp>
            <p:sp>
              <p:nvSpPr>
                <p:cNvPr id="188431" name="TextBox 41"/>
                <p:cNvSpPr txBox="1">
                  <a:spLocks noChangeArrowheads="1"/>
                </p:cNvSpPr>
                <p:nvPr/>
              </p:nvSpPr>
              <p:spPr bwMode="auto">
                <a:xfrm rot="16200000">
                  <a:off x="203986" y="4423305"/>
                  <a:ext cx="1876773" cy="587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80000"/>
                    </a:lnSpc>
                  </a:pPr>
                  <a:r>
                    <a:rPr lang="en-US" altLang="en-US" sz="2722" dirty="0">
                      <a:solidFill>
                        <a:srgbClr val="FFFF00"/>
                      </a:solidFill>
                      <a:latin typeface="Comic Sans MS" panose="030F0702030302020204" pitchFamily="66" charset="0"/>
                    </a:rPr>
                    <a:t>Slice</a:t>
                  </a:r>
                </a:p>
              </p:txBody>
            </p:sp>
          </p:grpSp>
          <p:grpSp>
            <p:nvGrpSpPr>
              <p:cNvPr id="188427" name="Group 10"/>
              <p:cNvGrpSpPr>
                <a:grpSpLocks/>
              </p:cNvGrpSpPr>
              <p:nvPr/>
            </p:nvGrpSpPr>
            <p:grpSpPr bwMode="auto">
              <a:xfrm>
                <a:off x="2220358" y="2560875"/>
                <a:ext cx="686354" cy="4419362"/>
                <a:chOff x="848758" y="2560875"/>
                <a:chExt cx="686354" cy="4419362"/>
              </a:xfrm>
            </p:grpSpPr>
            <p:sp>
              <p:nvSpPr>
                <p:cNvPr id="39" name="Rectangle 38"/>
                <p:cNvSpPr/>
                <p:nvPr/>
              </p:nvSpPr>
              <p:spPr bwMode="auto">
                <a:xfrm>
                  <a:off x="848758" y="2560875"/>
                  <a:ext cx="686354" cy="4419362"/>
                </a:xfrm>
                <a:prstGeom prst="rect">
                  <a:avLst/>
                </a:prstGeom>
                <a:solidFill>
                  <a:srgbClr val="006600"/>
                </a:solidFill>
                <a:ln w="9525">
                  <a:solidFill>
                    <a:schemeClr val="tx1"/>
                  </a:solidFill>
                  <a:round/>
                  <a:headEnd/>
                  <a:tailEnd/>
                </a:ln>
              </p:spPr>
              <p:txBody>
                <a:bodyPr anchor="ctr"/>
                <a:lstStyle/>
                <a:p>
                  <a:pPr algn="ctr">
                    <a:lnSpc>
                      <a:spcPct val="80000"/>
                    </a:lnSpc>
                    <a:buClr>
                      <a:srgbClr val="000000"/>
                    </a:buClr>
                    <a:buSzPct val="100000"/>
                    <a:buFont typeface="Times New Roman" panose="02020603050405020304" pitchFamily="18" charset="0"/>
                    <a:buNone/>
                    <a:defRPr/>
                  </a:pPr>
                  <a:endParaRPr lang="en-US" sz="2449" dirty="0">
                    <a:latin typeface="+mj-lt"/>
                  </a:endParaRPr>
                </a:p>
              </p:txBody>
            </p:sp>
            <p:sp>
              <p:nvSpPr>
                <p:cNvPr id="188429" name="TextBox 39"/>
                <p:cNvSpPr txBox="1">
                  <a:spLocks noChangeArrowheads="1"/>
                </p:cNvSpPr>
                <p:nvPr/>
              </p:nvSpPr>
              <p:spPr bwMode="auto">
                <a:xfrm rot="16200000">
                  <a:off x="159283" y="4206185"/>
                  <a:ext cx="2015778" cy="587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80000"/>
                    </a:lnSpc>
                  </a:pPr>
                  <a:r>
                    <a:rPr lang="en-US" altLang="en-US" sz="2722" dirty="0">
                      <a:solidFill>
                        <a:srgbClr val="FFFF00"/>
                      </a:solidFill>
                      <a:latin typeface="Comic Sans MS" panose="030F0702030302020204" pitchFamily="66" charset="0"/>
                    </a:rPr>
                    <a:t>Slice</a:t>
                  </a:r>
                </a:p>
              </p:txBody>
            </p:sp>
          </p:grpSp>
        </p:grpSp>
        <p:sp>
          <p:nvSpPr>
            <p:cNvPr id="188420" name="Rectangle 3"/>
            <p:cNvSpPr>
              <a:spLocks noChangeArrowheads="1"/>
            </p:cNvSpPr>
            <p:nvPr/>
          </p:nvSpPr>
          <p:spPr bwMode="auto">
            <a:xfrm>
              <a:off x="535" y="1181"/>
              <a:ext cx="5184" cy="579"/>
            </a:xfrm>
            <a:prstGeom prst="rect">
              <a:avLst/>
            </a:prstGeom>
            <a:solidFill>
              <a:srgbClr val="0000CC"/>
            </a:solidFill>
            <a:ln w="9525">
              <a:solidFill>
                <a:schemeClr val="tx1"/>
              </a:solidFill>
              <a:round/>
              <a:headEnd/>
              <a:tailEnd/>
            </a:ln>
          </p:spPr>
          <p:txBody>
            <a:bodyPr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lnSpc>
                  <a:spcPct val="80000"/>
                </a:lnSpc>
              </a:pPr>
              <a:r>
                <a:rPr lang="en-US" altLang="en-US" sz="2400" dirty="0">
                  <a:latin typeface="Comic Sans MS" panose="030F0702030302020204" pitchFamily="66" charset="0"/>
                </a:rPr>
                <a:t>Requirements: High </a:t>
              </a:r>
              <a:r>
                <a:rPr lang="en-US" altLang="en-US" sz="2400" dirty="0">
                  <a:latin typeface="Comic Sans MS" panose="030F0702030302020204" pitchFamily="66" charset="0"/>
                </a:rPr>
                <a:t>Level Analysis</a:t>
              </a:r>
            </a:p>
          </p:txBody>
        </p:sp>
      </p:grpSp>
      <p:sp>
        <p:nvSpPr>
          <p:cNvPr id="2" name="Slide Number Placeholder 1"/>
          <p:cNvSpPr>
            <a:spLocks noGrp="1"/>
          </p:cNvSpPr>
          <p:nvPr>
            <p:ph type="sldNum" sz="quarter" idx="12"/>
          </p:nvPr>
        </p:nvSpPr>
        <p:spPr/>
        <p:txBody>
          <a:bodyPr/>
          <a:lstStyle/>
          <a:p>
            <a:fld id="{F815AC96-4A5A-4699-9DBD-ACAB251D8CBA}" type="slidenum">
              <a:rPr lang="en-US" smtClean="0"/>
              <a:pPr/>
              <a:t>6</a:t>
            </a:fld>
            <a:endParaRPr lang="en-US"/>
          </a:p>
        </p:txBody>
      </p:sp>
      <p:sp>
        <p:nvSpPr>
          <p:cNvPr id="46" name="AutoShape 28"/>
          <p:cNvSpPr>
            <a:spLocks noChangeArrowheads="1"/>
          </p:cNvSpPr>
          <p:nvPr/>
        </p:nvSpPr>
        <p:spPr bwMode="auto">
          <a:xfrm>
            <a:off x="4945903" y="707561"/>
            <a:ext cx="1740117" cy="750888"/>
          </a:xfrm>
          <a:prstGeom prst="roundRect">
            <a:avLst>
              <a:gd name="adj" fmla="val 16667"/>
            </a:avLst>
          </a:prstGeom>
          <a:solidFill>
            <a:srgbClr val="FFFFCC"/>
          </a:solidFill>
          <a:ln w="9525">
            <a:solidFill>
              <a:schemeClr val="tx1"/>
            </a:solidFill>
            <a:round/>
            <a:headEnd/>
            <a:tailEnd/>
          </a:ln>
        </p:spPr>
        <p:txBody>
          <a:bodyPr wrap="none"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gn="ctr">
              <a:lnSpc>
                <a:spcPct val="80000"/>
              </a:lnSpc>
            </a:pPr>
            <a:r>
              <a:rPr lang="en-US" altLang="en-US" sz="2400" dirty="0">
                <a:solidFill>
                  <a:srgbClr val="0000CC"/>
                </a:solidFill>
                <a:latin typeface="Comic Sans MS" panose="030F0702030302020204" pitchFamily="66" charset="0"/>
              </a:rPr>
              <a:t>Split</a:t>
            </a:r>
            <a:r>
              <a:rPr lang="en-US" altLang="en-US" sz="2400" dirty="0">
                <a:solidFill>
                  <a:srgbClr val="0000CC"/>
                </a:solidFill>
                <a:latin typeface="Comic Sans MS" panose="030F0702030302020204" pitchFamily="66" charset="0"/>
              </a:rPr>
              <a:t> </a:t>
            </a:r>
            <a:r>
              <a:rPr lang="en-US" altLang="en-US" sz="2400" dirty="0">
                <a:solidFill>
                  <a:srgbClr val="0000CC"/>
                </a:solidFill>
                <a:latin typeface="Comic Sans MS" panose="030F0702030302020204" pitchFamily="66" charset="0"/>
              </a:rPr>
              <a:t>into </a:t>
            </a:r>
          </a:p>
          <a:p>
            <a:pPr algn="ctr">
              <a:lnSpc>
                <a:spcPct val="80000"/>
              </a:lnSpc>
            </a:pPr>
            <a:r>
              <a:rPr lang="en-US" altLang="en-US" sz="2400" dirty="0">
                <a:solidFill>
                  <a:srgbClr val="0000CC"/>
                </a:solidFill>
                <a:latin typeface="Comic Sans MS" panose="030F0702030302020204" pitchFamily="66" charset="0"/>
              </a:rPr>
              <a:t>Features</a:t>
            </a:r>
            <a:endParaRPr lang="en-US" altLang="en-US" sz="2400" dirty="0">
              <a:solidFill>
                <a:srgbClr val="0000CC"/>
              </a:solidFill>
              <a:latin typeface="Comic Sans MS" panose="030F0702030302020204" pitchFamily="66" charset="0"/>
            </a:endParaRPr>
          </a:p>
        </p:txBody>
      </p:sp>
    </p:spTree>
    <p:extLst>
      <p:ext uri="{BB962C8B-B14F-4D97-AF65-F5344CB8AC3E}">
        <p14:creationId xmlns:p14="http://schemas.microsoft.com/office/powerpoint/2010/main" val="2748723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itle 1"/>
          <p:cNvSpPr>
            <a:spLocks noGrp="1"/>
          </p:cNvSpPr>
          <p:nvPr>
            <p:ph type="title" idx="4294967295"/>
          </p:nvPr>
        </p:nvSpPr>
        <p:spPr>
          <a:xfrm>
            <a:off x="1143000" y="0"/>
            <a:ext cx="5848814" cy="564900"/>
          </a:xfrm>
        </p:spPr>
        <p:txBody>
          <a:bodyPr>
            <a:noAutofit/>
          </a:bodyPr>
          <a:lstStyle/>
          <a:p>
            <a:r>
              <a:rPr lang="en-US" altLang="en-US" sz="3200" b="1" dirty="0"/>
              <a:t>Incremental Model</a:t>
            </a:r>
          </a:p>
        </p:txBody>
      </p:sp>
      <p:sp>
        <p:nvSpPr>
          <p:cNvPr id="259075" name="Content Placeholder 2"/>
          <p:cNvSpPr>
            <a:spLocks noGrp="1"/>
          </p:cNvSpPr>
          <p:nvPr>
            <p:ph idx="4294967295"/>
          </p:nvPr>
        </p:nvSpPr>
        <p:spPr>
          <a:xfrm>
            <a:off x="152400" y="547495"/>
            <a:ext cx="6629400" cy="3992099"/>
          </a:xfrm>
        </p:spPr>
        <p:txBody>
          <a:bodyPr>
            <a:noAutofit/>
          </a:bodyPr>
          <a:lstStyle/>
          <a:p>
            <a:pPr marL="287316" indent="-216027">
              <a:lnSpc>
                <a:spcPct val="114000"/>
              </a:lnSpc>
              <a:spcBef>
                <a:spcPts val="0"/>
              </a:spcBef>
              <a:spcAft>
                <a:spcPts val="1200"/>
              </a:spcAft>
            </a:pPr>
            <a:r>
              <a:rPr lang="en-US" altLang="en-US" sz="2400" dirty="0"/>
              <a:t>Waterfall: single release</a:t>
            </a:r>
          </a:p>
          <a:p>
            <a:pPr marL="287316" indent="-216027">
              <a:lnSpc>
                <a:spcPct val="114000"/>
              </a:lnSpc>
              <a:spcBef>
                <a:spcPts val="0"/>
              </a:spcBef>
              <a:spcAft>
                <a:spcPts val="1200"/>
              </a:spcAft>
            </a:pPr>
            <a:r>
              <a:rPr lang="en-US" altLang="en-US" sz="2400" dirty="0"/>
              <a:t>Iterative: many releases (increments)</a:t>
            </a:r>
          </a:p>
          <a:p>
            <a:pPr marL="581113" lvl="1" indent="-193345">
              <a:lnSpc>
                <a:spcPct val="114000"/>
              </a:lnSpc>
              <a:spcBef>
                <a:spcPts val="0"/>
              </a:spcBef>
              <a:spcAft>
                <a:spcPts val="1200"/>
              </a:spcAft>
            </a:pPr>
            <a:r>
              <a:rPr lang="en-US" altLang="en-US" sz="2400" b="1" dirty="0">
                <a:solidFill>
                  <a:srgbClr val="6600CC"/>
                </a:solidFill>
              </a:rPr>
              <a:t>First increment: core functionality</a:t>
            </a:r>
          </a:p>
          <a:p>
            <a:pPr marL="581113" lvl="1" indent="-193345">
              <a:lnSpc>
                <a:spcPct val="114000"/>
              </a:lnSpc>
              <a:spcBef>
                <a:spcPts val="0"/>
              </a:spcBef>
              <a:spcAft>
                <a:spcPts val="1200"/>
              </a:spcAft>
            </a:pPr>
            <a:r>
              <a:rPr lang="en-US" altLang="en-US" sz="2400" b="1" dirty="0">
                <a:solidFill>
                  <a:srgbClr val="6600CC"/>
                </a:solidFill>
              </a:rPr>
              <a:t>Successive increments: add/fix functionality</a:t>
            </a:r>
          </a:p>
          <a:p>
            <a:pPr marL="581113" lvl="1" indent="-193345">
              <a:lnSpc>
                <a:spcPct val="114000"/>
              </a:lnSpc>
              <a:spcBef>
                <a:spcPts val="0"/>
              </a:spcBef>
              <a:spcAft>
                <a:spcPts val="1200"/>
              </a:spcAft>
            </a:pPr>
            <a:r>
              <a:rPr lang="en-US" altLang="en-US" sz="2400" b="1" dirty="0">
                <a:solidFill>
                  <a:srgbClr val="6600CC"/>
                </a:solidFill>
              </a:rPr>
              <a:t>Final increment: the complete product</a:t>
            </a:r>
          </a:p>
          <a:p>
            <a:pPr marL="287316" indent="-216027">
              <a:lnSpc>
                <a:spcPct val="114000"/>
              </a:lnSpc>
              <a:spcBef>
                <a:spcPts val="0"/>
              </a:spcBef>
              <a:spcAft>
                <a:spcPts val="1200"/>
              </a:spcAft>
            </a:pPr>
            <a:r>
              <a:rPr lang="en-US" altLang="en-US" sz="2400" dirty="0"/>
              <a:t>Each iteration: a short mini-project </a:t>
            </a:r>
            <a:r>
              <a:rPr lang="en-US" altLang="en-US" sz="2400" dirty="0"/>
              <a:t>with a </a:t>
            </a:r>
            <a:r>
              <a:rPr lang="en-US" altLang="en-US" sz="2400" dirty="0"/>
              <a:t>separate lifecycle</a:t>
            </a:r>
          </a:p>
          <a:p>
            <a:pPr marL="581113" lvl="1" indent="-193345">
              <a:lnSpc>
                <a:spcPct val="114000"/>
              </a:lnSpc>
              <a:spcBef>
                <a:spcPts val="0"/>
              </a:spcBef>
              <a:spcAft>
                <a:spcPts val="1200"/>
              </a:spcAft>
            </a:pPr>
            <a:r>
              <a:rPr lang="en-US" altLang="en-US" sz="2400" dirty="0"/>
              <a:t>e.g., waterfall</a:t>
            </a:r>
          </a:p>
        </p:txBody>
      </p:sp>
      <p:sp>
        <p:nvSpPr>
          <p:cNvPr id="2" name="Slide Number Placeholder 1"/>
          <p:cNvSpPr>
            <a:spLocks noGrp="1"/>
          </p:cNvSpPr>
          <p:nvPr>
            <p:ph type="sldNum" sz="quarter" idx="12"/>
          </p:nvPr>
        </p:nvSpPr>
        <p:spPr/>
        <p:txBody>
          <a:bodyPr/>
          <a:lstStyle/>
          <a:p>
            <a:fld id="{F815AC96-4A5A-4699-9DBD-ACAB251D8CBA}" type="slidenum">
              <a:rPr lang="en-US" smtClean="0"/>
              <a:pPr/>
              <a:t>7</a:t>
            </a:fld>
            <a:endParaRPr lang="en-US"/>
          </a:p>
        </p:txBody>
      </p:sp>
    </p:spTree>
    <p:extLst>
      <p:ext uri="{BB962C8B-B14F-4D97-AF65-F5344CB8AC3E}">
        <p14:creationId xmlns:p14="http://schemas.microsoft.com/office/powerpoint/2010/main" val="2512002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59075">
                                            <p:txEl>
                                              <p:pRg st="2" end="2"/>
                                            </p:txEl>
                                          </p:spTgt>
                                        </p:tgtEl>
                                        <p:attrNameLst>
                                          <p:attrName>style.visibility</p:attrName>
                                        </p:attrNameLst>
                                      </p:cBhvr>
                                      <p:to>
                                        <p:strVal val="visible"/>
                                      </p:to>
                                    </p:set>
                                    <p:animEffect transition="in" filter="wipe(down)">
                                      <p:cBhvr>
                                        <p:cTn id="7" dur="500"/>
                                        <p:tgtEl>
                                          <p:spTgt spid="259075">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59075">
                                            <p:txEl>
                                              <p:pRg st="3" end="3"/>
                                            </p:txEl>
                                          </p:spTgt>
                                        </p:tgtEl>
                                        <p:attrNameLst>
                                          <p:attrName>style.visibility</p:attrName>
                                        </p:attrNameLst>
                                      </p:cBhvr>
                                      <p:to>
                                        <p:strVal val="visible"/>
                                      </p:to>
                                    </p:set>
                                    <p:animEffect transition="in" filter="wipe(down)">
                                      <p:cBhvr>
                                        <p:cTn id="10" dur="500"/>
                                        <p:tgtEl>
                                          <p:spTgt spid="259075">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59075">
                                            <p:txEl>
                                              <p:pRg st="4" end="4"/>
                                            </p:txEl>
                                          </p:spTgt>
                                        </p:tgtEl>
                                        <p:attrNameLst>
                                          <p:attrName>style.visibility</p:attrName>
                                        </p:attrNameLst>
                                      </p:cBhvr>
                                      <p:to>
                                        <p:strVal val="visible"/>
                                      </p:to>
                                    </p:set>
                                    <p:animEffect transition="in" filter="wipe(down)">
                                      <p:cBhvr>
                                        <p:cTn id="13" dur="500"/>
                                        <p:tgtEl>
                                          <p:spTgt spid="259075">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59075">
                                            <p:txEl>
                                              <p:pRg st="5" end="5"/>
                                            </p:txEl>
                                          </p:spTgt>
                                        </p:tgtEl>
                                        <p:attrNameLst>
                                          <p:attrName>style.visibility</p:attrName>
                                        </p:attrNameLst>
                                      </p:cBhvr>
                                      <p:to>
                                        <p:strVal val="visible"/>
                                      </p:to>
                                    </p:set>
                                    <p:anim calcmode="lin" valueType="num">
                                      <p:cBhvr additive="base">
                                        <p:cTn id="18" dur="500" fill="hold"/>
                                        <p:tgtEl>
                                          <p:spTgt spid="259075">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59075">
                                            <p:txEl>
                                              <p:pRg st="5" end="5"/>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59075">
                                            <p:txEl>
                                              <p:pRg st="6" end="6"/>
                                            </p:txEl>
                                          </p:spTgt>
                                        </p:tgtEl>
                                        <p:attrNameLst>
                                          <p:attrName>style.visibility</p:attrName>
                                        </p:attrNameLst>
                                      </p:cBhvr>
                                      <p:to>
                                        <p:strVal val="visible"/>
                                      </p:to>
                                    </p:set>
                                    <p:anim calcmode="lin" valueType="num">
                                      <p:cBhvr additive="base">
                                        <p:cTn id="22" dur="500" fill="hold"/>
                                        <p:tgtEl>
                                          <p:spTgt spid="259075">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5907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idx="4294967295"/>
          </p:nvPr>
        </p:nvSpPr>
        <p:spPr>
          <a:xfrm>
            <a:off x="347085" y="56423"/>
            <a:ext cx="5830452" cy="642668"/>
          </a:xfrm>
        </p:spPr>
        <p:txBody>
          <a:bodyPr>
            <a:normAutofit/>
          </a:bodyPr>
          <a:lstStyle/>
          <a:p>
            <a:r>
              <a:rPr lang="en-US" altLang="en-US" sz="3600" b="1" dirty="0"/>
              <a:t>Incremental delivery</a:t>
            </a:r>
          </a:p>
        </p:txBody>
      </p:sp>
      <p:grpSp>
        <p:nvGrpSpPr>
          <p:cNvPr id="4" name="Group 79"/>
          <p:cNvGrpSpPr>
            <a:grpSpLocks/>
          </p:cNvGrpSpPr>
          <p:nvPr/>
        </p:nvGrpSpPr>
        <p:grpSpPr bwMode="auto">
          <a:xfrm>
            <a:off x="5083996" y="3367513"/>
            <a:ext cx="1734996" cy="1174554"/>
            <a:chOff x="84" y="618"/>
            <a:chExt cx="1278" cy="1428"/>
          </a:xfrm>
          <a:solidFill>
            <a:srgbClr val="006600"/>
          </a:solidFill>
        </p:grpSpPr>
        <p:sp>
          <p:nvSpPr>
            <p:cNvPr id="37911" name="Rectangle 80"/>
            <p:cNvSpPr>
              <a:spLocks noChangeArrowheads="1"/>
            </p:cNvSpPr>
            <p:nvPr/>
          </p:nvSpPr>
          <p:spPr bwMode="auto">
            <a:xfrm>
              <a:off x="84" y="618"/>
              <a:ext cx="372" cy="270"/>
            </a:xfrm>
            <a:prstGeom prst="rect">
              <a:avLst/>
            </a:prstGeom>
            <a:grpFill/>
            <a:ln w="9525">
              <a:solidFill>
                <a:schemeClr val="hlink"/>
              </a:solidFill>
              <a:miter lim="800000"/>
              <a:headEnd/>
              <a:tailEnd/>
            </a:ln>
          </p:spPr>
          <p:txBody>
            <a:bodyPr wrap="none" anchor="ctr"/>
            <a:lstStyle/>
            <a:p>
              <a:pPr algn="ctr">
                <a:lnSpc>
                  <a:spcPct val="93000"/>
                </a:lnSpc>
                <a:buClr>
                  <a:srgbClr val="000000"/>
                </a:buClr>
                <a:buSzPct val="100000"/>
                <a:buFont typeface="Times New Roman" panose="02020603050405020304" pitchFamily="18" charset="0"/>
                <a:buNone/>
                <a:defRPr/>
              </a:pPr>
              <a:r>
                <a:rPr lang="en-US" sz="1050">
                  <a:solidFill>
                    <a:srgbClr val="FFFF99"/>
                  </a:solidFill>
                </a:rPr>
                <a:t>design</a:t>
              </a:r>
            </a:p>
          </p:txBody>
        </p:sp>
        <p:sp>
          <p:nvSpPr>
            <p:cNvPr id="37912" name="Rectangle 81"/>
            <p:cNvSpPr>
              <a:spLocks noChangeArrowheads="1"/>
            </p:cNvSpPr>
            <p:nvPr/>
          </p:nvSpPr>
          <p:spPr bwMode="auto">
            <a:xfrm>
              <a:off x="442" y="927"/>
              <a:ext cx="312" cy="270"/>
            </a:xfrm>
            <a:prstGeom prst="rect">
              <a:avLst/>
            </a:prstGeom>
            <a:grpFill/>
            <a:ln w="9525">
              <a:solidFill>
                <a:schemeClr val="hlink"/>
              </a:solidFill>
              <a:miter lim="800000"/>
              <a:headEnd/>
              <a:tailEnd/>
            </a:ln>
          </p:spPr>
          <p:txBody>
            <a:bodyPr wrap="none" anchor="ctr"/>
            <a:lstStyle/>
            <a:p>
              <a:pPr algn="ctr">
                <a:lnSpc>
                  <a:spcPct val="93000"/>
                </a:lnSpc>
                <a:buClr>
                  <a:srgbClr val="000000"/>
                </a:buClr>
                <a:buSzPct val="100000"/>
                <a:buFont typeface="Times New Roman" panose="02020603050405020304" pitchFamily="18" charset="0"/>
                <a:buNone/>
                <a:defRPr/>
              </a:pPr>
              <a:r>
                <a:rPr lang="en-US" sz="1050" dirty="0">
                  <a:solidFill>
                    <a:srgbClr val="FFFF99"/>
                  </a:solidFill>
                </a:rPr>
                <a:t>build</a:t>
              </a:r>
              <a:endParaRPr lang="en-US" dirty="0">
                <a:solidFill>
                  <a:srgbClr val="FFFF99"/>
                </a:solidFill>
              </a:endParaRPr>
            </a:p>
          </p:txBody>
        </p:sp>
        <p:sp>
          <p:nvSpPr>
            <p:cNvPr id="37913" name="Rectangle 82"/>
            <p:cNvSpPr>
              <a:spLocks noChangeArrowheads="1"/>
            </p:cNvSpPr>
            <p:nvPr/>
          </p:nvSpPr>
          <p:spPr bwMode="auto">
            <a:xfrm>
              <a:off x="700" y="1347"/>
              <a:ext cx="342" cy="270"/>
            </a:xfrm>
            <a:prstGeom prst="rect">
              <a:avLst/>
            </a:prstGeom>
            <a:grpFill/>
            <a:ln w="9525">
              <a:solidFill>
                <a:schemeClr val="hlink"/>
              </a:solidFill>
              <a:miter lim="800000"/>
              <a:headEnd/>
              <a:tailEnd/>
            </a:ln>
          </p:spPr>
          <p:txBody>
            <a:bodyPr wrap="none" anchor="ctr"/>
            <a:lstStyle/>
            <a:p>
              <a:pPr algn="ctr">
                <a:lnSpc>
                  <a:spcPct val="93000"/>
                </a:lnSpc>
                <a:buClr>
                  <a:srgbClr val="000000"/>
                </a:buClr>
                <a:buSzPct val="100000"/>
                <a:buFont typeface="Times New Roman" panose="02020603050405020304" pitchFamily="18" charset="0"/>
                <a:buNone/>
                <a:defRPr/>
              </a:pPr>
              <a:r>
                <a:rPr lang="en-US" sz="1050">
                  <a:solidFill>
                    <a:srgbClr val="FFFF99"/>
                  </a:solidFill>
                </a:rPr>
                <a:t>install</a:t>
              </a:r>
              <a:endParaRPr lang="en-US">
                <a:solidFill>
                  <a:srgbClr val="FFFF99"/>
                </a:solidFill>
              </a:endParaRPr>
            </a:p>
          </p:txBody>
        </p:sp>
        <p:sp>
          <p:nvSpPr>
            <p:cNvPr id="37914" name="Rectangle 83"/>
            <p:cNvSpPr>
              <a:spLocks noChangeArrowheads="1"/>
            </p:cNvSpPr>
            <p:nvPr/>
          </p:nvSpPr>
          <p:spPr bwMode="auto">
            <a:xfrm>
              <a:off x="912" y="1693"/>
              <a:ext cx="450" cy="353"/>
            </a:xfrm>
            <a:prstGeom prst="rect">
              <a:avLst/>
            </a:prstGeom>
            <a:grpFill/>
            <a:ln w="9525">
              <a:solidFill>
                <a:schemeClr val="hlink"/>
              </a:solidFill>
              <a:miter lim="800000"/>
              <a:headEnd/>
              <a:tailEnd/>
            </a:ln>
          </p:spPr>
          <p:txBody>
            <a:bodyPr wrap="none" anchor="ctr"/>
            <a:lstStyle/>
            <a:p>
              <a:pPr algn="ctr">
                <a:lnSpc>
                  <a:spcPct val="93000"/>
                </a:lnSpc>
                <a:buClr>
                  <a:srgbClr val="000000"/>
                </a:buClr>
                <a:buSzPct val="100000"/>
                <a:buFont typeface="Times New Roman" panose="02020603050405020304" pitchFamily="18" charset="0"/>
                <a:buNone/>
                <a:defRPr/>
              </a:pPr>
              <a:r>
                <a:rPr lang="en-IN" sz="1050" dirty="0">
                  <a:solidFill>
                    <a:srgbClr val="FFFF99"/>
                  </a:solidFill>
                </a:rPr>
                <a:t>Customer</a:t>
              </a:r>
            </a:p>
            <a:p>
              <a:pPr algn="ctr">
                <a:lnSpc>
                  <a:spcPct val="93000"/>
                </a:lnSpc>
                <a:buClr>
                  <a:srgbClr val="000000"/>
                </a:buClr>
                <a:buSzPct val="100000"/>
                <a:buFont typeface="Times New Roman" panose="02020603050405020304" pitchFamily="18" charset="0"/>
                <a:buNone/>
                <a:defRPr/>
              </a:pPr>
              <a:r>
                <a:rPr lang="en-IN" sz="1050" dirty="0">
                  <a:solidFill>
                    <a:srgbClr val="FFFF99"/>
                  </a:solidFill>
                </a:rPr>
                <a:t>Feedback</a:t>
              </a:r>
              <a:endParaRPr lang="en-US" sz="1050" dirty="0">
                <a:solidFill>
                  <a:srgbClr val="FFFF99"/>
                </a:solidFill>
              </a:endParaRPr>
            </a:p>
          </p:txBody>
        </p:sp>
        <p:sp>
          <p:nvSpPr>
            <p:cNvPr id="37915" name="Line 84"/>
            <p:cNvSpPr>
              <a:spLocks noChangeShapeType="1"/>
            </p:cNvSpPr>
            <p:nvPr/>
          </p:nvSpPr>
          <p:spPr bwMode="auto">
            <a:xfrm>
              <a:off x="456" y="753"/>
              <a:ext cx="117" cy="202"/>
            </a:xfrm>
            <a:prstGeom prst="line">
              <a:avLst/>
            </a:prstGeom>
            <a:grpFill/>
            <a:ln w="9525">
              <a:solidFill>
                <a:schemeClr val="hlink"/>
              </a:solidFill>
              <a:round/>
              <a:headEnd/>
              <a:tailEnd type="triangle" w="med" len="med"/>
            </a:ln>
            <a:extLst/>
          </p:spPr>
          <p:txBody>
            <a:bodyPr wrap="none" anchor="ctr"/>
            <a:lstStyle/>
            <a:p>
              <a:pPr>
                <a:lnSpc>
                  <a:spcPct val="93000"/>
                </a:lnSpc>
                <a:buClr>
                  <a:srgbClr val="000000"/>
                </a:buClr>
                <a:buSzPct val="100000"/>
                <a:buFont typeface="Times New Roman" panose="02020603050405020304" pitchFamily="18" charset="0"/>
                <a:buNone/>
                <a:defRPr/>
              </a:pPr>
              <a:endParaRPr lang="en-US">
                <a:solidFill>
                  <a:srgbClr val="FFFF99"/>
                </a:solidFill>
              </a:endParaRPr>
            </a:p>
          </p:txBody>
        </p:sp>
        <p:sp>
          <p:nvSpPr>
            <p:cNvPr id="37916" name="Line 85"/>
            <p:cNvSpPr>
              <a:spLocks noChangeShapeType="1"/>
            </p:cNvSpPr>
            <p:nvPr/>
          </p:nvSpPr>
          <p:spPr bwMode="auto">
            <a:xfrm>
              <a:off x="715" y="1062"/>
              <a:ext cx="138" cy="291"/>
            </a:xfrm>
            <a:prstGeom prst="line">
              <a:avLst/>
            </a:prstGeom>
            <a:grpFill/>
            <a:ln w="9525">
              <a:solidFill>
                <a:schemeClr val="hlink"/>
              </a:solidFill>
              <a:round/>
              <a:headEnd/>
              <a:tailEnd type="triangle" w="med" len="med"/>
            </a:ln>
            <a:extLst/>
          </p:spPr>
          <p:txBody>
            <a:bodyPr wrap="none" anchor="ctr"/>
            <a:lstStyle/>
            <a:p>
              <a:pPr>
                <a:lnSpc>
                  <a:spcPct val="93000"/>
                </a:lnSpc>
                <a:buClr>
                  <a:srgbClr val="000000"/>
                </a:buClr>
                <a:buSzPct val="100000"/>
                <a:buFont typeface="Times New Roman" panose="02020603050405020304" pitchFamily="18" charset="0"/>
                <a:buNone/>
                <a:defRPr/>
              </a:pPr>
              <a:endParaRPr lang="en-US">
                <a:solidFill>
                  <a:srgbClr val="FFFF99"/>
                </a:solidFill>
              </a:endParaRPr>
            </a:p>
          </p:txBody>
        </p:sp>
        <p:sp>
          <p:nvSpPr>
            <p:cNvPr id="37917" name="Line 86"/>
            <p:cNvSpPr>
              <a:spLocks noChangeShapeType="1"/>
            </p:cNvSpPr>
            <p:nvPr/>
          </p:nvSpPr>
          <p:spPr bwMode="auto">
            <a:xfrm>
              <a:off x="1021" y="1482"/>
              <a:ext cx="112" cy="220"/>
            </a:xfrm>
            <a:prstGeom prst="line">
              <a:avLst/>
            </a:prstGeom>
            <a:grpFill/>
            <a:ln w="9525">
              <a:solidFill>
                <a:schemeClr val="hlink"/>
              </a:solidFill>
              <a:round/>
              <a:headEnd/>
              <a:tailEnd type="triangle" w="med" len="med"/>
            </a:ln>
            <a:extLst/>
          </p:spPr>
          <p:txBody>
            <a:bodyPr wrap="none" anchor="ctr"/>
            <a:lstStyle/>
            <a:p>
              <a:pPr>
                <a:lnSpc>
                  <a:spcPct val="93000"/>
                </a:lnSpc>
                <a:buClr>
                  <a:srgbClr val="000000"/>
                </a:buClr>
                <a:buSzPct val="100000"/>
                <a:buFont typeface="Times New Roman" panose="02020603050405020304" pitchFamily="18" charset="0"/>
                <a:buNone/>
                <a:defRPr/>
              </a:pPr>
              <a:endParaRPr lang="en-US">
                <a:solidFill>
                  <a:srgbClr val="FFFF99"/>
                </a:solidFill>
              </a:endParaRPr>
            </a:p>
          </p:txBody>
        </p:sp>
      </p:grpSp>
      <p:sp>
        <p:nvSpPr>
          <p:cNvPr id="37896" name="Rectangle 87"/>
          <p:cNvSpPr>
            <a:spLocks noChangeArrowheads="1"/>
          </p:cNvSpPr>
          <p:nvPr/>
        </p:nvSpPr>
        <p:spPr bwMode="auto">
          <a:xfrm>
            <a:off x="76200" y="895350"/>
            <a:ext cx="1127610" cy="3371032"/>
          </a:xfrm>
          <a:prstGeom prst="rect">
            <a:avLst/>
          </a:prstGeom>
          <a:solidFill>
            <a:schemeClr val="accent1"/>
          </a:solidFill>
          <a:ln w="9525">
            <a:solidFill>
              <a:schemeClr val="tx1"/>
            </a:solidFill>
            <a:miter lim="800000"/>
            <a:headEnd/>
            <a:tailEnd/>
          </a:ln>
        </p:spPr>
        <p:txBody>
          <a:bodyPr wrap="none" lIns="65474" tIns="32737" rIns="65474" bIns="32737" anchor="ctr"/>
          <a:lstStyle/>
          <a:p>
            <a:pPr>
              <a:lnSpc>
                <a:spcPct val="93000"/>
              </a:lnSpc>
              <a:buClr>
                <a:srgbClr val="000000"/>
              </a:buClr>
              <a:buSzPct val="100000"/>
              <a:buFont typeface="Times New Roman" panose="02020603050405020304" pitchFamily="18" charset="0"/>
              <a:buNone/>
              <a:defRPr/>
            </a:pPr>
            <a:endParaRPr lang="en-US" sz="1905" b="1">
              <a:latin typeface="Comic Sans MS" panose="030F0702030302020204" pitchFamily="66" charset="0"/>
            </a:endParaRPr>
          </a:p>
        </p:txBody>
      </p:sp>
      <p:sp>
        <p:nvSpPr>
          <p:cNvPr id="37897" name="Rectangle 88"/>
          <p:cNvSpPr>
            <a:spLocks noChangeArrowheads="1"/>
          </p:cNvSpPr>
          <p:nvPr/>
        </p:nvSpPr>
        <p:spPr bwMode="auto">
          <a:xfrm>
            <a:off x="175869" y="931381"/>
            <a:ext cx="896522" cy="757160"/>
          </a:xfrm>
          <a:prstGeom prst="rect">
            <a:avLst/>
          </a:prstGeom>
          <a:solidFill>
            <a:srgbClr val="CC3300"/>
          </a:solidFill>
          <a:ln w="9525">
            <a:solidFill>
              <a:schemeClr val="tx1"/>
            </a:solidFill>
            <a:miter lim="800000"/>
            <a:headEnd/>
            <a:tailEnd/>
          </a:ln>
        </p:spPr>
        <p:txBody>
          <a:bodyPr wrap="none" lIns="65474" tIns="32737" rIns="65474" bIns="32737" anchor="ctr"/>
          <a:lstStyle/>
          <a:p>
            <a:pPr algn="ctr">
              <a:lnSpc>
                <a:spcPct val="93000"/>
              </a:lnSpc>
              <a:buClr>
                <a:srgbClr val="000000"/>
              </a:buClr>
              <a:buSzPct val="100000"/>
              <a:buFont typeface="Times New Roman" panose="02020603050405020304" pitchFamily="18" charset="0"/>
              <a:buNone/>
              <a:defRPr/>
            </a:pPr>
            <a:r>
              <a:rPr lang="en-US" sz="1225" b="1">
                <a:solidFill>
                  <a:schemeClr val="tx2"/>
                </a:solidFill>
                <a:latin typeface="Comic Sans MS" panose="030F0702030302020204" pitchFamily="66" charset="0"/>
              </a:rPr>
              <a:t>increment </a:t>
            </a:r>
          </a:p>
          <a:p>
            <a:pPr algn="ctr">
              <a:lnSpc>
                <a:spcPct val="93000"/>
              </a:lnSpc>
              <a:buClr>
                <a:srgbClr val="000000"/>
              </a:buClr>
              <a:buSzPct val="100000"/>
              <a:buFont typeface="Times New Roman" panose="02020603050405020304" pitchFamily="18" charset="0"/>
              <a:buNone/>
              <a:defRPr/>
            </a:pPr>
            <a:r>
              <a:rPr lang="en-US" sz="1225" b="1">
                <a:solidFill>
                  <a:schemeClr val="tx2"/>
                </a:solidFill>
                <a:latin typeface="Comic Sans MS" panose="030F0702030302020204" pitchFamily="66" charset="0"/>
              </a:rPr>
              <a:t>1</a:t>
            </a:r>
          </a:p>
        </p:txBody>
      </p:sp>
      <p:sp>
        <p:nvSpPr>
          <p:cNvPr id="37898" name="Rectangle 90"/>
          <p:cNvSpPr>
            <a:spLocks noChangeArrowheads="1"/>
          </p:cNvSpPr>
          <p:nvPr/>
        </p:nvSpPr>
        <p:spPr bwMode="auto">
          <a:xfrm>
            <a:off x="177918" y="2191133"/>
            <a:ext cx="896522" cy="757159"/>
          </a:xfrm>
          <a:prstGeom prst="rect">
            <a:avLst/>
          </a:prstGeom>
          <a:solidFill>
            <a:srgbClr val="FFFF99"/>
          </a:solidFill>
          <a:ln w="9525">
            <a:solidFill>
              <a:schemeClr val="tx1"/>
            </a:solidFill>
            <a:miter lim="800000"/>
            <a:headEnd/>
            <a:tailEnd/>
          </a:ln>
        </p:spPr>
        <p:txBody>
          <a:bodyPr wrap="none" lIns="65474" tIns="32737" rIns="65474" bIns="32737" anchor="ctr"/>
          <a:lstStyle/>
          <a:p>
            <a:pPr algn="ctr">
              <a:lnSpc>
                <a:spcPct val="93000"/>
              </a:lnSpc>
              <a:buClr>
                <a:srgbClr val="000000"/>
              </a:buClr>
              <a:buSzPct val="100000"/>
              <a:buFont typeface="Times New Roman" panose="02020603050405020304" pitchFamily="18" charset="0"/>
              <a:buNone/>
              <a:defRPr/>
            </a:pPr>
            <a:r>
              <a:rPr lang="en-US" sz="1225" b="1">
                <a:solidFill>
                  <a:schemeClr val="tx2"/>
                </a:solidFill>
                <a:latin typeface="Comic Sans MS" panose="030F0702030302020204" pitchFamily="66" charset="0"/>
              </a:rPr>
              <a:t>increment </a:t>
            </a:r>
          </a:p>
          <a:p>
            <a:pPr algn="ctr">
              <a:lnSpc>
                <a:spcPct val="93000"/>
              </a:lnSpc>
              <a:buClr>
                <a:srgbClr val="000000"/>
              </a:buClr>
              <a:buSzPct val="100000"/>
              <a:buFont typeface="Times New Roman" panose="02020603050405020304" pitchFamily="18" charset="0"/>
              <a:buNone/>
              <a:defRPr/>
            </a:pPr>
            <a:r>
              <a:rPr lang="en-US" sz="1225" b="1">
                <a:solidFill>
                  <a:schemeClr val="tx2"/>
                </a:solidFill>
                <a:latin typeface="Comic Sans MS" panose="030F0702030302020204" pitchFamily="66" charset="0"/>
              </a:rPr>
              <a:t>2</a:t>
            </a:r>
          </a:p>
        </p:txBody>
      </p:sp>
      <p:sp>
        <p:nvSpPr>
          <p:cNvPr id="37899" name="Rectangle 91"/>
          <p:cNvSpPr>
            <a:spLocks noChangeArrowheads="1"/>
          </p:cNvSpPr>
          <p:nvPr/>
        </p:nvSpPr>
        <p:spPr bwMode="auto">
          <a:xfrm>
            <a:off x="204516" y="3358733"/>
            <a:ext cx="896522" cy="757159"/>
          </a:xfrm>
          <a:prstGeom prst="rect">
            <a:avLst/>
          </a:prstGeom>
          <a:solidFill>
            <a:srgbClr val="00B0F0"/>
          </a:solidFill>
          <a:ln w="9525">
            <a:solidFill>
              <a:schemeClr val="tx1"/>
            </a:solidFill>
            <a:miter lim="800000"/>
            <a:headEnd/>
            <a:tailEnd/>
          </a:ln>
        </p:spPr>
        <p:txBody>
          <a:bodyPr wrap="none" lIns="65474" tIns="32737" rIns="65474" bIns="32737" anchor="ctr"/>
          <a:lstStyle/>
          <a:p>
            <a:pPr algn="ctr">
              <a:lnSpc>
                <a:spcPct val="93000"/>
              </a:lnSpc>
              <a:buClr>
                <a:srgbClr val="000000"/>
              </a:buClr>
              <a:buSzPct val="100000"/>
              <a:buFont typeface="Times New Roman" panose="02020603050405020304" pitchFamily="18" charset="0"/>
              <a:buNone/>
              <a:defRPr/>
            </a:pPr>
            <a:r>
              <a:rPr lang="en-US" sz="1225" b="1">
                <a:solidFill>
                  <a:schemeClr val="tx2"/>
                </a:solidFill>
                <a:latin typeface="Comic Sans MS" panose="030F0702030302020204" pitchFamily="66" charset="0"/>
              </a:rPr>
              <a:t>increment </a:t>
            </a:r>
          </a:p>
          <a:p>
            <a:pPr algn="ctr">
              <a:lnSpc>
                <a:spcPct val="93000"/>
              </a:lnSpc>
              <a:buClr>
                <a:srgbClr val="000000"/>
              </a:buClr>
              <a:buSzPct val="100000"/>
              <a:buFont typeface="Times New Roman" panose="02020603050405020304" pitchFamily="18" charset="0"/>
              <a:buNone/>
              <a:defRPr/>
            </a:pPr>
            <a:r>
              <a:rPr lang="en-US" sz="1225" b="1">
                <a:solidFill>
                  <a:schemeClr val="tx2"/>
                </a:solidFill>
                <a:latin typeface="Comic Sans MS" panose="030F0702030302020204" pitchFamily="66" charset="0"/>
              </a:rPr>
              <a:t>3</a:t>
            </a:r>
          </a:p>
        </p:txBody>
      </p:sp>
      <p:sp>
        <p:nvSpPr>
          <p:cNvPr id="5" name="Slide Number Placeholder 4"/>
          <p:cNvSpPr>
            <a:spLocks noGrp="1"/>
          </p:cNvSpPr>
          <p:nvPr>
            <p:ph type="sldNum" sz="quarter" idx="12"/>
          </p:nvPr>
        </p:nvSpPr>
        <p:spPr/>
        <p:txBody>
          <a:bodyPr/>
          <a:lstStyle/>
          <a:p>
            <a:fld id="{F815AC96-4A5A-4699-9DBD-ACAB251D8CBA}" type="slidenum">
              <a:rPr lang="en-US" smtClean="0"/>
              <a:pPr/>
              <a:t>8</a:t>
            </a:fld>
            <a:endParaRPr lang="en-US"/>
          </a:p>
        </p:txBody>
      </p:sp>
      <p:cxnSp>
        <p:nvCxnSpPr>
          <p:cNvPr id="7" name="Straight Connector 6"/>
          <p:cNvCxnSpPr/>
          <p:nvPr/>
        </p:nvCxnSpPr>
        <p:spPr>
          <a:xfrm>
            <a:off x="3259621" y="1259142"/>
            <a:ext cx="0" cy="304122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001272" y="1688541"/>
            <a:ext cx="0" cy="304122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1210465" y="2390152"/>
            <a:ext cx="2106768" cy="17260"/>
          </a:xfrm>
          <a:prstGeom prst="straightConnector1">
            <a:avLst/>
          </a:prstGeom>
          <a:ln w="76200">
            <a:solidFill>
              <a:srgbClr val="FFC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1203810" y="3466328"/>
            <a:ext cx="3888292" cy="22785"/>
          </a:xfrm>
          <a:prstGeom prst="straightConnector1">
            <a:avLst/>
          </a:prstGeom>
          <a:ln w="76200">
            <a:solidFill>
              <a:srgbClr val="FFC000"/>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38" name="Group 79"/>
          <p:cNvGrpSpPr>
            <a:grpSpLocks/>
          </p:cNvGrpSpPr>
          <p:nvPr/>
        </p:nvGrpSpPr>
        <p:grpSpPr bwMode="auto">
          <a:xfrm>
            <a:off x="3259621" y="2240409"/>
            <a:ext cx="1734996" cy="1083871"/>
            <a:chOff x="84" y="618"/>
            <a:chExt cx="1278" cy="1465"/>
          </a:xfrm>
          <a:solidFill>
            <a:srgbClr val="006600"/>
          </a:solidFill>
        </p:grpSpPr>
        <p:sp>
          <p:nvSpPr>
            <p:cNvPr id="39" name="Rectangle 80"/>
            <p:cNvSpPr>
              <a:spLocks noChangeArrowheads="1"/>
            </p:cNvSpPr>
            <p:nvPr/>
          </p:nvSpPr>
          <p:spPr bwMode="auto">
            <a:xfrm>
              <a:off x="84" y="618"/>
              <a:ext cx="372" cy="270"/>
            </a:xfrm>
            <a:prstGeom prst="rect">
              <a:avLst/>
            </a:prstGeom>
            <a:grpFill/>
            <a:ln w="9525">
              <a:solidFill>
                <a:schemeClr val="hlink"/>
              </a:solidFill>
              <a:miter lim="800000"/>
              <a:headEnd/>
              <a:tailEnd/>
            </a:ln>
          </p:spPr>
          <p:txBody>
            <a:bodyPr wrap="none" anchor="ctr"/>
            <a:lstStyle/>
            <a:p>
              <a:pPr algn="ctr">
                <a:lnSpc>
                  <a:spcPct val="93000"/>
                </a:lnSpc>
                <a:buClr>
                  <a:srgbClr val="000000"/>
                </a:buClr>
                <a:buSzPct val="100000"/>
                <a:buFont typeface="Times New Roman" panose="02020603050405020304" pitchFamily="18" charset="0"/>
                <a:buNone/>
                <a:defRPr/>
              </a:pPr>
              <a:r>
                <a:rPr lang="en-US" sz="1050">
                  <a:solidFill>
                    <a:srgbClr val="FFFF99"/>
                  </a:solidFill>
                </a:rPr>
                <a:t>design</a:t>
              </a:r>
            </a:p>
          </p:txBody>
        </p:sp>
        <p:sp>
          <p:nvSpPr>
            <p:cNvPr id="40" name="Rectangle 81"/>
            <p:cNvSpPr>
              <a:spLocks noChangeArrowheads="1"/>
            </p:cNvSpPr>
            <p:nvPr/>
          </p:nvSpPr>
          <p:spPr bwMode="auto">
            <a:xfrm>
              <a:off x="442" y="927"/>
              <a:ext cx="312" cy="270"/>
            </a:xfrm>
            <a:prstGeom prst="rect">
              <a:avLst/>
            </a:prstGeom>
            <a:grpFill/>
            <a:ln w="9525">
              <a:solidFill>
                <a:schemeClr val="hlink"/>
              </a:solidFill>
              <a:miter lim="800000"/>
              <a:headEnd/>
              <a:tailEnd/>
            </a:ln>
          </p:spPr>
          <p:txBody>
            <a:bodyPr wrap="none" anchor="ctr"/>
            <a:lstStyle/>
            <a:p>
              <a:pPr algn="ctr">
                <a:lnSpc>
                  <a:spcPct val="93000"/>
                </a:lnSpc>
                <a:buClr>
                  <a:srgbClr val="000000"/>
                </a:buClr>
                <a:buSzPct val="100000"/>
                <a:buFont typeface="Times New Roman" panose="02020603050405020304" pitchFamily="18" charset="0"/>
                <a:buNone/>
                <a:defRPr/>
              </a:pPr>
              <a:r>
                <a:rPr lang="en-US" sz="1050" dirty="0">
                  <a:solidFill>
                    <a:srgbClr val="FFFF99"/>
                  </a:solidFill>
                </a:rPr>
                <a:t>build</a:t>
              </a:r>
              <a:endParaRPr lang="en-US" dirty="0">
                <a:solidFill>
                  <a:srgbClr val="FFFF99"/>
                </a:solidFill>
              </a:endParaRPr>
            </a:p>
          </p:txBody>
        </p:sp>
        <p:sp>
          <p:nvSpPr>
            <p:cNvPr id="41" name="Rectangle 82"/>
            <p:cNvSpPr>
              <a:spLocks noChangeArrowheads="1"/>
            </p:cNvSpPr>
            <p:nvPr/>
          </p:nvSpPr>
          <p:spPr bwMode="auto">
            <a:xfrm>
              <a:off x="700" y="1347"/>
              <a:ext cx="342" cy="270"/>
            </a:xfrm>
            <a:prstGeom prst="rect">
              <a:avLst/>
            </a:prstGeom>
            <a:grpFill/>
            <a:ln w="9525">
              <a:solidFill>
                <a:schemeClr val="hlink"/>
              </a:solidFill>
              <a:miter lim="800000"/>
              <a:headEnd/>
              <a:tailEnd/>
            </a:ln>
          </p:spPr>
          <p:txBody>
            <a:bodyPr wrap="none" anchor="ctr"/>
            <a:lstStyle/>
            <a:p>
              <a:pPr algn="ctr">
                <a:lnSpc>
                  <a:spcPct val="93000"/>
                </a:lnSpc>
                <a:buClr>
                  <a:srgbClr val="000000"/>
                </a:buClr>
                <a:buSzPct val="100000"/>
                <a:buFont typeface="Times New Roman" panose="02020603050405020304" pitchFamily="18" charset="0"/>
                <a:buNone/>
                <a:defRPr/>
              </a:pPr>
              <a:r>
                <a:rPr lang="en-US" sz="1050">
                  <a:solidFill>
                    <a:srgbClr val="FFFF99"/>
                  </a:solidFill>
                </a:rPr>
                <a:t>install</a:t>
              </a:r>
              <a:endParaRPr lang="en-US">
                <a:solidFill>
                  <a:srgbClr val="FFFF99"/>
                </a:solidFill>
              </a:endParaRPr>
            </a:p>
          </p:txBody>
        </p:sp>
        <p:sp>
          <p:nvSpPr>
            <p:cNvPr id="42" name="Rectangle 83"/>
            <p:cNvSpPr>
              <a:spLocks noChangeArrowheads="1"/>
            </p:cNvSpPr>
            <p:nvPr/>
          </p:nvSpPr>
          <p:spPr bwMode="auto">
            <a:xfrm>
              <a:off x="912" y="1693"/>
              <a:ext cx="450" cy="390"/>
            </a:xfrm>
            <a:prstGeom prst="rect">
              <a:avLst/>
            </a:prstGeom>
            <a:grpFill/>
            <a:ln w="9525">
              <a:solidFill>
                <a:schemeClr val="hlink"/>
              </a:solidFill>
              <a:miter lim="800000"/>
              <a:headEnd/>
              <a:tailEnd/>
            </a:ln>
          </p:spPr>
          <p:txBody>
            <a:bodyPr wrap="none" anchor="ctr"/>
            <a:lstStyle/>
            <a:p>
              <a:pPr algn="ctr">
                <a:lnSpc>
                  <a:spcPct val="93000"/>
                </a:lnSpc>
                <a:buClr>
                  <a:srgbClr val="000000"/>
                </a:buClr>
                <a:buSzPct val="100000"/>
                <a:buFont typeface="Times New Roman" panose="02020603050405020304" pitchFamily="18" charset="0"/>
                <a:buNone/>
                <a:defRPr/>
              </a:pPr>
              <a:r>
                <a:rPr lang="en-IN" sz="1050" dirty="0">
                  <a:solidFill>
                    <a:srgbClr val="FFFF99"/>
                  </a:solidFill>
                </a:rPr>
                <a:t>Customer</a:t>
              </a:r>
            </a:p>
            <a:p>
              <a:pPr algn="ctr">
                <a:lnSpc>
                  <a:spcPct val="93000"/>
                </a:lnSpc>
                <a:buClr>
                  <a:srgbClr val="000000"/>
                </a:buClr>
                <a:buSzPct val="100000"/>
                <a:buFont typeface="Times New Roman" panose="02020603050405020304" pitchFamily="18" charset="0"/>
                <a:buNone/>
                <a:defRPr/>
              </a:pPr>
              <a:r>
                <a:rPr lang="en-IN" sz="1050" dirty="0">
                  <a:solidFill>
                    <a:srgbClr val="FFFF99"/>
                  </a:solidFill>
                </a:rPr>
                <a:t>Feedback</a:t>
              </a:r>
              <a:endParaRPr lang="en-US" sz="1050" dirty="0">
                <a:solidFill>
                  <a:srgbClr val="FFFF99"/>
                </a:solidFill>
              </a:endParaRPr>
            </a:p>
          </p:txBody>
        </p:sp>
        <p:sp>
          <p:nvSpPr>
            <p:cNvPr id="43" name="Line 84"/>
            <p:cNvSpPr>
              <a:spLocks noChangeShapeType="1"/>
            </p:cNvSpPr>
            <p:nvPr/>
          </p:nvSpPr>
          <p:spPr bwMode="auto">
            <a:xfrm>
              <a:off x="456" y="753"/>
              <a:ext cx="117" cy="202"/>
            </a:xfrm>
            <a:prstGeom prst="line">
              <a:avLst/>
            </a:prstGeom>
            <a:grpFill/>
            <a:ln w="9525">
              <a:solidFill>
                <a:schemeClr val="hlink"/>
              </a:solidFill>
              <a:round/>
              <a:headEnd/>
              <a:tailEnd type="triangle" w="med" len="med"/>
            </a:ln>
            <a:extLst/>
          </p:spPr>
          <p:txBody>
            <a:bodyPr wrap="none" anchor="ctr"/>
            <a:lstStyle/>
            <a:p>
              <a:pPr>
                <a:lnSpc>
                  <a:spcPct val="93000"/>
                </a:lnSpc>
                <a:buClr>
                  <a:srgbClr val="000000"/>
                </a:buClr>
                <a:buSzPct val="100000"/>
                <a:buFont typeface="Times New Roman" panose="02020603050405020304" pitchFamily="18" charset="0"/>
                <a:buNone/>
                <a:defRPr/>
              </a:pPr>
              <a:endParaRPr lang="en-US">
                <a:solidFill>
                  <a:srgbClr val="FFFF99"/>
                </a:solidFill>
              </a:endParaRPr>
            </a:p>
          </p:txBody>
        </p:sp>
        <p:sp>
          <p:nvSpPr>
            <p:cNvPr id="44" name="Line 85"/>
            <p:cNvSpPr>
              <a:spLocks noChangeShapeType="1"/>
            </p:cNvSpPr>
            <p:nvPr/>
          </p:nvSpPr>
          <p:spPr bwMode="auto">
            <a:xfrm>
              <a:off x="715" y="1062"/>
              <a:ext cx="138" cy="291"/>
            </a:xfrm>
            <a:prstGeom prst="line">
              <a:avLst/>
            </a:prstGeom>
            <a:grpFill/>
            <a:ln w="9525">
              <a:solidFill>
                <a:schemeClr val="hlink"/>
              </a:solidFill>
              <a:round/>
              <a:headEnd/>
              <a:tailEnd type="triangle" w="med" len="med"/>
            </a:ln>
            <a:extLst/>
          </p:spPr>
          <p:txBody>
            <a:bodyPr wrap="none" anchor="ctr"/>
            <a:lstStyle/>
            <a:p>
              <a:pPr>
                <a:lnSpc>
                  <a:spcPct val="93000"/>
                </a:lnSpc>
                <a:buClr>
                  <a:srgbClr val="000000"/>
                </a:buClr>
                <a:buSzPct val="100000"/>
                <a:buFont typeface="Times New Roman" panose="02020603050405020304" pitchFamily="18" charset="0"/>
                <a:buNone/>
                <a:defRPr/>
              </a:pPr>
              <a:endParaRPr lang="en-US">
                <a:solidFill>
                  <a:srgbClr val="FFFF99"/>
                </a:solidFill>
              </a:endParaRPr>
            </a:p>
          </p:txBody>
        </p:sp>
        <p:sp>
          <p:nvSpPr>
            <p:cNvPr id="45" name="Line 86"/>
            <p:cNvSpPr>
              <a:spLocks noChangeShapeType="1"/>
            </p:cNvSpPr>
            <p:nvPr/>
          </p:nvSpPr>
          <p:spPr bwMode="auto">
            <a:xfrm>
              <a:off x="1021" y="1482"/>
              <a:ext cx="112" cy="220"/>
            </a:xfrm>
            <a:prstGeom prst="line">
              <a:avLst/>
            </a:prstGeom>
            <a:grpFill/>
            <a:ln w="9525">
              <a:solidFill>
                <a:schemeClr val="hlink"/>
              </a:solidFill>
              <a:round/>
              <a:headEnd/>
              <a:tailEnd type="triangle" w="med" len="med"/>
            </a:ln>
            <a:extLst/>
          </p:spPr>
          <p:txBody>
            <a:bodyPr wrap="none" anchor="ctr"/>
            <a:lstStyle/>
            <a:p>
              <a:pPr>
                <a:lnSpc>
                  <a:spcPct val="93000"/>
                </a:lnSpc>
                <a:buClr>
                  <a:srgbClr val="000000"/>
                </a:buClr>
                <a:buSzPct val="100000"/>
                <a:buFont typeface="Times New Roman" panose="02020603050405020304" pitchFamily="18" charset="0"/>
                <a:buNone/>
                <a:defRPr/>
              </a:pPr>
              <a:endParaRPr lang="en-US">
                <a:solidFill>
                  <a:srgbClr val="FFFF99"/>
                </a:solidFill>
              </a:endParaRPr>
            </a:p>
          </p:txBody>
        </p:sp>
      </p:grpSp>
      <p:grpSp>
        <p:nvGrpSpPr>
          <p:cNvPr id="47" name="Group 79"/>
          <p:cNvGrpSpPr>
            <a:grpSpLocks/>
          </p:cNvGrpSpPr>
          <p:nvPr/>
        </p:nvGrpSpPr>
        <p:grpSpPr bwMode="auto">
          <a:xfrm>
            <a:off x="1498273" y="1101346"/>
            <a:ext cx="1734996" cy="1083871"/>
            <a:chOff x="84" y="618"/>
            <a:chExt cx="1278" cy="1465"/>
          </a:xfrm>
          <a:solidFill>
            <a:srgbClr val="006600"/>
          </a:solidFill>
        </p:grpSpPr>
        <p:sp>
          <p:nvSpPr>
            <p:cNvPr id="48" name="Rectangle 80"/>
            <p:cNvSpPr>
              <a:spLocks noChangeArrowheads="1"/>
            </p:cNvSpPr>
            <p:nvPr/>
          </p:nvSpPr>
          <p:spPr bwMode="auto">
            <a:xfrm>
              <a:off x="84" y="618"/>
              <a:ext cx="372" cy="270"/>
            </a:xfrm>
            <a:prstGeom prst="rect">
              <a:avLst/>
            </a:prstGeom>
            <a:grpFill/>
            <a:ln w="9525">
              <a:solidFill>
                <a:schemeClr val="hlink"/>
              </a:solidFill>
              <a:miter lim="800000"/>
              <a:headEnd/>
              <a:tailEnd/>
            </a:ln>
          </p:spPr>
          <p:txBody>
            <a:bodyPr wrap="none" anchor="ctr"/>
            <a:lstStyle/>
            <a:p>
              <a:pPr algn="ctr">
                <a:lnSpc>
                  <a:spcPct val="93000"/>
                </a:lnSpc>
                <a:buClr>
                  <a:srgbClr val="000000"/>
                </a:buClr>
                <a:buSzPct val="100000"/>
                <a:buFont typeface="Times New Roman" panose="02020603050405020304" pitchFamily="18" charset="0"/>
                <a:buNone/>
                <a:defRPr/>
              </a:pPr>
              <a:r>
                <a:rPr lang="en-US" sz="1050">
                  <a:solidFill>
                    <a:srgbClr val="FFFF99"/>
                  </a:solidFill>
                </a:rPr>
                <a:t>design</a:t>
              </a:r>
            </a:p>
          </p:txBody>
        </p:sp>
        <p:sp>
          <p:nvSpPr>
            <p:cNvPr id="49" name="Rectangle 81"/>
            <p:cNvSpPr>
              <a:spLocks noChangeArrowheads="1"/>
            </p:cNvSpPr>
            <p:nvPr/>
          </p:nvSpPr>
          <p:spPr bwMode="auto">
            <a:xfrm>
              <a:off x="442" y="927"/>
              <a:ext cx="312" cy="270"/>
            </a:xfrm>
            <a:prstGeom prst="rect">
              <a:avLst/>
            </a:prstGeom>
            <a:grpFill/>
            <a:ln w="9525">
              <a:solidFill>
                <a:schemeClr val="hlink"/>
              </a:solidFill>
              <a:miter lim="800000"/>
              <a:headEnd/>
              <a:tailEnd/>
            </a:ln>
          </p:spPr>
          <p:txBody>
            <a:bodyPr wrap="none" anchor="ctr"/>
            <a:lstStyle/>
            <a:p>
              <a:pPr algn="ctr">
                <a:lnSpc>
                  <a:spcPct val="93000"/>
                </a:lnSpc>
                <a:buClr>
                  <a:srgbClr val="000000"/>
                </a:buClr>
                <a:buSzPct val="100000"/>
                <a:buFont typeface="Times New Roman" panose="02020603050405020304" pitchFamily="18" charset="0"/>
                <a:buNone/>
                <a:defRPr/>
              </a:pPr>
              <a:r>
                <a:rPr lang="en-US" sz="1050" dirty="0">
                  <a:solidFill>
                    <a:srgbClr val="FFFF99"/>
                  </a:solidFill>
                </a:rPr>
                <a:t>build</a:t>
              </a:r>
              <a:endParaRPr lang="en-US" dirty="0">
                <a:solidFill>
                  <a:srgbClr val="FFFF99"/>
                </a:solidFill>
              </a:endParaRPr>
            </a:p>
          </p:txBody>
        </p:sp>
        <p:sp>
          <p:nvSpPr>
            <p:cNvPr id="50" name="Rectangle 82"/>
            <p:cNvSpPr>
              <a:spLocks noChangeArrowheads="1"/>
            </p:cNvSpPr>
            <p:nvPr/>
          </p:nvSpPr>
          <p:spPr bwMode="auto">
            <a:xfrm>
              <a:off x="700" y="1347"/>
              <a:ext cx="342" cy="270"/>
            </a:xfrm>
            <a:prstGeom prst="rect">
              <a:avLst/>
            </a:prstGeom>
            <a:grpFill/>
            <a:ln w="9525">
              <a:solidFill>
                <a:schemeClr val="hlink"/>
              </a:solidFill>
              <a:miter lim="800000"/>
              <a:headEnd/>
              <a:tailEnd/>
            </a:ln>
          </p:spPr>
          <p:txBody>
            <a:bodyPr wrap="none" anchor="ctr"/>
            <a:lstStyle/>
            <a:p>
              <a:pPr algn="ctr">
                <a:lnSpc>
                  <a:spcPct val="93000"/>
                </a:lnSpc>
                <a:buClr>
                  <a:srgbClr val="000000"/>
                </a:buClr>
                <a:buSzPct val="100000"/>
                <a:buFont typeface="Times New Roman" panose="02020603050405020304" pitchFamily="18" charset="0"/>
                <a:buNone/>
                <a:defRPr/>
              </a:pPr>
              <a:r>
                <a:rPr lang="en-US" sz="1050">
                  <a:solidFill>
                    <a:srgbClr val="FFFF99"/>
                  </a:solidFill>
                </a:rPr>
                <a:t>install</a:t>
              </a:r>
              <a:endParaRPr lang="en-US">
                <a:solidFill>
                  <a:srgbClr val="FFFF99"/>
                </a:solidFill>
              </a:endParaRPr>
            </a:p>
          </p:txBody>
        </p:sp>
        <p:sp>
          <p:nvSpPr>
            <p:cNvPr id="51" name="Rectangle 83"/>
            <p:cNvSpPr>
              <a:spLocks noChangeArrowheads="1"/>
            </p:cNvSpPr>
            <p:nvPr/>
          </p:nvSpPr>
          <p:spPr bwMode="auto">
            <a:xfrm>
              <a:off x="912" y="1693"/>
              <a:ext cx="450" cy="390"/>
            </a:xfrm>
            <a:prstGeom prst="rect">
              <a:avLst/>
            </a:prstGeom>
            <a:grpFill/>
            <a:ln w="9525">
              <a:solidFill>
                <a:schemeClr val="hlink"/>
              </a:solidFill>
              <a:miter lim="800000"/>
              <a:headEnd/>
              <a:tailEnd/>
            </a:ln>
          </p:spPr>
          <p:txBody>
            <a:bodyPr wrap="none" anchor="ctr"/>
            <a:lstStyle/>
            <a:p>
              <a:pPr algn="ctr">
                <a:lnSpc>
                  <a:spcPct val="93000"/>
                </a:lnSpc>
                <a:buClr>
                  <a:srgbClr val="000000"/>
                </a:buClr>
                <a:buSzPct val="100000"/>
                <a:buFont typeface="Times New Roman" panose="02020603050405020304" pitchFamily="18" charset="0"/>
                <a:buNone/>
                <a:defRPr/>
              </a:pPr>
              <a:r>
                <a:rPr lang="en-IN" sz="1050" dirty="0">
                  <a:solidFill>
                    <a:srgbClr val="FFFF99"/>
                  </a:solidFill>
                </a:rPr>
                <a:t>Customer</a:t>
              </a:r>
            </a:p>
            <a:p>
              <a:pPr algn="ctr">
                <a:lnSpc>
                  <a:spcPct val="93000"/>
                </a:lnSpc>
                <a:buClr>
                  <a:srgbClr val="000000"/>
                </a:buClr>
                <a:buSzPct val="100000"/>
                <a:buFont typeface="Times New Roman" panose="02020603050405020304" pitchFamily="18" charset="0"/>
                <a:buNone/>
                <a:defRPr/>
              </a:pPr>
              <a:r>
                <a:rPr lang="en-IN" sz="1050" dirty="0">
                  <a:solidFill>
                    <a:srgbClr val="FFFF99"/>
                  </a:solidFill>
                </a:rPr>
                <a:t>Feedback</a:t>
              </a:r>
              <a:endParaRPr lang="en-US" sz="1050" dirty="0">
                <a:solidFill>
                  <a:srgbClr val="FFFF99"/>
                </a:solidFill>
              </a:endParaRPr>
            </a:p>
          </p:txBody>
        </p:sp>
        <p:sp>
          <p:nvSpPr>
            <p:cNvPr id="52" name="Line 84"/>
            <p:cNvSpPr>
              <a:spLocks noChangeShapeType="1"/>
            </p:cNvSpPr>
            <p:nvPr/>
          </p:nvSpPr>
          <p:spPr bwMode="auto">
            <a:xfrm>
              <a:off x="456" y="753"/>
              <a:ext cx="117" cy="202"/>
            </a:xfrm>
            <a:prstGeom prst="line">
              <a:avLst/>
            </a:prstGeom>
            <a:grpFill/>
            <a:ln w="9525">
              <a:solidFill>
                <a:schemeClr val="hlink"/>
              </a:solidFill>
              <a:round/>
              <a:headEnd/>
              <a:tailEnd type="triangle" w="med" len="med"/>
            </a:ln>
            <a:extLst/>
          </p:spPr>
          <p:txBody>
            <a:bodyPr wrap="none" anchor="ctr"/>
            <a:lstStyle/>
            <a:p>
              <a:pPr>
                <a:lnSpc>
                  <a:spcPct val="93000"/>
                </a:lnSpc>
                <a:buClr>
                  <a:srgbClr val="000000"/>
                </a:buClr>
                <a:buSzPct val="100000"/>
                <a:buFont typeface="Times New Roman" panose="02020603050405020304" pitchFamily="18" charset="0"/>
                <a:buNone/>
                <a:defRPr/>
              </a:pPr>
              <a:endParaRPr lang="en-US">
                <a:solidFill>
                  <a:srgbClr val="FFFF99"/>
                </a:solidFill>
              </a:endParaRPr>
            </a:p>
          </p:txBody>
        </p:sp>
        <p:sp>
          <p:nvSpPr>
            <p:cNvPr id="53" name="Line 85"/>
            <p:cNvSpPr>
              <a:spLocks noChangeShapeType="1"/>
            </p:cNvSpPr>
            <p:nvPr/>
          </p:nvSpPr>
          <p:spPr bwMode="auto">
            <a:xfrm>
              <a:off x="715" y="1062"/>
              <a:ext cx="138" cy="291"/>
            </a:xfrm>
            <a:prstGeom prst="line">
              <a:avLst/>
            </a:prstGeom>
            <a:grpFill/>
            <a:ln w="9525">
              <a:solidFill>
                <a:schemeClr val="hlink"/>
              </a:solidFill>
              <a:round/>
              <a:headEnd/>
              <a:tailEnd type="triangle" w="med" len="med"/>
            </a:ln>
            <a:extLst/>
          </p:spPr>
          <p:txBody>
            <a:bodyPr wrap="none" anchor="ctr"/>
            <a:lstStyle/>
            <a:p>
              <a:pPr>
                <a:lnSpc>
                  <a:spcPct val="93000"/>
                </a:lnSpc>
                <a:buClr>
                  <a:srgbClr val="000000"/>
                </a:buClr>
                <a:buSzPct val="100000"/>
                <a:buFont typeface="Times New Roman" panose="02020603050405020304" pitchFamily="18" charset="0"/>
                <a:buNone/>
                <a:defRPr/>
              </a:pPr>
              <a:endParaRPr lang="en-US">
                <a:solidFill>
                  <a:srgbClr val="FFFF99"/>
                </a:solidFill>
              </a:endParaRPr>
            </a:p>
          </p:txBody>
        </p:sp>
        <p:sp>
          <p:nvSpPr>
            <p:cNvPr id="54" name="Line 86"/>
            <p:cNvSpPr>
              <a:spLocks noChangeShapeType="1"/>
            </p:cNvSpPr>
            <p:nvPr/>
          </p:nvSpPr>
          <p:spPr bwMode="auto">
            <a:xfrm>
              <a:off x="1021" y="1482"/>
              <a:ext cx="112" cy="220"/>
            </a:xfrm>
            <a:prstGeom prst="line">
              <a:avLst/>
            </a:prstGeom>
            <a:grpFill/>
            <a:ln w="9525">
              <a:solidFill>
                <a:schemeClr val="hlink"/>
              </a:solidFill>
              <a:round/>
              <a:headEnd/>
              <a:tailEnd type="triangle" w="med" len="med"/>
            </a:ln>
            <a:extLst/>
          </p:spPr>
          <p:txBody>
            <a:bodyPr wrap="none" anchor="ctr"/>
            <a:lstStyle/>
            <a:p>
              <a:pPr>
                <a:lnSpc>
                  <a:spcPct val="93000"/>
                </a:lnSpc>
                <a:buClr>
                  <a:srgbClr val="000000"/>
                </a:buClr>
                <a:buSzPct val="100000"/>
                <a:buFont typeface="Times New Roman" panose="02020603050405020304" pitchFamily="18" charset="0"/>
                <a:buNone/>
                <a:defRPr/>
              </a:pPr>
              <a:endParaRPr lang="en-US">
                <a:solidFill>
                  <a:srgbClr val="FFFF99"/>
                </a:solidFill>
              </a:endParaRPr>
            </a:p>
          </p:txBody>
        </p:sp>
      </p:grpSp>
      <p:cxnSp>
        <p:nvCxnSpPr>
          <p:cNvPr id="58" name="Straight Arrow Connector 57"/>
          <p:cNvCxnSpPr/>
          <p:nvPr/>
        </p:nvCxnSpPr>
        <p:spPr>
          <a:xfrm flipV="1">
            <a:off x="1203810" y="1182947"/>
            <a:ext cx="333322" cy="14734"/>
          </a:xfrm>
          <a:prstGeom prst="straightConnector1">
            <a:avLst/>
          </a:prstGeom>
          <a:ln w="76200">
            <a:solidFill>
              <a:srgbClr val="FFC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3076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down)">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4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down)">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4914900" y="20550"/>
            <a:ext cx="2122719" cy="540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499" tIns="33750" rIns="67499" bIns="33750"/>
          <a:lstStyle>
            <a:lvl1pPr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1pPr>
            <a:lvl2pPr marL="742950" indent="-28575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2pPr>
            <a:lvl3pPr marL="11430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3pPr>
            <a:lvl4pPr marL="16002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4pPr>
            <a:lvl5pPr marL="20574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5pPr>
            <a:lvl6pPr marL="25146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6pPr>
            <a:lvl7pPr marL="29718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7pPr>
            <a:lvl8pPr marL="34290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8pPr>
            <a:lvl9pPr marL="38862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9pPr>
          </a:lstStyle>
          <a:p>
            <a:pPr algn="ctr" eaLnBrk="1" hangingPunct="1">
              <a:lnSpc>
                <a:spcPct val="100000"/>
              </a:lnSpc>
            </a:pPr>
            <a:r>
              <a:rPr lang="en-IN" altLang="en-US" sz="2400" dirty="0">
                <a:solidFill>
                  <a:srgbClr val="333399"/>
                </a:solidFill>
                <a:latin typeface="Comic Sans MS" panose="030F0702030302020204" pitchFamily="66" charset="0"/>
              </a:rPr>
              <a:t>I</a:t>
            </a:r>
            <a:r>
              <a:rPr lang="en-IN" altLang="en-US" sz="2400" dirty="0" smtClean="0">
                <a:solidFill>
                  <a:srgbClr val="333399"/>
                </a:solidFill>
                <a:latin typeface="Comic Sans MS" panose="030F0702030302020204" pitchFamily="66" charset="0"/>
              </a:rPr>
              <a:t>ncremental </a:t>
            </a:r>
            <a:r>
              <a:rPr lang="en-IN" altLang="en-US" sz="2400" dirty="0">
                <a:solidFill>
                  <a:srgbClr val="333399"/>
                </a:solidFill>
                <a:latin typeface="Comic Sans MS" panose="030F0702030302020204" pitchFamily="66" charset="0"/>
              </a:rPr>
              <a:t>process</a:t>
            </a:r>
          </a:p>
        </p:txBody>
      </p:sp>
      <p:grpSp>
        <p:nvGrpSpPr>
          <p:cNvPr id="3" name="Group 2"/>
          <p:cNvGrpSpPr/>
          <p:nvPr/>
        </p:nvGrpSpPr>
        <p:grpSpPr>
          <a:xfrm>
            <a:off x="76200" y="819150"/>
            <a:ext cx="6522229" cy="3708093"/>
            <a:chOff x="1305737" y="540057"/>
            <a:chExt cx="6465559" cy="4455468"/>
          </a:xfrm>
        </p:grpSpPr>
        <p:sp>
          <p:nvSpPr>
            <p:cNvPr id="192515" name="Rectangle 3"/>
            <p:cNvSpPr>
              <a:spLocks noChangeArrowheads="1"/>
            </p:cNvSpPr>
            <p:nvPr/>
          </p:nvSpPr>
          <p:spPr bwMode="auto">
            <a:xfrm>
              <a:off x="2810336" y="540057"/>
              <a:ext cx="3591377" cy="1755185"/>
            </a:xfrm>
            <a:prstGeom prst="rect">
              <a:avLst/>
            </a:prstGeom>
            <a:solidFill>
              <a:srgbClr val="FFCCFF"/>
            </a:solidFill>
            <a:ln w="38100">
              <a:solidFill>
                <a:srgbClr val="0000CC"/>
              </a:solidFill>
              <a:prstDash val="sysDot"/>
              <a:round/>
              <a:headEnd/>
              <a:tailEnd/>
            </a:ln>
          </p:spPr>
          <p:txBody>
            <a:bodyPr wrap="none" anchor="ctr"/>
            <a:lstStyle>
              <a:lvl1pPr>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1pPr>
              <a:lvl2pPr marL="742950" indent="-28575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2pPr>
              <a:lvl3pPr marL="11430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3pPr>
              <a:lvl4pPr marL="16002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4pPr>
              <a:lvl5pPr marL="2057400" indent="-228600">
                <a:lnSpc>
                  <a:spcPct val="93000"/>
                </a:lnSpc>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defRPr sz="3200" b="1">
                  <a:solidFill>
                    <a:schemeClr val="bg1"/>
                  </a:solidFill>
                  <a:latin typeface="Times New Roman" panose="02020603050405020304" pitchFamily="18" charset="0"/>
                </a:defRPr>
              </a:lvl9pPr>
            </a:lstStyle>
            <a:p>
              <a:pPr>
                <a:lnSpc>
                  <a:spcPct val="80000"/>
                </a:lnSpc>
              </a:pPr>
              <a:endParaRPr lang="en-US" altLang="en-US" sz="2449">
                <a:latin typeface="Comic Sans MS" panose="030F0702030302020204" pitchFamily="66" charset="0"/>
              </a:endParaRPr>
            </a:p>
          </p:txBody>
        </p:sp>
        <p:sp>
          <p:nvSpPr>
            <p:cNvPr id="192516" name="Rectangle 4"/>
            <p:cNvSpPr>
              <a:spLocks noChangeArrowheads="1"/>
            </p:cNvSpPr>
            <p:nvPr/>
          </p:nvSpPr>
          <p:spPr bwMode="auto">
            <a:xfrm>
              <a:off x="3120329" y="757160"/>
              <a:ext cx="2908745" cy="322954"/>
            </a:xfrm>
            <a:prstGeom prst="rect">
              <a:avLst/>
            </a:prstGeom>
            <a:solidFill>
              <a:srgbClr val="CCFFCC"/>
            </a:solidFill>
            <a:ln w="36000">
              <a:solidFill>
                <a:srgbClr val="000000"/>
              </a:solidFill>
              <a:round/>
              <a:headEnd/>
              <a:tailEnd/>
            </a:ln>
          </p:spPr>
          <p:txBody>
            <a:bodyPr wrap="none" lIns="80999" tIns="47249" rIns="80999" bIns="47249" anchor="ctr"/>
            <a:lstStyle>
              <a:lvl1pPr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1pPr>
              <a:lvl2pPr marL="742950" indent="-28575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2pPr>
              <a:lvl3pPr marL="11430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3pPr>
              <a:lvl4pPr marL="16002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4pPr>
              <a:lvl5pPr marL="20574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5pPr>
              <a:lvl6pPr marL="25146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6pPr>
              <a:lvl7pPr marL="29718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7pPr>
              <a:lvl8pPr marL="34290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8pPr>
              <a:lvl9pPr marL="38862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9pPr>
            </a:lstStyle>
            <a:p>
              <a:pPr algn="ctr" eaLnBrk="1" hangingPunct="1">
                <a:lnSpc>
                  <a:spcPct val="100000"/>
                </a:lnSpc>
              </a:pPr>
              <a:r>
                <a:rPr lang="en-IN" altLang="en-US" sz="1361">
                  <a:solidFill>
                    <a:srgbClr val="000000"/>
                  </a:solidFill>
                  <a:latin typeface="Comic Sans MS" panose="030F0702030302020204" pitchFamily="66" charset="0"/>
                </a:rPr>
                <a:t>Identify System Objectives</a:t>
              </a:r>
            </a:p>
          </p:txBody>
        </p:sp>
        <p:sp>
          <p:nvSpPr>
            <p:cNvPr id="192517" name="Rectangle 5"/>
            <p:cNvSpPr>
              <a:spLocks noChangeArrowheads="1"/>
            </p:cNvSpPr>
            <p:nvPr/>
          </p:nvSpPr>
          <p:spPr bwMode="auto">
            <a:xfrm>
              <a:off x="3220778" y="4212443"/>
              <a:ext cx="2873102" cy="270028"/>
            </a:xfrm>
            <a:prstGeom prst="rect">
              <a:avLst/>
            </a:prstGeom>
            <a:solidFill>
              <a:srgbClr val="FFFFCC"/>
            </a:solidFill>
            <a:ln w="36000">
              <a:solidFill>
                <a:srgbClr val="000000"/>
              </a:solidFill>
              <a:round/>
              <a:headEnd/>
              <a:tailEnd/>
            </a:ln>
          </p:spPr>
          <p:txBody>
            <a:bodyPr wrap="none" lIns="80999" tIns="47249" rIns="80999" bIns="47249" anchor="ctr"/>
            <a:lstStyle>
              <a:lvl1pPr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1pPr>
              <a:lvl2pPr marL="742950" indent="-28575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2pPr>
              <a:lvl3pPr marL="11430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3pPr>
              <a:lvl4pPr marL="16002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4pPr>
              <a:lvl5pPr marL="20574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5pPr>
              <a:lvl6pPr marL="25146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6pPr>
              <a:lvl7pPr marL="29718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7pPr>
              <a:lvl8pPr marL="34290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8pPr>
              <a:lvl9pPr marL="38862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9pPr>
            </a:lstStyle>
            <a:p>
              <a:pPr algn="ctr" eaLnBrk="1" hangingPunct="1">
                <a:lnSpc>
                  <a:spcPct val="100000"/>
                </a:lnSpc>
              </a:pPr>
              <a:r>
                <a:rPr lang="en-IN" altLang="en-US" sz="1361">
                  <a:solidFill>
                    <a:srgbClr val="000000"/>
                  </a:solidFill>
                  <a:latin typeface="Comic Sans MS" panose="030F0702030302020204" pitchFamily="66" charset="0"/>
                </a:rPr>
                <a:t>Evaluate the results     </a:t>
              </a:r>
            </a:p>
          </p:txBody>
        </p:sp>
        <p:sp>
          <p:nvSpPr>
            <p:cNvPr id="192518" name="Rectangle 6"/>
            <p:cNvSpPr>
              <a:spLocks noChangeArrowheads="1"/>
            </p:cNvSpPr>
            <p:nvPr/>
          </p:nvSpPr>
          <p:spPr bwMode="auto">
            <a:xfrm>
              <a:off x="3220779" y="3699390"/>
              <a:ext cx="2839618" cy="270028"/>
            </a:xfrm>
            <a:prstGeom prst="rect">
              <a:avLst/>
            </a:prstGeom>
            <a:solidFill>
              <a:srgbClr val="FFFFCC"/>
            </a:solidFill>
            <a:ln w="36000">
              <a:solidFill>
                <a:srgbClr val="000000"/>
              </a:solidFill>
              <a:round/>
              <a:headEnd/>
              <a:tailEnd/>
            </a:ln>
          </p:spPr>
          <p:txBody>
            <a:bodyPr wrap="none" lIns="80999" tIns="47249" rIns="80999" bIns="47249" anchor="ctr"/>
            <a:lstStyle>
              <a:lvl1pPr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1pPr>
              <a:lvl2pPr marL="742950" indent="-28575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2pPr>
              <a:lvl3pPr marL="11430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3pPr>
              <a:lvl4pPr marL="16002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4pPr>
              <a:lvl5pPr marL="20574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5pPr>
              <a:lvl6pPr marL="25146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6pPr>
              <a:lvl7pPr marL="29718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7pPr>
              <a:lvl8pPr marL="34290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8pPr>
              <a:lvl9pPr marL="38862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9pPr>
            </a:lstStyle>
            <a:p>
              <a:pPr algn="ctr" eaLnBrk="1" hangingPunct="1">
                <a:lnSpc>
                  <a:spcPct val="100000"/>
                </a:lnSpc>
              </a:pPr>
              <a:r>
                <a:rPr lang="en-IN" altLang="en-US" sz="1361">
                  <a:solidFill>
                    <a:srgbClr val="000000"/>
                  </a:solidFill>
                  <a:latin typeface="Comic Sans MS" panose="030F0702030302020204" pitchFamily="66" charset="0"/>
                </a:rPr>
                <a:t>Implement the increment</a:t>
              </a:r>
            </a:p>
          </p:txBody>
        </p:sp>
        <p:sp>
          <p:nvSpPr>
            <p:cNvPr id="192519" name="Rectangle 7"/>
            <p:cNvSpPr>
              <a:spLocks noChangeArrowheads="1"/>
            </p:cNvSpPr>
            <p:nvPr/>
          </p:nvSpPr>
          <p:spPr bwMode="auto">
            <a:xfrm>
              <a:off x="3220778" y="3186335"/>
              <a:ext cx="2873102" cy="270028"/>
            </a:xfrm>
            <a:prstGeom prst="rect">
              <a:avLst/>
            </a:prstGeom>
            <a:solidFill>
              <a:srgbClr val="FFFFCC"/>
            </a:solidFill>
            <a:ln w="36000">
              <a:solidFill>
                <a:srgbClr val="000000"/>
              </a:solidFill>
              <a:round/>
              <a:headEnd/>
              <a:tailEnd/>
            </a:ln>
          </p:spPr>
          <p:txBody>
            <a:bodyPr wrap="none" lIns="80999" tIns="47249" rIns="80999" bIns="47249" anchor="ctr"/>
            <a:lstStyle>
              <a:lvl1pPr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1pPr>
              <a:lvl2pPr marL="742950" indent="-28575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2pPr>
              <a:lvl3pPr marL="11430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3pPr>
              <a:lvl4pPr marL="16002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4pPr>
              <a:lvl5pPr marL="20574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5pPr>
              <a:lvl6pPr marL="25146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6pPr>
              <a:lvl7pPr marL="29718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7pPr>
              <a:lvl8pPr marL="34290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8pPr>
              <a:lvl9pPr marL="38862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9pPr>
            </a:lstStyle>
            <a:p>
              <a:pPr algn="ctr" eaLnBrk="1" hangingPunct="1">
                <a:lnSpc>
                  <a:spcPct val="100000"/>
                </a:lnSpc>
              </a:pPr>
              <a:r>
                <a:rPr lang="en-IN" altLang="en-US" sz="1361">
                  <a:solidFill>
                    <a:srgbClr val="000000"/>
                  </a:solidFill>
                  <a:latin typeface="Comic Sans MS" panose="030F0702030302020204" pitchFamily="66" charset="0"/>
                </a:rPr>
                <a:t>Build the increment</a:t>
              </a:r>
            </a:p>
          </p:txBody>
        </p:sp>
        <p:sp>
          <p:nvSpPr>
            <p:cNvPr id="192520" name="Rectangle 8"/>
            <p:cNvSpPr>
              <a:spLocks noChangeArrowheads="1"/>
            </p:cNvSpPr>
            <p:nvPr/>
          </p:nvSpPr>
          <p:spPr bwMode="auto">
            <a:xfrm>
              <a:off x="3220779" y="2673282"/>
              <a:ext cx="2839618" cy="270028"/>
            </a:xfrm>
            <a:prstGeom prst="rect">
              <a:avLst/>
            </a:prstGeom>
            <a:solidFill>
              <a:srgbClr val="FFFFCC"/>
            </a:solidFill>
            <a:ln w="36000">
              <a:solidFill>
                <a:srgbClr val="000000"/>
              </a:solidFill>
              <a:round/>
              <a:headEnd/>
              <a:tailEnd/>
            </a:ln>
          </p:spPr>
          <p:txBody>
            <a:bodyPr wrap="none" lIns="80999" tIns="47249" rIns="80999" bIns="47249" anchor="ctr"/>
            <a:lstStyle>
              <a:lvl1pPr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1pPr>
              <a:lvl2pPr marL="742950" indent="-28575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2pPr>
              <a:lvl3pPr marL="11430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3pPr>
              <a:lvl4pPr marL="16002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4pPr>
              <a:lvl5pPr marL="20574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5pPr>
              <a:lvl6pPr marL="25146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6pPr>
              <a:lvl7pPr marL="29718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7pPr>
              <a:lvl8pPr marL="34290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8pPr>
              <a:lvl9pPr marL="38862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9pPr>
            </a:lstStyle>
            <a:p>
              <a:pPr algn="ctr" eaLnBrk="1" hangingPunct="1">
                <a:lnSpc>
                  <a:spcPct val="100000"/>
                </a:lnSpc>
              </a:pPr>
              <a:r>
                <a:rPr lang="en-IN" altLang="en-US" sz="1361">
                  <a:solidFill>
                    <a:srgbClr val="000000"/>
                  </a:solidFill>
                  <a:latin typeface="Comic Sans MS" panose="030F0702030302020204" pitchFamily="66" charset="0"/>
                </a:rPr>
                <a:t>Design increment</a:t>
              </a:r>
            </a:p>
          </p:txBody>
        </p:sp>
        <p:sp>
          <p:nvSpPr>
            <p:cNvPr id="192521" name="Rectangle 9"/>
            <p:cNvSpPr>
              <a:spLocks noChangeArrowheads="1"/>
            </p:cNvSpPr>
            <p:nvPr/>
          </p:nvSpPr>
          <p:spPr bwMode="auto">
            <a:xfrm>
              <a:off x="3120329" y="1275615"/>
              <a:ext cx="2908745" cy="270028"/>
            </a:xfrm>
            <a:prstGeom prst="rect">
              <a:avLst/>
            </a:prstGeom>
            <a:solidFill>
              <a:srgbClr val="CCFFCC"/>
            </a:solidFill>
            <a:ln w="36000">
              <a:solidFill>
                <a:srgbClr val="000000"/>
              </a:solidFill>
              <a:round/>
              <a:headEnd/>
              <a:tailEnd/>
            </a:ln>
          </p:spPr>
          <p:txBody>
            <a:bodyPr wrap="none" lIns="80999" tIns="47249" rIns="80999" bIns="47249" anchor="ctr"/>
            <a:lstStyle>
              <a:lvl1pPr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1pPr>
              <a:lvl2pPr marL="742950" indent="-28575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2pPr>
              <a:lvl3pPr marL="11430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3pPr>
              <a:lvl4pPr marL="16002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4pPr>
              <a:lvl5pPr marL="20574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5pPr>
              <a:lvl6pPr marL="25146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6pPr>
              <a:lvl7pPr marL="29718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7pPr>
              <a:lvl8pPr marL="34290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8pPr>
              <a:lvl9pPr marL="38862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9pPr>
            </a:lstStyle>
            <a:p>
              <a:pPr algn="ctr" eaLnBrk="1" hangingPunct="1">
                <a:lnSpc>
                  <a:spcPct val="100000"/>
                </a:lnSpc>
              </a:pPr>
              <a:r>
                <a:rPr lang="en-IN" altLang="en-US" sz="1361">
                  <a:solidFill>
                    <a:srgbClr val="000000"/>
                  </a:solidFill>
                  <a:latin typeface="Comic Sans MS" panose="030F0702030302020204" pitchFamily="66" charset="0"/>
                </a:rPr>
                <a:t>Plan increments </a:t>
              </a:r>
            </a:p>
          </p:txBody>
        </p:sp>
        <p:sp>
          <p:nvSpPr>
            <p:cNvPr id="192522" name="Text Box 11"/>
            <p:cNvSpPr txBox="1">
              <a:spLocks noChangeArrowheads="1"/>
            </p:cNvSpPr>
            <p:nvPr/>
          </p:nvSpPr>
          <p:spPr bwMode="auto">
            <a:xfrm>
              <a:off x="3120329" y="1845915"/>
              <a:ext cx="2908745" cy="299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6000">
                  <a:solidFill>
                    <a:srgbClr val="000000"/>
                  </a:solidFill>
                  <a:round/>
                  <a:headEnd/>
                  <a:tailEnd/>
                </a14:hiddenLine>
              </a:ext>
            </a:extLst>
          </p:spPr>
          <p:txBody>
            <a:bodyPr lIns="80999" tIns="47249" rIns="80999" bIns="47249"/>
            <a:lstStyle>
              <a:lvl1pPr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1pPr>
              <a:lvl2pPr marL="742950" indent="-28575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2pPr>
              <a:lvl3pPr marL="11430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3pPr>
              <a:lvl4pPr marL="16002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4pPr>
              <a:lvl5pPr marL="20574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5pPr>
              <a:lvl6pPr marL="25146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6pPr>
              <a:lvl7pPr marL="29718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7pPr>
              <a:lvl8pPr marL="34290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8pPr>
              <a:lvl9pPr marL="38862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9pPr>
            </a:lstStyle>
            <a:p>
              <a:pPr eaLnBrk="1" hangingPunct="1">
                <a:lnSpc>
                  <a:spcPct val="100000"/>
                </a:lnSpc>
              </a:pPr>
              <a:endParaRPr lang="en-IN" altLang="en-US" sz="1361">
                <a:solidFill>
                  <a:srgbClr val="000000"/>
                </a:solidFill>
                <a:latin typeface="Comic Sans MS" panose="030F0702030302020204" pitchFamily="66" charset="0"/>
              </a:endParaRPr>
            </a:p>
          </p:txBody>
        </p:sp>
        <p:sp>
          <p:nvSpPr>
            <p:cNvPr id="192523" name="Line 13"/>
            <p:cNvSpPr>
              <a:spLocks noChangeShapeType="1"/>
            </p:cNvSpPr>
            <p:nvPr/>
          </p:nvSpPr>
          <p:spPr bwMode="auto">
            <a:xfrm>
              <a:off x="4521235" y="2295242"/>
              <a:ext cx="1080" cy="405042"/>
            </a:xfrm>
            <a:prstGeom prst="line">
              <a:avLst/>
            </a:prstGeom>
            <a:noFill/>
            <a:ln w="360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92524" name="Line 14"/>
            <p:cNvSpPr>
              <a:spLocks noChangeShapeType="1"/>
            </p:cNvSpPr>
            <p:nvPr/>
          </p:nvSpPr>
          <p:spPr bwMode="auto">
            <a:xfrm>
              <a:off x="2810336" y="2564190"/>
              <a:ext cx="2160" cy="2106221"/>
            </a:xfrm>
            <a:prstGeom prst="line">
              <a:avLst/>
            </a:prstGeom>
            <a:noFill/>
            <a:ln w="360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25"/>
            </a:p>
          </p:txBody>
        </p:sp>
        <p:sp>
          <p:nvSpPr>
            <p:cNvPr id="192525" name="Line 15"/>
            <p:cNvSpPr>
              <a:spLocks noChangeShapeType="1"/>
            </p:cNvSpPr>
            <p:nvPr/>
          </p:nvSpPr>
          <p:spPr bwMode="auto">
            <a:xfrm flipH="1">
              <a:off x="2809256" y="2564190"/>
              <a:ext cx="346716" cy="1080"/>
            </a:xfrm>
            <a:prstGeom prst="line">
              <a:avLst/>
            </a:prstGeom>
            <a:noFill/>
            <a:ln w="360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25"/>
            </a:p>
          </p:txBody>
        </p:sp>
        <p:sp>
          <p:nvSpPr>
            <p:cNvPr id="192526" name="Line 16"/>
            <p:cNvSpPr>
              <a:spLocks noChangeShapeType="1"/>
            </p:cNvSpPr>
            <p:nvPr/>
          </p:nvSpPr>
          <p:spPr bwMode="auto">
            <a:xfrm>
              <a:off x="4521235" y="2916307"/>
              <a:ext cx="1080" cy="270028"/>
            </a:xfrm>
            <a:prstGeom prst="line">
              <a:avLst/>
            </a:prstGeom>
            <a:noFill/>
            <a:ln w="360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92527" name="Line 17"/>
            <p:cNvSpPr>
              <a:spLocks noChangeShapeType="1"/>
            </p:cNvSpPr>
            <p:nvPr/>
          </p:nvSpPr>
          <p:spPr bwMode="auto">
            <a:xfrm>
              <a:off x="4521235" y="3429361"/>
              <a:ext cx="1080" cy="270028"/>
            </a:xfrm>
            <a:prstGeom prst="line">
              <a:avLst/>
            </a:prstGeom>
            <a:noFill/>
            <a:ln w="360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92528" name="Line 18"/>
            <p:cNvSpPr>
              <a:spLocks noChangeShapeType="1"/>
            </p:cNvSpPr>
            <p:nvPr/>
          </p:nvSpPr>
          <p:spPr bwMode="auto">
            <a:xfrm>
              <a:off x="4521235" y="3942415"/>
              <a:ext cx="1080" cy="270028"/>
            </a:xfrm>
            <a:prstGeom prst="line">
              <a:avLst/>
            </a:prstGeom>
            <a:noFill/>
            <a:ln w="3600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92529" name="Line 19"/>
            <p:cNvSpPr>
              <a:spLocks noChangeShapeType="1"/>
            </p:cNvSpPr>
            <p:nvPr/>
          </p:nvSpPr>
          <p:spPr bwMode="auto">
            <a:xfrm>
              <a:off x="2810336" y="4670411"/>
              <a:ext cx="342396" cy="1080"/>
            </a:xfrm>
            <a:prstGeom prst="line">
              <a:avLst/>
            </a:prstGeom>
            <a:noFill/>
            <a:ln w="360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25"/>
            </a:p>
          </p:txBody>
        </p:sp>
        <p:sp>
          <p:nvSpPr>
            <p:cNvPr id="192530" name="Line 20"/>
            <p:cNvSpPr>
              <a:spLocks noChangeShapeType="1"/>
            </p:cNvSpPr>
            <p:nvPr/>
          </p:nvSpPr>
          <p:spPr bwMode="auto">
            <a:xfrm>
              <a:off x="4521235" y="4455468"/>
              <a:ext cx="1080" cy="540057"/>
            </a:xfrm>
            <a:prstGeom prst="line">
              <a:avLst/>
            </a:prstGeom>
            <a:noFill/>
            <a:ln w="360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25"/>
            </a:p>
          </p:txBody>
        </p:sp>
        <p:sp>
          <p:nvSpPr>
            <p:cNvPr id="192531" name="Line 21"/>
            <p:cNvSpPr>
              <a:spLocks noChangeShapeType="1"/>
            </p:cNvSpPr>
            <p:nvPr/>
          </p:nvSpPr>
          <p:spPr bwMode="auto">
            <a:xfrm>
              <a:off x="4521235" y="4994445"/>
              <a:ext cx="2393531" cy="1080"/>
            </a:xfrm>
            <a:prstGeom prst="line">
              <a:avLst/>
            </a:prstGeom>
            <a:noFill/>
            <a:ln w="360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25"/>
            </a:p>
          </p:txBody>
        </p:sp>
        <p:sp>
          <p:nvSpPr>
            <p:cNvPr id="192532" name="Line 22"/>
            <p:cNvSpPr>
              <a:spLocks noChangeShapeType="1"/>
            </p:cNvSpPr>
            <p:nvPr/>
          </p:nvSpPr>
          <p:spPr bwMode="auto">
            <a:xfrm>
              <a:off x="6914767" y="2430256"/>
              <a:ext cx="2160" cy="2564189"/>
            </a:xfrm>
            <a:prstGeom prst="line">
              <a:avLst/>
            </a:prstGeom>
            <a:noFill/>
            <a:ln w="360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25"/>
            </a:p>
          </p:txBody>
        </p:sp>
        <p:sp>
          <p:nvSpPr>
            <p:cNvPr id="192533" name="Line 23"/>
            <p:cNvSpPr>
              <a:spLocks noChangeShapeType="1"/>
            </p:cNvSpPr>
            <p:nvPr/>
          </p:nvSpPr>
          <p:spPr bwMode="auto">
            <a:xfrm>
              <a:off x="6914766" y="4994445"/>
              <a:ext cx="855450" cy="1080"/>
            </a:xfrm>
            <a:prstGeom prst="line">
              <a:avLst/>
            </a:prstGeom>
            <a:noFill/>
            <a:ln w="360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25"/>
            </a:p>
          </p:txBody>
        </p:sp>
        <p:sp>
          <p:nvSpPr>
            <p:cNvPr id="192534" name="Line 24"/>
            <p:cNvSpPr>
              <a:spLocks noChangeShapeType="1"/>
            </p:cNvSpPr>
            <p:nvPr/>
          </p:nvSpPr>
          <p:spPr bwMode="auto">
            <a:xfrm flipH="1">
              <a:off x="4519075" y="2430256"/>
              <a:ext cx="2397852" cy="1080"/>
            </a:xfrm>
            <a:prstGeom prst="line">
              <a:avLst/>
            </a:prstGeom>
            <a:noFill/>
            <a:ln w="360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92535" name="Line 25"/>
            <p:cNvSpPr>
              <a:spLocks noChangeShapeType="1"/>
            </p:cNvSpPr>
            <p:nvPr/>
          </p:nvSpPr>
          <p:spPr bwMode="auto">
            <a:xfrm flipV="1">
              <a:off x="7770216" y="1212968"/>
              <a:ext cx="1080" cy="3782557"/>
            </a:xfrm>
            <a:prstGeom prst="line">
              <a:avLst/>
            </a:prstGeom>
            <a:noFill/>
            <a:ln w="360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1225"/>
            </a:p>
          </p:txBody>
        </p:sp>
        <p:sp>
          <p:nvSpPr>
            <p:cNvPr id="192536" name="Line 26"/>
            <p:cNvSpPr>
              <a:spLocks noChangeShapeType="1"/>
            </p:cNvSpPr>
            <p:nvPr/>
          </p:nvSpPr>
          <p:spPr bwMode="auto">
            <a:xfrm flipH="1">
              <a:off x="6400632" y="1214048"/>
              <a:ext cx="1370664" cy="1080"/>
            </a:xfrm>
            <a:prstGeom prst="line">
              <a:avLst/>
            </a:prstGeom>
            <a:noFill/>
            <a:ln w="360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225"/>
            </a:p>
          </p:txBody>
        </p:sp>
        <p:sp>
          <p:nvSpPr>
            <p:cNvPr id="192537" name="Text Box 27"/>
            <p:cNvSpPr txBox="1">
              <a:spLocks noChangeArrowheads="1"/>
            </p:cNvSpPr>
            <p:nvPr/>
          </p:nvSpPr>
          <p:spPr bwMode="auto">
            <a:xfrm>
              <a:off x="6377716" y="3211720"/>
              <a:ext cx="1296136" cy="327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2000">
                  <a:solidFill>
                    <a:srgbClr val="000000"/>
                  </a:solidFill>
                  <a:round/>
                  <a:headEnd/>
                  <a:tailEnd/>
                </a14:hiddenLine>
              </a:ext>
            </a:extLst>
          </p:spPr>
          <p:txBody>
            <a:bodyPr lIns="94499" tIns="60749" rIns="94499" bIns="60749"/>
            <a:lstStyle>
              <a:lvl1pPr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1pPr>
              <a:lvl2pPr marL="742950" indent="-28575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2pPr>
              <a:lvl3pPr marL="11430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3pPr>
              <a:lvl4pPr marL="16002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4pPr>
              <a:lvl5pPr marL="20574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5pPr>
              <a:lvl6pPr marL="25146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6pPr>
              <a:lvl7pPr marL="29718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7pPr>
              <a:lvl8pPr marL="34290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8pPr>
              <a:lvl9pPr marL="38862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9pPr>
            </a:lstStyle>
            <a:p>
              <a:pPr eaLnBrk="1" hangingPunct="1">
                <a:lnSpc>
                  <a:spcPct val="100000"/>
                </a:lnSpc>
              </a:pPr>
              <a:r>
                <a:rPr lang="en-IN" altLang="en-US" sz="1905" dirty="0">
                  <a:solidFill>
                    <a:srgbClr val="0000FF"/>
                  </a:solidFill>
                  <a:latin typeface="Comic Sans MS" panose="030F0702030302020204" pitchFamily="66" charset="0"/>
                </a:rPr>
                <a:t>Feedback</a:t>
              </a:r>
            </a:p>
          </p:txBody>
        </p:sp>
        <p:sp>
          <p:nvSpPr>
            <p:cNvPr id="192538" name="Text Box 28"/>
            <p:cNvSpPr txBox="1">
              <a:spLocks noChangeArrowheads="1"/>
            </p:cNvSpPr>
            <p:nvPr/>
          </p:nvSpPr>
          <p:spPr bwMode="auto">
            <a:xfrm>
              <a:off x="1305738" y="3375357"/>
              <a:ext cx="1631204" cy="739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2000">
                  <a:solidFill>
                    <a:srgbClr val="000000"/>
                  </a:solidFill>
                  <a:round/>
                  <a:headEnd/>
                  <a:tailEnd/>
                </a14:hiddenLine>
              </a:ext>
            </a:extLst>
          </p:spPr>
          <p:txBody>
            <a:bodyPr lIns="94499" tIns="60749" rIns="94499" bIns="60749"/>
            <a:lstStyle>
              <a:lvl1pPr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1pPr>
              <a:lvl2pPr marL="742950" indent="-28575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2pPr>
              <a:lvl3pPr marL="11430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3pPr>
              <a:lvl4pPr marL="16002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4pPr>
              <a:lvl5pPr marL="20574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5pPr>
              <a:lvl6pPr marL="25146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6pPr>
              <a:lvl7pPr marL="29718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7pPr>
              <a:lvl8pPr marL="34290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8pPr>
              <a:lvl9pPr marL="38862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9pPr>
            </a:lstStyle>
            <a:p>
              <a:pPr eaLnBrk="1" hangingPunct="1">
                <a:lnSpc>
                  <a:spcPct val="100000"/>
                </a:lnSpc>
              </a:pPr>
              <a:r>
                <a:rPr lang="en-IN" altLang="en-US" sz="1361" dirty="0">
                  <a:solidFill>
                    <a:srgbClr val="000000"/>
                  </a:solidFill>
                  <a:latin typeface="Comic Sans MS" panose="030F0702030302020204" pitchFamily="66" charset="0"/>
                </a:rPr>
                <a:t>Repeat for each increment</a:t>
              </a:r>
            </a:p>
          </p:txBody>
        </p:sp>
        <p:sp>
          <p:nvSpPr>
            <p:cNvPr id="192539" name="Text Box 29"/>
            <p:cNvSpPr txBox="1">
              <a:spLocks noChangeArrowheads="1"/>
            </p:cNvSpPr>
            <p:nvPr/>
          </p:nvSpPr>
          <p:spPr bwMode="auto">
            <a:xfrm>
              <a:off x="1305737" y="809006"/>
              <a:ext cx="1814590" cy="145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2000">
                  <a:solidFill>
                    <a:srgbClr val="000000"/>
                  </a:solidFill>
                  <a:round/>
                  <a:headEnd/>
                  <a:tailEnd/>
                </a14:hiddenLine>
              </a:ext>
            </a:extLst>
          </p:spPr>
          <p:txBody>
            <a:bodyPr lIns="94499" tIns="60749" rIns="94499" bIns="60749"/>
            <a:lstStyle>
              <a:lvl1pPr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1pPr>
              <a:lvl2pPr marL="742950" indent="-28575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2pPr>
              <a:lvl3pPr marL="11430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3pPr>
              <a:lvl4pPr marL="16002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4pPr>
              <a:lvl5pPr marL="20574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5pPr>
              <a:lvl6pPr marL="25146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6pPr>
              <a:lvl7pPr marL="29718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7pPr>
              <a:lvl8pPr marL="34290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8pPr>
              <a:lvl9pPr marL="38862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9pPr>
            </a:lstStyle>
            <a:p>
              <a:pPr>
                <a:lnSpc>
                  <a:spcPct val="80000"/>
                </a:lnSpc>
              </a:pPr>
              <a:r>
                <a:rPr lang="en-IN" altLang="en-US" sz="1800" dirty="0">
                  <a:solidFill>
                    <a:schemeClr val="accent2"/>
                  </a:solidFill>
                  <a:latin typeface="Comic Sans MS" panose="030F0702030302020204" pitchFamily="66" charset="0"/>
                </a:rPr>
                <a:t>Planned</a:t>
              </a:r>
            </a:p>
            <a:p>
              <a:pPr>
                <a:lnSpc>
                  <a:spcPct val="80000"/>
                </a:lnSpc>
              </a:pPr>
              <a:r>
                <a:rPr lang="en-IN" altLang="en-US" sz="1800" dirty="0">
                  <a:solidFill>
                    <a:schemeClr val="accent2"/>
                  </a:solidFill>
                  <a:latin typeface="Comic Sans MS" panose="030F0702030302020204" pitchFamily="66" charset="0"/>
                </a:rPr>
                <a:t>incremental </a:t>
              </a:r>
            </a:p>
            <a:p>
              <a:pPr>
                <a:lnSpc>
                  <a:spcPct val="80000"/>
                </a:lnSpc>
              </a:pPr>
              <a:r>
                <a:rPr lang="en-IN" altLang="en-US" sz="1800" dirty="0">
                  <a:solidFill>
                    <a:schemeClr val="accent2"/>
                  </a:solidFill>
                  <a:latin typeface="Comic Sans MS" panose="030F0702030302020204" pitchFamily="66" charset="0"/>
                </a:rPr>
                <a:t>delivery</a:t>
              </a:r>
            </a:p>
            <a:p>
              <a:pPr>
                <a:lnSpc>
                  <a:spcPct val="80000"/>
                </a:lnSpc>
              </a:pPr>
              <a:endParaRPr lang="en-IN" altLang="en-US" sz="1800" dirty="0">
                <a:solidFill>
                  <a:schemeClr val="accent2"/>
                </a:solidFill>
                <a:latin typeface="Comic Sans MS" panose="030F0702030302020204" pitchFamily="66" charset="0"/>
              </a:endParaRPr>
            </a:p>
          </p:txBody>
        </p:sp>
        <p:sp>
          <p:nvSpPr>
            <p:cNvPr id="192540" name="Rectangle 31"/>
            <p:cNvSpPr>
              <a:spLocks noChangeArrowheads="1"/>
            </p:cNvSpPr>
            <p:nvPr/>
          </p:nvSpPr>
          <p:spPr bwMode="auto">
            <a:xfrm>
              <a:off x="3120329" y="1742224"/>
              <a:ext cx="2908745" cy="270028"/>
            </a:xfrm>
            <a:prstGeom prst="rect">
              <a:avLst/>
            </a:prstGeom>
            <a:solidFill>
              <a:srgbClr val="CCFFCC"/>
            </a:solidFill>
            <a:ln w="36000">
              <a:solidFill>
                <a:srgbClr val="000000"/>
              </a:solidFill>
              <a:round/>
              <a:headEnd/>
              <a:tailEnd/>
            </a:ln>
          </p:spPr>
          <p:txBody>
            <a:bodyPr wrap="none" lIns="80999" tIns="47249" rIns="80999" bIns="47249" anchor="ctr"/>
            <a:lstStyle>
              <a:lvl1pPr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1pPr>
              <a:lvl2pPr marL="742950" indent="-28575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2pPr>
              <a:lvl3pPr marL="11430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3pPr>
              <a:lvl4pPr marL="16002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4pPr>
              <a:lvl5pPr marL="2057400" indent="-228600" defTabSz="495300">
                <a:lnSpc>
                  <a:spcPct val="93000"/>
                </a:lnSpc>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5pPr>
              <a:lvl6pPr marL="25146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6pPr>
              <a:lvl7pPr marL="29718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7pPr>
              <a:lvl8pPr marL="34290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8pPr>
              <a:lvl9pPr marL="3886200" indent="-228600" defTabSz="495300"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1008063" algn="l"/>
                  <a:tab pos="2016125" algn="l"/>
                  <a:tab pos="3024188" algn="l"/>
                  <a:tab pos="4032250" algn="l"/>
                  <a:tab pos="5040313" algn="l"/>
                  <a:tab pos="6048375" algn="l"/>
                  <a:tab pos="7054850" algn="l"/>
                  <a:tab pos="8062913" algn="l"/>
                  <a:tab pos="9070975" algn="l"/>
                  <a:tab pos="10079038" algn="l"/>
                  <a:tab pos="11087100" algn="l"/>
                </a:tabLst>
                <a:defRPr sz="3200" b="1">
                  <a:solidFill>
                    <a:schemeClr val="bg1"/>
                  </a:solidFill>
                  <a:latin typeface="Times New Roman" panose="02020603050405020304" pitchFamily="18" charset="0"/>
                </a:defRPr>
              </a:lvl9pPr>
            </a:lstStyle>
            <a:p>
              <a:pPr algn="ctr" eaLnBrk="1" hangingPunct="1">
                <a:lnSpc>
                  <a:spcPct val="100000"/>
                </a:lnSpc>
              </a:pPr>
              <a:r>
                <a:rPr lang="en-IN" altLang="en-US" sz="1361">
                  <a:solidFill>
                    <a:srgbClr val="000000"/>
                  </a:solidFill>
                  <a:latin typeface="Comic Sans MS" panose="030F0702030302020204" pitchFamily="66" charset="0"/>
                </a:rPr>
                <a:t>Incremental delivery plan</a:t>
              </a:r>
            </a:p>
          </p:txBody>
        </p:sp>
      </p:grpSp>
      <p:sp>
        <p:nvSpPr>
          <p:cNvPr id="2" name="Slide Number Placeholder 1"/>
          <p:cNvSpPr>
            <a:spLocks noGrp="1"/>
          </p:cNvSpPr>
          <p:nvPr>
            <p:ph type="sldNum" sz="quarter" idx="12"/>
          </p:nvPr>
        </p:nvSpPr>
        <p:spPr/>
        <p:txBody>
          <a:bodyPr/>
          <a:lstStyle/>
          <a:p>
            <a:fld id="{F815AC96-4A5A-4699-9DBD-ACAB251D8CBA}" type="slidenum">
              <a:rPr lang="en-US" smtClean="0"/>
              <a:pPr/>
              <a:t>9</a:t>
            </a:fld>
            <a:endParaRPr lang="en-US"/>
          </a:p>
        </p:txBody>
      </p:sp>
    </p:spTree>
    <p:extLst>
      <p:ext uri="{BB962C8B-B14F-4D97-AF65-F5344CB8AC3E}">
        <p14:creationId xmlns:p14="http://schemas.microsoft.com/office/powerpoint/2010/main" val="38985615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3969</TotalTime>
  <Words>1549</Words>
  <Application>Microsoft Office PowerPoint</Application>
  <PresentationFormat>Custom</PresentationFormat>
  <Paragraphs>287</Paragraphs>
  <Slides>38</Slides>
  <Notes>22</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38</vt:i4>
      </vt:variant>
    </vt:vector>
  </HeadingPairs>
  <TitlesOfParts>
    <vt:vector size="47" baseType="lpstr">
      <vt:lpstr>Arial</vt:lpstr>
      <vt:lpstr>Calibri</vt:lpstr>
      <vt:lpstr>Calibri Light</vt:lpstr>
      <vt:lpstr>Comic Sans MS</vt:lpstr>
      <vt:lpstr>굴림</vt:lpstr>
      <vt:lpstr>Times New Roman</vt:lpstr>
      <vt:lpstr>Office Theme</vt:lpstr>
      <vt:lpstr>Custom Design</vt:lpstr>
      <vt:lpstr>Document</vt:lpstr>
      <vt:lpstr>Life Cycle Models: Incremental, Evolutionary, and RAD Models </vt:lpstr>
      <vt:lpstr>PowerPoint Presentation</vt:lpstr>
      <vt:lpstr>Incremental  and Iterative  Development (IID)</vt:lpstr>
      <vt:lpstr>Customer’s Perspective‏</vt:lpstr>
      <vt:lpstr>Incremental Model</vt:lpstr>
      <vt:lpstr>Incremental Model: Requirements</vt:lpstr>
      <vt:lpstr>Incremental Model</vt:lpstr>
      <vt:lpstr>Incremental delivery</vt:lpstr>
      <vt:lpstr>PowerPoint Presentation</vt:lpstr>
      <vt:lpstr>Which step first?</vt:lpstr>
      <vt:lpstr>V/C ratios: an example</vt:lpstr>
      <vt:lpstr>Evolutionary Model with Iterations</vt:lpstr>
      <vt:lpstr>An Evolutionary and Iterative Development Process...</vt:lpstr>
      <vt:lpstr>Evolutionary Model with Iteration</vt:lpstr>
      <vt:lpstr>Evolutionary model with iteration</vt:lpstr>
      <vt:lpstr>Evolutionary Model</vt:lpstr>
      <vt:lpstr>Activities in an Iteration</vt:lpstr>
      <vt:lpstr>Evolutionary Model with Iteration</vt:lpstr>
      <vt:lpstr>Evolutionary Model (CONT.)‏</vt:lpstr>
      <vt:lpstr>Evolutionary Model</vt:lpstr>
      <vt:lpstr>Advantages of Evolutionary Model </vt:lpstr>
      <vt:lpstr>Advantages of evolutionary model</vt:lpstr>
      <vt:lpstr>Advantages of Evolutionary Model with Iteration</vt:lpstr>
      <vt:lpstr>Evolutionary Model: Problems</vt:lpstr>
      <vt:lpstr>RAD Model </vt:lpstr>
      <vt:lpstr>Rapid Application Development (RAD)  Model</vt:lpstr>
      <vt:lpstr>Important Underlying Principle</vt:lpstr>
      <vt:lpstr>Methodology</vt:lpstr>
      <vt:lpstr>Methodology</vt:lpstr>
      <vt:lpstr>How Does RAD Facilitate Faster Development?</vt:lpstr>
      <vt:lpstr>For which Applications is RAD Suitable?</vt:lpstr>
      <vt:lpstr>For Which Applications RAD is Unsuitable?</vt:lpstr>
      <vt:lpstr>Prototyping versus RAD</vt:lpstr>
      <vt:lpstr>Prototyping versus RAD </vt:lpstr>
      <vt:lpstr>RAD versus Iterative Waterfall Model</vt:lpstr>
      <vt:lpstr>RAD versus Iterative Waterfall Model</vt:lpstr>
      <vt:lpstr>RAD versus Evolutionary Model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i4344 sushanta</dc:creator>
  <cp:lastModifiedBy>Prof.R Mall</cp:lastModifiedBy>
  <cp:revision>156</cp:revision>
  <dcterms:created xsi:type="dcterms:W3CDTF">2016-12-13T07:50:37Z</dcterms:created>
  <dcterms:modified xsi:type="dcterms:W3CDTF">2018-07-22T15:26:25Z</dcterms:modified>
</cp:coreProperties>
</file>