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3"/>
  </p:notesMasterIdLst>
  <p:sldIdLst>
    <p:sldId id="279" r:id="rId3"/>
    <p:sldId id="427" r:id="rId4"/>
    <p:sldId id="428" r:id="rId5"/>
    <p:sldId id="429" r:id="rId6"/>
    <p:sldId id="430" r:id="rId7"/>
    <p:sldId id="432" r:id="rId8"/>
    <p:sldId id="433" r:id="rId9"/>
    <p:sldId id="434" r:id="rId10"/>
    <p:sldId id="435" r:id="rId11"/>
    <p:sldId id="436" r:id="rId12"/>
    <p:sldId id="523" r:id="rId13"/>
    <p:sldId id="524" r:id="rId14"/>
    <p:sldId id="525" r:id="rId15"/>
    <p:sldId id="526" r:id="rId16"/>
    <p:sldId id="527" r:id="rId17"/>
    <p:sldId id="528" r:id="rId18"/>
    <p:sldId id="529" r:id="rId19"/>
    <p:sldId id="437" r:id="rId20"/>
    <p:sldId id="438" r:id="rId21"/>
    <p:sldId id="440" r:id="rId22"/>
    <p:sldId id="446" r:id="rId23"/>
    <p:sldId id="448" r:id="rId24"/>
    <p:sldId id="449" r:id="rId25"/>
    <p:sldId id="450" r:id="rId26"/>
    <p:sldId id="451" r:id="rId27"/>
    <p:sldId id="452" r:id="rId28"/>
    <p:sldId id="453" r:id="rId29"/>
    <p:sldId id="454" r:id="rId30"/>
    <p:sldId id="455" r:id="rId31"/>
    <p:sldId id="456" r:id="rId32"/>
    <p:sldId id="457" r:id="rId33"/>
    <p:sldId id="459" r:id="rId34"/>
    <p:sldId id="460" r:id="rId35"/>
    <p:sldId id="461" r:id="rId36"/>
    <p:sldId id="462" r:id="rId37"/>
    <p:sldId id="463" r:id="rId38"/>
    <p:sldId id="467" r:id="rId39"/>
    <p:sldId id="470" r:id="rId40"/>
    <p:sldId id="471" r:id="rId41"/>
    <p:sldId id="469" r:id="rId42"/>
    <p:sldId id="472" r:id="rId43"/>
    <p:sldId id="473" r:id="rId44"/>
    <p:sldId id="474" r:id="rId45"/>
    <p:sldId id="475" r:id="rId46"/>
    <p:sldId id="476" r:id="rId47"/>
    <p:sldId id="477" r:id="rId48"/>
    <p:sldId id="478" r:id="rId49"/>
    <p:sldId id="479" r:id="rId50"/>
    <p:sldId id="480" r:id="rId51"/>
    <p:sldId id="518" r:id="rId5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8" d="100"/>
          <a:sy n="98" d="100"/>
        </p:scale>
        <p:origin x="1278" y="84"/>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7/24/2018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70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4979"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254190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6003"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39882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264195"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83399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1179513" y="696913"/>
            <a:ext cx="4648200" cy="3486150"/>
          </a:xfrm>
        </p:spPr>
      </p:sp>
      <p:sp>
        <p:nvSpPr>
          <p:cNvPr id="266243"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lnSpc>
                <a:spcPct val="90000"/>
              </a:lnSpc>
              <a:buFontTx/>
              <a:buAutoNum type="arabicPeriod"/>
            </a:pPr>
            <a:r>
              <a:rPr lang="en-US" altLang="en-US" smtClean="0"/>
              <a:t>Agile SE -&gt; Agile SD</a:t>
            </a:r>
          </a:p>
          <a:p>
            <a:pPr marL="228600" indent="-228600" defTabSz="914400">
              <a:lnSpc>
                <a:spcPct val="90000"/>
              </a:lnSpc>
              <a:buFontTx/>
              <a:buAutoNum type="arabicPeriod"/>
            </a:pPr>
            <a:endParaRPr lang="en-US" altLang="en-US" smtClean="0"/>
          </a:p>
          <a:p>
            <a:pPr marL="228600" indent="-228600" defTabSz="914400">
              <a:lnSpc>
                <a:spcPct val="90000"/>
              </a:lnSpc>
              <a:buFontTx/>
              <a:buAutoNum type="arabicPeriod"/>
            </a:pPr>
            <a:r>
              <a:rPr lang="en-US" altLang="en-US" smtClean="0"/>
              <a:t>How many have heard of Agile Software Development?</a:t>
            </a:r>
          </a:p>
          <a:p>
            <a:pPr marL="228600" indent="-228600" defTabSz="914400">
              <a:lnSpc>
                <a:spcPct val="90000"/>
              </a:lnSpc>
              <a:buFontTx/>
              <a:buAutoNum type="arabicPeriod"/>
            </a:pPr>
            <a:r>
              <a:rPr lang="en-US" altLang="en-US" smtClean="0"/>
              <a:t>What does the word Agile mean? Anyone?</a:t>
            </a:r>
          </a:p>
          <a:p>
            <a:pPr marL="228600" indent="-228600" defTabSz="914400">
              <a:lnSpc>
                <a:spcPct val="90000"/>
              </a:lnSpc>
              <a:buFontTx/>
              <a:buNone/>
            </a:pPr>
            <a:r>
              <a:rPr lang="en-US" altLang="en-US" smtClean="0"/>
              <a:t>	Latin word agilis, which means “easily moved, light, nimble, active”.</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3. Agile Software development – defined as easily moved, light, nimble, and active software processes.</a:t>
            </a:r>
          </a:p>
          <a:p>
            <a:pPr marL="228600" indent="-228600" defTabSz="914400">
              <a:lnSpc>
                <a:spcPct val="90000"/>
              </a:lnSpc>
              <a:buFontTx/>
              <a:buNone/>
            </a:pPr>
            <a:r>
              <a:rPr lang="en-US" altLang="en-US" smtClean="0"/>
              <a:t>	(Agile processes are not unique to software development. They appeared in mainstream business literature in 1991 in the form of Agile manufacturing.)</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4. Fitting the process… Not project to the process.</a:t>
            </a:r>
          </a:p>
          <a:p>
            <a:pPr marL="228600" indent="-228600" defTabSz="914400">
              <a:lnSpc>
                <a:spcPct val="90000"/>
              </a:lnSpc>
              <a:buFontTx/>
              <a:buNone/>
            </a:pPr>
            <a:r>
              <a:rPr lang="en-US" altLang="en-US" smtClean="0"/>
              <a:t>Battlefield commanders plan extensively when going to war -&gt; but realize that their plans are just the beginning. Creating and responding to change are very important.</a:t>
            </a:r>
          </a:p>
          <a:p>
            <a:pPr marL="228600" indent="-228600" defTabSz="914400">
              <a:lnSpc>
                <a:spcPct val="90000"/>
              </a:lnSpc>
              <a:buFontTx/>
              <a:buNone/>
            </a:pPr>
            <a:r>
              <a:rPr lang="en-US" altLang="en-US" smtClean="0"/>
              <a:t>Success is defined by accomplishing the mission (defeating the enemy) not conforming to the plan.</a:t>
            </a:r>
          </a:p>
          <a:p>
            <a:pPr marL="228600" indent="-228600" defTabSz="914400">
              <a:lnSpc>
                <a:spcPct val="90000"/>
              </a:lnSpc>
              <a:buFontTx/>
              <a:buNone/>
            </a:pPr>
            <a:r>
              <a:rPr lang="en-US" altLang="en-US" smtClean="0"/>
              <a:t>Can you image a commander saying, “We lost the battle but by golly we were successful because we followed our plan to the letter.”</a:t>
            </a:r>
          </a:p>
          <a:p>
            <a:pPr marL="228600" indent="-228600" defTabSz="914400">
              <a:lnSpc>
                <a:spcPct val="90000"/>
              </a:lnSpc>
              <a:buFontTx/>
              <a:buNone/>
            </a:pPr>
            <a:r>
              <a:rPr lang="en-US" altLang="en-US" smtClean="0"/>
              <a:t>Or “If we just plan this battle long and hard enough, and put repeatable processes in place, we can eliminate change early and not have to deal with it later.”</a:t>
            </a:r>
          </a:p>
          <a:p>
            <a:pPr marL="228600" indent="-228600" defTabSz="914400">
              <a:lnSpc>
                <a:spcPct val="90000"/>
              </a:lnSpc>
              <a:buFontTx/>
              <a:buNone/>
            </a:pPr>
            <a:r>
              <a:rPr lang="en-US" altLang="en-US" smtClean="0"/>
              <a:t>Pretty unreasonable.</a:t>
            </a:r>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p:txBody>
      </p:sp>
    </p:spTree>
    <p:extLst>
      <p:ext uri="{BB962C8B-B14F-4D97-AF65-F5344CB8AC3E}">
        <p14:creationId xmlns:p14="http://schemas.microsoft.com/office/powerpoint/2010/main" val="361026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6931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7167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1179513" y="696913"/>
            <a:ext cx="4648200" cy="3486150"/>
          </a:xfrm>
        </p:spPr>
      </p:sp>
      <p:sp>
        <p:nvSpPr>
          <p:cNvPr id="277507"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r>
              <a:rPr lang="en-US" altLang="en-US" smtClean="0"/>
              <a:t>Idealisms </a:t>
            </a:r>
          </a:p>
          <a:p>
            <a:pPr marL="228600" indent="-228600" defTabSz="914400"/>
            <a:endParaRPr lang="en-US" altLang="en-US" smtClean="0"/>
          </a:p>
          <a:p>
            <a:pPr marL="228600" indent="-228600" defTabSz="914400"/>
            <a:r>
              <a:rPr lang="en-US" altLang="en-US" smtClean="0"/>
              <a:t>Over instead of versus is because they are all good ideals</a:t>
            </a:r>
          </a:p>
          <a:p>
            <a:pPr marL="228600" indent="-228600" defTabSz="914400"/>
            <a:endParaRPr lang="en-US" altLang="en-US" smtClean="0"/>
          </a:p>
          <a:p>
            <a:pPr marL="228600" indent="-228600" defTabSz="914400"/>
            <a:r>
              <a:rPr lang="en-US" altLang="en-US" smtClean="0"/>
              <a:t>Rework vs. Reuse – everything should be production quality, but reworkable for flexibility. Don’t be afraid of partial solutions.</a:t>
            </a:r>
          </a:p>
          <a:p>
            <a:pPr marL="228600" indent="-228600" defTabSz="914400"/>
            <a:r>
              <a:rPr lang="en-US" altLang="en-US" smtClean="0"/>
              <a:t>Military Adoption of the 80% solution.</a:t>
            </a:r>
          </a:p>
          <a:p>
            <a:pPr marL="228600" indent="-228600" defTabSz="914400"/>
            <a:endParaRPr lang="en-US" altLang="en-US" smtClean="0"/>
          </a:p>
          <a:p>
            <a:pPr marL="228600" indent="-228600" defTabSz="914400"/>
            <a:r>
              <a:rPr lang="en-US" altLang="en-US" smtClean="0"/>
              <a:t>Responding to Change – in line with Lucy Suchman’s Plans and Situated Actions, with the trukese and european navigators.</a:t>
            </a:r>
          </a:p>
        </p:txBody>
      </p:sp>
    </p:spTree>
    <p:extLst>
      <p:ext uri="{BB962C8B-B14F-4D97-AF65-F5344CB8AC3E}">
        <p14:creationId xmlns:p14="http://schemas.microsoft.com/office/powerpoint/2010/main" val="3364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3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9977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1189038" y="703263"/>
            <a:ext cx="4630737" cy="3473450"/>
          </a:xfrm>
        </p:spPr>
      </p:sp>
      <p:sp>
        <p:nvSpPr>
          <p:cNvPr id="285699"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Software development is a communication game</a:t>
            </a:r>
          </a:p>
          <a:p>
            <a:r>
              <a:rPr lang="en-US" altLang="en-US" smtClean="0"/>
              <a:t>Documentation is the worst way to communicate</a:t>
            </a:r>
          </a:p>
          <a:p>
            <a:r>
              <a:rPr lang="en-US" altLang="en-US" smtClean="0"/>
              <a:t>Whatever your situation, use the most effective means at your disposal to communicate</a:t>
            </a:r>
          </a:p>
          <a:p>
            <a:r>
              <a:rPr lang="en-US" altLang="en-US" smtClean="0"/>
              <a:t>http://www.agilemodeling.com/essays/communication.htm </a:t>
            </a:r>
          </a:p>
        </p:txBody>
      </p:sp>
    </p:spTree>
    <p:extLst>
      <p:ext uri="{BB962C8B-B14F-4D97-AF65-F5344CB8AC3E}">
        <p14:creationId xmlns:p14="http://schemas.microsoft.com/office/powerpoint/2010/main" val="346625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774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8434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1189038" y="703263"/>
            <a:ext cx="4630737" cy="3473450"/>
          </a:xfrm>
        </p:spPr>
      </p:sp>
      <p:sp>
        <p:nvSpPr>
          <p:cNvPr id="289795"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607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250883"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698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89038" y="703263"/>
            <a:ext cx="4630737" cy="3473450"/>
          </a:xfrm>
        </p:spPr>
      </p:sp>
      <p:sp>
        <p:nvSpPr>
          <p:cNvPr id="291843"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769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1179513" y="696913"/>
            <a:ext cx="4648200" cy="3486150"/>
          </a:xfrm>
        </p:spPr>
      </p:sp>
      <p:sp>
        <p:nvSpPr>
          <p:cNvPr id="293891"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Why not more adoption (in SE? in corporate? In universities?)</a:t>
            </a:r>
          </a:p>
          <a:p>
            <a:r>
              <a:rPr lang="en-US" altLang="en-US" smtClean="0"/>
              <a:t>Inconsistent and diverse defs – need more quality methodology not just quantity.</a:t>
            </a:r>
          </a:p>
          <a:p>
            <a:endParaRPr lang="en-US" altLang="en-US" smtClean="0"/>
          </a:p>
          <a:p>
            <a:r>
              <a:rPr lang="en-US" altLang="en-US" smtClean="0"/>
              <a:t>Lack of Theoretical Grounding – current concept of agility based on experience, not on underlying concepts like flexibility and leanness. Agile methods like SCRUM and XP are derived from subjective practical experience and not reliable systematic research.</a:t>
            </a:r>
          </a:p>
          <a:p>
            <a:r>
              <a:rPr lang="en-US" altLang="en-US" smtClean="0"/>
              <a:t>But there is hope… Conboy et. Al. and their framework of agility for software development (based on underlying concepts);</a:t>
            </a:r>
          </a:p>
          <a:p>
            <a:endParaRPr lang="en-US" altLang="en-US" smtClean="0"/>
          </a:p>
          <a:p>
            <a:r>
              <a:rPr lang="en-US" altLang="en-US" smtClean="0"/>
              <a:t>Role changes – management role less prominent and active, more like a coach</a:t>
            </a:r>
          </a:p>
          <a:p>
            <a:r>
              <a:rPr lang="en-US" altLang="en-US" smtClean="0"/>
              <a:t>Situational customization – no out of the box operation. Takes time to customize a process and get good at it.</a:t>
            </a:r>
          </a:p>
          <a:p>
            <a:endParaRPr lang="en-US" altLang="en-US" smtClean="0"/>
          </a:p>
          <a:p>
            <a:r>
              <a:rPr lang="en-US" altLang="en-US" smtClean="0"/>
              <a:t>Difficult to quantify – Agile practices are more philosophy based not activity based.</a:t>
            </a:r>
          </a:p>
          <a:p>
            <a:endParaRPr lang="en-US" altLang="en-US" smtClean="0"/>
          </a:p>
          <a:p>
            <a:r>
              <a:rPr lang="en-US" altLang="en-US" smtClean="0"/>
              <a:t>Risks – Making the customer understand the tradeoffs for following them down a rabbit hole can be difficult.</a:t>
            </a:r>
          </a:p>
          <a:p>
            <a:endParaRPr lang="en-US" altLang="en-US" smtClean="0"/>
          </a:p>
          <a:p>
            <a:r>
              <a:rPr lang="en-US" altLang="en-US" smtClean="0"/>
              <a:t>How do you budget a project if you can’t get the all/most requirements upfront?</a:t>
            </a:r>
          </a:p>
        </p:txBody>
      </p:sp>
    </p:spTree>
    <p:extLst>
      <p:ext uri="{BB962C8B-B14F-4D97-AF65-F5344CB8AC3E}">
        <p14:creationId xmlns:p14="http://schemas.microsoft.com/office/powerpoint/2010/main" val="286743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01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9901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32559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208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4305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13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413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09896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30617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99038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29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1299"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635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744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89469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462088" y="796925"/>
            <a:ext cx="4097337" cy="3073400"/>
          </a:xfrm>
        </p:spPr>
      </p:sp>
      <p:sp>
        <p:nvSpPr>
          <p:cNvPr id="320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6535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43000" y="685800"/>
            <a:ext cx="4572000" cy="3429000"/>
          </a:xfrm>
        </p:spPr>
      </p:sp>
      <p:sp>
        <p:nvSpPr>
          <p:cNvPr id="322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2993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1182688" y="696913"/>
            <a:ext cx="4646612" cy="3484562"/>
          </a:xfrm>
        </p:spPr>
      </p:sp>
      <p:sp>
        <p:nvSpPr>
          <p:cNvPr id="253955" name="Rectangle 3"/>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65587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7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2870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97083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xfrm>
            <a:off x="1182688" y="696913"/>
            <a:ext cx="4646612" cy="3484562"/>
          </a:xfrm>
        </p:spPr>
      </p:sp>
      <p:sp>
        <p:nvSpPr>
          <p:cNvPr id="262147" name="Rectangle 3"/>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798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49859"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15999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0883"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35307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1907"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65895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2931"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4437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3955"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5462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9123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57079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654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2144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106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45822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2093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9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9502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730180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7/24/2018</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t>7/24/2018</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t>‹#›</a:t>
            </a:fld>
            <a:endParaRPr lang="en-US"/>
          </a:p>
        </p:txBody>
      </p:sp>
    </p:spTree>
    <p:extLst>
      <p:ext uri="{BB962C8B-B14F-4D97-AF65-F5344CB8AC3E}">
        <p14:creationId xmlns:p14="http://schemas.microsoft.com/office/powerpoint/2010/main"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473811" y="1586687"/>
            <a:ext cx="5858535" cy="1659054"/>
          </a:xfrm>
          <a:solidFill>
            <a:srgbClr val="FFFF99"/>
          </a:solidFill>
          <a:ln>
            <a:solidFill>
              <a:srgbClr val="FF0000"/>
            </a:solidFill>
            <a:round/>
            <a:headEnd/>
            <a:tailEnd/>
          </a:ln>
        </p:spPr>
        <p:txBody>
          <a:bodyPr vert="horz" lIns="68563" tIns="34281" rIns="68563" bIns="34281" rtlCol="0" anchor="ctr">
            <a:normAutofit/>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dirty="0">
                <a:solidFill>
                  <a:srgbClr val="0000CC"/>
                </a:solidFill>
              </a:rPr>
              <a:t>Life Cycle Models</a:t>
            </a:r>
            <a:br>
              <a:rPr lang="en-GB" altLang="en-US" sz="4491" b="1" dirty="0">
                <a:solidFill>
                  <a:srgbClr val="0000CC"/>
                </a:solidFill>
              </a:rPr>
            </a:br>
            <a:r>
              <a:rPr lang="en-GB" altLang="en-US" sz="4491" b="1" dirty="0">
                <a:solidFill>
                  <a:srgbClr val="0000CC"/>
                </a:solidFill>
              </a:rPr>
              <a:t>                        </a:t>
            </a:r>
            <a:r>
              <a:rPr lang="en-GB" altLang="en-US" sz="3600" b="1" dirty="0" err="1">
                <a:solidFill>
                  <a:srgbClr val="0000CC"/>
                </a:solidFill>
              </a:rPr>
              <a:t>cont</a:t>
            </a:r>
            <a:r>
              <a:rPr lang="en-GB" altLang="en-US" sz="3600" b="1" dirty="0">
                <a:solidFill>
                  <a:srgbClr val="0000CC"/>
                </a:solidFill>
              </a:rPr>
              <a:t>…</a:t>
            </a:r>
            <a:endParaRPr lang="en-GB" altLang="en-US" sz="2449"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a:xfrm>
            <a:off x="3429000" y="1276350"/>
            <a:ext cx="3258014" cy="854370"/>
          </a:xfrm>
          <a:solidFill>
            <a:srgbClr val="FFFF00"/>
          </a:solidFill>
        </p:spPr>
        <p:txBody>
          <a:bodyPr>
            <a:normAutofit fontScale="90000"/>
          </a:bodyPr>
          <a:lstStyle/>
          <a:p>
            <a:r>
              <a:rPr lang="en-US" altLang="en-US" sz="2800" b="1" dirty="0"/>
              <a:t>Outcome of Inception Phase</a:t>
            </a:r>
          </a:p>
        </p:txBody>
      </p:sp>
      <p:sp>
        <p:nvSpPr>
          <p:cNvPr id="261123" name="Rectangle 3"/>
          <p:cNvSpPr>
            <a:spLocks noGrp="1" noChangeArrowheads="1"/>
          </p:cNvSpPr>
          <p:nvPr>
            <p:ph type="body" idx="4294967295"/>
          </p:nvPr>
        </p:nvSpPr>
        <p:spPr>
          <a:xfrm>
            <a:off x="273629" y="209550"/>
            <a:ext cx="6584371" cy="3620540"/>
          </a:xfrm>
        </p:spPr>
        <p:txBody>
          <a:bodyPr>
            <a:noAutofit/>
          </a:bodyPr>
          <a:lstStyle/>
          <a:p>
            <a:pPr marL="287316" indent="-216027">
              <a:lnSpc>
                <a:spcPct val="120000"/>
              </a:lnSpc>
              <a:spcBef>
                <a:spcPct val="15000"/>
              </a:spcBef>
              <a:spcAft>
                <a:spcPts val="953"/>
              </a:spcAft>
            </a:pPr>
            <a:r>
              <a:rPr lang="en-US" altLang="en-US" sz="2400" dirty="0"/>
              <a:t>Initial requirements capture</a:t>
            </a:r>
          </a:p>
          <a:p>
            <a:pPr marL="287316" indent="-216027">
              <a:lnSpc>
                <a:spcPct val="120000"/>
              </a:lnSpc>
              <a:spcBef>
                <a:spcPct val="15000"/>
              </a:spcBef>
              <a:spcAft>
                <a:spcPts val="953"/>
              </a:spcAft>
            </a:pPr>
            <a:r>
              <a:rPr lang="en-US" altLang="en-US" sz="2400" dirty="0"/>
              <a:t>Cost Benefit Analysis</a:t>
            </a:r>
          </a:p>
          <a:p>
            <a:pPr marL="287316" indent="-216027">
              <a:lnSpc>
                <a:spcPct val="120000"/>
              </a:lnSpc>
              <a:spcBef>
                <a:spcPct val="15000"/>
              </a:spcBef>
              <a:spcAft>
                <a:spcPts val="953"/>
              </a:spcAft>
            </a:pPr>
            <a:r>
              <a:rPr lang="en-US" altLang="en-US" sz="2400" dirty="0"/>
              <a:t>Initial Risk Analysis</a:t>
            </a:r>
          </a:p>
          <a:p>
            <a:pPr marL="287316" indent="-216027">
              <a:lnSpc>
                <a:spcPct val="120000"/>
              </a:lnSpc>
              <a:spcBef>
                <a:spcPct val="15000"/>
              </a:spcBef>
              <a:spcAft>
                <a:spcPts val="953"/>
              </a:spcAft>
            </a:pPr>
            <a:r>
              <a:rPr lang="en-US" altLang="en-US" sz="2400" dirty="0"/>
              <a:t>Project scope definition</a:t>
            </a:r>
          </a:p>
          <a:p>
            <a:pPr marL="287316" indent="-216027">
              <a:lnSpc>
                <a:spcPct val="120000"/>
              </a:lnSpc>
              <a:spcBef>
                <a:spcPct val="15000"/>
              </a:spcBef>
              <a:spcAft>
                <a:spcPts val="953"/>
              </a:spcAft>
            </a:pPr>
            <a:r>
              <a:rPr lang="en-US" altLang="en-US" sz="2400" dirty="0"/>
              <a:t>Defining a candidate architecture</a:t>
            </a:r>
          </a:p>
          <a:p>
            <a:pPr marL="287316" indent="-216027">
              <a:lnSpc>
                <a:spcPct val="120000"/>
              </a:lnSpc>
              <a:spcBef>
                <a:spcPct val="15000"/>
              </a:spcBef>
              <a:spcAft>
                <a:spcPts val="953"/>
              </a:spcAft>
            </a:pPr>
            <a:r>
              <a:rPr lang="en-US" altLang="en-US" sz="2400" dirty="0"/>
              <a:t>Development of a disposable prototype</a:t>
            </a:r>
          </a:p>
          <a:p>
            <a:pPr marL="287316" indent="-216027">
              <a:lnSpc>
                <a:spcPct val="120000"/>
              </a:lnSpc>
              <a:spcBef>
                <a:spcPct val="15000"/>
              </a:spcBef>
              <a:spcAft>
                <a:spcPts val="953"/>
              </a:spcAft>
            </a:pPr>
            <a:r>
              <a:rPr lang="en-US" altLang="en-US" sz="2400" dirty="0"/>
              <a:t>Initial Use Case Model (10% - 20% complete)</a:t>
            </a:r>
          </a:p>
          <a:p>
            <a:pPr marL="287316" indent="-216027">
              <a:lnSpc>
                <a:spcPct val="120000"/>
              </a:lnSpc>
              <a:spcBef>
                <a:spcPct val="15000"/>
              </a:spcBef>
              <a:spcAft>
                <a:spcPts val="953"/>
              </a:spcAft>
            </a:pPr>
            <a:r>
              <a:rPr lang="en-US" altLang="en-US" sz="2400" dirty="0"/>
              <a:t>First pass  Domain Model</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397191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70840" y="-186539"/>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200" b="1" dirty="0">
                <a:solidFill>
                  <a:srgbClr val="0033CC"/>
                </a:solidFill>
              </a:rPr>
              <a:t>Spiral Model</a:t>
            </a:r>
          </a:p>
        </p:txBody>
      </p:sp>
      <p:sp>
        <p:nvSpPr>
          <p:cNvPr id="140291" name="Rectangle 3"/>
          <p:cNvSpPr>
            <a:spLocks noGrp="1" noChangeArrowheads="1"/>
          </p:cNvSpPr>
          <p:nvPr>
            <p:ph type="body" idx="1"/>
          </p:nvPr>
        </p:nvSpPr>
        <p:spPr>
          <a:xfrm>
            <a:off x="52800" y="590550"/>
            <a:ext cx="6652800" cy="4111991"/>
          </a:xfrm>
        </p:spPr>
        <p:txBody>
          <a:bodyPr vert="horz" lIns="16036" tIns="41694" rIns="16036" bIns="41694" rtlCol="0">
            <a:normAutofit fontScale="92500" lnSpcReduction="10000"/>
          </a:bodyPr>
          <a:lstStyle/>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Proposed by Boehm in 1988.</a:t>
            </a:r>
          </a:p>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Each loop of the spiral represents a phase of the software process:</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innermost loop might be concerned with system feasibility, </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next loop with system requirements definition,</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next one with system design, and so on.</a:t>
            </a:r>
          </a:p>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solidFill>
                  <a:srgbClr val="0033CC"/>
                </a:solidFill>
              </a:rPr>
              <a:t>There are no fixed phases in this model, the phases shown in the figure are just examples.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94640" y="-101828"/>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en-GB" sz="1400" b="1" dirty="0">
                <a:solidFill>
                  <a:srgbClr val="0033CC"/>
                </a:solidFill>
              </a:rPr>
              <a:t>(CONT.)</a:t>
            </a:r>
            <a:r>
              <a:rPr lang="ar-SA" sz="1400" b="1" dirty="0">
                <a:solidFill>
                  <a:srgbClr val="0033CC"/>
                </a:solidFill>
                <a:cs typeface="Arial" charset="0"/>
              </a:rPr>
              <a:t>‏</a:t>
            </a:r>
            <a:endParaRPr lang="en-GB" sz="1400" b="1" dirty="0">
              <a:solidFill>
                <a:srgbClr val="0033CC"/>
              </a:solidFill>
            </a:endParaRPr>
          </a:p>
        </p:txBody>
      </p:sp>
      <p:sp>
        <p:nvSpPr>
          <p:cNvPr id="141315" name="Rectangle 3"/>
          <p:cNvSpPr>
            <a:spLocks noGrp="1" noChangeArrowheads="1"/>
          </p:cNvSpPr>
          <p:nvPr>
            <p:ph type="body" idx="1"/>
          </p:nvPr>
        </p:nvSpPr>
        <p:spPr>
          <a:xfrm>
            <a:off x="228600" y="666750"/>
            <a:ext cx="6553200" cy="3528730"/>
          </a:xfrm>
        </p:spPr>
        <p:txBody>
          <a:bodyPr vert="horz" lIns="16036" tIns="41694" rIns="16036" bIns="41694" rtlCol="0">
            <a:noAutofit/>
          </a:bodyPr>
          <a:lstStyle/>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The team must decide: </a:t>
            </a:r>
          </a:p>
          <a:p>
            <a:pPr marL="600430" lvl="1" indent="-230144">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how to structure the project into phases.</a:t>
            </a:r>
          </a:p>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Start work using some generic model:</a:t>
            </a:r>
          </a:p>
          <a:p>
            <a:pPr marL="600430" lvl="1" indent="-230144">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add extra phases </a:t>
            </a:r>
          </a:p>
          <a:p>
            <a:pPr marL="925716" lvl="2" indent="-185143">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specific projects or when problems are identified during a project.</a:t>
            </a:r>
          </a:p>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Each loop in the spiral is split into four sectors (quadrants).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71960" y="57150"/>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ar-SA" sz="1400" b="1" dirty="0">
                <a:solidFill>
                  <a:srgbClr val="0033CC"/>
                </a:solidFill>
                <a:cs typeface="Arial" charset="0"/>
              </a:rPr>
              <a:t>‏</a:t>
            </a:r>
            <a:endParaRPr lang="en-GB" sz="1400" b="1" dirty="0">
              <a:solidFill>
                <a:srgbClr val="0033CC"/>
              </a:solidFill>
            </a:endParaRPr>
          </a:p>
        </p:txBody>
      </p:sp>
      <p:sp>
        <p:nvSpPr>
          <p:cNvPr id="142339" name="Line 3"/>
          <p:cNvSpPr>
            <a:spLocks noChangeShapeType="1"/>
          </p:cNvSpPr>
          <p:nvPr/>
        </p:nvSpPr>
        <p:spPr bwMode="auto">
          <a:xfrm>
            <a:off x="2896201" y="628626"/>
            <a:ext cx="1440" cy="3771756"/>
          </a:xfrm>
          <a:prstGeom prst="line">
            <a:avLst/>
          </a:prstGeom>
          <a:noFill/>
          <a:ln w="9360">
            <a:solidFill>
              <a:srgbClr val="003300"/>
            </a:solidFill>
            <a:miter lim="800000"/>
            <a:headEnd/>
            <a:tailEnd/>
          </a:ln>
        </p:spPr>
        <p:txBody>
          <a:bodyPr lIns="74057" tIns="37029" rIns="74057" bIns="37029"/>
          <a:lstStyle/>
          <a:p>
            <a:endParaRPr lang="en-US"/>
          </a:p>
        </p:txBody>
      </p:sp>
      <p:sp>
        <p:nvSpPr>
          <p:cNvPr id="142340" name="Line 4"/>
          <p:cNvSpPr>
            <a:spLocks noChangeShapeType="1"/>
          </p:cNvSpPr>
          <p:nvPr/>
        </p:nvSpPr>
        <p:spPr bwMode="auto">
          <a:xfrm>
            <a:off x="-1143000" y="2457259"/>
            <a:ext cx="9144000" cy="1080"/>
          </a:xfrm>
          <a:prstGeom prst="line">
            <a:avLst/>
          </a:prstGeom>
          <a:noFill/>
          <a:ln w="9360">
            <a:solidFill>
              <a:srgbClr val="003300"/>
            </a:solidFill>
            <a:miter lim="800000"/>
            <a:headEnd/>
            <a:tailEnd/>
          </a:ln>
        </p:spPr>
        <p:txBody>
          <a:bodyPr lIns="74057" tIns="37029" rIns="74057" bIns="37029"/>
          <a:lstStyle/>
          <a:p>
            <a:endParaRPr lang="en-US"/>
          </a:p>
        </p:txBody>
      </p:sp>
      <p:sp>
        <p:nvSpPr>
          <p:cNvPr id="142341" name="Freeform 5"/>
          <p:cNvSpPr>
            <a:spLocks noChangeArrowheads="1"/>
          </p:cNvSpPr>
          <p:nvPr/>
        </p:nvSpPr>
        <p:spPr bwMode="auto">
          <a:xfrm>
            <a:off x="1218600" y="1142760"/>
            <a:ext cx="3885120" cy="2856900"/>
          </a:xfrm>
          <a:custGeom>
            <a:avLst/>
            <a:gdLst>
              <a:gd name="T0" fmla="*/ 2147483647 w 10796"/>
              <a:gd name="T1" fmla="*/ 2147483647 h 10584"/>
              <a:gd name="T2" fmla="*/ 2147483647 w 10796"/>
              <a:gd name="T3" fmla="*/ 2147483647 h 10584"/>
              <a:gd name="T4" fmla="*/ 2147483647 w 10796"/>
              <a:gd name="T5" fmla="*/ 2147483647 h 10584"/>
              <a:gd name="T6" fmla="*/ 2147483647 w 10796"/>
              <a:gd name="T7" fmla="*/ 2147483647 h 10584"/>
              <a:gd name="T8" fmla="*/ 2147483647 w 10796"/>
              <a:gd name="T9" fmla="*/ 2147483647 h 10584"/>
              <a:gd name="T10" fmla="*/ 2147483647 w 10796"/>
              <a:gd name="T11" fmla="*/ 2147483647 h 10584"/>
              <a:gd name="T12" fmla="*/ 2147483647 w 10796"/>
              <a:gd name="T13" fmla="*/ 2147483647 h 10584"/>
              <a:gd name="T14" fmla="*/ 2147483647 w 10796"/>
              <a:gd name="T15" fmla="*/ 2147483647 h 10584"/>
              <a:gd name="T16" fmla="*/ 2147483647 w 10796"/>
              <a:gd name="T17" fmla="*/ 2147483647 h 10584"/>
              <a:gd name="T18" fmla="*/ 2147483647 w 10796"/>
              <a:gd name="T19" fmla="*/ 2147483647 h 10584"/>
              <a:gd name="T20" fmla="*/ 2147483647 w 10796"/>
              <a:gd name="T21" fmla="*/ 2147483647 h 10584"/>
              <a:gd name="T22" fmla="*/ 2147483647 w 10796"/>
              <a:gd name="T23" fmla="*/ 2147483647 h 10584"/>
              <a:gd name="T24" fmla="*/ 2147483647 w 10796"/>
              <a:gd name="T25" fmla="*/ 2147483647 h 10584"/>
              <a:gd name="T26" fmla="*/ 2147483647 w 10796"/>
              <a:gd name="T27" fmla="*/ 2147483647 h 10584"/>
              <a:gd name="T28" fmla="*/ 2147483647 w 10796"/>
              <a:gd name="T29" fmla="*/ 2147483647 h 10584"/>
              <a:gd name="T30" fmla="*/ 2147483647 w 10796"/>
              <a:gd name="T31" fmla="*/ 2147483647 h 10584"/>
              <a:gd name="T32" fmla="*/ 2147483647 w 10796"/>
              <a:gd name="T33" fmla="*/ 2147483647 h 10584"/>
              <a:gd name="T34" fmla="*/ 2147483647 w 10796"/>
              <a:gd name="T35" fmla="*/ 2147483647 h 10584"/>
              <a:gd name="T36" fmla="*/ 2147483647 w 10796"/>
              <a:gd name="T37" fmla="*/ 2147483647 h 10584"/>
              <a:gd name="T38" fmla="*/ 2147483647 w 10796"/>
              <a:gd name="T39" fmla="*/ 2147483647 h 10584"/>
              <a:gd name="T40" fmla="*/ 2147483647 w 10796"/>
              <a:gd name="T41" fmla="*/ 2147483647 h 10584"/>
              <a:gd name="T42" fmla="*/ 2147483647 w 10796"/>
              <a:gd name="T43" fmla="*/ 2147483647 h 10584"/>
              <a:gd name="T44" fmla="*/ 2147483647 w 10796"/>
              <a:gd name="T45" fmla="*/ 2147483647 h 10584"/>
              <a:gd name="T46" fmla="*/ 2147483647 w 10796"/>
              <a:gd name="T47" fmla="*/ 2147483647 h 10584"/>
              <a:gd name="T48" fmla="*/ 2147483647 w 10796"/>
              <a:gd name="T49" fmla="*/ 2147483647 h 10584"/>
              <a:gd name="T50" fmla="*/ 2147483647 w 10796"/>
              <a:gd name="T51" fmla="*/ 2147483647 h 10584"/>
              <a:gd name="T52" fmla="*/ 2147483647 w 10796"/>
              <a:gd name="T53" fmla="*/ 2147483647 h 10584"/>
              <a:gd name="T54" fmla="*/ 2147483647 w 10796"/>
              <a:gd name="T55" fmla="*/ 2147483647 h 10584"/>
              <a:gd name="T56" fmla="*/ 2147483647 w 10796"/>
              <a:gd name="T57" fmla="*/ 2147483647 h 10584"/>
              <a:gd name="T58" fmla="*/ 2147483647 w 10796"/>
              <a:gd name="T59" fmla="*/ 2147483647 h 10584"/>
              <a:gd name="T60" fmla="*/ 2147483647 w 10796"/>
              <a:gd name="T61" fmla="*/ 2147483647 h 10584"/>
              <a:gd name="T62" fmla="*/ 2147483647 w 10796"/>
              <a:gd name="T63" fmla="*/ 2147483647 h 10584"/>
              <a:gd name="T64" fmla="*/ 2147483647 w 10796"/>
              <a:gd name="T65" fmla="*/ 2147483647 h 10584"/>
              <a:gd name="T66" fmla="*/ 2147483647 w 10796"/>
              <a:gd name="T67" fmla="*/ 2147483647 h 10584"/>
              <a:gd name="T68" fmla="*/ 2147483647 w 10796"/>
              <a:gd name="T69" fmla="*/ 2147483647 h 10584"/>
              <a:gd name="T70" fmla="*/ 2147483647 w 10796"/>
              <a:gd name="T71" fmla="*/ 2147483647 h 10584"/>
              <a:gd name="T72" fmla="*/ 2147483647 w 10796"/>
              <a:gd name="T73" fmla="*/ 2147483647 h 10584"/>
              <a:gd name="T74" fmla="*/ 2147483647 w 10796"/>
              <a:gd name="T75" fmla="*/ 2147483647 h 10584"/>
              <a:gd name="T76" fmla="*/ 2147483647 w 10796"/>
              <a:gd name="T77" fmla="*/ 2147483647 h 10584"/>
              <a:gd name="T78" fmla="*/ 2147483647 w 10796"/>
              <a:gd name="T79" fmla="*/ 2147483647 h 10584"/>
              <a:gd name="T80" fmla="*/ 2147483647 w 10796"/>
              <a:gd name="T81" fmla="*/ 2147483647 h 105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96"/>
              <a:gd name="T124" fmla="*/ 0 h 10584"/>
              <a:gd name="T125" fmla="*/ 10796 w 10796"/>
              <a:gd name="T126" fmla="*/ 10584 h 105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96" h="10584">
                <a:moveTo>
                  <a:pt x="4681" y="4849"/>
                </a:moveTo>
                <a:cubicBezTo>
                  <a:pt x="4593" y="4796"/>
                  <a:pt x="4506" y="4743"/>
                  <a:pt x="4472" y="4636"/>
                </a:cubicBezTo>
                <a:cubicBezTo>
                  <a:pt x="4436" y="4531"/>
                  <a:pt x="4436" y="4318"/>
                  <a:pt x="4472" y="4212"/>
                </a:cubicBezTo>
                <a:cubicBezTo>
                  <a:pt x="4506" y="4105"/>
                  <a:pt x="4576" y="3999"/>
                  <a:pt x="4681" y="3999"/>
                </a:cubicBezTo>
                <a:cubicBezTo>
                  <a:pt x="4786" y="3999"/>
                  <a:pt x="5030" y="4105"/>
                  <a:pt x="5100" y="4212"/>
                </a:cubicBezTo>
                <a:cubicBezTo>
                  <a:pt x="5170" y="4318"/>
                  <a:pt x="5170" y="4460"/>
                  <a:pt x="5100" y="4636"/>
                </a:cubicBezTo>
                <a:cubicBezTo>
                  <a:pt x="5030" y="4814"/>
                  <a:pt x="4890" y="5168"/>
                  <a:pt x="4681" y="5273"/>
                </a:cubicBezTo>
                <a:cubicBezTo>
                  <a:pt x="4472" y="5380"/>
                  <a:pt x="4017" y="5345"/>
                  <a:pt x="3843" y="5273"/>
                </a:cubicBezTo>
                <a:cubicBezTo>
                  <a:pt x="3667" y="5203"/>
                  <a:pt x="3667" y="5062"/>
                  <a:pt x="3633" y="4849"/>
                </a:cubicBezTo>
                <a:cubicBezTo>
                  <a:pt x="3598" y="4636"/>
                  <a:pt x="3528" y="4247"/>
                  <a:pt x="3633" y="3999"/>
                </a:cubicBezTo>
                <a:cubicBezTo>
                  <a:pt x="3738" y="3751"/>
                  <a:pt x="3947" y="3468"/>
                  <a:pt x="4262" y="3362"/>
                </a:cubicBezTo>
                <a:cubicBezTo>
                  <a:pt x="4576" y="3257"/>
                  <a:pt x="5204" y="3220"/>
                  <a:pt x="5519" y="3362"/>
                </a:cubicBezTo>
                <a:cubicBezTo>
                  <a:pt x="5833" y="3504"/>
                  <a:pt x="6078" y="3858"/>
                  <a:pt x="6148" y="4212"/>
                </a:cubicBezTo>
                <a:cubicBezTo>
                  <a:pt x="6217" y="4566"/>
                  <a:pt x="6113" y="5132"/>
                  <a:pt x="5938" y="5486"/>
                </a:cubicBezTo>
                <a:cubicBezTo>
                  <a:pt x="5764" y="5840"/>
                  <a:pt x="5380" y="6195"/>
                  <a:pt x="5100" y="6336"/>
                </a:cubicBezTo>
                <a:cubicBezTo>
                  <a:pt x="4820" y="6478"/>
                  <a:pt x="4541" y="6371"/>
                  <a:pt x="4262" y="6336"/>
                </a:cubicBezTo>
                <a:cubicBezTo>
                  <a:pt x="3982" y="6300"/>
                  <a:pt x="3738" y="6336"/>
                  <a:pt x="3423" y="6123"/>
                </a:cubicBezTo>
                <a:cubicBezTo>
                  <a:pt x="3109" y="5911"/>
                  <a:pt x="2480" y="5521"/>
                  <a:pt x="2375" y="5062"/>
                </a:cubicBezTo>
                <a:cubicBezTo>
                  <a:pt x="2270" y="4601"/>
                  <a:pt x="2549" y="3823"/>
                  <a:pt x="2794" y="3362"/>
                </a:cubicBezTo>
                <a:cubicBezTo>
                  <a:pt x="3039" y="2902"/>
                  <a:pt x="3354" y="2548"/>
                  <a:pt x="3843" y="2300"/>
                </a:cubicBezTo>
                <a:cubicBezTo>
                  <a:pt x="4331" y="2052"/>
                  <a:pt x="5170" y="1840"/>
                  <a:pt x="5729" y="1876"/>
                </a:cubicBezTo>
                <a:cubicBezTo>
                  <a:pt x="6288" y="1911"/>
                  <a:pt x="6777" y="2159"/>
                  <a:pt x="7196" y="2513"/>
                </a:cubicBezTo>
                <a:cubicBezTo>
                  <a:pt x="7616" y="2867"/>
                  <a:pt x="8035" y="3540"/>
                  <a:pt x="8245" y="3999"/>
                </a:cubicBezTo>
                <a:cubicBezTo>
                  <a:pt x="8453" y="4460"/>
                  <a:pt x="8453" y="4884"/>
                  <a:pt x="8453" y="5273"/>
                </a:cubicBezTo>
                <a:cubicBezTo>
                  <a:pt x="8453" y="5663"/>
                  <a:pt x="8419" y="5982"/>
                  <a:pt x="8245" y="6336"/>
                </a:cubicBezTo>
                <a:cubicBezTo>
                  <a:pt x="8069" y="6690"/>
                  <a:pt x="7720" y="7115"/>
                  <a:pt x="7406" y="7398"/>
                </a:cubicBezTo>
                <a:cubicBezTo>
                  <a:pt x="7091" y="7681"/>
                  <a:pt x="6812" y="7858"/>
                  <a:pt x="6358" y="8035"/>
                </a:cubicBezTo>
                <a:cubicBezTo>
                  <a:pt x="5904" y="8211"/>
                  <a:pt x="5170" y="8389"/>
                  <a:pt x="4681" y="8459"/>
                </a:cubicBezTo>
                <a:cubicBezTo>
                  <a:pt x="4191" y="8531"/>
                  <a:pt x="3947" y="8566"/>
                  <a:pt x="3423" y="8459"/>
                </a:cubicBezTo>
                <a:cubicBezTo>
                  <a:pt x="2899" y="8354"/>
                  <a:pt x="2026" y="8176"/>
                  <a:pt x="1536" y="7822"/>
                </a:cubicBezTo>
                <a:cubicBezTo>
                  <a:pt x="1047" y="7469"/>
                  <a:pt x="733" y="6832"/>
                  <a:pt x="489" y="6336"/>
                </a:cubicBezTo>
                <a:cubicBezTo>
                  <a:pt x="244" y="5840"/>
                  <a:pt x="0" y="5416"/>
                  <a:pt x="70" y="4849"/>
                </a:cubicBezTo>
                <a:cubicBezTo>
                  <a:pt x="139" y="4283"/>
                  <a:pt x="384" y="3646"/>
                  <a:pt x="908" y="2937"/>
                </a:cubicBezTo>
                <a:cubicBezTo>
                  <a:pt x="1431" y="2230"/>
                  <a:pt x="2236" y="1061"/>
                  <a:pt x="3214" y="602"/>
                </a:cubicBezTo>
                <a:cubicBezTo>
                  <a:pt x="4191" y="141"/>
                  <a:pt x="5833" y="0"/>
                  <a:pt x="6777" y="176"/>
                </a:cubicBezTo>
                <a:cubicBezTo>
                  <a:pt x="7720" y="354"/>
                  <a:pt x="8349" y="1203"/>
                  <a:pt x="8873" y="1663"/>
                </a:cubicBezTo>
                <a:cubicBezTo>
                  <a:pt x="9397" y="2124"/>
                  <a:pt x="9606" y="2372"/>
                  <a:pt x="9921" y="2937"/>
                </a:cubicBezTo>
                <a:cubicBezTo>
                  <a:pt x="10235" y="3504"/>
                  <a:pt x="10795" y="4212"/>
                  <a:pt x="10760" y="5062"/>
                </a:cubicBezTo>
                <a:cubicBezTo>
                  <a:pt x="10724" y="5911"/>
                  <a:pt x="10340" y="7221"/>
                  <a:pt x="9711" y="8035"/>
                </a:cubicBezTo>
                <a:cubicBezTo>
                  <a:pt x="9082" y="8849"/>
                  <a:pt x="7825" y="9522"/>
                  <a:pt x="6987" y="9946"/>
                </a:cubicBezTo>
                <a:cubicBezTo>
                  <a:pt x="6148" y="10371"/>
                  <a:pt x="5414" y="10477"/>
                  <a:pt x="4681" y="10583"/>
                </a:cubicBezTo>
              </a:path>
            </a:pathLst>
          </a:custGeom>
          <a:noFill/>
          <a:ln w="57240">
            <a:solidFill>
              <a:srgbClr val="003300"/>
            </a:solidFill>
            <a:round/>
            <a:headEnd/>
            <a:tailEnd/>
          </a:ln>
        </p:spPr>
        <p:txBody>
          <a:bodyPr wrap="none" lIns="74057" tIns="37029" rIns="74057" bIns="37029" anchor="ctr"/>
          <a:lstStyle/>
          <a:p>
            <a:endParaRPr lang="en-US"/>
          </a:p>
        </p:txBody>
      </p:sp>
      <p:sp>
        <p:nvSpPr>
          <p:cNvPr id="142342" name="Text Box 6"/>
          <p:cNvSpPr txBox="1">
            <a:spLocks noChangeArrowheads="1"/>
          </p:cNvSpPr>
          <p:nvPr/>
        </p:nvSpPr>
        <p:spPr bwMode="auto">
          <a:xfrm>
            <a:off x="690122" y="1043506"/>
            <a:ext cx="1522080" cy="524935"/>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Determine Objectives</a:t>
            </a:r>
          </a:p>
        </p:txBody>
      </p:sp>
      <p:sp>
        <p:nvSpPr>
          <p:cNvPr id="142343" name="Text Box 7"/>
          <p:cNvSpPr txBox="1">
            <a:spLocks noChangeArrowheads="1"/>
          </p:cNvSpPr>
          <p:nvPr/>
        </p:nvSpPr>
        <p:spPr bwMode="auto">
          <a:xfrm>
            <a:off x="4572361" y="1142761"/>
            <a:ext cx="1827360" cy="639428"/>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Identify &amp; Resolve Risks</a:t>
            </a:r>
          </a:p>
        </p:txBody>
      </p:sp>
      <p:sp>
        <p:nvSpPr>
          <p:cNvPr id="142344" name="Text Box 8"/>
          <p:cNvSpPr txBox="1">
            <a:spLocks noChangeArrowheads="1"/>
          </p:cNvSpPr>
          <p:nvPr/>
        </p:nvSpPr>
        <p:spPr bwMode="auto">
          <a:xfrm>
            <a:off x="4543946" y="3440003"/>
            <a:ext cx="2131200" cy="526016"/>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Develop Next Level of Product</a:t>
            </a:r>
          </a:p>
        </p:txBody>
      </p:sp>
      <p:sp>
        <p:nvSpPr>
          <p:cNvPr id="142345" name="Text Box 9"/>
          <p:cNvSpPr txBox="1">
            <a:spLocks noChangeArrowheads="1"/>
          </p:cNvSpPr>
          <p:nvPr/>
        </p:nvSpPr>
        <p:spPr bwMode="auto">
          <a:xfrm>
            <a:off x="414025" y="3245741"/>
            <a:ext cx="1827360" cy="753919"/>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Customer Evaluation of Prototype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00220" y="-148793"/>
            <a:ext cx="7800480" cy="927817"/>
          </a:xfrm>
        </p:spPr>
        <p:txBody>
          <a:bodyPr vert="horz" lIns="16036" tIns="41694" rIns="16036" bIns="41694" rtlCol="0" anchor="ctr">
            <a:normAutofit/>
          </a:bodyPr>
          <a:lstStyle/>
          <a:p>
            <a:pPr>
              <a:lnSpc>
                <a:spcPct val="94000"/>
              </a:lnSpc>
              <a:spcBef>
                <a:spcPts val="648"/>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Objective Setting (First Quadrant)</a:t>
            </a:r>
            <a:r>
              <a:rPr lang="ar-SA" sz="2800" b="1" dirty="0">
                <a:solidFill>
                  <a:srgbClr val="0033CC"/>
                </a:solidFill>
                <a:cs typeface="Arial" charset="0"/>
              </a:rPr>
              <a:t>‏</a:t>
            </a:r>
            <a:endParaRPr lang="en-GB" sz="2800" b="1" dirty="0">
              <a:solidFill>
                <a:srgbClr val="0033CC"/>
              </a:solidFill>
            </a:endParaRPr>
          </a:p>
        </p:txBody>
      </p:sp>
      <p:sp>
        <p:nvSpPr>
          <p:cNvPr id="143363" name="Rectangle 3"/>
          <p:cNvSpPr>
            <a:spLocks noGrp="1" noChangeArrowheads="1"/>
          </p:cNvSpPr>
          <p:nvPr>
            <p:ph type="body" idx="1"/>
          </p:nvPr>
        </p:nvSpPr>
        <p:spPr>
          <a:xfrm>
            <a:off x="137809" y="666750"/>
            <a:ext cx="6705600" cy="3802167"/>
          </a:xfrm>
        </p:spPr>
        <p:txBody>
          <a:bodyPr vert="horz" lIns="16036" tIns="41694" rIns="16036" bIns="41694" rtlCol="0">
            <a:noAutofit/>
          </a:bodyPr>
          <a:lstStyle/>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Identify objectives  of the phase, </a:t>
            </a:r>
          </a:p>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Examine the </a:t>
            </a:r>
            <a:r>
              <a:rPr lang="en-GB" sz="2800" dirty="0" smtClean="0">
                <a:solidFill>
                  <a:srgbClr val="0033CC"/>
                </a:solidFill>
              </a:rPr>
              <a:t>risks</a:t>
            </a:r>
            <a:r>
              <a:rPr lang="en-GB" sz="2800" dirty="0" smtClean="0"/>
              <a:t> associated with these objectives.</a:t>
            </a:r>
          </a:p>
          <a:p>
            <a:pPr marL="600430" lvl="1" indent="-230144">
              <a:lnSpc>
                <a:spcPct val="110000"/>
              </a:lnSpc>
              <a:spcBef>
                <a:spcPts val="58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Risk:</a:t>
            </a:r>
          </a:p>
          <a:p>
            <a:pPr marL="925716" lvl="2" indent="-185143">
              <a:lnSpc>
                <a:spcPct val="110000"/>
              </a:lnSpc>
              <a:spcBef>
                <a:spcPts val="51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solidFill>
                  <a:srgbClr val="000099"/>
                </a:solidFill>
                <a:latin typeface="Comic Sans MS" panose="030F0702030302020204" pitchFamily="66" charset="0"/>
              </a:rPr>
              <a:t>Any adverse circumstance that  might hamper successful completion of a software project</a:t>
            </a:r>
            <a:r>
              <a:rPr lang="en-GB" sz="2800" dirty="0">
                <a:solidFill>
                  <a:srgbClr val="000099"/>
                </a:solidFill>
                <a:latin typeface="Comic Sans MS" panose="030F0702030302020204" pitchFamily="66" charset="0"/>
              </a:rPr>
              <a:t>.</a:t>
            </a:r>
          </a:p>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Find alternate solutions possible.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76200" y="124214"/>
            <a:ext cx="6705600" cy="853290"/>
          </a:xfrm>
        </p:spPr>
        <p:txBody>
          <a:bodyPr vert="horz" lIns="16036" tIns="41694" rIns="16036" bIns="41694" rtlCol="0" anchor="ctr">
            <a:noAutofit/>
          </a:bodyPr>
          <a:lstStyle/>
          <a:p>
            <a:pPr>
              <a:lnSpc>
                <a:spcPct val="94000"/>
              </a:lnSpc>
              <a:spcBef>
                <a:spcPts val="436"/>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Risk Assessment and Reduction (Second Quadrant)</a:t>
            </a:r>
            <a:r>
              <a:rPr lang="ar-SA" sz="2800" b="1" dirty="0">
                <a:solidFill>
                  <a:srgbClr val="0033CC"/>
                </a:solidFill>
                <a:cs typeface="Arial" charset="0"/>
              </a:rPr>
              <a:t>‏</a:t>
            </a:r>
            <a:endParaRPr lang="en-GB" sz="2800" b="1" dirty="0">
              <a:solidFill>
                <a:srgbClr val="0033CC"/>
              </a:solidFill>
            </a:endParaRPr>
          </a:p>
        </p:txBody>
      </p:sp>
      <p:sp>
        <p:nvSpPr>
          <p:cNvPr id="144387" name="Rectangle 3"/>
          <p:cNvSpPr>
            <a:spLocks noGrp="1" noChangeArrowheads="1"/>
          </p:cNvSpPr>
          <p:nvPr>
            <p:ph type="body" idx="1"/>
          </p:nvPr>
        </p:nvSpPr>
        <p:spPr>
          <a:xfrm>
            <a:off x="152400" y="1047750"/>
            <a:ext cx="6705600" cy="3373194"/>
          </a:xfrm>
        </p:spPr>
        <p:txBody>
          <a:bodyPr vert="horz" lIns="16036" tIns="41694" rIns="16036" bIns="41694" rtlCol="0">
            <a:noAutofit/>
          </a:bodyPr>
          <a:lstStyle/>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each identified project risk, </a:t>
            </a:r>
          </a:p>
          <a:p>
            <a:pPr marL="600430" lvl="1" indent="-230144">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a detailed analysis is carried out. </a:t>
            </a:r>
          </a:p>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Steps are taken to reduce the risk.</a:t>
            </a:r>
          </a:p>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example, if there is a risk that requirements are inappropriate:</a:t>
            </a:r>
          </a:p>
          <a:p>
            <a:pPr marL="600430" lvl="1" indent="-230144">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A prototype system may be developed.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125867"/>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en-GB" sz="1400" b="1" dirty="0">
                <a:solidFill>
                  <a:srgbClr val="0033CC"/>
                </a:solidFill>
              </a:rPr>
              <a:t>(CONT.)</a:t>
            </a:r>
            <a:r>
              <a:rPr lang="ar-SA" sz="1400" b="1" dirty="0">
                <a:solidFill>
                  <a:srgbClr val="0033CC"/>
                </a:solidFill>
                <a:cs typeface="Arial" charset="0"/>
              </a:rPr>
              <a:t>‏</a:t>
            </a:r>
            <a:endParaRPr lang="en-GB" sz="1400" b="1" dirty="0">
              <a:solidFill>
                <a:srgbClr val="0033CC"/>
              </a:solidFill>
            </a:endParaRPr>
          </a:p>
        </p:txBody>
      </p:sp>
      <p:sp>
        <p:nvSpPr>
          <p:cNvPr id="195587" name="Rectangle 3"/>
          <p:cNvSpPr>
            <a:spLocks noGrp="1" noChangeArrowheads="1"/>
          </p:cNvSpPr>
          <p:nvPr>
            <p:ph type="body" idx="1"/>
          </p:nvPr>
        </p:nvSpPr>
        <p:spPr>
          <a:xfrm>
            <a:off x="90240" y="666750"/>
            <a:ext cx="6705600" cy="3725967"/>
          </a:xfrm>
        </p:spPr>
        <p:txBody>
          <a:bodyPr vert="horz" lIns="16036" tIns="41694" rIns="16036" bIns="41694" rtlCol="0">
            <a:noAutofit/>
          </a:bodyPr>
          <a:lstStyle/>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Development and Validation (</a:t>
            </a:r>
            <a:r>
              <a:rPr lang="en-GB" sz="2400" dirty="0">
                <a:solidFill>
                  <a:srgbClr val="800000"/>
                </a:solidFill>
                <a:effectLst>
                  <a:outerShdw blurRad="38100" dist="38100" dir="2700000" algn="tl">
                    <a:srgbClr val="C0C0C0"/>
                  </a:outerShdw>
                </a:effectLst>
              </a:rPr>
              <a:t>Third quadrant</a:t>
            </a:r>
            <a:r>
              <a:rPr lang="en-GB" sz="2400" dirty="0"/>
              <a:t>):</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 develop and validate the next level of  the product. </a:t>
            </a:r>
          </a:p>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Review and Planning (</a:t>
            </a:r>
            <a:r>
              <a:rPr lang="en-GB" sz="2400" dirty="0">
                <a:solidFill>
                  <a:srgbClr val="800000"/>
                </a:solidFill>
                <a:effectLst>
                  <a:outerShdw blurRad="38100" dist="38100" dir="2700000" algn="tl">
                    <a:srgbClr val="C0C0C0"/>
                  </a:outerShdw>
                </a:effectLst>
              </a:rPr>
              <a:t>Fourth quadrant</a:t>
            </a:r>
            <a:r>
              <a:rPr lang="en-GB" sz="2400" dirty="0"/>
              <a:t>): </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review the  results  achieved so far with the customer and plan the next iteration around the spiral.  </a:t>
            </a:r>
          </a:p>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With each iteration around the spiral:</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progressively more complete version of the software gets built.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267200" y="3257550"/>
            <a:ext cx="2590800" cy="762000"/>
          </a:xfrm>
          <a:solidFill>
            <a:srgbClr val="FFFF00"/>
          </a:solidFill>
        </p:spPr>
        <p:txBody>
          <a:bodyPr vert="horz" lIns="16036" tIns="41694" rIns="16036" bIns="41694" rtlCol="0" anchor="ctr">
            <a:no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Spiral Model as a Meta Model</a:t>
            </a:r>
          </a:p>
        </p:txBody>
      </p:sp>
      <p:sp>
        <p:nvSpPr>
          <p:cNvPr id="146435" name="Rectangle 3"/>
          <p:cNvSpPr>
            <a:spLocks noGrp="1" noChangeArrowheads="1"/>
          </p:cNvSpPr>
          <p:nvPr>
            <p:ph type="body" idx="1"/>
          </p:nvPr>
        </p:nvSpPr>
        <p:spPr>
          <a:xfrm>
            <a:off x="131323" y="137420"/>
            <a:ext cx="6705600" cy="5019456"/>
          </a:xfrm>
        </p:spPr>
        <p:txBody>
          <a:bodyPr vert="horz" lIns="16036" tIns="41694" rIns="16036" bIns="41694" rtlCol="0">
            <a:normAutofit/>
          </a:bodyPr>
          <a:lstStyle/>
          <a:p>
            <a:pPr marL="276429" indent="-276429">
              <a:lnSpc>
                <a:spcPct val="120000"/>
              </a:lnSpc>
              <a:spcBef>
                <a:spcPts val="51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 Subsumes all discussed models:</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a single loop spiral  represents waterfall model.</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uses an evolutionary approach  -- </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iterations over the spiral are evolutionary levels. </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enables understanding and  reacting to risks during each  iteration along the spiral.  </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Uses:</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prototyping as a risk reduction mechanism</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retains the step-wise approach of the waterfall model.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E63F8287-2BE2-4C68-9C76-58F3C2B1C784}" type="datetime1">
              <a:rPr lang="en-US" altLang="en-US" sz="1021" b="0">
                <a:solidFill>
                  <a:srgbClr val="000000"/>
                </a:solidFill>
                <a:latin typeface="Arial" panose="020B0604020202020204" pitchFamily="34" charset="0"/>
              </a:rPr>
              <a:pPr eaLnBrk="1" hangingPunct="1">
                <a:lnSpc>
                  <a:spcPct val="100000"/>
                </a:lnSpc>
                <a:buFont typeface="Arial" panose="020B0604020202020204" pitchFamily="34" charset="0"/>
                <a:buNone/>
              </a:pPr>
              <a:t>7/24/2018</a:t>
            </a:fld>
            <a:endParaRPr lang="en-US" altLang="en-US" sz="1021" b="0">
              <a:solidFill>
                <a:srgbClr val="000000"/>
              </a:solidFill>
              <a:latin typeface="Arial" panose="020B0604020202020204" pitchFamily="34" charset="0"/>
            </a:endParaRPr>
          </a:p>
        </p:txBody>
      </p:sp>
      <p:sp>
        <p:nvSpPr>
          <p:cNvPr id="263171" name="Rectangle 2"/>
          <p:cNvSpPr>
            <a:spLocks noGrp="1" noChangeArrowheads="1"/>
          </p:cNvSpPr>
          <p:nvPr>
            <p:ph type="title" idx="4294967295"/>
          </p:nvPr>
        </p:nvSpPr>
        <p:spPr>
          <a:xfrm>
            <a:off x="1061343" y="1809750"/>
            <a:ext cx="4653657" cy="1180635"/>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Agile  Models</a:t>
            </a:r>
            <a:br>
              <a:rPr lang="en-GB" altLang="en-US" sz="6124" b="1" dirty="0">
                <a:solidFill>
                  <a:srgbClr val="0000FF"/>
                </a:solidFill>
              </a:rPr>
            </a:b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25621525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226760" y="-95250"/>
            <a:ext cx="6480680" cy="853290"/>
          </a:xfrm>
        </p:spPr>
        <p:txBody>
          <a:bodyPr/>
          <a:lstStyle/>
          <a:p>
            <a:pPr eaLnBrk="1"/>
            <a:r>
              <a:rPr lang="en-US" altLang="en-US" sz="2722" b="1" dirty="0"/>
              <a:t>What is Agile Software Development?</a:t>
            </a:r>
          </a:p>
        </p:txBody>
      </p:sp>
      <p:sp>
        <p:nvSpPr>
          <p:cNvPr id="205827" name="Rectangle 3"/>
          <p:cNvSpPr>
            <a:spLocks noGrp="1" noChangeArrowheads="1"/>
          </p:cNvSpPr>
          <p:nvPr>
            <p:ph type="body" idx="4294967295"/>
          </p:nvPr>
        </p:nvSpPr>
        <p:spPr>
          <a:xfrm>
            <a:off x="226760" y="895350"/>
            <a:ext cx="6402640" cy="3373194"/>
          </a:xfrm>
        </p:spPr>
        <p:txBody>
          <a:bodyPr>
            <a:noAutofit/>
          </a:bodyPr>
          <a:lstStyle/>
          <a:p>
            <a:pPr>
              <a:lnSpc>
                <a:spcPct val="120000"/>
              </a:lnSpc>
              <a:spcBef>
                <a:spcPct val="25000"/>
              </a:spcBef>
              <a:spcAft>
                <a:spcPts val="1225"/>
              </a:spcAft>
            </a:pPr>
            <a:r>
              <a:rPr lang="en-US" altLang="en-US" dirty="0">
                <a:solidFill>
                  <a:srgbClr val="0000CC"/>
                </a:solidFill>
              </a:rPr>
              <a:t>Agile: </a:t>
            </a:r>
            <a:r>
              <a:rPr lang="en-US" altLang="en-US" dirty="0"/>
              <a:t>Easily moved, light, nimble, active software processes</a:t>
            </a:r>
          </a:p>
          <a:p>
            <a:pPr>
              <a:lnSpc>
                <a:spcPct val="120000"/>
              </a:lnSpc>
              <a:spcBef>
                <a:spcPct val="25000"/>
              </a:spcBef>
              <a:spcAft>
                <a:spcPts val="1225"/>
              </a:spcAft>
            </a:pPr>
            <a:r>
              <a:rPr lang="en-US" altLang="en-US" dirty="0">
                <a:solidFill>
                  <a:srgbClr val="0000CC"/>
                </a:solidFill>
              </a:rPr>
              <a:t>How agility achieved?</a:t>
            </a:r>
          </a:p>
          <a:p>
            <a:pPr lvl="1">
              <a:lnSpc>
                <a:spcPct val="120000"/>
              </a:lnSpc>
              <a:spcBef>
                <a:spcPct val="25000"/>
              </a:spcBef>
              <a:spcAft>
                <a:spcPts val="1225"/>
              </a:spcAft>
            </a:pPr>
            <a:r>
              <a:rPr lang="en-US" altLang="en-US" dirty="0"/>
              <a:t>Fitting the process to the project</a:t>
            </a:r>
          </a:p>
          <a:p>
            <a:pPr lvl="1">
              <a:lnSpc>
                <a:spcPct val="120000"/>
              </a:lnSpc>
              <a:spcBef>
                <a:spcPct val="25000"/>
              </a:spcBef>
              <a:spcAft>
                <a:spcPts val="1225"/>
              </a:spcAft>
            </a:pPr>
            <a:r>
              <a:rPr lang="en-US" altLang="en-US" dirty="0"/>
              <a:t>Avoidance of things that waste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305842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Effect transition="in" filter="diamond(in)">
                                      <p:cBhvr>
                                        <p:cTn id="13" dur="500"/>
                                        <p:tgtEl>
                                          <p:spTgt spid="205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05827">
                                            <p:txEl>
                                              <p:pRg st="2" end="2"/>
                                            </p:txEl>
                                          </p:spTgt>
                                        </p:tgtEl>
                                        <p:attrNameLst>
                                          <p:attrName>style.visibility</p:attrName>
                                        </p:attrNameLst>
                                      </p:cBhvr>
                                      <p:to>
                                        <p:strVal val="visible"/>
                                      </p:to>
                                    </p:set>
                                    <p:animEffect transition="in" filter="diamond(in)">
                                      <p:cBhvr>
                                        <p:cTn id="18" dur="500"/>
                                        <p:tgtEl>
                                          <p:spTgt spid="205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1EA65BBF-BA79-4B55-93A8-31CC530D2782}" type="datetime1">
              <a:rPr lang="en-US" altLang="en-US" sz="1021">
                <a:solidFill>
                  <a:srgbClr val="000000"/>
                </a:solidFill>
                <a:latin typeface="Arial" panose="020B0604020202020204" pitchFamily="34" charset="0"/>
              </a:rPr>
              <a:pPr eaLnBrk="1" hangingPunct="1">
                <a:lnSpc>
                  <a:spcPct val="100000"/>
                </a:lnSpc>
                <a:buFont typeface="Arial" panose="020B0604020202020204" pitchFamily="34" charset="0"/>
                <a:buNone/>
              </a:pPr>
              <a:t>7/24/2018</a:t>
            </a:fld>
            <a:endParaRPr lang="en-US" altLang="en-US" sz="1021">
              <a:solidFill>
                <a:srgbClr val="000000"/>
              </a:solidFill>
              <a:latin typeface="Arial" panose="020B0604020202020204" pitchFamily="34" charset="0"/>
            </a:endParaRPr>
          </a:p>
        </p:txBody>
      </p:sp>
      <p:sp>
        <p:nvSpPr>
          <p:cNvPr id="249859" name="Rectangle 2"/>
          <p:cNvSpPr>
            <a:spLocks noGrp="1" noChangeArrowheads="1"/>
          </p:cNvSpPr>
          <p:nvPr>
            <p:ph type="title" idx="4294967295"/>
          </p:nvPr>
        </p:nvSpPr>
        <p:spPr>
          <a:xfrm>
            <a:off x="326905" y="1504950"/>
            <a:ext cx="5858535" cy="1066800"/>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lnSpc>
                <a:spcPct val="150000"/>
              </a:lnSpc>
              <a:spcBef>
                <a:spcPts val="408"/>
              </a:spcBef>
              <a:spcAft>
                <a:spcPts val="408"/>
              </a:spcAft>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a:solidFill>
                  <a:srgbClr val="0000FF"/>
                </a:solidFill>
              </a:rPr>
              <a:t>Unified Process</a:t>
            </a:r>
            <a:br>
              <a:rPr lang="en-GB" altLang="en-US" sz="6124" b="1">
                <a:solidFill>
                  <a:srgbClr val="0000FF"/>
                </a:solidFill>
              </a:rPr>
            </a:br>
            <a:endParaRPr lang="en-GB" altLang="en-US" sz="1973"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4133704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
          <p:cNvSpPr>
            <a:spLocks noGrp="1" noChangeArrowheads="1"/>
          </p:cNvSpPr>
          <p:nvPr>
            <p:ph type="title" idx="4294967295"/>
          </p:nvPr>
        </p:nvSpPr>
        <p:spPr>
          <a:xfrm>
            <a:off x="472169" y="0"/>
            <a:ext cx="5852054" cy="873812"/>
          </a:xfrm>
        </p:spPr>
        <p:txBody>
          <a:bodyPr/>
          <a:lstStyle/>
          <a:p>
            <a:pPr eaLnBrk="1"/>
            <a:r>
              <a:rPr lang="en-US" altLang="en-US" sz="3062" b="1" dirty="0"/>
              <a:t>Agile Model</a:t>
            </a:r>
          </a:p>
        </p:txBody>
      </p:sp>
      <p:sp>
        <p:nvSpPr>
          <p:cNvPr id="69634" name="Rectangle 2"/>
          <p:cNvSpPr>
            <a:spLocks noGrp="1" noChangeArrowheads="1"/>
          </p:cNvSpPr>
          <p:nvPr>
            <p:ph type="body" idx="4294967295"/>
          </p:nvPr>
        </p:nvSpPr>
        <p:spPr>
          <a:xfrm>
            <a:off x="76200" y="644762"/>
            <a:ext cx="6781800" cy="4114800"/>
          </a:xfrm>
        </p:spPr>
        <p:txBody>
          <a:bodyPr>
            <a:normAutofit fontScale="92500" lnSpcReduction="10000"/>
          </a:bodyPr>
          <a:lstStyle/>
          <a:p>
            <a:pPr eaLnBrk="1">
              <a:lnSpc>
                <a:spcPct val="120000"/>
              </a:lnSpc>
              <a:spcBef>
                <a:spcPct val="20000"/>
              </a:spcBef>
              <a:spcAft>
                <a:spcPct val="15000"/>
              </a:spcAft>
            </a:pPr>
            <a:r>
              <a:rPr lang="en-GB" altLang="en-US" sz="2449" dirty="0"/>
              <a:t>To overcome the shortcomings of the waterfall model of development. </a:t>
            </a:r>
          </a:p>
          <a:p>
            <a:pPr lvl="1" eaLnBrk="1">
              <a:lnSpc>
                <a:spcPct val="120000"/>
              </a:lnSpc>
              <a:spcBef>
                <a:spcPct val="20000"/>
              </a:spcBef>
              <a:spcAft>
                <a:spcPct val="15000"/>
              </a:spcAft>
            </a:pPr>
            <a:r>
              <a:rPr lang="en-GB" altLang="en-US" sz="2177" dirty="0"/>
              <a:t>Proposed in  mid-1990s </a:t>
            </a:r>
          </a:p>
          <a:p>
            <a:pPr eaLnBrk="1">
              <a:lnSpc>
                <a:spcPct val="120000"/>
              </a:lnSpc>
              <a:spcBef>
                <a:spcPct val="20000"/>
              </a:spcBef>
              <a:spcAft>
                <a:spcPct val="15000"/>
              </a:spcAft>
            </a:pPr>
            <a:r>
              <a:rPr lang="en-GB" altLang="en-US" sz="2449" dirty="0"/>
              <a:t>The agile model was primarily designed:</a:t>
            </a:r>
          </a:p>
          <a:p>
            <a:pPr lvl="1" eaLnBrk="1">
              <a:lnSpc>
                <a:spcPct val="120000"/>
              </a:lnSpc>
              <a:spcBef>
                <a:spcPct val="20000"/>
              </a:spcBef>
              <a:spcAft>
                <a:spcPct val="15000"/>
              </a:spcAft>
            </a:pPr>
            <a:r>
              <a:rPr lang="en-GB" altLang="en-US" sz="2177" dirty="0"/>
              <a:t>To help  projects to adapt to change requests </a:t>
            </a:r>
          </a:p>
          <a:p>
            <a:pPr eaLnBrk="1">
              <a:lnSpc>
                <a:spcPct val="120000"/>
              </a:lnSpc>
              <a:spcBef>
                <a:spcPct val="20000"/>
              </a:spcBef>
              <a:spcAft>
                <a:spcPct val="15000"/>
              </a:spcAft>
            </a:pPr>
            <a:r>
              <a:rPr lang="en-GB" altLang="en-US" sz="2449" dirty="0"/>
              <a:t>In the agile model:</a:t>
            </a:r>
          </a:p>
          <a:p>
            <a:pPr lvl="1" eaLnBrk="1">
              <a:lnSpc>
                <a:spcPct val="120000"/>
              </a:lnSpc>
              <a:spcBef>
                <a:spcPct val="20000"/>
              </a:spcBef>
              <a:spcAft>
                <a:spcPct val="15000"/>
              </a:spcAft>
            </a:pPr>
            <a:r>
              <a:rPr lang="en-GB" altLang="en-US" sz="2177" dirty="0">
                <a:solidFill>
                  <a:srgbClr val="0000FF"/>
                </a:solidFill>
              </a:rPr>
              <a:t>The requirements are decomposed into many small incremental parts that can be developed over one to four weeks each.</a:t>
            </a:r>
          </a:p>
          <a:p>
            <a:pPr lvl="1" eaLnBrk="1">
              <a:lnSpc>
                <a:spcPct val="120000"/>
              </a:lnSpc>
              <a:spcBef>
                <a:spcPct val="20000"/>
              </a:spcBef>
              <a:spcAft>
                <a:spcPct val="15000"/>
              </a:spcAft>
              <a:buFont typeface="Symbol" pitchFamily="18" charset="2"/>
              <a:buNone/>
            </a:pPr>
            <a:endParaRPr lang="en-GB" altLang="en-US" sz="2177"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val="41968579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checkerboard(across)">
                                      <p:cBhvr>
                                        <p:cTn id="12" dur="500"/>
                                        <p:tgtEl>
                                          <p:spTgt spid="6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checkerboard(across)">
                                      <p:cBhvr>
                                        <p:cTn id="17" dur="500"/>
                                        <p:tgtEl>
                                          <p:spTgt spid="696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checkerboard(across)">
                                      <p:cBhvr>
                                        <p:cTn id="22" dur="500"/>
                                        <p:tgtEl>
                                          <p:spTgt spid="696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Effect transition="in" filter="checkerboard(across)">
                                      <p:cBhvr>
                                        <p:cTn id="27" dur="500"/>
                                        <p:tgtEl>
                                          <p:spTgt spid="696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Effect transition="in" filter="checkerboard(across)">
                                      <p:cBhvr>
                                        <p:cTn id="32" dur="500"/>
                                        <p:tgtEl>
                                          <p:spTgt spid="696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a:xfrm>
            <a:off x="457200" y="-2592"/>
            <a:ext cx="5850974" cy="725837"/>
          </a:xfrm>
        </p:spPr>
        <p:txBody>
          <a:bodyPr/>
          <a:lstStyle/>
          <a:p>
            <a:pPr eaLnBrk="1"/>
            <a:r>
              <a:rPr lang="en-US" altLang="en-US" sz="3266" b="1" dirty="0"/>
              <a:t>Ideology: Agile Manifesto</a:t>
            </a:r>
          </a:p>
        </p:txBody>
      </p:sp>
      <p:sp>
        <p:nvSpPr>
          <p:cNvPr id="276483" name="Rectangle 3"/>
          <p:cNvSpPr>
            <a:spLocks noGrp="1" noChangeArrowheads="1"/>
          </p:cNvSpPr>
          <p:nvPr>
            <p:ph type="body" idx="4294967295"/>
          </p:nvPr>
        </p:nvSpPr>
        <p:spPr>
          <a:xfrm>
            <a:off x="228600" y="723245"/>
            <a:ext cx="7762064" cy="3580576"/>
          </a:xfrm>
        </p:spPr>
        <p:txBody>
          <a:bodyPr>
            <a:noAutofit/>
          </a:bodyPr>
          <a:lstStyle/>
          <a:p>
            <a:pPr eaLnBrk="1">
              <a:lnSpc>
                <a:spcPct val="140000"/>
              </a:lnSpc>
              <a:spcBef>
                <a:spcPct val="10000"/>
              </a:spcBef>
              <a:spcAft>
                <a:spcPct val="10000"/>
              </a:spcAft>
            </a:pPr>
            <a:r>
              <a:rPr lang="en-US" altLang="en-US" sz="2400" dirty="0">
                <a:solidFill>
                  <a:srgbClr val="0000FF"/>
                </a:solidFill>
              </a:rPr>
              <a:t>Individuals and interactions</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process and tools</a:t>
            </a:r>
          </a:p>
          <a:p>
            <a:pPr eaLnBrk="1">
              <a:lnSpc>
                <a:spcPct val="140000"/>
              </a:lnSpc>
              <a:spcBef>
                <a:spcPct val="10000"/>
              </a:spcBef>
              <a:spcAft>
                <a:spcPct val="10000"/>
              </a:spcAft>
            </a:pPr>
            <a:r>
              <a:rPr lang="en-US" altLang="en-US" sz="2400" dirty="0">
                <a:solidFill>
                  <a:srgbClr val="0000FF"/>
                </a:solidFill>
              </a:rPr>
              <a:t>Working Software</a:t>
            </a:r>
            <a:r>
              <a:rPr lang="en-US" altLang="en-US" sz="2400" dirty="0"/>
              <a:t> </a:t>
            </a:r>
            <a:r>
              <a:rPr lang="en-US" altLang="en-US" sz="2400" i="1" dirty="0"/>
              <a:t>over</a:t>
            </a:r>
          </a:p>
          <a:p>
            <a:pPr marL="505503" lvl="1">
              <a:lnSpc>
                <a:spcPct val="140000"/>
              </a:lnSpc>
              <a:spcBef>
                <a:spcPct val="10000"/>
              </a:spcBef>
              <a:spcAft>
                <a:spcPct val="10000"/>
              </a:spcAft>
            </a:pPr>
            <a:r>
              <a:rPr lang="en-US" altLang="en-US" sz="2000" dirty="0"/>
              <a:t> comprehensive documentation</a:t>
            </a:r>
          </a:p>
          <a:p>
            <a:pPr eaLnBrk="1">
              <a:lnSpc>
                <a:spcPct val="140000"/>
              </a:lnSpc>
              <a:spcBef>
                <a:spcPct val="10000"/>
              </a:spcBef>
              <a:spcAft>
                <a:spcPct val="10000"/>
              </a:spcAft>
            </a:pPr>
            <a:r>
              <a:rPr lang="en-US" altLang="en-US" sz="2400" dirty="0">
                <a:solidFill>
                  <a:srgbClr val="0000FF"/>
                </a:solidFill>
              </a:rPr>
              <a:t>Customer collaboration</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contract negotiation</a:t>
            </a:r>
          </a:p>
          <a:p>
            <a:pPr eaLnBrk="1">
              <a:lnSpc>
                <a:spcPct val="140000"/>
              </a:lnSpc>
              <a:spcBef>
                <a:spcPct val="10000"/>
              </a:spcBef>
              <a:spcAft>
                <a:spcPct val="10000"/>
              </a:spcAft>
            </a:pPr>
            <a:r>
              <a:rPr lang="en-US" altLang="en-US" sz="2400" dirty="0">
                <a:solidFill>
                  <a:srgbClr val="0000FF"/>
                </a:solidFill>
              </a:rPr>
              <a:t>Responding to change</a:t>
            </a:r>
            <a:r>
              <a:rPr lang="en-US" altLang="en-US" sz="2400" dirty="0"/>
              <a:t> </a:t>
            </a:r>
            <a:r>
              <a:rPr lang="en-US" altLang="en-US" sz="2400" i="1" dirty="0"/>
              <a:t>over </a:t>
            </a:r>
          </a:p>
          <a:p>
            <a:pPr marL="505503" lvl="1">
              <a:lnSpc>
                <a:spcPct val="140000"/>
              </a:lnSpc>
              <a:spcBef>
                <a:spcPct val="10000"/>
              </a:spcBef>
              <a:spcAft>
                <a:spcPct val="10000"/>
              </a:spcAft>
            </a:pPr>
            <a:r>
              <a:rPr lang="en-US" altLang="en-US" sz="2000" dirty="0"/>
              <a:t>following a plan</a:t>
            </a:r>
          </a:p>
          <a:p>
            <a:pPr eaLnBrk="1">
              <a:lnSpc>
                <a:spcPct val="140000"/>
              </a:lnSpc>
              <a:spcBef>
                <a:spcPct val="10000"/>
              </a:spcBef>
              <a:spcAft>
                <a:spcPct val="10000"/>
              </a:spcAft>
            </a:pPr>
            <a:endParaRPr lang="en-US" altLang="en-US" sz="2400" dirty="0"/>
          </a:p>
          <a:p>
            <a:pPr eaLnBrk="1">
              <a:lnSpc>
                <a:spcPct val="140000"/>
              </a:lnSpc>
              <a:spcBef>
                <a:spcPct val="10000"/>
              </a:spcBef>
              <a:spcAft>
                <a:spcPct val="10000"/>
              </a:spcAft>
            </a:pPr>
            <a:endParaRPr lang="en-US" altLang="en-US" sz="2400" dirty="0"/>
          </a:p>
        </p:txBody>
      </p:sp>
      <p:sp>
        <p:nvSpPr>
          <p:cNvPr id="276484" name="Rectangle 3"/>
          <p:cNvSpPr>
            <a:spLocks noChangeArrowheads="1"/>
          </p:cNvSpPr>
          <p:nvPr/>
        </p:nvSpPr>
        <p:spPr bwMode="auto">
          <a:xfrm>
            <a:off x="2895600" y="1454351"/>
            <a:ext cx="3792278" cy="326051"/>
          </a:xfrm>
          <a:prstGeom prst="rect">
            <a:avLst/>
          </a:prstGeom>
          <a:solidFill>
            <a:srgbClr val="FFFF00"/>
          </a:solidFill>
          <a:ln>
            <a:noFill/>
          </a:ln>
          <a:extLst/>
        </p:spPr>
        <p:txBody>
          <a:bodyPr>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r>
              <a:rPr lang="en-US" altLang="en-US" sz="1633" i="1" dirty="0">
                <a:solidFill>
                  <a:srgbClr val="0000FF"/>
                </a:solidFill>
                <a:latin typeface="Courier New" panose="02070309020205020404" pitchFamily="49" charset="0"/>
              </a:rPr>
              <a:t>http://www.agilemanifesto.org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val="322178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idx="4294967295"/>
          </p:nvPr>
        </p:nvSpPr>
        <p:spPr>
          <a:xfrm>
            <a:off x="457200" y="100472"/>
            <a:ext cx="5850974" cy="601624"/>
          </a:xfrm>
        </p:spPr>
        <p:txBody>
          <a:bodyPr>
            <a:noAutofit/>
          </a:bodyPr>
          <a:lstStyle/>
          <a:p>
            <a:pPr eaLnBrk="1"/>
            <a:r>
              <a:rPr lang="en-US" altLang="en-US" sz="3200" b="1" dirty="0"/>
              <a:t>Agile Methodologies</a:t>
            </a:r>
          </a:p>
        </p:txBody>
      </p:sp>
      <p:sp>
        <p:nvSpPr>
          <p:cNvPr id="279555" name="Content Placeholder 2"/>
          <p:cNvSpPr>
            <a:spLocks noGrp="1"/>
          </p:cNvSpPr>
          <p:nvPr>
            <p:ph idx="4294967295"/>
          </p:nvPr>
        </p:nvSpPr>
        <p:spPr>
          <a:xfrm>
            <a:off x="381000" y="742950"/>
            <a:ext cx="5850974" cy="3381835"/>
          </a:xfrm>
        </p:spPr>
        <p:txBody>
          <a:bodyPr>
            <a:noAutofit/>
          </a:bodyPr>
          <a:lstStyle/>
          <a:p>
            <a:pPr>
              <a:lnSpc>
                <a:spcPct val="125000"/>
              </a:lnSpc>
              <a:spcBef>
                <a:spcPct val="15000"/>
              </a:spcBef>
              <a:spcAft>
                <a:spcPts val="204"/>
              </a:spcAft>
            </a:pPr>
            <a:r>
              <a:rPr lang="en-US" altLang="en-US" dirty="0"/>
              <a:t>XP</a:t>
            </a:r>
          </a:p>
          <a:p>
            <a:pPr>
              <a:lnSpc>
                <a:spcPct val="125000"/>
              </a:lnSpc>
              <a:spcBef>
                <a:spcPct val="15000"/>
              </a:spcBef>
              <a:spcAft>
                <a:spcPts val="204"/>
              </a:spcAft>
            </a:pPr>
            <a:r>
              <a:rPr lang="en-US" altLang="en-US" dirty="0"/>
              <a:t>Scrum</a:t>
            </a:r>
          </a:p>
          <a:p>
            <a:pPr>
              <a:lnSpc>
                <a:spcPct val="125000"/>
              </a:lnSpc>
              <a:spcBef>
                <a:spcPct val="15000"/>
              </a:spcBef>
              <a:spcAft>
                <a:spcPts val="204"/>
              </a:spcAft>
            </a:pPr>
            <a:r>
              <a:rPr lang="en-US" altLang="en-US" dirty="0"/>
              <a:t>Unified process</a:t>
            </a:r>
          </a:p>
          <a:p>
            <a:pPr>
              <a:lnSpc>
                <a:spcPct val="125000"/>
              </a:lnSpc>
              <a:spcBef>
                <a:spcPct val="15000"/>
              </a:spcBef>
              <a:spcAft>
                <a:spcPts val="204"/>
              </a:spcAft>
            </a:pPr>
            <a:r>
              <a:rPr lang="en-US" altLang="en-US" dirty="0"/>
              <a:t>Crystal</a:t>
            </a:r>
          </a:p>
          <a:p>
            <a:pPr>
              <a:lnSpc>
                <a:spcPct val="125000"/>
              </a:lnSpc>
              <a:spcBef>
                <a:spcPct val="15000"/>
              </a:spcBef>
              <a:spcAft>
                <a:spcPts val="204"/>
              </a:spcAft>
            </a:pPr>
            <a:r>
              <a:rPr lang="en-US" altLang="en-US" dirty="0"/>
              <a:t>DSDM</a:t>
            </a:r>
          </a:p>
          <a:p>
            <a:pPr>
              <a:lnSpc>
                <a:spcPct val="125000"/>
              </a:lnSpc>
              <a:spcBef>
                <a:spcPct val="15000"/>
              </a:spcBef>
              <a:spcAft>
                <a:spcPts val="204"/>
              </a:spcAft>
            </a:pPr>
            <a:r>
              <a:rPr lang="en-US" altLang="en-US" dirty="0"/>
              <a:t>Lean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1719997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381000" y="-236365"/>
            <a:ext cx="6332705" cy="934298"/>
          </a:xfrm>
        </p:spPr>
        <p:txBody>
          <a:bodyPr/>
          <a:lstStyle/>
          <a:p>
            <a:r>
              <a:rPr lang="en-US" altLang="en-US" sz="3062" b="1" dirty="0"/>
              <a:t>Agile Model: Principal Techniques</a:t>
            </a:r>
          </a:p>
        </p:txBody>
      </p:sp>
      <p:sp>
        <p:nvSpPr>
          <p:cNvPr id="138243" name="Rectangle 3"/>
          <p:cNvSpPr>
            <a:spLocks noGrp="1" noChangeArrowheads="1"/>
          </p:cNvSpPr>
          <p:nvPr>
            <p:ph type="body" idx="4294967295"/>
          </p:nvPr>
        </p:nvSpPr>
        <p:spPr>
          <a:xfrm>
            <a:off x="152400" y="514350"/>
            <a:ext cx="6705600" cy="3735032"/>
          </a:xfrm>
        </p:spPr>
        <p:txBody>
          <a:bodyPr>
            <a:noAutofit/>
          </a:bodyPr>
          <a:lstStyle/>
          <a:p>
            <a:pPr>
              <a:lnSpc>
                <a:spcPct val="124000"/>
              </a:lnSpc>
              <a:spcBef>
                <a:spcPct val="5000"/>
              </a:spcBef>
              <a:spcAft>
                <a:spcPts val="600"/>
              </a:spcAft>
            </a:pPr>
            <a:r>
              <a:rPr lang="en-US" altLang="en-US" sz="2000" b="1" dirty="0">
                <a:solidFill>
                  <a:srgbClr val="0000FF"/>
                </a:solidFill>
              </a:rPr>
              <a:t>User stories:</a:t>
            </a:r>
          </a:p>
          <a:p>
            <a:pPr lvl="1">
              <a:lnSpc>
                <a:spcPct val="124000"/>
              </a:lnSpc>
              <a:spcBef>
                <a:spcPct val="5000"/>
              </a:spcBef>
              <a:spcAft>
                <a:spcPts val="600"/>
              </a:spcAft>
            </a:pPr>
            <a:r>
              <a:rPr lang="en-US" altLang="en-US" sz="1800" dirty="0"/>
              <a:t>Simpler than use cases.</a:t>
            </a:r>
          </a:p>
          <a:p>
            <a:pPr>
              <a:lnSpc>
                <a:spcPct val="124000"/>
              </a:lnSpc>
              <a:spcBef>
                <a:spcPct val="5000"/>
              </a:spcBef>
              <a:spcAft>
                <a:spcPts val="600"/>
              </a:spcAft>
            </a:pPr>
            <a:r>
              <a:rPr lang="en-US" altLang="en-US" sz="2000" b="1" dirty="0">
                <a:solidFill>
                  <a:srgbClr val="0000FF"/>
                </a:solidFill>
              </a:rPr>
              <a:t>Metaphors:</a:t>
            </a:r>
            <a:r>
              <a:rPr lang="en-US" altLang="en-US" sz="2000" b="1" dirty="0"/>
              <a:t> </a:t>
            </a:r>
          </a:p>
          <a:p>
            <a:pPr lvl="1">
              <a:lnSpc>
                <a:spcPct val="124000"/>
              </a:lnSpc>
              <a:spcBef>
                <a:spcPct val="5000"/>
              </a:spcBef>
              <a:spcAft>
                <a:spcPts val="600"/>
              </a:spcAft>
            </a:pPr>
            <a:r>
              <a:rPr lang="en-US" altLang="en-US" sz="1800" dirty="0"/>
              <a:t>Based on user stories, developers propose a common vision of what is required.</a:t>
            </a:r>
          </a:p>
          <a:p>
            <a:pPr>
              <a:lnSpc>
                <a:spcPct val="124000"/>
              </a:lnSpc>
              <a:spcBef>
                <a:spcPct val="5000"/>
              </a:spcBef>
              <a:spcAft>
                <a:spcPts val="600"/>
              </a:spcAft>
            </a:pPr>
            <a:r>
              <a:rPr lang="en-US" altLang="en-US" sz="2000" b="1" dirty="0">
                <a:solidFill>
                  <a:srgbClr val="0000FF"/>
                </a:solidFill>
              </a:rPr>
              <a:t>Spike:</a:t>
            </a:r>
          </a:p>
          <a:p>
            <a:pPr lvl="1">
              <a:lnSpc>
                <a:spcPct val="124000"/>
              </a:lnSpc>
              <a:spcBef>
                <a:spcPct val="5000"/>
              </a:spcBef>
              <a:spcAft>
                <a:spcPts val="600"/>
              </a:spcAft>
            </a:pPr>
            <a:r>
              <a:rPr lang="en-US" altLang="en-US" sz="1800" dirty="0"/>
              <a:t>Simple program to explore potential solutions. </a:t>
            </a:r>
          </a:p>
          <a:p>
            <a:pPr>
              <a:lnSpc>
                <a:spcPct val="124000"/>
              </a:lnSpc>
              <a:spcBef>
                <a:spcPct val="5000"/>
              </a:spcBef>
              <a:spcAft>
                <a:spcPts val="600"/>
              </a:spcAft>
            </a:pPr>
            <a:r>
              <a:rPr lang="en-US" altLang="en-US" sz="2000" b="1" dirty="0">
                <a:solidFill>
                  <a:srgbClr val="0000FF"/>
                </a:solidFill>
              </a:rPr>
              <a:t>Refactor:</a:t>
            </a:r>
            <a:r>
              <a:rPr lang="en-US" altLang="en-US" sz="2000" b="1" dirty="0"/>
              <a:t> </a:t>
            </a:r>
          </a:p>
          <a:p>
            <a:pPr lvl="1">
              <a:lnSpc>
                <a:spcPct val="124000"/>
              </a:lnSpc>
              <a:spcBef>
                <a:spcPct val="5000"/>
              </a:spcBef>
              <a:spcAft>
                <a:spcPts val="600"/>
              </a:spcAft>
            </a:pPr>
            <a:r>
              <a:rPr lang="en-US" altLang="en-US" sz="1800" dirty="0"/>
              <a:t>Restructure code without affecting behavior, improve efficiency, structure, etc.</a:t>
            </a:r>
          </a:p>
          <a:p>
            <a:pPr lvl="1">
              <a:lnSpc>
                <a:spcPct val="124000"/>
              </a:lnSpc>
              <a:spcBef>
                <a:spcPct val="5000"/>
              </a:spcBef>
              <a:spcAft>
                <a:spcPts val="600"/>
              </a:spcAft>
            </a:pPr>
            <a:endParaRPr lang="en-US" altLang="en-US" sz="1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65050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00"/>
                                        <p:tgtEl>
                                          <p:spTgt spid="13824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wipe(down)">
                                      <p:cBhvr>
                                        <p:cTn id="10" dur="500"/>
                                        <p:tgtEl>
                                          <p:spTgt spid="138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wipe(down)">
                                      <p:cBhvr>
                                        <p:cTn id="15" dur="500"/>
                                        <p:tgtEl>
                                          <p:spTgt spid="13824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8243">
                                            <p:txEl>
                                              <p:pRg st="3" end="3"/>
                                            </p:txEl>
                                          </p:spTgt>
                                        </p:tgtEl>
                                        <p:attrNameLst>
                                          <p:attrName>style.visibility</p:attrName>
                                        </p:attrNameLst>
                                      </p:cBhvr>
                                      <p:to>
                                        <p:strVal val="visible"/>
                                      </p:to>
                                    </p:set>
                                    <p:animEffect transition="in" filter="wipe(down)">
                                      <p:cBhvr>
                                        <p:cTn id="18" dur="500"/>
                                        <p:tgtEl>
                                          <p:spTgt spid="1382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wipe(down)">
                                      <p:cBhvr>
                                        <p:cTn id="23" dur="500"/>
                                        <p:tgtEl>
                                          <p:spTgt spid="13824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8243">
                                            <p:txEl>
                                              <p:pRg st="5" end="5"/>
                                            </p:txEl>
                                          </p:spTgt>
                                        </p:tgtEl>
                                        <p:attrNameLst>
                                          <p:attrName>style.visibility</p:attrName>
                                        </p:attrNameLst>
                                      </p:cBhvr>
                                      <p:to>
                                        <p:strVal val="visible"/>
                                      </p:to>
                                    </p:set>
                                    <p:animEffect transition="in" filter="wipe(down)">
                                      <p:cBhvr>
                                        <p:cTn id="26" dur="500"/>
                                        <p:tgtEl>
                                          <p:spTgt spid="1382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8243">
                                            <p:txEl>
                                              <p:pRg st="6" end="6"/>
                                            </p:txEl>
                                          </p:spTgt>
                                        </p:tgtEl>
                                        <p:attrNameLst>
                                          <p:attrName>style.visibility</p:attrName>
                                        </p:attrNameLst>
                                      </p:cBhvr>
                                      <p:to>
                                        <p:strVal val="visible"/>
                                      </p:to>
                                    </p:set>
                                    <p:anim calcmode="lin" valueType="num">
                                      <p:cBhvr additive="base">
                                        <p:cTn id="31"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7" end="7"/>
                                            </p:txEl>
                                          </p:spTgt>
                                        </p:tgtEl>
                                        <p:attrNameLst>
                                          <p:attrName>style.visibility</p:attrName>
                                        </p:attrNameLst>
                                      </p:cBhvr>
                                      <p:to>
                                        <p:strVal val="visible"/>
                                      </p:to>
                                    </p:set>
                                    <p:anim calcmode="lin" valueType="num">
                                      <p:cBhvr additive="base">
                                        <p:cTn id="3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2827613" y="2724150"/>
            <a:ext cx="3954187" cy="553298"/>
          </a:xfrm>
          <a:solidFill>
            <a:srgbClr val="FFFF00"/>
          </a:solidFill>
        </p:spPr>
        <p:txBody>
          <a:bodyPr>
            <a:normAutofit fontScale="90000"/>
          </a:bodyPr>
          <a:lstStyle/>
          <a:p>
            <a:pPr eaLnBrk="1"/>
            <a:r>
              <a:rPr lang="en-US" altLang="en-US" sz="3200" b="1" dirty="0"/>
              <a:t>Agile Model: Nitty Gritty</a:t>
            </a:r>
          </a:p>
        </p:txBody>
      </p:sp>
      <p:sp>
        <p:nvSpPr>
          <p:cNvPr id="180227" name="Rectangle 3"/>
          <p:cNvSpPr>
            <a:spLocks noGrp="1" noChangeArrowheads="1"/>
          </p:cNvSpPr>
          <p:nvPr>
            <p:ph type="body" idx="4294967295"/>
          </p:nvPr>
        </p:nvSpPr>
        <p:spPr>
          <a:xfrm>
            <a:off x="76200" y="133350"/>
            <a:ext cx="6705600" cy="4154597"/>
          </a:xfrm>
        </p:spPr>
        <p:txBody>
          <a:bodyPr>
            <a:noAutofit/>
          </a:bodyPr>
          <a:lstStyle/>
          <a:p>
            <a:pPr eaLnBrk="1">
              <a:lnSpc>
                <a:spcPct val="125000"/>
              </a:lnSpc>
              <a:spcBef>
                <a:spcPct val="25000"/>
              </a:spcBef>
              <a:spcAft>
                <a:spcPct val="25000"/>
              </a:spcAft>
            </a:pPr>
            <a:r>
              <a:rPr lang="en-GB" altLang="en-US" sz="2800" dirty="0"/>
              <a:t>At a time, only one increment is planned, developed, deployed at the customer site.  </a:t>
            </a:r>
          </a:p>
          <a:p>
            <a:pPr lvl="1" eaLnBrk="1">
              <a:lnSpc>
                <a:spcPct val="125000"/>
              </a:lnSpc>
              <a:spcBef>
                <a:spcPct val="25000"/>
              </a:spcBef>
              <a:spcAft>
                <a:spcPct val="25000"/>
              </a:spcAft>
            </a:pPr>
            <a:r>
              <a:rPr lang="en-GB" altLang="en-US" sz="2400" b="1" dirty="0">
                <a:solidFill>
                  <a:srgbClr val="0000FF"/>
                </a:solidFill>
              </a:rPr>
              <a:t>No long-term plans are made.</a:t>
            </a:r>
          </a:p>
          <a:p>
            <a:pPr eaLnBrk="1">
              <a:lnSpc>
                <a:spcPct val="125000"/>
              </a:lnSpc>
              <a:spcBef>
                <a:spcPct val="25000"/>
              </a:spcBef>
              <a:spcAft>
                <a:spcPct val="25000"/>
              </a:spcAft>
            </a:pPr>
            <a:r>
              <a:rPr lang="en-GB" altLang="en-US" sz="2800" dirty="0"/>
              <a:t>An iteration may not add significant functionality,</a:t>
            </a:r>
          </a:p>
          <a:p>
            <a:pPr lvl="1" eaLnBrk="1">
              <a:lnSpc>
                <a:spcPct val="125000"/>
              </a:lnSpc>
              <a:spcBef>
                <a:spcPct val="25000"/>
              </a:spcBef>
              <a:spcAft>
                <a:spcPct val="25000"/>
              </a:spcAft>
            </a:pPr>
            <a:r>
              <a:rPr lang="en-GB" altLang="en-US" sz="2400" dirty="0"/>
              <a:t>But still a new release is invariably made at the end of each iteration</a:t>
            </a:r>
          </a:p>
          <a:p>
            <a:pPr lvl="1" eaLnBrk="1">
              <a:lnSpc>
                <a:spcPct val="125000"/>
              </a:lnSpc>
              <a:spcBef>
                <a:spcPct val="25000"/>
              </a:spcBef>
              <a:spcAft>
                <a:spcPct val="25000"/>
              </a:spcAft>
            </a:pPr>
            <a:r>
              <a:rPr lang="en-GB" altLang="en-US" sz="2400" dirty="0"/>
              <a:t>Delivered to the customer for regular use.</a:t>
            </a:r>
          </a:p>
          <a:p>
            <a:pPr eaLnBrk="1">
              <a:lnSpc>
                <a:spcPct val="125000"/>
              </a:lnSpc>
              <a:spcBef>
                <a:spcPct val="25000"/>
              </a:spcBef>
              <a:spcAft>
                <a:spcPct val="25000"/>
              </a:spcAft>
              <a:buFont typeface="Wingdings" pitchFamily="2" charset="2"/>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298121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checkerboard(across)">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27" dur="500"/>
                                        <p:tgtEl>
                                          <p:spTgt spid="180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80227">
                                            <p:txEl>
                                              <p:pRg st="2" end="2"/>
                                            </p:txEl>
                                          </p:spTgt>
                                        </p:tgtEl>
                                        <p:attrNameLst>
                                          <p:attrName>style.visibility</p:attrName>
                                        </p:attrNameLst>
                                      </p:cBhvr>
                                      <p:to>
                                        <p:strVal val="visible"/>
                                      </p:to>
                                    </p:set>
                                    <p:anim calcmode="lin" valueType="num">
                                      <p:cBhvr additive="base">
                                        <p:cTn id="32"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0227">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0227">
                                            <p:txEl>
                                              <p:pRg st="3" end="3"/>
                                            </p:txEl>
                                          </p:spTgt>
                                        </p:tgtEl>
                                        <p:attrNameLst>
                                          <p:attrName>style.visibility</p:attrName>
                                        </p:attrNameLst>
                                      </p:cBhvr>
                                      <p:to>
                                        <p:strVal val="visible"/>
                                      </p:to>
                                    </p:set>
                                    <p:anim calcmode="lin" valueType="num">
                                      <p:cBhvr additive="base">
                                        <p:cTn id="36"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0227">
                                            <p:txEl>
                                              <p:pRg st="4" end="4"/>
                                            </p:txEl>
                                          </p:spTgt>
                                        </p:tgtEl>
                                        <p:attrNameLst>
                                          <p:attrName>style.visibility</p:attrName>
                                        </p:attrNameLst>
                                      </p:cBhvr>
                                      <p:to>
                                        <p:strVal val="visible"/>
                                      </p:to>
                                    </p:set>
                                    <p:anim calcmode="lin" valueType="num">
                                      <p:cBhvr additive="base">
                                        <p:cTn id="40"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
          <p:cNvSpPr>
            <a:spLocks noGrp="1" noChangeArrowheads="1"/>
          </p:cNvSpPr>
          <p:nvPr>
            <p:ph type="title" idx="4294967295"/>
          </p:nvPr>
        </p:nvSpPr>
        <p:spPr>
          <a:xfrm>
            <a:off x="457200" y="-171450"/>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Methodology</a:t>
            </a:r>
          </a:p>
        </p:txBody>
      </p:sp>
      <p:sp>
        <p:nvSpPr>
          <p:cNvPr id="70658" name="Rectangle 2"/>
          <p:cNvSpPr>
            <a:spLocks noGrp="1" noChangeArrowheads="1"/>
          </p:cNvSpPr>
          <p:nvPr>
            <p:ph type="body" idx="4294967295"/>
          </p:nvPr>
        </p:nvSpPr>
        <p:spPr>
          <a:xfrm>
            <a:off x="76200" y="518803"/>
            <a:ext cx="6781800" cy="4367979"/>
          </a:xfrm>
        </p:spPr>
        <p:txBody>
          <a:bodyPr>
            <a:noAutofit/>
          </a:bodyPr>
          <a:lstStyle/>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b="1" dirty="0">
                <a:solidFill>
                  <a:srgbClr val="0000FF"/>
                </a:solidFill>
              </a:rPr>
              <a:t>Face-to-face communication favoured over written documents.</a:t>
            </a:r>
          </a:p>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To facilitate face-to-face communication,</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Development team to share a single office space.</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Team size is deliberately kept small (5-9 people) </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This makes the agile model most suited to the development of small projects.</a:t>
            </a:r>
          </a:p>
          <a:p>
            <a:pPr lvl="1">
              <a:lnSpc>
                <a:spcPct val="120000"/>
              </a:lnSpc>
              <a:spcBef>
                <a:spcPts val="0"/>
              </a:spcBef>
              <a:spcAft>
                <a:spcPts val="600"/>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33860337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checkerboard(across)">
                                      <p:cBhvr>
                                        <p:cTn id="12" dur="500"/>
                                        <p:tgtEl>
                                          <p:spTgt spid="7065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animEffect transition="in" filter="checkerboard(across)">
                                      <p:cBhvr>
                                        <p:cTn id="15" dur="500"/>
                                        <p:tgtEl>
                                          <p:spTgt spid="706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p:cTn id="18" dur="500"/>
                                        <p:tgtEl>
                                          <p:spTgt spid="7065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p:cTn id="21"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674" name="Object 3"/>
          <p:cNvGraphicFramePr>
            <a:graphicFrameLocks noGrp="1" noChangeAspect="1"/>
          </p:cNvGraphicFramePr>
          <p:nvPr>
            <p:ph idx="4294967295"/>
            <p:extLst>
              <p:ext uri="{D42A27DB-BD31-4B8C-83A1-F6EECF244321}">
                <p14:modId xmlns:p14="http://schemas.microsoft.com/office/powerpoint/2010/main" val="2891432436"/>
              </p:ext>
            </p:extLst>
          </p:nvPr>
        </p:nvGraphicFramePr>
        <p:xfrm>
          <a:off x="0" y="-1"/>
          <a:ext cx="6781800" cy="5041107"/>
        </p:xfrm>
        <a:graphic>
          <a:graphicData uri="http://schemas.openxmlformats.org/presentationml/2006/ole">
            <mc:AlternateContent xmlns:mc="http://schemas.openxmlformats.org/markup-compatibility/2006">
              <mc:Choice xmlns:v="urn:schemas-microsoft-com:vml" Requires="v">
                <p:oleObj spid="_x0000_s2135" name="Visio" r:id="rId4" imgW="5845073" imgH="5052631" progId="">
                  <p:embed/>
                </p:oleObj>
              </mc:Choice>
              <mc:Fallback>
                <p:oleObj name="Visio" r:id="rId4" imgW="5845073" imgH="5052631" progId="">
                  <p:embed/>
                  <p:pic>
                    <p:nvPicPr>
                      <p:cNvPr id="0" name="Picture 6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6781800" cy="5041107"/>
                      </a:xfrm>
                      <a:prstGeom prst="rect">
                        <a:avLst/>
                      </a:prstGeom>
                      <a:noFill/>
                      <a:extLst/>
                    </p:spPr>
                  </p:pic>
                </p:oleObj>
              </mc:Fallback>
            </mc:AlternateContent>
          </a:graphicData>
        </a:graphic>
      </p:graphicFrame>
      <p:sp>
        <p:nvSpPr>
          <p:cNvPr id="4" name="Rectangle 2"/>
          <p:cNvSpPr txBox="1">
            <a:spLocks noChangeArrowheads="1"/>
          </p:cNvSpPr>
          <p:nvPr/>
        </p:nvSpPr>
        <p:spPr>
          <a:xfrm>
            <a:off x="762000" y="133350"/>
            <a:ext cx="3429000" cy="762000"/>
          </a:xfrm>
          <a:prstGeom prst="rect">
            <a:avLst/>
          </a:prstGeom>
          <a:solidFill>
            <a:srgbClr val="FFFFCC"/>
          </a:solidFill>
          <a:ln>
            <a:solidFill>
              <a:srgbClr val="FF0000"/>
            </a:solidFill>
          </a:ln>
        </p:spPr>
        <p:txBody>
          <a:bodyPr/>
          <a:lstStyle/>
          <a:p>
            <a:pPr algn="ctr">
              <a:lnSpc>
                <a:spcPct val="92000"/>
              </a:lnSpc>
              <a:buClr>
                <a:srgbClr val="000000"/>
              </a:buClr>
              <a:buSzPct val="45000"/>
              <a:buFont typeface="Wingdings" pitchFamily="2" charset="2"/>
              <a:buNone/>
              <a:defRPr/>
            </a:pPr>
            <a:r>
              <a:rPr lang="en-US" sz="2400" b="1" kern="0" dirty="0">
                <a:solidFill>
                  <a:srgbClr val="0000CC"/>
                </a:solidFill>
                <a:latin typeface="+mj-lt"/>
                <a:ea typeface="+mj-ea"/>
                <a:cs typeface="+mj-cs"/>
              </a:rPr>
              <a:t>Effectiveness of Communication Modes</a:t>
            </a:r>
            <a:br>
              <a:rPr lang="en-US" sz="2400" b="1" kern="0" dirty="0">
                <a:solidFill>
                  <a:srgbClr val="0000CC"/>
                </a:solidFill>
                <a:latin typeface="+mj-lt"/>
                <a:ea typeface="+mj-ea"/>
                <a:cs typeface="+mj-cs"/>
              </a:rPr>
            </a:br>
            <a:endParaRPr lang="en-US" sz="800" b="1" kern="0" dirty="0">
              <a:solidFill>
                <a:srgbClr val="0000CC"/>
              </a:solidFill>
              <a:latin typeface="+mj-lt"/>
              <a:ea typeface="+mj-ea"/>
              <a:cs typeface="+mj-cs"/>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168805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1"/>
          <p:cNvSpPr>
            <a:spLocks noGrp="1" noChangeArrowheads="1"/>
          </p:cNvSpPr>
          <p:nvPr>
            <p:ph type="title" idx="4294967295"/>
          </p:nvPr>
        </p:nvSpPr>
        <p:spPr>
          <a:xfrm>
            <a:off x="-381000" y="-239138"/>
            <a:ext cx="7010400" cy="914400"/>
          </a:xfrm>
          <a:noFill/>
        </p:spPr>
        <p:txBody>
          <a:bodyPr>
            <a:normAutofit/>
          </a:bodyPr>
          <a:lstStyle/>
          <a:p>
            <a:pPr eaLnBrk="1"/>
            <a:r>
              <a:rPr lang="en-US" altLang="en-US" sz="3200" b="1" dirty="0"/>
              <a:t>Agile Model: Principles</a:t>
            </a:r>
          </a:p>
        </p:txBody>
      </p:sp>
      <p:sp>
        <p:nvSpPr>
          <p:cNvPr id="286723" name="Rectangle 2"/>
          <p:cNvSpPr>
            <a:spLocks noGrp="1" noChangeArrowheads="1"/>
          </p:cNvSpPr>
          <p:nvPr>
            <p:ph type="body" idx="4294967295"/>
          </p:nvPr>
        </p:nvSpPr>
        <p:spPr>
          <a:xfrm>
            <a:off x="0" y="438150"/>
            <a:ext cx="6781800" cy="6749628"/>
          </a:xfrm>
        </p:spPr>
        <p:txBody>
          <a:bodyPr>
            <a:normAutofit/>
          </a:bodyPr>
          <a:lstStyle/>
          <a:p>
            <a:pPr>
              <a:lnSpc>
                <a:spcPct val="114000"/>
              </a:lnSpc>
              <a:spcBef>
                <a:spcPts val="0"/>
              </a:spcBef>
            </a:pPr>
            <a:r>
              <a:rPr lang="en-GB" altLang="en-US" sz="2800" dirty="0"/>
              <a:t>The primary measure of progress:</a:t>
            </a:r>
          </a:p>
          <a:p>
            <a:pPr lvl="1">
              <a:lnSpc>
                <a:spcPct val="114000"/>
              </a:lnSpc>
              <a:spcBef>
                <a:spcPts val="0"/>
              </a:spcBef>
            </a:pPr>
            <a:r>
              <a:rPr lang="en-GB" altLang="en-US" sz="2400" b="1" dirty="0">
                <a:solidFill>
                  <a:srgbClr val="9900CC"/>
                </a:solidFill>
              </a:rPr>
              <a:t>Incremental release of working software</a:t>
            </a:r>
          </a:p>
          <a:p>
            <a:pPr>
              <a:lnSpc>
                <a:spcPct val="114000"/>
              </a:lnSpc>
              <a:spcBef>
                <a:spcPts val="0"/>
              </a:spcBef>
            </a:pPr>
            <a:r>
              <a:rPr lang="en-GB" altLang="en-US" sz="2800" dirty="0"/>
              <a:t>Important principles behind agile model:</a:t>
            </a:r>
          </a:p>
          <a:p>
            <a:pPr lvl="1">
              <a:lnSpc>
                <a:spcPct val="114000"/>
              </a:lnSpc>
              <a:spcBef>
                <a:spcPts val="0"/>
              </a:spcBef>
            </a:pPr>
            <a:r>
              <a:rPr lang="en-GB" altLang="en-US" sz="2400" dirty="0">
                <a:solidFill>
                  <a:srgbClr val="0000CC"/>
                </a:solidFill>
              </a:rPr>
              <a:t>Frequent delivery of versions --- once every few weeks.</a:t>
            </a:r>
          </a:p>
          <a:p>
            <a:pPr lvl="1">
              <a:lnSpc>
                <a:spcPct val="114000"/>
              </a:lnSpc>
              <a:spcBef>
                <a:spcPts val="0"/>
              </a:spcBef>
            </a:pPr>
            <a:r>
              <a:rPr lang="en-GB" altLang="en-US" sz="2400" dirty="0">
                <a:solidFill>
                  <a:srgbClr val="0000CC"/>
                </a:solidFill>
              </a:rPr>
              <a:t>Requirements change requests are easily accommodated.</a:t>
            </a:r>
          </a:p>
          <a:p>
            <a:pPr lvl="1">
              <a:lnSpc>
                <a:spcPct val="114000"/>
              </a:lnSpc>
              <a:spcBef>
                <a:spcPts val="0"/>
              </a:spcBef>
            </a:pPr>
            <a:r>
              <a:rPr lang="en-GB" altLang="en-US" sz="2400" dirty="0">
                <a:solidFill>
                  <a:srgbClr val="0000CC"/>
                </a:solidFill>
              </a:rPr>
              <a:t>Close cooperation between customers and developers.</a:t>
            </a:r>
          </a:p>
          <a:p>
            <a:pPr lvl="1">
              <a:lnSpc>
                <a:spcPct val="114000"/>
              </a:lnSpc>
              <a:spcBef>
                <a:spcPts val="0"/>
              </a:spcBef>
            </a:pPr>
            <a:r>
              <a:rPr lang="en-GB" altLang="en-US" sz="2400" dirty="0">
                <a:solidFill>
                  <a:srgbClr val="0000CC"/>
                </a:solidFill>
              </a:rPr>
              <a:t>Face-to-face communication among team members.</a:t>
            </a:r>
          </a:p>
          <a:p>
            <a:pPr lvl="1">
              <a:lnSpc>
                <a:spcPct val="114000"/>
              </a:lnSpc>
              <a:spcBef>
                <a:spcPts val="0"/>
              </a:spcBef>
              <a:buNone/>
            </a:pPr>
            <a:endParaRPr lang="en-GB" altLang="en-US" sz="24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793598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456986" y="-6080"/>
            <a:ext cx="4401014" cy="461209"/>
          </a:xfrm>
        </p:spPr>
        <p:txBody>
          <a:bodyPr>
            <a:noAutofit/>
          </a:bodyPr>
          <a:lstStyle/>
          <a:p>
            <a:r>
              <a:rPr lang="en-US" altLang="en-US" sz="3200" b="1" dirty="0"/>
              <a:t>Agile Documentation</a:t>
            </a:r>
          </a:p>
        </p:txBody>
      </p:sp>
      <p:sp>
        <p:nvSpPr>
          <p:cNvPr id="204803" name="Rectangle 3"/>
          <p:cNvSpPr>
            <a:spLocks noGrp="1" noChangeArrowheads="1"/>
          </p:cNvSpPr>
          <p:nvPr>
            <p:ph type="body" idx="1"/>
          </p:nvPr>
        </p:nvSpPr>
        <p:spPr>
          <a:xfrm>
            <a:off x="-76200" y="0"/>
            <a:ext cx="7162800" cy="4056906"/>
          </a:xfrm>
        </p:spPr>
        <p:txBody>
          <a:bodyPr>
            <a:noAutofit/>
          </a:bodyPr>
          <a:lstStyle/>
          <a:p>
            <a:pPr>
              <a:lnSpc>
                <a:spcPct val="110000"/>
              </a:lnSpc>
              <a:spcBef>
                <a:spcPts val="0"/>
              </a:spcBef>
            </a:pPr>
            <a:r>
              <a:rPr lang="en-US" altLang="en-US" sz="2400" dirty="0" smtClean="0">
                <a:solidFill>
                  <a:srgbClr val="0000CC"/>
                </a:solidFill>
                <a:cs typeface="Times New Roman" panose="02020603050405020304" pitchFamily="18" charset="0"/>
              </a:rPr>
              <a:t>Travel light:</a:t>
            </a:r>
          </a:p>
          <a:p>
            <a:pPr lvl="1">
              <a:lnSpc>
                <a:spcPct val="110000"/>
              </a:lnSpc>
              <a:spcBef>
                <a:spcPts val="0"/>
              </a:spcBef>
            </a:pPr>
            <a:r>
              <a:rPr lang="en-US" altLang="en-US" sz="2400" b="0" dirty="0" smtClean="0">
                <a:solidFill>
                  <a:srgbClr val="0000CC"/>
                </a:solidFill>
                <a:cs typeface="Times New Roman" panose="02020603050405020304" pitchFamily="18" charset="0"/>
              </a:rPr>
              <a:t>You need far less documentation than you think.</a:t>
            </a:r>
          </a:p>
          <a:p>
            <a:pPr>
              <a:lnSpc>
                <a:spcPct val="110000"/>
              </a:lnSpc>
              <a:spcBef>
                <a:spcPts val="0"/>
              </a:spcBef>
            </a:pPr>
            <a:r>
              <a:rPr lang="en-US" altLang="en-US" sz="2400" dirty="0" smtClean="0">
                <a:solidFill>
                  <a:srgbClr val="0000CC"/>
                </a:solidFill>
                <a:cs typeface="Times New Roman" panose="02020603050405020304" pitchFamily="18" charset="0"/>
              </a:rPr>
              <a:t>Agile documents:</a:t>
            </a:r>
          </a:p>
          <a:p>
            <a:pPr lvl="1">
              <a:lnSpc>
                <a:spcPct val="110000"/>
              </a:lnSpc>
              <a:spcBef>
                <a:spcPts val="0"/>
              </a:spcBef>
            </a:pPr>
            <a:r>
              <a:rPr lang="en-US" altLang="en-US" sz="2400" b="0" dirty="0" smtClean="0">
                <a:cs typeface="Times New Roman" panose="02020603050405020304" pitchFamily="18" charset="0"/>
              </a:rPr>
              <a:t>Are concise</a:t>
            </a:r>
          </a:p>
          <a:p>
            <a:pPr lvl="1">
              <a:lnSpc>
                <a:spcPct val="110000"/>
              </a:lnSpc>
              <a:spcBef>
                <a:spcPts val="0"/>
              </a:spcBef>
            </a:pPr>
            <a:r>
              <a:rPr lang="en-US" altLang="en-US" sz="2400" b="0" dirty="0" smtClean="0">
                <a:cs typeface="Times New Roman" panose="02020603050405020304" pitchFamily="18" charset="0"/>
              </a:rPr>
              <a:t>Describe information that is less likely to change </a:t>
            </a:r>
          </a:p>
          <a:p>
            <a:pPr lvl="1">
              <a:lnSpc>
                <a:spcPct val="110000"/>
              </a:lnSpc>
              <a:spcBef>
                <a:spcPts val="0"/>
              </a:spcBef>
            </a:pPr>
            <a:r>
              <a:rPr lang="en-US" altLang="en-US" sz="2400" b="0" dirty="0" smtClean="0">
                <a:cs typeface="Times New Roman" panose="02020603050405020304" pitchFamily="18" charset="0"/>
              </a:rPr>
              <a:t>Describe “good things to know”</a:t>
            </a:r>
          </a:p>
          <a:p>
            <a:pPr lvl="1">
              <a:lnSpc>
                <a:spcPct val="110000"/>
              </a:lnSpc>
              <a:spcBef>
                <a:spcPts val="0"/>
              </a:spcBef>
            </a:pPr>
            <a:r>
              <a:rPr lang="en-US" altLang="en-US" sz="2400" b="0" dirty="0" smtClean="0">
                <a:cs typeface="Times New Roman" panose="02020603050405020304" pitchFamily="18" charset="0"/>
              </a:rPr>
              <a:t>Are sufficiently accurate, consistent, and detailed </a:t>
            </a:r>
          </a:p>
          <a:p>
            <a:pPr>
              <a:lnSpc>
                <a:spcPct val="110000"/>
              </a:lnSpc>
              <a:spcBef>
                <a:spcPts val="0"/>
              </a:spcBef>
            </a:pPr>
            <a:r>
              <a:rPr lang="en-US" altLang="en-US" sz="2400" dirty="0" smtClean="0">
                <a:solidFill>
                  <a:srgbClr val="0000CC"/>
                </a:solidFill>
              </a:rPr>
              <a:t>Valid reasons to document:</a:t>
            </a:r>
          </a:p>
          <a:p>
            <a:pPr lvl="1">
              <a:lnSpc>
                <a:spcPct val="110000"/>
              </a:lnSpc>
              <a:spcBef>
                <a:spcPts val="0"/>
              </a:spcBef>
            </a:pPr>
            <a:r>
              <a:rPr lang="en-US" altLang="en-US" sz="2400" dirty="0"/>
              <a:t>P</a:t>
            </a:r>
            <a:r>
              <a:rPr lang="en-US" altLang="en-US" sz="2400" b="0" dirty="0" smtClean="0"/>
              <a:t>roject stakeholders require it</a:t>
            </a:r>
          </a:p>
          <a:p>
            <a:pPr lvl="1">
              <a:lnSpc>
                <a:spcPct val="110000"/>
              </a:lnSpc>
              <a:spcBef>
                <a:spcPts val="0"/>
              </a:spcBef>
            </a:pPr>
            <a:r>
              <a:rPr lang="en-US" altLang="en-US" sz="2400" b="0" dirty="0" smtClean="0"/>
              <a:t>To define a contract model</a:t>
            </a:r>
          </a:p>
          <a:p>
            <a:pPr lvl="1">
              <a:lnSpc>
                <a:spcPct val="110000"/>
              </a:lnSpc>
              <a:spcBef>
                <a:spcPts val="0"/>
              </a:spcBef>
            </a:pPr>
            <a:r>
              <a:rPr lang="en-US" altLang="en-US" sz="2400" b="0" dirty="0" smtClean="0"/>
              <a:t>To support communication with an external group</a:t>
            </a:r>
          </a:p>
          <a:p>
            <a:pPr lvl="1">
              <a:lnSpc>
                <a:spcPct val="110000"/>
              </a:lnSpc>
              <a:spcBef>
                <a:spcPts val="0"/>
              </a:spcBef>
            </a:pPr>
            <a:r>
              <a:rPr lang="en-US" altLang="en-US" sz="2400" b="0" dirty="0" smtClean="0"/>
              <a:t>To think something through</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372595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7" dur="5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checkerboard(across)">
                                      <p:cBhvr>
                                        <p:cTn id="32" dur="5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checkerboard(across)">
                                      <p:cBhvr>
                                        <p:cTn id="42" dur="500"/>
                                        <p:tgtEl>
                                          <p:spTgt spid="204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checkerboard(across)">
                                      <p:cBhvr>
                                        <p:cTn id="47" dur="500"/>
                                        <p:tgtEl>
                                          <p:spTgt spid="204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checkerboard(across)">
                                      <p:cBhvr>
                                        <p:cTn id="52" dur="500"/>
                                        <p:tgtEl>
                                          <p:spTgt spid="2048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04803">
                                            <p:txEl>
                                              <p:pRg st="10" end="10"/>
                                            </p:txEl>
                                          </p:spTgt>
                                        </p:tgtEl>
                                        <p:attrNameLst>
                                          <p:attrName>style.visibility</p:attrName>
                                        </p:attrNameLst>
                                      </p:cBhvr>
                                      <p:to>
                                        <p:strVal val="visible"/>
                                      </p:to>
                                    </p:set>
                                    <p:animEffect transition="in" filter="checkerboard(across)">
                                      <p:cBhvr>
                                        <p:cTn id="57" dur="500"/>
                                        <p:tgtEl>
                                          <p:spTgt spid="2048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204803">
                                            <p:txEl>
                                              <p:pRg st="11" end="11"/>
                                            </p:txEl>
                                          </p:spTgt>
                                        </p:tgtEl>
                                        <p:attrNameLst>
                                          <p:attrName>style.visibility</p:attrName>
                                        </p:attrNameLst>
                                      </p:cBhvr>
                                      <p:to>
                                        <p:strVal val="visible"/>
                                      </p:to>
                                    </p:set>
                                    <p:animEffect transition="in" filter="checkerboard(across)">
                                      <p:cBhvr>
                                        <p:cTn id="62" dur="500"/>
                                        <p:tgtEl>
                                          <p:spTgt spid="204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0" y="72570"/>
            <a:ext cx="6858720" cy="622146"/>
          </a:xfrm>
        </p:spPr>
        <p:txBody>
          <a:bodyPr/>
          <a:lstStyle/>
          <a:p>
            <a:r>
              <a:rPr lang="en-US" altLang="en-US" sz="2517" b="1" dirty="0"/>
              <a:t>Agile Software Requirements Management</a:t>
            </a:r>
            <a:endParaRPr lang="en-US" altLang="en-US" sz="1701" b="1" dirty="0"/>
          </a:p>
        </p:txBody>
      </p:sp>
      <p:graphicFrame>
        <p:nvGraphicFramePr>
          <p:cNvPr id="290819" name="Object 3"/>
          <p:cNvGraphicFramePr>
            <a:graphicFrameLocks noGrp="1" noChangeAspect="1"/>
          </p:cNvGraphicFramePr>
          <p:nvPr>
            <p:ph idx="4294967295"/>
            <p:extLst>
              <p:ext uri="{D42A27DB-BD31-4B8C-83A1-F6EECF244321}">
                <p14:modId xmlns:p14="http://schemas.microsoft.com/office/powerpoint/2010/main" val="3403526518"/>
              </p:ext>
            </p:extLst>
          </p:nvPr>
        </p:nvGraphicFramePr>
        <p:xfrm>
          <a:off x="-1" y="694716"/>
          <a:ext cx="6858001" cy="4239234"/>
        </p:xfrm>
        <a:graphic>
          <a:graphicData uri="http://schemas.openxmlformats.org/presentationml/2006/ole">
            <mc:AlternateContent xmlns:mc="http://schemas.openxmlformats.org/markup-compatibility/2006">
              <mc:Choice xmlns:v="urn:schemas-microsoft-com:vml" Requires="v">
                <p:oleObj spid="_x0000_s3160" name="Visio" r:id="rId4" imgW="3930320" imgH="3523640" progId="">
                  <p:embed/>
                </p:oleObj>
              </mc:Choice>
              <mc:Fallback>
                <p:oleObj name="Visio" r:id="rId4" imgW="3930320" imgH="3523640"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94716"/>
                        <a:ext cx="6858001" cy="4239234"/>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280021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a:xfrm>
            <a:off x="504592" y="217526"/>
            <a:ext cx="5848814" cy="601624"/>
          </a:xfrm>
        </p:spPr>
        <p:txBody>
          <a:bodyPr>
            <a:noAutofit/>
          </a:bodyPr>
          <a:lstStyle/>
          <a:p>
            <a:r>
              <a:rPr lang="en-US" altLang="en-US" sz="3200" b="1" dirty="0"/>
              <a:t>Unified Process</a:t>
            </a:r>
          </a:p>
        </p:txBody>
      </p:sp>
      <p:sp>
        <p:nvSpPr>
          <p:cNvPr id="294915" name="Rectangle 3"/>
          <p:cNvSpPr>
            <a:spLocks noGrp="1" noChangeArrowheads="1"/>
          </p:cNvSpPr>
          <p:nvPr>
            <p:ph type="body" idx="4294967295"/>
          </p:nvPr>
        </p:nvSpPr>
        <p:spPr>
          <a:xfrm>
            <a:off x="114298" y="1047750"/>
            <a:ext cx="6629401" cy="3581400"/>
          </a:xfrm>
        </p:spPr>
        <p:txBody>
          <a:bodyPr>
            <a:normAutofit lnSpcReduction="10000"/>
          </a:bodyPr>
          <a:lstStyle/>
          <a:p>
            <a:pPr marL="486061" indent="-414772">
              <a:lnSpc>
                <a:spcPct val="114000"/>
              </a:lnSpc>
              <a:spcBef>
                <a:spcPts val="600"/>
              </a:spcBef>
              <a:spcAft>
                <a:spcPts val="1200"/>
              </a:spcAft>
            </a:pPr>
            <a:r>
              <a:rPr lang="en-IN" altLang="en-US" sz="2800" dirty="0"/>
              <a:t>Developed  Ivar Jacobson, Grady </a:t>
            </a:r>
            <a:r>
              <a:rPr lang="en-IN" altLang="en-US" sz="2800" dirty="0" err="1"/>
              <a:t>Booch</a:t>
            </a:r>
            <a:r>
              <a:rPr lang="en-IN" altLang="en-US" sz="2800" dirty="0"/>
              <a:t> and James Rumbaugh</a:t>
            </a:r>
          </a:p>
          <a:p>
            <a:pPr marL="886111" lvl="1" indent="-414772">
              <a:lnSpc>
                <a:spcPct val="114000"/>
              </a:lnSpc>
              <a:spcBef>
                <a:spcPts val="600"/>
              </a:spcBef>
              <a:spcAft>
                <a:spcPts val="1200"/>
              </a:spcAft>
            </a:pPr>
            <a:r>
              <a:rPr lang="en-IN" altLang="en-US" sz="2400" dirty="0"/>
              <a:t>Incremental and iterative</a:t>
            </a:r>
          </a:p>
          <a:p>
            <a:pPr marL="486061" indent="-414772">
              <a:lnSpc>
                <a:spcPct val="114000"/>
              </a:lnSpc>
              <a:spcBef>
                <a:spcPts val="600"/>
              </a:spcBef>
              <a:spcAft>
                <a:spcPts val="1200"/>
              </a:spcAft>
            </a:pPr>
            <a:r>
              <a:rPr lang="en-US" altLang="en-US" sz="2800" dirty="0"/>
              <a:t>Rational Unified Process (RUP) is version tailored by Rational Software:</a:t>
            </a:r>
          </a:p>
          <a:p>
            <a:pPr marL="750694" lvl="1" indent="-362925">
              <a:lnSpc>
                <a:spcPct val="114000"/>
              </a:lnSpc>
              <a:spcBef>
                <a:spcPts val="600"/>
              </a:spcBef>
              <a:spcAft>
                <a:spcPts val="1200"/>
              </a:spcAft>
            </a:pPr>
            <a:r>
              <a:rPr lang="en-US" altLang="en-US" sz="2400" dirty="0"/>
              <a:t>Acquired by IBM in February 2003. </a:t>
            </a:r>
          </a:p>
          <a:p>
            <a:pPr marL="486061" indent="-414772">
              <a:lnSpc>
                <a:spcPct val="114000"/>
              </a:lnSpc>
              <a:spcBef>
                <a:spcPts val="600"/>
              </a:spcBef>
              <a:spcAft>
                <a:spcPts val="1200"/>
              </a:spcAft>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3038950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a:xfrm>
            <a:off x="762000" y="-247650"/>
            <a:ext cx="5850974" cy="933219"/>
          </a:xfrm>
        </p:spPr>
        <p:txBody>
          <a:bodyPr>
            <a:normAutofit/>
          </a:bodyPr>
          <a:lstStyle/>
          <a:p>
            <a:pPr eaLnBrk="1"/>
            <a:r>
              <a:rPr lang="en-US" altLang="en-US" sz="3600" b="1" dirty="0"/>
              <a:t>Adoption Detractors</a:t>
            </a:r>
          </a:p>
        </p:txBody>
      </p:sp>
      <p:sp>
        <p:nvSpPr>
          <p:cNvPr id="292867" name="Rectangle 3"/>
          <p:cNvSpPr>
            <a:spLocks noGrp="1" noChangeArrowheads="1"/>
          </p:cNvSpPr>
          <p:nvPr>
            <p:ph type="body" idx="4294967295"/>
          </p:nvPr>
        </p:nvSpPr>
        <p:spPr>
          <a:xfrm>
            <a:off x="1" y="549778"/>
            <a:ext cx="6781800" cy="3943494"/>
          </a:xfrm>
        </p:spPr>
        <p:txBody>
          <a:bodyPr>
            <a:noAutofit/>
          </a:bodyPr>
          <a:lstStyle/>
          <a:p>
            <a:pPr>
              <a:lnSpc>
                <a:spcPct val="110000"/>
              </a:lnSpc>
              <a:spcBef>
                <a:spcPts val="408"/>
              </a:spcBef>
              <a:spcAft>
                <a:spcPts val="408"/>
              </a:spcAft>
            </a:pPr>
            <a:r>
              <a:rPr lang="en-IN" altLang="en-US" sz="2800" dirty="0">
                <a:solidFill>
                  <a:srgbClr val="0000FF"/>
                </a:solidFill>
              </a:rPr>
              <a:t>Sketchy definitions, make it possible to have</a:t>
            </a:r>
            <a:endParaRPr lang="en-US" altLang="en-US" sz="2800" dirty="0">
              <a:solidFill>
                <a:srgbClr val="0000FF"/>
              </a:solidFill>
            </a:endParaRPr>
          </a:p>
          <a:p>
            <a:pPr lvl="1">
              <a:lnSpc>
                <a:spcPct val="110000"/>
              </a:lnSpc>
              <a:spcBef>
                <a:spcPts val="408"/>
              </a:spcBef>
              <a:spcAft>
                <a:spcPts val="408"/>
              </a:spcAft>
            </a:pPr>
            <a:r>
              <a:rPr lang="en-US" altLang="en-US" sz="2400" dirty="0"/>
              <a:t>Inconsistent and diverse definitions</a:t>
            </a:r>
          </a:p>
          <a:p>
            <a:pPr>
              <a:lnSpc>
                <a:spcPct val="110000"/>
              </a:lnSpc>
              <a:spcBef>
                <a:spcPts val="408"/>
              </a:spcBef>
              <a:spcAft>
                <a:spcPts val="408"/>
              </a:spcAft>
            </a:pPr>
            <a:r>
              <a:rPr lang="en-US" altLang="en-US" sz="2800" dirty="0">
                <a:solidFill>
                  <a:srgbClr val="0000FF"/>
                </a:solidFill>
              </a:rPr>
              <a:t>High quality people skills required</a:t>
            </a:r>
          </a:p>
          <a:p>
            <a:pPr>
              <a:lnSpc>
                <a:spcPct val="110000"/>
              </a:lnSpc>
              <a:spcBef>
                <a:spcPts val="408"/>
              </a:spcBef>
              <a:spcAft>
                <a:spcPts val="408"/>
              </a:spcAft>
            </a:pPr>
            <a:r>
              <a:rPr lang="en-US" altLang="en-US" sz="2800" dirty="0">
                <a:solidFill>
                  <a:srgbClr val="0000FF"/>
                </a:solidFill>
              </a:rPr>
              <a:t>Short iterations inhibit long-term perspective</a:t>
            </a:r>
          </a:p>
          <a:p>
            <a:pPr>
              <a:lnSpc>
                <a:spcPct val="110000"/>
              </a:lnSpc>
              <a:spcBef>
                <a:spcPts val="408"/>
              </a:spcBef>
              <a:spcAft>
                <a:spcPts val="408"/>
              </a:spcAft>
            </a:pPr>
            <a:r>
              <a:rPr lang="en-US" altLang="en-US" sz="2800" dirty="0">
                <a:solidFill>
                  <a:srgbClr val="0000FF"/>
                </a:solidFill>
              </a:rPr>
              <a:t>Higher risks due to feature creep:</a:t>
            </a:r>
          </a:p>
          <a:p>
            <a:pPr lvl="1">
              <a:lnSpc>
                <a:spcPct val="110000"/>
              </a:lnSpc>
              <a:spcBef>
                <a:spcPts val="408"/>
              </a:spcBef>
              <a:spcAft>
                <a:spcPts val="408"/>
              </a:spcAft>
            </a:pPr>
            <a:r>
              <a:rPr lang="en-US" altLang="en-US" sz="2400" dirty="0"/>
              <a:t>Harder to manage feature creep and customer expectations</a:t>
            </a:r>
          </a:p>
          <a:p>
            <a:pPr lvl="1">
              <a:lnSpc>
                <a:spcPct val="110000"/>
              </a:lnSpc>
              <a:spcBef>
                <a:spcPts val="408"/>
              </a:spcBef>
              <a:spcAft>
                <a:spcPts val="408"/>
              </a:spcAft>
            </a:pPr>
            <a:r>
              <a:rPr lang="en-US" altLang="en-US" sz="2400" dirty="0"/>
              <a:t>Difficult to quantify cost, time, quality.</a:t>
            </a:r>
          </a:p>
          <a:p>
            <a:pPr lvl="2">
              <a:lnSpc>
                <a:spcPct val="110000"/>
              </a:lnSpc>
              <a:spcBef>
                <a:spcPts val="408"/>
              </a:spcBef>
              <a:spcAft>
                <a:spcPts val="408"/>
              </a:spcAft>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1316187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503513" y="-25535"/>
            <a:ext cx="5850974" cy="934298"/>
          </a:xfrm>
        </p:spPr>
        <p:txBody>
          <a:bodyPr>
            <a:normAutofit/>
          </a:bodyPr>
          <a:lstStyle/>
          <a:p>
            <a:r>
              <a:rPr lang="en-US" altLang="en-US" sz="3200" b="1" dirty="0"/>
              <a:t>Agile Model Shortcomings</a:t>
            </a:r>
          </a:p>
        </p:txBody>
      </p:sp>
      <p:sp>
        <p:nvSpPr>
          <p:cNvPr id="145411" name="Rectangle 3"/>
          <p:cNvSpPr>
            <a:spLocks noGrp="1" noChangeArrowheads="1"/>
          </p:cNvSpPr>
          <p:nvPr>
            <p:ph type="body" idx="4294967295"/>
          </p:nvPr>
        </p:nvSpPr>
        <p:spPr>
          <a:xfrm>
            <a:off x="0" y="695845"/>
            <a:ext cx="6858000" cy="4046105"/>
          </a:xfrm>
        </p:spPr>
        <p:txBody>
          <a:bodyPr>
            <a:normAutofit fontScale="92500"/>
          </a:bodyPr>
          <a:lstStyle/>
          <a:p>
            <a:pPr>
              <a:lnSpc>
                <a:spcPct val="120000"/>
              </a:lnSpc>
              <a:spcBef>
                <a:spcPts val="816"/>
              </a:spcBef>
              <a:spcAft>
                <a:spcPct val="15000"/>
              </a:spcAft>
            </a:pPr>
            <a:r>
              <a:rPr lang="en-US" altLang="en-US" sz="2994" dirty="0">
                <a:solidFill>
                  <a:srgbClr val="0000CC"/>
                </a:solidFill>
              </a:rPr>
              <a:t>Derives agility through developing tacit knowledge within the team, rather than any formal document:</a:t>
            </a:r>
          </a:p>
          <a:p>
            <a:pPr lvl="1">
              <a:lnSpc>
                <a:spcPct val="120000"/>
              </a:lnSpc>
              <a:spcBef>
                <a:spcPts val="816"/>
              </a:spcBef>
              <a:spcAft>
                <a:spcPct val="15000"/>
              </a:spcAft>
            </a:pPr>
            <a:r>
              <a:rPr lang="en-US" altLang="en-US" sz="2722" dirty="0"/>
              <a:t>Can be misinterpreted…</a:t>
            </a:r>
          </a:p>
          <a:p>
            <a:pPr lvl="1">
              <a:lnSpc>
                <a:spcPct val="120000"/>
              </a:lnSpc>
              <a:spcBef>
                <a:spcPts val="816"/>
              </a:spcBef>
              <a:spcAft>
                <a:spcPct val="15000"/>
              </a:spcAft>
            </a:pPr>
            <a:r>
              <a:rPr lang="en-US" altLang="en-US" sz="2722" dirty="0"/>
              <a:t>External review difficult to get…</a:t>
            </a:r>
          </a:p>
          <a:p>
            <a:pPr lvl="1">
              <a:lnSpc>
                <a:spcPct val="120000"/>
              </a:lnSpc>
              <a:spcBef>
                <a:spcPts val="816"/>
              </a:spcBef>
              <a:spcAft>
                <a:spcPct val="15000"/>
              </a:spcAft>
            </a:pPr>
            <a:r>
              <a:rPr lang="en-US" altLang="en-US" sz="2722" dirty="0"/>
              <a:t>When project is complete, and team disperses, maintenance becomes difficult…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spTree>
    <p:extLst>
      <p:ext uri="{BB962C8B-B14F-4D97-AF65-F5344CB8AC3E}">
        <p14:creationId xmlns:p14="http://schemas.microsoft.com/office/powerpoint/2010/main" val="450110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anim calcmode="lin" valueType="num">
                                      <p:cBhvr additive="base">
                                        <p:cTn id="11"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anim calcmode="lin" valueType="num">
                                      <p:cBhvr additive="base">
                                        <p:cTn id="15"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1"/>
          <p:cNvSpPr>
            <a:spLocks noGrp="1" noChangeArrowheads="1"/>
          </p:cNvSpPr>
          <p:nvPr>
            <p:ph type="title" idx="4294967295"/>
          </p:nvPr>
        </p:nvSpPr>
        <p:spPr>
          <a:xfrm>
            <a:off x="1904999" y="0"/>
            <a:ext cx="4953001" cy="514350"/>
          </a:xfrm>
          <a:solidFill>
            <a:srgbClr val="FFFF00"/>
          </a:solidFill>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517" b="1" dirty="0"/>
              <a:t>Agile Model versus </a:t>
            </a:r>
            <a:r>
              <a:rPr lang="en-GB" altLang="en-US" sz="2517" b="1" dirty="0" smtClean="0"/>
              <a:t>Waterfall </a:t>
            </a:r>
            <a:r>
              <a:rPr lang="en-GB" altLang="en-US" sz="2517" b="1" dirty="0"/>
              <a:t>Model</a:t>
            </a:r>
          </a:p>
        </p:txBody>
      </p:sp>
      <p:sp>
        <p:nvSpPr>
          <p:cNvPr id="297987" name="Rectangle 2"/>
          <p:cNvSpPr>
            <a:spLocks noGrp="1" noChangeArrowheads="1"/>
          </p:cNvSpPr>
          <p:nvPr>
            <p:ph type="body" idx="4294967295"/>
          </p:nvPr>
        </p:nvSpPr>
        <p:spPr>
          <a:xfrm>
            <a:off x="-35668" y="-15402"/>
            <a:ext cx="6858000" cy="3657600"/>
          </a:xfrm>
        </p:spPr>
        <p:txBody>
          <a:bodyPr>
            <a:noAutofit/>
          </a:bodyPr>
          <a:lstStyle/>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smtClean="0"/>
              <a:t>Steps of                                                                 Waterfall model are a </a:t>
            </a:r>
            <a:r>
              <a:rPr lang="en-GB" altLang="en-US" sz="2800" dirty="0"/>
              <a:t>planned sequence:</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Requirements-capture, analysis, design, coding, and testing .</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Progress is measured in terms of delivered artefacts: </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 specifications, design documents, test plans, code reviews, etc.</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solidFill>
                  <a:srgbClr val="0000CC"/>
                </a:solidFill>
              </a:rPr>
              <a:t>In contrast agile model sequences:</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CC"/>
                </a:solidFill>
              </a:rPr>
              <a:t>Delivery of working versions of a product in several increments.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val="945951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7987">
                                            <p:txEl>
                                              <p:pRg st="2" end="2"/>
                                            </p:txEl>
                                          </p:spTgt>
                                        </p:tgtEl>
                                        <p:attrNameLst>
                                          <p:attrName>style.visibility</p:attrName>
                                        </p:attrNameLst>
                                      </p:cBhvr>
                                      <p:to>
                                        <p:strVal val="visible"/>
                                      </p:to>
                                    </p:set>
                                    <p:animEffect transition="in" filter="wipe(down)">
                                      <p:cBhvr>
                                        <p:cTn id="7" dur="500"/>
                                        <p:tgtEl>
                                          <p:spTgt spid="29798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987">
                                            <p:txEl>
                                              <p:pRg st="3" end="3"/>
                                            </p:txEl>
                                          </p:spTgt>
                                        </p:tgtEl>
                                        <p:attrNameLst>
                                          <p:attrName>style.visibility</p:attrName>
                                        </p:attrNameLst>
                                      </p:cBhvr>
                                      <p:to>
                                        <p:strVal val="visible"/>
                                      </p:to>
                                    </p:set>
                                    <p:animEffect transition="in" filter="wipe(down)">
                                      <p:cBhvr>
                                        <p:cTn id="10" dur="500"/>
                                        <p:tgtEl>
                                          <p:spTgt spid="2979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animEffect transition="in" filter="wipe(down)">
                                      <p:cBhvr>
                                        <p:cTn id="15" dur="500"/>
                                        <p:tgtEl>
                                          <p:spTgt spid="29798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97987">
                                            <p:txEl>
                                              <p:pRg st="5" end="5"/>
                                            </p:txEl>
                                          </p:spTgt>
                                        </p:tgtEl>
                                        <p:attrNameLst>
                                          <p:attrName>style.visibility</p:attrName>
                                        </p:attrNameLst>
                                      </p:cBhvr>
                                      <p:to>
                                        <p:strVal val="visible"/>
                                      </p:to>
                                    </p:set>
                                    <p:animEffect transition="in" filter="wipe(down)">
                                      <p:cBhvr>
                                        <p:cTn id="18"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18353" y="133350"/>
            <a:ext cx="6976353" cy="857250"/>
          </a:xfrm>
        </p:spPr>
        <p:txBody>
          <a:bodyPr>
            <a:noAutofit/>
          </a:bodyPr>
          <a:lstStyle/>
          <a:p>
            <a:pPr eaLnBrk="1"/>
            <a:r>
              <a:rPr lang="en-GB" altLang="en-US" sz="2800" b="1" dirty="0"/>
              <a:t>Agile Model versus Iterative Waterfall Model</a:t>
            </a:r>
            <a:endParaRPr lang="en-US" altLang="en-US" sz="2800" b="1" dirty="0"/>
          </a:p>
        </p:txBody>
      </p:sp>
      <p:sp>
        <p:nvSpPr>
          <p:cNvPr id="181251" name="Rectangle 3"/>
          <p:cNvSpPr>
            <a:spLocks noGrp="1" noChangeArrowheads="1"/>
          </p:cNvSpPr>
          <p:nvPr>
            <p:ph type="body" idx="4294967295"/>
          </p:nvPr>
        </p:nvSpPr>
        <p:spPr>
          <a:xfrm>
            <a:off x="93222" y="1123950"/>
            <a:ext cx="6553201" cy="3381835"/>
          </a:xfrm>
        </p:spPr>
        <p:txBody>
          <a:bodyPr/>
          <a:lstStyle/>
          <a:p>
            <a:pPr eaLnBrk="1">
              <a:lnSpc>
                <a:spcPct val="125000"/>
              </a:lnSpc>
              <a:spcBef>
                <a:spcPct val="20000"/>
              </a:spcBef>
              <a:spcAft>
                <a:spcPct val="30000"/>
              </a:spcAft>
            </a:pPr>
            <a:r>
              <a:rPr lang="en-GB" altLang="en-US" sz="3674" dirty="0"/>
              <a:t>As regards to similarity:</a:t>
            </a:r>
          </a:p>
          <a:p>
            <a:pPr lvl="1" eaLnBrk="1">
              <a:lnSpc>
                <a:spcPct val="125000"/>
              </a:lnSpc>
              <a:spcBef>
                <a:spcPct val="20000"/>
              </a:spcBef>
              <a:spcAft>
                <a:spcPct val="30000"/>
              </a:spcAft>
            </a:pPr>
            <a:r>
              <a:rPr lang="en-GB" altLang="en-US" sz="3266" dirty="0">
                <a:solidFill>
                  <a:srgbClr val="0000CC"/>
                </a:solidFill>
              </a:rPr>
              <a:t>We can say that Agile teams use the waterfall model on a small scale.</a:t>
            </a:r>
            <a:endParaRPr lang="en-US" altLang="en-US" sz="3266"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1982306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checkerboard(across)">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checkerboard(across)">
                                      <p:cBhvr>
                                        <p:cTn id="12"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
          <p:cNvSpPr>
            <a:spLocks noGrp="1" noChangeArrowheads="1"/>
          </p:cNvSpPr>
          <p:nvPr>
            <p:ph type="title" idx="4294967295"/>
          </p:nvPr>
        </p:nvSpPr>
        <p:spPr>
          <a:xfrm>
            <a:off x="502973" y="-40029"/>
            <a:ext cx="5852054"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RAD Model</a:t>
            </a:r>
          </a:p>
        </p:txBody>
      </p:sp>
      <p:sp>
        <p:nvSpPr>
          <p:cNvPr id="149507" name="Rectangle 2"/>
          <p:cNvSpPr>
            <a:spLocks noGrp="1" noChangeArrowheads="1"/>
          </p:cNvSpPr>
          <p:nvPr>
            <p:ph type="body" idx="4294967295"/>
          </p:nvPr>
        </p:nvSpPr>
        <p:spPr>
          <a:xfrm>
            <a:off x="76200" y="819150"/>
            <a:ext cx="6781800" cy="2741437"/>
          </a:xfrm>
        </p:spPr>
        <p:txBody>
          <a:bodyPr>
            <a:noAutofit/>
          </a:bodyPr>
          <a:lstStyle/>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Agile model does not recommend developing prototypes:</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FF"/>
                </a:solidFill>
              </a:rPr>
              <a:t>Systematic development of each incremental feature is emphasized.</a:t>
            </a:r>
          </a:p>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In contrast:</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RAD is based on designing quick-and-dirty prototypes, which are then refined into production quality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Tree>
    <p:extLst>
      <p:ext uri="{BB962C8B-B14F-4D97-AF65-F5344CB8AC3E}">
        <p14:creationId xmlns:p14="http://schemas.microsoft.com/office/powerpoint/2010/main" val="412566181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
          <p:cNvSpPr>
            <a:spLocks noGrp="1" noChangeArrowheads="1"/>
          </p:cNvSpPr>
          <p:nvPr>
            <p:ph type="title" idx="4294967295"/>
          </p:nvPr>
        </p:nvSpPr>
        <p:spPr>
          <a:xfrm>
            <a:off x="152400" y="-247650"/>
            <a:ext cx="6858720"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exploratory programming</a:t>
            </a:r>
          </a:p>
        </p:txBody>
      </p:sp>
      <p:sp>
        <p:nvSpPr>
          <p:cNvPr id="74754" name="Rectangle 2"/>
          <p:cNvSpPr>
            <a:spLocks noGrp="1" noChangeArrowheads="1"/>
          </p:cNvSpPr>
          <p:nvPr>
            <p:ph type="body" idx="4294967295"/>
          </p:nvPr>
        </p:nvSpPr>
        <p:spPr>
          <a:xfrm>
            <a:off x="0" y="438150"/>
            <a:ext cx="6858000" cy="6496882"/>
          </a:xfrm>
        </p:spPr>
        <p:txBody>
          <a:bodyPr/>
          <a:lstStyle/>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Similarity:</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Frequent re-evaluation of plans,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Emphasis on face-to-face communication,</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Relatively sparse use of documents.</a:t>
            </a:r>
          </a:p>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t>Agile teams, however, do follow defined and  disciplined processes and carry out rigorous designs: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This is in contrast to chaotic coding in exploratory programming.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7106281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across)">
                                      <p:cBhvr>
                                        <p:cTn id="7" dur="500"/>
                                        <p:tgtEl>
                                          <p:spTgt spid="7475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checkerboard(across)">
                                      <p:cBhvr>
                                        <p:cTn id="10" dur="500"/>
                                        <p:tgtEl>
                                          <p:spTgt spid="7475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4754">
                                            <p:txEl>
                                              <p:pRg st="2" end="2"/>
                                            </p:txEl>
                                          </p:spTgt>
                                        </p:tgtEl>
                                        <p:attrNameLst>
                                          <p:attrName>style.visibility</p:attrName>
                                        </p:attrNameLst>
                                      </p:cBhvr>
                                      <p:to>
                                        <p:strVal val="visible"/>
                                      </p:to>
                                    </p:set>
                                    <p:animEffect transition="in" filter="checkerboard(across)">
                                      <p:cBhvr>
                                        <p:cTn id="13" dur="500"/>
                                        <p:tgtEl>
                                          <p:spTgt spid="7475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4754">
                                            <p:txEl>
                                              <p:pRg st="3" end="3"/>
                                            </p:txEl>
                                          </p:spTgt>
                                        </p:tgtEl>
                                        <p:attrNameLst>
                                          <p:attrName>style.visibility</p:attrName>
                                        </p:attrNameLst>
                                      </p:cBhvr>
                                      <p:to>
                                        <p:strVal val="visible"/>
                                      </p:to>
                                    </p:set>
                                    <p:animEffect transition="in" filter="checkerboard(across)">
                                      <p:cBhvr>
                                        <p:cTn id="16" dur="500"/>
                                        <p:tgtEl>
                                          <p:spTgt spid="7475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4754">
                                            <p:txEl>
                                              <p:pRg st="4" end="4"/>
                                            </p:txEl>
                                          </p:spTgt>
                                        </p:tgtEl>
                                        <p:attrNameLst>
                                          <p:attrName>style.visibility</p:attrName>
                                        </p:attrNameLst>
                                      </p:cBhvr>
                                      <p:to>
                                        <p:strVal val="visible"/>
                                      </p:to>
                                    </p:set>
                                    <p:animEffect transition="in" filter="checkerboard(across)">
                                      <p:cBhvr>
                                        <p:cTn id="21" dur="500"/>
                                        <p:tgtEl>
                                          <p:spTgt spid="7475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74754">
                                            <p:txEl>
                                              <p:pRg st="5" end="5"/>
                                            </p:txEl>
                                          </p:spTgt>
                                        </p:tgtEl>
                                        <p:attrNameLst>
                                          <p:attrName>style.visibility</p:attrName>
                                        </p:attrNameLst>
                                      </p:cBhvr>
                                      <p:to>
                                        <p:strVal val="visible"/>
                                      </p:to>
                                    </p:set>
                                    <p:animEffect transition="in" filter="checkerboard(across)">
                                      <p:cBhvr>
                                        <p:cTn id="24" dur="500"/>
                                        <p:tgtEl>
                                          <p:spTgt spid="74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idx="4294967295"/>
          </p:nvPr>
        </p:nvSpPr>
        <p:spPr>
          <a:xfrm>
            <a:off x="266429" y="1534842"/>
            <a:ext cx="6273299" cy="1866436"/>
          </a:xfrm>
          <a:solidFill>
            <a:srgbClr val="FFFF99"/>
          </a:solidFill>
          <a:ln>
            <a:solidFill>
              <a:srgbClr val="FF0000"/>
            </a:solidFill>
            <a:round/>
            <a:headEnd/>
            <a:tailEnd/>
          </a:ln>
        </p:spPr>
        <p:txBody>
          <a:bodyPr vert="horz" lIns="68569" tIns="34284" rIns="68569" bIns="34284" rtlCol="0" anchor="ctr">
            <a:normAutofit/>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4491" b="1">
                <a:solidFill>
                  <a:srgbClr val="0000FF"/>
                </a:solidFill>
              </a:rPr>
              <a:t>Extreme Programming (XP)</a:t>
            </a:r>
            <a:r>
              <a:rPr lang="en-GB" altLang="en-US" sz="3266" b="1">
                <a:solidFill>
                  <a:srgbClr val="0000FF"/>
                </a:solidFill>
              </a:rPr>
              <a:t/>
            </a:r>
            <a:br>
              <a:rPr lang="en-GB" altLang="en-US" sz="3266" b="1">
                <a:solidFill>
                  <a:srgbClr val="0000FF"/>
                </a:solidFill>
              </a:rPr>
            </a:br>
            <a:endParaRPr lang="en-GB" altLang="en-US" sz="953"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Tree>
    <p:extLst>
      <p:ext uri="{BB962C8B-B14F-4D97-AF65-F5344CB8AC3E}">
        <p14:creationId xmlns:p14="http://schemas.microsoft.com/office/powerpoint/2010/main" val="15109650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
          <p:cNvSpPr>
            <a:spLocks noGrp="1" noChangeArrowheads="1"/>
          </p:cNvSpPr>
          <p:nvPr>
            <p:ph type="title" idx="4294967295"/>
          </p:nvPr>
        </p:nvSpPr>
        <p:spPr>
          <a:xfrm>
            <a:off x="460820" y="-160656"/>
            <a:ext cx="6400423" cy="935379"/>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Extreme Programming Model</a:t>
            </a:r>
          </a:p>
        </p:txBody>
      </p:sp>
      <p:sp>
        <p:nvSpPr>
          <p:cNvPr id="310275" name="Rectangle 2"/>
          <p:cNvSpPr>
            <a:spLocks noGrp="1" noChangeArrowheads="1"/>
          </p:cNvSpPr>
          <p:nvPr>
            <p:ph type="body" idx="4294967295"/>
          </p:nvPr>
        </p:nvSpPr>
        <p:spPr>
          <a:xfrm>
            <a:off x="0" y="590550"/>
            <a:ext cx="6857624" cy="3393053"/>
          </a:xfrm>
        </p:spPr>
        <p:txBody>
          <a:bodyPr>
            <a:noAutofit/>
          </a:bodyPr>
          <a:lstStyle/>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Extreme programming (XP) was proposed by Kent Beck in 1999.</a:t>
            </a:r>
          </a:p>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The methodology got its name from the fact that:</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b="1" dirty="0">
                <a:solidFill>
                  <a:srgbClr val="6600FF"/>
                </a:solidFill>
              </a:rPr>
              <a:t>Recommends taking the  best practices to extreme levels.</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CC"/>
                </a:solidFill>
              </a:rPr>
              <a:t>If something is good, why not do it all the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28275253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762000" y="64591"/>
            <a:ext cx="5753100" cy="725837"/>
          </a:xfrm>
          <a:noFill/>
        </p:spPr>
        <p:txBody>
          <a:bodyPr>
            <a:noAutofit/>
          </a:bodyPr>
          <a:lstStyle/>
          <a:p>
            <a:r>
              <a:rPr lang="en-US" altLang="en-US" sz="2800" b="1" dirty="0"/>
              <a:t>Taking Good Practices to Extreme</a:t>
            </a:r>
          </a:p>
        </p:txBody>
      </p:sp>
      <p:sp>
        <p:nvSpPr>
          <p:cNvPr id="314371" name="Rectangle 3"/>
          <p:cNvSpPr>
            <a:spLocks noGrp="1" noChangeArrowheads="1"/>
          </p:cNvSpPr>
          <p:nvPr>
            <p:ph type="body" idx="4294967295"/>
          </p:nvPr>
        </p:nvSpPr>
        <p:spPr>
          <a:xfrm>
            <a:off x="152400" y="790428"/>
            <a:ext cx="6858000" cy="4097950"/>
          </a:xfrm>
        </p:spPr>
        <p:txBody>
          <a:bodyPr>
            <a:normAutofit lnSpcReduction="10000"/>
          </a:bodyPr>
          <a:lstStyle/>
          <a:p>
            <a:pPr>
              <a:lnSpc>
                <a:spcPct val="105000"/>
              </a:lnSpc>
              <a:spcBef>
                <a:spcPct val="5000"/>
              </a:spcBef>
              <a:spcAft>
                <a:spcPct val="5000"/>
              </a:spcAft>
            </a:pPr>
            <a:r>
              <a:rPr lang="en-US" altLang="en-US" sz="2722" b="1" dirty="0">
                <a:solidFill>
                  <a:srgbClr val="0000FF"/>
                </a:solidFill>
              </a:rPr>
              <a:t>If code review is good:</a:t>
            </a:r>
          </a:p>
          <a:p>
            <a:pPr lvl="1">
              <a:lnSpc>
                <a:spcPct val="105000"/>
              </a:lnSpc>
              <a:spcBef>
                <a:spcPct val="5000"/>
              </a:spcBef>
              <a:spcAft>
                <a:spcPct val="5000"/>
              </a:spcAft>
            </a:pPr>
            <a:r>
              <a:rPr lang="en-US" altLang="en-US" sz="2449" dirty="0"/>
              <a:t>Always review --- </a:t>
            </a:r>
            <a:r>
              <a:rPr lang="en-US" altLang="en-US" sz="2449" b="1" dirty="0">
                <a:solidFill>
                  <a:srgbClr val="FF0000"/>
                </a:solidFill>
              </a:rPr>
              <a:t>pair programming</a:t>
            </a:r>
          </a:p>
          <a:p>
            <a:pPr>
              <a:lnSpc>
                <a:spcPct val="105000"/>
              </a:lnSpc>
              <a:spcBef>
                <a:spcPct val="5000"/>
              </a:spcBef>
              <a:spcAft>
                <a:spcPct val="5000"/>
              </a:spcAft>
            </a:pPr>
            <a:r>
              <a:rPr lang="en-US" altLang="en-US" sz="2722" b="1" dirty="0">
                <a:solidFill>
                  <a:srgbClr val="0000FF"/>
                </a:solidFill>
              </a:rPr>
              <a:t>If testing is good:</a:t>
            </a:r>
          </a:p>
          <a:p>
            <a:pPr lvl="1">
              <a:lnSpc>
                <a:spcPct val="105000"/>
              </a:lnSpc>
              <a:spcBef>
                <a:spcPct val="5000"/>
              </a:spcBef>
              <a:spcAft>
                <a:spcPct val="5000"/>
              </a:spcAft>
            </a:pPr>
            <a:r>
              <a:rPr lang="en-US" altLang="en-US" sz="2449" dirty="0"/>
              <a:t>Continually write and execute test cases --- </a:t>
            </a:r>
            <a:r>
              <a:rPr lang="en-US" altLang="en-US" sz="2449" b="1" dirty="0">
                <a:solidFill>
                  <a:srgbClr val="FF0000"/>
                </a:solidFill>
              </a:rPr>
              <a:t>test-driven development</a:t>
            </a:r>
          </a:p>
          <a:p>
            <a:pPr>
              <a:lnSpc>
                <a:spcPct val="105000"/>
              </a:lnSpc>
              <a:spcBef>
                <a:spcPct val="5000"/>
              </a:spcBef>
              <a:spcAft>
                <a:spcPct val="5000"/>
              </a:spcAft>
            </a:pPr>
            <a:r>
              <a:rPr lang="en-US" altLang="en-US" sz="2722" b="1" dirty="0">
                <a:solidFill>
                  <a:srgbClr val="0000FF"/>
                </a:solidFill>
              </a:rPr>
              <a:t>If incremental development is good:</a:t>
            </a:r>
          </a:p>
          <a:p>
            <a:pPr lvl="1">
              <a:lnSpc>
                <a:spcPct val="105000"/>
              </a:lnSpc>
              <a:spcBef>
                <a:spcPct val="5000"/>
              </a:spcBef>
              <a:spcAft>
                <a:spcPct val="5000"/>
              </a:spcAft>
            </a:pPr>
            <a:r>
              <a:rPr lang="en-US" altLang="en-US" sz="2449" dirty="0"/>
              <a:t>Come up with new increments every few days</a:t>
            </a:r>
          </a:p>
          <a:p>
            <a:pPr>
              <a:lnSpc>
                <a:spcPct val="105000"/>
              </a:lnSpc>
              <a:spcBef>
                <a:spcPct val="5000"/>
              </a:spcBef>
              <a:spcAft>
                <a:spcPct val="5000"/>
              </a:spcAft>
            </a:pPr>
            <a:r>
              <a:rPr lang="en-US" altLang="en-US" sz="2722" b="1" dirty="0">
                <a:solidFill>
                  <a:srgbClr val="0000FF"/>
                </a:solidFill>
              </a:rPr>
              <a:t>If simplicity is good:</a:t>
            </a:r>
          </a:p>
          <a:p>
            <a:pPr lvl="1">
              <a:lnSpc>
                <a:spcPct val="105000"/>
              </a:lnSpc>
              <a:spcBef>
                <a:spcPct val="5000"/>
              </a:spcBef>
              <a:spcAft>
                <a:spcPct val="5000"/>
              </a:spcAft>
            </a:pPr>
            <a:r>
              <a:rPr lang="en-US" altLang="en-US" sz="2449" dirty="0"/>
              <a:t>Create the simplest design that will support only the currently required functionality.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941957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idx="4294967295"/>
          </p:nvPr>
        </p:nvSpPr>
        <p:spPr>
          <a:xfrm>
            <a:off x="381000" y="-123526"/>
            <a:ext cx="5850974" cy="934298"/>
          </a:xfrm>
        </p:spPr>
        <p:txBody>
          <a:bodyPr/>
          <a:lstStyle/>
          <a:p>
            <a:r>
              <a:rPr lang="en-US" altLang="en-US" sz="3266" b="1" dirty="0"/>
              <a:t>Taking to Extreme</a:t>
            </a:r>
          </a:p>
        </p:txBody>
      </p:sp>
      <p:sp>
        <p:nvSpPr>
          <p:cNvPr id="315395" name="Content Placeholder 2"/>
          <p:cNvSpPr>
            <a:spLocks noGrp="1"/>
          </p:cNvSpPr>
          <p:nvPr>
            <p:ph idx="4294967295"/>
          </p:nvPr>
        </p:nvSpPr>
        <p:spPr>
          <a:xfrm>
            <a:off x="0" y="617467"/>
            <a:ext cx="6858000" cy="4149796"/>
          </a:xfrm>
        </p:spPr>
        <p:txBody>
          <a:bodyPr>
            <a:normAutofit fontScale="92500" lnSpcReduction="10000"/>
          </a:bodyPr>
          <a:lstStyle/>
          <a:p>
            <a:pPr>
              <a:lnSpc>
                <a:spcPct val="120000"/>
              </a:lnSpc>
              <a:spcBef>
                <a:spcPts val="680"/>
              </a:spcBef>
              <a:spcAft>
                <a:spcPts val="408"/>
              </a:spcAft>
            </a:pPr>
            <a:r>
              <a:rPr lang="en-US" altLang="en-US" sz="2722" b="1" dirty="0">
                <a:solidFill>
                  <a:srgbClr val="0000FF"/>
                </a:solidFill>
              </a:rPr>
              <a:t>If design is good, </a:t>
            </a:r>
          </a:p>
          <a:p>
            <a:pPr lvl="1">
              <a:lnSpc>
                <a:spcPct val="120000"/>
              </a:lnSpc>
              <a:spcBef>
                <a:spcPts val="680"/>
              </a:spcBef>
              <a:spcAft>
                <a:spcPts val="408"/>
              </a:spcAft>
            </a:pPr>
            <a:r>
              <a:rPr lang="en-US" altLang="en-US" sz="2449" dirty="0"/>
              <a:t>everybody will design daily (refactoring)</a:t>
            </a:r>
          </a:p>
          <a:p>
            <a:pPr>
              <a:lnSpc>
                <a:spcPct val="120000"/>
              </a:lnSpc>
              <a:spcBef>
                <a:spcPts val="680"/>
              </a:spcBef>
              <a:spcAft>
                <a:spcPts val="408"/>
              </a:spcAft>
            </a:pPr>
            <a:r>
              <a:rPr lang="en-US" altLang="en-US" sz="2722" b="1" dirty="0">
                <a:solidFill>
                  <a:srgbClr val="0000FF"/>
                </a:solidFill>
              </a:rPr>
              <a:t>If architecture is important, </a:t>
            </a:r>
          </a:p>
          <a:p>
            <a:pPr lvl="1">
              <a:lnSpc>
                <a:spcPct val="120000"/>
              </a:lnSpc>
              <a:spcBef>
                <a:spcPts val="680"/>
              </a:spcBef>
              <a:spcAft>
                <a:spcPts val="408"/>
              </a:spcAft>
            </a:pPr>
            <a:r>
              <a:rPr lang="en-US" altLang="en-US" sz="2449" dirty="0"/>
              <a:t>everybody will work at defining and refining the architecture (metaphor)</a:t>
            </a:r>
          </a:p>
          <a:p>
            <a:pPr>
              <a:lnSpc>
                <a:spcPct val="120000"/>
              </a:lnSpc>
              <a:spcBef>
                <a:spcPts val="680"/>
              </a:spcBef>
              <a:spcAft>
                <a:spcPts val="408"/>
              </a:spcAft>
            </a:pPr>
            <a:r>
              <a:rPr lang="en-US" altLang="en-US" sz="2722" b="1" dirty="0">
                <a:solidFill>
                  <a:srgbClr val="0000FF"/>
                </a:solidFill>
              </a:rPr>
              <a:t>If integration testing is important, </a:t>
            </a:r>
          </a:p>
          <a:p>
            <a:pPr lvl="1">
              <a:lnSpc>
                <a:spcPct val="120000"/>
              </a:lnSpc>
              <a:spcBef>
                <a:spcPts val="680"/>
              </a:spcBef>
              <a:spcAft>
                <a:spcPts val="408"/>
              </a:spcAft>
            </a:pPr>
            <a:r>
              <a:rPr lang="en-US" altLang="en-US" sz="2449" dirty="0"/>
              <a:t>build and integrate test several times a day (continuous integration)</a:t>
            </a:r>
          </a:p>
          <a:p>
            <a:pPr lvl="1">
              <a:lnSpc>
                <a:spcPct val="120000"/>
              </a:lnSpc>
              <a:spcBef>
                <a:spcPts val="680"/>
              </a:spcBef>
              <a:spcAft>
                <a:spcPts val="408"/>
              </a:spcAft>
            </a:pPr>
            <a:endParaRPr lang="en-US" altLang="en-US" sz="2449" dirty="0"/>
          </a:p>
          <a:p>
            <a:pPr>
              <a:lnSpc>
                <a:spcPct val="120000"/>
              </a:lnSpc>
              <a:spcBef>
                <a:spcPts val="680"/>
              </a:spcBef>
              <a:spcAft>
                <a:spcPts val="408"/>
              </a:spcAft>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122736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a:xfrm>
            <a:off x="533400" y="133351"/>
            <a:ext cx="6429451" cy="854369"/>
          </a:xfrm>
        </p:spPr>
        <p:txBody>
          <a:bodyPr>
            <a:normAutofit fontScale="90000"/>
          </a:bodyPr>
          <a:lstStyle/>
          <a:p>
            <a:r>
              <a:rPr lang="en-US" altLang="en-US" sz="2722" b="1" dirty="0"/>
              <a:t>Four Phases --- and iterative Development at Every phase</a:t>
            </a:r>
          </a:p>
        </p:txBody>
      </p:sp>
      <p:sp>
        <p:nvSpPr>
          <p:cNvPr id="252931" name="Rectangle 3"/>
          <p:cNvSpPr>
            <a:spLocks noGrp="1" noChangeArrowheads="1"/>
          </p:cNvSpPr>
          <p:nvPr>
            <p:ph type="body" idx="4294967295"/>
          </p:nvPr>
        </p:nvSpPr>
        <p:spPr>
          <a:xfrm>
            <a:off x="304800" y="1475185"/>
            <a:ext cx="7177282" cy="3429000"/>
          </a:xfrm>
        </p:spPr>
        <p:txBody>
          <a:bodyPr/>
          <a:lstStyle/>
          <a:p>
            <a:pPr marL="287316" indent="-216027">
              <a:lnSpc>
                <a:spcPct val="130000"/>
              </a:lnSpc>
              <a:spcBef>
                <a:spcPts val="1225"/>
              </a:spcBef>
              <a:spcAft>
                <a:spcPts val="953"/>
              </a:spcAft>
            </a:pPr>
            <a:r>
              <a:rPr lang="en-US" altLang="en-US" sz="2994" dirty="0"/>
              <a:t>Inception Phase</a:t>
            </a:r>
          </a:p>
          <a:p>
            <a:pPr marL="287316" indent="-216027">
              <a:lnSpc>
                <a:spcPct val="130000"/>
              </a:lnSpc>
              <a:spcBef>
                <a:spcPts val="1225"/>
              </a:spcBef>
              <a:spcAft>
                <a:spcPts val="953"/>
              </a:spcAft>
            </a:pPr>
            <a:r>
              <a:rPr lang="en-US" altLang="en-US" sz="2994" dirty="0"/>
              <a:t>Elaboration Phase</a:t>
            </a:r>
          </a:p>
          <a:p>
            <a:pPr marL="287316" indent="-216027">
              <a:lnSpc>
                <a:spcPct val="130000"/>
              </a:lnSpc>
              <a:spcBef>
                <a:spcPts val="1225"/>
              </a:spcBef>
              <a:spcAft>
                <a:spcPts val="953"/>
              </a:spcAft>
            </a:pPr>
            <a:r>
              <a:rPr lang="en-US" altLang="en-US" sz="2994" dirty="0"/>
              <a:t>Construction Phase</a:t>
            </a:r>
          </a:p>
          <a:p>
            <a:pPr marL="287316" indent="-216027">
              <a:lnSpc>
                <a:spcPct val="130000"/>
              </a:lnSpc>
              <a:spcBef>
                <a:spcPts val="1225"/>
              </a:spcBef>
              <a:spcAft>
                <a:spcPts val="953"/>
              </a:spcAft>
            </a:pPr>
            <a:r>
              <a:rPr lang="en-US" altLang="en-US" sz="2994" dirty="0"/>
              <a:t>Transition Phase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3832959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itle 1"/>
          <p:cNvSpPr>
            <a:spLocks noGrp="1"/>
          </p:cNvSpPr>
          <p:nvPr>
            <p:ph type="title" idx="4294967295"/>
          </p:nvPr>
        </p:nvSpPr>
        <p:spPr>
          <a:xfrm>
            <a:off x="3932513" y="-6080"/>
            <a:ext cx="1964774" cy="532453"/>
          </a:xfrm>
          <a:solidFill>
            <a:srgbClr val="FFFF00"/>
          </a:solidFill>
        </p:spPr>
        <p:txBody>
          <a:bodyPr>
            <a:normAutofit fontScale="90000"/>
          </a:bodyPr>
          <a:lstStyle/>
          <a:p>
            <a:pPr eaLnBrk="1"/>
            <a:r>
              <a:rPr lang="en-US" altLang="en-US" sz="3600" b="1" dirty="0"/>
              <a:t>4 Values</a:t>
            </a:r>
          </a:p>
        </p:txBody>
      </p:sp>
      <p:sp>
        <p:nvSpPr>
          <p:cNvPr id="313347" name="Content Placeholder 2"/>
          <p:cNvSpPr>
            <a:spLocks noGrp="1"/>
          </p:cNvSpPr>
          <p:nvPr>
            <p:ph idx="4294967295"/>
          </p:nvPr>
        </p:nvSpPr>
        <p:spPr>
          <a:xfrm>
            <a:off x="-22698" y="133350"/>
            <a:ext cx="6858000" cy="4046105"/>
          </a:xfrm>
        </p:spPr>
        <p:txBody>
          <a:bodyPr>
            <a:noAutofit/>
          </a:bodyPr>
          <a:lstStyle/>
          <a:p>
            <a:pPr eaLnBrk="1">
              <a:lnSpc>
                <a:spcPct val="105000"/>
              </a:lnSpc>
              <a:spcBef>
                <a:spcPts val="0"/>
              </a:spcBef>
            </a:pPr>
            <a:r>
              <a:rPr lang="en-US" altLang="en-US" sz="2400" b="1" dirty="0">
                <a:solidFill>
                  <a:srgbClr val="0000CC"/>
                </a:solidFill>
              </a:rPr>
              <a:t>Communication</a:t>
            </a:r>
            <a:r>
              <a:rPr lang="en-US" altLang="en-US" sz="2400" dirty="0">
                <a:solidFill>
                  <a:srgbClr val="0000CC"/>
                </a:solidFill>
              </a:rPr>
              <a:t>: </a:t>
            </a:r>
          </a:p>
          <a:p>
            <a:pPr lvl="1" eaLnBrk="1">
              <a:lnSpc>
                <a:spcPct val="105000"/>
              </a:lnSpc>
              <a:spcBef>
                <a:spcPts val="0"/>
              </a:spcBef>
            </a:pPr>
            <a:r>
              <a:rPr lang="en-US" altLang="en-US" sz="2400" dirty="0"/>
              <a:t>Enhance communication among team members and with the customers.</a:t>
            </a:r>
          </a:p>
          <a:p>
            <a:pPr eaLnBrk="1">
              <a:lnSpc>
                <a:spcPct val="105000"/>
              </a:lnSpc>
              <a:spcBef>
                <a:spcPts val="0"/>
              </a:spcBef>
            </a:pPr>
            <a:r>
              <a:rPr lang="en-US" altLang="en-US" sz="2400" b="1" dirty="0">
                <a:solidFill>
                  <a:srgbClr val="0000CC"/>
                </a:solidFill>
              </a:rPr>
              <a:t>Simplicity</a:t>
            </a:r>
            <a:r>
              <a:rPr lang="en-US" altLang="en-US" sz="2400" dirty="0">
                <a:solidFill>
                  <a:srgbClr val="0000CC"/>
                </a:solidFill>
              </a:rPr>
              <a:t>:</a:t>
            </a:r>
          </a:p>
          <a:p>
            <a:pPr lvl="1" eaLnBrk="1">
              <a:lnSpc>
                <a:spcPct val="105000"/>
              </a:lnSpc>
              <a:spcBef>
                <a:spcPts val="0"/>
              </a:spcBef>
            </a:pPr>
            <a:r>
              <a:rPr lang="en-US" altLang="en-US" sz="2400" dirty="0"/>
              <a:t>Build something simple that will work today rather than something that takes time and yet never used</a:t>
            </a:r>
          </a:p>
          <a:p>
            <a:pPr lvl="1" eaLnBrk="1">
              <a:lnSpc>
                <a:spcPct val="105000"/>
              </a:lnSpc>
              <a:spcBef>
                <a:spcPts val="0"/>
              </a:spcBef>
            </a:pPr>
            <a:r>
              <a:rPr lang="en-US" altLang="en-US" sz="2400" dirty="0"/>
              <a:t>May not pay attention for tomorrow</a:t>
            </a:r>
          </a:p>
          <a:p>
            <a:pPr eaLnBrk="1">
              <a:lnSpc>
                <a:spcPct val="105000"/>
              </a:lnSpc>
              <a:spcBef>
                <a:spcPts val="0"/>
              </a:spcBef>
            </a:pPr>
            <a:r>
              <a:rPr lang="en-US" altLang="en-US" sz="2400" b="1" dirty="0">
                <a:solidFill>
                  <a:srgbClr val="0000CC"/>
                </a:solidFill>
              </a:rPr>
              <a:t>Feedback</a:t>
            </a:r>
            <a:r>
              <a:rPr lang="en-US" altLang="en-US" sz="2400" dirty="0">
                <a:solidFill>
                  <a:srgbClr val="0000CC"/>
                </a:solidFill>
              </a:rPr>
              <a:t>:</a:t>
            </a:r>
          </a:p>
          <a:p>
            <a:pPr lvl="1" eaLnBrk="1">
              <a:lnSpc>
                <a:spcPct val="105000"/>
              </a:lnSpc>
              <a:spcBef>
                <a:spcPts val="0"/>
              </a:spcBef>
            </a:pPr>
            <a:r>
              <a:rPr lang="en-US" altLang="en-US" sz="2400" dirty="0"/>
              <a:t>System staying out of users is trouble waiting to happen</a:t>
            </a:r>
          </a:p>
          <a:p>
            <a:pPr eaLnBrk="1">
              <a:lnSpc>
                <a:spcPct val="105000"/>
              </a:lnSpc>
              <a:spcBef>
                <a:spcPts val="0"/>
              </a:spcBef>
            </a:pPr>
            <a:r>
              <a:rPr lang="en-US" altLang="en-US" sz="2400" b="1" dirty="0">
                <a:solidFill>
                  <a:srgbClr val="0000CC"/>
                </a:solidFill>
              </a:rPr>
              <a:t>Courage</a:t>
            </a:r>
            <a:r>
              <a:rPr lang="en-US" altLang="en-US" sz="2400" dirty="0">
                <a:solidFill>
                  <a:srgbClr val="0000CC"/>
                </a:solidFill>
              </a:rPr>
              <a:t>:</a:t>
            </a:r>
          </a:p>
          <a:p>
            <a:pPr lvl="1" eaLnBrk="1">
              <a:lnSpc>
                <a:spcPct val="105000"/>
              </a:lnSpc>
              <a:spcBef>
                <a:spcPts val="0"/>
              </a:spcBef>
            </a:pPr>
            <a:r>
              <a:rPr lang="en-US" altLang="en-US" sz="2400" dirty="0"/>
              <a:t>Don’t hesitate to discard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186117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1"/>
          <p:cNvSpPr>
            <a:spLocks noGrp="1" noChangeArrowheads="1"/>
          </p:cNvSpPr>
          <p:nvPr>
            <p:ph type="title" idx="4294967295"/>
          </p:nvPr>
        </p:nvSpPr>
        <p:spPr>
          <a:xfrm>
            <a:off x="661425" y="-180737"/>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Best Practices</a:t>
            </a:r>
          </a:p>
        </p:txBody>
      </p:sp>
      <p:sp>
        <p:nvSpPr>
          <p:cNvPr id="76802" name="Rectangle 2"/>
          <p:cNvSpPr>
            <a:spLocks noGrp="1" noChangeArrowheads="1"/>
          </p:cNvSpPr>
          <p:nvPr>
            <p:ph type="body" idx="4294967295"/>
          </p:nvPr>
        </p:nvSpPr>
        <p:spPr>
          <a:xfrm>
            <a:off x="0" y="361950"/>
            <a:ext cx="6858000" cy="9190251"/>
          </a:xfrm>
        </p:spPr>
        <p:txBody>
          <a:bodyPr/>
          <a:lstStyle/>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Coding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without code it is not possible to have a working system. </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Utmost attention needs to be placed on coding.</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Testing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Testing is the primary means for developing a fault-free product.</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 </a:t>
            </a:r>
            <a:r>
              <a:rPr lang="en-GB" altLang="en-US" sz="2449" b="1" dirty="0">
                <a:solidFill>
                  <a:srgbClr val="0000CC"/>
                </a:solidFill>
              </a:rPr>
              <a:t>Listening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Careful listening to the customers is essential to develop a good quality product.</a:t>
            </a:r>
          </a:p>
          <a:p>
            <a:pPr lvl="1">
              <a:lnSpc>
                <a:spcPct val="110000"/>
              </a:lnSpc>
              <a:spcBef>
                <a:spcPts val="408"/>
              </a:spcBef>
              <a:spcAft>
                <a:spcPts val="408"/>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24616711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across)">
                                      <p:cBhvr>
                                        <p:cTn id="7" dur="500"/>
                                        <p:tgtEl>
                                          <p:spTgt spid="7680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6802">
                                            <p:txEl>
                                              <p:pRg st="1" end="1"/>
                                            </p:txEl>
                                          </p:spTgt>
                                        </p:tgtEl>
                                        <p:attrNameLst>
                                          <p:attrName>style.visibility</p:attrName>
                                        </p:attrNameLst>
                                      </p:cBhvr>
                                      <p:to>
                                        <p:strVal val="visible"/>
                                      </p:to>
                                    </p:set>
                                    <p:animEffect transition="in" filter="checkerboard(across)">
                                      <p:cBhvr>
                                        <p:cTn id="10" dur="500"/>
                                        <p:tgtEl>
                                          <p:spTgt spid="7680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2">
                                            <p:txEl>
                                              <p:pRg st="2" end="2"/>
                                            </p:txEl>
                                          </p:spTgt>
                                        </p:tgtEl>
                                        <p:attrNameLst>
                                          <p:attrName>style.visibility</p:attrName>
                                        </p:attrNameLst>
                                      </p:cBhvr>
                                      <p:to>
                                        <p:strVal val="visible"/>
                                      </p:to>
                                    </p:set>
                                    <p:animEffect transition="in" filter="checkerboard(across)">
                                      <p:cBhvr>
                                        <p:cTn id="13" dur="500"/>
                                        <p:tgtEl>
                                          <p:spTgt spid="7680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across)">
                                      <p:cBhvr>
                                        <p:cTn id="18" dur="500"/>
                                        <p:tgtEl>
                                          <p:spTgt spid="7680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across)">
                                      <p:cBhvr>
                                        <p:cTn id="21" dur="500"/>
                                        <p:tgtEl>
                                          <p:spTgt spid="7680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76802">
                                            <p:txEl>
                                              <p:pRg st="5" end="5"/>
                                            </p:txEl>
                                          </p:spTgt>
                                        </p:tgtEl>
                                        <p:attrNameLst>
                                          <p:attrName>style.visibility</p:attrName>
                                        </p:attrNameLst>
                                      </p:cBhvr>
                                      <p:to>
                                        <p:strVal val="visible"/>
                                      </p:to>
                                    </p:set>
                                    <p:animEffect transition="in" filter="checkerboard(across)">
                                      <p:cBhvr>
                                        <p:cTn id="26" dur="500"/>
                                        <p:tgtEl>
                                          <p:spTgt spid="76802">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76802">
                                            <p:txEl>
                                              <p:pRg st="6" end="6"/>
                                            </p:txEl>
                                          </p:spTgt>
                                        </p:tgtEl>
                                        <p:attrNameLst>
                                          <p:attrName>style.visibility</p:attrName>
                                        </p:attrNameLst>
                                      </p:cBhvr>
                                      <p:to>
                                        <p:strVal val="visible"/>
                                      </p:to>
                                    </p:set>
                                    <p:animEffect transition="in" filter="checkerboard(across)">
                                      <p:cBhvr>
                                        <p:cTn id="29"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457200" y="-40256"/>
            <a:ext cx="5850974" cy="934298"/>
          </a:xfrm>
        </p:spPr>
        <p:txBody>
          <a:bodyPr>
            <a:normAutofit/>
          </a:bodyPr>
          <a:lstStyle/>
          <a:p>
            <a:pPr eaLnBrk="1"/>
            <a:r>
              <a:rPr lang="en-US" altLang="en-US" sz="3600" b="1" dirty="0"/>
              <a:t>Best  Practices</a:t>
            </a:r>
          </a:p>
        </p:txBody>
      </p:sp>
      <p:sp>
        <p:nvSpPr>
          <p:cNvPr id="184323" name="Rectangle 3"/>
          <p:cNvSpPr>
            <a:spLocks noGrp="1" noChangeArrowheads="1"/>
          </p:cNvSpPr>
          <p:nvPr>
            <p:ph type="body" idx="4294967295"/>
          </p:nvPr>
        </p:nvSpPr>
        <p:spPr>
          <a:xfrm>
            <a:off x="0" y="742950"/>
            <a:ext cx="6858000" cy="3838723"/>
          </a:xfrm>
        </p:spPr>
        <p:txBody>
          <a:bodyPr>
            <a:normAutofit fontScale="92500" lnSpcReduction="20000"/>
          </a:bodyPr>
          <a:lstStyle/>
          <a:p>
            <a:pPr>
              <a:lnSpc>
                <a:spcPct val="115000"/>
              </a:lnSpc>
              <a:spcBef>
                <a:spcPct val="15000"/>
              </a:spcBef>
              <a:spcAft>
                <a:spcPts val="680"/>
              </a:spcAft>
            </a:pPr>
            <a:r>
              <a:rPr lang="en-GB" altLang="en-US" sz="2994" b="1" dirty="0">
                <a:solidFill>
                  <a:srgbClr val="0000CC"/>
                </a:solidFill>
              </a:rPr>
              <a:t>Designing</a:t>
            </a:r>
            <a:r>
              <a:rPr lang="en-GB" altLang="en-US" sz="2994" dirty="0">
                <a:solidFill>
                  <a:srgbClr val="0000CC"/>
                </a:solidFill>
              </a:rPr>
              <a:t>:</a:t>
            </a:r>
          </a:p>
          <a:p>
            <a:pPr lvl="1">
              <a:lnSpc>
                <a:spcPct val="115000"/>
              </a:lnSpc>
              <a:spcBef>
                <a:spcPct val="15000"/>
              </a:spcBef>
              <a:spcAft>
                <a:spcPts val="680"/>
              </a:spcAft>
            </a:pPr>
            <a:r>
              <a:rPr lang="en-GB" altLang="en-US" sz="2722" dirty="0"/>
              <a:t>Without proper design, a system implementation becomes too complex</a:t>
            </a:r>
          </a:p>
          <a:p>
            <a:pPr lvl="1">
              <a:lnSpc>
                <a:spcPct val="115000"/>
              </a:lnSpc>
              <a:spcBef>
                <a:spcPct val="15000"/>
              </a:spcBef>
              <a:spcAft>
                <a:spcPts val="680"/>
              </a:spcAft>
            </a:pPr>
            <a:r>
              <a:rPr lang="en-GB" altLang="en-US" sz="2722" dirty="0"/>
              <a:t>The dependencies within the system become too numerous to comprehend.</a:t>
            </a:r>
          </a:p>
          <a:p>
            <a:pPr>
              <a:lnSpc>
                <a:spcPct val="115000"/>
              </a:lnSpc>
              <a:spcBef>
                <a:spcPct val="15000"/>
              </a:spcBef>
              <a:spcAft>
                <a:spcPts val="680"/>
              </a:spcAft>
            </a:pPr>
            <a:r>
              <a:rPr lang="en-GB" altLang="en-US" sz="2994" dirty="0"/>
              <a:t> </a:t>
            </a:r>
            <a:r>
              <a:rPr lang="en-GB" altLang="en-US" sz="2994" b="1" dirty="0">
                <a:solidFill>
                  <a:srgbClr val="0000CC"/>
                </a:solidFill>
              </a:rPr>
              <a:t>Feedback</a:t>
            </a:r>
            <a:r>
              <a:rPr lang="en-GB" altLang="en-US" sz="2994" dirty="0">
                <a:solidFill>
                  <a:srgbClr val="0000CC"/>
                </a:solidFill>
              </a:rPr>
              <a:t>:</a:t>
            </a:r>
          </a:p>
          <a:p>
            <a:pPr lvl="1">
              <a:lnSpc>
                <a:spcPct val="115000"/>
              </a:lnSpc>
              <a:spcBef>
                <a:spcPct val="15000"/>
              </a:spcBef>
              <a:spcAft>
                <a:spcPts val="680"/>
              </a:spcAft>
            </a:pPr>
            <a:r>
              <a:rPr lang="en-GB" altLang="en-US" sz="2722" dirty="0"/>
              <a:t>Feedback is important in  learning customer requirements.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3394484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checkerboard(across)">
                                      <p:cBhvr>
                                        <p:cTn id="7" dur="500"/>
                                        <p:tgtEl>
                                          <p:spTgt spid="18432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checkerboard(across)">
                                      <p:cBhvr>
                                        <p:cTn id="10" dur="500"/>
                                        <p:tgtEl>
                                          <p:spTgt spid="18432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Effect transition="in" filter="checkerboard(across)">
                                      <p:cBhvr>
                                        <p:cTn id="13" dur="500"/>
                                        <p:tgtEl>
                                          <p:spTgt spid="18432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23">
                                            <p:txEl>
                                              <p:pRg st="3" end="3"/>
                                            </p:txEl>
                                          </p:spTgt>
                                        </p:tgtEl>
                                        <p:attrNameLst>
                                          <p:attrName>style.visibility</p:attrName>
                                        </p:attrNameLst>
                                      </p:cBhvr>
                                      <p:to>
                                        <p:strVal val="visible"/>
                                      </p:to>
                                    </p:set>
                                    <p:animEffect transition="in" filter="checkerboard(across)">
                                      <p:cBhvr>
                                        <p:cTn id="16" dur="500"/>
                                        <p:tgtEl>
                                          <p:spTgt spid="18432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19"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93201155-5CD3-484C-BB33-E662D706AC89}" type="slidenum">
              <a:rPr lang="en-US" altLang="ko-KR">
                <a:ea typeface="굴림" pitchFamily="50" charset="-127"/>
              </a:rPr>
              <a:pPr/>
              <a:t>43</a:t>
            </a:fld>
            <a:endParaRPr lang="en-US" altLang="ko-KR">
              <a:ea typeface="굴림" pitchFamily="50" charset="-127"/>
            </a:endParaRPr>
          </a:p>
        </p:txBody>
      </p:sp>
      <p:sp>
        <p:nvSpPr>
          <p:cNvPr id="319491" name="Rectangle 2"/>
          <p:cNvSpPr>
            <a:spLocks noGrp="1" noChangeArrowheads="1"/>
          </p:cNvSpPr>
          <p:nvPr>
            <p:ph type="title"/>
          </p:nvPr>
        </p:nvSpPr>
        <p:spPr>
          <a:xfrm>
            <a:off x="381000" y="124070"/>
            <a:ext cx="6324600" cy="457200"/>
          </a:xfrm>
          <a:noFill/>
        </p:spPr>
        <p:txBody>
          <a:bodyPr>
            <a:noAutofit/>
          </a:bodyPr>
          <a:lstStyle/>
          <a:p>
            <a:r>
              <a:rPr lang="en-US" altLang="ko-KR" sz="3200" b="1" dirty="0">
                <a:ea typeface="굴림" pitchFamily="50" charset="-127"/>
              </a:rPr>
              <a:t>Extreme Programming Activities</a:t>
            </a:r>
            <a:endParaRPr lang="en-US" altLang="ko-KR" sz="2800" b="1" dirty="0">
              <a:ea typeface="굴림" pitchFamily="50" charset="-127"/>
            </a:endParaRPr>
          </a:p>
        </p:txBody>
      </p:sp>
      <p:sp>
        <p:nvSpPr>
          <p:cNvPr id="319492" name="Rectangle 3"/>
          <p:cNvSpPr>
            <a:spLocks noGrp="1" noChangeArrowheads="1"/>
          </p:cNvSpPr>
          <p:nvPr>
            <p:ph type="body" idx="1"/>
          </p:nvPr>
        </p:nvSpPr>
        <p:spPr>
          <a:xfrm>
            <a:off x="76200" y="666750"/>
            <a:ext cx="6858000" cy="4890753"/>
          </a:xfrm>
        </p:spPr>
        <p:txBody>
          <a:bodyPr>
            <a:noAutofit/>
          </a:bodyPr>
          <a:lstStyle/>
          <a:p>
            <a:pPr marL="456897" indent="-456897">
              <a:lnSpc>
                <a:spcPct val="110000"/>
              </a:lnSpc>
              <a:spcBef>
                <a:spcPts val="0"/>
              </a:spcBef>
            </a:pPr>
            <a:r>
              <a:rPr lang="en-US" altLang="ko-KR" sz="2400" b="1" dirty="0">
                <a:solidFill>
                  <a:srgbClr val="0000FF"/>
                </a:solidFill>
                <a:ea typeface="굴림" pitchFamily="50" charset="-127"/>
              </a:rPr>
              <a:t>XP Planning</a:t>
            </a:r>
          </a:p>
          <a:p>
            <a:pPr marL="761496" lvl="1" indent="-419092">
              <a:lnSpc>
                <a:spcPct val="110000"/>
              </a:lnSpc>
              <a:spcBef>
                <a:spcPts val="0"/>
              </a:spcBef>
              <a:buFontTx/>
              <a:buChar char="•"/>
            </a:pPr>
            <a:r>
              <a:rPr lang="en-US" altLang="ko-KR" sz="2000" dirty="0">
                <a:ea typeface="굴림" pitchFamily="50" charset="-127"/>
              </a:rPr>
              <a:t>Begins with the creation of “user stories”</a:t>
            </a:r>
          </a:p>
          <a:p>
            <a:pPr marL="761496" lvl="1" indent="-419092">
              <a:lnSpc>
                <a:spcPct val="110000"/>
              </a:lnSpc>
              <a:spcBef>
                <a:spcPts val="0"/>
              </a:spcBef>
              <a:buFontTx/>
              <a:buChar char="•"/>
            </a:pPr>
            <a:r>
              <a:rPr lang="en-US" altLang="ko-KR" sz="2000" dirty="0">
                <a:ea typeface="굴림" pitchFamily="50" charset="-127"/>
              </a:rPr>
              <a:t>Agile team assesses each story and assigns a cost</a:t>
            </a:r>
          </a:p>
          <a:p>
            <a:pPr marL="761496" lvl="1" indent="-419092">
              <a:lnSpc>
                <a:spcPct val="110000"/>
              </a:lnSpc>
              <a:spcBef>
                <a:spcPts val="0"/>
              </a:spcBef>
              <a:buFontTx/>
              <a:buChar char="•"/>
            </a:pPr>
            <a:r>
              <a:rPr lang="en-US" altLang="ko-KR" sz="2000" dirty="0">
                <a:ea typeface="굴림" pitchFamily="50" charset="-127"/>
              </a:rPr>
              <a:t>Stories are grouped to for a deliverable increment</a:t>
            </a:r>
          </a:p>
          <a:p>
            <a:pPr marL="761496" lvl="1" indent="-419092">
              <a:lnSpc>
                <a:spcPct val="110000"/>
              </a:lnSpc>
              <a:spcBef>
                <a:spcPts val="0"/>
              </a:spcBef>
              <a:buFontTx/>
              <a:buChar char="•"/>
            </a:pPr>
            <a:r>
              <a:rPr lang="en-US" altLang="ko-KR" sz="2000" dirty="0">
                <a:ea typeface="굴림" pitchFamily="50" charset="-127"/>
              </a:rPr>
              <a:t>A commitment is made on delivery date</a:t>
            </a:r>
          </a:p>
          <a:p>
            <a:pPr marL="456897" indent="-456897">
              <a:lnSpc>
                <a:spcPct val="110000"/>
              </a:lnSpc>
              <a:spcBef>
                <a:spcPts val="0"/>
              </a:spcBef>
            </a:pPr>
            <a:r>
              <a:rPr lang="en-US" altLang="ko-KR" sz="2400" b="1" dirty="0">
                <a:solidFill>
                  <a:srgbClr val="0000FF"/>
                </a:solidFill>
                <a:ea typeface="굴림" pitchFamily="50" charset="-127"/>
              </a:rPr>
              <a:t>XP Design</a:t>
            </a:r>
          </a:p>
          <a:p>
            <a:pPr marL="761496" lvl="1" indent="-419092">
              <a:lnSpc>
                <a:spcPct val="110000"/>
              </a:lnSpc>
              <a:spcBef>
                <a:spcPts val="0"/>
              </a:spcBef>
              <a:buFontTx/>
              <a:buChar char="•"/>
            </a:pPr>
            <a:r>
              <a:rPr lang="en-US" altLang="ko-KR" sz="2000" dirty="0">
                <a:ea typeface="굴림" pitchFamily="50" charset="-127"/>
              </a:rPr>
              <a:t>Follows the KIS principle</a:t>
            </a:r>
          </a:p>
          <a:p>
            <a:pPr marL="761496" lvl="1" indent="-419092">
              <a:lnSpc>
                <a:spcPct val="110000"/>
              </a:lnSpc>
              <a:spcBef>
                <a:spcPts val="0"/>
              </a:spcBef>
              <a:buFontTx/>
              <a:buChar char="•"/>
            </a:pPr>
            <a:r>
              <a:rPr lang="en-US" altLang="ko-KR" sz="2000" dirty="0">
                <a:ea typeface="굴림" pitchFamily="50" charset="-127"/>
              </a:rPr>
              <a:t>Encourage the use of CRC cards</a:t>
            </a:r>
          </a:p>
          <a:p>
            <a:pPr marL="761496" lvl="1" indent="-419092">
              <a:lnSpc>
                <a:spcPct val="110000"/>
              </a:lnSpc>
              <a:spcBef>
                <a:spcPts val="0"/>
              </a:spcBef>
              <a:buFontTx/>
              <a:buChar char="•"/>
            </a:pPr>
            <a:r>
              <a:rPr lang="en-US" altLang="ko-KR" sz="2000" dirty="0">
                <a:ea typeface="굴림" pitchFamily="50" charset="-127"/>
              </a:rPr>
              <a:t>For difficult design problems, suggests the creation of “spike solutions”—a design prototype</a:t>
            </a:r>
          </a:p>
          <a:p>
            <a:pPr marL="761496" lvl="1" indent="-419092">
              <a:lnSpc>
                <a:spcPct val="110000"/>
              </a:lnSpc>
              <a:spcBef>
                <a:spcPts val="0"/>
              </a:spcBef>
              <a:buFontTx/>
              <a:buChar char="•"/>
            </a:pPr>
            <a:r>
              <a:rPr lang="en-US" altLang="ko-KR" sz="2000" dirty="0">
                <a:ea typeface="굴림" pitchFamily="50" charset="-127"/>
              </a:rPr>
              <a:t>Encourages “refactoring”—an iterative refinement of the internal program design</a:t>
            </a:r>
          </a:p>
        </p:txBody>
      </p:sp>
    </p:spTree>
    <p:extLst>
      <p:ext uri="{BB962C8B-B14F-4D97-AF65-F5344CB8AC3E}">
        <p14:creationId xmlns:p14="http://schemas.microsoft.com/office/powerpoint/2010/main" val="3001134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78204CCB-F6C6-4905-BC2A-BCBD5829AC90}" type="slidenum">
              <a:rPr lang="en-US" altLang="ko-KR">
                <a:ea typeface="굴림" pitchFamily="50" charset="-127"/>
              </a:rPr>
              <a:pPr/>
              <a:t>44</a:t>
            </a:fld>
            <a:endParaRPr lang="en-US" altLang="ko-KR">
              <a:ea typeface="굴림" pitchFamily="50" charset="-127"/>
            </a:endParaRPr>
          </a:p>
        </p:txBody>
      </p:sp>
      <p:sp>
        <p:nvSpPr>
          <p:cNvPr id="321540" name="Rectangle 3"/>
          <p:cNvSpPr>
            <a:spLocks noGrp="1" noChangeArrowheads="1"/>
          </p:cNvSpPr>
          <p:nvPr>
            <p:ph type="body" idx="1"/>
          </p:nvPr>
        </p:nvSpPr>
        <p:spPr>
          <a:xfrm>
            <a:off x="-32425" y="732412"/>
            <a:ext cx="6781800" cy="4183167"/>
          </a:xfrm>
        </p:spPr>
        <p:txBody>
          <a:bodyPr>
            <a:normAutofit fontScale="92500"/>
          </a:bodyPr>
          <a:lstStyle/>
          <a:p>
            <a:pPr>
              <a:lnSpc>
                <a:spcPct val="114000"/>
              </a:lnSpc>
              <a:spcBef>
                <a:spcPts val="408"/>
              </a:spcBef>
              <a:spcAft>
                <a:spcPts val="816"/>
              </a:spcAft>
            </a:pPr>
            <a:r>
              <a:rPr lang="en-US" altLang="ko-KR" b="1" dirty="0" smtClean="0">
                <a:solidFill>
                  <a:srgbClr val="0000FF"/>
                </a:solidFill>
                <a:ea typeface="굴림" pitchFamily="50" charset="-127"/>
              </a:rPr>
              <a:t>XP Coding</a:t>
            </a:r>
          </a:p>
          <a:p>
            <a:pPr lvl="1">
              <a:lnSpc>
                <a:spcPct val="114000"/>
              </a:lnSpc>
              <a:spcBef>
                <a:spcPts val="408"/>
              </a:spcBef>
              <a:spcAft>
                <a:spcPts val="816"/>
              </a:spcAft>
              <a:buFontTx/>
              <a:buChar char="•"/>
            </a:pPr>
            <a:r>
              <a:rPr lang="en-US" altLang="ko-KR" sz="2177" dirty="0">
                <a:ea typeface="굴림" pitchFamily="50" charset="-127"/>
              </a:rPr>
              <a:t>Recommends the construction of unit test cases </a:t>
            </a:r>
            <a:r>
              <a:rPr lang="en-US" altLang="ko-KR" sz="2177" i="1" dirty="0">
                <a:ea typeface="굴림" pitchFamily="50" charset="-127"/>
              </a:rPr>
              <a:t>before</a:t>
            </a:r>
            <a:r>
              <a:rPr lang="en-US" altLang="ko-KR" sz="2177" dirty="0">
                <a:ea typeface="굴림" pitchFamily="50" charset="-127"/>
              </a:rPr>
              <a:t> coding commences (test-driven development)</a:t>
            </a:r>
          </a:p>
          <a:p>
            <a:pPr lvl="1">
              <a:lnSpc>
                <a:spcPct val="114000"/>
              </a:lnSpc>
              <a:spcBef>
                <a:spcPts val="408"/>
              </a:spcBef>
              <a:spcAft>
                <a:spcPts val="816"/>
              </a:spcAft>
              <a:buFontTx/>
              <a:buChar char="•"/>
            </a:pPr>
            <a:r>
              <a:rPr lang="en-US" altLang="ko-KR" sz="2177" dirty="0">
                <a:ea typeface="굴림" pitchFamily="50" charset="-127"/>
              </a:rPr>
              <a:t>Encourages “pair programming”</a:t>
            </a:r>
          </a:p>
          <a:p>
            <a:pPr>
              <a:lnSpc>
                <a:spcPct val="114000"/>
              </a:lnSpc>
              <a:spcBef>
                <a:spcPts val="408"/>
              </a:spcBef>
              <a:spcAft>
                <a:spcPts val="816"/>
              </a:spcAft>
            </a:pPr>
            <a:r>
              <a:rPr lang="en-US" altLang="ko-KR" b="1" dirty="0" smtClean="0">
                <a:solidFill>
                  <a:srgbClr val="0000FF"/>
                </a:solidFill>
                <a:ea typeface="굴림" pitchFamily="50" charset="-127"/>
              </a:rPr>
              <a:t>XP Testing</a:t>
            </a:r>
          </a:p>
          <a:p>
            <a:pPr lvl="1">
              <a:lnSpc>
                <a:spcPct val="114000"/>
              </a:lnSpc>
              <a:spcBef>
                <a:spcPts val="408"/>
              </a:spcBef>
              <a:spcAft>
                <a:spcPts val="816"/>
              </a:spcAft>
              <a:buFontTx/>
              <a:buChar char="•"/>
            </a:pPr>
            <a:r>
              <a:rPr lang="en-US" altLang="ko-KR" sz="2177" dirty="0">
                <a:ea typeface="굴림" pitchFamily="50" charset="-127"/>
              </a:rPr>
              <a:t>All unit tests are executed daily</a:t>
            </a:r>
          </a:p>
          <a:p>
            <a:pPr lvl="1">
              <a:lnSpc>
                <a:spcPct val="114000"/>
              </a:lnSpc>
              <a:spcBef>
                <a:spcPts val="408"/>
              </a:spcBef>
              <a:spcAft>
                <a:spcPts val="816"/>
              </a:spcAft>
              <a:buFontTx/>
              <a:buChar char="•"/>
            </a:pPr>
            <a:r>
              <a:rPr lang="en-US" altLang="ko-KR" sz="2177" dirty="0">
                <a:ea typeface="굴림" pitchFamily="50" charset="-127"/>
              </a:rPr>
              <a:t>“Acceptance tests” are defined by the customer and executed to assess customer visible functionalities</a:t>
            </a:r>
          </a:p>
        </p:txBody>
      </p:sp>
      <p:sp>
        <p:nvSpPr>
          <p:cNvPr id="5" name="Rectangle 2"/>
          <p:cNvSpPr txBox="1">
            <a:spLocks noChangeArrowheads="1"/>
          </p:cNvSpPr>
          <p:nvPr/>
        </p:nvSpPr>
        <p:spPr>
          <a:xfrm>
            <a:off x="343711" y="57150"/>
            <a:ext cx="6400800" cy="66675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ko-KR" sz="2800" b="1">
                <a:ea typeface="굴림" pitchFamily="50" charset="-127"/>
              </a:rPr>
              <a:t>Extreme Programming Activities</a:t>
            </a:r>
            <a:endParaRPr lang="en-US" altLang="ko-KR" sz="2400" b="1" dirty="0">
              <a:ea typeface="굴림" pitchFamily="50" charset="-127"/>
            </a:endParaRPr>
          </a:p>
        </p:txBody>
      </p:sp>
    </p:spTree>
    <p:extLst>
      <p:ext uri="{BB962C8B-B14F-4D97-AF65-F5344CB8AC3E}">
        <p14:creationId xmlns:p14="http://schemas.microsoft.com/office/powerpoint/2010/main" val="524190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3657600" y="819150"/>
            <a:ext cx="3200400" cy="400455"/>
          </a:xfrm>
          <a:solidFill>
            <a:srgbClr val="FFFF00"/>
          </a:solidFill>
        </p:spPr>
        <p:txBody>
          <a:bodyPr>
            <a:normAutofit fontScale="90000"/>
          </a:bodyPr>
          <a:lstStyle/>
          <a:p>
            <a:r>
              <a:rPr lang="en-US" altLang="en-US" sz="2800" b="1" dirty="0"/>
              <a:t>Full List of XP Practices</a:t>
            </a:r>
          </a:p>
        </p:txBody>
      </p:sp>
      <p:sp>
        <p:nvSpPr>
          <p:cNvPr id="323587" name="Rectangle 3"/>
          <p:cNvSpPr>
            <a:spLocks noGrp="1" noChangeArrowheads="1"/>
          </p:cNvSpPr>
          <p:nvPr>
            <p:ph type="body" idx="4294967295"/>
          </p:nvPr>
        </p:nvSpPr>
        <p:spPr>
          <a:xfrm>
            <a:off x="29183" y="57150"/>
            <a:ext cx="6629400" cy="3850604"/>
          </a:xfrm>
        </p:spPr>
        <p:txBody>
          <a:bodyPr>
            <a:noAutofit/>
          </a:bodyPr>
          <a:lstStyle/>
          <a:p>
            <a:pPr marL="414772" indent="-414772">
              <a:spcBef>
                <a:spcPts val="0"/>
              </a:spcBef>
              <a:spcAft>
                <a:spcPts val="600"/>
              </a:spcAft>
              <a:buSzPct val="90000"/>
              <a:buFontTx/>
              <a:buAutoNum type="arabicPeriod"/>
            </a:pPr>
            <a:r>
              <a:rPr lang="en-US" altLang="en-US" sz="2000" b="1" dirty="0">
                <a:solidFill>
                  <a:srgbClr val="0000CC"/>
                </a:solidFill>
              </a:rPr>
              <a:t>Planning</a:t>
            </a:r>
            <a:r>
              <a:rPr lang="en-US" altLang="en-US" sz="2000" dirty="0">
                <a:solidFill>
                  <a:srgbClr val="0000CC"/>
                </a:solidFill>
              </a:rPr>
              <a:t> </a:t>
            </a:r>
            <a:r>
              <a:rPr lang="en-US" altLang="en-US" sz="2000" dirty="0"/>
              <a:t> – determine scope of the next release by combining </a:t>
            </a:r>
            <a:r>
              <a:rPr lang="en-US" altLang="en-US" sz="2400" dirty="0"/>
              <a:t>business</a:t>
            </a:r>
            <a:r>
              <a:rPr lang="en-US" altLang="en-US" sz="2000" dirty="0"/>
              <a:t> priorities and technical estimates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Small releases</a:t>
            </a:r>
            <a:r>
              <a:rPr lang="en-US" altLang="en-US" sz="2000" b="1" dirty="0"/>
              <a:t> </a:t>
            </a:r>
            <a:r>
              <a:rPr lang="en-US" altLang="en-US" sz="2000" dirty="0"/>
              <a:t>– put a simple system into production, then release new versions in very short cycles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Metaphor</a:t>
            </a:r>
            <a:r>
              <a:rPr lang="en-US" altLang="en-US" sz="2000" dirty="0"/>
              <a:t> – all development is guided by a simple shared story of how the whole system works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Simple design</a:t>
            </a:r>
            <a:r>
              <a:rPr lang="en-US" altLang="en-US" sz="2000" b="1" dirty="0"/>
              <a:t> </a:t>
            </a:r>
            <a:r>
              <a:rPr lang="en-US" altLang="en-US" sz="2000" dirty="0"/>
              <a:t>– system is to be designed as simple as possible </a:t>
            </a:r>
          </a:p>
          <a:p>
            <a:pPr marL="0" indent="0">
              <a:spcBef>
                <a:spcPts val="0"/>
              </a:spcBef>
              <a:spcAft>
                <a:spcPts val="600"/>
              </a:spcAft>
              <a:buSzPct val="90000"/>
              <a:buNone/>
            </a:pPr>
            <a:endParaRPr lang="en-US" altLang="en-US" sz="2000" dirty="0"/>
          </a:p>
          <a:p>
            <a:pPr marL="457200" indent="-457200">
              <a:spcBef>
                <a:spcPts val="0"/>
              </a:spcBef>
              <a:spcAft>
                <a:spcPts val="600"/>
              </a:spcAft>
              <a:buSzPct val="90000"/>
              <a:buFont typeface="+mj-lt"/>
              <a:buAutoNum type="arabicPeriod" startAt="5"/>
            </a:pPr>
            <a:r>
              <a:rPr lang="en-US" altLang="en-US" sz="2000" b="1" dirty="0">
                <a:solidFill>
                  <a:srgbClr val="0000CC"/>
                </a:solidFill>
              </a:rPr>
              <a:t>Testing</a:t>
            </a:r>
            <a:r>
              <a:rPr lang="en-US" altLang="en-US" sz="2000" dirty="0">
                <a:solidFill>
                  <a:srgbClr val="0000CC"/>
                </a:solidFill>
              </a:rPr>
              <a:t> </a:t>
            </a:r>
            <a:r>
              <a:rPr lang="en-US" altLang="en-US" sz="2000" dirty="0"/>
              <a:t>– programmers continuously write and execute unit tests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45</a:t>
            </a:fld>
            <a:endParaRPr lang="en-US"/>
          </a:p>
        </p:txBody>
      </p:sp>
    </p:spTree>
    <p:extLst>
      <p:ext uri="{BB962C8B-B14F-4D97-AF65-F5344CB8AC3E}">
        <p14:creationId xmlns:p14="http://schemas.microsoft.com/office/powerpoint/2010/main" val="3362853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a:xfrm>
            <a:off x="365491" y="-184280"/>
            <a:ext cx="6173928" cy="857611"/>
          </a:xfrm>
        </p:spPr>
        <p:txBody>
          <a:bodyPr>
            <a:normAutofit/>
          </a:bodyPr>
          <a:lstStyle/>
          <a:p>
            <a:r>
              <a:rPr lang="en-US" altLang="en-US" sz="2800" b="1" dirty="0"/>
              <a:t>Full List of XP Practices</a:t>
            </a:r>
          </a:p>
        </p:txBody>
      </p:sp>
      <p:sp>
        <p:nvSpPr>
          <p:cNvPr id="324611" name="Rectangle 3"/>
          <p:cNvSpPr>
            <a:spLocks noGrp="1" noChangeArrowheads="1"/>
          </p:cNvSpPr>
          <p:nvPr>
            <p:ph type="body" idx="4294967295"/>
          </p:nvPr>
        </p:nvSpPr>
        <p:spPr>
          <a:xfrm>
            <a:off x="0" y="361950"/>
            <a:ext cx="6858000" cy="3689667"/>
          </a:xfrm>
        </p:spPr>
        <p:txBody>
          <a:bodyPr>
            <a:noAutofit/>
          </a:bodyPr>
          <a:lstStyle/>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Refactoring</a:t>
            </a:r>
            <a:r>
              <a:rPr lang="en-US" altLang="en-US" sz="2400" b="0" dirty="0" smtClean="0">
                <a:solidFill>
                  <a:schemeClr val="tx1"/>
                </a:solidFill>
              </a:rPr>
              <a:t> – programmers continuously restructure the system without changing its behavior to remove duplication and simplify</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Pair-programming</a:t>
            </a:r>
            <a:r>
              <a:rPr lang="en-US" altLang="en-US" sz="2400" b="0" dirty="0" smtClean="0">
                <a:solidFill>
                  <a:schemeClr val="tx1"/>
                </a:solidFill>
              </a:rPr>
              <a:t> --  all production code is written with two programmers at one machine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Collective ownership</a:t>
            </a:r>
            <a:r>
              <a:rPr lang="en-US" altLang="en-US" sz="2400" b="1" dirty="0" smtClean="0">
                <a:solidFill>
                  <a:schemeClr val="tx1"/>
                </a:solidFill>
              </a:rPr>
              <a:t> </a:t>
            </a:r>
            <a:r>
              <a:rPr lang="en-US" altLang="en-US" sz="2400" b="0" dirty="0" smtClean="0">
                <a:solidFill>
                  <a:schemeClr val="tx1"/>
                </a:solidFill>
              </a:rPr>
              <a:t>– anyone can change any code anywhere in the system at any time.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Continuous integration</a:t>
            </a:r>
            <a:r>
              <a:rPr lang="en-US" altLang="en-US" sz="2400" b="1" dirty="0" smtClean="0">
                <a:solidFill>
                  <a:schemeClr val="tx1"/>
                </a:solidFill>
              </a:rPr>
              <a:t> </a:t>
            </a:r>
            <a:r>
              <a:rPr lang="en-US" altLang="en-US" sz="2400" b="0" dirty="0" smtClean="0">
                <a:solidFill>
                  <a:schemeClr val="tx1"/>
                </a:solidFill>
              </a:rPr>
              <a:t>– integrate and build the system many times a day – every time a task is completed.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46</a:t>
            </a:fld>
            <a:endParaRPr lang="en-US"/>
          </a:p>
        </p:txBody>
      </p:sp>
    </p:spTree>
    <p:extLst>
      <p:ext uri="{BB962C8B-B14F-4D97-AF65-F5344CB8AC3E}">
        <p14:creationId xmlns:p14="http://schemas.microsoft.com/office/powerpoint/2010/main" val="3195285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idx="4294967295"/>
          </p:nvPr>
        </p:nvSpPr>
        <p:spPr>
          <a:xfrm>
            <a:off x="462981" y="26841"/>
            <a:ext cx="5850974" cy="934298"/>
          </a:xfrm>
        </p:spPr>
        <p:txBody>
          <a:bodyPr/>
          <a:lstStyle/>
          <a:p>
            <a:r>
              <a:rPr lang="en-US" altLang="en-US" sz="3062" b="1" dirty="0"/>
              <a:t>Full List of XP Practices </a:t>
            </a:r>
          </a:p>
        </p:txBody>
      </p:sp>
      <p:sp>
        <p:nvSpPr>
          <p:cNvPr id="325635" name="Content Placeholder 2"/>
          <p:cNvSpPr>
            <a:spLocks noGrp="1"/>
          </p:cNvSpPr>
          <p:nvPr>
            <p:ph idx="4294967295"/>
          </p:nvPr>
        </p:nvSpPr>
        <p:spPr>
          <a:xfrm>
            <a:off x="35668" y="961139"/>
            <a:ext cx="6705600" cy="3631341"/>
          </a:xfrm>
        </p:spPr>
        <p:txBody>
          <a:bodyPr>
            <a:normAutofit lnSpcReduction="10000"/>
          </a:bodyPr>
          <a:lstStyle/>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40-hour week</a:t>
            </a:r>
            <a:r>
              <a:rPr lang="en-US" altLang="en-US" sz="2449" b="1" dirty="0"/>
              <a:t> </a:t>
            </a:r>
            <a:r>
              <a:rPr lang="en-US" altLang="en-US" sz="2449" dirty="0"/>
              <a:t>– work no more than 40 hours a week as a rule</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On-site customer</a:t>
            </a:r>
            <a:r>
              <a:rPr lang="en-US" altLang="en-US" sz="2449" b="1" dirty="0"/>
              <a:t> </a:t>
            </a:r>
            <a:r>
              <a:rPr lang="en-US" altLang="en-US" sz="2449" dirty="0"/>
              <a:t>– a user is a part of the team and available full-time to answer questions</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Coding standards</a:t>
            </a:r>
            <a:r>
              <a:rPr lang="en-US" altLang="en-US" sz="2449" b="1" dirty="0"/>
              <a:t> </a:t>
            </a:r>
            <a:r>
              <a:rPr lang="en-US" altLang="en-US" sz="2449" dirty="0"/>
              <a:t>– programmers write all code in accordance with rules emphasizing communication through the code</a:t>
            </a:r>
          </a:p>
          <a:p>
            <a:pPr marL="456897" indent="-456897">
              <a:lnSpc>
                <a:spcPct val="115000"/>
              </a:lnSpc>
              <a:spcBef>
                <a:spcPts val="680"/>
              </a:spcBef>
              <a:spcAft>
                <a:spcPts val="1021"/>
              </a:spcAft>
            </a:pPr>
            <a:endParaRPr lang="en-US" altLang="en-US" sz="2449"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47</a:t>
            </a:fld>
            <a:endParaRPr lang="en-US"/>
          </a:p>
        </p:txBody>
      </p:sp>
    </p:spTree>
    <p:extLst>
      <p:ext uri="{BB962C8B-B14F-4D97-AF65-F5344CB8AC3E}">
        <p14:creationId xmlns:p14="http://schemas.microsoft.com/office/powerpoint/2010/main" val="1112436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720" y="-38948"/>
            <a:ext cx="6858720" cy="934298"/>
          </a:xfrm>
        </p:spPr>
        <p:txBody>
          <a:bodyPr/>
          <a:lstStyle/>
          <a:p>
            <a:r>
              <a:rPr lang="en-US" altLang="en-US" sz="2790" b="1" dirty="0"/>
              <a:t> Emphasizes Test-Driven Development (TDD)</a:t>
            </a:r>
          </a:p>
        </p:txBody>
      </p:sp>
      <p:sp>
        <p:nvSpPr>
          <p:cNvPr id="326659" name="Rectangle 3"/>
          <p:cNvSpPr>
            <a:spLocks noGrp="1" noChangeArrowheads="1"/>
          </p:cNvSpPr>
          <p:nvPr>
            <p:ph type="body" idx="4294967295"/>
          </p:nvPr>
        </p:nvSpPr>
        <p:spPr>
          <a:xfrm>
            <a:off x="75840" y="819150"/>
            <a:ext cx="6705600" cy="3527650"/>
          </a:xfrm>
        </p:spPr>
        <p:txBody>
          <a:bodyPr>
            <a:noAutofit/>
          </a:bodyPr>
          <a:lstStyle/>
          <a:p>
            <a:pPr>
              <a:lnSpc>
                <a:spcPct val="115000"/>
              </a:lnSpc>
              <a:spcBef>
                <a:spcPts val="680"/>
              </a:spcBef>
              <a:spcAft>
                <a:spcPts val="680"/>
              </a:spcAft>
            </a:pPr>
            <a:r>
              <a:rPr lang="en-US" altLang="en-US" sz="2800" dirty="0"/>
              <a:t>Based on user story develop test cases</a:t>
            </a:r>
          </a:p>
          <a:p>
            <a:pPr>
              <a:lnSpc>
                <a:spcPct val="115000"/>
              </a:lnSpc>
              <a:spcBef>
                <a:spcPts val="680"/>
              </a:spcBef>
              <a:spcAft>
                <a:spcPts val="680"/>
              </a:spcAft>
            </a:pPr>
            <a:r>
              <a:rPr lang="en-US" altLang="en-US" sz="2800" dirty="0"/>
              <a:t>Implement a quick and dirty feature every couple of days:</a:t>
            </a:r>
          </a:p>
          <a:p>
            <a:pPr lvl="1">
              <a:lnSpc>
                <a:spcPct val="115000"/>
              </a:lnSpc>
              <a:spcBef>
                <a:spcPts val="680"/>
              </a:spcBef>
              <a:spcAft>
                <a:spcPts val="680"/>
              </a:spcAft>
            </a:pPr>
            <a:r>
              <a:rPr lang="en-US" altLang="en-US" sz="2400" b="1" dirty="0">
                <a:solidFill>
                  <a:srgbClr val="0000FF"/>
                </a:solidFill>
              </a:rPr>
              <a:t>Get customer feedback</a:t>
            </a:r>
          </a:p>
          <a:p>
            <a:pPr lvl="1">
              <a:lnSpc>
                <a:spcPct val="115000"/>
              </a:lnSpc>
              <a:spcBef>
                <a:spcPts val="680"/>
              </a:spcBef>
              <a:spcAft>
                <a:spcPts val="680"/>
              </a:spcAft>
            </a:pPr>
            <a:r>
              <a:rPr lang="en-US" altLang="en-US" sz="2400" b="1" dirty="0">
                <a:solidFill>
                  <a:srgbClr val="0000FF"/>
                </a:solidFill>
              </a:rPr>
              <a:t>Alter if necessary</a:t>
            </a:r>
          </a:p>
          <a:p>
            <a:pPr lvl="1">
              <a:lnSpc>
                <a:spcPct val="115000"/>
              </a:lnSpc>
              <a:spcBef>
                <a:spcPts val="680"/>
              </a:spcBef>
              <a:spcAft>
                <a:spcPts val="680"/>
              </a:spcAft>
            </a:pPr>
            <a:r>
              <a:rPr lang="en-US" altLang="en-US" sz="2400" b="1" dirty="0">
                <a:solidFill>
                  <a:srgbClr val="0000FF"/>
                </a:solidFill>
              </a:rPr>
              <a:t>Refactor</a:t>
            </a:r>
          </a:p>
          <a:p>
            <a:pPr>
              <a:lnSpc>
                <a:spcPct val="115000"/>
              </a:lnSpc>
              <a:spcBef>
                <a:spcPts val="680"/>
              </a:spcBef>
              <a:spcAft>
                <a:spcPts val="680"/>
              </a:spcAft>
            </a:pPr>
            <a:r>
              <a:rPr lang="en-US" altLang="en-US" sz="2800" dirty="0"/>
              <a:t>Take up next feature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48</a:t>
            </a:fld>
            <a:endParaRPr lang="en-US"/>
          </a:p>
        </p:txBody>
      </p:sp>
    </p:spTree>
    <p:extLst>
      <p:ext uri="{BB962C8B-B14F-4D97-AF65-F5344CB8AC3E}">
        <p14:creationId xmlns:p14="http://schemas.microsoft.com/office/powerpoint/2010/main" val="8366634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1"/>
          <p:cNvSpPr>
            <a:spLocks noGrp="1" noChangeArrowheads="1"/>
          </p:cNvSpPr>
          <p:nvPr>
            <p:ph type="title" idx="4294967295"/>
          </p:nvPr>
        </p:nvSpPr>
        <p:spPr>
          <a:xfrm>
            <a:off x="107111" y="29588"/>
            <a:ext cx="6643778" cy="967782"/>
          </a:xfrm>
        </p:spPr>
        <p:txBody>
          <a:bodyPr/>
          <a:lstStyle/>
          <a:p>
            <a:pPr marL="289476" indent="-218187">
              <a:lnSpc>
                <a:spcPct val="98000"/>
              </a:lnSpc>
              <a:spcAft>
                <a:spcPts val="6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517" b="1" dirty="0"/>
              <a:t>Project Characteristics that Suggest Suitability of Extreme Programming</a:t>
            </a:r>
          </a:p>
        </p:txBody>
      </p:sp>
      <p:sp>
        <p:nvSpPr>
          <p:cNvPr id="327683" name="Rectangle 2"/>
          <p:cNvSpPr>
            <a:spLocks noGrp="1" noChangeArrowheads="1"/>
          </p:cNvSpPr>
          <p:nvPr>
            <p:ph type="body" idx="4294967295"/>
          </p:nvPr>
        </p:nvSpPr>
        <p:spPr>
          <a:xfrm>
            <a:off x="14591" y="978320"/>
            <a:ext cx="6858000" cy="5531260"/>
          </a:xfrm>
        </p:spPr>
        <p:txBody>
          <a:bodyPr/>
          <a:lstStyle/>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Projects involving new technology or research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In this case, the requirements change rapidly and unforeseen technical problems need to be resolved.</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Small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These are easily developed using extreme programming.</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49</a:t>
            </a:fld>
            <a:endParaRPr lang="en-US"/>
          </a:p>
        </p:txBody>
      </p:sp>
    </p:spTree>
    <p:extLst>
      <p:ext uri="{BB962C8B-B14F-4D97-AF65-F5344CB8AC3E}">
        <p14:creationId xmlns:p14="http://schemas.microsoft.com/office/powerpoint/2010/main" val="2261927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32315" y="852079"/>
            <a:ext cx="6382786" cy="85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indent="-252413"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9pPr>
          </a:lstStyle>
          <a:p>
            <a:pPr>
              <a:lnSpc>
                <a:spcPct val="100000"/>
              </a:lnSpc>
              <a:buClrTx/>
              <a:buSzTx/>
              <a:buFontTx/>
              <a:buNone/>
            </a:pPr>
            <a:r>
              <a:rPr lang="en-US" altLang="en-US" sz="2109" b="0" dirty="0">
                <a:solidFill>
                  <a:schemeClr val="tx1"/>
                </a:solidFill>
                <a:latin typeface="Comic Sans MS" panose="030F0702030302020204" pitchFamily="66" charset="0"/>
                <a:cs typeface="Times New Roman" panose="02020603050405020304" pitchFamily="18" charset="0"/>
              </a:rPr>
              <a:t>The duration of and iteration may vary from two weeks or less</a:t>
            </a:r>
            <a:r>
              <a:rPr lang="en-US" altLang="en-US" sz="1769" b="0" dirty="0">
                <a:solidFill>
                  <a:schemeClr val="tx1"/>
                </a:solidFill>
                <a:latin typeface="Comic Sans MS" panose="030F0702030302020204" pitchFamily="66" charset="0"/>
                <a:cs typeface="Times New Roman" panose="02020603050405020304" pitchFamily="18" charset="0"/>
              </a:rPr>
              <a:t>.</a:t>
            </a:r>
            <a:r>
              <a:rPr lang="en-US" altLang="en-US" sz="885" dirty="0">
                <a:solidFill>
                  <a:schemeClr val="tx1"/>
                </a:solidFill>
                <a:latin typeface="Comic Sans MS" panose="030F0702030302020204" pitchFamily="66" charset="0"/>
                <a:cs typeface="Times New Roman" panose="02020603050405020304" pitchFamily="18" charset="0"/>
              </a:rPr>
              <a:t>	</a:t>
            </a:r>
          </a:p>
          <a:p>
            <a:pPr>
              <a:lnSpc>
                <a:spcPct val="100000"/>
              </a:lnSpc>
              <a:buClrTx/>
              <a:buSzTx/>
              <a:buFontTx/>
              <a:buNone/>
            </a:pPr>
            <a:r>
              <a:rPr lang="en-US" altLang="en-US" sz="885" dirty="0">
                <a:solidFill>
                  <a:schemeClr val="tx1"/>
                </a:solidFill>
                <a:latin typeface="Comic Sans MS" panose="030F0702030302020204" pitchFamily="66" charset="0"/>
                <a:cs typeface="Times New Roman" panose="02020603050405020304" pitchFamily="18" charset="0"/>
              </a:rPr>
              <a:t>	</a:t>
            </a:r>
          </a:p>
        </p:txBody>
      </p:sp>
      <p:grpSp>
        <p:nvGrpSpPr>
          <p:cNvPr id="254979" name="Group 3"/>
          <p:cNvGrpSpPr>
            <a:grpSpLocks/>
          </p:cNvGrpSpPr>
          <p:nvPr/>
        </p:nvGrpSpPr>
        <p:grpSpPr bwMode="auto">
          <a:xfrm>
            <a:off x="162739" y="1897760"/>
            <a:ext cx="6584371" cy="2327644"/>
            <a:chOff x="2520" y="4549"/>
            <a:chExt cx="9000" cy="2272"/>
          </a:xfrm>
        </p:grpSpPr>
        <p:sp>
          <p:nvSpPr>
            <p:cNvPr id="254981" name="AutoShape 4"/>
            <p:cNvSpPr>
              <a:spLocks noChangeArrowheads="1"/>
            </p:cNvSpPr>
            <p:nvPr/>
          </p:nvSpPr>
          <p:spPr bwMode="auto">
            <a:xfrm>
              <a:off x="252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2" name="AutoShape 5"/>
            <p:cNvSpPr>
              <a:spLocks noChangeArrowheads="1"/>
            </p:cNvSpPr>
            <p:nvPr/>
          </p:nvSpPr>
          <p:spPr bwMode="auto">
            <a:xfrm>
              <a:off x="486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3" name="AutoShape 6"/>
            <p:cNvSpPr>
              <a:spLocks noChangeArrowheads="1"/>
            </p:cNvSpPr>
            <p:nvPr/>
          </p:nvSpPr>
          <p:spPr bwMode="auto">
            <a:xfrm>
              <a:off x="738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4" name="AutoShape 7"/>
            <p:cNvSpPr>
              <a:spLocks noChangeArrowheads="1"/>
            </p:cNvSpPr>
            <p:nvPr/>
          </p:nvSpPr>
          <p:spPr bwMode="auto">
            <a:xfrm>
              <a:off x="972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5" name="AutoShape 8"/>
            <p:cNvSpPr>
              <a:spLocks noChangeArrowheads="1"/>
            </p:cNvSpPr>
            <p:nvPr/>
          </p:nvSpPr>
          <p:spPr bwMode="auto">
            <a:xfrm>
              <a:off x="3960" y="5040"/>
              <a:ext cx="900" cy="765"/>
            </a:xfrm>
            <a:prstGeom prst="notchedRightArrow">
              <a:avLst>
                <a:gd name="adj1" fmla="val 50000"/>
                <a:gd name="adj2" fmla="val 29412"/>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6" name="AutoShape 9"/>
            <p:cNvSpPr>
              <a:spLocks noChangeArrowheads="1"/>
            </p:cNvSpPr>
            <p:nvPr/>
          </p:nvSpPr>
          <p:spPr bwMode="auto">
            <a:xfrm>
              <a:off x="6300" y="5040"/>
              <a:ext cx="1080" cy="765"/>
            </a:xfrm>
            <a:prstGeom prst="notchedRightArrow">
              <a:avLst>
                <a:gd name="adj1" fmla="val 50000"/>
                <a:gd name="adj2" fmla="val 35294"/>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7" name="AutoShape 10"/>
            <p:cNvSpPr>
              <a:spLocks noChangeArrowheads="1"/>
            </p:cNvSpPr>
            <p:nvPr/>
          </p:nvSpPr>
          <p:spPr bwMode="auto">
            <a:xfrm>
              <a:off x="8820" y="5040"/>
              <a:ext cx="900" cy="765"/>
            </a:xfrm>
            <a:prstGeom prst="notchedRightArrow">
              <a:avLst>
                <a:gd name="adj1" fmla="val 50000"/>
                <a:gd name="adj2" fmla="val 29412"/>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8" name="Text Box 11"/>
            <p:cNvSpPr txBox="1">
              <a:spLocks noChangeArrowheads="1"/>
            </p:cNvSpPr>
            <p:nvPr/>
          </p:nvSpPr>
          <p:spPr bwMode="auto">
            <a:xfrm>
              <a:off x="2520" y="6281"/>
              <a:ext cx="1559"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Inception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89" name="Text Box 12"/>
            <p:cNvSpPr txBox="1">
              <a:spLocks noChangeArrowheads="1"/>
            </p:cNvSpPr>
            <p:nvPr/>
          </p:nvSpPr>
          <p:spPr bwMode="auto">
            <a:xfrm>
              <a:off x="4646" y="6281"/>
              <a:ext cx="1772"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Elaboration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0" name="Text Box 13"/>
            <p:cNvSpPr txBox="1">
              <a:spLocks noChangeArrowheads="1"/>
            </p:cNvSpPr>
            <p:nvPr/>
          </p:nvSpPr>
          <p:spPr bwMode="auto">
            <a:xfrm>
              <a:off x="7197" y="6281"/>
              <a:ext cx="1983"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Construction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1" name="Text Box 14"/>
            <p:cNvSpPr txBox="1">
              <a:spLocks noChangeArrowheads="1"/>
            </p:cNvSpPr>
            <p:nvPr/>
          </p:nvSpPr>
          <p:spPr bwMode="auto">
            <a:xfrm>
              <a:off x="9720" y="6281"/>
              <a:ext cx="1620"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Transition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2" name="Text Box 15"/>
            <p:cNvSpPr txBox="1">
              <a:spLocks noChangeArrowheads="1"/>
            </p:cNvSpPr>
            <p:nvPr/>
          </p:nvSpPr>
          <p:spPr bwMode="auto">
            <a:xfrm>
              <a:off x="558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3" name="Text Box 16"/>
            <p:cNvSpPr txBox="1">
              <a:spLocks noChangeArrowheads="1"/>
            </p:cNvSpPr>
            <p:nvPr/>
          </p:nvSpPr>
          <p:spPr bwMode="auto">
            <a:xfrm>
              <a:off x="810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4" name="Text Box 17"/>
            <p:cNvSpPr txBox="1">
              <a:spLocks noChangeArrowheads="1"/>
            </p:cNvSpPr>
            <p:nvPr/>
          </p:nvSpPr>
          <p:spPr bwMode="auto">
            <a:xfrm>
              <a:off x="1044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5" name="Text Box 18"/>
            <p:cNvSpPr txBox="1">
              <a:spLocks noChangeArrowheads="1"/>
            </p:cNvSpPr>
            <p:nvPr/>
          </p:nvSpPr>
          <p:spPr bwMode="auto">
            <a:xfrm>
              <a:off x="324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grpSp>
      <p:sp>
        <p:nvSpPr>
          <p:cNvPr id="254980" name="Rectangle 20"/>
          <p:cNvSpPr>
            <a:spLocks noChangeArrowheads="1"/>
          </p:cNvSpPr>
          <p:nvPr/>
        </p:nvSpPr>
        <p:spPr bwMode="auto">
          <a:xfrm>
            <a:off x="239522" y="176876"/>
            <a:ext cx="6689789" cy="44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nchor="b">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8000"/>
              </a:lnSpc>
              <a:buSzPct val="45000"/>
              <a:buFont typeface="Wingdings" panose="05000000000000000000" pitchFamily="2" charset="2"/>
              <a:buNone/>
            </a:pPr>
            <a:r>
              <a:rPr lang="en-US" altLang="en-US" sz="2800" dirty="0">
                <a:solidFill>
                  <a:srgbClr val="000000"/>
                </a:solidFill>
                <a:latin typeface="Comic Sans MS" panose="030F0702030302020204" pitchFamily="66" charset="0"/>
                <a:cs typeface="Times New Roman" panose="02020603050405020304" pitchFamily="18" charset="0"/>
              </a:rPr>
              <a:t>Unified Process Iterations in Phases</a:t>
            </a:r>
            <a:endParaRPr lang="en-US" altLang="en-US" sz="2800" dirty="0">
              <a:solidFill>
                <a:schemeClr val="tx1"/>
              </a:solidFill>
              <a:latin typeface="Comic Sans MS" panose="030F0702030302020204" pitchFamily="66"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4113916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811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228600" y="133350"/>
            <a:ext cx="8229600" cy="857250"/>
          </a:xfrm>
        </p:spPr>
        <p:txBody>
          <a:bodyPr/>
          <a:lstStyle/>
          <a:p>
            <a:r>
              <a:rPr lang="en-US" altLang="en-US" sz="3062" b="1" dirty="0"/>
              <a:t>Unified process work products</a:t>
            </a:r>
          </a:p>
        </p:txBody>
      </p:sp>
      <p:grpSp>
        <p:nvGrpSpPr>
          <p:cNvPr id="3" name="Group 2"/>
          <p:cNvGrpSpPr/>
          <p:nvPr/>
        </p:nvGrpSpPr>
        <p:grpSpPr>
          <a:xfrm>
            <a:off x="152400" y="1428750"/>
            <a:ext cx="6564258" cy="1735199"/>
            <a:chOff x="1731495" y="1482997"/>
            <a:chExt cx="5481248" cy="1427596"/>
          </a:xfrm>
        </p:grpSpPr>
        <p:sp>
          <p:nvSpPr>
            <p:cNvPr id="257027" name="Text Box 3"/>
            <p:cNvSpPr txBox="1">
              <a:spLocks noChangeArrowheads="1"/>
            </p:cNvSpPr>
            <p:nvPr/>
          </p:nvSpPr>
          <p:spPr bwMode="auto">
            <a:xfrm>
              <a:off x="1731495" y="1487820"/>
              <a:ext cx="1511071" cy="1272410"/>
            </a:xfrm>
            <a:prstGeom prst="rect">
              <a:avLst/>
            </a:prstGeom>
            <a:solidFill>
              <a:srgbClr val="CCFF99"/>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a:solidFill>
                    <a:schemeClr val="tx1"/>
                  </a:solidFill>
                  <a:latin typeface="Comic Sans MS" panose="030F0702030302020204" pitchFamily="66" charset="0"/>
                </a:rPr>
                <a:t>Inception phase</a:t>
              </a:r>
            </a:p>
            <a:p>
              <a:pPr eaLnBrk="1" hangingPunct="1">
                <a:lnSpc>
                  <a:spcPct val="100000"/>
                </a:lnSpc>
                <a:buClrTx/>
                <a:buSzTx/>
                <a:buFontTx/>
                <a:buNone/>
              </a:pPr>
              <a:r>
                <a:rPr lang="en-US" altLang="en-US" sz="1200">
                  <a:solidFill>
                    <a:schemeClr val="tx1"/>
                  </a:solidFill>
                  <a:latin typeface="Comic Sans MS" panose="030F0702030302020204" pitchFamily="66" charset="0"/>
                </a:rPr>
                <a:t>vision document</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use-case model</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business case</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risk list</a:t>
              </a:r>
            </a:p>
            <a:p>
              <a:pPr eaLnBrk="1" hangingPunct="1">
                <a:lnSpc>
                  <a:spcPct val="100000"/>
                </a:lnSpc>
                <a:buClrTx/>
                <a:buSzTx/>
                <a:buFontTx/>
                <a:buNone/>
              </a:pPr>
              <a:r>
                <a:rPr lang="en-US" altLang="en-US" sz="1200">
                  <a:solidFill>
                    <a:schemeClr val="tx1"/>
                  </a:solidFill>
                  <a:latin typeface="Comic Sans MS" panose="030F0702030302020204" pitchFamily="66" charset="0"/>
                </a:rPr>
                <a:t>project plan</a:t>
              </a:r>
            </a:p>
            <a:p>
              <a:pPr eaLnBrk="1" hangingPunct="1">
                <a:lnSpc>
                  <a:spcPct val="100000"/>
                </a:lnSpc>
                <a:buClrTx/>
                <a:buSzTx/>
                <a:buFontTx/>
                <a:buNone/>
              </a:pPr>
              <a:r>
                <a:rPr lang="en-US" altLang="en-US" sz="1200">
                  <a:solidFill>
                    <a:schemeClr val="tx1"/>
                  </a:solidFill>
                  <a:latin typeface="Comic Sans MS" panose="030F0702030302020204" pitchFamily="66" charset="0"/>
                </a:rPr>
                <a:t>prototype(s)</a:t>
              </a:r>
            </a:p>
            <a:p>
              <a:pPr eaLnBrk="1" hangingPunct="1">
                <a:lnSpc>
                  <a:spcPct val="100000"/>
                </a:lnSpc>
                <a:buClrTx/>
                <a:buSzTx/>
                <a:buFontTx/>
                <a:buNone/>
              </a:pPr>
              <a:r>
                <a:rPr lang="en-US" altLang="en-US" sz="1200">
                  <a:solidFill>
                    <a:schemeClr val="tx1"/>
                  </a:solidFill>
                  <a:latin typeface="Comic Sans MS" panose="030F0702030302020204" pitchFamily="66" charset="0"/>
                </a:rPr>
                <a:t>...</a:t>
              </a:r>
            </a:p>
          </p:txBody>
        </p:sp>
        <p:sp>
          <p:nvSpPr>
            <p:cNvPr id="257028" name="Text Box 4"/>
            <p:cNvSpPr txBox="1">
              <a:spLocks noChangeArrowheads="1"/>
            </p:cNvSpPr>
            <p:nvPr/>
          </p:nvSpPr>
          <p:spPr bwMode="auto">
            <a:xfrm>
              <a:off x="3220738" y="1482997"/>
              <a:ext cx="1374021" cy="1272410"/>
            </a:xfrm>
            <a:prstGeom prst="rect">
              <a:avLst/>
            </a:prstGeom>
            <a:solidFill>
              <a:srgbClr val="FFFF00"/>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Elaboration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use-case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requirements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analysis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preliminary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revised risk list</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preliminary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sp>
          <p:nvSpPr>
            <p:cNvPr id="257029" name="Text Box 5"/>
            <p:cNvSpPr txBox="1">
              <a:spLocks noChangeArrowheads="1"/>
            </p:cNvSpPr>
            <p:nvPr/>
          </p:nvSpPr>
          <p:spPr bwMode="auto">
            <a:xfrm>
              <a:off x="4594758" y="1486253"/>
              <a:ext cx="1336190" cy="1424340"/>
            </a:xfrm>
            <a:prstGeom prst="rect">
              <a:avLst/>
            </a:prstGeom>
            <a:solidFill>
              <a:srgbClr val="FFCCFF"/>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Construction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design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SW components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plan</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procedure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cases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user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installation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sp>
          <p:nvSpPr>
            <p:cNvPr id="257030" name="Text Box 6"/>
            <p:cNvSpPr txBox="1">
              <a:spLocks noChangeArrowheads="1"/>
            </p:cNvSpPr>
            <p:nvPr/>
          </p:nvSpPr>
          <p:spPr bwMode="auto">
            <a:xfrm>
              <a:off x="5924179" y="1482997"/>
              <a:ext cx="1288564" cy="816621"/>
            </a:xfrm>
            <a:prstGeom prst="rect">
              <a:avLst/>
            </a:prstGeom>
            <a:solidFill>
              <a:srgbClr val="66FFFF"/>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Transition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SW increment</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beta test reports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user feedback</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val="3416562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990600" y="57150"/>
            <a:ext cx="5848814" cy="854370"/>
          </a:xfrm>
        </p:spPr>
        <p:txBody>
          <a:bodyPr vert="horz" lIns="68579" tIns="34289" rIns="68579" bIns="34289" rtlCol="0" anchor="ctr">
            <a:normAutofit/>
          </a:bodyPr>
          <a:lstStyle/>
          <a:p>
            <a:pPr eaLnBrk="1" hangingPunct="1"/>
            <a:r>
              <a:rPr lang="en-IE" altLang="en-US" sz="3600" b="1" dirty="0"/>
              <a:t>Structure of RUP Process</a:t>
            </a:r>
          </a:p>
        </p:txBody>
      </p:sp>
      <p:sp>
        <p:nvSpPr>
          <p:cNvPr id="258051" name="Rectangle 3"/>
          <p:cNvSpPr>
            <a:spLocks noGrp="1" noChangeArrowheads="1"/>
          </p:cNvSpPr>
          <p:nvPr>
            <p:ph type="body" idx="4294967295"/>
          </p:nvPr>
        </p:nvSpPr>
        <p:spPr>
          <a:xfrm>
            <a:off x="18586" y="1002959"/>
            <a:ext cx="6839414" cy="3801999"/>
          </a:xfrm>
        </p:spPr>
        <p:txBody>
          <a:bodyPr vert="horz" lIns="68579" tIns="34289" rIns="68579" bIns="34289" rtlCol="0">
            <a:normAutofit lnSpcReduction="10000"/>
          </a:bodyPr>
          <a:lstStyle/>
          <a:p>
            <a:pPr marL="287316" indent="-216027">
              <a:lnSpc>
                <a:spcPct val="115000"/>
              </a:lnSpc>
              <a:spcBef>
                <a:spcPct val="15000"/>
              </a:spcBef>
              <a:spcAft>
                <a:spcPts val="1021"/>
              </a:spcAft>
            </a:pPr>
            <a:r>
              <a:rPr lang="en-IE" altLang="en-US" sz="2994" dirty="0">
                <a:solidFill>
                  <a:srgbClr val="0000CC"/>
                </a:solidFill>
              </a:rPr>
              <a:t>Two dimensions.</a:t>
            </a:r>
          </a:p>
          <a:p>
            <a:pPr marL="287316" indent="-216027">
              <a:lnSpc>
                <a:spcPct val="115000"/>
              </a:lnSpc>
              <a:spcBef>
                <a:spcPct val="15000"/>
              </a:spcBef>
              <a:spcAft>
                <a:spcPts val="1021"/>
              </a:spcAft>
            </a:pPr>
            <a:r>
              <a:rPr lang="en-IE" altLang="en-US" sz="2994" dirty="0">
                <a:solidFill>
                  <a:srgbClr val="0000CC"/>
                </a:solidFill>
              </a:rPr>
              <a:t>Horizontal axis:</a:t>
            </a:r>
          </a:p>
          <a:p>
            <a:pPr marL="581113" lvl="1" indent="-193345">
              <a:lnSpc>
                <a:spcPct val="115000"/>
              </a:lnSpc>
              <a:spcBef>
                <a:spcPct val="15000"/>
              </a:spcBef>
              <a:spcAft>
                <a:spcPts val="1021"/>
              </a:spcAft>
            </a:pPr>
            <a:r>
              <a:rPr lang="en-IE" altLang="en-US" sz="2722" dirty="0"/>
              <a:t> Represents time and shows the lifecycle aspects of the process.</a:t>
            </a:r>
          </a:p>
          <a:p>
            <a:pPr marL="287316" indent="-216027">
              <a:lnSpc>
                <a:spcPct val="115000"/>
              </a:lnSpc>
              <a:spcBef>
                <a:spcPct val="15000"/>
              </a:spcBef>
              <a:spcAft>
                <a:spcPts val="1021"/>
              </a:spcAft>
            </a:pPr>
            <a:r>
              <a:rPr lang="en-IE" altLang="en-US" sz="2994" dirty="0">
                <a:solidFill>
                  <a:srgbClr val="0000CC"/>
                </a:solidFill>
              </a:rPr>
              <a:t>Vertical axis:</a:t>
            </a:r>
          </a:p>
          <a:p>
            <a:pPr marL="581113" lvl="1" indent="-193345">
              <a:lnSpc>
                <a:spcPct val="115000"/>
              </a:lnSpc>
              <a:spcBef>
                <a:spcPct val="15000"/>
              </a:spcBef>
              <a:spcAft>
                <a:spcPts val="1021"/>
              </a:spcAft>
            </a:pPr>
            <a:r>
              <a:rPr lang="en-IE" altLang="en-US" sz="2722" dirty="0"/>
              <a:t> Represents core process workflows.</a:t>
            </a: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val="1463540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7"/>
          <p:cNvSpPr>
            <a:spLocks noGrp="1" noChangeArrowheads="1"/>
          </p:cNvSpPr>
          <p:nvPr>
            <p:ph type="title" idx="4294967295"/>
          </p:nvPr>
        </p:nvSpPr>
        <p:spPr>
          <a:xfrm>
            <a:off x="457200" y="357979"/>
            <a:ext cx="6324600" cy="341316"/>
          </a:xfrm>
        </p:spPr>
        <p:txBody>
          <a:bodyPr vert="horz" lIns="68579" tIns="34289" rIns="68579" bIns="34289" rtlCol="0" anchor="ctr">
            <a:noAutofit/>
          </a:bodyPr>
          <a:lstStyle/>
          <a:p>
            <a:pPr eaLnBrk="1" hangingPunct="1"/>
            <a:r>
              <a:rPr lang="en-IE" altLang="en-US" sz="3200" b="1" dirty="0"/>
              <a:t>Two dimensions of Unified Process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368"/>
          <a:stretch/>
        </p:blipFill>
        <p:spPr>
          <a:xfrm>
            <a:off x="381000" y="1504950"/>
            <a:ext cx="5729591" cy="2362200"/>
          </a:xfrm>
          <a:prstGeom prst="rect">
            <a:avLst/>
          </a:prstGeom>
        </p:spPr>
      </p:pic>
    </p:spTree>
    <p:extLst>
      <p:ext uri="{BB962C8B-B14F-4D97-AF65-F5344CB8AC3E}">
        <p14:creationId xmlns:p14="http://schemas.microsoft.com/office/powerpoint/2010/main" val="4122986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504593" y="104589"/>
            <a:ext cx="5848814" cy="854370"/>
          </a:xfrm>
        </p:spPr>
        <p:txBody>
          <a:bodyPr vert="horz" lIns="68579" tIns="34289" rIns="68579" bIns="34289" rtlCol="0" anchor="ctr">
            <a:normAutofit/>
          </a:bodyPr>
          <a:lstStyle/>
          <a:p>
            <a:pPr eaLnBrk="1" hangingPunct="1"/>
            <a:r>
              <a:rPr lang="en-IE" altLang="en-US" sz="3674" b="1" dirty="0"/>
              <a:t>Inception activities</a:t>
            </a:r>
            <a:endParaRPr lang="en-GB" altLang="en-US" sz="3674" b="1" dirty="0"/>
          </a:p>
        </p:txBody>
      </p:sp>
      <p:sp>
        <p:nvSpPr>
          <p:cNvPr id="260099" name="Rectangle 3"/>
          <p:cNvSpPr>
            <a:spLocks noGrp="1" noChangeArrowheads="1"/>
          </p:cNvSpPr>
          <p:nvPr>
            <p:ph type="body" idx="4294967295"/>
          </p:nvPr>
        </p:nvSpPr>
        <p:spPr>
          <a:xfrm>
            <a:off x="381000" y="1119468"/>
            <a:ext cx="7620000" cy="3784717"/>
          </a:xfrm>
        </p:spPr>
        <p:txBody>
          <a:bodyPr vert="horz" lIns="68579" tIns="34289" rIns="68579" bIns="34289" rtlCol="0">
            <a:normAutofit/>
          </a:bodyPr>
          <a:lstStyle/>
          <a:p>
            <a:pPr marL="287316" indent="-216027">
              <a:lnSpc>
                <a:spcPct val="135000"/>
              </a:lnSpc>
              <a:spcBef>
                <a:spcPts val="816"/>
              </a:spcBef>
              <a:spcAft>
                <a:spcPts val="953"/>
              </a:spcAft>
            </a:pPr>
            <a:r>
              <a:rPr lang="en-IE" altLang="en-US" sz="2994" dirty="0"/>
              <a:t>Formulate scope of project</a:t>
            </a:r>
          </a:p>
          <a:p>
            <a:pPr marL="287316" indent="-216027">
              <a:lnSpc>
                <a:spcPct val="135000"/>
              </a:lnSpc>
              <a:spcBef>
                <a:spcPts val="816"/>
              </a:spcBef>
              <a:spcAft>
                <a:spcPts val="953"/>
              </a:spcAft>
            </a:pPr>
            <a:r>
              <a:rPr lang="en-IE" altLang="en-US" sz="2994" dirty="0"/>
              <a:t>Risk management, staffing, project plan</a:t>
            </a:r>
          </a:p>
          <a:p>
            <a:pPr marL="287316" indent="-216027">
              <a:lnSpc>
                <a:spcPct val="135000"/>
              </a:lnSpc>
              <a:spcBef>
                <a:spcPts val="816"/>
              </a:spcBef>
              <a:spcAft>
                <a:spcPts val="953"/>
              </a:spcAft>
            </a:pPr>
            <a:r>
              <a:rPr lang="en-IE" altLang="en-US" sz="2994" dirty="0">
                <a:solidFill>
                  <a:srgbClr val="0000CC"/>
                </a:solidFill>
              </a:rPr>
              <a:t>Synthesize a candidate architecture.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2910574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4081</TotalTime>
  <Words>2349</Words>
  <Application>Microsoft Office PowerPoint</Application>
  <PresentationFormat>Custom</PresentationFormat>
  <Paragraphs>413</Paragraphs>
  <Slides>50</Slides>
  <Notes>30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Calibri Light</vt:lpstr>
      <vt:lpstr>Comic Sans MS</vt:lpstr>
      <vt:lpstr>Courier New</vt:lpstr>
      <vt:lpstr>굴림</vt:lpstr>
      <vt:lpstr>Symbol</vt:lpstr>
      <vt:lpstr>Times New Roman</vt:lpstr>
      <vt:lpstr>Wingdings</vt:lpstr>
      <vt:lpstr>Office Theme</vt:lpstr>
      <vt:lpstr>Custom Design</vt:lpstr>
      <vt:lpstr>Visio</vt:lpstr>
      <vt:lpstr>Life Cycle Models                         cont…</vt:lpstr>
      <vt:lpstr>Unified Process </vt:lpstr>
      <vt:lpstr>Unified Process</vt:lpstr>
      <vt:lpstr>Four Phases --- and iterative Development at Every phase</vt:lpstr>
      <vt:lpstr>PowerPoint Presentation</vt:lpstr>
      <vt:lpstr>Unified process work products</vt:lpstr>
      <vt:lpstr>Structure of RUP Process</vt:lpstr>
      <vt:lpstr>Two dimensions of Unified Process</vt:lpstr>
      <vt:lpstr>Inception activities</vt:lpstr>
      <vt:lpstr>Outcome of Inception Phase</vt:lpstr>
      <vt:lpstr>Spiral Model</vt:lpstr>
      <vt:lpstr>Spiral Model (CONT.)‏</vt:lpstr>
      <vt:lpstr>Spiral Model ‏</vt:lpstr>
      <vt:lpstr>Objective Setting (First Quadrant)‏</vt:lpstr>
      <vt:lpstr>Risk Assessment and Reduction (Second Quadrant)‏</vt:lpstr>
      <vt:lpstr>Spiral Model (CONT.)‏</vt:lpstr>
      <vt:lpstr>Spiral Model as a Meta Model</vt:lpstr>
      <vt:lpstr>Agile  Models </vt:lpstr>
      <vt:lpstr>What is Agile Software Development?</vt:lpstr>
      <vt:lpstr>Agile Model</vt:lpstr>
      <vt:lpstr>Ideology: Agile Manifesto</vt:lpstr>
      <vt:lpstr>Agile Methodologies</vt:lpstr>
      <vt:lpstr>Agile Model: Principal Techniques</vt:lpstr>
      <vt:lpstr>Agile Model: Nitty Gritty</vt:lpstr>
      <vt:lpstr>Methodology</vt:lpstr>
      <vt:lpstr>PowerPoint Presentation</vt:lpstr>
      <vt:lpstr>Agile Model: Principles</vt:lpstr>
      <vt:lpstr>Agile Documentation</vt:lpstr>
      <vt:lpstr>Agile Software Requirements Management</vt:lpstr>
      <vt:lpstr>Adoption Detractors</vt:lpstr>
      <vt:lpstr>Agile Model Shortcomings</vt:lpstr>
      <vt:lpstr>Agile Model versus Waterfall Model</vt:lpstr>
      <vt:lpstr>Agile Model versus Iterative Waterfall Model</vt:lpstr>
      <vt:lpstr>Agile versus RAD Model</vt:lpstr>
      <vt:lpstr>Agile versus exploratory programming</vt:lpstr>
      <vt:lpstr>Extreme Programming (XP) </vt:lpstr>
      <vt:lpstr>Extreme Programming Model</vt:lpstr>
      <vt:lpstr>Taking Good Practices to Extreme</vt:lpstr>
      <vt:lpstr>Taking to Extreme</vt:lpstr>
      <vt:lpstr>4 Values</vt:lpstr>
      <vt:lpstr>Best Practices</vt:lpstr>
      <vt:lpstr>Best  Practices</vt:lpstr>
      <vt:lpstr>Extreme Programming Activities</vt:lpstr>
      <vt:lpstr>PowerPoint Presentation</vt:lpstr>
      <vt:lpstr>Full List of XP Practices</vt:lpstr>
      <vt:lpstr>Full List of XP Practices</vt:lpstr>
      <vt:lpstr>Full List of XP Practices </vt:lpstr>
      <vt:lpstr> Emphasizes Test-Driven Development (TDD)</vt:lpstr>
      <vt:lpstr>Project Characteristics that Suggest Suitability of Extreme Programming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Prof.R Mall</cp:lastModifiedBy>
  <cp:revision>161</cp:revision>
  <dcterms:created xsi:type="dcterms:W3CDTF">2016-12-13T07:50:37Z</dcterms:created>
  <dcterms:modified xsi:type="dcterms:W3CDTF">2018-07-24T16:24:01Z</dcterms:modified>
</cp:coreProperties>
</file>