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3"/>
  </p:notesMasterIdLst>
  <p:sldIdLst>
    <p:sldId id="519" r:id="rId3"/>
    <p:sldId id="520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518" r:id="rId42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CC"/>
    <a:srgbClr val="FFFFFF"/>
    <a:srgbClr val="6600CC"/>
    <a:srgbClr val="333399"/>
    <a:srgbClr val="F5E5C7"/>
    <a:srgbClr val="FDE2D3"/>
    <a:srgbClr val="F7E9D1"/>
    <a:srgbClr val="EDD09B"/>
    <a:srgbClr val="E5BA6D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434" autoAdjust="0"/>
  </p:normalViewPr>
  <p:slideViewPr>
    <p:cSldViewPr>
      <p:cViewPr varScale="1">
        <p:scale>
          <a:sx n="98" d="100"/>
          <a:sy n="98" d="100"/>
        </p:scale>
        <p:origin x="-1284" y="-90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1025525" y="706438"/>
            <a:ext cx="4957763" cy="3484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1692" tIns="40846" rIns="81692" bIns="40846" anchor="ctr"/>
          <a:lstStyle>
            <a:lvl1pPr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en-US" altLang="en-US" sz="2100" b="0">
              <a:solidFill>
                <a:schemeClr val="bg1"/>
              </a:solidFill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/>
          </p:nvPr>
        </p:nvSpPr>
        <p:spPr>
          <a:xfrm>
            <a:off x="1085850" y="4421188"/>
            <a:ext cx="4841875" cy="35702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97197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1613" y="307975"/>
            <a:ext cx="6605587" cy="3716338"/>
          </a:xfrm>
          <a:ln/>
        </p:spPr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9984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8874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3834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1613" y="307975"/>
            <a:ext cx="6605587" cy="3716338"/>
          </a:xfrm>
          <a:ln/>
        </p:spPr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9893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1613" y="307975"/>
            <a:ext cx="6605587" cy="3716338"/>
          </a:xfrm>
          <a:ln/>
        </p:spPr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1448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1803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485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1613" y="307975"/>
            <a:ext cx="6605587" cy="3716338"/>
          </a:xfrm>
          <a:ln/>
        </p:spPr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1634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7595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37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7824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851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1613" y="307975"/>
            <a:ext cx="6605587" cy="3716338"/>
          </a:xfrm>
          <a:ln/>
        </p:spPr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628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645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1370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1613" y="307975"/>
            <a:ext cx="6605587" cy="3716338"/>
          </a:xfrm>
          <a:ln/>
        </p:spPr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1817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69956A8-65C1-44F0-BEA3-7C8CCD807104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5426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4563"/>
          </a:xfrm>
          <a:ln/>
        </p:spPr>
      </p:sp>
      <p:sp>
        <p:nvSpPr>
          <p:cNvPr id="1525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40325" cy="41830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1" tIns="46585" rIns="93171" bIns="46585"/>
          <a:lstStyle/>
          <a:p>
            <a:endParaRPr lang="fr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740662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40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7529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778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39661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8542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1613" y="307975"/>
            <a:ext cx="6605587" cy="3716338"/>
          </a:xfrm>
          <a:ln/>
        </p:spPr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625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2"/>
            <a:ext cx="58293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7B59-44A0-4655-9E53-22E664B1E8EE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01C-1F2F-4BD0-BB4F-6D208A654B65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54781"/>
            <a:ext cx="154305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54781"/>
            <a:ext cx="451485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BB4-2544-429B-8DD2-9CB8DE213E3F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375"/>
            <a:ext cx="51435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928"/>
            <a:ext cx="51435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1235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079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1282700"/>
            <a:ext cx="5915025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3441700"/>
            <a:ext cx="5915025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4614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70013"/>
            <a:ext cx="2900363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1" y="1370013"/>
            <a:ext cx="2900363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1443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79" y="274641"/>
            <a:ext cx="5915025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680" y="1260475"/>
            <a:ext cx="2901553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680" y="1879600"/>
            <a:ext cx="2901553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475"/>
            <a:ext cx="2915841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9600"/>
            <a:ext cx="2915841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61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8225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9367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80" y="342900"/>
            <a:ext cx="2212181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842" y="741366"/>
            <a:ext cx="3471863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680" y="1543050"/>
            <a:ext cx="2212181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0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8D5C-939B-4F9A-8339-4C3CBE10699E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80" y="342900"/>
            <a:ext cx="2212181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842" y="741366"/>
            <a:ext cx="3471863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680" y="1543050"/>
            <a:ext cx="2212181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0234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0180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4641"/>
            <a:ext cx="1478756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4641"/>
            <a:ext cx="4321969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112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BB04-A137-4510-83C7-0C099352FE9E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00113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900113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71C9-1D82-427E-B555-72B6509E27BD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151335"/>
            <a:ext cx="303133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1631156"/>
            <a:ext cx="303133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B9C-C0A3-48FD-9D7D-948CE71850A6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08F-9961-4F50-83BF-DC4094DA3AF5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60AF-9824-4BB5-8DAE-668FEBAB2105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/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204787"/>
            <a:ext cx="2256235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91"/>
            <a:ext cx="383381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076328"/>
            <a:ext cx="2256235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7DA5-7573-4557-993F-CBDF81FDD3CF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6"/>
            <a:ext cx="41148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7FFC-1AE6-4EF3-9380-E850C6DE895F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E413-9DE2-4B21-9AD0-1DC13404DEA0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1" y="133353"/>
            <a:ext cx="5915025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70013"/>
            <a:ext cx="5915025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6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6"/>
            <a:ext cx="23145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Fundamentals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6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567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57072" y="1534842"/>
            <a:ext cx="4704974" cy="1866436"/>
          </a:xfr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vert="horz" lIns="68569" tIns="34284" rIns="68569" bIns="34284" rtlCol="0" anchor="ctr">
            <a:normAutofit fontScale="90000"/>
          </a:bodyPr>
          <a:lstStyle/>
          <a:p>
            <a:pPr defTabSz="684806">
              <a:tabLst>
                <a:tab pos="0" algn="l"/>
                <a:tab pos="311079" algn="l"/>
                <a:tab pos="621078" algn="l"/>
                <a:tab pos="933237" algn="l"/>
                <a:tab pos="1244316" algn="l"/>
                <a:tab pos="1555394" algn="l"/>
                <a:tab pos="1864313" algn="l"/>
                <a:tab pos="2177552" algn="l"/>
                <a:tab pos="2488631" algn="l"/>
                <a:tab pos="2799710" algn="l"/>
                <a:tab pos="3107549" algn="l"/>
                <a:tab pos="3421868" algn="l"/>
                <a:tab pos="3732947" algn="l"/>
                <a:tab pos="4041865" algn="l"/>
                <a:tab pos="4351864" algn="l"/>
                <a:tab pos="4666183" algn="l"/>
                <a:tab pos="4977262" algn="l"/>
                <a:tab pos="5285101" algn="l"/>
                <a:tab pos="5596180" algn="l"/>
                <a:tab pos="5910499" algn="l"/>
                <a:tab pos="6221578" algn="l"/>
              </a:tabLst>
            </a:pPr>
            <a:r>
              <a:rPr lang="en-GB" altLang="en-US" sz="4000" b="1" dirty="0" smtClean="0">
                <a:solidFill>
                  <a:srgbClr val="0000FF"/>
                </a:solidFill>
              </a:rPr>
              <a:t>Requirements Specification and Analysis  I</a:t>
            </a:r>
            <a:r>
              <a:rPr lang="en-GB" altLang="en-US" sz="4000" b="1" dirty="0">
                <a:solidFill>
                  <a:srgbClr val="0000FF"/>
                </a:solidFill>
              </a:rPr>
              <a:t/>
            </a:r>
            <a:br>
              <a:rPr lang="en-GB" altLang="en-US" sz="4000" b="1" dirty="0">
                <a:solidFill>
                  <a:srgbClr val="0000FF"/>
                </a:solidFill>
              </a:rPr>
            </a:br>
            <a:endParaRPr lang="en-GB" altLang="en-US" sz="105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7813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5215369" cy="854370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 smtClean="0"/>
              <a:t>Forms A Basis for User Manual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57150" y="723677"/>
            <a:ext cx="6915150" cy="4016942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1157"/>
              </a:spcBef>
              <a:spcAft>
                <a:spcPts val="1089"/>
              </a:spcAft>
            </a:pPr>
            <a:r>
              <a:rPr lang="en-US" altLang="en-US" sz="2722" dirty="0"/>
              <a:t>The SRS </a:t>
            </a:r>
            <a:r>
              <a:rPr lang="en-US" altLang="en-US" sz="2722" dirty="0" smtClean="0"/>
              <a:t>serves </a:t>
            </a:r>
            <a:r>
              <a:rPr lang="en-US" altLang="en-US" sz="2722" dirty="0"/>
              <a:t>as the basis for writing User Manual for the software:</a:t>
            </a:r>
          </a:p>
          <a:p>
            <a:pPr lvl="1">
              <a:lnSpc>
                <a:spcPct val="130000"/>
              </a:lnSpc>
              <a:spcBef>
                <a:spcPts val="1157"/>
              </a:spcBef>
              <a:spcAft>
                <a:spcPts val="1089"/>
              </a:spcAft>
            </a:pPr>
            <a:r>
              <a:rPr lang="en-US" altLang="en-US" sz="2449" b="1" dirty="0">
                <a:solidFill>
                  <a:schemeClr val="hlink"/>
                </a:solidFill>
              </a:rPr>
              <a:t>User Manual: Describes the functionality from the perspective of a user --- An important document for users.</a:t>
            </a:r>
          </a:p>
          <a:p>
            <a:pPr lvl="1">
              <a:lnSpc>
                <a:spcPct val="130000"/>
              </a:lnSpc>
              <a:spcBef>
                <a:spcPts val="1157"/>
              </a:spcBef>
              <a:spcAft>
                <a:spcPts val="1089"/>
              </a:spcAft>
            </a:pPr>
            <a:r>
              <a:rPr lang="en-US" altLang="en-US" sz="2449" dirty="0"/>
              <a:t>Typically also describes how to carry out the required tasks with examples.</a:t>
            </a:r>
          </a:p>
        </p:txBody>
      </p:sp>
    </p:spTree>
    <p:extLst>
      <p:ext uri="{BB962C8B-B14F-4D97-AF65-F5344CB8AC3E}">
        <p14:creationId xmlns:p14="http://schemas.microsoft.com/office/powerpoint/2010/main" xmlns="" val="137481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0" y="819150"/>
            <a:ext cx="1885950" cy="6096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CA" altLang="en-US" sz="2000" b="1" dirty="0" smtClean="0"/>
              <a:t>SRS Document: Stakeholders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-60631"/>
            <a:ext cx="6743700" cy="4003981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CA" altLang="en-US" sz="2000" dirty="0" smtClean="0"/>
              <a:t>SRS intended for a diverse audience:</a:t>
            </a:r>
          </a:p>
          <a:p>
            <a:pPr lvl="1"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CA" altLang="en-US" sz="1800" b="1" dirty="0" smtClean="0">
                <a:solidFill>
                  <a:srgbClr val="0000CC"/>
                </a:solidFill>
              </a:rPr>
              <a:t>Customers and users use it for validation, contract, ...</a:t>
            </a:r>
          </a:p>
          <a:p>
            <a:pPr lvl="1"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CA" altLang="en-US" sz="1800" b="1" dirty="0" smtClean="0">
                <a:solidFill>
                  <a:srgbClr val="0000CC"/>
                </a:solidFill>
              </a:rPr>
              <a:t>Systems (requirements) analysts</a:t>
            </a:r>
          </a:p>
          <a:p>
            <a:pPr lvl="1"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CA" altLang="en-US" sz="1800" b="1" dirty="0" smtClean="0">
                <a:solidFill>
                  <a:srgbClr val="0000CC"/>
                </a:solidFill>
              </a:rPr>
              <a:t>Developers, programmers to implement the system</a:t>
            </a:r>
          </a:p>
          <a:p>
            <a:pPr lvl="1"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CA" altLang="en-US" sz="1800" b="1" dirty="0" smtClean="0">
                <a:solidFill>
                  <a:srgbClr val="0000CC"/>
                </a:solidFill>
              </a:rPr>
              <a:t>Testers use it to check whether  requirements have been met</a:t>
            </a:r>
          </a:p>
          <a:p>
            <a:pPr lvl="1"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CA" altLang="en-US" sz="1800" b="1" dirty="0" smtClean="0">
                <a:solidFill>
                  <a:srgbClr val="0000CC"/>
                </a:solidFill>
              </a:rPr>
              <a:t>Project Managers to measure and control the project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CA" altLang="en-US" sz="2000" dirty="0" smtClean="0"/>
              <a:t>Different levels of detail and formality is needed for each audience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CA" altLang="en-US" sz="2000" dirty="0" smtClean="0"/>
              <a:t>Different templates for requirements specifications used by companies:</a:t>
            </a:r>
            <a:endParaRPr lang="fr-CA" altLang="en-US" sz="2000" dirty="0" smtClean="0"/>
          </a:p>
          <a:p>
            <a:pPr lvl="1"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CA" altLang="en-US" sz="1800" dirty="0" smtClean="0"/>
              <a:t>Often  variations of  </a:t>
            </a:r>
            <a:r>
              <a:rPr lang="en-CA" altLang="en-US" sz="2000" b="1" dirty="0" smtClean="0">
                <a:solidFill>
                  <a:srgbClr val="0000CC"/>
                </a:solidFill>
              </a:rPr>
              <a:t>IEEE 830</a:t>
            </a:r>
          </a:p>
        </p:txBody>
      </p:sp>
    </p:spTree>
    <p:extLst>
      <p:ext uri="{BB962C8B-B14F-4D97-AF65-F5344CB8AC3E}">
        <p14:creationId xmlns:p14="http://schemas.microsoft.com/office/powerpoint/2010/main" xmlns="" val="137832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38357" y="269032"/>
            <a:ext cx="4389041" cy="854370"/>
          </a:xfrm>
        </p:spPr>
        <p:txBody>
          <a:bodyPr anchor="t"/>
          <a:lstStyle/>
          <a:p>
            <a:pPr eaLnBrk="1" hangingPunct="1"/>
            <a:r>
              <a:rPr lang="en-US" altLang="en-US" sz="2994" b="1" dirty="0"/>
              <a:t>Requirement process..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02593" y="862515"/>
            <a:ext cx="2941107" cy="3246821"/>
          </a:xfrm>
        </p:spPr>
        <p:txBody>
          <a:bodyPr vert="horz" lIns="68579" tIns="34289" rIns="68579" bIns="34289" rtlCol="0">
            <a:normAutofit fontScale="92500"/>
          </a:bodyPr>
          <a:lstStyle/>
          <a:p>
            <a:pPr marL="279755" indent="-233309" defTabSz="622158">
              <a:lnSpc>
                <a:spcPct val="120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US" altLang="en-US" b="0" dirty="0" smtClean="0">
                <a:solidFill>
                  <a:srgbClr val="0000CC"/>
                </a:solidFill>
              </a:rPr>
              <a:t>Specification and review may lead to further gathering and analysis.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291934"/>
            <a:ext cx="3457691" cy="3651416"/>
            <a:chOff x="1032080" y="638110"/>
            <a:chExt cx="4025696" cy="6668151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032080" y="638110"/>
              <a:ext cx="4025696" cy="5542026"/>
              <a:chOff x="594" y="701"/>
              <a:chExt cx="2211" cy="3267"/>
            </a:xfrm>
          </p:grpSpPr>
          <p:sp>
            <p:nvSpPr>
              <p:cNvPr id="31" name="Oval 4"/>
              <p:cNvSpPr>
                <a:spLocks noChangeArrowheads="1"/>
              </p:cNvSpPr>
              <p:nvPr/>
            </p:nvSpPr>
            <p:spPr bwMode="auto">
              <a:xfrm>
                <a:off x="594" y="701"/>
                <a:ext cx="1058" cy="635"/>
              </a:xfrm>
              <a:prstGeom prst="ellipse">
                <a:avLst/>
              </a:prstGeom>
              <a:solidFill>
                <a:srgbClr val="CC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800" b="1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User needs</a:t>
                </a:r>
                <a:endParaRPr lang="en-US" altLang="en-US" sz="1800" b="1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2" name="Rectangle 5"/>
              <p:cNvSpPr>
                <a:spLocks noChangeArrowheads="1"/>
              </p:cNvSpPr>
              <p:nvPr/>
            </p:nvSpPr>
            <p:spPr bwMode="auto">
              <a:xfrm>
                <a:off x="1270" y="2328"/>
                <a:ext cx="1217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Analysis</a:t>
                </a:r>
              </a:p>
            </p:txBody>
          </p:sp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1270" y="2910"/>
                <a:ext cx="1217" cy="37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Specification</a:t>
                </a:r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1270" y="3598"/>
                <a:ext cx="1217" cy="37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IN" altLang="en-US" sz="1600" b="1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Review</a:t>
                </a:r>
                <a:endParaRPr lang="en-US" altLang="en-US" sz="1600" b="1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>
                <a:off x="1852" y="264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>
                <a:off x="1852" y="328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>
                <a:off x="1217" y="1338"/>
                <a:ext cx="212" cy="4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8" name="Line 12"/>
              <p:cNvSpPr>
                <a:spLocks noChangeShapeType="1"/>
              </p:cNvSpPr>
              <p:nvPr/>
            </p:nvSpPr>
            <p:spPr bwMode="auto">
              <a:xfrm flipH="1">
                <a:off x="1005" y="3069"/>
                <a:ext cx="2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9" name="Line 13"/>
              <p:cNvSpPr>
                <a:spLocks noChangeShapeType="1"/>
              </p:cNvSpPr>
              <p:nvPr/>
            </p:nvSpPr>
            <p:spPr bwMode="auto">
              <a:xfrm flipV="1">
                <a:off x="1005" y="1948"/>
                <a:ext cx="9" cy="1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0" name="Line 14"/>
              <p:cNvSpPr>
                <a:spLocks noChangeShapeType="1"/>
              </p:cNvSpPr>
              <p:nvPr/>
            </p:nvSpPr>
            <p:spPr bwMode="auto">
              <a:xfrm>
                <a:off x="1005" y="2487"/>
                <a:ext cx="2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1" name="Line 15"/>
              <p:cNvSpPr>
                <a:spLocks noChangeShapeType="1"/>
              </p:cNvSpPr>
              <p:nvPr/>
            </p:nvSpPr>
            <p:spPr bwMode="auto">
              <a:xfrm>
                <a:off x="2487" y="3757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2" name="Line 16"/>
              <p:cNvSpPr>
                <a:spLocks noChangeShapeType="1"/>
              </p:cNvSpPr>
              <p:nvPr/>
            </p:nvSpPr>
            <p:spPr bwMode="auto">
              <a:xfrm flipH="1" flipV="1">
                <a:off x="2796" y="1920"/>
                <a:ext cx="9" cy="18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3" name="Line 17"/>
              <p:cNvSpPr>
                <a:spLocks noChangeShapeType="1"/>
              </p:cNvSpPr>
              <p:nvPr/>
            </p:nvSpPr>
            <p:spPr bwMode="auto">
              <a:xfrm flipH="1">
                <a:off x="2487" y="3069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4" name="Line 18"/>
              <p:cNvSpPr>
                <a:spLocks noChangeShapeType="1"/>
              </p:cNvSpPr>
              <p:nvPr/>
            </p:nvSpPr>
            <p:spPr bwMode="auto">
              <a:xfrm flipH="1">
                <a:off x="2487" y="2487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1276" y="1749"/>
                <a:ext cx="1217" cy="318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Gathering</a:t>
                </a:r>
              </a:p>
            </p:txBody>
          </p:sp>
          <p:sp>
            <p:nvSpPr>
              <p:cNvPr id="46" name="Line 9"/>
              <p:cNvSpPr>
                <a:spLocks noChangeShapeType="1"/>
              </p:cNvSpPr>
              <p:nvPr/>
            </p:nvSpPr>
            <p:spPr bwMode="auto">
              <a:xfrm>
                <a:off x="1858" y="2067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7" name="Line 18"/>
              <p:cNvSpPr>
                <a:spLocks noChangeShapeType="1"/>
              </p:cNvSpPr>
              <p:nvPr/>
            </p:nvSpPr>
            <p:spPr bwMode="auto">
              <a:xfrm flipH="1">
                <a:off x="2475" y="194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8" name="Line 14"/>
              <p:cNvSpPr>
                <a:spLocks noChangeShapeType="1"/>
              </p:cNvSpPr>
              <p:nvPr/>
            </p:nvSpPr>
            <p:spPr bwMode="auto">
              <a:xfrm>
                <a:off x="1020" y="1935"/>
                <a:ext cx="2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2038828" y="6784975"/>
              <a:ext cx="2664936" cy="52128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66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SRS Document</a:t>
              </a: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3392488" y="6194425"/>
              <a:ext cx="0" cy="574675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xmlns="" val="273244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5686342" cy="85329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2800" b="1" dirty="0" smtClean="0"/>
              <a:t>How to Gather Requirements?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06036"/>
            <a:ext cx="5791130" cy="4037464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5000"/>
              </a:lnSpc>
              <a:spcBef>
                <a:spcPts val="600"/>
              </a:spcBef>
              <a:spcAft>
                <a:spcPts val="1225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Observe existing (manual) systems,</a:t>
            </a:r>
          </a:p>
          <a:p>
            <a:pPr marL="233309" indent="-233309" defTabSz="622158">
              <a:lnSpc>
                <a:spcPct val="125000"/>
              </a:lnSpc>
              <a:spcBef>
                <a:spcPts val="600"/>
              </a:spcBef>
              <a:spcAft>
                <a:spcPts val="1225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Study existing procedures,</a:t>
            </a:r>
          </a:p>
          <a:p>
            <a:pPr marL="233309" indent="-233309" defTabSz="622158">
              <a:lnSpc>
                <a:spcPct val="125000"/>
              </a:lnSpc>
              <a:spcBef>
                <a:spcPts val="600"/>
              </a:spcBef>
              <a:spcAft>
                <a:spcPts val="1225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Discuss with customer </a:t>
            </a:r>
            <a:r>
              <a:rPr lang="en-GB" altLang="en-US" sz="2400" dirty="0" smtClean="0">
                <a:solidFill>
                  <a:srgbClr val="000099"/>
                </a:solidFill>
              </a:rPr>
              <a:t>and  </a:t>
            </a:r>
            <a:r>
              <a:rPr lang="en-GB" altLang="en-US" sz="2400" dirty="0">
                <a:solidFill>
                  <a:srgbClr val="000099"/>
                </a:solidFill>
              </a:rPr>
              <a:t>end-users,</a:t>
            </a:r>
          </a:p>
          <a:p>
            <a:pPr marL="233309" indent="-233309" defTabSz="622158">
              <a:lnSpc>
                <a:spcPct val="125000"/>
              </a:lnSpc>
              <a:spcBef>
                <a:spcPts val="600"/>
              </a:spcBef>
              <a:spcAft>
                <a:spcPts val="1225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Input and Output analysis</a:t>
            </a:r>
          </a:p>
          <a:p>
            <a:pPr marL="233309" indent="-233309" defTabSz="622158">
              <a:lnSpc>
                <a:spcPct val="125000"/>
              </a:lnSpc>
              <a:spcBef>
                <a:spcPts val="600"/>
              </a:spcBef>
              <a:spcAft>
                <a:spcPts val="1225"/>
              </a:spcAft>
            </a:pPr>
            <a:r>
              <a:rPr lang="en-GB" altLang="en-US" sz="2400" dirty="0" err="1" smtClean="0">
                <a:solidFill>
                  <a:srgbClr val="000099"/>
                </a:solidFill>
              </a:rPr>
              <a:t>Analyze</a:t>
            </a:r>
            <a:r>
              <a:rPr lang="en-GB" altLang="en-US" sz="2400" dirty="0" smtClean="0">
                <a:solidFill>
                  <a:srgbClr val="000099"/>
                </a:solidFill>
              </a:rPr>
              <a:t> </a:t>
            </a:r>
            <a:r>
              <a:rPr lang="en-GB" altLang="en-US" sz="2400" dirty="0">
                <a:solidFill>
                  <a:srgbClr val="000099"/>
                </a:solidFill>
              </a:rPr>
              <a:t>what needs to be done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200651" y="798994"/>
            <a:ext cx="1305047" cy="3454784"/>
            <a:chOff x="1032080" y="638110"/>
            <a:chExt cx="4025696" cy="7015022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032080" y="638110"/>
              <a:ext cx="4025696" cy="5542026"/>
              <a:chOff x="594" y="701"/>
              <a:chExt cx="2211" cy="3267"/>
            </a:xfrm>
          </p:grpSpPr>
          <p:sp>
            <p:nvSpPr>
              <p:cNvPr id="22536" name="Oval 4"/>
              <p:cNvSpPr>
                <a:spLocks noChangeArrowheads="1"/>
              </p:cNvSpPr>
              <p:nvPr/>
            </p:nvSpPr>
            <p:spPr bwMode="auto">
              <a:xfrm>
                <a:off x="594" y="701"/>
                <a:ext cx="1058" cy="635"/>
              </a:xfrm>
              <a:prstGeom prst="ellipse">
                <a:avLst/>
              </a:prstGeom>
              <a:solidFill>
                <a:srgbClr val="CC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33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needs</a:t>
                </a:r>
              </a:p>
            </p:txBody>
          </p:sp>
          <p:sp>
            <p:nvSpPr>
              <p:cNvPr id="22537" name="Rectangle 5"/>
              <p:cNvSpPr>
                <a:spLocks noChangeArrowheads="1"/>
              </p:cNvSpPr>
              <p:nvPr/>
            </p:nvSpPr>
            <p:spPr bwMode="auto">
              <a:xfrm>
                <a:off x="1270" y="2328"/>
                <a:ext cx="1217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225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Analysis</a:t>
                </a:r>
              </a:p>
            </p:txBody>
          </p:sp>
          <p:sp>
            <p:nvSpPr>
              <p:cNvPr id="22538" name="Rectangle 6"/>
              <p:cNvSpPr>
                <a:spLocks noChangeArrowheads="1"/>
              </p:cNvSpPr>
              <p:nvPr/>
            </p:nvSpPr>
            <p:spPr bwMode="auto">
              <a:xfrm>
                <a:off x="1270" y="2910"/>
                <a:ext cx="1217" cy="37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225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Specification</a:t>
                </a:r>
              </a:p>
            </p:txBody>
          </p:sp>
          <p:sp>
            <p:nvSpPr>
              <p:cNvPr id="22539" name="Rectangle 7"/>
              <p:cNvSpPr>
                <a:spLocks noChangeArrowheads="1"/>
              </p:cNvSpPr>
              <p:nvPr/>
            </p:nvSpPr>
            <p:spPr bwMode="auto">
              <a:xfrm>
                <a:off x="1270" y="3598"/>
                <a:ext cx="1217" cy="37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IN" altLang="en-US" sz="1225" b="1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Review</a:t>
                </a:r>
                <a:endParaRPr lang="en-US" altLang="en-US" sz="1225" b="1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2540" name="Line 9"/>
              <p:cNvSpPr>
                <a:spLocks noChangeShapeType="1"/>
              </p:cNvSpPr>
              <p:nvPr/>
            </p:nvSpPr>
            <p:spPr bwMode="auto">
              <a:xfrm>
                <a:off x="1852" y="264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22541" name="Line 10"/>
              <p:cNvSpPr>
                <a:spLocks noChangeShapeType="1"/>
              </p:cNvSpPr>
              <p:nvPr/>
            </p:nvSpPr>
            <p:spPr bwMode="auto">
              <a:xfrm>
                <a:off x="1852" y="328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22542" name="Line 11"/>
              <p:cNvSpPr>
                <a:spLocks noChangeShapeType="1"/>
              </p:cNvSpPr>
              <p:nvPr/>
            </p:nvSpPr>
            <p:spPr bwMode="auto">
              <a:xfrm>
                <a:off x="1217" y="1338"/>
                <a:ext cx="212" cy="4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22543" name="Line 12"/>
              <p:cNvSpPr>
                <a:spLocks noChangeShapeType="1"/>
              </p:cNvSpPr>
              <p:nvPr/>
            </p:nvSpPr>
            <p:spPr bwMode="auto">
              <a:xfrm flipH="1">
                <a:off x="1005" y="3069"/>
                <a:ext cx="2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22544" name="Line 13"/>
              <p:cNvSpPr>
                <a:spLocks noChangeShapeType="1"/>
              </p:cNvSpPr>
              <p:nvPr/>
            </p:nvSpPr>
            <p:spPr bwMode="auto">
              <a:xfrm flipV="1">
                <a:off x="1005" y="1948"/>
                <a:ext cx="9" cy="1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22545" name="Line 14"/>
              <p:cNvSpPr>
                <a:spLocks noChangeShapeType="1"/>
              </p:cNvSpPr>
              <p:nvPr/>
            </p:nvSpPr>
            <p:spPr bwMode="auto">
              <a:xfrm>
                <a:off x="1005" y="2487"/>
                <a:ext cx="2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22546" name="Line 15"/>
              <p:cNvSpPr>
                <a:spLocks noChangeShapeType="1"/>
              </p:cNvSpPr>
              <p:nvPr/>
            </p:nvSpPr>
            <p:spPr bwMode="auto">
              <a:xfrm>
                <a:off x="2487" y="3757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22547" name="Line 16"/>
              <p:cNvSpPr>
                <a:spLocks noChangeShapeType="1"/>
              </p:cNvSpPr>
              <p:nvPr/>
            </p:nvSpPr>
            <p:spPr bwMode="auto">
              <a:xfrm flipH="1" flipV="1">
                <a:off x="2796" y="1920"/>
                <a:ext cx="9" cy="18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22548" name="Line 17"/>
              <p:cNvSpPr>
                <a:spLocks noChangeShapeType="1"/>
              </p:cNvSpPr>
              <p:nvPr/>
            </p:nvSpPr>
            <p:spPr bwMode="auto">
              <a:xfrm flipH="1">
                <a:off x="2487" y="3069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22549" name="Line 18"/>
              <p:cNvSpPr>
                <a:spLocks noChangeShapeType="1"/>
              </p:cNvSpPr>
              <p:nvPr/>
            </p:nvSpPr>
            <p:spPr bwMode="auto">
              <a:xfrm flipH="1">
                <a:off x="2487" y="2487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22550" name="Rectangle 5"/>
              <p:cNvSpPr>
                <a:spLocks noChangeArrowheads="1"/>
              </p:cNvSpPr>
              <p:nvPr/>
            </p:nvSpPr>
            <p:spPr bwMode="auto">
              <a:xfrm>
                <a:off x="1276" y="1749"/>
                <a:ext cx="1217" cy="318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225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Gathering</a:t>
                </a:r>
              </a:p>
            </p:txBody>
          </p:sp>
          <p:sp>
            <p:nvSpPr>
              <p:cNvPr id="22551" name="Line 9"/>
              <p:cNvSpPr>
                <a:spLocks noChangeShapeType="1"/>
              </p:cNvSpPr>
              <p:nvPr/>
            </p:nvSpPr>
            <p:spPr bwMode="auto">
              <a:xfrm>
                <a:off x="1858" y="2067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22552" name="Line 18"/>
              <p:cNvSpPr>
                <a:spLocks noChangeShapeType="1"/>
              </p:cNvSpPr>
              <p:nvPr/>
            </p:nvSpPr>
            <p:spPr bwMode="auto">
              <a:xfrm flipH="1">
                <a:off x="2475" y="194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22553" name="Line 14"/>
              <p:cNvSpPr>
                <a:spLocks noChangeShapeType="1"/>
              </p:cNvSpPr>
              <p:nvPr/>
            </p:nvSpPr>
            <p:spPr bwMode="auto">
              <a:xfrm>
                <a:off x="1020" y="1935"/>
                <a:ext cx="2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</p:grpSp>
        <p:sp>
          <p:nvSpPr>
            <p:cNvPr id="22534" name="Text Box 25"/>
            <p:cNvSpPr txBox="1">
              <a:spLocks noChangeArrowheads="1"/>
            </p:cNvSpPr>
            <p:nvPr/>
          </p:nvSpPr>
          <p:spPr bwMode="auto">
            <a:xfrm>
              <a:off x="2038828" y="6784975"/>
              <a:ext cx="2664935" cy="868157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66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89" b="1">
                  <a:latin typeface="Comic Sans MS" panose="030F0702030302020204" pitchFamily="66" charset="0"/>
                </a:rPr>
                <a:t>SRS Document</a:t>
              </a:r>
            </a:p>
          </p:txBody>
        </p:sp>
        <p:sp>
          <p:nvSpPr>
            <p:cNvPr id="22535" name="Line 26"/>
            <p:cNvSpPr>
              <a:spLocks noChangeShapeType="1"/>
            </p:cNvSpPr>
            <p:nvPr/>
          </p:nvSpPr>
          <p:spPr bwMode="auto">
            <a:xfrm>
              <a:off x="3392488" y="6194425"/>
              <a:ext cx="0" cy="574675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</p:spTree>
    <p:extLst>
      <p:ext uri="{BB962C8B-B14F-4D97-AF65-F5344CB8AC3E}">
        <p14:creationId xmlns:p14="http://schemas.microsoft.com/office/powerpoint/2010/main" xmlns="" val="22060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33350"/>
            <a:ext cx="5055791" cy="638347"/>
          </a:xfrm>
        </p:spPr>
        <p:txBody>
          <a:bodyPr>
            <a:normAutofit fontScale="90000"/>
          </a:bodyPr>
          <a:lstStyle/>
          <a:p>
            <a:pPr eaLnBrk="1"/>
            <a:r>
              <a:rPr lang="en-US" altLang="en-US" sz="2722" b="1" dirty="0"/>
              <a:t>Requirements Gathering Activities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632948"/>
            <a:ext cx="6286500" cy="397481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1225"/>
              </a:spcAft>
            </a:pPr>
            <a:r>
              <a:rPr lang="en-US" altLang="en-US" sz="3266" dirty="0"/>
              <a:t>1. Study existing documentation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1225"/>
              </a:spcAft>
            </a:pPr>
            <a:r>
              <a:rPr lang="en-US" altLang="en-US" sz="3266" dirty="0"/>
              <a:t>2. Interview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1225"/>
              </a:spcAft>
            </a:pPr>
            <a:r>
              <a:rPr lang="en-US" altLang="en-US" sz="3266" dirty="0"/>
              <a:t>3. Task analysis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1225"/>
              </a:spcAft>
            </a:pPr>
            <a:r>
              <a:rPr lang="en-US" altLang="en-US" sz="3266" dirty="0"/>
              <a:t>4. Scenario analysis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1225"/>
              </a:spcAft>
            </a:pPr>
            <a:r>
              <a:rPr lang="en-US" altLang="en-US" sz="3266" dirty="0"/>
              <a:t>5. Form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4976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3350"/>
            <a:ext cx="5435982" cy="570300"/>
          </a:xfrm>
        </p:spPr>
        <p:txBody>
          <a:bodyPr vert="horz" lIns="13500" tIns="35100" rIns="13500" bIns="35100" rtlCol="0" anchor="ctr">
            <a:no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2800" b="1" dirty="0" smtClean="0"/>
              <a:t>Requirements Gathering </a:t>
            </a:r>
            <a:r>
              <a:rPr lang="en-GB" altLang="en-US" sz="800" b="1" dirty="0"/>
              <a:t>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54" y="819151"/>
            <a:ext cx="6798923" cy="3609739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GB" altLang="en-US" dirty="0"/>
              <a:t>In the absence of a working system,  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GB" altLang="en-US" dirty="0">
                <a:solidFill>
                  <a:srgbClr val="000099"/>
                </a:solidFill>
              </a:rPr>
              <a:t>Lot of imagination and creativity  are required. </a:t>
            </a:r>
          </a:p>
          <a:p>
            <a:pPr marL="233309" indent="-233309" defTabSz="622158">
              <a:lnSpc>
                <a:spcPct val="120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GB" altLang="en-US" dirty="0"/>
              <a:t>Interacting with the customer to gather relevant data: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GB" altLang="en-US" dirty="0"/>
              <a:t>Requires a lot of experience.</a:t>
            </a:r>
          </a:p>
        </p:txBody>
      </p:sp>
    </p:spTree>
    <p:extLst>
      <p:ext uri="{BB962C8B-B14F-4D97-AF65-F5344CB8AC3E}">
        <p14:creationId xmlns:p14="http://schemas.microsoft.com/office/powerpoint/2010/main" xmlns="" val="33205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4388231" cy="85329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2800" b="1" dirty="0" smtClean="0"/>
              <a:t>Requirements Gathering </a:t>
            </a:r>
            <a:r>
              <a:rPr lang="en-GB" altLang="en-US" sz="900" b="1" dirty="0"/>
              <a:t>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321" y="895350"/>
            <a:ext cx="6686549" cy="3455283"/>
          </a:xfrm>
        </p:spPr>
        <p:txBody>
          <a:bodyPr vert="horz" lIns="13500" tIns="35100" rIns="13500" bIns="35100" rtlCol="0">
            <a:normAutofit fontScale="92500" lnSpcReduction="20000"/>
          </a:bodyPr>
          <a:lstStyle/>
          <a:p>
            <a:pPr marL="233309" indent="-233309" defTabSz="622158">
              <a:lnSpc>
                <a:spcPct val="130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GB" altLang="en-US" sz="3266" dirty="0"/>
              <a:t>Some desirable attributes of a good requirements analyst:</a:t>
            </a:r>
          </a:p>
          <a:p>
            <a:pPr marL="505503" lvl="1" defTabSz="622158">
              <a:lnSpc>
                <a:spcPct val="130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GB" altLang="en-US" sz="2994" dirty="0">
                <a:solidFill>
                  <a:srgbClr val="000099"/>
                </a:solidFill>
              </a:rPr>
              <a:t>Good interaction skills, </a:t>
            </a:r>
          </a:p>
          <a:p>
            <a:pPr marL="505503" lvl="1" defTabSz="622158">
              <a:lnSpc>
                <a:spcPct val="130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GB" altLang="en-US" sz="2994" dirty="0">
                <a:solidFill>
                  <a:srgbClr val="000099"/>
                </a:solidFill>
              </a:rPr>
              <a:t>Imagination and creativity, </a:t>
            </a:r>
          </a:p>
          <a:p>
            <a:pPr marL="505503" lvl="1" defTabSz="622158">
              <a:lnSpc>
                <a:spcPct val="130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GB" altLang="en-US" sz="2994" dirty="0">
                <a:solidFill>
                  <a:srgbClr val="000099"/>
                </a:solidFill>
              </a:rPr>
              <a:t>Experience…</a:t>
            </a:r>
          </a:p>
        </p:txBody>
      </p:sp>
    </p:spTree>
    <p:extLst>
      <p:ext uri="{BB962C8B-B14F-4D97-AF65-F5344CB8AC3E}">
        <p14:creationId xmlns:p14="http://schemas.microsoft.com/office/powerpoint/2010/main" xmlns="" val="416060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33350"/>
            <a:ext cx="6515100" cy="854370"/>
          </a:xfrm>
        </p:spPr>
        <p:txBody>
          <a:bodyPr>
            <a:noAutofit/>
          </a:bodyPr>
          <a:lstStyle/>
          <a:p>
            <a:pPr eaLnBrk="1"/>
            <a:r>
              <a:rPr lang="en-US" altLang="en-US" sz="2000" b="1" dirty="0" smtClean="0">
                <a:solidFill>
                  <a:schemeClr val="hlink"/>
                </a:solidFill>
              </a:rPr>
              <a:t>Case Study:</a:t>
            </a:r>
            <a:r>
              <a:rPr lang="en-US" altLang="en-US" sz="2000" b="1" dirty="0" smtClean="0"/>
              <a:t> Automation of Office Work at CSE Dept.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895350"/>
            <a:ext cx="6686550" cy="3528730"/>
          </a:xfrm>
        </p:spPr>
        <p:txBody>
          <a:bodyPr>
            <a:noAutofit/>
          </a:bodyPr>
          <a:lstStyle/>
          <a:p>
            <a:pPr eaLnBrk="1">
              <a:lnSpc>
                <a:spcPct val="12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The academic, inventory, and financial information at the CSE department:</a:t>
            </a:r>
          </a:p>
          <a:p>
            <a:pPr lvl="1" eaLnBrk="1">
              <a:lnSpc>
                <a:spcPct val="12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/>
              <a:t>At present carried </a:t>
            </a:r>
            <a:r>
              <a:rPr lang="en-US" altLang="en-US" sz="2000" dirty="0"/>
              <a:t>though manual processing by two office clerks, a store keeper, and two attendants.</a:t>
            </a:r>
          </a:p>
          <a:p>
            <a:pPr eaLnBrk="1">
              <a:lnSpc>
                <a:spcPct val="12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 Considering the low budget he had at his disposal:</a:t>
            </a:r>
          </a:p>
          <a:p>
            <a:pPr lvl="1" eaLnBrk="1">
              <a:lnSpc>
                <a:spcPct val="12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The </a:t>
            </a:r>
            <a:r>
              <a:rPr lang="en-US" altLang="en-US" sz="2000" dirty="0" err="1"/>
              <a:t>HoD</a:t>
            </a:r>
            <a:r>
              <a:rPr lang="en-US" altLang="en-US" sz="2000" dirty="0"/>
              <a:t> entrusted the work to a team of student volunteers.</a:t>
            </a:r>
          </a:p>
        </p:txBody>
      </p:sp>
    </p:spTree>
    <p:extLst>
      <p:ext uri="{BB962C8B-B14F-4D97-AF65-F5344CB8AC3E}">
        <p14:creationId xmlns:p14="http://schemas.microsoft.com/office/powerpoint/2010/main" xmlns="" val="88514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1420"/>
            <a:ext cx="6858000" cy="854370"/>
          </a:xfrm>
        </p:spPr>
        <p:txBody>
          <a:bodyPr>
            <a:normAutofit fontScale="90000"/>
          </a:bodyPr>
          <a:lstStyle/>
          <a:p>
            <a:pPr eaLnBrk="1"/>
            <a:r>
              <a:rPr lang="en-US" altLang="en-US" sz="2722" b="1" dirty="0"/>
              <a:t>Case Study: Automation of Office Work at CSE Dept.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3" y="742951"/>
            <a:ext cx="6743700" cy="3946518"/>
          </a:xfrm>
        </p:spPr>
        <p:txBody>
          <a:bodyPr>
            <a:normAutofit fontScale="85000" lnSpcReduction="20000"/>
          </a:bodyPr>
          <a:lstStyle/>
          <a:p>
            <a:pPr eaLnBrk="1">
              <a:lnSpc>
                <a:spcPct val="134000"/>
              </a:lnSpc>
              <a:spcAft>
                <a:spcPts val="600"/>
              </a:spcAft>
            </a:pPr>
            <a:r>
              <a:rPr lang="en-US" altLang="en-US" sz="2800" dirty="0"/>
              <a:t>The team was first briefed by the </a:t>
            </a:r>
            <a:r>
              <a:rPr lang="en-US" altLang="en-US" sz="2800" dirty="0" err="1"/>
              <a:t>HoD</a:t>
            </a:r>
            <a:r>
              <a:rPr lang="en-US" altLang="en-US" sz="2800" dirty="0"/>
              <a:t>:</a:t>
            </a:r>
          </a:p>
          <a:p>
            <a:pPr lvl="1" eaLnBrk="1">
              <a:lnSpc>
                <a:spcPct val="134000"/>
              </a:lnSpc>
              <a:spcAft>
                <a:spcPts val="600"/>
              </a:spcAft>
            </a:pPr>
            <a:r>
              <a:rPr lang="en-US" altLang="en-US" sz="2400" dirty="0"/>
              <a:t>Concerning the specific activities to be automated.</a:t>
            </a:r>
          </a:p>
          <a:p>
            <a:pPr eaLnBrk="1">
              <a:lnSpc>
                <a:spcPct val="134000"/>
              </a:lnSpc>
              <a:spcAft>
                <a:spcPts val="600"/>
              </a:spcAft>
            </a:pPr>
            <a:r>
              <a:rPr lang="en-US" altLang="en-US" sz="2800" dirty="0"/>
              <a:t>The analysts first discussed with the two office clerks:</a:t>
            </a:r>
          </a:p>
          <a:p>
            <a:pPr lvl="1" eaLnBrk="1">
              <a:lnSpc>
                <a:spcPct val="134000"/>
              </a:lnSpc>
              <a:spcAft>
                <a:spcPts val="600"/>
              </a:spcAft>
            </a:pPr>
            <a:r>
              <a:rPr lang="en-US" altLang="en-US" sz="2400" dirty="0"/>
              <a:t>Regarding their specific responsibilities (tasks) that were to be automated.</a:t>
            </a:r>
          </a:p>
          <a:p>
            <a:pPr eaLnBrk="1">
              <a:lnSpc>
                <a:spcPct val="134000"/>
              </a:lnSpc>
              <a:spcAft>
                <a:spcPts val="600"/>
              </a:spcAft>
            </a:pPr>
            <a:r>
              <a:rPr lang="en-US" altLang="en-US" sz="2800" dirty="0"/>
              <a:t>The analyst also interviewed student and faculty representatives who would also use the software.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200651" y="3257550"/>
            <a:ext cx="1168766" cy="338554"/>
          </a:xfrm>
          <a:prstGeom prst="rect">
            <a:avLst/>
          </a:prstGeom>
          <a:solidFill>
            <a:srgbClr val="FFFF99"/>
          </a:solidFill>
          <a:ln w="9525">
            <a:solidFill>
              <a:srgbClr val="66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chemeClr val="hlink"/>
                </a:solidFill>
                <a:latin typeface="Comic Sans MS" panose="030F0702030302020204" pitchFamily="66" charset="0"/>
              </a:rPr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xmlns="" val="196659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120543"/>
            <a:ext cx="5576536" cy="854370"/>
          </a:xfrm>
        </p:spPr>
        <p:txBody>
          <a:bodyPr/>
          <a:lstStyle/>
          <a:p>
            <a:pPr eaLnBrk="1"/>
            <a:r>
              <a:rPr lang="en-US" altLang="en-US" sz="2449" b="1" dirty="0"/>
              <a:t>Case Study: Automation of Office Work at CSE Dept.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900600"/>
            <a:ext cx="6800850" cy="3728551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816"/>
              </a:spcBef>
              <a:spcAft>
                <a:spcPts val="1200"/>
              </a:spcAft>
            </a:pPr>
            <a:r>
              <a:rPr lang="en-US" altLang="en-US" sz="2722" dirty="0"/>
              <a:t>For each task that a user needs the software to perform, they asked:</a:t>
            </a:r>
          </a:p>
          <a:p>
            <a:pPr lvl="1">
              <a:lnSpc>
                <a:spcPct val="114000"/>
              </a:lnSpc>
              <a:spcBef>
                <a:spcPts val="816"/>
              </a:spcBef>
              <a:spcAft>
                <a:spcPts val="1200"/>
              </a:spcAft>
            </a:pPr>
            <a:r>
              <a:rPr lang="en-US" altLang="en-US" sz="2177" dirty="0"/>
              <a:t>The steps through which these are to be performed.</a:t>
            </a:r>
          </a:p>
          <a:p>
            <a:pPr lvl="1">
              <a:lnSpc>
                <a:spcPct val="114000"/>
              </a:lnSpc>
              <a:spcBef>
                <a:spcPts val="816"/>
              </a:spcBef>
              <a:spcAft>
                <a:spcPts val="1200"/>
              </a:spcAft>
            </a:pPr>
            <a:r>
              <a:rPr lang="en-US" altLang="en-US" sz="2177" dirty="0"/>
              <a:t>The various scenarios that might arise for each task. </a:t>
            </a:r>
          </a:p>
          <a:p>
            <a:pPr>
              <a:lnSpc>
                <a:spcPct val="114000"/>
              </a:lnSpc>
              <a:spcBef>
                <a:spcPts val="816"/>
              </a:spcBef>
              <a:spcAft>
                <a:spcPts val="1200"/>
              </a:spcAft>
            </a:pPr>
            <a:r>
              <a:rPr lang="en-US" altLang="en-US" sz="2449" dirty="0"/>
              <a:t>Also collected the different types of forms that were being used</a:t>
            </a:r>
            <a:r>
              <a:rPr lang="en-US" altLang="en-US" sz="2722" dirty="0"/>
              <a:t>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343400" y="1562224"/>
            <a:ext cx="2342877" cy="523220"/>
          </a:xfrm>
          <a:prstGeom prst="rect">
            <a:avLst/>
          </a:prstGeom>
          <a:solidFill>
            <a:srgbClr val="FFFF99"/>
          </a:solidFill>
          <a:ln w="9525">
            <a:solidFill>
              <a:srgbClr val="66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chemeClr val="hlink"/>
                </a:solidFill>
                <a:latin typeface="Comic Sans MS" panose="030F0702030302020204" pitchFamily="66" charset="0"/>
              </a:rPr>
              <a:t>Task and Scenario Analysis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890331" y="3867150"/>
            <a:ext cx="1129469" cy="523220"/>
          </a:xfrm>
          <a:prstGeom prst="rect">
            <a:avLst/>
          </a:prstGeom>
          <a:solidFill>
            <a:srgbClr val="FFFF99"/>
          </a:solidFill>
          <a:ln w="9525">
            <a:solidFill>
              <a:srgbClr val="66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chemeClr val="hlink"/>
                </a:solidFill>
                <a:latin typeface="Comic Sans MS" panose="030F0702030302020204" pitchFamily="66" charset="0"/>
              </a:rPr>
              <a:t>Form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340699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66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71500" y="1337936"/>
            <a:ext cx="5905500" cy="395614"/>
          </a:xfrm>
          <a:prstGeom prst="rect">
            <a:avLst/>
          </a:prstGeom>
          <a:solidFill>
            <a:srgbClr val="FFFF99"/>
          </a:solidFill>
          <a:ln w="9525">
            <a:solidFill>
              <a:srgbClr val="66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33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9114" y="32321"/>
            <a:ext cx="4389041" cy="854370"/>
          </a:xfrm>
        </p:spPr>
        <p:txBody>
          <a:bodyPr>
            <a:normAutofit/>
          </a:bodyPr>
          <a:lstStyle/>
          <a:p>
            <a:pPr eaLnBrk="1"/>
            <a:r>
              <a:rPr lang="en-US" altLang="en-US" sz="3200" b="1" dirty="0" smtClean="0"/>
              <a:t>What are Requirements?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42950"/>
            <a:ext cx="6648449" cy="3668065"/>
          </a:xfrm>
        </p:spPr>
        <p:txBody>
          <a:bodyPr>
            <a:noAutofit/>
          </a:bodyPr>
          <a:lstStyle/>
          <a:p>
            <a:pPr ea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chemeClr val="hlink"/>
                </a:solidFill>
              </a:rPr>
              <a:t>A Requirement is: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dirty="0">
                <a:solidFill>
                  <a:schemeClr val="hlink"/>
                </a:solidFill>
              </a:rPr>
              <a:t>A capability or condition required from the system.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What is involved in requirements analysis and specification?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dirty="0">
                <a:solidFill>
                  <a:schemeClr val="hlink"/>
                </a:solidFill>
              </a:rPr>
              <a:t>Determine what is expected by the client from  the system.  </a:t>
            </a:r>
            <a:r>
              <a:rPr lang="en-US" altLang="en-US" sz="2000" b="1" dirty="0">
                <a:solidFill>
                  <a:srgbClr val="FF0000"/>
                </a:solidFill>
              </a:rPr>
              <a:t>(Gather and Analyze)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dirty="0">
                <a:solidFill>
                  <a:schemeClr val="hlink"/>
                </a:solidFill>
              </a:rPr>
              <a:t>Document those in a form that is clear to the client as well as to the development team members</a:t>
            </a:r>
            <a:r>
              <a:rPr lang="en-US" altLang="en-US" sz="2000" b="1" dirty="0">
                <a:solidFill>
                  <a:srgbClr val="0000CC"/>
                </a:solidFill>
              </a:rPr>
              <a:t>.</a:t>
            </a:r>
            <a:r>
              <a:rPr lang="en-US" altLang="en-US" sz="2000" b="1" dirty="0">
                <a:solidFill>
                  <a:srgbClr val="FF0000"/>
                </a:solidFill>
              </a:rPr>
              <a:t>  (Document)</a:t>
            </a:r>
          </a:p>
        </p:txBody>
      </p:sp>
    </p:spTree>
    <p:extLst>
      <p:ext uri="{BB962C8B-B14F-4D97-AF65-F5344CB8AC3E}">
        <p14:creationId xmlns:p14="http://schemas.microsoft.com/office/powerpoint/2010/main" xmlns="" val="312565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666750"/>
          </a:xfrm>
        </p:spPr>
        <p:txBody>
          <a:bodyPr>
            <a:noAutofit/>
          </a:bodyPr>
          <a:lstStyle/>
          <a:p>
            <a:pPr eaLnBrk="1"/>
            <a:r>
              <a:rPr lang="en-US" altLang="en-US" sz="2400" b="1" dirty="0"/>
              <a:t>Case Study: Automation of Office Work at CSE Dept.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666750"/>
            <a:ext cx="6743700" cy="3878369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  <a:spcBef>
                <a:spcPts val="680"/>
              </a:spcBef>
              <a:spcAft>
                <a:spcPts val="680"/>
              </a:spcAft>
            </a:pPr>
            <a:r>
              <a:rPr lang="en-US" altLang="en-US" sz="2400" dirty="0" smtClean="0"/>
              <a:t>The analysts understood the requirements for the system from various user groups:</a:t>
            </a:r>
          </a:p>
          <a:p>
            <a:pPr lvl="1">
              <a:lnSpc>
                <a:spcPct val="114000"/>
              </a:lnSpc>
              <a:spcBef>
                <a:spcPts val="680"/>
              </a:spcBef>
              <a:spcAft>
                <a:spcPts val="680"/>
              </a:spcAft>
            </a:pPr>
            <a:r>
              <a:rPr lang="en-US" altLang="en-US" sz="2000" dirty="0" smtClean="0"/>
              <a:t>Identified inconsistencies, ambiguities, incompleteness.</a:t>
            </a:r>
          </a:p>
          <a:p>
            <a:pPr>
              <a:lnSpc>
                <a:spcPct val="114000"/>
              </a:lnSpc>
              <a:spcBef>
                <a:spcPts val="680"/>
              </a:spcBef>
              <a:spcAft>
                <a:spcPts val="680"/>
              </a:spcAft>
            </a:pPr>
            <a:r>
              <a:rPr lang="en-US" altLang="en-US" sz="2400" dirty="0" smtClean="0"/>
              <a:t>Resolved the requirements problems through discussions with users:</a:t>
            </a:r>
          </a:p>
          <a:p>
            <a:pPr lvl="1">
              <a:lnSpc>
                <a:spcPct val="114000"/>
              </a:lnSpc>
              <a:spcBef>
                <a:spcPts val="680"/>
              </a:spcBef>
              <a:spcAft>
                <a:spcPts val="680"/>
              </a:spcAft>
            </a:pPr>
            <a:r>
              <a:rPr lang="en-US" altLang="en-US" sz="2000" dirty="0" smtClean="0"/>
              <a:t>Resolved a few issues which the users were unable to resolve through discussion with the </a:t>
            </a:r>
            <a:r>
              <a:rPr lang="en-US" altLang="en-US" sz="2000" dirty="0" err="1" smtClean="0"/>
              <a:t>HoD</a:t>
            </a:r>
            <a:r>
              <a:rPr lang="en-US" altLang="en-US" sz="2000" dirty="0" smtClean="0"/>
              <a:t>.</a:t>
            </a:r>
          </a:p>
          <a:p>
            <a:pPr>
              <a:lnSpc>
                <a:spcPct val="114000"/>
              </a:lnSpc>
              <a:spcBef>
                <a:spcPts val="680"/>
              </a:spcBef>
              <a:spcAft>
                <a:spcPts val="680"/>
              </a:spcAft>
            </a:pPr>
            <a:r>
              <a:rPr lang="en-US" altLang="en-US" sz="2400" dirty="0" smtClean="0"/>
              <a:t>Documented the requirements in the form of an SRS document.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648200" y="1352550"/>
            <a:ext cx="2209800" cy="307777"/>
          </a:xfrm>
          <a:prstGeom prst="rect">
            <a:avLst/>
          </a:prstGeom>
          <a:solidFill>
            <a:srgbClr val="FFFF99"/>
          </a:solidFill>
          <a:ln w="9525">
            <a:solidFill>
              <a:srgbClr val="66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chemeClr val="hlink"/>
                </a:solidFill>
                <a:latin typeface="Comic Sans MS" panose="030F0702030302020204" pitchFamily="66" charset="0"/>
              </a:rPr>
              <a:t>Requirements Analysis 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276600" y="4552950"/>
            <a:ext cx="3028950" cy="338554"/>
          </a:xfrm>
          <a:prstGeom prst="rect">
            <a:avLst/>
          </a:prstGeom>
          <a:solidFill>
            <a:srgbClr val="FFFF99"/>
          </a:solidFill>
          <a:ln w="9525">
            <a:solidFill>
              <a:srgbClr val="66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chemeClr val="hlink"/>
                </a:solidFill>
                <a:latin typeface="Comic Sans MS" panose="030F0702030302020204" pitchFamily="66" charset="0"/>
              </a:rPr>
              <a:t>Requirements Specification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0010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33400" y="1809750"/>
            <a:ext cx="4572000" cy="762000"/>
          </a:xfrm>
          <a:prstGeom prst="rect">
            <a:avLst/>
          </a:prstGeom>
          <a:solidFill>
            <a:srgbClr val="FFFF99"/>
          </a:solidFill>
          <a:ln w="9525">
            <a:solidFill>
              <a:srgbClr val="66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33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5144040" cy="650228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algn="l" defTabSz="622158">
              <a:spcBef>
                <a:spcPts val="544"/>
              </a:spcBef>
            </a:pPr>
            <a:r>
              <a:rPr lang="en-GB" altLang="en-US" sz="2722" b="1" dirty="0"/>
              <a:t>Analysis of Gathered Requirements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38798"/>
            <a:ext cx="6686550" cy="3803079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30000"/>
              </a:lnSpc>
              <a:spcBef>
                <a:spcPts val="816"/>
              </a:spcBef>
            </a:pPr>
            <a:r>
              <a:rPr lang="en-GB" altLang="en-US" sz="2400" dirty="0"/>
              <a:t>Main purpose of req. analysis:</a:t>
            </a:r>
          </a:p>
          <a:p>
            <a:pPr marL="777697" lvl="2" indent="-155539" defTabSz="622158">
              <a:lnSpc>
                <a:spcPct val="130000"/>
              </a:lnSpc>
              <a:spcBef>
                <a:spcPts val="816"/>
              </a:spcBef>
            </a:pPr>
            <a:r>
              <a:rPr lang="en-GB" altLang="en-US" sz="2000" dirty="0">
                <a:solidFill>
                  <a:srgbClr val="000099"/>
                </a:solidFill>
              </a:rPr>
              <a:t>Clearly understand user requirements,</a:t>
            </a:r>
          </a:p>
          <a:p>
            <a:pPr marL="777697" lvl="2" indent="-155539" defTabSz="622158">
              <a:lnSpc>
                <a:spcPct val="130000"/>
              </a:lnSpc>
              <a:spcBef>
                <a:spcPts val="816"/>
              </a:spcBef>
            </a:pPr>
            <a:r>
              <a:rPr lang="en-GB" altLang="en-US" sz="2000" b="1" dirty="0">
                <a:solidFill>
                  <a:srgbClr val="000099"/>
                </a:solidFill>
              </a:rPr>
              <a:t>Detect inconsistencies, ambiguities, and incompleteness.</a:t>
            </a:r>
          </a:p>
          <a:p>
            <a:pPr marL="233309" indent="-233309" defTabSz="622158">
              <a:lnSpc>
                <a:spcPct val="130000"/>
              </a:lnSpc>
              <a:spcBef>
                <a:spcPts val="816"/>
              </a:spcBef>
            </a:pPr>
            <a:r>
              <a:rPr lang="en-GB" altLang="en-US" sz="2400" dirty="0"/>
              <a:t>Incompleteness and inconsistencies:</a:t>
            </a:r>
          </a:p>
          <a:p>
            <a:pPr marL="505503" lvl="1" defTabSz="622158">
              <a:lnSpc>
                <a:spcPct val="130000"/>
              </a:lnSpc>
              <a:spcBef>
                <a:spcPts val="816"/>
              </a:spcBef>
            </a:pPr>
            <a:r>
              <a:rPr lang="en-GB" altLang="en-US" sz="2400" dirty="0"/>
              <a:t>Resolved through further discussions with the end-users and the customers.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640085"/>
            <a:ext cx="1138979" cy="2071407"/>
            <a:chOff x="336550" y="911224"/>
            <a:chExt cx="4721226" cy="6956965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336550" y="911224"/>
              <a:ext cx="4721226" cy="5268912"/>
              <a:chOff x="212" y="862"/>
              <a:chExt cx="2593" cy="3106"/>
            </a:xfrm>
          </p:grpSpPr>
          <p:sp>
            <p:nvSpPr>
              <p:cNvPr id="33801" name="Oval 4"/>
              <p:cNvSpPr>
                <a:spLocks noChangeArrowheads="1"/>
              </p:cNvSpPr>
              <p:nvPr/>
            </p:nvSpPr>
            <p:spPr bwMode="auto">
              <a:xfrm>
                <a:off x="212" y="862"/>
                <a:ext cx="1058" cy="635"/>
              </a:xfrm>
              <a:prstGeom prst="ellipse">
                <a:avLst/>
              </a:prstGeom>
              <a:solidFill>
                <a:srgbClr val="CC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089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needs</a:t>
                </a:r>
              </a:p>
            </p:txBody>
          </p:sp>
          <p:sp>
            <p:nvSpPr>
              <p:cNvPr id="33802" name="Rectangle 5"/>
              <p:cNvSpPr>
                <a:spLocks noChangeArrowheads="1"/>
              </p:cNvSpPr>
              <p:nvPr/>
            </p:nvSpPr>
            <p:spPr bwMode="auto">
              <a:xfrm>
                <a:off x="1270" y="2328"/>
                <a:ext cx="1217" cy="318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816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Analysis</a:t>
                </a:r>
              </a:p>
            </p:txBody>
          </p:sp>
          <p:sp>
            <p:nvSpPr>
              <p:cNvPr id="33803" name="Rectangle 6"/>
              <p:cNvSpPr>
                <a:spLocks noChangeArrowheads="1"/>
              </p:cNvSpPr>
              <p:nvPr/>
            </p:nvSpPr>
            <p:spPr bwMode="auto">
              <a:xfrm>
                <a:off x="1270" y="2910"/>
                <a:ext cx="1217" cy="37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816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Specification</a:t>
                </a:r>
              </a:p>
            </p:txBody>
          </p:sp>
          <p:sp>
            <p:nvSpPr>
              <p:cNvPr id="33804" name="Rectangle 7"/>
              <p:cNvSpPr>
                <a:spLocks noChangeArrowheads="1"/>
              </p:cNvSpPr>
              <p:nvPr/>
            </p:nvSpPr>
            <p:spPr bwMode="auto">
              <a:xfrm>
                <a:off x="1270" y="3598"/>
                <a:ext cx="1217" cy="37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IN" altLang="en-US" sz="816" b="1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Review</a:t>
                </a:r>
                <a:endParaRPr lang="en-US" altLang="en-US" sz="816" b="1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3805" name="Line 9"/>
              <p:cNvSpPr>
                <a:spLocks noChangeShapeType="1"/>
              </p:cNvSpPr>
              <p:nvPr/>
            </p:nvSpPr>
            <p:spPr bwMode="auto">
              <a:xfrm>
                <a:off x="1852" y="264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33806" name="Line 10"/>
              <p:cNvSpPr>
                <a:spLocks noChangeShapeType="1"/>
              </p:cNvSpPr>
              <p:nvPr/>
            </p:nvSpPr>
            <p:spPr bwMode="auto">
              <a:xfrm>
                <a:off x="1852" y="328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33807" name="Line 11"/>
              <p:cNvSpPr>
                <a:spLocks noChangeShapeType="1"/>
              </p:cNvSpPr>
              <p:nvPr/>
            </p:nvSpPr>
            <p:spPr bwMode="auto">
              <a:xfrm>
                <a:off x="1217" y="1338"/>
                <a:ext cx="212" cy="4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33808" name="Line 12"/>
              <p:cNvSpPr>
                <a:spLocks noChangeShapeType="1"/>
              </p:cNvSpPr>
              <p:nvPr/>
            </p:nvSpPr>
            <p:spPr bwMode="auto">
              <a:xfrm flipH="1">
                <a:off x="1005" y="3069"/>
                <a:ext cx="2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33809" name="Line 13"/>
              <p:cNvSpPr>
                <a:spLocks noChangeShapeType="1"/>
              </p:cNvSpPr>
              <p:nvPr/>
            </p:nvSpPr>
            <p:spPr bwMode="auto">
              <a:xfrm flipV="1">
                <a:off x="1005" y="1948"/>
                <a:ext cx="9" cy="1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33810" name="Line 14"/>
              <p:cNvSpPr>
                <a:spLocks noChangeShapeType="1"/>
              </p:cNvSpPr>
              <p:nvPr/>
            </p:nvSpPr>
            <p:spPr bwMode="auto">
              <a:xfrm>
                <a:off x="1005" y="2487"/>
                <a:ext cx="2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33811" name="Line 15"/>
              <p:cNvSpPr>
                <a:spLocks noChangeShapeType="1"/>
              </p:cNvSpPr>
              <p:nvPr/>
            </p:nvSpPr>
            <p:spPr bwMode="auto">
              <a:xfrm>
                <a:off x="2487" y="3757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33812" name="Line 16"/>
              <p:cNvSpPr>
                <a:spLocks noChangeShapeType="1"/>
              </p:cNvSpPr>
              <p:nvPr/>
            </p:nvSpPr>
            <p:spPr bwMode="auto">
              <a:xfrm flipH="1" flipV="1">
                <a:off x="2796" y="1920"/>
                <a:ext cx="9" cy="18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33813" name="Line 17"/>
              <p:cNvSpPr>
                <a:spLocks noChangeShapeType="1"/>
              </p:cNvSpPr>
              <p:nvPr/>
            </p:nvSpPr>
            <p:spPr bwMode="auto">
              <a:xfrm flipH="1">
                <a:off x="2487" y="3069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33814" name="Line 18"/>
              <p:cNvSpPr>
                <a:spLocks noChangeShapeType="1"/>
              </p:cNvSpPr>
              <p:nvPr/>
            </p:nvSpPr>
            <p:spPr bwMode="auto">
              <a:xfrm flipH="1">
                <a:off x="2487" y="2487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33815" name="Rectangle 5"/>
              <p:cNvSpPr>
                <a:spLocks noChangeArrowheads="1"/>
              </p:cNvSpPr>
              <p:nvPr/>
            </p:nvSpPr>
            <p:spPr bwMode="auto">
              <a:xfrm>
                <a:off x="1276" y="1749"/>
                <a:ext cx="1217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816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Gathering</a:t>
                </a:r>
              </a:p>
            </p:txBody>
          </p:sp>
          <p:sp>
            <p:nvSpPr>
              <p:cNvPr id="33816" name="Line 9"/>
              <p:cNvSpPr>
                <a:spLocks noChangeShapeType="1"/>
              </p:cNvSpPr>
              <p:nvPr/>
            </p:nvSpPr>
            <p:spPr bwMode="auto">
              <a:xfrm>
                <a:off x="1858" y="2067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33817" name="Line 18"/>
              <p:cNvSpPr>
                <a:spLocks noChangeShapeType="1"/>
              </p:cNvSpPr>
              <p:nvPr/>
            </p:nvSpPr>
            <p:spPr bwMode="auto">
              <a:xfrm flipH="1">
                <a:off x="2475" y="194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  <p:sp>
            <p:nvSpPr>
              <p:cNvPr id="33818" name="Line 14"/>
              <p:cNvSpPr>
                <a:spLocks noChangeShapeType="1"/>
              </p:cNvSpPr>
              <p:nvPr/>
            </p:nvSpPr>
            <p:spPr bwMode="auto">
              <a:xfrm>
                <a:off x="1020" y="1935"/>
                <a:ext cx="2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5"/>
              </a:p>
            </p:txBody>
          </p:sp>
        </p:grpSp>
        <p:sp>
          <p:nvSpPr>
            <p:cNvPr id="33799" name="Text Box 25"/>
            <p:cNvSpPr txBox="1">
              <a:spLocks noChangeArrowheads="1"/>
            </p:cNvSpPr>
            <p:nvPr/>
          </p:nvSpPr>
          <p:spPr bwMode="auto">
            <a:xfrm>
              <a:off x="2038830" y="6784970"/>
              <a:ext cx="2664935" cy="1083219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66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748" b="1">
                  <a:latin typeface="Comic Sans MS" panose="030F0702030302020204" pitchFamily="66" charset="0"/>
                </a:rPr>
                <a:t>SRS Document</a:t>
              </a:r>
            </a:p>
          </p:txBody>
        </p:sp>
        <p:sp>
          <p:nvSpPr>
            <p:cNvPr id="33800" name="Line 26"/>
            <p:cNvSpPr>
              <a:spLocks noChangeShapeType="1"/>
            </p:cNvSpPr>
            <p:nvPr/>
          </p:nvSpPr>
          <p:spPr bwMode="auto">
            <a:xfrm>
              <a:off x="3392488" y="6194425"/>
              <a:ext cx="0" cy="574675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</p:spTree>
    <p:extLst>
      <p:ext uri="{BB962C8B-B14F-4D97-AF65-F5344CB8AC3E}">
        <p14:creationId xmlns:p14="http://schemas.microsoft.com/office/powerpoint/2010/main" xmlns="" val="71182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-171450"/>
            <a:ext cx="4389041" cy="854370"/>
          </a:xfrm>
        </p:spPr>
        <p:txBody>
          <a:bodyPr vert="horz" lIns="68579" tIns="34289" rIns="68579" bIns="34289" rtlCol="0" anchor="b">
            <a:normAutofit/>
          </a:bodyPr>
          <a:lstStyle/>
          <a:p>
            <a:pPr eaLnBrk="1" hangingPunct="1"/>
            <a:r>
              <a:rPr lang="en-US" altLang="en-US" sz="3600" b="1" dirty="0" smtClean="0"/>
              <a:t>Ambiguity</a:t>
            </a:r>
            <a:endParaRPr lang="en-US" altLang="en-US" sz="2000" b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636" y="889804"/>
            <a:ext cx="6800849" cy="4308180"/>
          </a:xfrm>
        </p:spPr>
        <p:txBody>
          <a:bodyPr vert="horz" lIns="68579" tIns="34289" rIns="68579" bIns="34289" rtlCol="0">
            <a:normAutofit/>
          </a:bodyPr>
          <a:lstStyle/>
          <a:p>
            <a:pPr marL="414772" indent="-414772" algn="ctr" defTabSz="622158">
              <a:buNone/>
            </a:pPr>
            <a:r>
              <a:rPr lang="en-US" altLang="en-US" sz="2800" b="1" dirty="0" smtClean="0">
                <a:solidFill>
                  <a:schemeClr val="hlink"/>
                </a:solidFill>
              </a:rPr>
              <a:t>“</a:t>
            </a:r>
            <a:r>
              <a:rPr lang="en-US" altLang="en-US" sz="2800" b="1" dirty="0" smtClean="0">
                <a:solidFill>
                  <a:schemeClr val="hlink"/>
                </a:solidFill>
              </a:rPr>
              <a:t>When temperature becomes high, start cooler”</a:t>
            </a:r>
            <a:endParaRPr lang="en-US" altLang="en-US" sz="2800" b="1" i="1" dirty="0">
              <a:solidFill>
                <a:schemeClr val="hlink"/>
              </a:solidFill>
            </a:endParaRPr>
          </a:p>
          <a:p>
            <a:pPr marL="414772" indent="-414772" algn="ctr" defTabSz="622158">
              <a:buNone/>
            </a:pPr>
            <a:r>
              <a:rPr lang="en-US" altLang="en-US" sz="2800" dirty="0">
                <a:solidFill>
                  <a:srgbClr val="006600"/>
                </a:solidFill>
              </a:rPr>
              <a:t>Do you notice any problems?</a:t>
            </a:r>
          </a:p>
          <a:p>
            <a:pPr marL="414772" indent="-414772" defTabSz="622158">
              <a:spcBef>
                <a:spcPct val="50000"/>
              </a:spcBef>
              <a:buSzPct val="90000"/>
            </a:pPr>
            <a:r>
              <a:rPr lang="en-US" altLang="en-US" dirty="0" smtClean="0"/>
              <a:t>Above what threshold we consider the temperature to be high?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7779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51" y="133350"/>
            <a:ext cx="4388231" cy="85329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200" b="1" dirty="0" smtClean="0"/>
              <a:t>Inconsistent Requirement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1" y="819150"/>
            <a:ext cx="6824609" cy="3939278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05000"/>
              </a:lnSpc>
            </a:pPr>
            <a:r>
              <a:rPr lang="en-GB" altLang="en-US" sz="2722" dirty="0">
                <a:solidFill>
                  <a:srgbClr val="000099"/>
                </a:solidFill>
              </a:rPr>
              <a:t>Some part of the  requirement:</a:t>
            </a:r>
          </a:p>
          <a:p>
            <a:pPr marL="505503" lvl="1" defTabSz="622158">
              <a:lnSpc>
                <a:spcPct val="105000"/>
              </a:lnSpc>
            </a:pPr>
            <a:r>
              <a:rPr lang="en-GB" altLang="en-US" sz="2449" dirty="0">
                <a:solidFill>
                  <a:srgbClr val="000099"/>
                </a:solidFill>
              </a:rPr>
              <a:t> contradicts </a:t>
            </a:r>
            <a:r>
              <a:rPr lang="en-GB" altLang="en-US" sz="2449" dirty="0" smtClean="0">
                <a:solidFill>
                  <a:srgbClr val="000099"/>
                </a:solidFill>
              </a:rPr>
              <a:t> </a:t>
            </a:r>
            <a:r>
              <a:rPr lang="en-GB" altLang="en-US" sz="2449" dirty="0">
                <a:solidFill>
                  <a:srgbClr val="000099"/>
                </a:solidFill>
              </a:rPr>
              <a:t>some </a:t>
            </a:r>
            <a:r>
              <a:rPr lang="en-GB" altLang="en-US" sz="2449" dirty="0" smtClean="0">
                <a:solidFill>
                  <a:srgbClr val="000099"/>
                </a:solidFill>
              </a:rPr>
              <a:t>other requirement.</a:t>
            </a:r>
            <a:endParaRPr lang="en-GB" altLang="en-US" sz="2449" dirty="0">
              <a:solidFill>
                <a:srgbClr val="000099"/>
              </a:solidFill>
            </a:endParaRPr>
          </a:p>
          <a:p>
            <a:pPr marL="233309" indent="-233309" defTabSz="622158">
              <a:lnSpc>
                <a:spcPct val="105000"/>
              </a:lnSpc>
            </a:pPr>
            <a:r>
              <a:rPr lang="en-GB" altLang="en-US" sz="2994" b="1" u="sng" dirty="0">
                <a:solidFill>
                  <a:srgbClr val="0000CC"/>
                </a:solidFill>
              </a:rPr>
              <a:t>Example:</a:t>
            </a:r>
          </a:p>
          <a:p>
            <a:pPr marL="505503" lvl="1" defTabSz="622158">
              <a:lnSpc>
                <a:spcPct val="105000"/>
              </a:lnSpc>
            </a:pPr>
            <a:r>
              <a:rPr lang="en-GB" altLang="en-US" sz="2449" dirty="0"/>
              <a:t>One customer says  turn off  heater and open water shower  when   temperature &gt; 100</a:t>
            </a:r>
            <a:r>
              <a:rPr lang="en-US" altLang="en-US" sz="2449" dirty="0"/>
              <a:t>°</a:t>
            </a:r>
            <a:r>
              <a:rPr lang="en-GB" altLang="en-US" sz="2449" dirty="0"/>
              <a:t>C</a:t>
            </a:r>
          </a:p>
          <a:p>
            <a:pPr marL="505503" lvl="1" defTabSz="622158">
              <a:lnSpc>
                <a:spcPct val="105000"/>
              </a:lnSpc>
            </a:pPr>
            <a:r>
              <a:rPr lang="en-GB" altLang="en-US" sz="2449" dirty="0"/>
              <a:t>Another customer says  turn off  heater and turn ON cooler when  temperature &gt; 100</a:t>
            </a:r>
            <a:r>
              <a:rPr lang="en-US" altLang="en-US" sz="2449" dirty="0"/>
              <a:t>°</a:t>
            </a:r>
            <a:r>
              <a:rPr lang="en-GB" altLang="en-US" sz="2449" dirty="0"/>
              <a:t>C </a:t>
            </a:r>
          </a:p>
        </p:txBody>
      </p:sp>
    </p:spTree>
    <p:extLst>
      <p:ext uri="{BB962C8B-B14F-4D97-AF65-F5344CB8AC3E}">
        <p14:creationId xmlns:p14="http://schemas.microsoft.com/office/powerpoint/2010/main" xmlns="" val="11881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43451" y="1047750"/>
            <a:ext cx="2045081" cy="853290"/>
          </a:xfrm>
          <a:solidFill>
            <a:srgbClr val="FFFF00"/>
          </a:solidFill>
        </p:spPr>
        <p:txBody>
          <a:bodyPr vert="horz" lIns="13500" tIns="35100" rIns="13500" bIns="35100" rtlCol="0" anchor="ctr">
            <a:no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2800" b="1" dirty="0" smtClean="0"/>
              <a:t>Incomplete Requirement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1" y="285750"/>
            <a:ext cx="6674231" cy="3553573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20000"/>
              </a:lnSpc>
              <a:spcAft>
                <a:spcPts val="816"/>
              </a:spcAft>
            </a:pPr>
            <a:r>
              <a:rPr lang="en-GB" altLang="en-US" sz="2800" dirty="0"/>
              <a:t>Some requirements not included: </a:t>
            </a:r>
          </a:p>
          <a:p>
            <a:pPr marL="505503" lvl="1" defTabSz="622158">
              <a:lnSpc>
                <a:spcPct val="120000"/>
              </a:lnSpc>
              <a:spcAft>
                <a:spcPts val="816"/>
              </a:spcAft>
            </a:pPr>
            <a:r>
              <a:rPr lang="en-GB" altLang="en-US" sz="2400" dirty="0"/>
              <a:t>Possibly due to oversight.</a:t>
            </a:r>
          </a:p>
          <a:p>
            <a:pPr marL="233309" indent="-233309" defTabSz="622158">
              <a:lnSpc>
                <a:spcPct val="120000"/>
              </a:lnSpc>
              <a:spcAft>
                <a:spcPts val="816"/>
              </a:spcAft>
            </a:pPr>
            <a:r>
              <a:rPr lang="en-GB" altLang="en-US" sz="2800" b="1" u="sng" dirty="0">
                <a:solidFill>
                  <a:srgbClr val="0000CC"/>
                </a:solidFill>
              </a:rPr>
              <a:t>Example:</a:t>
            </a:r>
          </a:p>
          <a:p>
            <a:pPr marL="505503" lvl="1" defTabSz="622158">
              <a:lnSpc>
                <a:spcPct val="120000"/>
              </a:lnSpc>
              <a:spcAft>
                <a:spcPts val="816"/>
              </a:spcAft>
            </a:pPr>
            <a:r>
              <a:rPr lang="en-GB" altLang="en-US" sz="2400" dirty="0"/>
              <a:t>The analyst has not </a:t>
            </a:r>
            <a:r>
              <a:rPr lang="en-GB" altLang="en-US" sz="2400" dirty="0" smtClean="0"/>
              <a:t>recorded that when </a:t>
            </a:r>
            <a:r>
              <a:rPr lang="en-GB" altLang="en-US" sz="2400" dirty="0"/>
              <a:t>temperature falls below 90</a:t>
            </a:r>
            <a:r>
              <a:rPr lang="en-US" altLang="en-US" sz="2400" dirty="0"/>
              <a:t>°</a:t>
            </a:r>
            <a:r>
              <a:rPr lang="en-GB" altLang="en-US" sz="600" dirty="0"/>
              <a:t> </a:t>
            </a:r>
            <a:r>
              <a:rPr lang="en-GB" altLang="en-US" sz="2400" dirty="0"/>
              <a:t>C </a:t>
            </a:r>
            <a:r>
              <a:rPr lang="en-GB" altLang="en-US" sz="2400" dirty="0" smtClean="0"/>
              <a:t>:</a:t>
            </a:r>
            <a:endParaRPr lang="en-GB" altLang="en-US" sz="2400" dirty="0"/>
          </a:p>
          <a:p>
            <a:pPr marL="777697" lvl="2" indent="-155539" defTabSz="622158">
              <a:lnSpc>
                <a:spcPct val="120000"/>
              </a:lnSpc>
              <a:spcAft>
                <a:spcPts val="816"/>
              </a:spcAft>
            </a:pPr>
            <a:r>
              <a:rPr lang="en-GB" altLang="en-US" dirty="0">
                <a:solidFill>
                  <a:srgbClr val="0000CC"/>
                </a:solidFill>
              </a:rPr>
              <a:t>heater should be turned ON</a:t>
            </a:r>
          </a:p>
          <a:p>
            <a:pPr marL="777697" lvl="2" indent="-155539" defTabSz="622158">
              <a:lnSpc>
                <a:spcPct val="120000"/>
              </a:lnSpc>
              <a:spcAft>
                <a:spcPts val="816"/>
              </a:spcAft>
            </a:pPr>
            <a:r>
              <a:rPr lang="en-GB" altLang="en-US" dirty="0">
                <a:solidFill>
                  <a:srgbClr val="0000CC"/>
                </a:solidFill>
              </a:rPr>
              <a:t>water shower turned OFF.</a:t>
            </a:r>
          </a:p>
        </p:txBody>
      </p:sp>
    </p:spTree>
    <p:extLst>
      <p:ext uri="{BB962C8B-B14F-4D97-AF65-F5344CB8AC3E}">
        <p14:creationId xmlns:p14="http://schemas.microsoft.com/office/powerpoint/2010/main" xmlns="" val="38901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9550"/>
            <a:ext cx="6553200" cy="661022"/>
          </a:xfrm>
        </p:spPr>
        <p:txBody>
          <a:bodyPr vert="horz" lIns="13500" tIns="35100" rIns="13500" bIns="35100" rtlCol="0" anchor="ctr">
            <a:noAutofit/>
          </a:bodyPr>
          <a:lstStyle/>
          <a:p>
            <a:pPr defTabSz="622158">
              <a:spcBef>
                <a:spcPts val="544"/>
              </a:spcBef>
            </a:pPr>
            <a:r>
              <a:rPr lang="en-GB" altLang="en-US" sz="2800" b="1" dirty="0"/>
              <a:t>Analysis of the Gathered Requirements 	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70573"/>
            <a:ext cx="6800850" cy="3538451"/>
          </a:xfrm>
        </p:spPr>
        <p:txBody>
          <a:bodyPr vert="horz" lIns="13500" tIns="35100" rIns="13500" bIns="35100" rtlCol="0">
            <a:normAutofit fontScale="92500"/>
          </a:bodyPr>
          <a:lstStyle/>
          <a:p>
            <a:pPr marL="233309" indent="-233309" defTabSz="622158">
              <a:lnSpc>
                <a:spcPct val="130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GB" altLang="en-US" sz="3266" dirty="0"/>
              <a:t>Requirements analysis involves:</a:t>
            </a:r>
          </a:p>
          <a:p>
            <a:pPr marL="505503" lvl="1" defTabSz="622158">
              <a:lnSpc>
                <a:spcPct val="130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GB" altLang="en-US" sz="2722" dirty="0">
                <a:solidFill>
                  <a:srgbClr val="000099"/>
                </a:solidFill>
              </a:rPr>
              <a:t>Obtaining a clear, in-depth understanding of the software to be developed </a:t>
            </a:r>
          </a:p>
          <a:p>
            <a:pPr marL="505503" lvl="1" defTabSz="622158">
              <a:lnSpc>
                <a:spcPct val="130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GB" altLang="en-US" sz="2722" dirty="0">
                <a:solidFill>
                  <a:srgbClr val="000099"/>
                </a:solidFill>
              </a:rPr>
              <a:t>Remove all ambiguities and inconsistencies from  the initial customer perception of the problem.</a:t>
            </a:r>
          </a:p>
        </p:txBody>
      </p:sp>
    </p:spTree>
    <p:extLst>
      <p:ext uri="{BB962C8B-B14F-4D97-AF65-F5344CB8AC3E}">
        <p14:creationId xmlns:p14="http://schemas.microsoft.com/office/powerpoint/2010/main" xmlns="" val="202754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38150"/>
            <a:ext cx="6705600" cy="533400"/>
          </a:xfrm>
        </p:spPr>
        <p:txBody>
          <a:bodyPr vert="horz" lIns="13500" tIns="35100" rIns="13500" bIns="35100" rtlCol="0" anchor="ctr">
            <a:noAutofit/>
          </a:bodyPr>
          <a:lstStyle/>
          <a:p>
            <a:pPr defTabSz="622158">
              <a:spcBef>
                <a:spcPts val="544"/>
              </a:spcBef>
            </a:pPr>
            <a:r>
              <a:rPr lang="en-GB" altLang="en-US" sz="2800" b="1" dirty="0"/>
              <a:t>Analysis of the Gathered Requirements </a:t>
            </a:r>
            <a:r>
              <a:rPr lang="en-GB" altLang="en-US" sz="1100" b="1" dirty="0"/>
              <a:t>(CONT.)</a:t>
            </a:r>
            <a:r>
              <a:rPr lang="en-GB" altLang="en-US" sz="2800" b="1" dirty="0"/>
              <a:t> 	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" y="1200150"/>
            <a:ext cx="6800850" cy="3563294"/>
          </a:xfrm>
        </p:spPr>
        <p:txBody>
          <a:bodyPr vert="horz" lIns="13500" tIns="35100" rIns="13500" bIns="35100" rtlCol="0">
            <a:normAutofit lnSpcReduction="10000"/>
          </a:bodyPr>
          <a:lstStyle/>
          <a:p>
            <a:pPr marL="233309" indent="-233309" defTabSz="622158">
              <a:lnSpc>
                <a:spcPct val="130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GB" altLang="en-US" sz="3266" dirty="0"/>
              <a:t>It is quite difficult to obtain: </a:t>
            </a:r>
          </a:p>
          <a:p>
            <a:pPr marL="505503" lvl="1" defTabSz="622158">
              <a:lnSpc>
                <a:spcPct val="130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GB" altLang="en-US" sz="2994" dirty="0"/>
              <a:t>A clear, in-depth understanding of the problem: </a:t>
            </a:r>
          </a:p>
          <a:p>
            <a:pPr marL="777697" lvl="2" indent="-155539" defTabSz="622158">
              <a:lnSpc>
                <a:spcPct val="130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GB" altLang="en-US" sz="2722" dirty="0">
                <a:solidFill>
                  <a:srgbClr val="0000CC"/>
                </a:solidFill>
              </a:rPr>
              <a:t>Especially if there is no working model of the problem.</a:t>
            </a:r>
          </a:p>
        </p:txBody>
      </p:sp>
    </p:spTree>
    <p:extLst>
      <p:ext uri="{BB962C8B-B14F-4D97-AF65-F5344CB8AC3E}">
        <p14:creationId xmlns:p14="http://schemas.microsoft.com/office/powerpoint/2010/main" xmlns="" val="37818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285751"/>
            <a:ext cx="6400800" cy="870571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544"/>
              </a:spcBef>
            </a:pPr>
            <a:r>
              <a:rPr lang="en-GB" altLang="en-US" sz="3200" b="1" dirty="0" smtClean="0"/>
              <a:t>Analysis of the Gathered Requirements </a:t>
            </a:r>
            <a:r>
              <a:rPr lang="en-GB" altLang="en-US" sz="900" b="1" dirty="0"/>
              <a:t>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1" y="1428750"/>
            <a:ext cx="6629399" cy="3084804"/>
          </a:xfrm>
        </p:spPr>
        <p:txBody>
          <a:bodyPr vert="horz" lIns="13500" tIns="35100" rIns="13500" bIns="35100" rtlCol="0">
            <a:normAutofit fontScale="92500"/>
          </a:bodyPr>
          <a:lstStyle/>
          <a:p>
            <a:pPr marL="233309" indent="-233309" defTabSz="622158">
              <a:lnSpc>
                <a:spcPct val="150000"/>
              </a:lnSpc>
              <a:spcAft>
                <a:spcPct val="10000"/>
              </a:spcAft>
            </a:pPr>
            <a:r>
              <a:rPr lang="en-GB" altLang="en-US" sz="2994" dirty="0"/>
              <a:t>Experienced analysts take considerable time: </a:t>
            </a:r>
          </a:p>
          <a:p>
            <a:pPr marL="505503" lvl="1" defTabSz="622158">
              <a:lnSpc>
                <a:spcPct val="150000"/>
              </a:lnSpc>
              <a:spcAft>
                <a:spcPct val="10000"/>
              </a:spcAft>
            </a:pPr>
            <a:r>
              <a:rPr lang="en-GB" altLang="en-US" sz="2722" b="1" dirty="0">
                <a:solidFill>
                  <a:srgbClr val="0000CC"/>
                </a:solidFill>
              </a:rPr>
              <a:t>Clearly understand the exact requirements the customer has in his mind.</a:t>
            </a:r>
          </a:p>
        </p:txBody>
      </p:sp>
    </p:spTree>
    <p:extLst>
      <p:ext uri="{BB962C8B-B14F-4D97-AF65-F5344CB8AC3E}">
        <p14:creationId xmlns:p14="http://schemas.microsoft.com/office/powerpoint/2010/main" xmlns="" val="2508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53380"/>
            <a:ext cx="6229350" cy="870571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544"/>
              </a:spcBef>
            </a:pPr>
            <a:r>
              <a:rPr lang="en-GB" altLang="en-US" sz="3200" b="1" dirty="0" smtClean="0"/>
              <a:t>Analysis of the Gathered Requirements </a:t>
            </a:r>
            <a:r>
              <a:rPr lang="en-GB" altLang="en-US" sz="900" b="1" dirty="0"/>
              <a:t>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2969"/>
            <a:ext cx="6858000" cy="3229539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14000"/>
              </a:lnSpc>
              <a:spcBef>
                <a:spcPts val="816"/>
              </a:spcBef>
            </a:pPr>
            <a:r>
              <a:rPr lang="en-GB" altLang="en-US" sz="2994" dirty="0"/>
              <a:t>Experienced systems analysts know -  often as a result of painful experiences --- </a:t>
            </a:r>
          </a:p>
          <a:p>
            <a:pPr marL="505503" lvl="1" defTabSz="622158">
              <a:lnSpc>
                <a:spcPct val="114000"/>
              </a:lnSpc>
              <a:spcBef>
                <a:spcPts val="816"/>
              </a:spcBef>
            </a:pPr>
            <a:r>
              <a:rPr lang="en-GB" altLang="en-US" sz="2722" b="1" dirty="0">
                <a:solidFill>
                  <a:srgbClr val="A50021"/>
                </a:solidFill>
              </a:rPr>
              <a:t>“Without a clear understanding of the problem, it is impossible to develop a satisfactory system.”</a:t>
            </a:r>
            <a:r>
              <a:rPr lang="en-GB" altLang="en-US" sz="2449" b="1" dirty="0">
                <a:solidFill>
                  <a:srgbClr val="A50021"/>
                </a:solidFill>
              </a:rPr>
              <a:t> 	</a:t>
            </a:r>
            <a:r>
              <a:rPr lang="en-GB" altLang="en-US" sz="2449" dirty="0">
                <a:solidFill>
                  <a:srgbClr val="A50021"/>
                </a:solidFill>
              </a:rPr>
              <a:t>		</a:t>
            </a:r>
            <a:r>
              <a:rPr lang="en-GB" altLang="en-US" sz="2449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xmlns="" val="6565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5024147" cy="590822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544"/>
              </a:spcBef>
            </a:pPr>
            <a:r>
              <a:rPr lang="en-GB" altLang="en-US" sz="2722" b="1" dirty="0"/>
              <a:t>Analysis of the Gathered Requirements</a:t>
            </a:r>
            <a:endParaRPr lang="en-GB" altLang="en-US" sz="1089" b="1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0" y="742951"/>
            <a:ext cx="6743700" cy="3875447"/>
          </a:xfrm>
        </p:spPr>
        <p:txBody>
          <a:bodyPr vert="horz" lIns="13500" tIns="35100" rIns="13500" bIns="35100" rtlCol="0">
            <a:normAutofit fontScale="92500" lnSpcReduction="10000"/>
          </a:bodyPr>
          <a:lstStyle/>
          <a:p>
            <a:pPr marL="233309" indent="-233309" defTabSz="622158">
              <a:lnSpc>
                <a:spcPct val="125000"/>
              </a:lnSpc>
              <a:spcBef>
                <a:spcPts val="816"/>
              </a:spcBef>
              <a:spcAft>
                <a:spcPts val="680"/>
              </a:spcAft>
            </a:pPr>
            <a:r>
              <a:rPr lang="en-GB" altLang="en-US" sz="2800" dirty="0"/>
              <a:t>Several things about the project should be clearly understood:</a:t>
            </a:r>
          </a:p>
          <a:p>
            <a:pPr marL="505503" lvl="1" defTabSz="622158">
              <a:lnSpc>
                <a:spcPct val="125000"/>
              </a:lnSpc>
              <a:spcBef>
                <a:spcPts val="816"/>
              </a:spcBef>
              <a:spcAft>
                <a:spcPts val="680"/>
              </a:spcAft>
            </a:pPr>
            <a:r>
              <a:rPr lang="en-GB" altLang="en-US" dirty="0">
                <a:solidFill>
                  <a:srgbClr val="000099"/>
                </a:solidFill>
              </a:rPr>
              <a:t>What is the problem?</a:t>
            </a:r>
          </a:p>
          <a:p>
            <a:pPr marL="505503" lvl="1" defTabSz="622158">
              <a:lnSpc>
                <a:spcPct val="125000"/>
              </a:lnSpc>
              <a:spcBef>
                <a:spcPts val="816"/>
              </a:spcBef>
              <a:spcAft>
                <a:spcPts val="680"/>
              </a:spcAft>
            </a:pPr>
            <a:r>
              <a:rPr lang="en-GB" altLang="en-US" dirty="0" smtClean="0">
                <a:solidFill>
                  <a:srgbClr val="000099"/>
                </a:solidFill>
              </a:rPr>
              <a:t>What </a:t>
            </a:r>
            <a:r>
              <a:rPr lang="en-GB" altLang="en-US" dirty="0">
                <a:solidFill>
                  <a:srgbClr val="000099"/>
                </a:solidFill>
              </a:rPr>
              <a:t>are the possible solutions to the problem?</a:t>
            </a:r>
          </a:p>
          <a:p>
            <a:pPr marL="505503" lvl="1" defTabSz="622158">
              <a:lnSpc>
                <a:spcPct val="125000"/>
              </a:lnSpc>
              <a:spcBef>
                <a:spcPts val="816"/>
              </a:spcBef>
              <a:spcAft>
                <a:spcPts val="680"/>
              </a:spcAft>
            </a:pPr>
            <a:r>
              <a:rPr lang="en-GB" altLang="en-US" dirty="0">
                <a:solidFill>
                  <a:srgbClr val="000099"/>
                </a:solidFill>
              </a:rPr>
              <a:t>What complexities might arise while solving the problem?</a:t>
            </a:r>
          </a:p>
        </p:txBody>
      </p:sp>
    </p:spTree>
    <p:extLst>
      <p:ext uri="{BB962C8B-B14F-4D97-AF65-F5344CB8AC3E}">
        <p14:creationId xmlns:p14="http://schemas.microsoft.com/office/powerpoint/2010/main" xmlns="" val="25686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33350"/>
            <a:ext cx="6477000" cy="514134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en-US" sz="2449" b="1" dirty="0"/>
              <a:t>Understanding and specifying requirements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150" y="605832"/>
            <a:ext cx="6762322" cy="4175718"/>
          </a:xfrm>
        </p:spPr>
        <p:txBody>
          <a:bodyPr vert="horz" lIns="68579" tIns="34289" rIns="68579" bIns="34289" rtlCol="0">
            <a:normAutofit lnSpcReduction="10000"/>
          </a:bodyPr>
          <a:lstStyle/>
          <a:p>
            <a:pPr marL="35245" indent="-16742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Char char=""/>
            </a:pPr>
            <a:r>
              <a:rPr lang="en-US" altLang="en-US" sz="2441" b="1" dirty="0" smtClean="0">
                <a:solidFill>
                  <a:srgbClr val="000099"/>
                </a:solidFill>
              </a:rPr>
              <a:t>For toy problems: </a:t>
            </a:r>
            <a:r>
              <a:rPr lang="en-US" altLang="en-US" sz="2441" dirty="0"/>
              <a:t>understanding and specifying requirements is rather easy…</a:t>
            </a:r>
          </a:p>
          <a:p>
            <a:pPr marL="35245" indent="-16742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Char char=""/>
            </a:pPr>
            <a:r>
              <a:rPr lang="en-US" altLang="en-US" sz="2441" b="1" dirty="0">
                <a:solidFill>
                  <a:srgbClr val="0000CC"/>
                </a:solidFill>
              </a:rPr>
              <a:t>For </a:t>
            </a:r>
            <a:r>
              <a:rPr lang="en-US" altLang="en-US" sz="2441" b="1" dirty="0" smtClean="0">
                <a:solidFill>
                  <a:srgbClr val="0000CC"/>
                </a:solidFill>
              </a:rPr>
              <a:t>industry-standard problems:  </a:t>
            </a:r>
            <a:r>
              <a:rPr lang="en-US" altLang="en-US" sz="2441" dirty="0">
                <a:solidFill>
                  <a:srgbClr val="0000CC"/>
                </a:solidFill>
              </a:rPr>
              <a:t>P</a:t>
            </a:r>
            <a:r>
              <a:rPr lang="en-US" altLang="en-US" sz="2441" dirty="0" smtClean="0">
                <a:solidFill>
                  <a:srgbClr val="0000CC"/>
                </a:solidFill>
              </a:rPr>
              <a:t>robably </a:t>
            </a:r>
            <a:r>
              <a:rPr lang="en-US" altLang="en-US" sz="2441" dirty="0">
                <a:solidFill>
                  <a:srgbClr val="0000CC"/>
                </a:solidFill>
              </a:rPr>
              <a:t>the hardest, most problematic and error prone </a:t>
            </a:r>
            <a:r>
              <a:rPr lang="en-US" altLang="en-US" sz="2441" dirty="0" smtClean="0">
                <a:solidFill>
                  <a:srgbClr val="0000CC"/>
                </a:solidFill>
              </a:rPr>
              <a:t>among development tasks…</a:t>
            </a:r>
            <a:endParaRPr lang="en-US" altLang="en-US" sz="2441" dirty="0">
              <a:solidFill>
                <a:srgbClr val="0000CC"/>
              </a:solidFill>
            </a:endParaRPr>
          </a:p>
          <a:p>
            <a:pPr marL="185783" indent="-185783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EB80A"/>
              </a:buClr>
              <a:buFont typeface="Wingdings 2" panose="05020102010507070707" pitchFamily="18" charset="2"/>
              <a:buChar char=""/>
            </a:pPr>
            <a:r>
              <a:rPr lang="en-US" altLang="en-US" sz="2313" dirty="0" smtClean="0">
                <a:solidFill>
                  <a:srgbClr val="0000CC"/>
                </a:solidFill>
              </a:rPr>
              <a:t>The task of </a:t>
            </a:r>
            <a:r>
              <a:rPr lang="en-US" altLang="en-US" sz="2313" dirty="0">
                <a:solidFill>
                  <a:srgbClr val="0000CC"/>
                </a:solidFill>
              </a:rPr>
              <a:t>requirements </a:t>
            </a:r>
            <a:r>
              <a:rPr lang="en-US" altLang="en-US" sz="2313" dirty="0" smtClean="0">
                <a:solidFill>
                  <a:srgbClr val="0000CC"/>
                </a:solidFill>
              </a:rPr>
              <a:t>specification :</a:t>
            </a:r>
          </a:p>
          <a:p>
            <a:pPr marL="435295" lvl="1" indent="-16742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Char char=""/>
            </a:pPr>
            <a:r>
              <a:rPr lang="en-US" altLang="en-US" sz="2041" b="1" dirty="0" smtClean="0">
                <a:solidFill>
                  <a:srgbClr val="0000CC"/>
                </a:solidFill>
              </a:rPr>
              <a:t>Input</a:t>
            </a:r>
            <a:r>
              <a:rPr lang="en-US" altLang="en-US" sz="2041" dirty="0" smtClean="0">
                <a:solidFill>
                  <a:srgbClr val="0000CC"/>
                </a:solidFill>
              </a:rPr>
              <a:t>: </a:t>
            </a:r>
            <a:r>
              <a:rPr lang="en-US" altLang="en-US" sz="2041" dirty="0" smtClean="0"/>
              <a:t>User needs that are hopefully fully understood by the users.</a:t>
            </a:r>
          </a:p>
          <a:p>
            <a:pPr marL="435295" lvl="1" indent="-16742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Char char=""/>
            </a:pPr>
            <a:r>
              <a:rPr lang="en-US" altLang="en-US" sz="2041" b="1" dirty="0" smtClean="0">
                <a:solidFill>
                  <a:srgbClr val="0000CC"/>
                </a:solidFill>
              </a:rPr>
              <a:t>Output</a:t>
            </a:r>
            <a:r>
              <a:rPr lang="en-US" altLang="en-US" sz="2041" dirty="0" smtClean="0">
                <a:solidFill>
                  <a:srgbClr val="0000CC"/>
                </a:solidFill>
              </a:rPr>
              <a:t>: </a:t>
            </a:r>
            <a:r>
              <a:rPr lang="en-US" altLang="en-US" sz="2041" dirty="0" smtClean="0"/>
              <a:t>Precise statement of what the software will do.   </a:t>
            </a:r>
            <a:endParaRPr lang="en-US" altLang="en-US" sz="2041" dirty="0"/>
          </a:p>
        </p:txBody>
      </p:sp>
    </p:spTree>
    <p:extLst>
      <p:ext uri="{BB962C8B-B14F-4D97-AF65-F5344CB8AC3E}">
        <p14:creationId xmlns:p14="http://schemas.microsoft.com/office/powerpoint/2010/main" xmlns="" val="22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33350"/>
            <a:ext cx="6248400" cy="670751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544"/>
              </a:spcBef>
            </a:pPr>
            <a:r>
              <a:rPr lang="en-GB" altLang="en-US" sz="3200" b="1" dirty="0"/>
              <a:t>Analysis of the Gathered Requirements</a:t>
            </a:r>
            <a:endParaRPr lang="en-GB" altLang="en-US" sz="1200" b="1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" y="819151"/>
            <a:ext cx="6743700" cy="3627021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600"/>
              </a:spcBef>
              <a:spcAft>
                <a:spcPts val="1225"/>
              </a:spcAft>
            </a:pPr>
            <a:r>
              <a:rPr lang="en-GB" altLang="en-US" dirty="0"/>
              <a:t>Some anomalies and inconsistencies can be very subtle: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1225"/>
              </a:spcAft>
            </a:pPr>
            <a:r>
              <a:rPr lang="en-GB" altLang="en-US" dirty="0"/>
              <a:t>Escape even most experienced eyes. 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1225"/>
              </a:spcAft>
            </a:pPr>
            <a:r>
              <a:rPr lang="en-GB" altLang="en-US" dirty="0">
                <a:solidFill>
                  <a:srgbClr val="000099"/>
                </a:solidFill>
              </a:rPr>
              <a:t>If a formal specification of the system is constructed, </a:t>
            </a:r>
          </a:p>
          <a:p>
            <a:pPr marL="777697" lvl="2" indent="-155539" defTabSz="622158">
              <a:lnSpc>
                <a:spcPct val="120000"/>
              </a:lnSpc>
              <a:spcBef>
                <a:spcPts val="600"/>
              </a:spcBef>
              <a:spcAft>
                <a:spcPts val="1225"/>
              </a:spcAft>
            </a:pPr>
            <a:r>
              <a:rPr lang="en-GB" altLang="en-US" dirty="0">
                <a:solidFill>
                  <a:srgbClr val="000099"/>
                </a:solidFill>
              </a:rPr>
              <a:t>Many of the subtle anomalies and inconsistencies get detected.</a:t>
            </a:r>
          </a:p>
        </p:txBody>
      </p:sp>
    </p:spTree>
    <p:extLst>
      <p:ext uri="{BB962C8B-B14F-4D97-AF65-F5344CB8AC3E}">
        <p14:creationId xmlns:p14="http://schemas.microsoft.com/office/powerpoint/2010/main" xmlns="" val="6847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850" y="238050"/>
            <a:ext cx="4908305" cy="581101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544"/>
              </a:spcBef>
            </a:pPr>
            <a:r>
              <a:rPr lang="en-GB" altLang="en-US" sz="2800" b="1" dirty="0"/>
              <a:t>Analysis of the Gathered Requirements</a:t>
            </a:r>
            <a:r>
              <a:rPr lang="en-GB" altLang="en-US" sz="1000" b="1" dirty="0"/>
              <a:t>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819150"/>
            <a:ext cx="6743699" cy="3564374"/>
          </a:xfrm>
        </p:spPr>
        <p:txBody>
          <a:bodyPr vert="horz" lIns="13500" tIns="35100" rIns="13500" bIns="35100" rtlCol="0">
            <a:normAutofit fontScale="92500" lnSpcReduction="20000"/>
          </a:bodyPr>
          <a:lstStyle/>
          <a:p>
            <a:pPr marL="233309" indent="-233309" defTabSz="622158">
              <a:lnSpc>
                <a:spcPct val="12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GB" altLang="en-US" sz="2994" dirty="0"/>
              <a:t>After collecting all data regarding the system to be developed, </a:t>
            </a:r>
          </a:p>
          <a:p>
            <a:pPr marL="505503" lvl="1" defTabSz="622158">
              <a:lnSpc>
                <a:spcPct val="12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GB" altLang="en-US" sz="2722" dirty="0">
                <a:solidFill>
                  <a:srgbClr val="000099"/>
                </a:solidFill>
              </a:rPr>
              <a:t>Remove all inconsistencies and anomalies from the requirements, </a:t>
            </a:r>
          </a:p>
          <a:p>
            <a:pPr marL="505503" lvl="1" defTabSz="622158">
              <a:lnSpc>
                <a:spcPct val="12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GB" altLang="en-US" sz="2722" dirty="0">
                <a:solidFill>
                  <a:srgbClr val="000099"/>
                </a:solidFill>
              </a:rPr>
              <a:t>Systematically organize requirements into  a Software Requirements Specification (SRS) document</a:t>
            </a:r>
            <a:r>
              <a:rPr lang="en-GB" altLang="en-US" sz="2449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7820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4969062" cy="853290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544"/>
              </a:spcBef>
            </a:pPr>
            <a:r>
              <a:rPr lang="en-GB" altLang="en-US" sz="2722" b="1" dirty="0"/>
              <a:t>Software Requirements Specification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918680"/>
            <a:ext cx="6686550" cy="4091470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40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GB" altLang="en-US" sz="3266" dirty="0"/>
              <a:t>Main aim:</a:t>
            </a:r>
          </a:p>
          <a:p>
            <a:pPr marL="505503" lvl="1" defTabSz="622158">
              <a:lnSpc>
                <a:spcPct val="130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GB" altLang="en-US" sz="2994" dirty="0">
                <a:solidFill>
                  <a:srgbClr val="000099"/>
                </a:solidFill>
              </a:rPr>
              <a:t>Systematically organize the requirements </a:t>
            </a:r>
            <a:r>
              <a:rPr lang="en-GB" altLang="en-US" sz="2994" dirty="0" smtClean="0">
                <a:solidFill>
                  <a:srgbClr val="000099"/>
                </a:solidFill>
              </a:rPr>
              <a:t>  </a:t>
            </a:r>
            <a:r>
              <a:rPr lang="en-GB" altLang="en-US" sz="2994" dirty="0" smtClean="0">
                <a:solidFill>
                  <a:srgbClr val="000099"/>
                </a:solidFill>
              </a:rPr>
              <a:t>arrived </a:t>
            </a:r>
            <a:r>
              <a:rPr lang="en-GB" altLang="en-US" sz="2994" dirty="0">
                <a:solidFill>
                  <a:srgbClr val="000099"/>
                </a:solidFill>
              </a:rPr>
              <a:t>during requirements analysis.</a:t>
            </a:r>
          </a:p>
          <a:p>
            <a:pPr marL="505503" lvl="1" defTabSz="622158">
              <a:lnSpc>
                <a:spcPct val="130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GB" altLang="en-US" sz="2994" dirty="0">
                <a:solidFill>
                  <a:srgbClr val="000099"/>
                </a:solidFill>
              </a:rPr>
              <a:t>Document requirements properly.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16457" y="727996"/>
            <a:ext cx="1670093" cy="3291554"/>
            <a:chOff x="336550" y="911224"/>
            <a:chExt cx="4721226" cy="6686539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336550" y="911224"/>
              <a:ext cx="4721226" cy="5268912"/>
              <a:chOff x="212" y="862"/>
              <a:chExt cx="2593" cy="3106"/>
            </a:xfrm>
          </p:grpSpPr>
          <p:sp>
            <p:nvSpPr>
              <p:cNvPr id="46088" name="Oval 4"/>
              <p:cNvSpPr>
                <a:spLocks noChangeArrowheads="1"/>
              </p:cNvSpPr>
              <p:nvPr/>
            </p:nvSpPr>
            <p:spPr bwMode="auto">
              <a:xfrm>
                <a:off x="212" y="862"/>
                <a:ext cx="1058" cy="635"/>
              </a:xfrm>
              <a:prstGeom prst="ellipse">
                <a:avLst/>
              </a:prstGeom>
              <a:solidFill>
                <a:srgbClr val="CC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needs</a:t>
                </a:r>
              </a:p>
            </p:txBody>
          </p:sp>
          <p:sp>
            <p:nvSpPr>
              <p:cNvPr id="46089" name="Rectangle 5"/>
              <p:cNvSpPr>
                <a:spLocks noChangeArrowheads="1"/>
              </p:cNvSpPr>
              <p:nvPr/>
            </p:nvSpPr>
            <p:spPr bwMode="auto">
              <a:xfrm>
                <a:off x="1270" y="2328"/>
                <a:ext cx="1217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05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Analysis</a:t>
                </a:r>
              </a:p>
            </p:txBody>
          </p:sp>
          <p:sp>
            <p:nvSpPr>
              <p:cNvPr id="46090" name="Rectangle 6"/>
              <p:cNvSpPr>
                <a:spLocks noChangeArrowheads="1"/>
              </p:cNvSpPr>
              <p:nvPr/>
            </p:nvSpPr>
            <p:spPr bwMode="auto">
              <a:xfrm>
                <a:off x="1270" y="2910"/>
                <a:ext cx="1217" cy="37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05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Specification</a:t>
                </a:r>
              </a:p>
            </p:txBody>
          </p:sp>
          <p:sp>
            <p:nvSpPr>
              <p:cNvPr id="46091" name="Rectangle 7"/>
              <p:cNvSpPr>
                <a:spLocks noChangeArrowheads="1"/>
              </p:cNvSpPr>
              <p:nvPr/>
            </p:nvSpPr>
            <p:spPr bwMode="auto">
              <a:xfrm>
                <a:off x="1270" y="3598"/>
                <a:ext cx="1217" cy="37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IN" altLang="en-US" sz="1400" b="1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Review</a:t>
                </a:r>
                <a:endParaRPr lang="en-US" altLang="en-US" sz="1400" b="1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6092" name="Line 9"/>
              <p:cNvSpPr>
                <a:spLocks noChangeShapeType="1"/>
              </p:cNvSpPr>
              <p:nvPr/>
            </p:nvSpPr>
            <p:spPr bwMode="auto">
              <a:xfrm>
                <a:off x="1852" y="264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46093" name="Line 10"/>
              <p:cNvSpPr>
                <a:spLocks noChangeShapeType="1"/>
              </p:cNvSpPr>
              <p:nvPr/>
            </p:nvSpPr>
            <p:spPr bwMode="auto">
              <a:xfrm>
                <a:off x="1852" y="328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46094" name="Line 11"/>
              <p:cNvSpPr>
                <a:spLocks noChangeShapeType="1"/>
              </p:cNvSpPr>
              <p:nvPr/>
            </p:nvSpPr>
            <p:spPr bwMode="auto">
              <a:xfrm>
                <a:off x="1217" y="1338"/>
                <a:ext cx="212" cy="4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46095" name="Line 12"/>
              <p:cNvSpPr>
                <a:spLocks noChangeShapeType="1"/>
              </p:cNvSpPr>
              <p:nvPr/>
            </p:nvSpPr>
            <p:spPr bwMode="auto">
              <a:xfrm flipH="1">
                <a:off x="1005" y="3069"/>
                <a:ext cx="2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46096" name="Line 13"/>
              <p:cNvSpPr>
                <a:spLocks noChangeShapeType="1"/>
              </p:cNvSpPr>
              <p:nvPr/>
            </p:nvSpPr>
            <p:spPr bwMode="auto">
              <a:xfrm flipV="1">
                <a:off x="1005" y="1948"/>
                <a:ext cx="9" cy="1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46097" name="Line 14"/>
              <p:cNvSpPr>
                <a:spLocks noChangeShapeType="1"/>
              </p:cNvSpPr>
              <p:nvPr/>
            </p:nvSpPr>
            <p:spPr bwMode="auto">
              <a:xfrm>
                <a:off x="1005" y="2487"/>
                <a:ext cx="2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46098" name="Line 15"/>
              <p:cNvSpPr>
                <a:spLocks noChangeShapeType="1"/>
              </p:cNvSpPr>
              <p:nvPr/>
            </p:nvSpPr>
            <p:spPr bwMode="auto">
              <a:xfrm>
                <a:off x="2487" y="3757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46099" name="Line 16"/>
              <p:cNvSpPr>
                <a:spLocks noChangeShapeType="1"/>
              </p:cNvSpPr>
              <p:nvPr/>
            </p:nvSpPr>
            <p:spPr bwMode="auto">
              <a:xfrm flipH="1" flipV="1">
                <a:off x="2796" y="1920"/>
                <a:ext cx="9" cy="18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46100" name="Line 17"/>
              <p:cNvSpPr>
                <a:spLocks noChangeShapeType="1"/>
              </p:cNvSpPr>
              <p:nvPr/>
            </p:nvSpPr>
            <p:spPr bwMode="auto">
              <a:xfrm flipH="1">
                <a:off x="2487" y="3069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46101" name="Line 18"/>
              <p:cNvSpPr>
                <a:spLocks noChangeShapeType="1"/>
              </p:cNvSpPr>
              <p:nvPr/>
            </p:nvSpPr>
            <p:spPr bwMode="auto">
              <a:xfrm flipH="1">
                <a:off x="2487" y="2487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46102" name="Rectangle 5"/>
              <p:cNvSpPr>
                <a:spLocks noChangeArrowheads="1"/>
              </p:cNvSpPr>
              <p:nvPr/>
            </p:nvSpPr>
            <p:spPr bwMode="auto">
              <a:xfrm>
                <a:off x="1276" y="1749"/>
                <a:ext cx="1217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 eaLnBrk="0" hangingPunct="0"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05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Gathering</a:t>
                </a:r>
              </a:p>
            </p:txBody>
          </p:sp>
          <p:sp>
            <p:nvSpPr>
              <p:cNvPr id="46103" name="Line 9"/>
              <p:cNvSpPr>
                <a:spLocks noChangeShapeType="1"/>
              </p:cNvSpPr>
              <p:nvPr/>
            </p:nvSpPr>
            <p:spPr bwMode="auto">
              <a:xfrm>
                <a:off x="1858" y="2067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46104" name="Line 18"/>
              <p:cNvSpPr>
                <a:spLocks noChangeShapeType="1"/>
              </p:cNvSpPr>
              <p:nvPr/>
            </p:nvSpPr>
            <p:spPr bwMode="auto">
              <a:xfrm flipH="1">
                <a:off x="2475" y="194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46105" name="Line 14"/>
              <p:cNvSpPr>
                <a:spLocks noChangeShapeType="1"/>
              </p:cNvSpPr>
              <p:nvPr/>
            </p:nvSpPr>
            <p:spPr bwMode="auto">
              <a:xfrm>
                <a:off x="1020" y="1935"/>
                <a:ext cx="2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</p:grpSp>
        <p:sp>
          <p:nvSpPr>
            <p:cNvPr id="46086" name="Text Box 25"/>
            <p:cNvSpPr txBox="1">
              <a:spLocks noChangeArrowheads="1"/>
            </p:cNvSpPr>
            <p:nvPr/>
          </p:nvSpPr>
          <p:spPr bwMode="auto">
            <a:xfrm>
              <a:off x="2038830" y="6784970"/>
              <a:ext cx="2664936" cy="812793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66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>
                  <a:latin typeface="Comic Sans MS" panose="030F0702030302020204" pitchFamily="66" charset="0"/>
                </a:rPr>
                <a:t>SRS Document</a:t>
              </a:r>
            </a:p>
          </p:txBody>
        </p:sp>
        <p:sp>
          <p:nvSpPr>
            <p:cNvPr id="46087" name="Line 26"/>
            <p:cNvSpPr>
              <a:spLocks noChangeShapeType="1"/>
            </p:cNvSpPr>
            <p:nvPr/>
          </p:nvSpPr>
          <p:spPr bwMode="auto">
            <a:xfrm>
              <a:off x="3392488" y="6194425"/>
              <a:ext cx="0" cy="574675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xmlns="" val="29650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5247731" cy="85329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544"/>
              </a:spcBef>
            </a:pPr>
            <a:r>
              <a:rPr lang="en-GB" altLang="en-US" sz="3600" b="1" dirty="0"/>
              <a:t>SRS Document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734478"/>
            <a:ext cx="6515100" cy="3901370"/>
          </a:xfrm>
        </p:spPr>
        <p:txBody>
          <a:bodyPr vert="horz" lIns="13500" tIns="35100" rIns="13500" bIns="35100" rtlCol="0">
            <a:normAutofit fontScale="92500" lnSpcReduction="20000"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GB" altLang="en-US" sz="3266" dirty="0"/>
              <a:t>As already  pointed out--- useful in various contexts: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GB" altLang="en-US" sz="2994" b="1" dirty="0">
                <a:solidFill>
                  <a:srgbClr val="000099"/>
                </a:solidFill>
              </a:rPr>
              <a:t>Statement of user needs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GB" altLang="en-US" sz="2994" b="1" dirty="0">
                <a:solidFill>
                  <a:srgbClr val="000099"/>
                </a:solidFill>
              </a:rPr>
              <a:t>Contract document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GB" altLang="en-US" sz="2994" b="1" dirty="0">
                <a:solidFill>
                  <a:srgbClr val="000099"/>
                </a:solidFill>
              </a:rPr>
              <a:t>Reference document</a:t>
            </a:r>
          </a:p>
          <a:p>
            <a:pPr marL="505503" lvl="1" defTabSz="622158">
              <a:lnSpc>
                <a:spcPct val="120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GB" altLang="en-US" sz="2994" b="1" dirty="0">
                <a:solidFill>
                  <a:srgbClr val="000099"/>
                </a:solidFill>
              </a:rPr>
              <a:t>Definition for implementation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4859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309" y="57150"/>
            <a:ext cx="4388231" cy="85329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600" b="1" dirty="0" smtClean="0"/>
              <a:t>SRS  Document </a:t>
            </a:r>
            <a:r>
              <a:rPr lang="en-GB" altLang="en-US" sz="1100" b="1" dirty="0"/>
              <a:t>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669" y="905087"/>
            <a:ext cx="6686550" cy="3878688"/>
          </a:xfrm>
        </p:spPr>
        <p:txBody>
          <a:bodyPr vert="horz" lIns="13500" tIns="35100" rIns="13500" bIns="35100" rtlCol="0">
            <a:normAutofit lnSpcReduction="10000"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1225"/>
              </a:spcBef>
              <a:spcAft>
                <a:spcPts val="1800"/>
              </a:spcAft>
            </a:pPr>
            <a:r>
              <a:rPr lang="en-GB" altLang="en-US" dirty="0" smtClean="0"/>
              <a:t>SRS </a:t>
            </a:r>
            <a:r>
              <a:rPr lang="en-GB" altLang="en-US" dirty="0"/>
              <a:t>document  is known as  </a:t>
            </a:r>
            <a:r>
              <a:rPr lang="en-GB" altLang="en-US" b="1" dirty="0">
                <a:solidFill>
                  <a:srgbClr val="800000"/>
                </a:solidFill>
              </a:rPr>
              <a:t>black-box specification</a:t>
            </a:r>
            <a:r>
              <a:rPr lang="en-GB" altLang="en-US" dirty="0">
                <a:solidFill>
                  <a:srgbClr val="800000"/>
                </a:solidFill>
              </a:rPr>
              <a:t>:  </a:t>
            </a:r>
          </a:p>
          <a:p>
            <a:pPr marL="505503" lvl="1" defTabSz="622158">
              <a:lnSpc>
                <a:spcPct val="120000"/>
              </a:lnSpc>
              <a:spcBef>
                <a:spcPts val="1225"/>
              </a:spcBef>
              <a:spcAft>
                <a:spcPts val="1800"/>
              </a:spcAft>
            </a:pPr>
            <a:r>
              <a:rPr lang="en-GB" altLang="en-US" dirty="0"/>
              <a:t>The system is considered as a black box whose internal details are not known.</a:t>
            </a:r>
          </a:p>
          <a:p>
            <a:pPr marL="505503" lvl="1" defTabSz="622158">
              <a:lnSpc>
                <a:spcPct val="120000"/>
              </a:lnSpc>
              <a:spcBef>
                <a:spcPts val="1225"/>
              </a:spcBef>
              <a:spcAft>
                <a:spcPts val="1800"/>
              </a:spcAft>
            </a:pPr>
            <a:r>
              <a:rPr lang="en-GB" altLang="en-US" b="1" dirty="0">
                <a:solidFill>
                  <a:srgbClr val="0000CC"/>
                </a:solidFill>
              </a:rPr>
              <a:t>Only its visible external (i.e. input/output) </a:t>
            </a:r>
            <a:r>
              <a:rPr lang="en-GB" altLang="en-US" b="1" dirty="0" err="1">
                <a:solidFill>
                  <a:srgbClr val="0000CC"/>
                </a:solidFill>
              </a:rPr>
              <a:t>behavior</a:t>
            </a:r>
            <a:r>
              <a:rPr lang="en-GB" altLang="en-US" b="1" dirty="0">
                <a:solidFill>
                  <a:srgbClr val="0000CC"/>
                </a:solidFill>
              </a:rPr>
              <a:t> is documented.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4560886" y="1581150"/>
            <a:ext cx="813326" cy="683711"/>
          </a:xfrm>
          <a:prstGeom prst="roundRect">
            <a:avLst>
              <a:gd name="adj" fmla="val 171"/>
            </a:avLst>
          </a:prstGeom>
          <a:solidFill>
            <a:srgbClr val="008000"/>
          </a:solidFill>
          <a:ln w="9525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1633">
              <a:solidFill>
                <a:srgbClr val="6600FF"/>
              </a:solidFill>
            </a:endParaRP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4089417" y="1809052"/>
            <a:ext cx="471470" cy="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4089417" y="1923544"/>
            <a:ext cx="471470" cy="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4089417" y="2038036"/>
            <a:ext cx="471470" cy="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5375023" y="1923544"/>
            <a:ext cx="471470" cy="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5375023" y="1809052"/>
            <a:ext cx="471470" cy="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5375023" y="2038036"/>
            <a:ext cx="471470" cy="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4817683" y="1665398"/>
            <a:ext cx="384791" cy="48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1506"/>
              </a:spcBef>
            </a:pPr>
            <a:r>
              <a:rPr lang="en-GB" altLang="en-US" sz="3674" b="1">
                <a:solidFill>
                  <a:srgbClr val="FFFF00"/>
                </a:solidFill>
                <a:latin typeface="Comic Sans MS" panose="030F0702030302020204" pitchFamily="66" charset="0"/>
              </a:rPr>
              <a:t>S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3611467" y="1672959"/>
            <a:ext cx="728267" cy="5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 eaLnBrk="0" hangingPunct="0"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 hangingPunct="0"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 hangingPunct="0"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 hangingPunct="0"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 hangingPunct="0"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859"/>
              </a:spcBef>
            </a:pPr>
            <a:r>
              <a:rPr lang="en-GB" altLang="en-US" sz="1497" b="1">
                <a:solidFill>
                  <a:schemeClr val="tx1"/>
                </a:solidFill>
                <a:latin typeface="Comic Sans MS" panose="030F0702030302020204" pitchFamily="66" charset="0"/>
              </a:rPr>
              <a:t>Input Data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5871604" y="1672959"/>
            <a:ext cx="814946" cy="5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 hangingPunct="0"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859"/>
              </a:spcBef>
            </a:pPr>
            <a:r>
              <a:rPr lang="en-GB" altLang="en-US" sz="1497" b="1">
                <a:solidFill>
                  <a:schemeClr val="tx1"/>
                </a:solidFill>
                <a:latin typeface="Comic Sans MS" panose="030F0702030302020204" pitchFamily="66" charset="0"/>
              </a:rPr>
              <a:t>Output Data</a:t>
            </a:r>
          </a:p>
        </p:txBody>
      </p:sp>
    </p:spTree>
    <p:extLst>
      <p:ext uri="{BB962C8B-B14F-4D97-AF65-F5344CB8AC3E}">
        <p14:creationId xmlns:p14="http://schemas.microsoft.com/office/powerpoint/2010/main" xmlns="" val="257428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  <p:bldP spid="41989" grpId="0" animBg="1"/>
      <p:bldP spid="41990" grpId="0" animBg="1"/>
      <p:bldP spid="41991" grpId="0" animBg="1"/>
      <p:bldP spid="41992" grpId="0" animBg="1"/>
      <p:bldP spid="41993" grpId="0" animBg="1"/>
      <p:bldP spid="41994" grpId="0" animBg="1"/>
      <p:bldP spid="41995" grpId="0"/>
      <p:bldP spid="41996" grpId="0"/>
      <p:bldP spid="4199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4480" y="133350"/>
            <a:ext cx="4388231" cy="85329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600" b="1" dirty="0" smtClean="0"/>
              <a:t>SRS  Document </a:t>
            </a:r>
            <a:r>
              <a:rPr lang="en-GB" altLang="en-US" sz="1100" b="1" dirty="0"/>
              <a:t>(CONT.)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70" y="1200150"/>
            <a:ext cx="6800850" cy="3850604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5000"/>
              </a:lnSpc>
              <a:spcBef>
                <a:spcPts val="1633"/>
              </a:spcBef>
              <a:spcAft>
                <a:spcPts val="1225"/>
              </a:spcAft>
            </a:pPr>
            <a:r>
              <a:rPr lang="en-GB" altLang="en-US" sz="2994" dirty="0"/>
              <a:t>SRS document concentrates on:</a:t>
            </a:r>
          </a:p>
          <a:p>
            <a:pPr marL="505503" lvl="1" defTabSz="622158">
              <a:lnSpc>
                <a:spcPct val="125000"/>
              </a:lnSpc>
              <a:spcBef>
                <a:spcPts val="1633"/>
              </a:spcBef>
              <a:spcAft>
                <a:spcPts val="1225"/>
              </a:spcAft>
            </a:pPr>
            <a:r>
              <a:rPr lang="en-GB" altLang="en-US" sz="2722" dirty="0">
                <a:solidFill>
                  <a:srgbClr val="000099"/>
                </a:solidFill>
              </a:rPr>
              <a:t>What</a:t>
            </a:r>
            <a:r>
              <a:rPr lang="en-GB" altLang="en-US" sz="2722" dirty="0"/>
              <a:t> needs to be done in terms of input-output behaviour</a:t>
            </a:r>
          </a:p>
          <a:p>
            <a:pPr marL="505503" lvl="1" defTabSz="622158">
              <a:lnSpc>
                <a:spcPct val="125000"/>
              </a:lnSpc>
              <a:spcBef>
                <a:spcPts val="1633"/>
              </a:spcBef>
              <a:spcAft>
                <a:spcPts val="1225"/>
              </a:spcAft>
            </a:pPr>
            <a:r>
              <a:rPr lang="en-GB" altLang="en-US" sz="2722" dirty="0"/>
              <a:t>Carefully avoids the solution (“</a:t>
            </a:r>
            <a:r>
              <a:rPr lang="en-GB" altLang="en-US" sz="2722" dirty="0">
                <a:solidFill>
                  <a:srgbClr val="000099"/>
                </a:solidFill>
              </a:rPr>
              <a:t>how to do</a:t>
            </a:r>
            <a:r>
              <a:rPr lang="en-GB" altLang="en-US" sz="2722" dirty="0"/>
              <a:t>”) aspects.</a:t>
            </a:r>
            <a:endParaRPr lang="en-GB" altLang="en-US" sz="2722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55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09550"/>
            <a:ext cx="4388231" cy="532496"/>
          </a:xfrm>
        </p:spPr>
        <p:txBody>
          <a:bodyPr vert="horz" lIns="13500" tIns="35100" rIns="13500" bIns="35100" rtlCol="0" anchor="ctr">
            <a:no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600" b="1" dirty="0" smtClean="0"/>
              <a:t>SRS Document </a:t>
            </a:r>
            <a:r>
              <a:rPr lang="en-GB" altLang="en-US" sz="1000" b="1" dirty="0"/>
              <a:t>(CONT.)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320" y="829798"/>
            <a:ext cx="6686550" cy="4333415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994" dirty="0"/>
              <a:t>The requirements at this stage:</a:t>
            </a:r>
          </a:p>
          <a:p>
            <a:pPr marL="505503" lvl="1" defTabSz="622158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722" dirty="0"/>
              <a:t>Written using  end-user terminology.</a:t>
            </a:r>
          </a:p>
          <a:p>
            <a:pPr marL="233309" indent="-233309" defTabSz="622158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994" dirty="0"/>
              <a:t>If necessary:</a:t>
            </a:r>
          </a:p>
          <a:p>
            <a:pPr marL="505503" lvl="1" defTabSz="622158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722" dirty="0"/>
              <a:t>Later a formal requirement specification may be developed from it.</a:t>
            </a:r>
          </a:p>
        </p:txBody>
      </p:sp>
    </p:spTree>
    <p:extLst>
      <p:ext uri="{BB962C8B-B14F-4D97-AF65-F5344CB8AC3E}">
        <p14:creationId xmlns:p14="http://schemas.microsoft.com/office/powerpoint/2010/main" xmlns="" val="165036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2051023"/>
            <a:ext cx="2813432" cy="749599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2722" b="1" dirty="0"/>
              <a:t>Properties of a Good</a:t>
            </a:r>
            <a:r>
              <a:rPr lang="en-GB" altLang="en-US" sz="1905" b="1" dirty="0"/>
              <a:t> </a:t>
            </a:r>
            <a:r>
              <a:rPr lang="en-GB" altLang="en-US" sz="2722" b="1" dirty="0"/>
              <a:t>SRS Document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33351"/>
            <a:ext cx="6457950" cy="3820361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15000"/>
              </a:lnSpc>
              <a:spcBef>
                <a:spcPts val="600"/>
              </a:spcBef>
            </a:pPr>
            <a:r>
              <a:rPr lang="en-GB" altLang="en-US" sz="2800" b="1" dirty="0">
                <a:solidFill>
                  <a:schemeClr val="hlink"/>
                </a:solidFill>
              </a:rPr>
              <a:t>It should be concise</a:t>
            </a:r>
            <a:r>
              <a:rPr lang="en-GB" altLang="en-US" sz="2800" dirty="0"/>
              <a:t> </a:t>
            </a:r>
          </a:p>
          <a:p>
            <a:pPr marL="505503" lvl="1" defTabSz="622158">
              <a:lnSpc>
                <a:spcPct val="115000"/>
              </a:lnSpc>
              <a:spcBef>
                <a:spcPts val="600"/>
              </a:spcBef>
            </a:pPr>
            <a:r>
              <a:rPr lang="en-GB" altLang="en-US" sz="2400" dirty="0"/>
              <a:t>and at the same time should not be ambiguous. </a:t>
            </a:r>
          </a:p>
          <a:p>
            <a:pPr marL="233309" indent="-233309" defTabSz="622158">
              <a:lnSpc>
                <a:spcPct val="115000"/>
              </a:lnSpc>
              <a:spcBef>
                <a:spcPts val="600"/>
              </a:spcBef>
            </a:pPr>
            <a:r>
              <a:rPr lang="en-GB" altLang="en-US" sz="2800" b="1" dirty="0">
                <a:solidFill>
                  <a:schemeClr val="hlink"/>
                </a:solidFill>
              </a:rPr>
              <a:t>It should specify what the system must do</a:t>
            </a:r>
          </a:p>
          <a:p>
            <a:pPr marL="505503" lvl="1" defTabSz="622158">
              <a:lnSpc>
                <a:spcPct val="115000"/>
              </a:lnSpc>
              <a:spcBef>
                <a:spcPts val="600"/>
              </a:spcBef>
            </a:pPr>
            <a:r>
              <a:rPr lang="en-GB" altLang="en-US" sz="2400" dirty="0">
                <a:solidFill>
                  <a:schemeClr val="hlink"/>
                </a:solidFill>
              </a:rPr>
              <a:t>and not say how to do it.</a:t>
            </a:r>
            <a:r>
              <a:rPr lang="en-GB" altLang="en-US" sz="2400" dirty="0"/>
              <a:t> </a:t>
            </a:r>
          </a:p>
          <a:p>
            <a:pPr marL="233309" indent="-233309" defTabSz="622158">
              <a:lnSpc>
                <a:spcPct val="115000"/>
              </a:lnSpc>
              <a:spcBef>
                <a:spcPts val="600"/>
              </a:spcBef>
            </a:pPr>
            <a:r>
              <a:rPr lang="en-GB" altLang="en-US" sz="2800" b="1" dirty="0">
                <a:solidFill>
                  <a:schemeClr val="hlink"/>
                </a:solidFill>
              </a:rPr>
              <a:t>Easy to change.,</a:t>
            </a:r>
            <a:r>
              <a:rPr lang="en-GB" altLang="en-US" sz="2800" b="1" dirty="0"/>
              <a:t> </a:t>
            </a:r>
          </a:p>
          <a:p>
            <a:pPr marL="505503" lvl="1" defTabSz="622158">
              <a:lnSpc>
                <a:spcPct val="115000"/>
              </a:lnSpc>
              <a:spcBef>
                <a:spcPts val="600"/>
              </a:spcBef>
            </a:pPr>
            <a:r>
              <a:rPr lang="en-GB" altLang="en-US" sz="2400" dirty="0"/>
              <a:t>i.e. it should be well-structured. </a:t>
            </a:r>
          </a:p>
          <a:p>
            <a:pPr marL="233309" indent="-233309" defTabSz="622158">
              <a:lnSpc>
                <a:spcPct val="115000"/>
              </a:lnSpc>
              <a:spcBef>
                <a:spcPts val="600"/>
              </a:spcBef>
            </a:pPr>
            <a:r>
              <a:rPr lang="en-GB" altLang="en-US" sz="2800" b="1" dirty="0">
                <a:solidFill>
                  <a:schemeClr val="hlink"/>
                </a:solidFill>
              </a:rPr>
              <a:t>It should be consistent.</a:t>
            </a:r>
          </a:p>
          <a:p>
            <a:pPr marL="233309" indent="-233309" defTabSz="622158">
              <a:lnSpc>
                <a:spcPct val="115000"/>
              </a:lnSpc>
              <a:spcBef>
                <a:spcPts val="600"/>
              </a:spcBef>
            </a:pPr>
            <a:r>
              <a:rPr lang="en-GB" altLang="en-US" sz="2800" b="1" dirty="0">
                <a:solidFill>
                  <a:schemeClr val="hlink"/>
                </a:solidFill>
              </a:rPr>
              <a:t>It should be complete.</a:t>
            </a:r>
          </a:p>
          <a:p>
            <a:pPr marL="233309" indent="-233309" defTabSz="622158">
              <a:lnSpc>
                <a:spcPct val="115000"/>
              </a:lnSpc>
              <a:spcBef>
                <a:spcPts val="600"/>
              </a:spcBef>
            </a:pPr>
            <a:endParaRPr lang="en-GB" altLang="en-US" sz="3600" dirty="0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852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79623" y="133350"/>
            <a:ext cx="4984454" cy="755000"/>
          </a:xfrm>
        </p:spPr>
        <p:txBody>
          <a:bodyPr>
            <a:normAutofit fontScale="90000"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2722" b="1" dirty="0"/>
              <a:t>Properties of a Good</a:t>
            </a:r>
            <a:r>
              <a:rPr lang="en-GB" altLang="en-US" sz="1905" b="1" dirty="0"/>
              <a:t> </a:t>
            </a:r>
            <a:r>
              <a:rPr lang="en-GB" altLang="en-US" sz="2722" b="1" dirty="0"/>
              <a:t>SRS Document  </a:t>
            </a:r>
            <a:r>
              <a:rPr lang="en-GB" altLang="en-US" sz="1361" b="1" dirty="0"/>
              <a:t>(cont...)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88351"/>
            <a:ext cx="6743700" cy="3801999"/>
          </a:xfrm>
        </p:spPr>
        <p:txBody>
          <a:bodyPr>
            <a:normAutofit fontScale="92500"/>
          </a:bodyPr>
          <a:lstStyle/>
          <a:p>
            <a:pPr marL="233309" indent="-233309" defTabSz="622158">
              <a:lnSpc>
                <a:spcPct val="115000"/>
              </a:lnSpc>
              <a:spcAft>
                <a:spcPct val="20000"/>
              </a:spcAft>
            </a:pPr>
            <a:r>
              <a:rPr lang="en-GB" altLang="en-US" sz="2994" b="1" dirty="0">
                <a:solidFill>
                  <a:schemeClr val="hlink"/>
                </a:solidFill>
              </a:rPr>
              <a:t>It should be traceable</a:t>
            </a:r>
            <a:r>
              <a:rPr lang="en-GB" altLang="en-US" sz="2994" b="1" dirty="0"/>
              <a:t> </a:t>
            </a:r>
          </a:p>
          <a:p>
            <a:pPr marL="505503" lvl="1" defTabSz="622158">
              <a:lnSpc>
                <a:spcPct val="115000"/>
              </a:lnSpc>
              <a:spcAft>
                <a:spcPct val="20000"/>
              </a:spcAft>
            </a:pPr>
            <a:r>
              <a:rPr lang="en-GB" altLang="en-US" sz="2722" dirty="0"/>
              <a:t>You should be able to trace which part of the specification corresponds to which part  of the design, code, </a:t>
            </a:r>
            <a:r>
              <a:rPr lang="en-GB" altLang="en-US" sz="2722" dirty="0" err="1"/>
              <a:t>etc</a:t>
            </a:r>
            <a:r>
              <a:rPr lang="en-GB" altLang="en-US" sz="2722" dirty="0"/>
              <a:t> and vice versa.</a:t>
            </a:r>
          </a:p>
          <a:p>
            <a:pPr marL="233309" indent="-233309" defTabSz="622158">
              <a:lnSpc>
                <a:spcPct val="115000"/>
              </a:lnSpc>
              <a:spcAft>
                <a:spcPct val="20000"/>
              </a:spcAft>
            </a:pPr>
            <a:r>
              <a:rPr lang="en-GB" altLang="en-US" sz="2994" b="1" dirty="0">
                <a:solidFill>
                  <a:schemeClr val="hlink"/>
                </a:solidFill>
              </a:rPr>
              <a:t>It should be verifiable</a:t>
            </a:r>
          </a:p>
          <a:p>
            <a:pPr marL="505503" lvl="1" defTabSz="622158">
              <a:lnSpc>
                <a:spcPct val="115000"/>
              </a:lnSpc>
              <a:spcAft>
                <a:spcPct val="20000"/>
              </a:spcAft>
            </a:pPr>
            <a:r>
              <a:rPr lang="en-GB" altLang="en-US" sz="2449" dirty="0"/>
              <a:t>e.g. “system should be user friendly” is not verifiable</a:t>
            </a:r>
          </a:p>
        </p:txBody>
      </p:sp>
    </p:spTree>
    <p:extLst>
      <p:ext uri="{BB962C8B-B14F-4D97-AF65-F5344CB8AC3E}">
        <p14:creationId xmlns:p14="http://schemas.microsoft.com/office/powerpoint/2010/main" xmlns="" val="33193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5943600" cy="590550"/>
          </a:xfrm>
          <a:noFill/>
        </p:spPr>
        <p:txBody>
          <a:bodyPr>
            <a:normAutofit/>
          </a:bodyPr>
          <a:lstStyle/>
          <a:p>
            <a:pPr>
              <a:buFont typeface="StarSymbol"/>
              <a:buNone/>
              <a:defRPr/>
            </a:pPr>
            <a:r>
              <a:rPr lang="en-CA" sz="2800" b="1" dirty="0">
                <a:latin typeface="+mn-lt"/>
              </a:rPr>
              <a:t>SRS should not include...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66750"/>
            <a:ext cx="6686550" cy="409687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b="1" dirty="0" smtClean="0">
                <a:solidFill>
                  <a:srgbClr val="0000CC"/>
                </a:solidFill>
              </a:rPr>
              <a:t>Project development plans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E.g. cost, staffing, schedules, methods, tools,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etc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altLang="en-US" sz="1100" b="1" dirty="0">
                <a:solidFill>
                  <a:srgbClr val="008000"/>
                </a:solidFill>
              </a:rPr>
              <a:t>Lifetime of SRS is until the software is made obsolete</a:t>
            </a:r>
          </a:p>
          <a:p>
            <a:pPr lvl="2">
              <a:lnSpc>
                <a:spcPct val="120000"/>
              </a:lnSpc>
            </a:pPr>
            <a:r>
              <a:rPr lang="en-US" altLang="en-US" sz="1100" b="1" dirty="0">
                <a:solidFill>
                  <a:srgbClr val="008000"/>
                </a:solidFill>
              </a:rPr>
              <a:t>Lifetime of development plans is much shorter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 smtClean="0">
                <a:solidFill>
                  <a:srgbClr val="0000CC"/>
                </a:solidFill>
              </a:rPr>
              <a:t>Product assurance plans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Configuration Management, Verification &amp; Validation, test plans, Quality Assurance,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etc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altLang="en-US" sz="1100" b="1" dirty="0">
                <a:solidFill>
                  <a:srgbClr val="008000"/>
                </a:solidFill>
              </a:rPr>
              <a:t>Different audiences</a:t>
            </a:r>
          </a:p>
          <a:p>
            <a:pPr lvl="2">
              <a:lnSpc>
                <a:spcPct val="120000"/>
              </a:lnSpc>
            </a:pPr>
            <a:r>
              <a:rPr lang="en-US" altLang="en-US" sz="1100" b="1" dirty="0">
                <a:solidFill>
                  <a:srgbClr val="008000"/>
                </a:solidFill>
              </a:rPr>
              <a:t>Different lifetimes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 smtClean="0">
                <a:solidFill>
                  <a:srgbClr val="0000CC"/>
                </a:solidFill>
              </a:rPr>
              <a:t>Designs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Requirements and designs have different audiences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Analysis and design are different areas of expertise</a:t>
            </a:r>
          </a:p>
        </p:txBody>
      </p:sp>
    </p:spTree>
    <p:extLst>
      <p:ext uri="{BB962C8B-B14F-4D97-AF65-F5344CB8AC3E}">
        <p14:creationId xmlns:p14="http://schemas.microsoft.com/office/powerpoint/2010/main" xmlns="" val="263313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 smtClean="0"/>
              <a:t>Requirements for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88" y="1194998"/>
            <a:ext cx="6800850" cy="392945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US" altLang="en-US" sz="2994" dirty="0"/>
              <a:t>When a company plans to develop a generic product:</a:t>
            </a:r>
          </a:p>
          <a:p>
            <a:pPr lvl="1">
              <a:lnSpc>
                <a:spcPct val="150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US" altLang="en-US" sz="2722" dirty="0"/>
              <a:t>Who gives the requirements?</a:t>
            </a:r>
          </a:p>
          <a:p>
            <a:pPr>
              <a:lnSpc>
                <a:spcPct val="150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US" altLang="en-US" sz="3266" b="1" dirty="0">
                <a:solidFill>
                  <a:srgbClr val="6600FF"/>
                </a:solidFill>
              </a:rPr>
              <a:t>The sales personnel!</a:t>
            </a:r>
          </a:p>
        </p:txBody>
      </p:sp>
    </p:spTree>
    <p:extLst>
      <p:ext uri="{BB962C8B-B14F-4D97-AF65-F5344CB8AC3E}">
        <p14:creationId xmlns:p14="http://schemas.microsoft.com/office/powerpoint/2010/main" xmlns="" val="237646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733550"/>
            <a:ext cx="6858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/>
                <a:solidFill>
                  <a:schemeClr val="accent3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="" xmlns:p14="http://schemas.microsoft.com/office/powerpoint/2010/main" val="266419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579535" y="3364495"/>
            <a:ext cx="1989569" cy="924933"/>
            <a:chOff x="3401379" y="6080760"/>
            <a:chExt cx="3898581" cy="1358840"/>
          </a:xfrm>
        </p:grpSpPr>
        <p:sp>
          <p:nvSpPr>
            <p:cNvPr id="11273" name="Text Box 6"/>
            <p:cNvSpPr txBox="1">
              <a:spLocks noChangeArrowheads="1"/>
            </p:cNvSpPr>
            <p:nvPr/>
          </p:nvSpPr>
          <p:spPr bwMode="auto">
            <a:xfrm>
              <a:off x="3401379" y="6851790"/>
              <a:ext cx="3898581" cy="58781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latin typeface="Comic Sans MS" panose="030F0702030302020204" pitchFamily="66" charset="0"/>
                </a:rPr>
                <a:t>SRS Document</a:t>
              </a:r>
            </a:p>
          </p:txBody>
        </p:sp>
        <p:sp>
          <p:nvSpPr>
            <p:cNvPr id="11274" name="Down Arrow 8"/>
            <p:cNvSpPr>
              <a:spLocks noChangeArrowheads="1"/>
            </p:cNvSpPr>
            <p:nvPr/>
          </p:nvSpPr>
          <p:spPr bwMode="auto">
            <a:xfrm>
              <a:off x="5135880" y="6080760"/>
              <a:ext cx="441960" cy="807720"/>
            </a:xfrm>
            <a:prstGeom prst="downArrow">
              <a:avLst>
                <a:gd name="adj1" fmla="val 50000"/>
                <a:gd name="adj2" fmla="val 49996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/>
            </a:p>
          </p:txBody>
        </p:sp>
      </p:grp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018" y="56502"/>
            <a:ext cx="5452071" cy="854370"/>
          </a:xfrm>
        </p:spPr>
        <p:txBody>
          <a:bodyPr>
            <a:normAutofit fontScale="90000"/>
          </a:bodyPr>
          <a:lstStyle/>
          <a:p>
            <a:r>
              <a:rPr lang="en-US" altLang="en-US" sz="2722" b="1" dirty="0"/>
              <a:t>Activities in Requirements Analysis and Specification 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682564" y="1045337"/>
            <a:ext cx="3250871" cy="40011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latin typeface="Comic Sans MS" panose="030F0702030302020204" pitchFamily="66" charset="0"/>
              </a:rPr>
              <a:t>Requirements Gathering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1865033" y="1882618"/>
            <a:ext cx="2971800" cy="40011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mic Sans MS" panose="030F0702030302020204" pitchFamily="66" charset="0"/>
              </a:rPr>
              <a:t>Requirements Analysis</a:t>
            </a: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2309925" y="2924318"/>
            <a:ext cx="3576525" cy="40011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mic Sans MS" panose="030F0702030302020204" pitchFamily="66" charset="0"/>
              </a:rPr>
              <a:t>Requirements Specification</a:t>
            </a:r>
          </a:p>
        </p:txBody>
      </p:sp>
      <p:sp>
        <p:nvSpPr>
          <p:cNvPr id="19462" name="Left-Right Arrow 9"/>
          <p:cNvSpPr>
            <a:spLocks noChangeArrowheads="1"/>
          </p:cNvSpPr>
          <p:nvPr/>
        </p:nvSpPr>
        <p:spPr bwMode="auto">
          <a:xfrm rot="-5400000">
            <a:off x="2572910" y="1578882"/>
            <a:ext cx="413050" cy="228601"/>
          </a:xfrm>
          <a:prstGeom prst="leftRightArrow">
            <a:avLst>
              <a:gd name="adj1" fmla="val 50000"/>
              <a:gd name="adj2" fmla="val 50011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100"/>
          </a:p>
        </p:txBody>
      </p:sp>
      <p:sp>
        <p:nvSpPr>
          <p:cNvPr id="19463" name="Left-Right Arrow 10"/>
          <p:cNvSpPr>
            <a:spLocks noChangeArrowheads="1"/>
          </p:cNvSpPr>
          <p:nvPr/>
        </p:nvSpPr>
        <p:spPr bwMode="auto">
          <a:xfrm rot="-5400000">
            <a:off x="3165347" y="2523488"/>
            <a:ext cx="568205" cy="260171"/>
          </a:xfrm>
          <a:prstGeom prst="leftRightArrow">
            <a:avLst>
              <a:gd name="adj1" fmla="val 50000"/>
              <a:gd name="adj2" fmla="val 49863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xmlns="" val="149272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nimBg="1"/>
      <p:bldP spid="201734" grpId="0" animBg="1"/>
      <p:bldP spid="201736" grpId="0" animBg="1"/>
      <p:bldP spid="19462" grpId="0" animBg="1"/>
      <p:bldP spid="194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685800" y="133350"/>
            <a:ext cx="6019800" cy="31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9" tIns="34289" rIns="68579" bIns="34289" anchor="ctr"/>
          <a:lstStyle/>
          <a:p>
            <a:pPr>
              <a:defRPr/>
            </a:pPr>
            <a:r>
              <a:rPr lang="en-US" sz="2800" b="1" dirty="0"/>
              <a:t>Requirements Engineering Process </a:t>
            </a:r>
          </a:p>
        </p:txBody>
      </p:sp>
      <p:sp>
        <p:nvSpPr>
          <p:cNvPr id="114694" name="Oval 6"/>
          <p:cNvSpPr>
            <a:spLocks noChangeArrowheads="1"/>
          </p:cNvSpPr>
          <p:nvPr/>
        </p:nvSpPr>
        <p:spPr bwMode="auto">
          <a:xfrm>
            <a:off x="800101" y="1123951"/>
            <a:ext cx="1106750" cy="648133"/>
          </a:xfrm>
          <a:prstGeom prst="ellipse">
            <a:avLst/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8579" tIns="34289" rIns="68579" bIns="34289" anchor="ctr"/>
          <a:lstStyle/>
          <a:p>
            <a:pPr algn="ctr">
              <a:defRPr/>
            </a:pPr>
            <a:r>
              <a:rPr lang="en-US" sz="1200" b="1">
                <a:latin typeface="Comic Sans MS" panose="030F0702030302020204" pitchFamily="66" charset="0"/>
              </a:rPr>
              <a:t>Feasibility </a:t>
            </a:r>
          </a:p>
          <a:p>
            <a:pPr algn="ctr">
              <a:defRPr/>
            </a:pPr>
            <a:r>
              <a:rPr lang="en-US" sz="1200" b="1">
                <a:latin typeface="Comic Sans MS" panose="030F0702030302020204" pitchFamily="66" charset="0"/>
              </a:rPr>
              <a:t>Study</a:t>
            </a:r>
          </a:p>
        </p:txBody>
      </p:sp>
      <p:sp>
        <p:nvSpPr>
          <p:cNvPr id="12292" name="Oval 8"/>
          <p:cNvSpPr>
            <a:spLocks noChangeArrowheads="1"/>
          </p:cNvSpPr>
          <p:nvPr/>
        </p:nvSpPr>
        <p:spPr bwMode="auto">
          <a:xfrm>
            <a:off x="2070489" y="1389724"/>
            <a:ext cx="1352842" cy="584341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>
                <a:latin typeface="Comic Sans MS" panose="030F0702030302020204" pitchFamily="66" charset="0"/>
              </a:rPr>
              <a:t>Requirements</a:t>
            </a:r>
          </a:p>
          <a:p>
            <a:pPr eaLnBrk="1" hangingPunct="1"/>
            <a:r>
              <a:rPr lang="en-US" altLang="en-US" sz="1400" b="1">
                <a:latin typeface="Comic Sans MS" panose="030F0702030302020204" pitchFamily="66" charset="0"/>
              </a:rPr>
              <a:t>gathering</a:t>
            </a:r>
          </a:p>
        </p:txBody>
      </p:sp>
      <p:sp>
        <p:nvSpPr>
          <p:cNvPr id="12293" name="Oval 9"/>
          <p:cNvSpPr>
            <a:spLocks noChangeArrowheads="1"/>
          </p:cNvSpPr>
          <p:nvPr/>
        </p:nvSpPr>
        <p:spPr bwMode="auto">
          <a:xfrm>
            <a:off x="3429001" y="1867133"/>
            <a:ext cx="1339881" cy="590822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>
                <a:latin typeface="Comic Sans MS" panose="030F0702030302020204" pitchFamily="66" charset="0"/>
              </a:rPr>
              <a:t>Requirements</a:t>
            </a:r>
          </a:p>
          <a:p>
            <a:pPr eaLnBrk="1" hangingPunct="1"/>
            <a:r>
              <a:rPr lang="en-US" altLang="en-US" sz="1400" b="1">
                <a:latin typeface="Comic Sans MS" panose="030F0702030302020204" pitchFamily="66" charset="0"/>
              </a:rPr>
              <a:t>analysis</a:t>
            </a:r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4516135" y="2291618"/>
            <a:ext cx="1484886" cy="565979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8579" tIns="34289" rIns="68579" bIns="34289" anchor="ctr"/>
          <a:lstStyle/>
          <a:p>
            <a:pPr>
              <a:defRPr/>
            </a:pPr>
            <a:r>
              <a:rPr lang="en-US" sz="1200" b="1" dirty="0">
                <a:latin typeface="Comic Sans MS" panose="030F0702030302020204" pitchFamily="66" charset="0"/>
              </a:rPr>
              <a:t>Requirements</a:t>
            </a:r>
          </a:p>
          <a:p>
            <a:pPr>
              <a:defRPr/>
            </a:pPr>
            <a:r>
              <a:rPr lang="en-US" sz="1200" b="1" dirty="0">
                <a:latin typeface="Comic Sans MS" panose="030F0702030302020204" pitchFamily="66" charset="0"/>
              </a:rPr>
              <a:t>specification</a:t>
            </a:r>
          </a:p>
        </p:txBody>
      </p:sp>
      <p:sp>
        <p:nvSpPr>
          <p:cNvPr id="12295" name="Line 11"/>
          <p:cNvSpPr>
            <a:spLocks noChangeShapeType="1"/>
          </p:cNvSpPr>
          <p:nvPr/>
        </p:nvSpPr>
        <p:spPr bwMode="auto">
          <a:xfrm>
            <a:off x="1910091" y="1517177"/>
            <a:ext cx="199281" cy="7020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8579" tIns="34289" rIns="68579" bIns="34289" anchor="ctr"/>
          <a:lstStyle/>
          <a:p>
            <a:endParaRPr lang="en-US" sz="1100"/>
          </a:p>
        </p:txBody>
      </p:sp>
      <p:sp>
        <p:nvSpPr>
          <p:cNvPr id="12296" name="Line 12"/>
          <p:cNvSpPr>
            <a:spLocks noChangeShapeType="1"/>
          </p:cNvSpPr>
          <p:nvPr/>
        </p:nvSpPr>
        <p:spPr bwMode="auto">
          <a:xfrm>
            <a:off x="3166533" y="1898456"/>
            <a:ext cx="349957" cy="155536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8579" tIns="34289" rIns="68579" bIns="34289" anchor="ctr"/>
          <a:lstStyle/>
          <a:p>
            <a:endParaRPr lang="en-US" sz="1100"/>
          </a:p>
        </p:txBody>
      </p:sp>
      <p:sp>
        <p:nvSpPr>
          <p:cNvPr id="12297" name="Line 13"/>
          <p:cNvSpPr>
            <a:spLocks noChangeShapeType="1"/>
          </p:cNvSpPr>
          <p:nvPr/>
        </p:nvSpPr>
        <p:spPr bwMode="auto">
          <a:xfrm flipH="1" flipV="1">
            <a:off x="3415228" y="1721319"/>
            <a:ext cx="327275" cy="1663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8579" tIns="34289" rIns="68579" bIns="34289" anchor="ctr"/>
          <a:lstStyle/>
          <a:p>
            <a:endParaRPr lang="en-US" sz="1100"/>
          </a:p>
        </p:txBody>
      </p:sp>
      <p:sp>
        <p:nvSpPr>
          <p:cNvPr id="12298" name="Line 14"/>
          <p:cNvSpPr>
            <a:spLocks noChangeShapeType="1"/>
          </p:cNvSpPr>
          <p:nvPr/>
        </p:nvSpPr>
        <p:spPr bwMode="auto">
          <a:xfrm>
            <a:off x="4200201" y="2462275"/>
            <a:ext cx="342666" cy="1717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8579" tIns="34289" rIns="68579" bIns="34289" anchor="ctr"/>
          <a:lstStyle/>
          <a:p>
            <a:endParaRPr lang="en-US" sz="1100"/>
          </a:p>
        </p:txBody>
      </p:sp>
      <p:sp>
        <p:nvSpPr>
          <p:cNvPr id="12299" name="Line 15"/>
          <p:cNvSpPr>
            <a:spLocks noChangeShapeType="1"/>
          </p:cNvSpPr>
          <p:nvPr/>
        </p:nvSpPr>
        <p:spPr bwMode="auto">
          <a:xfrm flipH="1" flipV="1">
            <a:off x="4753490" y="2146882"/>
            <a:ext cx="365348" cy="150136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8579" tIns="34289" rIns="68579" bIns="34289" anchor="ctr"/>
          <a:lstStyle/>
          <a:p>
            <a:endParaRPr lang="en-US" sz="1100"/>
          </a:p>
        </p:txBody>
      </p:sp>
      <p:sp>
        <p:nvSpPr>
          <p:cNvPr id="12300" name="Line 16"/>
          <p:cNvSpPr>
            <a:spLocks noChangeShapeType="1"/>
          </p:cNvSpPr>
          <p:nvPr/>
        </p:nvSpPr>
        <p:spPr bwMode="auto">
          <a:xfrm>
            <a:off x="1431331" y="1772083"/>
            <a:ext cx="0" cy="628626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8579" tIns="34289" rIns="68579" bIns="34289" anchor="ctr"/>
          <a:lstStyle/>
          <a:p>
            <a:endParaRPr lang="en-US" sz="1100"/>
          </a:p>
        </p:txBody>
      </p: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856980" y="2384507"/>
            <a:ext cx="917016" cy="50873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/>
          <a:lstStyle/>
          <a:p>
            <a:pPr algn="ctr">
              <a:defRPr/>
            </a:pPr>
            <a:r>
              <a:rPr lang="en-US" sz="1100" b="1">
                <a:latin typeface="Comic Sans MS" panose="030F0702030302020204" pitchFamily="66" charset="0"/>
              </a:rPr>
              <a:t>Feasibility</a:t>
            </a:r>
          </a:p>
          <a:p>
            <a:pPr algn="ctr">
              <a:defRPr/>
            </a:pPr>
            <a:r>
              <a:rPr lang="en-US" sz="1100" b="1">
                <a:latin typeface="Comic Sans MS" panose="030F0702030302020204" pitchFamily="66" charset="0"/>
              </a:rPr>
              <a:t>report</a:t>
            </a:r>
          </a:p>
        </p:txBody>
      </p:sp>
      <p:sp>
        <p:nvSpPr>
          <p:cNvPr id="12302" name="Line 26"/>
          <p:cNvSpPr>
            <a:spLocks noChangeShapeType="1"/>
          </p:cNvSpPr>
          <p:nvPr/>
        </p:nvSpPr>
        <p:spPr bwMode="auto">
          <a:xfrm>
            <a:off x="5352953" y="2878119"/>
            <a:ext cx="0" cy="102934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8579" tIns="34289" rIns="68579" bIns="34289" anchor="ctr"/>
          <a:lstStyle/>
          <a:p>
            <a:endParaRPr lang="en-US" sz="1100"/>
          </a:p>
        </p:txBody>
      </p:sp>
      <p:sp>
        <p:nvSpPr>
          <p:cNvPr id="12303" name="Rectangle 27"/>
          <p:cNvSpPr>
            <a:spLocks noChangeArrowheads="1"/>
          </p:cNvSpPr>
          <p:nvPr/>
        </p:nvSpPr>
        <p:spPr bwMode="auto">
          <a:xfrm>
            <a:off x="4597144" y="3898826"/>
            <a:ext cx="1384435" cy="49145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>
                <a:latin typeface="Comic Sans MS" panose="030F0702030302020204" pitchFamily="66" charset="0"/>
              </a:rPr>
              <a:t>SRS Document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2000250" y="971550"/>
            <a:ext cx="4286250" cy="35814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xmlns="" val="25242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057900" cy="870572"/>
          </a:xfrm>
        </p:spPr>
        <p:txBody>
          <a:bodyPr vert="horz" lIns="13500" tIns="35100" rIns="13500" bIns="35100" rtlCol="0" anchor="ctr">
            <a:noAutofit/>
          </a:bodyPr>
          <a:lstStyle/>
          <a:p>
            <a:pPr defTabSz="622158">
              <a:spcBef>
                <a:spcPts val="544"/>
              </a:spcBef>
            </a:pPr>
            <a:r>
              <a:rPr lang="en-GB" altLang="en-US" sz="2800" b="1" dirty="0"/>
              <a:t>Requirements Analysis and Specification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1" y="742950"/>
            <a:ext cx="6743699" cy="3793358"/>
          </a:xfrm>
        </p:spPr>
        <p:txBody>
          <a:bodyPr vert="horz" lIns="13500" tIns="35100" rIns="13500" bIns="35100" rtlCol="0">
            <a:normAutofit fontScale="92500" lnSpcReduction="20000"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476"/>
              </a:spcBef>
              <a:spcAft>
                <a:spcPts val="544"/>
              </a:spcAft>
            </a:pPr>
            <a:r>
              <a:rPr lang="en-GB" altLang="en-US" sz="2722" dirty="0"/>
              <a:t>Requirements Gathering:</a:t>
            </a:r>
          </a:p>
          <a:p>
            <a:pPr marL="505503" lvl="1" defTabSz="622158">
              <a:lnSpc>
                <a:spcPct val="120000"/>
              </a:lnSpc>
              <a:spcBef>
                <a:spcPts val="476"/>
              </a:spcBef>
              <a:spcAft>
                <a:spcPts val="544"/>
              </a:spcAft>
            </a:pPr>
            <a:r>
              <a:rPr lang="en-GB" altLang="en-US" sz="2449" dirty="0">
                <a:solidFill>
                  <a:srgbClr val="000099"/>
                </a:solidFill>
              </a:rPr>
              <a:t>Fully understand the user requirements.</a:t>
            </a:r>
          </a:p>
          <a:p>
            <a:pPr marL="233309" indent="-233309" defTabSz="622158">
              <a:lnSpc>
                <a:spcPct val="120000"/>
              </a:lnSpc>
              <a:spcBef>
                <a:spcPts val="476"/>
              </a:spcBef>
              <a:spcAft>
                <a:spcPts val="544"/>
              </a:spcAft>
            </a:pPr>
            <a:r>
              <a:rPr lang="en-GB" altLang="en-US" sz="2722" dirty="0"/>
              <a:t>Requirements Analysis:</a:t>
            </a:r>
          </a:p>
          <a:p>
            <a:pPr marL="505503" lvl="1" defTabSz="622158">
              <a:lnSpc>
                <a:spcPct val="120000"/>
              </a:lnSpc>
              <a:spcBef>
                <a:spcPts val="476"/>
              </a:spcBef>
              <a:spcAft>
                <a:spcPts val="544"/>
              </a:spcAft>
            </a:pPr>
            <a:r>
              <a:rPr lang="en-GB" altLang="en-US" sz="2449" dirty="0">
                <a:solidFill>
                  <a:srgbClr val="000099"/>
                </a:solidFill>
              </a:rPr>
              <a:t>Remove inconsistencies, anomalies, etc. from requirements.</a:t>
            </a:r>
          </a:p>
          <a:p>
            <a:pPr marL="233309" indent="-233309" defTabSz="622158">
              <a:lnSpc>
                <a:spcPct val="120000"/>
              </a:lnSpc>
              <a:spcBef>
                <a:spcPts val="476"/>
              </a:spcBef>
              <a:spcAft>
                <a:spcPts val="544"/>
              </a:spcAft>
            </a:pPr>
            <a:r>
              <a:rPr lang="en-GB" altLang="en-US" sz="2722" dirty="0"/>
              <a:t>Requirements Specification:</a:t>
            </a:r>
          </a:p>
          <a:p>
            <a:pPr marL="505503" lvl="1" defTabSz="622158">
              <a:lnSpc>
                <a:spcPct val="120000"/>
              </a:lnSpc>
              <a:spcBef>
                <a:spcPts val="476"/>
              </a:spcBef>
              <a:spcAft>
                <a:spcPts val="544"/>
              </a:spcAft>
            </a:pPr>
            <a:r>
              <a:rPr lang="en-GB" altLang="en-US" sz="2449" dirty="0">
                <a:solidFill>
                  <a:srgbClr val="000099"/>
                </a:solidFill>
              </a:rPr>
              <a:t>Document requirements properly in an SRS document.</a:t>
            </a:r>
          </a:p>
        </p:txBody>
      </p:sp>
    </p:spTree>
    <p:extLst>
      <p:ext uri="{BB962C8B-B14F-4D97-AF65-F5344CB8AC3E}">
        <p14:creationId xmlns:p14="http://schemas.microsoft.com/office/powerpoint/2010/main" xmlns="" val="163779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99626" y="694964"/>
            <a:ext cx="2244074" cy="628626"/>
          </a:xfrm>
          <a:solidFill>
            <a:srgbClr val="FFFF00"/>
          </a:solidFill>
        </p:spPr>
        <p:txBody>
          <a:bodyPr anchor="t">
            <a:normAutofit fontScale="90000"/>
          </a:bodyPr>
          <a:lstStyle/>
          <a:p>
            <a:pPr eaLnBrk="1" hangingPunct="1"/>
            <a:r>
              <a:rPr lang="en-US" altLang="en-US" sz="2722" b="1" dirty="0"/>
              <a:t>Need for SRS…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" y="285750"/>
            <a:ext cx="6857999" cy="4646648"/>
          </a:xfrm>
        </p:spPr>
        <p:txBody>
          <a:bodyPr vert="horz" lIns="68579" tIns="34289" rIns="68579" bIns="34289" rtlCol="0">
            <a:normAutofit lnSpcReduction="10000"/>
          </a:bodyPr>
          <a:lstStyle/>
          <a:p>
            <a:pPr marL="279755" indent="-233309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dirty="0">
                <a:solidFill>
                  <a:srgbClr val="0000CC"/>
                </a:solidFill>
              </a:rPr>
              <a:t>Good SRS reduces development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cost:</a:t>
            </a:r>
            <a:endParaRPr lang="en-US" altLang="en-US" sz="2400" b="1" dirty="0">
              <a:solidFill>
                <a:srgbClr val="0000CC"/>
              </a:solidFill>
            </a:endParaRPr>
          </a:p>
          <a:p>
            <a:pPr marL="50334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Req. errors are expensive to fix later</a:t>
            </a:r>
          </a:p>
          <a:p>
            <a:pPr marL="50334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Req. changes cost a lot (typically 40% </a:t>
            </a:r>
            <a:r>
              <a:rPr lang="en-US" altLang="en-US" sz="2000" dirty="0" smtClean="0"/>
              <a:t>of requirements change later)</a:t>
            </a:r>
            <a:endParaRPr lang="en-US" altLang="en-US" sz="2000" dirty="0"/>
          </a:p>
          <a:p>
            <a:pPr marL="50334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Good SRS can minimize changes and errors</a:t>
            </a:r>
          </a:p>
          <a:p>
            <a:pPr marL="50334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dirty="0">
                <a:solidFill>
                  <a:srgbClr val="006600"/>
                </a:solidFill>
              </a:rPr>
              <a:t>Substantial savings --- effort spent during req. saves multiple times that effort</a:t>
            </a:r>
          </a:p>
          <a:p>
            <a:pPr marL="279755" indent="-233309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dirty="0">
                <a:solidFill>
                  <a:srgbClr val="0000CC"/>
                </a:solidFill>
              </a:rPr>
              <a:t>An Example:</a:t>
            </a:r>
          </a:p>
          <a:p>
            <a:pPr marL="50334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Cost of fixing errors in req. , design , coding , acceptance </a:t>
            </a:r>
            <a:r>
              <a:rPr lang="en-US" altLang="en-US" sz="2000" dirty="0" smtClean="0"/>
              <a:t>                                            testing </a:t>
            </a:r>
            <a:r>
              <a:rPr lang="en-US" altLang="en-US" sz="2000" dirty="0"/>
              <a:t>and </a:t>
            </a:r>
            <a:r>
              <a:rPr lang="en-US" altLang="en-US" sz="2000" dirty="0" smtClean="0"/>
              <a:t>operation increases exponentially</a:t>
            </a:r>
            <a:endParaRPr lang="en-US" altLang="en-US" sz="2000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996515" y="2952750"/>
            <a:ext cx="1747185" cy="1263308"/>
            <a:chOff x="5110" y="2834"/>
            <a:chExt cx="1240" cy="780"/>
          </a:xfrm>
        </p:grpSpPr>
        <p:sp>
          <p:nvSpPr>
            <p:cNvPr id="16390" name="Line 5"/>
            <p:cNvSpPr>
              <a:spLocks noChangeShapeType="1"/>
            </p:cNvSpPr>
            <p:nvPr/>
          </p:nvSpPr>
          <p:spPr bwMode="auto">
            <a:xfrm>
              <a:off x="5240" y="2852"/>
              <a:ext cx="0" cy="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6391" name="Line 6"/>
            <p:cNvSpPr>
              <a:spLocks noChangeShapeType="1"/>
            </p:cNvSpPr>
            <p:nvPr/>
          </p:nvSpPr>
          <p:spPr bwMode="auto">
            <a:xfrm>
              <a:off x="5110" y="3558"/>
              <a:ext cx="1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6392" name="Freeform 7"/>
            <p:cNvSpPr>
              <a:spLocks/>
            </p:cNvSpPr>
            <p:nvPr/>
          </p:nvSpPr>
          <p:spPr bwMode="auto">
            <a:xfrm>
              <a:off x="5323" y="2834"/>
              <a:ext cx="929" cy="678"/>
            </a:xfrm>
            <a:custGeom>
              <a:avLst/>
              <a:gdLst>
                <a:gd name="T0" fmla="*/ 0 w 929"/>
                <a:gd name="T1" fmla="*/ 678 h 678"/>
                <a:gd name="T2" fmla="*/ 307 w 929"/>
                <a:gd name="T3" fmla="*/ 659 h 678"/>
                <a:gd name="T4" fmla="*/ 558 w 929"/>
                <a:gd name="T5" fmla="*/ 576 h 678"/>
                <a:gd name="T6" fmla="*/ 809 w 929"/>
                <a:gd name="T7" fmla="*/ 297 h 678"/>
                <a:gd name="T8" fmla="*/ 929 w 929"/>
                <a:gd name="T9" fmla="*/ 0 h 6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9"/>
                <a:gd name="T16" fmla="*/ 0 h 678"/>
                <a:gd name="T17" fmla="*/ 929 w 929"/>
                <a:gd name="T18" fmla="*/ 678 h 6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9" h="678">
                  <a:moveTo>
                    <a:pt x="0" y="678"/>
                  </a:moveTo>
                  <a:cubicBezTo>
                    <a:pt x="107" y="677"/>
                    <a:pt x="214" y="676"/>
                    <a:pt x="307" y="659"/>
                  </a:cubicBezTo>
                  <a:cubicBezTo>
                    <a:pt x="400" y="642"/>
                    <a:pt x="474" y="636"/>
                    <a:pt x="558" y="576"/>
                  </a:cubicBezTo>
                  <a:cubicBezTo>
                    <a:pt x="642" y="516"/>
                    <a:pt x="747" y="393"/>
                    <a:pt x="809" y="297"/>
                  </a:cubicBezTo>
                  <a:cubicBezTo>
                    <a:pt x="871" y="201"/>
                    <a:pt x="900" y="100"/>
                    <a:pt x="929" y="0"/>
                  </a:cubicBezTo>
                </a:path>
              </a:pathLst>
            </a:cu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  <p:sp>
        <p:nvSpPr>
          <p:cNvPr id="16389" name="Text Box 9"/>
          <p:cNvSpPr txBox="1">
            <a:spLocks noChangeArrowheads="1"/>
          </p:cNvSpPr>
          <p:nvPr/>
        </p:nvSpPr>
        <p:spPr bwMode="auto">
          <a:xfrm rot="10800000">
            <a:off x="4856704" y="3200255"/>
            <a:ext cx="435953" cy="59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33" b="1" dirty="0">
                <a:solidFill>
                  <a:schemeClr val="hlink"/>
                </a:solidFill>
                <a:latin typeface="Comic Sans MS" panose="030F0702030302020204" pitchFamily="66" charset="0"/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xmlns="" val="50770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096000" cy="854370"/>
          </a:xfrm>
          <a:noFill/>
        </p:spPr>
        <p:txBody>
          <a:bodyPr>
            <a:normAutofit/>
          </a:bodyPr>
          <a:lstStyle/>
          <a:p>
            <a:pPr eaLnBrk="1"/>
            <a:r>
              <a:rPr lang="en-US" altLang="en-US" sz="2722" b="1" dirty="0"/>
              <a:t>What are the Uses of </a:t>
            </a:r>
            <a:r>
              <a:rPr lang="en-US" altLang="en-US" sz="2722" b="1" dirty="0" smtClean="0"/>
              <a:t>an  SRS </a:t>
            </a:r>
            <a:r>
              <a:rPr lang="en-US" altLang="en-US" sz="2722" b="1" dirty="0"/>
              <a:t>Document?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42950"/>
            <a:ext cx="6743700" cy="40791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340"/>
              </a:spcAft>
            </a:pPr>
            <a:r>
              <a:rPr lang="en-US" altLang="en-US" sz="2400" dirty="0"/>
              <a:t>Establishes the basis for agreement between the customers and the suppliers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340"/>
              </a:spcAft>
            </a:pPr>
            <a:r>
              <a:rPr lang="en-US" altLang="en-US" sz="2400" dirty="0"/>
              <a:t>Forms the starting point for development.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340"/>
              </a:spcAft>
            </a:pPr>
            <a:r>
              <a:rPr lang="en-US" altLang="en-US" sz="2400" dirty="0"/>
              <a:t>Provide a basis for estimating costs and schedules.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340"/>
              </a:spcAft>
            </a:pPr>
            <a:r>
              <a:rPr lang="en-US" altLang="en-US" sz="2400" dirty="0"/>
              <a:t>Provide a </a:t>
            </a:r>
            <a:r>
              <a:rPr lang="en-US" altLang="en-US" sz="2400" dirty="0" smtClean="0"/>
              <a:t>basis </a:t>
            </a:r>
            <a:r>
              <a:rPr lang="en-US" altLang="en-US" sz="2400" dirty="0"/>
              <a:t>for validation and verification.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340"/>
              </a:spcAft>
            </a:pPr>
            <a:r>
              <a:rPr lang="en-US" altLang="en-US" sz="2400" dirty="0"/>
              <a:t>Provide a basis for </a:t>
            </a:r>
            <a:r>
              <a:rPr lang="en-US" altLang="en-US" sz="2400" dirty="0" smtClean="0"/>
              <a:t>user manual preparation. </a:t>
            </a:r>
            <a:endParaRPr lang="en-US" altLang="en-US" sz="2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340"/>
              </a:spcAft>
            </a:pPr>
            <a:r>
              <a:rPr lang="en-US" altLang="en-US" sz="2400" dirty="0"/>
              <a:t>Serves as a basis for </a:t>
            </a:r>
            <a:r>
              <a:rPr lang="en-US" altLang="en-US" sz="2400" dirty="0" smtClean="0"/>
              <a:t>later enhancements.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4246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4008</TotalTime>
  <Words>1656</Words>
  <Application>Microsoft Office PowerPoint</Application>
  <PresentationFormat>Custom</PresentationFormat>
  <Paragraphs>252</Paragraphs>
  <Slides>40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Custom Design</vt:lpstr>
      <vt:lpstr>Requirements Specification and Analysis  I </vt:lpstr>
      <vt:lpstr>What are Requirements?</vt:lpstr>
      <vt:lpstr>Understanding and specifying requirements</vt:lpstr>
      <vt:lpstr>Requirements for Products</vt:lpstr>
      <vt:lpstr>Activities in Requirements Analysis and Specification </vt:lpstr>
      <vt:lpstr>Slide 6</vt:lpstr>
      <vt:lpstr>Requirements Analysis and Specification</vt:lpstr>
      <vt:lpstr>Need for SRS…</vt:lpstr>
      <vt:lpstr>What are the Uses of an  SRS Document?</vt:lpstr>
      <vt:lpstr>Forms A Basis for User Manual</vt:lpstr>
      <vt:lpstr>SRS Document: Stakeholders</vt:lpstr>
      <vt:lpstr>Requirement process..</vt:lpstr>
      <vt:lpstr>How to Gather Requirements?</vt:lpstr>
      <vt:lpstr>Requirements Gathering Activities</vt:lpstr>
      <vt:lpstr>Requirements Gathering (CONT.)</vt:lpstr>
      <vt:lpstr>Requirements Gathering (CONT.)</vt:lpstr>
      <vt:lpstr>Case Study: Automation of Office Work at CSE Dept.</vt:lpstr>
      <vt:lpstr>Case Study: Automation of Office Work at CSE Dept.</vt:lpstr>
      <vt:lpstr>Case Study: Automation of Office Work at CSE Dept.</vt:lpstr>
      <vt:lpstr>Case Study: Automation of Office Work at CSE Dept.</vt:lpstr>
      <vt:lpstr>Analysis of Gathered Requirements</vt:lpstr>
      <vt:lpstr>Ambiguity</vt:lpstr>
      <vt:lpstr>Inconsistent Requirement</vt:lpstr>
      <vt:lpstr>Incomplete Requirement</vt:lpstr>
      <vt:lpstr>Analysis of the Gathered Requirements  </vt:lpstr>
      <vt:lpstr>Analysis of the Gathered Requirements (CONT.)  </vt:lpstr>
      <vt:lpstr>Analysis of the Gathered Requirements (CONT.)</vt:lpstr>
      <vt:lpstr>Analysis of the Gathered Requirements (CONT.)</vt:lpstr>
      <vt:lpstr>Analysis of the Gathered Requirements</vt:lpstr>
      <vt:lpstr>Analysis of the Gathered Requirements</vt:lpstr>
      <vt:lpstr>Analysis of the Gathered Requirements(CONT.)</vt:lpstr>
      <vt:lpstr>Software Requirements Specification</vt:lpstr>
      <vt:lpstr>SRS Document</vt:lpstr>
      <vt:lpstr>SRS  Document (CONT.)</vt:lpstr>
      <vt:lpstr>SRS  Document (CONT.)</vt:lpstr>
      <vt:lpstr>SRS Document (CONT.)</vt:lpstr>
      <vt:lpstr>Properties of a Good SRS Document</vt:lpstr>
      <vt:lpstr>Properties of a Good SRS Document  (cont...)</vt:lpstr>
      <vt:lpstr>SRS should not include...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rajib mall</cp:lastModifiedBy>
  <cp:revision>163</cp:revision>
  <dcterms:created xsi:type="dcterms:W3CDTF">2016-12-13T07:50:37Z</dcterms:created>
  <dcterms:modified xsi:type="dcterms:W3CDTF">2018-07-25T11:53:17Z</dcterms:modified>
</cp:coreProperties>
</file>