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18" r:id="rId3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FFFFFF"/>
    <a:srgbClr val="6600CC"/>
    <a:srgbClr val="333399"/>
    <a:srgbClr val="F5E5C7"/>
    <a:srgbClr val="FDE2D3"/>
    <a:srgbClr val="F7E9D1"/>
    <a:srgbClr val="EDD09B"/>
    <a:srgbClr val="E5BA6D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434" autoAdjust="0"/>
  </p:normalViewPr>
  <p:slideViewPr>
    <p:cSldViewPr>
      <p:cViewPr varScale="1">
        <p:scale>
          <a:sx n="98" d="100"/>
          <a:sy n="98" d="100"/>
        </p:scale>
        <p:origin x="-726" y="-90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>
              <a:solidFill>
                <a:schemeClr val="bg1"/>
              </a:solidFill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97197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78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15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08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759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ED5A00-B0D0-4B34-9921-71E1C8849B4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278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644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437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83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27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771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52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13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75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83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010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612900" y="1266825"/>
            <a:ext cx="3783013" cy="297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125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411288" y="4446588"/>
            <a:ext cx="4187825" cy="35861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618" tIns="41809" rIns="83618" bIns="41809" anchor="ctr"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5596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612900" y="1266825"/>
            <a:ext cx="3783013" cy="297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22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411288" y="4446588"/>
            <a:ext cx="4187825" cy="35861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618" tIns="41809" rIns="83618" bIns="41809" anchor="ctr"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3853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612900" y="1266825"/>
            <a:ext cx="3783013" cy="297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32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411288" y="4446588"/>
            <a:ext cx="4187825" cy="35861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618" tIns="41809" rIns="83618" bIns="41809" anchor="ctr"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9180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4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7B59-44A0-4655-9E53-22E664B1E8E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01C-1F2F-4BD0-BB4F-6D208A654B6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BB4-2544-429B-8DD2-9CB8DE213E3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30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23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79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61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4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43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1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1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225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36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3" y="741368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1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8D5C-939B-4F9A-8339-4C3CBE1069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3" y="741368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1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23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18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4643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274643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1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04-A137-4510-83C7-0C099352FE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1C9-1D82-427E-B555-72B6509E27BD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B9C-C0A3-48FD-9D7D-948CE71850A6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08F-9961-4F50-83BF-DC4094DA3AF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60AF-9824-4BB5-8DAE-668FEBAB210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/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04793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DA5-7573-4557-993F-CBDF81FDD3C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8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FFC-1AE6-4EF3-9380-E850C6DE895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E413-9DE2-4B21-9AD0-1DC13404DEA0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2" y="133355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8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Fundamentals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6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7072" y="1534842"/>
            <a:ext cx="4704974" cy="1866436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68569" tIns="34284" rIns="68569" bIns="34284" rtlCol="0" anchor="ctr">
            <a:normAutofit fontScale="90000"/>
          </a:bodyPr>
          <a:lstStyle/>
          <a:p>
            <a:pPr defTabSz="684806"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4313" algn="l"/>
                <a:tab pos="2177552" algn="l"/>
                <a:tab pos="2488631" algn="l"/>
                <a:tab pos="2799710" algn="l"/>
                <a:tab pos="3107549" algn="l"/>
                <a:tab pos="3421868" algn="l"/>
                <a:tab pos="3732947" algn="l"/>
                <a:tab pos="4041865" algn="l"/>
                <a:tab pos="4351864" algn="l"/>
                <a:tab pos="4666183" algn="l"/>
                <a:tab pos="4977262" algn="l"/>
                <a:tab pos="5285101" algn="l"/>
                <a:tab pos="5596180" algn="l"/>
                <a:tab pos="5910499" algn="l"/>
                <a:tab pos="6221578" algn="l"/>
              </a:tabLst>
            </a:pPr>
            <a:r>
              <a:rPr lang="en-GB" altLang="en-US" sz="3600" b="1" dirty="0" smtClean="0">
                <a:solidFill>
                  <a:srgbClr val="0000FF"/>
                </a:solidFill>
              </a:rPr>
              <a:t>Requirements Specification </a:t>
            </a:r>
            <a:r>
              <a:rPr lang="en-GB" altLang="en-US" sz="3600" b="1" smtClean="0">
                <a:solidFill>
                  <a:srgbClr val="0000FF"/>
                </a:solidFill>
              </a:rPr>
              <a:t>and Analysis II</a:t>
            </a:r>
            <a:r>
              <a:rPr lang="en-GB" altLang="en-US" sz="3600" b="1" dirty="0">
                <a:solidFill>
                  <a:srgbClr val="0000FF"/>
                </a:solidFill>
              </a:rPr>
              <a:t/>
            </a:r>
            <a:br>
              <a:rPr lang="en-GB" altLang="en-US" sz="3600" b="1" dirty="0">
                <a:solidFill>
                  <a:srgbClr val="0000FF"/>
                </a:solidFill>
              </a:rPr>
            </a:br>
            <a:endParaRPr lang="en-GB" altLang="en-US" sz="10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813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0151" y="57150"/>
            <a:ext cx="5200649" cy="853290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Goals of Implementation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819150"/>
            <a:ext cx="6496050" cy="3957535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Goals describe things that are desirable of the system:</a:t>
            </a:r>
          </a:p>
          <a:p>
            <a:pPr marL="505503" lvl="1" defTabSz="622158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But, would not be checked for compliance. </a:t>
            </a:r>
          </a:p>
          <a:p>
            <a:pPr marL="505503" lvl="1" defTabSz="622158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For example, 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Reusability issues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Functionalities to be developed in future</a:t>
            </a:r>
          </a:p>
        </p:txBody>
      </p:sp>
    </p:spTree>
    <p:extLst>
      <p:ext uri="{BB962C8B-B14F-4D97-AF65-F5344CB8AC3E}">
        <p14:creationId xmlns:p14="http://schemas.microsoft.com/office/powerpoint/2010/main" xmlns="" val="1072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846" y="396403"/>
            <a:ext cx="4389041" cy="3382915"/>
          </a:xfrm>
        </p:spPr>
        <p:txBody>
          <a:bodyPr>
            <a:noAutofit/>
          </a:bodyPr>
          <a:lstStyle/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Title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Table of Contents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1.  Introduction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6600FF"/>
                </a:solidFill>
              </a:rPr>
              <a:t>1.1  Purpose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6600FF"/>
                </a:solidFill>
              </a:rPr>
              <a:t>1.2  Scope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6600FF"/>
                </a:solidFill>
              </a:rPr>
              <a:t>1.3  Definitions. Acronyms, and Abbreviations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6600FF"/>
                </a:solidFill>
              </a:rPr>
              <a:t>1.4  References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6600FF"/>
                </a:solidFill>
              </a:rPr>
              <a:t>1.5  Overview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2. Overall Description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3. </a:t>
            </a:r>
            <a:r>
              <a:rPr lang="en-CA" altLang="en-US" sz="2000" b="1" dirty="0" smtClean="0">
                <a:solidFill>
                  <a:srgbClr val="008000"/>
                </a:solidFill>
              </a:rPr>
              <a:t>Specific Requirements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Appendices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Index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endParaRPr lang="en-CA" altLang="en-US" sz="1600" dirty="0" smtClean="0"/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 flipH="1">
            <a:off x="1535833" y="824128"/>
            <a:ext cx="1939343" cy="73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00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903155" y="17463"/>
            <a:ext cx="5144040" cy="854370"/>
          </a:xfrm>
        </p:spPr>
        <p:txBody>
          <a:bodyPr/>
          <a:lstStyle/>
          <a:p>
            <a:r>
              <a:rPr lang="en-CA" altLang="en-US" sz="2177" b="1" dirty="0"/>
              <a:t>IEEE 830-1998 Standard for SRS</a:t>
            </a: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1041680" y="3684267"/>
            <a:ext cx="4481390" cy="651308"/>
          </a:xfrm>
          <a:prstGeom prst="roundRect">
            <a:avLst>
              <a:gd name="adj" fmla="val 16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33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2367046" y="801466"/>
            <a:ext cx="1976354" cy="442846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Describe purpose of </a:t>
            </a:r>
            <a:r>
              <a:rPr lang="en-CA" altLang="en-US" sz="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the system</a:t>
            </a:r>
            <a:endParaRPr lang="en-CA" altLang="en-US" sz="8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Describe intended audience</a:t>
            </a: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>
            <a:off x="1390282" y="1592107"/>
            <a:ext cx="2289035" cy="258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00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3695301" y="1472091"/>
            <a:ext cx="2282335" cy="207843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CA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W</a:t>
            </a:r>
            <a:r>
              <a:rPr lang="en-CA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hat </a:t>
            </a:r>
            <a:r>
              <a:rPr lang="en-CA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the system will and will not </a:t>
            </a:r>
            <a:r>
              <a:rPr lang="en-CA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do</a:t>
            </a:r>
            <a:endParaRPr lang="en-CA" altLang="en-US" sz="9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H="1">
            <a:off x="3605991" y="2167498"/>
            <a:ext cx="321212" cy="49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00">
              <a:solidFill>
                <a:srgbClr val="006600"/>
              </a:solidFill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3962294" y="1994301"/>
            <a:ext cx="2667106" cy="442846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Define the vocabulary of the SRS (</a:t>
            </a:r>
            <a:r>
              <a:rPr lang="en-CA" altLang="en-US" sz="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may also  </a:t>
            </a: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be in appendix)</a:t>
            </a:r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 flipH="1" flipV="1">
            <a:off x="1747669" y="2522380"/>
            <a:ext cx="1052681" cy="273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00"/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2571751" y="2624961"/>
            <a:ext cx="4171950" cy="348410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List all referenced documents </a:t>
            </a:r>
            <a:r>
              <a:rPr lang="en-US" altLang="en-US" sz="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and their sources </a:t>
            </a: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SRS (may </a:t>
            </a:r>
            <a:r>
              <a:rPr lang="en-CA" altLang="en-US" sz="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also </a:t>
            </a: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be </a:t>
            </a:r>
            <a:r>
              <a:rPr lang="en-CA" altLang="en-US" sz="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in </a:t>
            </a:r>
            <a:r>
              <a:rPr lang="en-CA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appendix)</a:t>
            </a:r>
          </a:p>
        </p:txBody>
      </p:sp>
      <p:sp>
        <p:nvSpPr>
          <p:cNvPr id="239629" name="Freeform 13"/>
          <p:cNvSpPr>
            <a:spLocks/>
          </p:cNvSpPr>
          <p:nvPr/>
        </p:nvSpPr>
        <p:spPr bwMode="auto">
          <a:xfrm>
            <a:off x="1565212" y="2910209"/>
            <a:ext cx="2114105" cy="246221"/>
          </a:xfrm>
          <a:custGeom>
            <a:avLst/>
            <a:gdLst>
              <a:gd name="T0" fmla="*/ 2147483647 w 1705"/>
              <a:gd name="T1" fmla="*/ 2147483647 h 910"/>
              <a:gd name="T2" fmla="*/ 2147483647 w 1705"/>
              <a:gd name="T3" fmla="*/ 2147483647 h 910"/>
              <a:gd name="T4" fmla="*/ 0 w 1705"/>
              <a:gd name="T5" fmla="*/ 0 h 910"/>
              <a:gd name="T6" fmla="*/ 0 60000 65536"/>
              <a:gd name="T7" fmla="*/ 0 60000 65536"/>
              <a:gd name="T8" fmla="*/ 0 60000 65536"/>
              <a:gd name="T9" fmla="*/ 0 w 1705"/>
              <a:gd name="T10" fmla="*/ 0 h 910"/>
              <a:gd name="T11" fmla="*/ 1705 w 1705"/>
              <a:gd name="T12" fmla="*/ 910 h 9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5" h="910">
                <a:moveTo>
                  <a:pt x="1705" y="910"/>
                </a:moveTo>
                <a:cubicBezTo>
                  <a:pt x="1543" y="793"/>
                  <a:pt x="1016" y="358"/>
                  <a:pt x="732" y="206"/>
                </a:cubicBezTo>
                <a:cubicBezTo>
                  <a:pt x="448" y="54"/>
                  <a:pt x="152" y="4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00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3717893" y="3318009"/>
            <a:ext cx="2236359" cy="241606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CA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Describe </a:t>
            </a:r>
            <a:r>
              <a:rPr lang="en-CA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how the SRS is organized</a:t>
            </a:r>
          </a:p>
        </p:txBody>
      </p:sp>
    </p:spTree>
    <p:extLst>
      <p:ext uri="{BB962C8B-B14F-4D97-AF65-F5344CB8AC3E}">
        <p14:creationId xmlns:p14="http://schemas.microsoft.com/office/powerpoint/2010/main" xmlns="" val="2753429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nimBg="1"/>
      <p:bldP spid="239622" grpId="0" animBg="1"/>
      <p:bldP spid="239623" grpId="0" animBg="1"/>
      <p:bldP spid="239624" grpId="0" animBg="1"/>
      <p:bldP spid="239625" grpId="0" animBg="1"/>
      <p:bldP spid="239626" grpId="0" animBg="1"/>
      <p:bldP spid="239627" grpId="0" animBg="1"/>
      <p:bldP spid="239628" grpId="0" animBg="1"/>
      <p:bldP spid="239629" grpId="0" animBg="1"/>
      <p:bldP spid="2396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1" y="6482"/>
            <a:ext cx="4766540" cy="854370"/>
          </a:xfrm>
        </p:spPr>
        <p:txBody>
          <a:bodyPr/>
          <a:lstStyle/>
          <a:p>
            <a:r>
              <a:rPr lang="en-CA" altLang="en-US" sz="2177" b="1" dirty="0"/>
              <a:t>IEEE 830-1998 Standard – Section 2 of SRS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367240"/>
            <a:ext cx="4389041" cy="3382915"/>
          </a:xfrm>
        </p:spPr>
        <p:txBody>
          <a:bodyPr>
            <a:noAutofit/>
          </a:bodyPr>
          <a:lstStyle/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Title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Table of Contents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1.  Introduction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2</a:t>
            </a:r>
            <a:r>
              <a:rPr lang="en-CA" altLang="en-US" sz="2000" b="1" dirty="0" smtClean="0"/>
              <a:t>.  </a:t>
            </a:r>
            <a:r>
              <a:rPr lang="en-CA" altLang="en-US" sz="2000" b="1" dirty="0" smtClean="0">
                <a:solidFill>
                  <a:srgbClr val="0000CC"/>
                </a:solidFill>
              </a:rPr>
              <a:t>Overall Description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2.1  Product Perspective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2.2  Product Functions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2.3  User Characteristics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2.4  Constraints</a:t>
            </a:r>
          </a:p>
          <a:p>
            <a:pPr lvl="1">
              <a:lnSpc>
                <a:spcPct val="94000"/>
              </a:lnSpc>
              <a:spcBef>
                <a:spcPct val="500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2.5  Assumptions and Dependencies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3. Specific Requirements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4. Appendices</a:t>
            </a:r>
          </a:p>
          <a:p>
            <a:pPr>
              <a:spcBef>
                <a:spcPct val="5000"/>
              </a:spcBef>
              <a:spcAft>
                <a:spcPts val="68"/>
              </a:spcAft>
            </a:pPr>
            <a:r>
              <a:rPr lang="en-CA" altLang="en-US" sz="2000" dirty="0" smtClean="0"/>
              <a:t>5. Index</a:t>
            </a: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>
            <a:off x="2228849" y="1066031"/>
            <a:ext cx="931202" cy="732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50">
              <a:solidFill>
                <a:srgbClr val="006600"/>
              </a:solidFill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514599" y="819149"/>
            <a:ext cx="4191001" cy="51154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Present the business case and operational concept of the system</a:t>
            </a: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Describe </a:t>
            </a:r>
            <a:r>
              <a:rPr lang="en-US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external interfaces: system, user, hardware, software, communication</a:t>
            </a: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Describe constraints: memory, operational, site adaptation</a:t>
            </a:r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2114548" y="1887598"/>
            <a:ext cx="1513732" cy="2657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00">
              <a:solidFill>
                <a:srgbClr val="006600"/>
              </a:solidFill>
            </a:endParaRP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H="1" flipV="1">
            <a:off x="2895600" y="2484973"/>
            <a:ext cx="779664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000">
              <a:solidFill>
                <a:srgbClr val="006600"/>
              </a:solidFill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3664348" y="2447836"/>
            <a:ext cx="2613161" cy="263752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Describe </a:t>
            </a:r>
            <a:r>
              <a:rPr lang="en-US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technical </a:t>
            </a:r>
            <a:r>
              <a:rPr lang="en-US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skills </a:t>
            </a:r>
            <a:r>
              <a:rPr lang="en-US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of </a:t>
            </a:r>
            <a:r>
              <a:rPr lang="en-US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each user class</a:t>
            </a:r>
            <a:endParaRPr lang="en-CA" altLang="en-US" sz="9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066754" y="1802196"/>
            <a:ext cx="2907534" cy="22209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Summarize the major functional </a:t>
            </a:r>
            <a:r>
              <a:rPr lang="en-US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capabilities</a:t>
            </a:r>
            <a:endParaRPr lang="en-US" altLang="en-US" sz="9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1677" name="Freeform 13"/>
          <p:cNvSpPr>
            <a:spLocks/>
          </p:cNvSpPr>
          <p:nvPr/>
        </p:nvSpPr>
        <p:spPr bwMode="auto">
          <a:xfrm>
            <a:off x="2209800" y="2800350"/>
            <a:ext cx="2236645" cy="246221"/>
          </a:xfrm>
          <a:custGeom>
            <a:avLst/>
            <a:gdLst>
              <a:gd name="T0" fmla="*/ 2147483647 w 2505"/>
              <a:gd name="T1" fmla="*/ 2147483647 h 654"/>
              <a:gd name="T2" fmla="*/ 2147483647 w 2505"/>
              <a:gd name="T3" fmla="*/ 2147483647 h 654"/>
              <a:gd name="T4" fmla="*/ 0 w 2505"/>
              <a:gd name="T5" fmla="*/ 0 h 654"/>
              <a:gd name="T6" fmla="*/ 0 60000 65536"/>
              <a:gd name="T7" fmla="*/ 0 60000 65536"/>
              <a:gd name="T8" fmla="*/ 0 60000 65536"/>
              <a:gd name="T9" fmla="*/ 0 w 2505"/>
              <a:gd name="T10" fmla="*/ 0 h 654"/>
              <a:gd name="T11" fmla="*/ 2505 w 2505"/>
              <a:gd name="T12" fmla="*/ 654 h 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5" h="654">
                <a:moveTo>
                  <a:pt x="2505" y="654"/>
                </a:moveTo>
                <a:cubicBezTo>
                  <a:pt x="2424" y="568"/>
                  <a:pt x="2434" y="249"/>
                  <a:pt x="2017" y="140"/>
                </a:cubicBezTo>
                <a:cubicBezTo>
                  <a:pt x="1600" y="31"/>
                  <a:pt x="420" y="2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sz="1000"/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3773916" y="3153994"/>
            <a:ext cx="2741184" cy="716600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Describe other constraints that will limit developer’s options; e.g., regulatory policies; target platform, database, </a:t>
            </a:r>
            <a:r>
              <a:rPr lang="en-US" altLang="en-US" sz="9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network, </a:t>
            </a:r>
            <a:r>
              <a:rPr lang="en-US" altLang="en-US" sz="9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development standards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69031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241672" grpId="0" animBg="1"/>
      <p:bldP spid="241673" grpId="0" animBg="1"/>
      <p:bldP spid="241674" grpId="0" animBg="1"/>
      <p:bldP spid="241675" grpId="0" animBg="1"/>
      <p:bldP spid="241676" grpId="0" animBg="1"/>
      <p:bldP spid="241677" grpId="0" animBg="1"/>
      <p:bldP spid="2416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1" y="12094"/>
            <a:ext cx="4766540" cy="854370"/>
          </a:xfrm>
        </p:spPr>
        <p:txBody>
          <a:bodyPr/>
          <a:lstStyle/>
          <a:p>
            <a:r>
              <a:rPr lang="en-CA" altLang="en-US" sz="1905" b="1" dirty="0"/>
              <a:t>IEEE 830-1998 Standard – Section 3 of SRS (1)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0550"/>
            <a:ext cx="4274741" cy="338291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68"/>
              </a:spcAft>
            </a:pPr>
            <a:r>
              <a:rPr lang="en-CA" altLang="en-US" sz="2000" dirty="0" smtClean="0"/>
              <a:t>…</a:t>
            </a:r>
          </a:p>
          <a:p>
            <a:pPr>
              <a:spcBef>
                <a:spcPct val="0"/>
              </a:spcBef>
              <a:spcAft>
                <a:spcPts val="68"/>
              </a:spcAft>
            </a:pPr>
            <a:r>
              <a:rPr lang="en-CA" altLang="en-US" sz="2000" dirty="0" smtClean="0"/>
              <a:t>1.  Introduction</a:t>
            </a:r>
          </a:p>
          <a:p>
            <a:pPr>
              <a:spcBef>
                <a:spcPct val="0"/>
              </a:spcBef>
              <a:spcAft>
                <a:spcPts val="68"/>
              </a:spcAft>
            </a:pPr>
            <a:r>
              <a:rPr lang="en-CA" altLang="en-US" sz="2000" dirty="0" smtClean="0"/>
              <a:t>2.  Overall Description</a:t>
            </a:r>
          </a:p>
          <a:p>
            <a:pPr>
              <a:spcBef>
                <a:spcPct val="0"/>
              </a:spcBef>
              <a:spcAft>
                <a:spcPts val="68"/>
              </a:spcAft>
            </a:pPr>
            <a:r>
              <a:rPr lang="en-CA" altLang="en-US" sz="2000" dirty="0" smtClean="0"/>
              <a:t>3.  Specific Requirements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3.1  External Interfaces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3.2  Functions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3.3  Performance Requirements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3.4  Logical Database Requirements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3.5  Design Constraints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3.6  Software System Quality Attributes</a:t>
            </a:r>
          </a:p>
          <a:p>
            <a:pPr lvl="1">
              <a:lnSpc>
                <a:spcPct val="94000"/>
              </a:lnSpc>
              <a:spcBef>
                <a:spcPct val="0"/>
              </a:spcBef>
              <a:spcAft>
                <a:spcPts val="740"/>
              </a:spcAft>
            </a:pPr>
            <a:r>
              <a:rPr lang="en-CA" altLang="en-US" sz="1600" b="1" dirty="0" smtClean="0">
                <a:solidFill>
                  <a:srgbClr val="0000CC"/>
                </a:solidFill>
              </a:rPr>
              <a:t>3.7  Object Oriented Models</a:t>
            </a:r>
          </a:p>
          <a:p>
            <a:pPr>
              <a:spcBef>
                <a:spcPct val="0"/>
              </a:spcBef>
              <a:spcAft>
                <a:spcPts val="68"/>
              </a:spcAft>
            </a:pPr>
            <a:r>
              <a:rPr lang="en-CA" altLang="en-US" sz="2000" dirty="0" smtClean="0"/>
              <a:t>4. Appendices</a:t>
            </a:r>
          </a:p>
          <a:p>
            <a:pPr>
              <a:spcBef>
                <a:spcPct val="0"/>
              </a:spcBef>
              <a:spcAft>
                <a:spcPts val="68"/>
              </a:spcAft>
            </a:pPr>
            <a:r>
              <a:rPr lang="en-CA" altLang="en-US" sz="2000" dirty="0" smtClean="0"/>
              <a:t>5. Index</a:t>
            </a:r>
          </a:p>
        </p:txBody>
      </p:sp>
      <p:sp>
        <p:nvSpPr>
          <p:cNvPr id="243716" name="Line 4"/>
          <p:cNvSpPr>
            <a:spLocks noChangeShapeType="1"/>
          </p:cNvSpPr>
          <p:nvPr/>
        </p:nvSpPr>
        <p:spPr bwMode="auto">
          <a:xfrm flipH="1">
            <a:off x="2057400" y="2091409"/>
            <a:ext cx="1121180" cy="175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100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2914651" y="1047750"/>
            <a:ext cx="3871385" cy="2286000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40499" tIns="34289" rIns="40499" bIns="34289" anchor="ctr"/>
          <a:lstStyle>
            <a:lvl1pPr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397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Specify software requirements in sufficient </a:t>
            </a:r>
            <a:b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detail </a:t>
            </a:r>
            <a:r>
              <a:rPr lang="en-US" altLang="en-US" sz="11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so that </a:t>
            </a: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designers </a:t>
            </a:r>
            <a:r>
              <a:rPr lang="en-US" altLang="en-US" sz="11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can </a:t>
            </a: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design </a:t>
            </a:r>
            <a:r>
              <a:rPr lang="en-US" altLang="en-US" sz="11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the system and  testers can verify whether requirements met.</a:t>
            </a:r>
            <a:endParaRPr lang="en-US" altLang="en-US" sz="11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11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State requirements that are externally perceivable by users, operators, or externally connected systems</a:t>
            </a: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11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Requirements should include, at </a:t>
            </a:r>
            <a:r>
              <a:rPr lang="en-US" altLang="en-US" sz="11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the least, </a:t>
            </a:r>
            <a:r>
              <a:rPr lang="en-US" altLang="en-US" sz="1100" b="1" dirty="0">
                <a:solidFill>
                  <a:srgbClr val="006600"/>
                </a:solidFill>
                <a:latin typeface="Comic Sans MS" panose="030F0702030302020204" pitchFamily="66" charset="0"/>
              </a:rPr>
              <a:t>a description of every input (stimulus) into the system, every output (response) from the system, and all functions performed by the system in response to an </a:t>
            </a:r>
            <a:r>
              <a:rPr lang="en-US" altLang="en-US" sz="11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input</a:t>
            </a:r>
            <a:endParaRPr lang="en-US" altLang="en-US" sz="11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38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1" animBg="1"/>
      <p:bldP spid="2437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5246291" cy="272189"/>
          </a:xfrm>
        </p:spPr>
        <p:txBody>
          <a:bodyPr>
            <a:noAutofit/>
          </a:bodyPr>
          <a:lstStyle/>
          <a:p>
            <a:r>
              <a:rPr lang="en-CA" altLang="en-US" sz="2400" b="1" dirty="0"/>
              <a:t>IEEE 830-1998 Standard – Templates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6800849" cy="4026663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CA" altLang="en-US" sz="2800" dirty="0"/>
              <a:t>Section 3 (Specific </a:t>
            </a:r>
            <a:r>
              <a:rPr lang="en-CA" altLang="en-US" sz="2800" dirty="0" smtClean="0"/>
              <a:t>Requirements)can </a:t>
            </a:r>
            <a:r>
              <a:rPr lang="en-CA" altLang="en-US" sz="2800" dirty="0"/>
              <a:t>be organized in </a:t>
            </a:r>
            <a:r>
              <a:rPr lang="en-CA" altLang="en-US" sz="2800" dirty="0" smtClean="0"/>
              <a:t>several </a:t>
            </a:r>
            <a:r>
              <a:rPr lang="en-CA" altLang="en-US" sz="2800" dirty="0"/>
              <a:t>different ways based on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CA" altLang="en-US" sz="2400" b="1" dirty="0">
                <a:solidFill>
                  <a:srgbClr val="0000CC"/>
                </a:solidFill>
              </a:rPr>
              <a:t>Modes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CA" altLang="en-US" sz="2400" b="1" dirty="0">
                <a:solidFill>
                  <a:srgbClr val="0000CC"/>
                </a:solidFill>
              </a:rPr>
              <a:t>User classes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CA" altLang="en-US" sz="2400" b="1" dirty="0">
                <a:solidFill>
                  <a:srgbClr val="0000CC"/>
                </a:solidFill>
              </a:rPr>
              <a:t>Concepts (object/class)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CA" altLang="en-US" sz="2400" b="1" dirty="0">
                <a:solidFill>
                  <a:srgbClr val="0000CC"/>
                </a:solidFill>
              </a:rPr>
              <a:t>Features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CA" altLang="en-US" sz="2400" b="1" dirty="0" smtClean="0">
                <a:solidFill>
                  <a:srgbClr val="0000CC"/>
                </a:solidFill>
              </a:rPr>
              <a:t>Stimuli</a:t>
            </a:r>
            <a:endParaRPr lang="fr-CA" altLang="en-US" sz="2400" dirty="0"/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68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0350" y="285750"/>
            <a:ext cx="4389041" cy="854370"/>
          </a:xfrm>
        </p:spPr>
        <p:txBody>
          <a:bodyPr vert="horz" lIns="68579" tIns="34289" rIns="68579" bIns="34289" rtlCol="0" anchor="b">
            <a:normAutofit fontScale="90000"/>
          </a:bodyPr>
          <a:lstStyle/>
          <a:p>
            <a:pPr eaLnBrk="1" hangingPunct="1"/>
            <a:r>
              <a:rPr lang="en-AU" altLang="en-US" sz="2722" b="1" dirty="0" smtClean="0"/>
              <a:t>Example Section </a:t>
            </a:r>
            <a:r>
              <a:rPr lang="en-AU" altLang="en-US" sz="2722" b="1" dirty="0"/>
              <a:t>3 of </a:t>
            </a:r>
            <a:r>
              <a:rPr lang="en-AU" altLang="en-US" sz="2722" b="1" dirty="0" smtClean="0"/>
              <a:t>SRS of</a:t>
            </a:r>
            <a:br>
              <a:rPr lang="en-AU" altLang="en-US" sz="2722" b="1" dirty="0" smtClean="0"/>
            </a:br>
            <a:r>
              <a:rPr lang="en-AU" altLang="en-US" sz="2722" b="1" dirty="0" smtClean="0"/>
              <a:t>Academic Administration Software</a:t>
            </a:r>
            <a:endParaRPr lang="en-AU" altLang="en-US" sz="2722" b="1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6858000" cy="3898130"/>
          </a:xfrm>
        </p:spPr>
        <p:txBody>
          <a:bodyPr vert="horz" lIns="68579" tIns="34289" rIns="68579" bIns="34289" rtlCol="0">
            <a:noAutofit/>
          </a:bodyPr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2000" b="1" dirty="0">
                <a:solidFill>
                  <a:srgbClr val="0000CC"/>
                </a:solidFill>
                <a:cs typeface="Times New Roman" panose="02020603050405020304" pitchFamily="18" charset="0"/>
              </a:rPr>
              <a:t>SPECIFIC REQUIREMENTS </a:t>
            </a:r>
            <a:br>
              <a:rPr lang="en-AU" altLang="en-US" sz="2000" b="1" dirty="0">
                <a:solidFill>
                  <a:srgbClr val="0000CC"/>
                </a:solidFill>
                <a:cs typeface="Times New Roman" panose="02020603050405020304" pitchFamily="18" charset="0"/>
              </a:rPr>
            </a:br>
            <a:r>
              <a:rPr lang="en-AU" altLang="en-US" sz="2000" b="1" dirty="0">
                <a:solidFill>
                  <a:srgbClr val="0000CC"/>
                </a:solidFill>
                <a:cs typeface="Times New Roman" panose="02020603050405020304" pitchFamily="18" charset="0"/>
              </a:rPr>
              <a:t>3.1 Functional Requirements </a:t>
            </a:r>
            <a:r>
              <a:rPr lang="en-AU" altLang="en-US" sz="2000" dirty="0">
                <a:solidFill>
                  <a:srgbClr val="0000CC"/>
                </a:solidFill>
                <a:cs typeface="Times New Roman" panose="02020603050405020304" pitchFamily="18" charset="0"/>
              </a:rPr>
              <a:t/>
            </a:r>
            <a:br>
              <a:rPr lang="en-AU" altLang="en-US" sz="2000" dirty="0">
                <a:solidFill>
                  <a:srgbClr val="0000CC"/>
                </a:solidFill>
                <a:cs typeface="Times New Roman" panose="02020603050405020304" pitchFamily="18" charset="0"/>
              </a:rPr>
            </a:br>
            <a:r>
              <a:rPr lang="en-AU" altLang="en-US" sz="2000" b="1" dirty="0">
                <a:solidFill>
                  <a:srgbClr val="006600"/>
                </a:solidFill>
                <a:cs typeface="Times New Roman" panose="02020603050405020304" pitchFamily="18" charset="0"/>
              </a:rPr>
              <a:t>3.1.1 Subject Registration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1800" dirty="0">
                <a:cs typeface="Times New Roman" panose="02020603050405020304" pitchFamily="18" charset="0"/>
              </a:rPr>
              <a:t>The subject registration requirements are concerned with functions regarding subject registration which includes students selecting, adding, dropping, and changing a subject. 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2000" b="1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F-001: </a:t>
            </a:r>
            <a:endParaRPr lang="en-AU" altLang="en-US" sz="2000" b="1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1800" dirty="0">
                <a:cs typeface="Times New Roman" panose="02020603050405020304" pitchFamily="18" charset="0"/>
              </a:rPr>
              <a:t>The system shall allow </a:t>
            </a:r>
            <a:r>
              <a:rPr lang="en-AU" altLang="en-US" sz="1800" dirty="0" smtClean="0">
                <a:cs typeface="Times New Roman" panose="02020603050405020304" pitchFamily="18" charset="0"/>
              </a:rPr>
              <a:t>a student to </a:t>
            </a:r>
            <a:r>
              <a:rPr lang="en-AU" altLang="en-US" sz="1800" dirty="0">
                <a:cs typeface="Times New Roman" panose="02020603050405020304" pitchFamily="18" charset="0"/>
              </a:rPr>
              <a:t>register a subject. 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2000" b="1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F-002: </a:t>
            </a:r>
            <a:endParaRPr lang="en-AU" altLang="en-US" sz="2000" b="1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1800" dirty="0" smtClean="0">
                <a:cs typeface="Times New Roman" panose="02020603050405020304" pitchFamily="18" charset="0"/>
              </a:rPr>
              <a:t>It </a:t>
            </a:r>
            <a:r>
              <a:rPr lang="en-AU" altLang="en-US" sz="1800" dirty="0">
                <a:cs typeface="Times New Roman" panose="02020603050405020304" pitchFamily="18" charset="0"/>
              </a:rPr>
              <a:t>shall allow </a:t>
            </a:r>
            <a:r>
              <a:rPr lang="en-AU" altLang="en-US" sz="1800" dirty="0" smtClean="0">
                <a:cs typeface="Times New Roman" panose="02020603050405020304" pitchFamily="18" charset="0"/>
              </a:rPr>
              <a:t>a student to drop a course. </a:t>
            </a:r>
            <a:endParaRPr lang="en-AU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2000" b="1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F-003: </a:t>
            </a:r>
            <a:endParaRPr lang="en-AU" altLang="en-US" sz="2000" b="1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sz="1800" dirty="0" smtClean="0">
                <a:cs typeface="Times New Roman" panose="02020603050405020304" pitchFamily="18" charset="0"/>
              </a:rPr>
              <a:t>It </a:t>
            </a:r>
            <a:r>
              <a:rPr lang="en-AU" altLang="en-US" sz="1800" dirty="0">
                <a:cs typeface="Times New Roman" panose="02020603050405020304" pitchFamily="18" charset="0"/>
              </a:rPr>
              <a:t>shall </a:t>
            </a:r>
            <a:r>
              <a:rPr lang="en-AU" altLang="en-US" sz="1800" dirty="0" smtClean="0">
                <a:cs typeface="Times New Roman" panose="02020603050405020304" pitchFamily="18" charset="0"/>
              </a:rPr>
              <a:t>support checkin</a:t>
            </a:r>
            <a:r>
              <a:rPr lang="en-AU" altLang="en-US" sz="1800" dirty="0">
                <a:cs typeface="Times New Roman" panose="02020603050405020304" pitchFamily="18" charset="0"/>
              </a:rPr>
              <a:t>g</a:t>
            </a:r>
            <a:r>
              <a:rPr lang="en-AU" altLang="en-US" sz="1800" dirty="0" smtClean="0">
                <a:cs typeface="Times New Roman" panose="02020603050405020304" pitchFamily="18" charset="0"/>
              </a:rPr>
              <a:t>  how many students have already registered for  a  course.</a:t>
            </a:r>
            <a:endParaRPr lang="en-AU" alt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8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 txBox="1">
            <a:spLocks noGrp="1"/>
          </p:cNvSpPr>
          <p:nvPr/>
        </p:nvSpPr>
        <p:spPr bwMode="auto">
          <a:xfrm>
            <a:off x="4672481" y="4743859"/>
            <a:ext cx="1071743" cy="3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 anchor="b"/>
          <a:lstStyle>
            <a:lvl1pPr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E5C3673-3805-4EF7-8F05-9673CFC7078A}" type="slidenum">
              <a:rPr lang="en-AU" altLang="en-US" sz="1021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/>
              <a:t>16</a:t>
            </a:fld>
            <a:endParaRPr lang="en-AU" altLang="en-US" sz="102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3100" y="-221964"/>
            <a:ext cx="4389041" cy="854370"/>
          </a:xfrm>
        </p:spPr>
        <p:txBody>
          <a:bodyPr vert="horz" lIns="68579" tIns="34289" rIns="68579" bIns="34289" rtlCol="0" anchor="b">
            <a:normAutofit/>
          </a:bodyPr>
          <a:lstStyle/>
          <a:p>
            <a:pPr eaLnBrk="1" hangingPunct="1"/>
            <a:r>
              <a:rPr lang="en-AU" altLang="en-US" sz="2449" b="1" dirty="0"/>
              <a:t>Design Constraints (3.2)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66750"/>
            <a:ext cx="6629399" cy="3959696"/>
          </a:xfrm>
        </p:spPr>
        <p:txBody>
          <a:bodyPr vert="horz" lIns="68579" tIns="34289" rIns="68579" bIns="34289"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449" b="1" dirty="0">
                <a:solidFill>
                  <a:srgbClr val="0000CC"/>
                </a:solidFill>
                <a:cs typeface="Times New Roman" panose="02020603050405020304" pitchFamily="18" charset="0"/>
              </a:rPr>
              <a:t>3.2 Design Constraints 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449" b="1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C-001: </a:t>
            </a:r>
            <a:endParaRPr lang="en-AU" altLang="en-US" sz="2449" b="1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177" dirty="0" smtClean="0">
                <a:cs typeface="Times New Roman" panose="02020603050405020304" pitchFamily="18" charset="0"/>
              </a:rPr>
              <a:t>AAS </a:t>
            </a:r>
            <a:r>
              <a:rPr lang="en-AU" altLang="en-US" sz="2177" dirty="0">
                <a:cs typeface="Times New Roman" panose="02020603050405020304" pitchFamily="18" charset="0"/>
              </a:rPr>
              <a:t>shall provide user interface through standard web browsers. 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449" b="1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C-002</a:t>
            </a:r>
            <a:r>
              <a:rPr lang="en-AU" altLang="en-US" sz="2449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: </a:t>
            </a:r>
            <a:endParaRPr lang="en-AU" altLang="en-US" sz="2449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177" dirty="0" smtClean="0">
                <a:cs typeface="Times New Roman" panose="02020603050405020304" pitchFamily="18" charset="0"/>
              </a:rPr>
              <a:t>AAS shall use an open source RDBMS such as Postgres SQL. </a:t>
            </a:r>
            <a:endParaRPr lang="en-AU" altLang="en-US" sz="2177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449" b="1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C-003</a:t>
            </a:r>
            <a:r>
              <a:rPr lang="en-AU" altLang="en-US" sz="2449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: </a:t>
            </a:r>
            <a:endParaRPr lang="en-AU" altLang="en-US" sz="2449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altLang="en-US" sz="2177" dirty="0" smtClean="0">
                <a:cs typeface="Times New Roman" panose="02020603050405020304" pitchFamily="18" charset="0"/>
              </a:rPr>
              <a:t>AAS </a:t>
            </a:r>
            <a:r>
              <a:rPr lang="en-AU" altLang="en-US" sz="2177" dirty="0">
                <a:cs typeface="Times New Roman" panose="02020603050405020304" pitchFamily="18" charset="0"/>
              </a:rPr>
              <a:t>shall be developed using the JAVA programming language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endParaRPr lang="en-AU" altLang="en-US" sz="2449" dirty="0"/>
          </a:p>
        </p:txBody>
      </p:sp>
    </p:spTree>
    <p:extLst>
      <p:ext uri="{BB962C8B-B14F-4D97-AF65-F5344CB8AC3E}">
        <p14:creationId xmlns:p14="http://schemas.microsoft.com/office/powerpoint/2010/main" xmlns="" val="10282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33350"/>
            <a:ext cx="4389041" cy="383440"/>
          </a:xfrm>
        </p:spPr>
        <p:txBody>
          <a:bodyPr vert="horz" lIns="68579" tIns="34289" rIns="68579" bIns="34289" rtlCol="0" anchor="b">
            <a:normAutofit fontScale="90000"/>
          </a:bodyPr>
          <a:lstStyle/>
          <a:p>
            <a:pPr eaLnBrk="1" hangingPunct="1"/>
            <a:r>
              <a:rPr lang="en-AU" altLang="en-US" sz="2722" b="1" dirty="0"/>
              <a:t>Non-functional requirements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666750"/>
            <a:ext cx="6553200" cy="3871126"/>
          </a:xfrm>
        </p:spPr>
        <p:txBody>
          <a:bodyPr vert="horz" lIns="68579" tIns="34289" rIns="68579" bIns="34289" rtlCol="0">
            <a:normAutofit fontScale="70000" lnSpcReduction="20000"/>
          </a:bodyPr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3.3 Non-Functional Requirements 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N-001: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0" dirty="0" smtClean="0">
                <a:cs typeface="Times New Roman" panose="02020603050405020304" pitchFamily="18" charset="0"/>
              </a:rPr>
              <a:t>AAS shall respond to query in less than 5 seconds. 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N-002</a:t>
            </a:r>
            <a:r>
              <a:rPr lang="en-AU" altLang="en-US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0" dirty="0" smtClean="0">
                <a:cs typeface="Times New Roman" panose="02020603050405020304" pitchFamily="18" charset="0"/>
              </a:rPr>
              <a:t>AAS shall </a:t>
            </a:r>
            <a:r>
              <a:rPr lang="en-AU" altLang="en-US" dirty="0" smtClean="0">
                <a:cs typeface="Times New Roman" panose="02020603050405020304" pitchFamily="18" charset="0"/>
              </a:rPr>
              <a:t>operate with zero down time</a:t>
            </a:r>
            <a:r>
              <a:rPr lang="en-AU" altLang="en-US" b="0" dirty="0" smtClean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N-003</a:t>
            </a:r>
            <a:r>
              <a:rPr lang="en-AU" altLang="en-US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0" dirty="0" smtClean="0">
                <a:cs typeface="Times New Roman" panose="02020603050405020304" pitchFamily="18" charset="0"/>
              </a:rPr>
              <a:t>AAS shall allow </a:t>
            </a:r>
            <a:r>
              <a:rPr lang="en-AU" altLang="en-US" dirty="0" err="1" smtClean="0">
                <a:cs typeface="Times New Roman" panose="02020603050405020304" pitchFamily="18" charset="0"/>
              </a:rPr>
              <a:t>upto</a:t>
            </a:r>
            <a:r>
              <a:rPr lang="en-AU" altLang="en-US" dirty="0" smtClean="0">
                <a:cs typeface="Times New Roman" panose="02020603050405020304" pitchFamily="18" charset="0"/>
              </a:rPr>
              <a:t> 100</a:t>
            </a:r>
            <a:r>
              <a:rPr lang="en-AU" altLang="en-US" b="0" dirty="0" smtClean="0">
                <a:cs typeface="Times New Roman" panose="02020603050405020304" pitchFamily="18" charset="0"/>
              </a:rPr>
              <a:t> users to remotely connect to the system. 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N-004</a:t>
            </a:r>
            <a:r>
              <a:rPr lang="en-AU" altLang="en-US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ct val="0"/>
              </a:spcAft>
            </a:pPr>
            <a:r>
              <a:rPr lang="en-AU" altLang="en-US" b="0" dirty="0" smtClean="0">
                <a:cs typeface="Times New Roman" panose="02020603050405020304" pitchFamily="18" charset="0"/>
              </a:rPr>
              <a:t>The system will be accompanied by a well-written user manual.</a:t>
            </a:r>
            <a:endParaRPr lang="en-AU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34052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reeform 9"/>
          <p:cNvSpPr>
            <a:spLocks noChangeArrowheads="1"/>
          </p:cNvSpPr>
          <p:nvPr/>
        </p:nvSpPr>
        <p:spPr bwMode="auto">
          <a:xfrm>
            <a:off x="5076078" y="3916867"/>
            <a:ext cx="981823" cy="740958"/>
          </a:xfrm>
          <a:custGeom>
            <a:avLst/>
            <a:gdLst>
              <a:gd name="T0" fmla="*/ 0 w 4278"/>
              <a:gd name="T1" fmla="*/ 2147483647 h 1853"/>
              <a:gd name="T2" fmla="*/ 2147483647 w 4278"/>
              <a:gd name="T3" fmla="*/ 2147483647 h 1853"/>
              <a:gd name="T4" fmla="*/ 2147483647 w 4278"/>
              <a:gd name="T5" fmla="*/ 2147483647 h 1853"/>
              <a:gd name="T6" fmla="*/ 2147483647 w 4278"/>
              <a:gd name="T7" fmla="*/ 0 h 1853"/>
              <a:gd name="T8" fmla="*/ 2147483647 w 4278"/>
              <a:gd name="T9" fmla="*/ 2147483647 h 1853"/>
              <a:gd name="T10" fmla="*/ 2147483647 w 4278"/>
              <a:gd name="T11" fmla="*/ 2147483647 h 1853"/>
              <a:gd name="T12" fmla="*/ 2147483647 w 4278"/>
              <a:gd name="T13" fmla="*/ 2147483647 h 1853"/>
              <a:gd name="T14" fmla="*/ 2147483647 w 4278"/>
              <a:gd name="T15" fmla="*/ 2147483647 h 1853"/>
              <a:gd name="T16" fmla="*/ 2147483647 w 4278"/>
              <a:gd name="T17" fmla="*/ 2147483647 h 1853"/>
              <a:gd name="T18" fmla="*/ 2147483647 w 4278"/>
              <a:gd name="T19" fmla="*/ 2147483647 h 1853"/>
              <a:gd name="T20" fmla="*/ 2147483647 w 4278"/>
              <a:gd name="T21" fmla="*/ 2147483647 h 1853"/>
              <a:gd name="T22" fmla="*/ 2147483647 w 4278"/>
              <a:gd name="T23" fmla="*/ 2147483647 h 1853"/>
              <a:gd name="T24" fmla="*/ 2147483647 w 4278"/>
              <a:gd name="T25" fmla="*/ 2147483647 h 1853"/>
              <a:gd name="T26" fmla="*/ 2147483647 w 4278"/>
              <a:gd name="T27" fmla="*/ 2147483647 h 1853"/>
              <a:gd name="T28" fmla="*/ 2147483647 w 4278"/>
              <a:gd name="T29" fmla="*/ 2147483647 h 1853"/>
              <a:gd name="T30" fmla="*/ 2147483647 w 4278"/>
              <a:gd name="T31" fmla="*/ 2147483647 h 1853"/>
              <a:gd name="T32" fmla="*/ 2147483647 w 4278"/>
              <a:gd name="T33" fmla="*/ 2147483647 h 1853"/>
              <a:gd name="T34" fmla="*/ 2147483647 w 4278"/>
              <a:gd name="T35" fmla="*/ 2147483647 h 1853"/>
              <a:gd name="T36" fmla="*/ 2147483647 w 4278"/>
              <a:gd name="T37" fmla="*/ 2147483647 h 1853"/>
              <a:gd name="T38" fmla="*/ 2147483647 w 4278"/>
              <a:gd name="T39" fmla="*/ 2147483647 h 1853"/>
              <a:gd name="T40" fmla="*/ 0 w 4278"/>
              <a:gd name="T41" fmla="*/ 2147483647 h 18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78"/>
              <a:gd name="T64" fmla="*/ 0 h 1853"/>
              <a:gd name="T65" fmla="*/ 4278 w 4278"/>
              <a:gd name="T66" fmla="*/ 1853 h 185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78" h="1853">
                <a:moveTo>
                  <a:pt x="0" y="635"/>
                </a:moveTo>
                <a:cubicBezTo>
                  <a:pt x="123" y="450"/>
                  <a:pt x="53" y="512"/>
                  <a:pt x="185" y="423"/>
                </a:cubicBezTo>
                <a:cubicBezTo>
                  <a:pt x="265" y="300"/>
                  <a:pt x="419" y="256"/>
                  <a:pt x="556" y="212"/>
                </a:cubicBezTo>
                <a:cubicBezTo>
                  <a:pt x="785" y="137"/>
                  <a:pt x="1010" y="57"/>
                  <a:pt x="1244" y="0"/>
                </a:cubicBezTo>
                <a:cubicBezTo>
                  <a:pt x="1539" y="31"/>
                  <a:pt x="1407" y="0"/>
                  <a:pt x="1640" y="79"/>
                </a:cubicBezTo>
                <a:cubicBezTo>
                  <a:pt x="1693" y="97"/>
                  <a:pt x="1799" y="132"/>
                  <a:pt x="1799" y="132"/>
                </a:cubicBezTo>
                <a:cubicBezTo>
                  <a:pt x="2209" y="115"/>
                  <a:pt x="2518" y="75"/>
                  <a:pt x="2910" y="106"/>
                </a:cubicBezTo>
                <a:cubicBezTo>
                  <a:pt x="3224" y="212"/>
                  <a:pt x="3519" y="304"/>
                  <a:pt x="3810" y="450"/>
                </a:cubicBezTo>
                <a:cubicBezTo>
                  <a:pt x="3916" y="503"/>
                  <a:pt x="4017" y="547"/>
                  <a:pt x="4128" y="582"/>
                </a:cubicBezTo>
                <a:cubicBezTo>
                  <a:pt x="4154" y="591"/>
                  <a:pt x="4207" y="609"/>
                  <a:pt x="4207" y="609"/>
                </a:cubicBezTo>
                <a:cubicBezTo>
                  <a:pt x="4277" y="825"/>
                  <a:pt x="4044" y="1089"/>
                  <a:pt x="3916" y="1244"/>
                </a:cubicBezTo>
                <a:cubicBezTo>
                  <a:pt x="3823" y="1354"/>
                  <a:pt x="3731" y="1429"/>
                  <a:pt x="3625" y="1535"/>
                </a:cubicBezTo>
                <a:cubicBezTo>
                  <a:pt x="3572" y="1588"/>
                  <a:pt x="3537" y="1671"/>
                  <a:pt x="3466" y="1693"/>
                </a:cubicBezTo>
                <a:cubicBezTo>
                  <a:pt x="3060" y="1830"/>
                  <a:pt x="2686" y="1808"/>
                  <a:pt x="2249" y="1826"/>
                </a:cubicBezTo>
                <a:cubicBezTo>
                  <a:pt x="2073" y="1834"/>
                  <a:pt x="1896" y="1843"/>
                  <a:pt x="1720" y="1852"/>
                </a:cubicBezTo>
                <a:cubicBezTo>
                  <a:pt x="1446" y="1843"/>
                  <a:pt x="1173" y="1843"/>
                  <a:pt x="900" y="1826"/>
                </a:cubicBezTo>
                <a:cubicBezTo>
                  <a:pt x="807" y="1821"/>
                  <a:pt x="661" y="1693"/>
                  <a:pt x="661" y="1693"/>
                </a:cubicBezTo>
                <a:cubicBezTo>
                  <a:pt x="591" y="1588"/>
                  <a:pt x="476" y="1499"/>
                  <a:pt x="370" y="1429"/>
                </a:cubicBezTo>
                <a:cubicBezTo>
                  <a:pt x="353" y="1402"/>
                  <a:pt x="340" y="1371"/>
                  <a:pt x="318" y="1349"/>
                </a:cubicBezTo>
                <a:cubicBezTo>
                  <a:pt x="269" y="1310"/>
                  <a:pt x="159" y="1244"/>
                  <a:pt x="159" y="1244"/>
                </a:cubicBezTo>
                <a:cubicBezTo>
                  <a:pt x="88" y="1032"/>
                  <a:pt x="26" y="855"/>
                  <a:pt x="0" y="635"/>
                </a:cubicBezTo>
              </a:path>
            </a:pathLst>
          </a:custGeom>
          <a:solidFill>
            <a:srgbClr val="FFFF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82947" name="Freeform 8"/>
          <p:cNvSpPr>
            <a:spLocks noChangeArrowheads="1"/>
          </p:cNvSpPr>
          <p:nvPr/>
        </p:nvSpPr>
        <p:spPr bwMode="auto">
          <a:xfrm>
            <a:off x="3169947" y="4016237"/>
            <a:ext cx="919447" cy="675071"/>
          </a:xfrm>
          <a:custGeom>
            <a:avLst/>
            <a:gdLst>
              <a:gd name="T0" fmla="*/ 2147483647 w 3969"/>
              <a:gd name="T1" fmla="*/ 2147483647 h 2409"/>
              <a:gd name="T2" fmla="*/ 2147483647 w 3969"/>
              <a:gd name="T3" fmla="*/ 2147483647 h 2409"/>
              <a:gd name="T4" fmla="*/ 2147483647 w 3969"/>
              <a:gd name="T5" fmla="*/ 2147483647 h 2409"/>
              <a:gd name="T6" fmla="*/ 2147483647 w 3969"/>
              <a:gd name="T7" fmla="*/ 2147483647 h 2409"/>
              <a:gd name="T8" fmla="*/ 2147483647 w 3969"/>
              <a:gd name="T9" fmla="*/ 0 h 2409"/>
              <a:gd name="T10" fmla="*/ 2147483647 w 3969"/>
              <a:gd name="T11" fmla="*/ 2147483647 h 2409"/>
              <a:gd name="T12" fmla="*/ 0 w 3969"/>
              <a:gd name="T13" fmla="*/ 2147483647 h 2409"/>
              <a:gd name="T14" fmla="*/ 2147483647 w 3969"/>
              <a:gd name="T15" fmla="*/ 2147483647 h 2409"/>
              <a:gd name="T16" fmla="*/ 2147483647 w 3969"/>
              <a:gd name="T17" fmla="*/ 2147483647 h 2409"/>
              <a:gd name="T18" fmla="*/ 2147483647 w 3969"/>
              <a:gd name="T19" fmla="*/ 2147483647 h 2409"/>
              <a:gd name="T20" fmla="*/ 2147483647 w 3969"/>
              <a:gd name="T21" fmla="*/ 2147483647 h 2409"/>
              <a:gd name="T22" fmla="*/ 2147483647 w 3969"/>
              <a:gd name="T23" fmla="*/ 2147483647 h 2409"/>
              <a:gd name="T24" fmla="*/ 2147483647 w 3969"/>
              <a:gd name="T25" fmla="*/ 2147483647 h 2409"/>
              <a:gd name="T26" fmla="*/ 2147483647 w 3969"/>
              <a:gd name="T27" fmla="*/ 2147483647 h 2409"/>
              <a:gd name="T28" fmla="*/ 2147483647 w 3969"/>
              <a:gd name="T29" fmla="*/ 2147483647 h 2409"/>
              <a:gd name="T30" fmla="*/ 2147483647 w 3969"/>
              <a:gd name="T31" fmla="*/ 2147483647 h 2409"/>
              <a:gd name="T32" fmla="*/ 2147483647 w 3969"/>
              <a:gd name="T33" fmla="*/ 2147483647 h 2409"/>
              <a:gd name="T34" fmla="*/ 2147483647 w 3969"/>
              <a:gd name="T35" fmla="*/ 2147483647 h 2409"/>
              <a:gd name="T36" fmla="*/ 2147483647 w 3969"/>
              <a:gd name="T37" fmla="*/ 2147483647 h 2409"/>
              <a:gd name="T38" fmla="*/ 2147483647 w 3969"/>
              <a:gd name="T39" fmla="*/ 2147483647 h 2409"/>
              <a:gd name="T40" fmla="*/ 2147483647 w 3969"/>
              <a:gd name="T41" fmla="*/ 2147483647 h 2409"/>
              <a:gd name="T42" fmla="*/ 2147483647 w 3969"/>
              <a:gd name="T43" fmla="*/ 2147483647 h 24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969"/>
              <a:gd name="T67" fmla="*/ 0 h 2409"/>
              <a:gd name="T68" fmla="*/ 3969 w 3969"/>
              <a:gd name="T69" fmla="*/ 2409 h 240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969" h="2409">
                <a:moveTo>
                  <a:pt x="3941" y="767"/>
                </a:moveTo>
                <a:cubicBezTo>
                  <a:pt x="3743" y="701"/>
                  <a:pt x="3566" y="639"/>
                  <a:pt x="3359" y="609"/>
                </a:cubicBezTo>
                <a:cubicBezTo>
                  <a:pt x="3275" y="582"/>
                  <a:pt x="3205" y="529"/>
                  <a:pt x="3121" y="503"/>
                </a:cubicBezTo>
                <a:cubicBezTo>
                  <a:pt x="2896" y="437"/>
                  <a:pt x="2610" y="419"/>
                  <a:pt x="2380" y="397"/>
                </a:cubicBezTo>
                <a:cubicBezTo>
                  <a:pt x="1935" y="287"/>
                  <a:pt x="1512" y="93"/>
                  <a:pt x="1057" y="0"/>
                </a:cubicBezTo>
                <a:cubicBezTo>
                  <a:pt x="731" y="26"/>
                  <a:pt x="488" y="110"/>
                  <a:pt x="184" y="212"/>
                </a:cubicBezTo>
                <a:cubicBezTo>
                  <a:pt x="109" y="322"/>
                  <a:pt x="39" y="406"/>
                  <a:pt x="0" y="529"/>
                </a:cubicBezTo>
                <a:cubicBezTo>
                  <a:pt x="17" y="789"/>
                  <a:pt x="25" y="992"/>
                  <a:pt x="52" y="1244"/>
                </a:cubicBezTo>
                <a:cubicBezTo>
                  <a:pt x="61" y="1332"/>
                  <a:pt x="48" y="1438"/>
                  <a:pt x="105" y="1508"/>
                </a:cubicBezTo>
                <a:cubicBezTo>
                  <a:pt x="184" y="1610"/>
                  <a:pt x="383" y="1627"/>
                  <a:pt x="502" y="1667"/>
                </a:cubicBezTo>
                <a:cubicBezTo>
                  <a:pt x="846" y="1782"/>
                  <a:pt x="1190" y="1896"/>
                  <a:pt x="1534" y="2011"/>
                </a:cubicBezTo>
                <a:cubicBezTo>
                  <a:pt x="1789" y="2095"/>
                  <a:pt x="2045" y="2165"/>
                  <a:pt x="2301" y="2249"/>
                </a:cubicBezTo>
                <a:cubicBezTo>
                  <a:pt x="2380" y="2275"/>
                  <a:pt x="2460" y="2302"/>
                  <a:pt x="2539" y="2328"/>
                </a:cubicBezTo>
                <a:cubicBezTo>
                  <a:pt x="2592" y="2346"/>
                  <a:pt x="2698" y="2381"/>
                  <a:pt x="2698" y="2381"/>
                </a:cubicBezTo>
                <a:cubicBezTo>
                  <a:pt x="2707" y="2355"/>
                  <a:pt x="2698" y="2311"/>
                  <a:pt x="2724" y="2302"/>
                </a:cubicBezTo>
                <a:cubicBezTo>
                  <a:pt x="2742" y="2293"/>
                  <a:pt x="2967" y="2372"/>
                  <a:pt x="2989" y="2381"/>
                </a:cubicBezTo>
                <a:cubicBezTo>
                  <a:pt x="3015" y="2390"/>
                  <a:pt x="3068" y="2408"/>
                  <a:pt x="3068" y="2408"/>
                </a:cubicBezTo>
                <a:cubicBezTo>
                  <a:pt x="3297" y="2333"/>
                  <a:pt x="3355" y="2143"/>
                  <a:pt x="3518" y="2090"/>
                </a:cubicBezTo>
                <a:cubicBezTo>
                  <a:pt x="3536" y="2064"/>
                  <a:pt x="3544" y="2033"/>
                  <a:pt x="3571" y="2011"/>
                </a:cubicBezTo>
                <a:cubicBezTo>
                  <a:pt x="3593" y="1993"/>
                  <a:pt x="3633" y="2002"/>
                  <a:pt x="3650" y="1984"/>
                </a:cubicBezTo>
                <a:cubicBezTo>
                  <a:pt x="3805" y="1830"/>
                  <a:pt x="3968" y="1490"/>
                  <a:pt x="3968" y="1270"/>
                </a:cubicBezTo>
                <a:lnTo>
                  <a:pt x="3941" y="767"/>
                </a:lnTo>
              </a:path>
            </a:pathLst>
          </a:custGeom>
          <a:solidFill>
            <a:srgbClr val="FFFF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310" y="193906"/>
            <a:ext cx="4388231" cy="57354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Functional Requirements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742950"/>
            <a:ext cx="6572250" cy="359677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ct val="15000"/>
              </a:spcAft>
            </a:pPr>
            <a:r>
              <a:rPr lang="en-GB" altLang="en-US" sz="2800" dirty="0"/>
              <a:t>It is desirable  to consider every system as: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ct val="15000"/>
              </a:spcAft>
            </a:pPr>
            <a:r>
              <a:rPr lang="en-GB" altLang="en-US" dirty="0"/>
              <a:t>Performing a set of functions {fi}. </a:t>
            </a:r>
          </a:p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ct val="15000"/>
              </a:spcAft>
            </a:pPr>
            <a:r>
              <a:rPr lang="en-GB" altLang="en-US" sz="2800" dirty="0"/>
              <a:t>Each function fi considered as: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A50021"/>
                </a:solidFill>
              </a:rPr>
              <a:t>Transforming a set of input data to corresponding  output data. </a:t>
            </a: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3486330" y="4196617"/>
            <a:ext cx="857070" cy="27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361" b="1" dirty="0">
                <a:solidFill>
                  <a:schemeClr val="tx1"/>
                </a:solidFill>
                <a:latin typeface="Comic Sans MS" panose="030F0702030302020204" pitchFamily="66" charset="0"/>
              </a:rPr>
              <a:t>Input Data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5315940" y="4144771"/>
            <a:ext cx="856260" cy="27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361" b="1" dirty="0">
                <a:solidFill>
                  <a:schemeClr val="tx1"/>
                </a:solidFill>
                <a:latin typeface="Comic Sans MS" panose="030F0702030302020204" pitchFamily="66" charset="0"/>
              </a:rPr>
              <a:t>Output Data</a:t>
            </a:r>
          </a:p>
        </p:txBody>
      </p:sp>
      <p:sp>
        <p:nvSpPr>
          <p:cNvPr id="82952" name="Line 6"/>
          <p:cNvSpPr>
            <a:spLocks noChangeShapeType="1"/>
          </p:cNvSpPr>
          <p:nvPr/>
        </p:nvSpPr>
        <p:spPr bwMode="auto">
          <a:xfrm>
            <a:off x="4108025" y="4316509"/>
            <a:ext cx="985874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2953" name="Text Box 7"/>
          <p:cNvSpPr txBox="1">
            <a:spLocks noChangeArrowheads="1"/>
          </p:cNvSpPr>
          <p:nvPr/>
        </p:nvSpPr>
        <p:spPr bwMode="auto">
          <a:xfrm>
            <a:off x="4493626" y="4270064"/>
            <a:ext cx="642398" cy="43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</a:pPr>
            <a:r>
              <a:rPr lang="en-GB" altLang="en-US" sz="2109" b="1">
                <a:solidFill>
                  <a:srgbClr val="000099"/>
                </a:solidFill>
                <a:latin typeface="Comic Sans MS" panose="030F0702030302020204" pitchFamily="66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xmlns="" val="3304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reeform 8"/>
          <p:cNvSpPr>
            <a:spLocks noChangeArrowheads="1"/>
          </p:cNvSpPr>
          <p:nvPr/>
        </p:nvSpPr>
        <p:spPr bwMode="auto">
          <a:xfrm>
            <a:off x="3156097" y="1423870"/>
            <a:ext cx="932408" cy="726916"/>
          </a:xfrm>
          <a:custGeom>
            <a:avLst/>
            <a:gdLst>
              <a:gd name="T0" fmla="*/ 2147483647 w 3970"/>
              <a:gd name="T1" fmla="*/ 2147483647 h 2408"/>
              <a:gd name="T2" fmla="*/ 2147483647 w 3970"/>
              <a:gd name="T3" fmla="*/ 2147483647 h 2408"/>
              <a:gd name="T4" fmla="*/ 2147483647 w 3970"/>
              <a:gd name="T5" fmla="*/ 2147483647 h 2408"/>
              <a:gd name="T6" fmla="*/ 2147483647 w 3970"/>
              <a:gd name="T7" fmla="*/ 2147483647 h 2408"/>
              <a:gd name="T8" fmla="*/ 2147483647 w 3970"/>
              <a:gd name="T9" fmla="*/ 0 h 2408"/>
              <a:gd name="T10" fmla="*/ 2147483647 w 3970"/>
              <a:gd name="T11" fmla="*/ 2147483647 h 2408"/>
              <a:gd name="T12" fmla="*/ 0 w 3970"/>
              <a:gd name="T13" fmla="*/ 2147483647 h 2408"/>
              <a:gd name="T14" fmla="*/ 2147483647 w 3970"/>
              <a:gd name="T15" fmla="*/ 2147483647 h 2408"/>
              <a:gd name="T16" fmla="*/ 2147483647 w 3970"/>
              <a:gd name="T17" fmla="*/ 2147483647 h 2408"/>
              <a:gd name="T18" fmla="*/ 2147483647 w 3970"/>
              <a:gd name="T19" fmla="*/ 2147483647 h 2408"/>
              <a:gd name="T20" fmla="*/ 2147483647 w 3970"/>
              <a:gd name="T21" fmla="*/ 2147483647 h 2408"/>
              <a:gd name="T22" fmla="*/ 2147483647 w 3970"/>
              <a:gd name="T23" fmla="*/ 2147483647 h 2408"/>
              <a:gd name="T24" fmla="*/ 2147483647 w 3970"/>
              <a:gd name="T25" fmla="*/ 2147483647 h 2408"/>
              <a:gd name="T26" fmla="*/ 2147483647 w 3970"/>
              <a:gd name="T27" fmla="*/ 2147483647 h 2408"/>
              <a:gd name="T28" fmla="*/ 2147483647 w 3970"/>
              <a:gd name="T29" fmla="*/ 2147483647 h 2408"/>
              <a:gd name="T30" fmla="*/ 2147483647 w 3970"/>
              <a:gd name="T31" fmla="*/ 2147483647 h 2408"/>
              <a:gd name="T32" fmla="*/ 2147483647 w 3970"/>
              <a:gd name="T33" fmla="*/ 2147483647 h 2408"/>
              <a:gd name="T34" fmla="*/ 2147483647 w 3970"/>
              <a:gd name="T35" fmla="*/ 2147483647 h 2408"/>
              <a:gd name="T36" fmla="*/ 2147483647 w 3970"/>
              <a:gd name="T37" fmla="*/ 2147483647 h 2408"/>
              <a:gd name="T38" fmla="*/ 2147483647 w 3970"/>
              <a:gd name="T39" fmla="*/ 2147483647 h 2408"/>
              <a:gd name="T40" fmla="*/ 2147483647 w 3970"/>
              <a:gd name="T41" fmla="*/ 2147483647 h 2408"/>
              <a:gd name="T42" fmla="*/ 2147483647 w 3970"/>
              <a:gd name="T43" fmla="*/ 2147483647 h 240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970"/>
              <a:gd name="T67" fmla="*/ 0 h 2408"/>
              <a:gd name="T68" fmla="*/ 3970 w 3970"/>
              <a:gd name="T69" fmla="*/ 2408 h 240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970" h="2408">
                <a:moveTo>
                  <a:pt x="3942" y="766"/>
                </a:moveTo>
                <a:cubicBezTo>
                  <a:pt x="3744" y="700"/>
                  <a:pt x="3567" y="638"/>
                  <a:pt x="3360" y="608"/>
                </a:cubicBezTo>
                <a:cubicBezTo>
                  <a:pt x="3276" y="581"/>
                  <a:pt x="3206" y="528"/>
                  <a:pt x="3122" y="502"/>
                </a:cubicBezTo>
                <a:cubicBezTo>
                  <a:pt x="2897" y="436"/>
                  <a:pt x="2611" y="418"/>
                  <a:pt x="2381" y="396"/>
                </a:cubicBezTo>
                <a:cubicBezTo>
                  <a:pt x="1936" y="286"/>
                  <a:pt x="1513" y="92"/>
                  <a:pt x="1058" y="0"/>
                </a:cubicBezTo>
                <a:cubicBezTo>
                  <a:pt x="732" y="25"/>
                  <a:pt x="489" y="109"/>
                  <a:pt x="185" y="211"/>
                </a:cubicBezTo>
                <a:cubicBezTo>
                  <a:pt x="110" y="321"/>
                  <a:pt x="40" y="405"/>
                  <a:pt x="0" y="528"/>
                </a:cubicBezTo>
                <a:cubicBezTo>
                  <a:pt x="18" y="788"/>
                  <a:pt x="26" y="991"/>
                  <a:pt x="53" y="1243"/>
                </a:cubicBezTo>
                <a:cubicBezTo>
                  <a:pt x="62" y="1331"/>
                  <a:pt x="49" y="1437"/>
                  <a:pt x="106" y="1507"/>
                </a:cubicBezTo>
                <a:cubicBezTo>
                  <a:pt x="185" y="1609"/>
                  <a:pt x="384" y="1626"/>
                  <a:pt x="503" y="1666"/>
                </a:cubicBezTo>
                <a:cubicBezTo>
                  <a:pt x="847" y="1781"/>
                  <a:pt x="1191" y="1895"/>
                  <a:pt x="1535" y="2010"/>
                </a:cubicBezTo>
                <a:cubicBezTo>
                  <a:pt x="1790" y="2094"/>
                  <a:pt x="2046" y="2164"/>
                  <a:pt x="2302" y="2248"/>
                </a:cubicBezTo>
                <a:cubicBezTo>
                  <a:pt x="2381" y="2274"/>
                  <a:pt x="2461" y="2301"/>
                  <a:pt x="2540" y="2327"/>
                </a:cubicBezTo>
                <a:cubicBezTo>
                  <a:pt x="2593" y="2345"/>
                  <a:pt x="2699" y="2380"/>
                  <a:pt x="2699" y="2380"/>
                </a:cubicBezTo>
                <a:cubicBezTo>
                  <a:pt x="2708" y="2354"/>
                  <a:pt x="2699" y="2310"/>
                  <a:pt x="2725" y="2301"/>
                </a:cubicBezTo>
                <a:cubicBezTo>
                  <a:pt x="2743" y="2292"/>
                  <a:pt x="2968" y="2371"/>
                  <a:pt x="2990" y="2380"/>
                </a:cubicBezTo>
                <a:cubicBezTo>
                  <a:pt x="3016" y="2389"/>
                  <a:pt x="3069" y="2407"/>
                  <a:pt x="3069" y="2407"/>
                </a:cubicBezTo>
                <a:cubicBezTo>
                  <a:pt x="3298" y="2332"/>
                  <a:pt x="3356" y="2142"/>
                  <a:pt x="3519" y="2089"/>
                </a:cubicBezTo>
                <a:cubicBezTo>
                  <a:pt x="3537" y="2063"/>
                  <a:pt x="3545" y="2032"/>
                  <a:pt x="3572" y="2010"/>
                </a:cubicBezTo>
                <a:cubicBezTo>
                  <a:pt x="3594" y="1992"/>
                  <a:pt x="3634" y="2001"/>
                  <a:pt x="3651" y="1983"/>
                </a:cubicBezTo>
                <a:cubicBezTo>
                  <a:pt x="3806" y="1829"/>
                  <a:pt x="3969" y="1489"/>
                  <a:pt x="3969" y="1269"/>
                </a:cubicBezTo>
                <a:lnTo>
                  <a:pt x="3942" y="766"/>
                </a:lnTo>
              </a:path>
            </a:pathLst>
          </a:custGeom>
          <a:solidFill>
            <a:srgbClr val="FFFF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83971" name="Freeform 9"/>
          <p:cNvSpPr>
            <a:spLocks noChangeArrowheads="1"/>
          </p:cNvSpPr>
          <p:nvPr/>
        </p:nvSpPr>
        <p:spPr bwMode="auto">
          <a:xfrm>
            <a:off x="5037114" y="1446552"/>
            <a:ext cx="897575" cy="611344"/>
          </a:xfrm>
          <a:custGeom>
            <a:avLst/>
            <a:gdLst>
              <a:gd name="T0" fmla="*/ 0 w 4278"/>
              <a:gd name="T1" fmla="*/ 2147483647 h 1853"/>
              <a:gd name="T2" fmla="*/ 2147483647 w 4278"/>
              <a:gd name="T3" fmla="*/ 2147483647 h 1853"/>
              <a:gd name="T4" fmla="*/ 2147483647 w 4278"/>
              <a:gd name="T5" fmla="*/ 2147483647 h 1853"/>
              <a:gd name="T6" fmla="*/ 2147483647 w 4278"/>
              <a:gd name="T7" fmla="*/ 0 h 1853"/>
              <a:gd name="T8" fmla="*/ 2147483647 w 4278"/>
              <a:gd name="T9" fmla="*/ 2147483647 h 1853"/>
              <a:gd name="T10" fmla="*/ 2147483647 w 4278"/>
              <a:gd name="T11" fmla="*/ 2147483647 h 1853"/>
              <a:gd name="T12" fmla="*/ 2147483647 w 4278"/>
              <a:gd name="T13" fmla="*/ 2147483647 h 1853"/>
              <a:gd name="T14" fmla="*/ 2147483647 w 4278"/>
              <a:gd name="T15" fmla="*/ 2147483647 h 1853"/>
              <a:gd name="T16" fmla="*/ 2147483647 w 4278"/>
              <a:gd name="T17" fmla="*/ 2147483647 h 1853"/>
              <a:gd name="T18" fmla="*/ 2147483647 w 4278"/>
              <a:gd name="T19" fmla="*/ 2147483647 h 1853"/>
              <a:gd name="T20" fmla="*/ 2147483647 w 4278"/>
              <a:gd name="T21" fmla="*/ 2147483647 h 1853"/>
              <a:gd name="T22" fmla="*/ 2147483647 w 4278"/>
              <a:gd name="T23" fmla="*/ 2147483647 h 1853"/>
              <a:gd name="T24" fmla="*/ 2147483647 w 4278"/>
              <a:gd name="T25" fmla="*/ 2147483647 h 1853"/>
              <a:gd name="T26" fmla="*/ 2147483647 w 4278"/>
              <a:gd name="T27" fmla="*/ 2147483647 h 1853"/>
              <a:gd name="T28" fmla="*/ 2147483647 w 4278"/>
              <a:gd name="T29" fmla="*/ 2147483647 h 1853"/>
              <a:gd name="T30" fmla="*/ 2147483647 w 4278"/>
              <a:gd name="T31" fmla="*/ 2147483647 h 1853"/>
              <a:gd name="T32" fmla="*/ 2147483647 w 4278"/>
              <a:gd name="T33" fmla="*/ 2147483647 h 1853"/>
              <a:gd name="T34" fmla="*/ 2147483647 w 4278"/>
              <a:gd name="T35" fmla="*/ 2147483647 h 1853"/>
              <a:gd name="T36" fmla="*/ 2147483647 w 4278"/>
              <a:gd name="T37" fmla="*/ 2147483647 h 1853"/>
              <a:gd name="T38" fmla="*/ 2147483647 w 4278"/>
              <a:gd name="T39" fmla="*/ 2147483647 h 1853"/>
              <a:gd name="T40" fmla="*/ 0 w 4278"/>
              <a:gd name="T41" fmla="*/ 2147483647 h 18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78"/>
              <a:gd name="T64" fmla="*/ 0 h 1853"/>
              <a:gd name="T65" fmla="*/ 4278 w 4278"/>
              <a:gd name="T66" fmla="*/ 1853 h 185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78" h="1853">
                <a:moveTo>
                  <a:pt x="0" y="635"/>
                </a:moveTo>
                <a:cubicBezTo>
                  <a:pt x="123" y="450"/>
                  <a:pt x="53" y="512"/>
                  <a:pt x="185" y="423"/>
                </a:cubicBezTo>
                <a:cubicBezTo>
                  <a:pt x="265" y="300"/>
                  <a:pt x="419" y="256"/>
                  <a:pt x="556" y="212"/>
                </a:cubicBezTo>
                <a:cubicBezTo>
                  <a:pt x="785" y="137"/>
                  <a:pt x="1010" y="57"/>
                  <a:pt x="1244" y="0"/>
                </a:cubicBezTo>
                <a:cubicBezTo>
                  <a:pt x="1539" y="31"/>
                  <a:pt x="1407" y="0"/>
                  <a:pt x="1640" y="79"/>
                </a:cubicBezTo>
                <a:cubicBezTo>
                  <a:pt x="1693" y="97"/>
                  <a:pt x="1799" y="132"/>
                  <a:pt x="1799" y="132"/>
                </a:cubicBezTo>
                <a:cubicBezTo>
                  <a:pt x="2209" y="115"/>
                  <a:pt x="2518" y="75"/>
                  <a:pt x="2910" y="106"/>
                </a:cubicBezTo>
                <a:cubicBezTo>
                  <a:pt x="3224" y="212"/>
                  <a:pt x="3519" y="304"/>
                  <a:pt x="3810" y="450"/>
                </a:cubicBezTo>
                <a:cubicBezTo>
                  <a:pt x="3916" y="503"/>
                  <a:pt x="4017" y="547"/>
                  <a:pt x="4128" y="582"/>
                </a:cubicBezTo>
                <a:cubicBezTo>
                  <a:pt x="4154" y="591"/>
                  <a:pt x="4207" y="609"/>
                  <a:pt x="4207" y="609"/>
                </a:cubicBezTo>
                <a:cubicBezTo>
                  <a:pt x="4277" y="825"/>
                  <a:pt x="4044" y="1089"/>
                  <a:pt x="3916" y="1244"/>
                </a:cubicBezTo>
                <a:cubicBezTo>
                  <a:pt x="3823" y="1354"/>
                  <a:pt x="3731" y="1429"/>
                  <a:pt x="3625" y="1535"/>
                </a:cubicBezTo>
                <a:cubicBezTo>
                  <a:pt x="3572" y="1588"/>
                  <a:pt x="3537" y="1671"/>
                  <a:pt x="3466" y="1693"/>
                </a:cubicBezTo>
                <a:cubicBezTo>
                  <a:pt x="3060" y="1830"/>
                  <a:pt x="2686" y="1808"/>
                  <a:pt x="2249" y="1826"/>
                </a:cubicBezTo>
                <a:cubicBezTo>
                  <a:pt x="2073" y="1834"/>
                  <a:pt x="1896" y="1843"/>
                  <a:pt x="1720" y="1852"/>
                </a:cubicBezTo>
                <a:cubicBezTo>
                  <a:pt x="1446" y="1843"/>
                  <a:pt x="1173" y="1843"/>
                  <a:pt x="900" y="1826"/>
                </a:cubicBezTo>
                <a:cubicBezTo>
                  <a:pt x="807" y="1821"/>
                  <a:pt x="661" y="1693"/>
                  <a:pt x="661" y="1693"/>
                </a:cubicBezTo>
                <a:cubicBezTo>
                  <a:pt x="591" y="1588"/>
                  <a:pt x="476" y="1499"/>
                  <a:pt x="370" y="1429"/>
                </a:cubicBezTo>
                <a:cubicBezTo>
                  <a:pt x="353" y="1402"/>
                  <a:pt x="340" y="1371"/>
                  <a:pt x="318" y="1349"/>
                </a:cubicBezTo>
                <a:cubicBezTo>
                  <a:pt x="269" y="1310"/>
                  <a:pt x="159" y="1244"/>
                  <a:pt x="159" y="1244"/>
                </a:cubicBezTo>
                <a:cubicBezTo>
                  <a:pt x="88" y="1032"/>
                  <a:pt x="26" y="855"/>
                  <a:pt x="0" y="635"/>
                </a:cubicBezTo>
              </a:path>
            </a:pathLst>
          </a:custGeom>
          <a:solidFill>
            <a:srgbClr val="FFFF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168" y="199562"/>
            <a:ext cx="4372029" cy="69019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366"/>
              </a:spcBef>
            </a:pPr>
            <a:r>
              <a:rPr lang="en-GB" altLang="en-US" sz="2722" b="1" dirty="0"/>
              <a:t>Example: Functional Requirement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96" y="895350"/>
            <a:ext cx="5886721" cy="355789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</a:pPr>
            <a:r>
              <a:rPr lang="en-GB" altLang="en-US" sz="2994" u="sng" dirty="0"/>
              <a:t>F1: </a:t>
            </a:r>
            <a:r>
              <a:rPr lang="en-GB" altLang="en-US" sz="2994" dirty="0">
                <a:solidFill>
                  <a:srgbClr val="A50021"/>
                </a:solidFill>
              </a:rPr>
              <a:t>Search Book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</a:pPr>
            <a:r>
              <a:rPr lang="en-GB" altLang="en-US" sz="2449" dirty="0"/>
              <a:t>Input: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</a:pPr>
            <a:r>
              <a:rPr lang="en-GB" altLang="en-US" sz="2177" dirty="0"/>
              <a:t> an author’s name: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</a:pPr>
            <a:r>
              <a:rPr lang="en-GB" altLang="en-US" sz="2449" dirty="0"/>
              <a:t>Output: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</a:pPr>
            <a:r>
              <a:rPr lang="en-GB" altLang="en-US" sz="2177" dirty="0"/>
              <a:t>details of the author’s books and the locations of these books in the library.</a:t>
            </a:r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3352800" y="1599196"/>
            <a:ext cx="856260" cy="27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361" b="1" dirty="0">
                <a:solidFill>
                  <a:schemeClr val="tx1"/>
                </a:solidFill>
                <a:latin typeface="Comic Sans MS" panose="030F0702030302020204" pitchFamily="66" charset="0"/>
              </a:rPr>
              <a:t>Author Name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5181600" y="1581150"/>
            <a:ext cx="856260" cy="27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361" b="1" dirty="0">
                <a:solidFill>
                  <a:schemeClr val="tx1"/>
                </a:solidFill>
                <a:latin typeface="Comic Sans MS" panose="030F0702030302020204" pitchFamily="66" charset="0"/>
              </a:rPr>
              <a:t>Book Details</a:t>
            </a:r>
          </a:p>
        </p:txBody>
      </p:sp>
      <p:sp>
        <p:nvSpPr>
          <p:cNvPr id="83976" name="Line 6"/>
          <p:cNvSpPr>
            <a:spLocks noChangeShapeType="1"/>
          </p:cNvSpPr>
          <p:nvPr/>
        </p:nvSpPr>
        <p:spPr bwMode="auto">
          <a:xfrm>
            <a:off x="4068253" y="1801909"/>
            <a:ext cx="986684" cy="0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3977" name="Text Box 7"/>
          <p:cNvSpPr txBox="1">
            <a:spLocks noChangeArrowheads="1"/>
          </p:cNvSpPr>
          <p:nvPr/>
        </p:nvSpPr>
        <p:spPr bwMode="auto">
          <a:xfrm>
            <a:off x="4454663" y="1755464"/>
            <a:ext cx="641588" cy="43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</a:pPr>
            <a:r>
              <a:rPr lang="en-GB" altLang="en-US" sz="2109" b="1">
                <a:solidFill>
                  <a:srgbClr val="000099"/>
                </a:solidFill>
                <a:latin typeface="Comic Sans MS" panose="030F0702030302020204" pitchFamily="66" charset="0"/>
              </a:rPr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xmlns="" val="17967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7150"/>
            <a:ext cx="4388231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4000" b="1" dirty="0" smtClean="0"/>
              <a:t>SRS Document </a:t>
            </a:r>
            <a:r>
              <a:rPr lang="en-GB" altLang="en-US" sz="1200" b="1" dirty="0"/>
              <a:t>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6800850" cy="3579496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3266" dirty="0" smtClean="0"/>
              <a:t>Four </a:t>
            </a:r>
            <a:r>
              <a:rPr lang="en-GB" altLang="en-US" sz="3266" dirty="0"/>
              <a:t>important parts: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Functional requirements,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External Interfaces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Non-functional requirements,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xmlns="" val="6608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3962400" cy="853290"/>
          </a:xfrm>
          <a:noFill/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722" b="1" dirty="0"/>
              <a:t>Functional Requirements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6172200" cy="3442322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Functional requirements describe: 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A set of high-level requirements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Each high-level requirement:</a:t>
            </a:r>
          </a:p>
          <a:p>
            <a:pPr marL="777697" lvl="2" indent="-155539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takes in some data from the user</a:t>
            </a:r>
          </a:p>
          <a:p>
            <a:pPr marL="777697" lvl="2" indent="-155539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outputs some data to the user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Each high-level requirement:</a:t>
            </a:r>
          </a:p>
          <a:p>
            <a:pPr marL="777697" lvl="2" indent="-155539" defTabSz="622158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might consist of a set of identifiable </a:t>
            </a:r>
            <a:r>
              <a:rPr lang="en-GB" altLang="en-US" sz="2000" dirty="0" smtClean="0">
                <a:solidFill>
                  <a:srgbClr val="000099"/>
                </a:solidFill>
              </a:rPr>
              <a:t>sub-functions</a:t>
            </a:r>
            <a:endParaRPr lang="en-GB" alt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6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4267200" cy="853290"/>
          </a:xfrm>
          <a:noFill/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/>
              <a:t>Functional Requirements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6766767" cy="4298851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For each high-level requirement: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A function is described in terms of: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Input data set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Output data set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Processing required to obtain the output data set from the input data set.</a:t>
            </a:r>
          </a:p>
        </p:txBody>
      </p:sp>
    </p:spTree>
    <p:extLst>
      <p:ext uri="{BB962C8B-B14F-4D97-AF65-F5344CB8AC3E}">
        <p14:creationId xmlns:p14="http://schemas.microsoft.com/office/powerpoint/2010/main" xmlns="" val="18012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187620"/>
            <a:ext cx="4389041" cy="854370"/>
          </a:xfrm>
        </p:spPr>
        <p:txBody>
          <a:bodyPr>
            <a:normAutofit fontScale="90000"/>
          </a:bodyPr>
          <a:lstStyle/>
          <a:p>
            <a:pPr eaLnBrk="1"/>
            <a:r>
              <a:rPr lang="en-US" altLang="en-US" sz="2722" b="1" dirty="0" smtClean="0"/>
              <a:t> Is it a Functional Requirement?</a:t>
            </a:r>
            <a:endParaRPr lang="en-US" altLang="en-US" sz="2722" b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345804"/>
            <a:ext cx="6629400" cy="4054746"/>
          </a:xfrm>
        </p:spPr>
        <p:txBody>
          <a:bodyPr>
            <a:noAutofit/>
          </a:bodyPr>
          <a:lstStyle/>
          <a:p>
            <a:pPr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>
                <a:solidFill>
                  <a:schemeClr val="hlink"/>
                </a:solidFill>
              </a:rPr>
              <a:t>A high-level function is one:</a:t>
            </a:r>
          </a:p>
          <a:p>
            <a:pPr lvl="1"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>
                <a:solidFill>
                  <a:schemeClr val="hlink"/>
                </a:solidFill>
              </a:rPr>
              <a:t>Using which the user can get some useful piece of work done.</a:t>
            </a:r>
          </a:p>
          <a:p>
            <a:pPr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/>
              <a:t>Can the receipt printing work during withdrawal of money from an ATM:</a:t>
            </a:r>
          </a:p>
          <a:p>
            <a:pPr lvl="1"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/>
              <a:t>Be called a functional requirement?</a:t>
            </a:r>
          </a:p>
          <a:p>
            <a:pPr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/>
              <a:t>A high-level requirement typically involves:	</a:t>
            </a:r>
          </a:p>
          <a:p>
            <a:pPr lvl="1"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/>
              <a:t>Accepting some data from the user, </a:t>
            </a:r>
          </a:p>
          <a:p>
            <a:pPr lvl="1"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/>
              <a:t>Transforming it to the required response, and then</a:t>
            </a:r>
          </a:p>
          <a:p>
            <a:pPr lvl="1" eaLnBrk="1">
              <a:lnSpc>
                <a:spcPct val="11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en-US" sz="2400" dirty="0" smtClean="0"/>
              <a:t>Outputting the system response to the user.</a:t>
            </a:r>
          </a:p>
        </p:txBody>
      </p:sp>
    </p:spTree>
    <p:extLst>
      <p:ext uri="{BB962C8B-B14F-4D97-AF65-F5344CB8AC3E}">
        <p14:creationId xmlns:p14="http://schemas.microsoft.com/office/powerpoint/2010/main" xmlns="" val="23357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4389041" cy="85437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Use Cases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694513"/>
            <a:ext cx="6743700" cy="44489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816"/>
              </a:spcBef>
            </a:pPr>
            <a:r>
              <a:rPr lang="en-US" altLang="en-US" sz="2722" dirty="0">
                <a:solidFill>
                  <a:srgbClr val="6600FF"/>
                </a:solidFill>
              </a:rPr>
              <a:t>A use case  is a term in UML:</a:t>
            </a:r>
          </a:p>
          <a:p>
            <a:pPr lvl="1">
              <a:lnSpc>
                <a:spcPct val="120000"/>
              </a:lnSpc>
              <a:spcBef>
                <a:spcPts val="816"/>
              </a:spcBef>
            </a:pPr>
            <a:r>
              <a:rPr lang="en-US" altLang="en-US" sz="2449" dirty="0"/>
              <a:t>Represents a  high level  functional requirement.</a:t>
            </a:r>
          </a:p>
          <a:p>
            <a:pPr>
              <a:lnSpc>
                <a:spcPct val="120000"/>
              </a:lnSpc>
              <a:spcBef>
                <a:spcPts val="816"/>
              </a:spcBef>
            </a:pPr>
            <a:r>
              <a:rPr lang="en-US" altLang="en-US" sz="2722" dirty="0"/>
              <a:t>Use case representation is more well-defined and has agreed documentation:</a:t>
            </a:r>
          </a:p>
          <a:p>
            <a:pPr lvl="1">
              <a:lnSpc>
                <a:spcPct val="120000"/>
              </a:lnSpc>
              <a:spcBef>
                <a:spcPts val="816"/>
              </a:spcBef>
            </a:pPr>
            <a:r>
              <a:rPr lang="en-US" altLang="en-US" sz="2177" dirty="0"/>
              <a:t>Compared to a high-level functional requirement and its documentation</a:t>
            </a:r>
          </a:p>
          <a:p>
            <a:pPr lvl="1">
              <a:lnSpc>
                <a:spcPct val="120000"/>
              </a:lnSpc>
              <a:spcBef>
                <a:spcPts val="816"/>
              </a:spcBef>
            </a:pPr>
            <a:r>
              <a:rPr lang="en-US" altLang="en-US" sz="2177" dirty="0"/>
              <a:t>Therefore many organizations document the functional requirements in terms of use cases</a:t>
            </a:r>
          </a:p>
        </p:txBody>
      </p:sp>
    </p:spTree>
    <p:extLst>
      <p:ext uri="{BB962C8B-B14F-4D97-AF65-F5344CB8AC3E}">
        <p14:creationId xmlns:p14="http://schemas.microsoft.com/office/powerpoint/2010/main" xmlns="" val="9239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1" y="147629"/>
            <a:ext cx="4765730" cy="853290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3200" b="1" dirty="0" smtClean="0"/>
              <a:t>Example Functional Requirements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12" y="587760"/>
            <a:ext cx="6743700" cy="4180039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Req. 1:</a:t>
            </a:r>
            <a:r>
              <a:rPr lang="en-GB" altLang="en-US" sz="2722" dirty="0">
                <a:solidFill>
                  <a:srgbClr val="A50021"/>
                </a:solidFill>
              </a:rPr>
              <a:t>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49" dirty="0">
                <a:solidFill>
                  <a:srgbClr val="000099"/>
                </a:solidFill>
              </a:rPr>
              <a:t>Once user selects the “search” option, 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177" dirty="0">
                <a:solidFill>
                  <a:srgbClr val="000099"/>
                </a:solidFill>
              </a:rPr>
              <a:t>he is asked to enter the key words.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49" dirty="0">
                <a:solidFill>
                  <a:srgbClr val="000099"/>
                </a:solidFill>
              </a:rPr>
              <a:t>The system should output details of all books 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177" dirty="0">
                <a:solidFill>
                  <a:srgbClr val="000099"/>
                </a:solidFill>
              </a:rPr>
              <a:t>whose title or author name matches any of the key words entered.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177" dirty="0">
                <a:solidFill>
                  <a:srgbClr val="000099"/>
                </a:solidFill>
              </a:rPr>
              <a:t>Details include: Title, Author Name, Publisher name, Year of Publication, ISBN Number, </a:t>
            </a:r>
            <a:r>
              <a:rPr lang="en-GB" altLang="en-US" sz="2177" dirty="0" err="1">
                <a:solidFill>
                  <a:srgbClr val="000099"/>
                </a:solidFill>
              </a:rPr>
              <a:t>Catalog</a:t>
            </a:r>
            <a:r>
              <a:rPr lang="en-GB" altLang="en-US" sz="2177" dirty="0">
                <a:solidFill>
                  <a:srgbClr val="000099"/>
                </a:solidFill>
              </a:rPr>
              <a:t> Number, Location in the Library.</a:t>
            </a:r>
          </a:p>
        </p:txBody>
      </p:sp>
    </p:spTree>
    <p:extLst>
      <p:ext uri="{BB962C8B-B14F-4D97-AF65-F5344CB8AC3E}">
        <p14:creationId xmlns:p14="http://schemas.microsoft.com/office/powerpoint/2010/main" xmlns="" val="3479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4388231" cy="853290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493"/>
              </a:spcBef>
            </a:pPr>
            <a:r>
              <a:rPr lang="en-GB" altLang="en-US" sz="2722" b="1" dirty="0"/>
              <a:t>Example Functional Requirements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30788"/>
            <a:ext cx="6629399" cy="3740433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lnSpc>
                <a:spcPct val="120000"/>
              </a:lnSpc>
            </a:pPr>
            <a:r>
              <a:rPr lang="en-GB" altLang="en-US" sz="2722" dirty="0">
                <a:solidFill>
                  <a:srgbClr val="000099"/>
                </a:solidFill>
              </a:rPr>
              <a:t>Req. 2: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2449" dirty="0">
                <a:solidFill>
                  <a:srgbClr val="000099"/>
                </a:solidFill>
              </a:rPr>
              <a:t>When the “renew” option is selected, </a:t>
            </a:r>
          </a:p>
          <a:p>
            <a:pPr marL="777697" lvl="2" indent="-155539" defTabSz="622158">
              <a:lnSpc>
                <a:spcPct val="120000"/>
              </a:lnSpc>
            </a:pPr>
            <a:r>
              <a:rPr lang="en-GB" altLang="en-US" sz="2177" dirty="0">
                <a:solidFill>
                  <a:srgbClr val="000099"/>
                </a:solidFill>
              </a:rPr>
              <a:t>The user is asked to enter his membership number and password. 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2449" dirty="0">
                <a:solidFill>
                  <a:srgbClr val="000099"/>
                </a:solidFill>
              </a:rPr>
              <a:t>After password validation,  </a:t>
            </a:r>
          </a:p>
          <a:p>
            <a:pPr marL="777697" lvl="2" indent="-155539" defTabSz="622158">
              <a:lnSpc>
                <a:spcPct val="120000"/>
              </a:lnSpc>
            </a:pPr>
            <a:r>
              <a:rPr lang="en-GB" altLang="en-US" sz="2177" dirty="0">
                <a:solidFill>
                  <a:srgbClr val="000099"/>
                </a:solidFill>
              </a:rPr>
              <a:t>The list of the books borrowed by him are displayed. 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2449" dirty="0">
                <a:solidFill>
                  <a:srgbClr val="000099"/>
                </a:solidFill>
              </a:rPr>
              <a:t>The user can renew any of the books: </a:t>
            </a:r>
          </a:p>
          <a:p>
            <a:pPr marL="777697" lvl="2" indent="-155539" defTabSz="622158">
              <a:lnSpc>
                <a:spcPct val="120000"/>
              </a:lnSpc>
            </a:pPr>
            <a:r>
              <a:rPr lang="en-GB" altLang="en-US" sz="2177" dirty="0">
                <a:solidFill>
                  <a:srgbClr val="000099"/>
                </a:solidFill>
              </a:rPr>
              <a:t>By clicking in the corresponding renew box.</a:t>
            </a:r>
          </a:p>
        </p:txBody>
      </p:sp>
    </p:spTree>
    <p:extLst>
      <p:ext uri="{BB962C8B-B14F-4D97-AF65-F5344CB8AC3E}">
        <p14:creationId xmlns:p14="http://schemas.microsoft.com/office/powerpoint/2010/main" xmlns="" val="40286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71450"/>
            <a:ext cx="5144040" cy="854370"/>
          </a:xfrm>
        </p:spPr>
        <p:txBody>
          <a:bodyPr>
            <a:normAutofit fontScale="90000"/>
          </a:bodyPr>
          <a:lstStyle/>
          <a:p>
            <a:pPr eaLnBrk="1"/>
            <a:r>
              <a:rPr lang="en-US" altLang="en-US" sz="2722" b="1" dirty="0"/>
              <a:t>High-Level Function: A Closer View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590550"/>
            <a:ext cx="6743700" cy="4005060"/>
          </a:xfrm>
        </p:spPr>
        <p:txBody>
          <a:bodyPr>
            <a:normAutofit fontScale="92500" lnSpcReduction="10000"/>
          </a:bodyPr>
          <a:lstStyle/>
          <a:p>
            <a:pPr eaLnBrk="1">
              <a:lnSpc>
                <a:spcPct val="120000"/>
              </a:lnSpc>
              <a:spcBef>
                <a:spcPct val="10000"/>
              </a:spcBef>
              <a:spcAft>
                <a:spcPct val="25000"/>
              </a:spcAft>
            </a:pPr>
            <a:r>
              <a:rPr lang="en-US" altLang="en-US" sz="2722" dirty="0"/>
              <a:t>A high-level function:</a:t>
            </a:r>
          </a:p>
          <a:p>
            <a:pPr lvl="1" eaLnBrk="1">
              <a:lnSpc>
                <a:spcPct val="120000"/>
              </a:lnSpc>
              <a:spcBef>
                <a:spcPct val="10000"/>
              </a:spcBef>
              <a:spcAft>
                <a:spcPct val="25000"/>
              </a:spcAft>
            </a:pPr>
            <a:r>
              <a:rPr lang="en-US" altLang="en-US" sz="2449" dirty="0"/>
              <a:t>Usually involves a series of interactions between the system and one or more users.</a:t>
            </a:r>
          </a:p>
          <a:p>
            <a:pPr eaLnBrk="1">
              <a:lnSpc>
                <a:spcPct val="120000"/>
              </a:lnSpc>
              <a:spcBef>
                <a:spcPct val="10000"/>
              </a:spcBef>
              <a:spcAft>
                <a:spcPct val="25000"/>
              </a:spcAft>
            </a:pPr>
            <a:r>
              <a:rPr lang="en-US" altLang="en-US" sz="2722" dirty="0"/>
              <a:t>Even for the same high-level function,</a:t>
            </a:r>
          </a:p>
          <a:p>
            <a:pPr lvl="1" eaLnBrk="1">
              <a:lnSpc>
                <a:spcPct val="120000"/>
              </a:lnSpc>
              <a:spcBef>
                <a:spcPct val="10000"/>
              </a:spcBef>
              <a:spcAft>
                <a:spcPct val="25000"/>
              </a:spcAft>
            </a:pPr>
            <a:r>
              <a:rPr lang="en-US" altLang="en-US" sz="2449" dirty="0"/>
              <a:t>There can be different interaction sequences (or scenarios) </a:t>
            </a:r>
          </a:p>
          <a:p>
            <a:pPr lvl="1" eaLnBrk="1">
              <a:lnSpc>
                <a:spcPct val="120000"/>
              </a:lnSpc>
              <a:spcBef>
                <a:spcPct val="10000"/>
              </a:spcBef>
              <a:spcAft>
                <a:spcPct val="25000"/>
              </a:spcAft>
            </a:pPr>
            <a:r>
              <a:rPr lang="en-US" altLang="en-US" sz="2449" dirty="0"/>
              <a:t>Due to users selecting different options or entering different data items.</a:t>
            </a:r>
          </a:p>
        </p:txBody>
      </p:sp>
    </p:spTree>
    <p:extLst>
      <p:ext uri="{BB962C8B-B14F-4D97-AF65-F5344CB8AC3E}">
        <p14:creationId xmlns:p14="http://schemas.microsoft.com/office/powerpoint/2010/main" xmlns="" val="26277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320794"/>
            <a:ext cx="4372029" cy="544377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366"/>
              </a:spcBef>
            </a:pPr>
            <a:r>
              <a:rPr lang="en-GB" altLang="en-US" sz="2722" b="1" dirty="0"/>
              <a:t>Examples of Bad SRS Documents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411" y="895350"/>
            <a:ext cx="6743700" cy="3527650"/>
          </a:xfrm>
        </p:spPr>
        <p:txBody>
          <a:bodyPr vert="horz" lIns="13500" tIns="35100" rIns="13500" bIns="35100" rtlCol="0">
            <a:normAutofit fontScale="85000" lnSpcReduction="2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266" u="sng" dirty="0">
                <a:solidFill>
                  <a:schemeClr val="hlink"/>
                </a:solidFill>
              </a:rPr>
              <a:t>Unstructured Specifications:</a:t>
            </a:r>
            <a:r>
              <a:rPr lang="en-GB" altLang="en-US" sz="3266" u="sng" dirty="0"/>
              <a:t>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FF0000"/>
                </a:solidFill>
              </a:rPr>
              <a:t>Narrative essay --- one of the worst types of specification document: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Difficult to change,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Difficult to be precise,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Difficult to be unambiguous, 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Scope for contradictions,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30796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9204" y="438150"/>
            <a:ext cx="4979593" cy="479570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366"/>
              </a:spcBef>
            </a:pPr>
            <a:r>
              <a:rPr lang="en-GB" altLang="en-US" sz="3200" b="1" dirty="0" smtClean="0"/>
              <a:t>Examples of Bad SRS Documents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946616"/>
            <a:ext cx="6858000" cy="3526570"/>
          </a:xfrm>
        </p:spPr>
        <p:txBody>
          <a:bodyPr vert="horz" lIns="13500" tIns="35100" rIns="13500" bIns="35100" rtlCol="0">
            <a:normAutofit fontScale="92500" lnSpcReduction="20000"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266" u="sng" dirty="0">
                <a:solidFill>
                  <a:schemeClr val="hlink"/>
                </a:solidFill>
              </a:rPr>
              <a:t>Noise: 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Presence of text containing information irrelevant to the problem.</a:t>
            </a:r>
          </a:p>
          <a:p>
            <a:pPr marL="233309" indent="-233309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266" u="sng" dirty="0">
                <a:solidFill>
                  <a:schemeClr val="hlink"/>
                </a:solidFill>
              </a:rPr>
              <a:t>Silence: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Aspects  important to proper solution of the problem are omitted.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6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-39261"/>
            <a:ext cx="4615055" cy="95482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366"/>
              </a:spcBef>
            </a:pPr>
            <a:r>
              <a:rPr lang="en-GB" altLang="en-US" sz="2722" b="1" dirty="0"/>
              <a:t>Examples of Bad SRS Documents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55" y="438150"/>
            <a:ext cx="6800849" cy="4077428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2449" b="1" u="sng" dirty="0" err="1">
                <a:solidFill>
                  <a:schemeClr val="hlink"/>
                </a:solidFill>
              </a:rPr>
              <a:t>Overspecification</a:t>
            </a:r>
            <a:r>
              <a:rPr lang="en-GB" altLang="en-US" sz="2449" b="1" u="sng" dirty="0">
                <a:solidFill>
                  <a:schemeClr val="hlink"/>
                </a:solidFill>
              </a:rPr>
              <a:t>: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2177" dirty="0"/>
              <a:t>Addressing “how to” aspects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2177" dirty="0"/>
              <a:t>For example, “Library member names should be stored in a sorted descending order”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2177" dirty="0" err="1"/>
              <a:t>Overspecification</a:t>
            </a:r>
            <a:r>
              <a:rPr lang="en-GB" altLang="en-US" sz="2177" dirty="0"/>
              <a:t> restricts the solution space for the designer.</a:t>
            </a:r>
          </a:p>
          <a:p>
            <a:pPr marL="233309" indent="-233309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2449" b="1" u="sng" dirty="0">
                <a:solidFill>
                  <a:schemeClr val="hlink"/>
                </a:solidFill>
              </a:rPr>
              <a:t>Contradictions:</a:t>
            </a:r>
          </a:p>
          <a:p>
            <a:pPr marL="505503" lvl="1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2177" dirty="0"/>
              <a:t>Contradictions might arise </a:t>
            </a:r>
          </a:p>
          <a:p>
            <a:pPr marL="777697" lvl="2" indent="-155539" defTabSz="622158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GB" altLang="en-US" sz="1905" dirty="0"/>
              <a:t>if the same thing  described at several places in different ways.</a:t>
            </a:r>
          </a:p>
        </p:txBody>
      </p:sp>
    </p:spTree>
    <p:extLst>
      <p:ext uri="{BB962C8B-B14F-4D97-AF65-F5344CB8AC3E}">
        <p14:creationId xmlns:p14="http://schemas.microsoft.com/office/powerpoint/2010/main" xmlns="" val="352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33350"/>
            <a:ext cx="4415774" cy="571380"/>
          </a:xfrm>
        </p:spPr>
        <p:txBody>
          <a:bodyPr anchor="t"/>
          <a:lstStyle/>
          <a:p>
            <a:pPr eaLnBrk="1" hangingPunct="1"/>
            <a:r>
              <a:rPr lang="en-US" altLang="en-US" sz="2994" b="1" dirty="0"/>
              <a:t>Functional Requirements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" y="742950"/>
            <a:ext cx="6743700" cy="4212442"/>
          </a:xfrm>
        </p:spPr>
        <p:txBody>
          <a:bodyPr vert="horz" lIns="68579" tIns="34289" rIns="68579" bIns="34289" rtlCol="0">
            <a:normAutofit/>
          </a:bodyPr>
          <a:lstStyle/>
          <a:p>
            <a:pPr marL="279755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586" dirty="0"/>
              <a:t>Specifies all the functionality that the system should support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313" b="1" dirty="0">
                <a:solidFill>
                  <a:srgbClr val="0000CC"/>
                </a:solidFill>
              </a:rPr>
              <a:t>Heart of the SRS document: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313" b="1" dirty="0">
                <a:solidFill>
                  <a:srgbClr val="0000CC"/>
                </a:solidFill>
              </a:rPr>
              <a:t>Forms the bulk of the Document</a:t>
            </a:r>
          </a:p>
          <a:p>
            <a:pPr marL="279755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586" dirty="0"/>
              <a:t>Outputs for the given inputs and the relationship between them</a:t>
            </a:r>
          </a:p>
          <a:p>
            <a:pPr marL="279755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586" dirty="0">
                <a:solidFill>
                  <a:srgbClr val="6600FF"/>
                </a:solidFill>
              </a:rPr>
              <a:t>Must specify behavior for invalid inputs too!</a:t>
            </a:r>
          </a:p>
        </p:txBody>
      </p:sp>
    </p:spTree>
    <p:extLst>
      <p:ext uri="{BB962C8B-B14F-4D97-AF65-F5344CB8AC3E}">
        <p14:creationId xmlns:p14="http://schemas.microsoft.com/office/powerpoint/2010/main" xmlns="" val="18352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"/>
            <a:ext cx="5289819" cy="95482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 smtClean="0"/>
              <a:t>Examples of Bad SRS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9" y="590550"/>
            <a:ext cx="6743700" cy="3924052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00"/>
              </a:spcBef>
            </a:pPr>
            <a:r>
              <a:rPr lang="en-GB" altLang="en-US" sz="2449" b="1" u="sng" dirty="0">
                <a:solidFill>
                  <a:schemeClr val="hlink"/>
                </a:solidFill>
              </a:rPr>
              <a:t>Ambiguity: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177" dirty="0"/>
              <a:t>Literary expressions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177" dirty="0"/>
              <a:t>Unquantifiable aspects, e.g. “good user interface”</a:t>
            </a:r>
          </a:p>
          <a:p>
            <a:pPr marL="233309" indent="-233309" defTabSz="622158">
              <a:spcBef>
                <a:spcPts val="600"/>
              </a:spcBef>
            </a:pPr>
            <a:r>
              <a:rPr lang="en-GB" altLang="en-US" sz="2449" b="1" u="sng" dirty="0">
                <a:solidFill>
                  <a:schemeClr val="hlink"/>
                </a:solidFill>
              </a:rPr>
              <a:t>Forward References: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177" dirty="0"/>
              <a:t>References to aspects  of problem</a:t>
            </a:r>
          </a:p>
          <a:p>
            <a:pPr marL="777697" lvl="2" indent="-155539" defTabSz="622158">
              <a:spcBef>
                <a:spcPts val="600"/>
              </a:spcBef>
            </a:pPr>
            <a:r>
              <a:rPr lang="en-GB" altLang="en-US" sz="1905" dirty="0"/>
              <a:t>defined only later on in the text.</a:t>
            </a:r>
          </a:p>
          <a:p>
            <a:pPr marL="233309" indent="-233309" defTabSz="622158">
              <a:spcBef>
                <a:spcPts val="600"/>
              </a:spcBef>
            </a:pPr>
            <a:r>
              <a:rPr lang="en-GB" altLang="en-US" sz="2449" b="1" u="sng" dirty="0">
                <a:solidFill>
                  <a:schemeClr val="hlink"/>
                </a:solidFill>
              </a:rPr>
              <a:t>Wishful Thinking: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177" dirty="0"/>
              <a:t>Descriptions of aspects </a:t>
            </a:r>
          </a:p>
          <a:p>
            <a:pPr marL="777697" lvl="2" indent="-155539" defTabSz="622158">
              <a:spcBef>
                <a:spcPts val="600"/>
              </a:spcBef>
            </a:pPr>
            <a:r>
              <a:rPr lang="en-GB" altLang="en-US" sz="1905" dirty="0"/>
              <a:t>for which realistic solutions will be hard to find.</a:t>
            </a:r>
          </a:p>
        </p:txBody>
      </p:sp>
    </p:spTree>
    <p:extLst>
      <p:ext uri="{BB962C8B-B14F-4D97-AF65-F5344CB8AC3E}">
        <p14:creationId xmlns:p14="http://schemas.microsoft.com/office/powerpoint/2010/main" xmlns="" val="11505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6981" y="285751"/>
            <a:ext cx="5242061" cy="410443"/>
          </a:xfrm>
        </p:spPr>
        <p:txBody>
          <a:bodyPr>
            <a:normAutofit fontScale="90000"/>
          </a:bodyPr>
          <a:lstStyle/>
          <a:p>
            <a:pPr eaLnBrk="1"/>
            <a:r>
              <a:rPr lang="en-US" altLang="en-US" sz="2449" b="1" dirty="0"/>
              <a:t>Suggestions for Writing </a:t>
            </a:r>
            <a:r>
              <a:rPr lang="en-US" altLang="en-US" sz="2449" b="1" dirty="0" smtClean="0"/>
              <a:t>Good Quality </a:t>
            </a:r>
            <a:r>
              <a:rPr lang="en-US" altLang="en-US" sz="2449" b="1" dirty="0"/>
              <a:t>Requirements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6858000" cy="3932693"/>
          </a:xfrm>
        </p:spPr>
        <p:txBody>
          <a:bodyPr>
            <a:noAutofit/>
          </a:bodyPr>
          <a:lstStyle/>
          <a:p>
            <a:pPr ea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Keep sentences and paragraphs short. </a:t>
            </a:r>
          </a:p>
          <a:p>
            <a:pPr ea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Use active voice. </a:t>
            </a:r>
          </a:p>
          <a:p>
            <a:pPr ea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Use proper grammar, spelling, and punctuation. </a:t>
            </a:r>
          </a:p>
          <a:p>
            <a:pPr ea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Use terms consistently and define them in a glossary. </a:t>
            </a:r>
          </a:p>
          <a:p>
            <a:pPr ea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To see if a requirement statement is sufficiently well defined, </a:t>
            </a:r>
          </a:p>
          <a:p>
            <a:pPr lvl="1" ea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Read it from the developer’s perspective </a:t>
            </a:r>
          </a:p>
        </p:txBody>
      </p:sp>
    </p:spTree>
    <p:extLst>
      <p:ext uri="{BB962C8B-B14F-4D97-AF65-F5344CB8AC3E}">
        <p14:creationId xmlns:p14="http://schemas.microsoft.com/office/powerpoint/2010/main" xmlns="" val="34991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6979" y="0"/>
            <a:ext cx="5144040" cy="854370"/>
          </a:xfrm>
        </p:spPr>
        <p:txBody>
          <a:bodyPr/>
          <a:lstStyle/>
          <a:p>
            <a:pPr eaLnBrk="1"/>
            <a:r>
              <a:rPr lang="en-US" altLang="en-US" sz="2177" b="1" dirty="0"/>
              <a:t>Suggestions for Writing </a:t>
            </a:r>
            <a:r>
              <a:rPr lang="en-US" altLang="en-US" sz="2177" b="1" dirty="0" smtClean="0"/>
              <a:t>Good Quality </a:t>
            </a:r>
            <a:r>
              <a:rPr lang="en-US" altLang="en-US" sz="2177" b="1" dirty="0"/>
              <a:t>Requirements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5350"/>
            <a:ext cx="6857999" cy="3932693"/>
          </a:xfrm>
        </p:spPr>
        <p:txBody>
          <a:bodyPr>
            <a:normAutofit fontScale="92500" lnSpcReduction="20000"/>
          </a:bodyPr>
          <a:lstStyle/>
          <a:p>
            <a:pPr eaLnBrk="1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sz="2800" dirty="0"/>
              <a:t>Split a requirement into multiple sub-requirements:</a:t>
            </a:r>
          </a:p>
          <a:p>
            <a:pPr lvl="1" eaLnBrk="1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dirty="0">
                <a:solidFill>
                  <a:srgbClr val="0000CC"/>
                </a:solidFill>
              </a:rPr>
              <a:t>Because each will require separate test cases and because each should be separately traceable. </a:t>
            </a:r>
          </a:p>
          <a:p>
            <a:pPr lvl="1" eaLnBrk="1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en-US" dirty="0">
                <a:solidFill>
                  <a:srgbClr val="0000CC"/>
                </a:solidFill>
              </a:rPr>
              <a:t>If several requirements are strung together in a paragraph, it is easy to overlook one during construction or testing. </a:t>
            </a:r>
          </a:p>
          <a:p>
            <a:pPr eaLnBrk="1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en-US" sz="28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0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95250"/>
            <a:ext cx="4372029" cy="857610"/>
          </a:xfrm>
          <a:noFill/>
        </p:spPr>
        <p:txBody>
          <a:bodyPr>
            <a:normAutofit/>
          </a:bodyPr>
          <a:lstStyle/>
          <a:p>
            <a:r>
              <a:rPr lang="en-US" altLang="en-US" sz="3200" b="1" dirty="0" smtClean="0"/>
              <a:t>SRS Review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596223"/>
            <a:ext cx="5295900" cy="4282650"/>
          </a:xfr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 smtClean="0">
                <a:solidFill>
                  <a:schemeClr val="tx2"/>
                </a:solidFill>
              </a:rPr>
              <a:t>Review </a:t>
            </a:r>
            <a:r>
              <a:rPr lang="en-US" altLang="en-US" dirty="0" smtClean="0"/>
              <a:t>done by the  Developers along with 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user representatives.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 smtClean="0"/>
              <a:t>To verify that SRS confirms to the                                                   actual user requirements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 smtClean="0"/>
              <a:t>To detect defects early and correct them.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 smtClean="0"/>
              <a:t>Review typically done using standard inspection process:</a:t>
            </a:r>
          </a:p>
          <a:p>
            <a:pPr marL="505503"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 smtClean="0"/>
              <a:t>Checklists.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00600" y="514350"/>
            <a:ext cx="1885950" cy="2946221"/>
            <a:chOff x="336550" y="911224"/>
            <a:chExt cx="4721226" cy="679678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6550" y="911224"/>
              <a:ext cx="4721226" cy="5268912"/>
              <a:chOff x="212" y="862"/>
              <a:chExt cx="2593" cy="3106"/>
            </a:xfrm>
          </p:grpSpPr>
          <p:sp>
            <p:nvSpPr>
              <p:cNvPr id="105480" name="Oval 7"/>
              <p:cNvSpPr>
                <a:spLocks noChangeArrowheads="1"/>
              </p:cNvSpPr>
              <p:nvPr/>
            </p:nvSpPr>
            <p:spPr bwMode="auto">
              <a:xfrm>
                <a:off x="212" y="862"/>
                <a:ext cx="1058" cy="635"/>
              </a:xfrm>
              <a:prstGeom prst="ellipse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needs</a:t>
                </a:r>
              </a:p>
            </p:txBody>
          </p:sp>
          <p:sp>
            <p:nvSpPr>
              <p:cNvPr id="105481" name="Rectangle 8"/>
              <p:cNvSpPr>
                <a:spLocks noChangeArrowheads="1"/>
              </p:cNvSpPr>
              <p:nvPr/>
            </p:nvSpPr>
            <p:spPr bwMode="auto">
              <a:xfrm>
                <a:off x="1270" y="2328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1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Analysis</a:t>
                </a:r>
              </a:p>
            </p:txBody>
          </p:sp>
          <p:sp>
            <p:nvSpPr>
              <p:cNvPr id="105482" name="Rectangle 9"/>
              <p:cNvSpPr>
                <a:spLocks noChangeArrowheads="1"/>
              </p:cNvSpPr>
              <p:nvPr/>
            </p:nvSpPr>
            <p:spPr bwMode="auto">
              <a:xfrm>
                <a:off x="1270" y="2910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1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Specification</a:t>
                </a:r>
              </a:p>
            </p:txBody>
          </p:sp>
          <p:sp>
            <p:nvSpPr>
              <p:cNvPr id="105483" name="Rectangle 10"/>
              <p:cNvSpPr>
                <a:spLocks noChangeArrowheads="1"/>
              </p:cNvSpPr>
              <p:nvPr/>
            </p:nvSpPr>
            <p:spPr bwMode="auto">
              <a:xfrm>
                <a:off x="1270" y="3598"/>
                <a:ext cx="1217" cy="37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IN" altLang="en-US" sz="11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Review</a:t>
                </a:r>
                <a:endParaRPr lang="en-US" altLang="en-US" sz="11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05484" name="Line 9"/>
              <p:cNvSpPr>
                <a:spLocks noChangeShapeType="1"/>
              </p:cNvSpPr>
              <p:nvPr/>
            </p:nvSpPr>
            <p:spPr bwMode="auto">
              <a:xfrm>
                <a:off x="1852" y="264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85" name="Line 10"/>
              <p:cNvSpPr>
                <a:spLocks noChangeShapeType="1"/>
              </p:cNvSpPr>
              <p:nvPr/>
            </p:nvSpPr>
            <p:spPr bwMode="auto">
              <a:xfrm>
                <a:off x="1852" y="328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86" name="Line 11"/>
              <p:cNvSpPr>
                <a:spLocks noChangeShapeType="1"/>
              </p:cNvSpPr>
              <p:nvPr/>
            </p:nvSpPr>
            <p:spPr bwMode="auto">
              <a:xfrm>
                <a:off x="1217" y="1338"/>
                <a:ext cx="212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87" name="Line 12"/>
              <p:cNvSpPr>
                <a:spLocks noChangeShapeType="1"/>
              </p:cNvSpPr>
              <p:nvPr/>
            </p:nvSpPr>
            <p:spPr bwMode="auto">
              <a:xfrm flipH="1">
                <a:off x="1005" y="306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88" name="Line 13"/>
              <p:cNvSpPr>
                <a:spLocks noChangeShapeType="1"/>
              </p:cNvSpPr>
              <p:nvPr/>
            </p:nvSpPr>
            <p:spPr bwMode="auto">
              <a:xfrm flipV="1">
                <a:off x="1005" y="1948"/>
                <a:ext cx="9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89" name="Line 14"/>
              <p:cNvSpPr>
                <a:spLocks noChangeShapeType="1"/>
              </p:cNvSpPr>
              <p:nvPr/>
            </p:nvSpPr>
            <p:spPr bwMode="auto">
              <a:xfrm>
                <a:off x="1005" y="248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0" name="Line 15"/>
              <p:cNvSpPr>
                <a:spLocks noChangeShapeType="1"/>
              </p:cNvSpPr>
              <p:nvPr/>
            </p:nvSpPr>
            <p:spPr bwMode="auto">
              <a:xfrm>
                <a:off x="2487" y="375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1" name="Line 16"/>
              <p:cNvSpPr>
                <a:spLocks noChangeShapeType="1"/>
              </p:cNvSpPr>
              <p:nvPr/>
            </p:nvSpPr>
            <p:spPr bwMode="auto">
              <a:xfrm flipH="1" flipV="1">
                <a:off x="2796" y="1920"/>
                <a:ext cx="9" cy="1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2" name="Line 17"/>
              <p:cNvSpPr>
                <a:spLocks noChangeShapeType="1"/>
              </p:cNvSpPr>
              <p:nvPr/>
            </p:nvSpPr>
            <p:spPr bwMode="auto">
              <a:xfrm flipH="1">
                <a:off x="2487" y="306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3" name="Line 18"/>
              <p:cNvSpPr>
                <a:spLocks noChangeShapeType="1"/>
              </p:cNvSpPr>
              <p:nvPr/>
            </p:nvSpPr>
            <p:spPr bwMode="auto">
              <a:xfrm flipH="1">
                <a:off x="2487" y="248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4" name="Rectangle 21"/>
              <p:cNvSpPr>
                <a:spLocks noChangeArrowheads="1"/>
              </p:cNvSpPr>
              <p:nvPr/>
            </p:nvSpPr>
            <p:spPr bwMode="auto">
              <a:xfrm>
                <a:off x="1276" y="1749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1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Gathering</a:t>
                </a:r>
              </a:p>
            </p:txBody>
          </p:sp>
          <p:sp>
            <p:nvSpPr>
              <p:cNvPr id="105495" name="Line 9"/>
              <p:cNvSpPr>
                <a:spLocks noChangeShapeType="1"/>
              </p:cNvSpPr>
              <p:nvPr/>
            </p:nvSpPr>
            <p:spPr bwMode="auto">
              <a:xfrm>
                <a:off x="1858" y="2067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6" name="Line 18"/>
              <p:cNvSpPr>
                <a:spLocks noChangeShapeType="1"/>
              </p:cNvSpPr>
              <p:nvPr/>
            </p:nvSpPr>
            <p:spPr bwMode="auto">
              <a:xfrm flipH="1">
                <a:off x="2475" y="194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05497" name="Line 14"/>
              <p:cNvSpPr>
                <a:spLocks noChangeShapeType="1"/>
              </p:cNvSpPr>
              <p:nvPr/>
            </p:nvSpPr>
            <p:spPr bwMode="auto">
              <a:xfrm>
                <a:off x="1020" y="1935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105478" name="Text Box 25"/>
            <p:cNvSpPr txBox="1">
              <a:spLocks noChangeArrowheads="1"/>
            </p:cNvSpPr>
            <p:nvPr/>
          </p:nvSpPr>
          <p:spPr bwMode="auto">
            <a:xfrm>
              <a:off x="2038827" y="6784972"/>
              <a:ext cx="2664935" cy="923033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105479" name="Line 26"/>
            <p:cNvSpPr>
              <a:spLocks noChangeShapeType="1"/>
            </p:cNvSpPr>
            <p:nvPr/>
          </p:nvSpPr>
          <p:spPr bwMode="auto">
            <a:xfrm>
              <a:off x="3392488" y="6194425"/>
              <a:ext cx="0" cy="574675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xmlns="" val="318114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1"/>
            <a:ext cx="4372029" cy="766881"/>
          </a:xfrm>
          <a:noFill/>
        </p:spPr>
        <p:txBody>
          <a:bodyPr>
            <a:normAutofit/>
          </a:bodyPr>
          <a:lstStyle/>
          <a:p>
            <a:r>
              <a:rPr lang="en-US" altLang="en-US" sz="3200" b="1" dirty="0" smtClean="0"/>
              <a:t>A Sample SRS Checklist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6858000" cy="4150876"/>
          </a:xfrm>
          <a:noFill/>
        </p:spPr>
        <p:txBody>
          <a:bodyPr>
            <a:normAutofit fontScale="85000" lnSpcReduction="10000"/>
          </a:bodyPr>
          <a:lstStyle/>
          <a:p>
            <a:pPr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Have response times been specified for functions ?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Have all the HW, external SW and data interfaces been defined ?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Is each requirement testable ?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Is the initial state of the system defined ?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Are the responses to exceptional conditions specified ?</a:t>
            </a:r>
          </a:p>
        </p:txBody>
      </p:sp>
    </p:spTree>
    <p:extLst>
      <p:ext uri="{BB962C8B-B14F-4D97-AF65-F5344CB8AC3E}">
        <p14:creationId xmlns:p14="http://schemas.microsoft.com/office/powerpoint/2010/main" xmlns="" val="285836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733552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xmlns="" val="26641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209550"/>
            <a:ext cx="4687152" cy="628626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2449" b="1" dirty="0"/>
              <a:t>Functional Requirement Documentation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1" y="664373"/>
            <a:ext cx="6629399" cy="3635662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Bef>
                <a:spcPts val="476"/>
              </a:spcBef>
              <a:spcAft>
                <a:spcPts val="476"/>
              </a:spcAft>
            </a:pPr>
            <a:r>
              <a:rPr lang="en-US" altLang="en-US" sz="2722" b="1" dirty="0">
                <a:solidFill>
                  <a:srgbClr val="6600FF"/>
                </a:solidFill>
              </a:rPr>
              <a:t>Overview</a:t>
            </a:r>
          </a:p>
          <a:p>
            <a:pPr lvl="1">
              <a:lnSpc>
                <a:spcPct val="115000"/>
              </a:lnSpc>
              <a:spcBef>
                <a:spcPts val="476"/>
              </a:spcBef>
              <a:spcAft>
                <a:spcPts val="476"/>
              </a:spcAft>
            </a:pPr>
            <a:r>
              <a:rPr lang="en-US" altLang="en-US" sz="2449" dirty="0"/>
              <a:t>describe purpose of the function and the approaches and techniques employed</a:t>
            </a:r>
          </a:p>
          <a:p>
            <a:pPr>
              <a:lnSpc>
                <a:spcPct val="115000"/>
              </a:lnSpc>
              <a:spcBef>
                <a:spcPts val="476"/>
              </a:spcBef>
              <a:spcAft>
                <a:spcPts val="476"/>
              </a:spcAft>
            </a:pPr>
            <a:r>
              <a:rPr lang="en-US" altLang="en-US" sz="2722" b="1" dirty="0">
                <a:solidFill>
                  <a:srgbClr val="6600FF"/>
                </a:solidFill>
              </a:rPr>
              <a:t>Inputs and Outputs</a:t>
            </a:r>
          </a:p>
          <a:p>
            <a:pPr lvl="1">
              <a:lnSpc>
                <a:spcPct val="115000"/>
              </a:lnSpc>
              <a:spcBef>
                <a:spcPts val="476"/>
              </a:spcBef>
              <a:spcAft>
                <a:spcPts val="476"/>
              </a:spcAft>
            </a:pPr>
            <a:r>
              <a:rPr lang="en-US" altLang="en-US" sz="2449" dirty="0"/>
              <a:t>sources of inputs and destination of outputs</a:t>
            </a:r>
          </a:p>
          <a:p>
            <a:pPr lvl="1">
              <a:lnSpc>
                <a:spcPct val="115000"/>
              </a:lnSpc>
              <a:spcBef>
                <a:spcPts val="476"/>
              </a:spcBef>
              <a:spcAft>
                <a:spcPts val="476"/>
              </a:spcAft>
            </a:pPr>
            <a:r>
              <a:rPr lang="en-US" altLang="en-US" sz="2449" dirty="0"/>
              <a:t>quantities, units of measure, ranges of valid inputs and outputs</a:t>
            </a:r>
          </a:p>
          <a:p>
            <a:pPr lvl="1">
              <a:lnSpc>
                <a:spcPct val="115000"/>
              </a:lnSpc>
              <a:spcBef>
                <a:spcPts val="476"/>
              </a:spcBef>
              <a:spcAft>
                <a:spcPts val="476"/>
              </a:spcAft>
            </a:pPr>
            <a:r>
              <a:rPr lang="en-US" altLang="en-US" sz="2449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xmlns="" val="10660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7150"/>
            <a:ext cx="5144040" cy="85437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Functional Requirement Documentation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635107"/>
            <a:ext cx="6800850" cy="391001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ts val="612"/>
              </a:spcBef>
              <a:spcAft>
                <a:spcPts val="680"/>
              </a:spcAft>
            </a:pPr>
            <a:r>
              <a:rPr lang="en-US" altLang="en-US" sz="3266" b="1" dirty="0">
                <a:solidFill>
                  <a:srgbClr val="6600FF"/>
                </a:solidFill>
              </a:rPr>
              <a:t>Processing</a:t>
            </a:r>
          </a:p>
          <a:p>
            <a:pPr lvl="1">
              <a:lnSpc>
                <a:spcPct val="120000"/>
              </a:lnSpc>
              <a:spcBef>
                <a:spcPts val="612"/>
              </a:spcBef>
              <a:spcAft>
                <a:spcPts val="680"/>
              </a:spcAft>
            </a:pPr>
            <a:r>
              <a:rPr lang="en-US" altLang="en-US" sz="2722" dirty="0"/>
              <a:t>validation of input data</a:t>
            </a:r>
          </a:p>
          <a:p>
            <a:pPr lvl="1">
              <a:lnSpc>
                <a:spcPct val="120000"/>
              </a:lnSpc>
              <a:spcBef>
                <a:spcPts val="612"/>
              </a:spcBef>
              <a:spcAft>
                <a:spcPts val="680"/>
              </a:spcAft>
            </a:pPr>
            <a:r>
              <a:rPr lang="en-US" altLang="en-US" sz="2722" dirty="0"/>
              <a:t>exact sequence of operations</a:t>
            </a:r>
          </a:p>
          <a:p>
            <a:pPr lvl="1">
              <a:lnSpc>
                <a:spcPct val="120000"/>
              </a:lnSpc>
              <a:spcBef>
                <a:spcPts val="612"/>
              </a:spcBef>
              <a:spcAft>
                <a:spcPts val="680"/>
              </a:spcAft>
            </a:pPr>
            <a:r>
              <a:rPr lang="en-US" altLang="en-US" sz="2722" dirty="0"/>
              <a:t>responses to abnormal situations</a:t>
            </a:r>
          </a:p>
          <a:p>
            <a:pPr lvl="1">
              <a:lnSpc>
                <a:spcPct val="120000"/>
              </a:lnSpc>
              <a:spcBef>
                <a:spcPts val="612"/>
              </a:spcBef>
              <a:spcAft>
                <a:spcPts val="680"/>
              </a:spcAft>
            </a:pPr>
            <a:r>
              <a:rPr lang="en-US" altLang="en-US" sz="2722" dirty="0"/>
              <a:t>any methods (</a:t>
            </a:r>
            <a:r>
              <a:rPr lang="en-US" altLang="en-US" sz="2722" dirty="0" err="1"/>
              <a:t>eg</a:t>
            </a:r>
            <a:r>
              <a:rPr lang="en-US" altLang="en-US" sz="2722" dirty="0"/>
              <a:t>. equations, algorithms) to be used to transform inputs to outputs</a:t>
            </a:r>
          </a:p>
        </p:txBody>
      </p:sp>
    </p:spTree>
    <p:extLst>
      <p:ext uri="{BB962C8B-B14F-4D97-AF65-F5344CB8AC3E}">
        <p14:creationId xmlns:p14="http://schemas.microsoft.com/office/powerpoint/2010/main" xmlns="" val="105090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5159"/>
            <a:ext cx="5237243" cy="67399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err="1" smtClean="0"/>
              <a:t>Nonfunctional</a:t>
            </a:r>
            <a:r>
              <a:rPr lang="en-GB" altLang="en-US" sz="3200" b="1" dirty="0" smtClean="0"/>
              <a:t> Requirements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699" y="819150"/>
            <a:ext cx="6800850" cy="3448802"/>
          </a:xfrm>
        </p:spPr>
        <p:txBody>
          <a:bodyPr vert="horz" lIns="13500" tIns="35100" rIns="13500" bIns="35100" rtlCol="0">
            <a:normAutofit fontScale="85000" lnSpcReduction="20000"/>
          </a:bodyPr>
          <a:lstStyle/>
          <a:p>
            <a:pPr marL="233309" indent="-233309" defTabSz="622158">
              <a:lnSpc>
                <a:spcPct val="120000"/>
              </a:lnSpc>
              <a:spcBef>
                <a:spcPct val="15000"/>
              </a:spcBef>
              <a:spcAft>
                <a:spcPts val="816"/>
              </a:spcAft>
            </a:pPr>
            <a:r>
              <a:rPr lang="en-GB" altLang="en-US" sz="2994" dirty="0">
                <a:solidFill>
                  <a:srgbClr val="000099"/>
                </a:solidFill>
              </a:rPr>
              <a:t>Characteristics of the system which can not be expressed as functions</a:t>
            </a:r>
            <a:r>
              <a:rPr lang="en-GB" altLang="en-US" sz="2994" dirty="0"/>
              <a:t>: 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6600FF"/>
                </a:solidFill>
              </a:rPr>
              <a:t>Maintainability</a:t>
            </a:r>
            <a:r>
              <a:rPr lang="en-GB" altLang="en-US" sz="2449" b="1" dirty="0">
                <a:solidFill>
                  <a:srgbClr val="6600FF"/>
                </a:solidFill>
              </a:rPr>
              <a:t>, 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6600FF"/>
                </a:solidFill>
              </a:rPr>
              <a:t>Portability, 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6600FF"/>
                </a:solidFill>
              </a:rPr>
              <a:t>Usability, 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6600FF"/>
                </a:solidFill>
              </a:rPr>
              <a:t>Security,</a:t>
            </a:r>
          </a:p>
          <a:p>
            <a:pPr marL="777697" lvl="2" indent="-155539" defTabSz="622158">
              <a:lnSpc>
                <a:spcPct val="120000"/>
              </a:lnSpc>
              <a:spcBef>
                <a:spcPct val="15000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6600FF"/>
                </a:solidFill>
              </a:rPr>
              <a:t>Safety, etc.  </a:t>
            </a:r>
          </a:p>
        </p:txBody>
      </p:sp>
    </p:spTree>
    <p:extLst>
      <p:ext uri="{BB962C8B-B14F-4D97-AF65-F5344CB8AC3E}">
        <p14:creationId xmlns:p14="http://schemas.microsoft.com/office/powerpoint/2010/main" xmlns="" val="2811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4388231" cy="853290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366"/>
              </a:spcBef>
            </a:pPr>
            <a:r>
              <a:rPr lang="en-GB" altLang="en-US" sz="2994" b="1" dirty="0" err="1"/>
              <a:t>Nonfunctional</a:t>
            </a:r>
            <a:r>
              <a:rPr lang="en-GB" altLang="en-US" sz="2994" b="1" dirty="0"/>
              <a:t> Requirements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515215"/>
            <a:ext cx="6857999" cy="3870046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Reliability issues </a:t>
            </a:r>
          </a:p>
          <a:p>
            <a:pPr marL="233309" indent="-233309" defTabSz="622158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Performance issues:</a:t>
            </a:r>
          </a:p>
          <a:p>
            <a:pPr marL="505503" lvl="1" defTabSz="622158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49" b="1" dirty="0">
                <a:solidFill>
                  <a:srgbClr val="0000CC"/>
                </a:solidFill>
              </a:rPr>
              <a:t>Example: </a:t>
            </a:r>
            <a:r>
              <a:rPr lang="en-GB" altLang="en-US" sz="2449" dirty="0"/>
              <a:t>How fast can the system produce results? </a:t>
            </a:r>
          </a:p>
          <a:p>
            <a:pPr marL="777697" lvl="2" indent="-155539" defTabSz="622158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49" dirty="0" smtClean="0"/>
              <a:t>At a rate that </a:t>
            </a:r>
            <a:r>
              <a:rPr lang="en-GB" altLang="en-US" sz="2449" dirty="0"/>
              <a:t>does not overload another system to which it supplies data, etc.</a:t>
            </a:r>
            <a:r>
              <a:rPr lang="en-GB" altLang="en-US" sz="2177" dirty="0">
                <a:solidFill>
                  <a:srgbClr val="000099"/>
                </a:solidFill>
              </a:rPr>
              <a:t> </a:t>
            </a:r>
          </a:p>
          <a:p>
            <a:pPr marL="777697" lvl="2" indent="-155539" defTabSz="622158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en-US" sz="2449" dirty="0"/>
              <a:t>Response time should be less than 1sec  90% of the time</a:t>
            </a:r>
            <a:endParaRPr lang="en-GB" altLang="en-US" sz="2994" dirty="0">
              <a:solidFill>
                <a:srgbClr val="000099"/>
              </a:solidFill>
            </a:endParaRPr>
          </a:p>
          <a:p>
            <a:pPr marL="777697" lvl="2" indent="-155539" defTabSz="622158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en-US" sz="2449" dirty="0" smtClean="0"/>
              <a:t>Needs </a:t>
            </a:r>
            <a:r>
              <a:rPr lang="en-US" altLang="en-US" sz="2449" dirty="0"/>
              <a:t>to be measurable  (verifiability</a:t>
            </a:r>
            <a:r>
              <a:rPr lang="en-US" altLang="en-US" sz="2449" dirty="0" smtClean="0"/>
              <a:t>)</a:t>
            </a:r>
            <a:endParaRPr lang="en-US" altLang="en-US" sz="2449" dirty="0"/>
          </a:p>
        </p:txBody>
      </p:sp>
    </p:spTree>
    <p:extLst>
      <p:ext uri="{BB962C8B-B14F-4D97-AF65-F5344CB8AC3E}">
        <p14:creationId xmlns:p14="http://schemas.microsoft.com/office/powerpoint/2010/main" xmlns="" val="34462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7150"/>
            <a:ext cx="5144040" cy="75824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366"/>
              </a:spcBef>
            </a:pPr>
            <a:r>
              <a:rPr lang="en-GB" altLang="en-US" sz="3600" b="1" dirty="0" smtClean="0"/>
              <a:t>Constraints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514350"/>
            <a:ext cx="6001020" cy="3830082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5000"/>
              </a:lnSpc>
              <a:spcAft>
                <a:spcPts val="816"/>
              </a:spcAft>
            </a:pPr>
            <a:r>
              <a:rPr lang="en-GB" altLang="en-US" sz="2800" dirty="0"/>
              <a:t>Hardware to be used,</a:t>
            </a:r>
          </a:p>
          <a:p>
            <a:pPr marL="233309" indent="-233309" defTabSz="622158">
              <a:lnSpc>
                <a:spcPct val="115000"/>
              </a:lnSpc>
              <a:spcAft>
                <a:spcPts val="816"/>
              </a:spcAft>
            </a:pPr>
            <a:r>
              <a:rPr lang="en-GB" altLang="en-US" sz="2800" dirty="0"/>
              <a:t>Operating system </a:t>
            </a:r>
          </a:p>
          <a:p>
            <a:pPr marL="505503" lvl="1" defTabSz="622158">
              <a:lnSpc>
                <a:spcPct val="115000"/>
              </a:lnSpc>
              <a:spcAft>
                <a:spcPts val="816"/>
              </a:spcAft>
            </a:pPr>
            <a:r>
              <a:rPr lang="en-GB" altLang="en-US" sz="2400" dirty="0"/>
              <a:t>or DBMS to be used</a:t>
            </a:r>
          </a:p>
          <a:p>
            <a:pPr marL="233309" indent="-233309" defTabSz="622158">
              <a:lnSpc>
                <a:spcPct val="115000"/>
              </a:lnSpc>
              <a:spcAft>
                <a:spcPts val="816"/>
              </a:spcAft>
            </a:pPr>
            <a:r>
              <a:rPr lang="en-GB" altLang="en-US" sz="2800" dirty="0"/>
              <a:t>Capabilities of I/O devices</a:t>
            </a:r>
          </a:p>
          <a:p>
            <a:pPr marL="233309" indent="-233309" defTabSz="622158">
              <a:lnSpc>
                <a:spcPct val="115000"/>
              </a:lnSpc>
              <a:spcAft>
                <a:spcPts val="816"/>
              </a:spcAft>
            </a:pPr>
            <a:r>
              <a:rPr lang="en-GB" altLang="en-US" sz="2800" dirty="0"/>
              <a:t>Standards compliance</a:t>
            </a:r>
          </a:p>
          <a:p>
            <a:pPr marL="233309" indent="-233309" defTabSz="622158">
              <a:lnSpc>
                <a:spcPct val="115000"/>
              </a:lnSpc>
              <a:spcAft>
                <a:spcPts val="816"/>
              </a:spcAft>
            </a:pPr>
            <a:r>
              <a:rPr lang="en-GB" altLang="en-US" sz="2800" dirty="0"/>
              <a:t>Data representations </a:t>
            </a:r>
            <a:r>
              <a:rPr lang="en-GB" altLang="en-US" sz="2800" dirty="0" smtClean="0"/>
              <a:t>by </a:t>
            </a:r>
            <a:r>
              <a:rPr lang="en-GB" altLang="en-US" sz="2800" dirty="0"/>
              <a:t>the interfaced system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349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209550"/>
            <a:ext cx="2514600" cy="1066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altLang="en-US" sz="2400" b="1" dirty="0" smtClean="0"/>
              <a:t>External Interface Requirements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3350"/>
            <a:ext cx="4714695" cy="4417664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sz="2994" dirty="0"/>
              <a:t>User interfaces</a:t>
            </a:r>
          </a:p>
          <a:p>
            <a:pPr>
              <a:lnSpc>
                <a:spcPct val="150000"/>
              </a:lnSpc>
            </a:pPr>
            <a:r>
              <a:rPr lang="en-US" altLang="en-US" sz="2994" dirty="0"/>
              <a:t>Hardware interfaces</a:t>
            </a:r>
          </a:p>
          <a:p>
            <a:pPr>
              <a:lnSpc>
                <a:spcPct val="150000"/>
              </a:lnSpc>
            </a:pPr>
            <a:r>
              <a:rPr lang="en-US" altLang="en-US" sz="2994" dirty="0"/>
              <a:t>Software interfaces</a:t>
            </a:r>
          </a:p>
          <a:p>
            <a:pPr>
              <a:lnSpc>
                <a:spcPct val="150000"/>
              </a:lnSpc>
            </a:pPr>
            <a:r>
              <a:rPr lang="en-US" altLang="en-US" sz="2994" dirty="0"/>
              <a:t>Communications interfaces with other systems</a:t>
            </a:r>
          </a:p>
          <a:p>
            <a:pPr>
              <a:lnSpc>
                <a:spcPct val="150000"/>
              </a:lnSpc>
            </a:pPr>
            <a:r>
              <a:rPr lang="en-US" altLang="en-US" sz="2994" dirty="0"/>
              <a:t>File export formats</a:t>
            </a:r>
          </a:p>
        </p:txBody>
      </p:sp>
    </p:spTree>
    <p:extLst>
      <p:ext uri="{BB962C8B-B14F-4D97-AF65-F5344CB8AC3E}">
        <p14:creationId xmlns:p14="http://schemas.microsoft.com/office/powerpoint/2010/main" xmlns="" val="1167544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</TotalTime>
  <Words>1500</Words>
  <Application>Microsoft Office PowerPoint</Application>
  <PresentationFormat>Custom</PresentationFormat>
  <Paragraphs>280</Paragraphs>
  <Slides>35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Requirements Specification and Analysis II </vt:lpstr>
      <vt:lpstr>SRS Document (CONT.)</vt:lpstr>
      <vt:lpstr>Functional Requirements</vt:lpstr>
      <vt:lpstr>Functional Requirement Documentation</vt:lpstr>
      <vt:lpstr>Functional Requirement Documentation</vt:lpstr>
      <vt:lpstr>Nonfunctional Requirements</vt:lpstr>
      <vt:lpstr>Nonfunctional Requirements</vt:lpstr>
      <vt:lpstr>Constraints</vt:lpstr>
      <vt:lpstr>External Interface Requirements</vt:lpstr>
      <vt:lpstr>Goals of Implementation</vt:lpstr>
      <vt:lpstr>IEEE 830-1998 Standard for SRS</vt:lpstr>
      <vt:lpstr>IEEE 830-1998 Standard – Section 2 of SRS</vt:lpstr>
      <vt:lpstr>IEEE 830-1998 Standard – Section 3 of SRS (1)</vt:lpstr>
      <vt:lpstr>IEEE 830-1998 Standard – Templates</vt:lpstr>
      <vt:lpstr>Example Section 3 of SRS of Academic Administration Software</vt:lpstr>
      <vt:lpstr>Design Constraints (3.2)</vt:lpstr>
      <vt:lpstr>Non-functional requirements</vt:lpstr>
      <vt:lpstr>Functional Requirements</vt:lpstr>
      <vt:lpstr>Example: Functional Requirement</vt:lpstr>
      <vt:lpstr>Functional Requirements</vt:lpstr>
      <vt:lpstr>Functional Requirements</vt:lpstr>
      <vt:lpstr> Is it a Functional Requirement?</vt:lpstr>
      <vt:lpstr>Use Cases</vt:lpstr>
      <vt:lpstr>Example Functional Requirements</vt:lpstr>
      <vt:lpstr>Example Functional Requirements</vt:lpstr>
      <vt:lpstr>High-Level Function: A Closer View</vt:lpstr>
      <vt:lpstr>Examples of Bad SRS Documents</vt:lpstr>
      <vt:lpstr>Examples of Bad SRS Documents</vt:lpstr>
      <vt:lpstr>Examples of Bad SRS Documents</vt:lpstr>
      <vt:lpstr>Examples of Bad SRS Documents</vt:lpstr>
      <vt:lpstr>Suggestions for Writing Good Quality Requirements</vt:lpstr>
      <vt:lpstr>Suggestions for Writing Good Quality Requirements</vt:lpstr>
      <vt:lpstr>SRS Review</vt:lpstr>
      <vt:lpstr>A Sample SRS Checklist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rajib mall</cp:lastModifiedBy>
  <cp:revision>164</cp:revision>
  <dcterms:created xsi:type="dcterms:W3CDTF">2016-12-13T07:50:37Z</dcterms:created>
  <dcterms:modified xsi:type="dcterms:W3CDTF">2018-07-25T12:48:11Z</dcterms:modified>
</cp:coreProperties>
</file>