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8"/>
  </p:notesMasterIdLst>
  <p:sldIdLst>
    <p:sldId id="256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8" y="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40702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15955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613915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422333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856747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6255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575998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504762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592576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068378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205572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241055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168171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941669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269574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812072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82975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750924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800493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43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295151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90731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874074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97103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737871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933297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509523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696913"/>
            <a:ext cx="5851525" cy="3292475"/>
          </a:xfrm>
          <a:ln/>
        </p:spPr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935038" y="4368800"/>
            <a:ext cx="5137150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4739935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3577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448888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7990374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678082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5879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0865017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9088392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292793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2236591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3705155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0218231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9067375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7819481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9795848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8403685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34162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538555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6331564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0838027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497939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115244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45441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5340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775919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25991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D3C-44E5-410E-9F28-F9B827E2C496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CBDB-0892-4C4F-9902-38AB34900358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90DB-E70A-45BA-BA25-E0055AAED106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B7D9-9EA3-47BE-A1BD-53FC1AA15EF2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3AC6-D901-453E-AD94-3854237F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7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42CB-F0F0-4A51-935C-B8EDC8209841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3AC6-D901-453E-AD94-3854237F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71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C250-0B68-497A-ACD7-763A1EBF8A2A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3AC6-D901-453E-AD94-3854237F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1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D562-1BE4-42C4-A03B-57C4D3500E09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3AC6-D901-453E-AD94-3854237F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2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773D-67E1-49E9-99D6-18A7C16BC267}" type="datetime1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3AC6-D901-453E-AD94-3854237F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81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23B4-0392-4EF2-AAB7-D617B4650D98}" type="datetime1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3AC6-D901-453E-AD94-3854237F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18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779E-869A-4C6E-BEAB-C05790FD7916}" type="datetime1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3AC6-D901-453E-AD94-3854237F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57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3224-09A3-40F4-BF49-6954A513FCC4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3AC6-D901-453E-AD94-3854237F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7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7829-DF5F-454B-ADB6-0EBFDDC6D1E5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B62A-58F5-493A-B7C8-E7D14A8AB4E3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3AC6-D901-453E-AD94-3854237F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15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1188-1EA9-45D6-8B18-12009D24ABF3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3AC6-D901-453E-AD94-3854237F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11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D30B-BA57-4C3D-968A-7289416B6474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3AC6-D901-453E-AD94-3854237F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8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9D5A-5AEC-462D-ACE5-46EF020AAAC9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F67-0AB2-46C1-8B16-27A1F26EEF98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4222-D6AB-4CB5-8703-681FABD178D5}" type="datetime1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00-263F-49E3-A6E2-14E6B59CAAE3}" type="datetime1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F862-62E3-443E-B092-BDE187E9EF7E}" type="datetime1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348D-1084-419D-9E77-CE580946D7AA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A42E-F340-4C96-8A28-BEB034362212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7289-18B7-4AAB-ADBF-2338BD69934D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335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A6CA-E083-4572-8AA3-015B767FD2C0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3AC6-D901-453E-AD94-3854237F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962150"/>
            <a:ext cx="91440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altLang="en-US" sz="3600" b="1" dirty="0">
                <a:solidFill>
                  <a:schemeClr val="hlink"/>
                </a:solidFill>
              </a:rPr>
              <a:t>Structured Analysis and Design</a:t>
            </a:r>
            <a:endParaRPr lang="en-US" sz="3600" b="1" dirty="0" smtClean="0">
              <a:solidFill>
                <a:srgbClr val="353C5F"/>
              </a:solidFill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19200" y="2849656"/>
            <a:ext cx="6781800" cy="1120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IN" sz="2400" b="1" dirty="0" err="1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Rajib</a:t>
            </a:r>
            <a:r>
              <a:rPr lang="en-IN" sz="2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 Mall</a:t>
            </a:r>
            <a:endParaRPr lang="en-US" sz="2400" b="1" dirty="0">
              <a:solidFill>
                <a:srgbClr val="353C5F"/>
              </a:solidFill>
              <a:latin typeface="Century Gothic" pitchFamily="34" charset="0"/>
              <a:cs typeface="Arial" pitchFamily="34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IN" sz="2000" b="1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CSE Department</a:t>
            </a:r>
            <a:endParaRPr lang="en-US" sz="2000" b="1" dirty="0">
              <a:solidFill>
                <a:schemeClr val="accent2"/>
              </a:solidFill>
              <a:latin typeface="Century Gothic" pitchFamily="34" charset="0"/>
              <a:cs typeface="Arial" pitchFamily="34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 IIT KHARAGPUR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17180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3674" b="1" dirty="0"/>
              <a:t>Structured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71550"/>
            <a:ext cx="9144000" cy="3438001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GB" altLang="en-US" sz="2994" dirty="0"/>
              <a:t>The functions represented in the DFD:</a:t>
            </a:r>
          </a:p>
          <a:p>
            <a:pPr marL="505503" lvl="1" defTabSz="622158">
              <a:lnSpc>
                <a:spcPct val="125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GB" altLang="en-US" sz="2722" dirty="0"/>
              <a:t>Mapped to a </a:t>
            </a:r>
            <a:r>
              <a:rPr lang="en-GB" altLang="en-US" sz="2722" b="1" dirty="0">
                <a:solidFill>
                  <a:srgbClr val="0000CC"/>
                </a:solidFill>
              </a:rPr>
              <a:t>module structure</a:t>
            </a:r>
            <a:r>
              <a:rPr lang="en-GB" altLang="en-US" sz="2722" dirty="0">
                <a:solidFill>
                  <a:srgbClr val="4C38E2"/>
                </a:solidFill>
              </a:rPr>
              <a:t>.</a:t>
            </a:r>
            <a:r>
              <a:rPr lang="en-GB" altLang="en-US" sz="2722" u="sng" dirty="0">
                <a:solidFill>
                  <a:srgbClr val="000099"/>
                </a:solidFill>
              </a:rPr>
              <a:t> </a:t>
            </a:r>
          </a:p>
          <a:p>
            <a:pPr marL="233309" indent="-233309" defTabSz="622158">
              <a:lnSpc>
                <a:spcPct val="125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GB" altLang="en-US" sz="3266" dirty="0"/>
              <a:t>Module structure:</a:t>
            </a:r>
          </a:p>
          <a:p>
            <a:pPr marL="505503" lvl="1" defTabSz="622158">
              <a:lnSpc>
                <a:spcPct val="125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GB" altLang="en-US" sz="2722" dirty="0"/>
              <a:t>Also called </a:t>
            </a:r>
            <a:r>
              <a:rPr lang="en-GB" altLang="en-US" sz="2722" b="1" dirty="0">
                <a:solidFill>
                  <a:srgbClr val="C00000"/>
                </a:solidFill>
              </a:rPr>
              <a:t>software architecture</a:t>
            </a:r>
            <a:endParaRPr lang="en-GB" altLang="en-US" sz="2994"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63137"/>
            <a:ext cx="6248400" cy="884613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553"/>
              </a:spcBef>
            </a:pPr>
            <a:r>
              <a:rPr lang="en-GB" altLang="en-US" sz="2994" b="1" dirty="0"/>
              <a:t>Structured Analysis vs. Structured Design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95350"/>
            <a:ext cx="9067800" cy="3279328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5000"/>
              </a:lnSpc>
              <a:spcAft>
                <a:spcPts val="600"/>
              </a:spcAft>
            </a:pPr>
            <a:r>
              <a:rPr lang="en-GB" altLang="en-US" dirty="0"/>
              <a:t>Purpose of structured analysis</a:t>
            </a:r>
            <a:r>
              <a:rPr lang="en-GB" altLang="en-US" sz="2800" dirty="0"/>
              <a:t>:</a:t>
            </a:r>
          </a:p>
          <a:p>
            <a:pPr marL="505503" lvl="1" defTabSz="622158">
              <a:lnSpc>
                <a:spcPct val="125000"/>
              </a:lnSpc>
              <a:spcAft>
                <a:spcPts val="600"/>
              </a:spcAft>
            </a:pPr>
            <a:r>
              <a:rPr lang="en-GB" altLang="en-US" dirty="0">
                <a:solidFill>
                  <a:srgbClr val="0000CC"/>
                </a:solidFill>
              </a:rPr>
              <a:t>Capture the detailed structure of the system as the user views it. </a:t>
            </a:r>
          </a:p>
          <a:p>
            <a:pPr marL="233309" indent="-233309" defTabSz="622158">
              <a:lnSpc>
                <a:spcPct val="125000"/>
              </a:lnSpc>
              <a:spcAft>
                <a:spcPts val="600"/>
              </a:spcAft>
            </a:pPr>
            <a:r>
              <a:rPr lang="en-GB" altLang="en-US" dirty="0"/>
              <a:t>Purpose of structured design:</a:t>
            </a:r>
          </a:p>
          <a:p>
            <a:pPr marL="505503" lvl="1" defTabSz="622158">
              <a:lnSpc>
                <a:spcPct val="125000"/>
              </a:lnSpc>
              <a:spcAft>
                <a:spcPts val="600"/>
              </a:spcAft>
            </a:pPr>
            <a:r>
              <a:rPr lang="en-GB" altLang="en-US" dirty="0">
                <a:solidFill>
                  <a:srgbClr val="0000CC"/>
                </a:solidFill>
              </a:rPr>
              <a:t>Arrive at a form that is suitable for implementation in some programming language.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-141435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2994" b="1" dirty="0"/>
              <a:t>Structured Analysis: Recap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1116" y="285750"/>
            <a:ext cx="9143999" cy="3650783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14000"/>
              </a:lnSpc>
              <a:spcAft>
                <a:spcPts val="600"/>
              </a:spcAft>
            </a:pPr>
            <a:r>
              <a:rPr lang="en-GB" altLang="en-US" sz="2800" dirty="0"/>
              <a:t>Based on principles of:</a:t>
            </a:r>
          </a:p>
          <a:p>
            <a:pPr marL="505503" lvl="1" defTabSz="622158">
              <a:lnSpc>
                <a:spcPct val="114000"/>
              </a:lnSpc>
              <a:spcAft>
                <a:spcPts val="600"/>
              </a:spcAft>
            </a:pPr>
            <a:r>
              <a:rPr lang="en-GB" altLang="en-US" sz="2400" b="1" dirty="0">
                <a:solidFill>
                  <a:schemeClr val="hlink"/>
                </a:solidFill>
              </a:rPr>
              <a:t>Top-down decomposition approach.</a:t>
            </a:r>
          </a:p>
          <a:p>
            <a:pPr marL="505503" lvl="1" defTabSz="622158">
              <a:lnSpc>
                <a:spcPct val="114000"/>
              </a:lnSpc>
              <a:spcAft>
                <a:spcPts val="600"/>
              </a:spcAft>
            </a:pPr>
            <a:r>
              <a:rPr lang="en-GB" altLang="en-US" sz="2400" b="1" dirty="0">
                <a:solidFill>
                  <a:schemeClr val="hlink"/>
                </a:solidFill>
              </a:rPr>
              <a:t>Divide and conquer principle: </a:t>
            </a:r>
          </a:p>
          <a:p>
            <a:pPr marL="777697" lvl="2" indent="-155539" defTabSz="622158">
              <a:lnSpc>
                <a:spcPct val="114000"/>
              </a:lnSpc>
              <a:spcAft>
                <a:spcPts val="600"/>
              </a:spcAft>
            </a:pPr>
            <a:r>
              <a:rPr lang="en-GB" altLang="en-US" dirty="0"/>
              <a:t>Each function is considered individually (i.e. isolated from other functions). </a:t>
            </a:r>
          </a:p>
          <a:p>
            <a:pPr marL="777697" lvl="2" indent="-155539" defTabSz="622158">
              <a:lnSpc>
                <a:spcPct val="114000"/>
              </a:lnSpc>
              <a:spcAft>
                <a:spcPts val="600"/>
              </a:spcAft>
            </a:pPr>
            <a:r>
              <a:rPr lang="en-GB" altLang="en-US" dirty="0"/>
              <a:t>Decompose functions totally disregarding what happens in other functions.</a:t>
            </a:r>
          </a:p>
          <a:p>
            <a:pPr marL="505503" lvl="1" defTabSz="622158">
              <a:lnSpc>
                <a:spcPct val="114000"/>
              </a:lnSpc>
              <a:spcAft>
                <a:spcPts val="600"/>
              </a:spcAft>
            </a:pPr>
            <a:r>
              <a:rPr lang="en-GB" altLang="en-US" sz="2400" dirty="0"/>
              <a:t>Graphical representation of results using</a:t>
            </a:r>
          </a:p>
          <a:p>
            <a:pPr marL="777697" lvl="2" indent="-155539" defTabSz="622158">
              <a:lnSpc>
                <a:spcPct val="114000"/>
              </a:lnSpc>
              <a:spcAft>
                <a:spcPts val="600"/>
              </a:spcAft>
            </a:pPr>
            <a:r>
              <a:rPr lang="en-GB" altLang="en-US" b="1" dirty="0">
                <a:solidFill>
                  <a:schemeClr val="hlink"/>
                </a:solidFill>
              </a:rPr>
              <a:t>Data flow diagrams (or bubble charts).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28393" y="52462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3200" b="1" dirty="0" smtClean="0"/>
              <a:t>Data Flow Diagram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1" y="842608"/>
            <a:ext cx="4769232" cy="3517930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994" dirty="0"/>
              <a:t>DFD  is  a hierarchical graphical model: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722" dirty="0">
                <a:solidFill>
                  <a:srgbClr val="0000CC"/>
                </a:solidFill>
              </a:rPr>
              <a:t>Shows the different functions (or processes) of the system 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722" dirty="0">
                <a:solidFill>
                  <a:srgbClr val="0000CC"/>
                </a:solidFill>
              </a:rPr>
              <a:t>Data interchange </a:t>
            </a:r>
            <a:r>
              <a:rPr lang="en-GB" altLang="en-US" sz="2722" dirty="0" smtClean="0">
                <a:solidFill>
                  <a:srgbClr val="0000CC"/>
                </a:solidFill>
              </a:rPr>
              <a:t>among                                                                       the </a:t>
            </a:r>
            <a:r>
              <a:rPr lang="en-GB" altLang="en-US" sz="2722" dirty="0">
                <a:solidFill>
                  <a:srgbClr val="0000CC"/>
                </a:solidFill>
              </a:rPr>
              <a:t>processes.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24400" y="1200150"/>
            <a:ext cx="4267200" cy="3160388"/>
            <a:chOff x="847" y="1111"/>
            <a:chExt cx="4125" cy="2972"/>
          </a:xfrm>
        </p:grpSpPr>
        <p:sp>
          <p:nvSpPr>
            <p:cNvPr id="15365" name="Oval 3"/>
            <p:cNvSpPr>
              <a:spLocks noChangeArrowheads="1"/>
            </p:cNvSpPr>
            <p:nvPr/>
          </p:nvSpPr>
          <p:spPr bwMode="auto">
            <a:xfrm>
              <a:off x="2381" y="1111"/>
              <a:ext cx="1003" cy="845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89"/>
            </a:p>
          </p:txBody>
        </p:sp>
        <p:sp>
          <p:nvSpPr>
            <p:cNvPr id="15366" name="Oval 4"/>
            <p:cNvSpPr>
              <a:spLocks noChangeArrowheads="1"/>
            </p:cNvSpPr>
            <p:nvPr/>
          </p:nvSpPr>
          <p:spPr bwMode="auto">
            <a:xfrm>
              <a:off x="2434" y="3122"/>
              <a:ext cx="1003" cy="897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89"/>
            </a:p>
          </p:txBody>
        </p:sp>
        <p:sp>
          <p:nvSpPr>
            <p:cNvPr id="15367" name="Oval 5"/>
            <p:cNvSpPr>
              <a:spLocks noChangeArrowheads="1"/>
            </p:cNvSpPr>
            <p:nvPr/>
          </p:nvSpPr>
          <p:spPr bwMode="auto">
            <a:xfrm>
              <a:off x="1164" y="2011"/>
              <a:ext cx="1003" cy="897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89"/>
            </a:p>
          </p:txBody>
        </p:sp>
        <p:sp>
          <p:nvSpPr>
            <p:cNvPr id="15368" name="Oval 6"/>
            <p:cNvSpPr>
              <a:spLocks noChangeArrowheads="1"/>
            </p:cNvSpPr>
            <p:nvPr/>
          </p:nvSpPr>
          <p:spPr bwMode="auto">
            <a:xfrm>
              <a:off x="3651" y="2064"/>
              <a:ext cx="1003" cy="897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89"/>
            </a:p>
          </p:txBody>
        </p:sp>
        <p:sp>
          <p:nvSpPr>
            <p:cNvPr id="15369" name="Text Box 7"/>
            <p:cNvSpPr txBox="1">
              <a:spLocks noChangeArrowheads="1"/>
            </p:cNvSpPr>
            <p:nvPr/>
          </p:nvSpPr>
          <p:spPr bwMode="auto">
            <a:xfrm>
              <a:off x="2583" y="2469"/>
              <a:ext cx="686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089" b="1">
                  <a:solidFill>
                    <a:schemeClr val="tx1"/>
                  </a:solidFill>
                  <a:latin typeface="Comic Sans MS" panose="030F0702030302020204" pitchFamily="66" charset="0"/>
                </a:rPr>
                <a:t>board</a:t>
              </a:r>
            </a:p>
          </p:txBody>
        </p:sp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>
              <a:off x="2487" y="2698"/>
              <a:ext cx="741" cy="0"/>
            </a:xfrm>
            <a:prstGeom prst="line">
              <a:avLst/>
            </a:prstGeom>
            <a:noFill/>
            <a:ln w="3816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5371" name="Line 9"/>
            <p:cNvSpPr>
              <a:spLocks noChangeShapeType="1"/>
            </p:cNvSpPr>
            <p:nvPr/>
          </p:nvSpPr>
          <p:spPr bwMode="auto">
            <a:xfrm>
              <a:off x="2487" y="2434"/>
              <a:ext cx="741" cy="0"/>
            </a:xfrm>
            <a:prstGeom prst="line">
              <a:avLst/>
            </a:prstGeom>
            <a:noFill/>
            <a:ln w="3816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5372" name="Freeform 10"/>
            <p:cNvSpPr>
              <a:spLocks/>
            </p:cNvSpPr>
            <p:nvPr/>
          </p:nvSpPr>
          <p:spPr bwMode="auto">
            <a:xfrm>
              <a:off x="2805" y="1958"/>
              <a:ext cx="0" cy="474"/>
            </a:xfrm>
            <a:custGeom>
              <a:avLst/>
              <a:gdLst>
                <a:gd name="T0" fmla="*/ 0 w 1"/>
                <a:gd name="T1" fmla="*/ 46758 h 1901"/>
                <a:gd name="T2" fmla="*/ 0 w 1"/>
                <a:gd name="T3" fmla="*/ 0 h 1901"/>
                <a:gd name="T4" fmla="*/ 0 60000 65536"/>
                <a:gd name="T5" fmla="*/ 0 60000 65536"/>
                <a:gd name="T6" fmla="*/ 0 w 1"/>
                <a:gd name="T7" fmla="*/ 0 h 1901"/>
                <a:gd name="T8" fmla="*/ 0 w 1"/>
                <a:gd name="T9" fmla="*/ 1901 h 19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01">
                  <a:moveTo>
                    <a:pt x="0" y="1900"/>
                  </a:moveTo>
                  <a:cubicBezTo>
                    <a:pt x="0" y="1108"/>
                    <a:pt x="0" y="317"/>
                    <a:pt x="0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816"/>
            </a:p>
          </p:txBody>
        </p:sp>
        <p:sp>
          <p:nvSpPr>
            <p:cNvPr id="15373" name="Line 11"/>
            <p:cNvSpPr>
              <a:spLocks noChangeShapeType="1"/>
            </p:cNvSpPr>
            <p:nvPr/>
          </p:nvSpPr>
          <p:spPr bwMode="auto">
            <a:xfrm>
              <a:off x="2858" y="2698"/>
              <a:ext cx="0" cy="424"/>
            </a:xfrm>
            <a:prstGeom prst="line">
              <a:avLst/>
            </a:prstGeom>
            <a:noFill/>
            <a:ln w="38160">
              <a:solidFill>
                <a:srgbClr val="4C38E2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5374" name="Freeform 12"/>
            <p:cNvSpPr>
              <a:spLocks/>
            </p:cNvSpPr>
            <p:nvPr/>
          </p:nvSpPr>
          <p:spPr bwMode="auto">
            <a:xfrm>
              <a:off x="3069" y="2698"/>
              <a:ext cx="792" cy="395"/>
            </a:xfrm>
            <a:custGeom>
              <a:avLst/>
              <a:gdLst>
                <a:gd name="T0" fmla="*/ 0 w 3171"/>
                <a:gd name="T1" fmla="*/ 0 h 1584"/>
                <a:gd name="T2" fmla="*/ 34307 w 3171"/>
                <a:gd name="T3" fmla="*/ 36360 h 1584"/>
                <a:gd name="T4" fmla="*/ 78408 w 3171"/>
                <a:gd name="T5" fmla="*/ 15583 h 1584"/>
                <a:gd name="T6" fmla="*/ 0 60000 65536"/>
                <a:gd name="T7" fmla="*/ 0 60000 65536"/>
                <a:gd name="T8" fmla="*/ 0 60000 65536"/>
                <a:gd name="T9" fmla="*/ 0 w 3171"/>
                <a:gd name="T10" fmla="*/ 0 h 1584"/>
                <a:gd name="T11" fmla="*/ 3171 w 3171"/>
                <a:gd name="T12" fmla="*/ 1584 h 15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1" h="1584">
                  <a:moveTo>
                    <a:pt x="0" y="0"/>
                  </a:moveTo>
                  <a:cubicBezTo>
                    <a:pt x="429" y="686"/>
                    <a:pt x="857" y="1372"/>
                    <a:pt x="1387" y="1477"/>
                  </a:cubicBezTo>
                  <a:cubicBezTo>
                    <a:pt x="1914" y="1583"/>
                    <a:pt x="2872" y="773"/>
                    <a:pt x="3170" y="633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89"/>
            </a:p>
          </p:txBody>
        </p:sp>
        <p:sp>
          <p:nvSpPr>
            <p:cNvPr id="15375" name="Freeform 13"/>
            <p:cNvSpPr>
              <a:spLocks/>
            </p:cNvSpPr>
            <p:nvPr/>
          </p:nvSpPr>
          <p:spPr bwMode="auto">
            <a:xfrm>
              <a:off x="1905" y="2002"/>
              <a:ext cx="633" cy="430"/>
            </a:xfrm>
            <a:custGeom>
              <a:avLst/>
              <a:gdLst>
                <a:gd name="T0" fmla="*/ 0 w 2537"/>
                <a:gd name="T1" fmla="*/ 6049 h 1725"/>
                <a:gd name="T2" fmla="*/ 39798 w 2537"/>
                <a:gd name="T3" fmla="*/ 6049 h 1725"/>
                <a:gd name="T4" fmla="*/ 62534 w 2537"/>
                <a:gd name="T5" fmla="*/ 42393 h 1725"/>
                <a:gd name="T6" fmla="*/ 0 60000 65536"/>
                <a:gd name="T7" fmla="*/ 0 60000 65536"/>
                <a:gd name="T8" fmla="*/ 0 60000 65536"/>
                <a:gd name="T9" fmla="*/ 0 w 2537"/>
                <a:gd name="T10" fmla="*/ 0 h 1725"/>
                <a:gd name="T11" fmla="*/ 2537 w 2537"/>
                <a:gd name="T12" fmla="*/ 1725 h 17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7" h="1725">
                  <a:moveTo>
                    <a:pt x="0" y="246"/>
                  </a:moveTo>
                  <a:cubicBezTo>
                    <a:pt x="595" y="122"/>
                    <a:pt x="1192" y="0"/>
                    <a:pt x="1614" y="246"/>
                  </a:cubicBezTo>
                  <a:cubicBezTo>
                    <a:pt x="2038" y="492"/>
                    <a:pt x="2384" y="1478"/>
                    <a:pt x="2536" y="1724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89"/>
            </a:p>
          </p:txBody>
        </p:sp>
        <p:sp>
          <p:nvSpPr>
            <p:cNvPr id="15376" name="Freeform 14"/>
            <p:cNvSpPr>
              <a:spLocks/>
            </p:cNvSpPr>
            <p:nvPr/>
          </p:nvSpPr>
          <p:spPr bwMode="auto">
            <a:xfrm>
              <a:off x="847" y="1640"/>
              <a:ext cx="527" cy="421"/>
            </a:xfrm>
            <a:custGeom>
              <a:avLst/>
              <a:gdLst>
                <a:gd name="T0" fmla="*/ 0 w 2113"/>
                <a:gd name="T1" fmla="*/ 0 h 1690"/>
                <a:gd name="T2" fmla="*/ 36402 w 2113"/>
                <a:gd name="T3" fmla="*/ 15535 h 1690"/>
                <a:gd name="T4" fmla="*/ 52016 w 2113"/>
                <a:gd name="T5" fmla="*/ 41451 h 1690"/>
                <a:gd name="T6" fmla="*/ 0 60000 65536"/>
                <a:gd name="T7" fmla="*/ 0 60000 65536"/>
                <a:gd name="T8" fmla="*/ 0 60000 65536"/>
                <a:gd name="T9" fmla="*/ 0 w 2113"/>
                <a:gd name="T10" fmla="*/ 0 h 1690"/>
                <a:gd name="T11" fmla="*/ 2113 w 2113"/>
                <a:gd name="T12" fmla="*/ 1690 h 16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3" h="1690">
                  <a:moveTo>
                    <a:pt x="0" y="0"/>
                  </a:moveTo>
                  <a:cubicBezTo>
                    <a:pt x="562" y="175"/>
                    <a:pt x="1126" y="352"/>
                    <a:pt x="1478" y="633"/>
                  </a:cubicBezTo>
                  <a:cubicBezTo>
                    <a:pt x="1830" y="915"/>
                    <a:pt x="1971" y="1302"/>
                    <a:pt x="2112" y="1689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89"/>
            </a:p>
          </p:txBody>
        </p:sp>
        <p:sp>
          <p:nvSpPr>
            <p:cNvPr id="15377" name="Freeform 15"/>
            <p:cNvSpPr>
              <a:spLocks/>
            </p:cNvSpPr>
            <p:nvPr/>
          </p:nvSpPr>
          <p:spPr bwMode="auto">
            <a:xfrm>
              <a:off x="4128" y="1534"/>
              <a:ext cx="579" cy="527"/>
            </a:xfrm>
            <a:custGeom>
              <a:avLst/>
              <a:gdLst>
                <a:gd name="T0" fmla="*/ 0 w 2325"/>
                <a:gd name="T1" fmla="*/ 51967 h 2114"/>
                <a:gd name="T2" fmla="*/ 10347 w 2325"/>
                <a:gd name="T3" fmla="*/ 20782 h 2114"/>
                <a:gd name="T4" fmla="*/ 56979 w 2325"/>
                <a:gd name="T5" fmla="*/ 0 h 2114"/>
                <a:gd name="T6" fmla="*/ 0 60000 65536"/>
                <a:gd name="T7" fmla="*/ 0 60000 65536"/>
                <a:gd name="T8" fmla="*/ 0 60000 65536"/>
                <a:gd name="T9" fmla="*/ 0 w 2325"/>
                <a:gd name="T10" fmla="*/ 0 h 2114"/>
                <a:gd name="T11" fmla="*/ 2325 w 2325"/>
                <a:gd name="T12" fmla="*/ 2114 h 21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" h="2114">
                  <a:moveTo>
                    <a:pt x="0" y="2113"/>
                  </a:moveTo>
                  <a:cubicBezTo>
                    <a:pt x="17" y="1655"/>
                    <a:pt x="34" y="1197"/>
                    <a:pt x="422" y="845"/>
                  </a:cubicBezTo>
                  <a:cubicBezTo>
                    <a:pt x="809" y="493"/>
                    <a:pt x="2008" y="140"/>
                    <a:pt x="2324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89"/>
            </a:p>
          </p:txBody>
        </p:sp>
        <p:sp>
          <p:nvSpPr>
            <p:cNvPr id="15378" name="Freeform 16"/>
            <p:cNvSpPr>
              <a:spLocks/>
            </p:cNvSpPr>
            <p:nvPr/>
          </p:nvSpPr>
          <p:spPr bwMode="auto">
            <a:xfrm>
              <a:off x="3334" y="1252"/>
              <a:ext cx="844" cy="121"/>
            </a:xfrm>
            <a:custGeom>
              <a:avLst/>
              <a:gdLst>
                <a:gd name="T0" fmla="*/ 0 w 3383"/>
                <a:gd name="T1" fmla="*/ 11642 h 491"/>
                <a:gd name="T2" fmla="*/ 36484 w 3383"/>
                <a:gd name="T3" fmla="*/ 1663 h 491"/>
                <a:gd name="T4" fmla="*/ 83370 w 3383"/>
                <a:gd name="T5" fmla="*/ 1663 h 491"/>
                <a:gd name="T6" fmla="*/ 0 60000 65536"/>
                <a:gd name="T7" fmla="*/ 0 60000 65536"/>
                <a:gd name="T8" fmla="*/ 0 60000 65536"/>
                <a:gd name="T9" fmla="*/ 0 w 3383"/>
                <a:gd name="T10" fmla="*/ 0 h 491"/>
                <a:gd name="T11" fmla="*/ 3383 w 3383"/>
                <a:gd name="T12" fmla="*/ 491 h 4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3" h="491">
                  <a:moveTo>
                    <a:pt x="0" y="490"/>
                  </a:moveTo>
                  <a:cubicBezTo>
                    <a:pt x="458" y="315"/>
                    <a:pt x="915" y="140"/>
                    <a:pt x="1480" y="70"/>
                  </a:cubicBezTo>
                  <a:cubicBezTo>
                    <a:pt x="2043" y="0"/>
                    <a:pt x="2712" y="34"/>
                    <a:pt x="3382" y="7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89"/>
            </a:p>
          </p:txBody>
        </p:sp>
        <p:sp>
          <p:nvSpPr>
            <p:cNvPr id="15379" name="Text Box 17"/>
            <p:cNvSpPr txBox="1">
              <a:spLocks noChangeArrowheads="1"/>
            </p:cNvSpPr>
            <p:nvPr/>
          </p:nvSpPr>
          <p:spPr bwMode="auto">
            <a:xfrm>
              <a:off x="2487" y="1284"/>
              <a:ext cx="84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089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Display-board</a:t>
              </a:r>
              <a:br>
                <a:rPr lang="en-GB" altLang="en-US" sz="1089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089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0.1</a:t>
              </a:r>
            </a:p>
          </p:txBody>
        </p:sp>
        <p:sp>
          <p:nvSpPr>
            <p:cNvPr id="15380" name="Text Box 18"/>
            <p:cNvSpPr txBox="1">
              <a:spLocks noChangeArrowheads="1"/>
            </p:cNvSpPr>
            <p:nvPr/>
          </p:nvSpPr>
          <p:spPr bwMode="auto">
            <a:xfrm>
              <a:off x="3757" y="2169"/>
              <a:ext cx="845" cy="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089" b="1">
                  <a:solidFill>
                    <a:schemeClr val="tx1"/>
                  </a:solidFill>
                  <a:latin typeface="Comic Sans MS" panose="030F0702030302020204" pitchFamily="66" charset="0"/>
                </a:rPr>
                <a:t>Check-winner</a:t>
              </a:r>
              <a:br>
                <a:rPr lang="en-GB" altLang="en-US" sz="1089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089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0.4</a:t>
              </a:r>
            </a:p>
          </p:txBody>
        </p:sp>
        <p:sp>
          <p:nvSpPr>
            <p:cNvPr id="15381" name="Text Box 19"/>
            <p:cNvSpPr txBox="1">
              <a:spLocks noChangeArrowheads="1"/>
            </p:cNvSpPr>
            <p:nvPr/>
          </p:nvSpPr>
          <p:spPr bwMode="auto">
            <a:xfrm>
              <a:off x="1217" y="2220"/>
              <a:ext cx="950" cy="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089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Validate-move</a:t>
              </a:r>
              <a:br>
                <a:rPr lang="en-GB" altLang="en-US" sz="1089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089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0.2</a:t>
              </a:r>
            </a:p>
          </p:txBody>
        </p:sp>
        <p:sp>
          <p:nvSpPr>
            <p:cNvPr id="15382" name="Text Box 20"/>
            <p:cNvSpPr txBox="1">
              <a:spLocks noChangeArrowheads="1"/>
            </p:cNvSpPr>
            <p:nvPr/>
          </p:nvSpPr>
          <p:spPr bwMode="auto">
            <a:xfrm>
              <a:off x="2487" y="3303"/>
              <a:ext cx="84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225" b="1">
                  <a:solidFill>
                    <a:schemeClr val="tx1"/>
                  </a:solidFill>
                  <a:latin typeface="Comic Sans MS" panose="030F0702030302020204" pitchFamily="66" charset="0"/>
                </a:rPr>
                <a:t>Play-move</a:t>
              </a:r>
              <a:br>
                <a:rPr lang="en-GB" altLang="en-US" sz="1225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089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0.3</a:t>
              </a:r>
            </a:p>
          </p:txBody>
        </p:sp>
        <p:sp>
          <p:nvSpPr>
            <p:cNvPr id="15383" name="Text Box 21"/>
            <p:cNvSpPr txBox="1">
              <a:spLocks noChangeArrowheads="1"/>
            </p:cNvSpPr>
            <p:nvPr/>
          </p:nvSpPr>
          <p:spPr bwMode="auto">
            <a:xfrm>
              <a:off x="1005" y="1482"/>
              <a:ext cx="73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089" b="1">
                  <a:solidFill>
                    <a:schemeClr val="tx1"/>
                  </a:solidFill>
                  <a:latin typeface="Comic Sans MS" panose="030F0702030302020204" pitchFamily="66" charset="0"/>
                </a:rPr>
                <a:t>move</a:t>
              </a:r>
            </a:p>
          </p:txBody>
        </p:sp>
        <p:sp>
          <p:nvSpPr>
            <p:cNvPr id="15384" name="Text Box 22"/>
            <p:cNvSpPr txBox="1">
              <a:spLocks noChangeArrowheads="1"/>
            </p:cNvSpPr>
            <p:nvPr/>
          </p:nvSpPr>
          <p:spPr bwMode="auto">
            <a:xfrm>
              <a:off x="4233" y="1587"/>
              <a:ext cx="73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089" b="1">
                  <a:solidFill>
                    <a:schemeClr val="tx1"/>
                  </a:solidFill>
                  <a:latin typeface="Comic Sans MS" panose="030F0702030302020204" pitchFamily="66" charset="0"/>
                </a:rPr>
                <a:t>result</a:t>
              </a:r>
            </a:p>
          </p:txBody>
        </p:sp>
        <p:sp>
          <p:nvSpPr>
            <p:cNvPr id="15385" name="Text Box 23"/>
            <p:cNvSpPr txBox="1">
              <a:spLocks noChangeArrowheads="1"/>
            </p:cNvSpPr>
            <p:nvPr/>
          </p:nvSpPr>
          <p:spPr bwMode="auto">
            <a:xfrm>
              <a:off x="3545" y="1164"/>
              <a:ext cx="95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089" b="1">
                  <a:solidFill>
                    <a:schemeClr val="tx1"/>
                  </a:solidFill>
                  <a:latin typeface="Comic Sans MS" panose="030F0702030302020204" pitchFamily="66" charset="0"/>
                </a:rPr>
                <a:t>game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8864" y="117180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3674" b="1" dirty="0"/>
              <a:t>DFD Concepts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10" y="971550"/>
            <a:ext cx="9067800" cy="3455282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3266" dirty="0"/>
              <a:t>It is useful to consider each function as a processing station:</a:t>
            </a:r>
            <a:r>
              <a:rPr lang="en-GB" altLang="en-US" sz="3266" dirty="0">
                <a:solidFill>
                  <a:srgbClr val="4C38E2"/>
                </a:solidFill>
              </a:rPr>
              <a:t> 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994" dirty="0">
                <a:solidFill>
                  <a:schemeClr val="hlink"/>
                </a:solidFill>
              </a:rPr>
              <a:t>Each function consumes some input data.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994" dirty="0">
                <a:solidFill>
                  <a:schemeClr val="hlink"/>
                </a:solidFill>
              </a:rPr>
              <a:t>Produces some output data.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7239000" y="2266950"/>
            <a:ext cx="1037576" cy="953859"/>
          </a:xfrm>
          <a:prstGeom prst="ellipse">
            <a:avLst/>
          </a:prstGeom>
          <a:solidFill>
            <a:srgbClr val="EBFE5C"/>
          </a:solidFill>
          <a:ln w="38160">
            <a:solidFill>
              <a:srgbClr val="4C38E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089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312018" y="2770463"/>
            <a:ext cx="709648" cy="33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GB" altLang="en-US" sz="1089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Updated</a:t>
            </a:r>
          </a:p>
          <a:p>
            <a:pPr algn="ctr">
              <a:lnSpc>
                <a:spcPct val="70000"/>
              </a:lnSpc>
            </a:pPr>
            <a:r>
              <a:rPr lang="en-GB" altLang="en-US" sz="1089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board</a:t>
            </a:r>
            <a:endParaRPr lang="en-GB" altLang="en-US" sz="1089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8257191" y="2696564"/>
            <a:ext cx="745748" cy="45719"/>
          </a:xfrm>
          <a:custGeom>
            <a:avLst/>
            <a:gdLst>
              <a:gd name="T0" fmla="*/ 0 w 2537"/>
              <a:gd name="T1" fmla="*/ 6049 h 1725"/>
              <a:gd name="T2" fmla="*/ 39798 w 2537"/>
              <a:gd name="T3" fmla="*/ 6049 h 1725"/>
              <a:gd name="T4" fmla="*/ 62534 w 2537"/>
              <a:gd name="T5" fmla="*/ 42393 h 1725"/>
              <a:gd name="T6" fmla="*/ 0 60000 65536"/>
              <a:gd name="T7" fmla="*/ 0 60000 65536"/>
              <a:gd name="T8" fmla="*/ 0 60000 65536"/>
              <a:gd name="T9" fmla="*/ 0 w 2537"/>
              <a:gd name="T10" fmla="*/ 0 h 1725"/>
              <a:gd name="T11" fmla="*/ 2537 w 2537"/>
              <a:gd name="T12" fmla="*/ 1725 h 1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37" h="1725">
                <a:moveTo>
                  <a:pt x="0" y="246"/>
                </a:moveTo>
                <a:cubicBezTo>
                  <a:pt x="595" y="122"/>
                  <a:pt x="1192" y="0"/>
                  <a:pt x="1614" y="246"/>
                </a:cubicBezTo>
                <a:cubicBezTo>
                  <a:pt x="2038" y="492"/>
                  <a:pt x="2384" y="1478"/>
                  <a:pt x="2536" y="1724"/>
                </a:cubicBezTo>
              </a:path>
            </a:pathLst>
          </a:custGeom>
          <a:noFill/>
          <a:ln w="38160">
            <a:solidFill>
              <a:srgbClr val="4C38E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089"/>
          </a:p>
        </p:txBody>
      </p:sp>
      <p:sp>
        <p:nvSpPr>
          <p:cNvPr id="7" name="Freeform 14"/>
          <p:cNvSpPr>
            <a:spLocks/>
          </p:cNvSpPr>
          <p:nvPr/>
        </p:nvSpPr>
        <p:spPr bwMode="auto">
          <a:xfrm>
            <a:off x="6911072" y="1872433"/>
            <a:ext cx="545167" cy="447686"/>
          </a:xfrm>
          <a:custGeom>
            <a:avLst/>
            <a:gdLst>
              <a:gd name="T0" fmla="*/ 0 w 2113"/>
              <a:gd name="T1" fmla="*/ 0 h 1690"/>
              <a:gd name="T2" fmla="*/ 36402 w 2113"/>
              <a:gd name="T3" fmla="*/ 15535 h 1690"/>
              <a:gd name="T4" fmla="*/ 52016 w 2113"/>
              <a:gd name="T5" fmla="*/ 41451 h 1690"/>
              <a:gd name="T6" fmla="*/ 0 60000 65536"/>
              <a:gd name="T7" fmla="*/ 0 60000 65536"/>
              <a:gd name="T8" fmla="*/ 0 60000 65536"/>
              <a:gd name="T9" fmla="*/ 0 w 2113"/>
              <a:gd name="T10" fmla="*/ 0 h 1690"/>
              <a:gd name="T11" fmla="*/ 2113 w 2113"/>
              <a:gd name="T12" fmla="*/ 1690 h 16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3" h="1690">
                <a:moveTo>
                  <a:pt x="0" y="0"/>
                </a:moveTo>
                <a:cubicBezTo>
                  <a:pt x="562" y="175"/>
                  <a:pt x="1126" y="352"/>
                  <a:pt x="1478" y="633"/>
                </a:cubicBezTo>
                <a:cubicBezTo>
                  <a:pt x="1830" y="915"/>
                  <a:pt x="1971" y="1302"/>
                  <a:pt x="2112" y="1689"/>
                </a:cubicBezTo>
              </a:path>
            </a:pathLst>
          </a:custGeom>
          <a:noFill/>
          <a:ln w="38160">
            <a:solidFill>
              <a:srgbClr val="4C38E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089"/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7274442" y="2646685"/>
            <a:ext cx="982749" cy="24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72000"/>
              </a:lnSpc>
              <a:spcBef>
                <a:spcPts val="1021"/>
              </a:spcBef>
            </a:pPr>
            <a:r>
              <a:rPr lang="en-GB" altLang="en-US" sz="1089" b="1" dirty="0">
                <a:solidFill>
                  <a:schemeClr val="tx1"/>
                </a:solidFill>
                <a:latin typeface="Comic Sans MS" panose="030F0702030302020204" pitchFamily="66" charset="0"/>
              </a:rPr>
              <a:t>Validate-move</a:t>
            </a:r>
            <a:br>
              <a:rPr lang="en-GB" altLang="en-US" sz="1089" b="1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endParaRPr lang="en-GB" altLang="en-US" sz="1089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7287326" y="1875624"/>
            <a:ext cx="764475" cy="33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2000"/>
              </a:lnSpc>
              <a:spcBef>
                <a:spcPts val="1021"/>
              </a:spcBef>
            </a:pPr>
            <a:r>
              <a:rPr lang="en-GB" altLang="en-US" sz="1089" b="1" dirty="0">
                <a:solidFill>
                  <a:schemeClr val="tx1"/>
                </a:solidFill>
                <a:latin typeface="Comic Sans MS" panose="030F0702030302020204" pitchFamily="66" charset="0"/>
              </a:rPr>
              <a:t>move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437" y="1"/>
            <a:ext cx="5828292" cy="884613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553"/>
              </a:spcBef>
            </a:pPr>
            <a:r>
              <a:rPr lang="en-GB" altLang="en-US" sz="2722" b="1" dirty="0"/>
              <a:t>Data Flow Model of a Car Assembly Unit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756726" y="3894754"/>
            <a:ext cx="1585606" cy="52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2000"/>
              </a:lnSpc>
              <a:spcBef>
                <a:spcPts val="264"/>
              </a:spcBef>
            </a:pPr>
            <a:r>
              <a:rPr lang="en-GB" altLang="en-US" sz="1633" b="1" dirty="0">
                <a:solidFill>
                  <a:schemeClr val="tx1"/>
                </a:solidFill>
                <a:latin typeface="Comic Sans MS" panose="030F0702030302020204" pitchFamily="66" charset="0"/>
              </a:rPr>
              <a:t>Chassis Store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7664513" y="2502319"/>
            <a:ext cx="873811" cy="44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2000"/>
              </a:lnSpc>
              <a:spcBef>
                <a:spcPts val="655"/>
              </a:spcBef>
            </a:pPr>
            <a:r>
              <a:rPr lang="en-GB" altLang="en-US" sz="1905">
                <a:solidFill>
                  <a:schemeClr val="tx1"/>
                </a:solidFill>
                <a:latin typeface="Comic Sans MS" panose="030F0702030302020204" pitchFamily="66" charset="0"/>
              </a:rPr>
              <a:t>Car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8725" y="884614"/>
            <a:ext cx="8229599" cy="3500867"/>
            <a:chOff x="1280895" y="1315579"/>
            <a:chExt cx="6641618" cy="3188495"/>
          </a:xfrm>
        </p:grpSpPr>
        <p:sp>
          <p:nvSpPr>
            <p:cNvPr id="17410" name="Oval 8"/>
            <p:cNvSpPr>
              <a:spLocks noChangeArrowheads="1"/>
            </p:cNvSpPr>
            <p:nvPr/>
          </p:nvSpPr>
          <p:spPr bwMode="auto">
            <a:xfrm>
              <a:off x="6310983" y="2390292"/>
              <a:ext cx="800364" cy="1016386"/>
            </a:xfrm>
            <a:prstGeom prst="ellipse">
              <a:avLst/>
            </a:prstGeom>
            <a:solidFill>
              <a:srgbClr val="EBFE5C"/>
            </a:solidFill>
            <a:ln w="2844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411" name="Oval 9"/>
            <p:cNvSpPr>
              <a:spLocks noChangeArrowheads="1"/>
            </p:cNvSpPr>
            <p:nvPr/>
          </p:nvSpPr>
          <p:spPr bwMode="auto">
            <a:xfrm>
              <a:off x="4640047" y="2516665"/>
              <a:ext cx="653469" cy="812245"/>
            </a:xfrm>
            <a:prstGeom prst="ellipse">
              <a:avLst/>
            </a:prstGeom>
            <a:solidFill>
              <a:srgbClr val="EBFE5C"/>
            </a:solidFill>
            <a:ln w="2844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412" name="Oval 10"/>
            <p:cNvSpPr>
              <a:spLocks noChangeArrowheads="1"/>
            </p:cNvSpPr>
            <p:nvPr/>
          </p:nvSpPr>
          <p:spPr bwMode="auto">
            <a:xfrm>
              <a:off x="3033920" y="2508024"/>
              <a:ext cx="653468" cy="812245"/>
            </a:xfrm>
            <a:prstGeom prst="ellipse">
              <a:avLst/>
            </a:prstGeom>
            <a:solidFill>
              <a:srgbClr val="CCFF66"/>
            </a:solidFill>
            <a:ln w="2844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413" name="Oval 7"/>
            <p:cNvSpPr>
              <a:spLocks noChangeArrowheads="1"/>
            </p:cNvSpPr>
            <p:nvPr/>
          </p:nvSpPr>
          <p:spPr bwMode="auto">
            <a:xfrm>
              <a:off x="1791789" y="2533947"/>
              <a:ext cx="653468" cy="812245"/>
            </a:xfrm>
            <a:prstGeom prst="ellipse">
              <a:avLst/>
            </a:prstGeom>
            <a:solidFill>
              <a:srgbClr val="EBFE5C"/>
            </a:solidFill>
            <a:ln w="2844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415" name="Text Box 3"/>
            <p:cNvSpPr txBox="1">
              <a:spLocks noChangeArrowheads="1"/>
            </p:cNvSpPr>
            <p:nvPr/>
          </p:nvSpPr>
          <p:spPr bwMode="auto">
            <a:xfrm>
              <a:off x="1864156" y="2735928"/>
              <a:ext cx="684792" cy="1007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221"/>
                </a:spcBef>
              </a:pPr>
              <a:r>
                <a:rPr lang="en-GB" altLang="en-US" sz="14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  Fit</a:t>
              </a:r>
            </a:p>
            <a:p>
              <a:pPr>
                <a:lnSpc>
                  <a:spcPct val="72000"/>
                </a:lnSpc>
                <a:spcBef>
                  <a:spcPts val="221"/>
                </a:spcBef>
              </a:pPr>
              <a:r>
                <a:rPr lang="en-GB" altLang="en-US" sz="14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Engine</a:t>
              </a:r>
            </a:p>
          </p:txBody>
        </p:sp>
        <p:sp>
          <p:nvSpPr>
            <p:cNvPr id="17416" name="Text Box 4"/>
            <p:cNvSpPr txBox="1">
              <a:spLocks noChangeArrowheads="1"/>
            </p:cNvSpPr>
            <p:nvPr/>
          </p:nvSpPr>
          <p:spPr bwMode="auto">
            <a:xfrm>
              <a:off x="6494602" y="2621436"/>
              <a:ext cx="875972" cy="1006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221"/>
                </a:spcBef>
              </a:pPr>
              <a:r>
                <a:rPr lang="en-GB" alt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Paint </a:t>
              </a:r>
            </a:p>
            <a:p>
              <a:pPr>
                <a:lnSpc>
                  <a:spcPct val="72000"/>
                </a:lnSpc>
                <a:spcBef>
                  <a:spcPts val="221"/>
                </a:spcBef>
              </a:pPr>
              <a:r>
                <a:rPr lang="en-GB" alt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and</a:t>
              </a:r>
            </a:p>
            <a:p>
              <a:pPr>
                <a:lnSpc>
                  <a:spcPct val="72000"/>
                </a:lnSpc>
                <a:spcBef>
                  <a:spcPts val="221"/>
                </a:spcBef>
              </a:pPr>
              <a:r>
                <a:rPr lang="en-GB" alt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Test</a:t>
              </a:r>
            </a:p>
          </p:txBody>
        </p:sp>
        <p:sp>
          <p:nvSpPr>
            <p:cNvPr id="17417" name="Text Box 5"/>
            <p:cNvSpPr txBox="1">
              <a:spLocks noChangeArrowheads="1"/>
            </p:cNvSpPr>
            <p:nvPr/>
          </p:nvSpPr>
          <p:spPr bwMode="auto">
            <a:xfrm>
              <a:off x="4664891" y="2739168"/>
              <a:ext cx="703153" cy="73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221"/>
                </a:spcBef>
              </a:pPr>
              <a:r>
                <a:rPr lang="en-GB" altLang="en-US" sz="14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   Fit</a:t>
              </a:r>
            </a:p>
            <a:p>
              <a:pPr>
                <a:lnSpc>
                  <a:spcPct val="72000"/>
                </a:lnSpc>
                <a:spcBef>
                  <a:spcPts val="221"/>
                </a:spcBef>
              </a:pPr>
              <a:r>
                <a:rPr lang="en-GB" altLang="en-US" sz="14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Wheels</a:t>
              </a:r>
            </a:p>
          </p:txBody>
        </p:sp>
        <p:sp>
          <p:nvSpPr>
            <p:cNvPr id="17418" name="Text Box 6"/>
            <p:cNvSpPr txBox="1">
              <a:spLocks noChangeArrowheads="1"/>
            </p:cNvSpPr>
            <p:nvPr/>
          </p:nvSpPr>
          <p:spPr bwMode="auto">
            <a:xfrm>
              <a:off x="3089005" y="2704604"/>
              <a:ext cx="609184" cy="1006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221"/>
                </a:spcBef>
              </a:pPr>
              <a:r>
                <a:rPr lang="en-GB" altLang="en-US" sz="14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Fit</a:t>
              </a:r>
            </a:p>
            <a:p>
              <a:pPr algn="ctr">
                <a:lnSpc>
                  <a:spcPct val="72000"/>
                </a:lnSpc>
                <a:spcBef>
                  <a:spcPts val="221"/>
                </a:spcBef>
              </a:pPr>
              <a:r>
                <a:rPr lang="en-GB" altLang="en-US" sz="14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Doors</a:t>
              </a:r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2968884" y="1419181"/>
              <a:ext cx="1977688" cy="756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264"/>
                </a:spcBef>
              </a:pPr>
              <a:r>
                <a:rPr lang="en-GB" altLang="en-US" sz="1800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 Door   Store</a:t>
              </a: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3552374" y="4056907"/>
              <a:ext cx="1602888" cy="44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264"/>
                </a:spcBef>
              </a:pPr>
              <a:r>
                <a:rPr lang="en-GB" altLang="en-US" sz="18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  Wheel  Store</a:t>
              </a:r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1291158" y="1396133"/>
              <a:ext cx="1641772" cy="756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264"/>
                </a:spcBef>
              </a:pPr>
              <a:r>
                <a:rPr lang="en-GB" altLang="en-US" sz="1800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Engine  Store</a:t>
              </a:r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1573606" y="3961856"/>
              <a:ext cx="1239970" cy="0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1604232" y="4311015"/>
              <a:ext cx="1239970" cy="0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3106286" y="1716301"/>
              <a:ext cx="1241051" cy="0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3106286" y="1315579"/>
              <a:ext cx="1241051" cy="0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1280895" y="1716301"/>
              <a:ext cx="1241051" cy="0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1291158" y="1315579"/>
              <a:ext cx="1241051" cy="0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3787883" y="4311015"/>
              <a:ext cx="1241050" cy="0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>
              <a:off x="3764076" y="3961856"/>
              <a:ext cx="1241050" cy="0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2449577" y="2941149"/>
              <a:ext cx="584342" cy="0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3690628" y="2941149"/>
              <a:ext cx="949419" cy="0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5296757" y="2941149"/>
              <a:ext cx="1022868" cy="0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>
              <a:off x="7122149" y="2941149"/>
              <a:ext cx="585421" cy="0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1864156" y="1716301"/>
              <a:ext cx="146895" cy="817646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 flipV="1">
              <a:off x="2156867" y="3350513"/>
              <a:ext cx="0" cy="611344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 flipV="1">
              <a:off x="4420785" y="3247902"/>
              <a:ext cx="365078" cy="713955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 flipH="1">
              <a:off x="3471365" y="1716301"/>
              <a:ext cx="219263" cy="817646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3817002" y="2349249"/>
              <a:ext cx="872732" cy="886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544"/>
                </a:spcBef>
              </a:pPr>
              <a:r>
                <a:rPr lang="en-GB" altLang="en-US" sz="1400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Partly Assembled Car</a:t>
              </a:r>
            </a:p>
          </p:txBody>
        </p:sp>
        <p:sp>
          <p:nvSpPr>
            <p:cNvPr id="17441" name="Text Box 33"/>
            <p:cNvSpPr txBox="1">
              <a:spLocks noChangeArrowheads="1"/>
            </p:cNvSpPr>
            <p:nvPr/>
          </p:nvSpPr>
          <p:spPr bwMode="auto">
            <a:xfrm>
              <a:off x="5370204" y="3031879"/>
              <a:ext cx="872732" cy="63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544"/>
                </a:spcBef>
              </a:pPr>
              <a:r>
                <a:rPr lang="en-GB" altLang="en-US" sz="14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Assembled Car</a:t>
              </a:r>
            </a:p>
          </p:txBody>
        </p:sp>
        <p:sp>
          <p:nvSpPr>
            <p:cNvPr id="17442" name="Text Box 34"/>
            <p:cNvSpPr txBox="1">
              <a:spLocks noChangeArrowheads="1"/>
            </p:cNvSpPr>
            <p:nvPr/>
          </p:nvSpPr>
          <p:spPr bwMode="auto">
            <a:xfrm>
              <a:off x="2417174" y="3019998"/>
              <a:ext cx="871652" cy="88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544"/>
                </a:spcBef>
              </a:pPr>
              <a:r>
                <a:rPr lang="en-GB" altLang="en-US" sz="14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Chassis with Engine</a:t>
              </a:r>
            </a:p>
          </p:txBody>
        </p:sp>
        <p:pic>
          <p:nvPicPr>
            <p:cNvPr id="17443" name="Picture 3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9781" y="3043760"/>
              <a:ext cx="872732" cy="317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2994" b="1" dirty="0" smtClean="0"/>
              <a:t>Pros of Data </a:t>
            </a:r>
            <a:r>
              <a:rPr lang="en-GB" altLang="en-US" sz="2994" b="1" dirty="0"/>
              <a:t>Flow Diagrams (DFDs)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0"/>
            <a:ext cx="8839199" cy="3331134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5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994" dirty="0"/>
              <a:t>A DFD model:</a:t>
            </a:r>
          </a:p>
          <a:p>
            <a:pPr marL="505503" lvl="1" defTabSz="622158">
              <a:lnSpc>
                <a:spcPct val="15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722" dirty="0"/>
              <a:t>Uses limited types of symbols.</a:t>
            </a:r>
          </a:p>
          <a:p>
            <a:pPr marL="505503" lvl="1" defTabSz="622158">
              <a:lnSpc>
                <a:spcPct val="15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722" dirty="0"/>
              <a:t>Simple set of rules </a:t>
            </a:r>
          </a:p>
          <a:p>
            <a:pPr marL="505503" lvl="1" defTabSz="622158">
              <a:lnSpc>
                <a:spcPct val="15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722" dirty="0"/>
              <a:t>Easy to understand --- a hierarchical model.</a:t>
            </a:r>
            <a:endParaRPr lang="en-GB" altLang="en-US" sz="2449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9752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357"/>
              </a:spcBef>
            </a:pPr>
            <a:r>
              <a:rPr lang="en-GB" altLang="en-US" sz="3600" b="1" dirty="0" smtClean="0"/>
              <a:t>Hierarchical  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846" y="742950"/>
            <a:ext cx="8915400" cy="3561134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14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GB" altLang="en-US" sz="2994" dirty="0"/>
              <a:t>As pointed out earlier:</a:t>
            </a:r>
          </a:p>
          <a:p>
            <a:pPr marL="505503" lvl="1" defTabSz="622158">
              <a:lnSpc>
                <a:spcPct val="114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GB" altLang="en-US" sz="2722" dirty="0"/>
              <a:t>Human cognitive restrictions are overcome through use of a hierarchical  model: </a:t>
            </a:r>
          </a:p>
          <a:p>
            <a:pPr marL="505503" lvl="1" defTabSz="622158">
              <a:lnSpc>
                <a:spcPct val="114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GB" altLang="en-US" sz="2722" dirty="0">
                <a:solidFill>
                  <a:srgbClr val="0000CC"/>
                </a:solidFill>
              </a:rPr>
              <a:t>In a hierarchical model: </a:t>
            </a:r>
          </a:p>
          <a:p>
            <a:pPr marL="777697" lvl="2" indent="-155539" defTabSz="622158">
              <a:lnSpc>
                <a:spcPct val="114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GB" altLang="en-US" sz="2449" dirty="0">
                <a:solidFill>
                  <a:srgbClr val="0000CC"/>
                </a:solidFill>
              </a:rPr>
              <a:t>We start with a very simple and abstract model of a system,</a:t>
            </a:r>
          </a:p>
          <a:p>
            <a:pPr marL="777697" lvl="2" indent="-155539" defTabSz="622158">
              <a:lnSpc>
                <a:spcPct val="114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GB" altLang="en-US" sz="2449" dirty="0">
                <a:solidFill>
                  <a:srgbClr val="0000CC"/>
                </a:solidFill>
              </a:rPr>
              <a:t>Details are slowly introduced through the  hierarchies.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810" y="59800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3600" b="1" dirty="0" smtClean="0"/>
              <a:t>A Hierarchical Model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2457139" y="1752961"/>
            <a:ext cx="3826841" cy="1255092"/>
            <a:chOff x="1104" y="1680"/>
            <a:chExt cx="3214" cy="1054"/>
          </a:xfrm>
        </p:grpSpPr>
        <p:sp>
          <p:nvSpPr>
            <p:cNvPr id="20519" name="Oval 4"/>
            <p:cNvSpPr>
              <a:spLocks noChangeArrowheads="1"/>
            </p:cNvSpPr>
            <p:nvPr/>
          </p:nvSpPr>
          <p:spPr bwMode="auto">
            <a:xfrm>
              <a:off x="1200" y="2304"/>
              <a:ext cx="286" cy="334"/>
            </a:xfrm>
            <a:prstGeom prst="ellipse">
              <a:avLst/>
            </a:prstGeom>
            <a:solidFill>
              <a:srgbClr val="990000"/>
            </a:solidFill>
            <a:ln w="9525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20520" name="Oval 5"/>
            <p:cNvSpPr>
              <a:spLocks noChangeArrowheads="1"/>
            </p:cNvSpPr>
            <p:nvPr/>
          </p:nvSpPr>
          <p:spPr bwMode="auto">
            <a:xfrm>
              <a:off x="1680" y="2304"/>
              <a:ext cx="286" cy="334"/>
            </a:xfrm>
            <a:prstGeom prst="ellipse">
              <a:avLst/>
            </a:prstGeom>
            <a:solidFill>
              <a:srgbClr val="990000"/>
            </a:solidFill>
            <a:ln w="9525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20521" name="Oval 6"/>
            <p:cNvSpPr>
              <a:spLocks noChangeArrowheads="1"/>
            </p:cNvSpPr>
            <p:nvPr/>
          </p:nvSpPr>
          <p:spPr bwMode="auto">
            <a:xfrm>
              <a:off x="2112" y="2304"/>
              <a:ext cx="286" cy="334"/>
            </a:xfrm>
            <a:prstGeom prst="ellipse">
              <a:avLst/>
            </a:prstGeom>
            <a:solidFill>
              <a:srgbClr val="990000"/>
            </a:solidFill>
            <a:ln w="9525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20522" name="Oval 7"/>
            <p:cNvSpPr>
              <a:spLocks noChangeArrowheads="1"/>
            </p:cNvSpPr>
            <p:nvPr/>
          </p:nvSpPr>
          <p:spPr bwMode="auto">
            <a:xfrm>
              <a:off x="2687" y="2304"/>
              <a:ext cx="286" cy="334"/>
            </a:xfrm>
            <a:prstGeom prst="ellipse">
              <a:avLst/>
            </a:prstGeom>
            <a:solidFill>
              <a:srgbClr val="7610C2"/>
            </a:solidFill>
            <a:ln w="9525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20523" name="Oval 8"/>
            <p:cNvSpPr>
              <a:spLocks noChangeArrowheads="1"/>
            </p:cNvSpPr>
            <p:nvPr/>
          </p:nvSpPr>
          <p:spPr bwMode="auto">
            <a:xfrm>
              <a:off x="3072" y="2304"/>
              <a:ext cx="286" cy="334"/>
            </a:xfrm>
            <a:prstGeom prst="ellipse">
              <a:avLst/>
            </a:prstGeom>
            <a:solidFill>
              <a:srgbClr val="7610C2"/>
            </a:solidFill>
            <a:ln w="9525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20524" name="Oval 9"/>
            <p:cNvSpPr>
              <a:spLocks noChangeArrowheads="1"/>
            </p:cNvSpPr>
            <p:nvPr/>
          </p:nvSpPr>
          <p:spPr bwMode="auto">
            <a:xfrm>
              <a:off x="3455" y="2304"/>
              <a:ext cx="286" cy="334"/>
            </a:xfrm>
            <a:prstGeom prst="ellipse">
              <a:avLst/>
            </a:prstGeom>
            <a:solidFill>
              <a:srgbClr val="7610C2"/>
            </a:solidFill>
            <a:ln w="9525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20525" name="Oval 10"/>
            <p:cNvSpPr>
              <a:spLocks noChangeArrowheads="1"/>
            </p:cNvSpPr>
            <p:nvPr/>
          </p:nvSpPr>
          <p:spPr bwMode="auto">
            <a:xfrm>
              <a:off x="3839" y="2304"/>
              <a:ext cx="286" cy="334"/>
            </a:xfrm>
            <a:prstGeom prst="ellipse">
              <a:avLst/>
            </a:prstGeom>
            <a:solidFill>
              <a:srgbClr val="7610C2"/>
            </a:solidFill>
            <a:ln w="9525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20526" name="AutoShape 11"/>
            <p:cNvSpPr>
              <a:spLocks noChangeArrowheads="1"/>
            </p:cNvSpPr>
            <p:nvPr/>
          </p:nvSpPr>
          <p:spPr bwMode="auto">
            <a:xfrm>
              <a:off x="2592" y="2160"/>
              <a:ext cx="1726" cy="574"/>
            </a:xfrm>
            <a:prstGeom prst="roundRect">
              <a:avLst>
                <a:gd name="adj" fmla="val 171"/>
              </a:avLst>
            </a:prstGeom>
            <a:noFill/>
            <a:ln w="3816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20527" name="AutoShape 12"/>
            <p:cNvSpPr>
              <a:spLocks noChangeArrowheads="1"/>
            </p:cNvSpPr>
            <p:nvPr/>
          </p:nvSpPr>
          <p:spPr bwMode="auto">
            <a:xfrm>
              <a:off x="1104" y="2160"/>
              <a:ext cx="1342" cy="574"/>
            </a:xfrm>
            <a:prstGeom prst="roundRect">
              <a:avLst>
                <a:gd name="adj" fmla="val 171"/>
              </a:avLst>
            </a:prstGeom>
            <a:noFill/>
            <a:ln w="3816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20528" name="Line 13"/>
            <p:cNvSpPr>
              <a:spLocks noChangeShapeType="1"/>
            </p:cNvSpPr>
            <p:nvPr/>
          </p:nvSpPr>
          <p:spPr bwMode="auto">
            <a:xfrm flipH="1">
              <a:off x="1104" y="1728"/>
              <a:ext cx="672" cy="432"/>
            </a:xfrm>
            <a:prstGeom prst="line">
              <a:avLst/>
            </a:pr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0529" name="Line 14"/>
            <p:cNvSpPr>
              <a:spLocks noChangeShapeType="1"/>
            </p:cNvSpPr>
            <p:nvPr/>
          </p:nvSpPr>
          <p:spPr bwMode="auto">
            <a:xfrm>
              <a:off x="2064" y="1680"/>
              <a:ext cx="384" cy="480"/>
            </a:xfrm>
            <a:prstGeom prst="line">
              <a:avLst/>
            </a:pr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0530" name="Line 15"/>
            <p:cNvSpPr>
              <a:spLocks noChangeShapeType="1"/>
            </p:cNvSpPr>
            <p:nvPr/>
          </p:nvSpPr>
          <p:spPr bwMode="auto">
            <a:xfrm flipH="1">
              <a:off x="2592" y="1728"/>
              <a:ext cx="383" cy="432"/>
            </a:xfrm>
            <a:prstGeom prst="line">
              <a:avLst/>
            </a:pr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0531" name="Line 16"/>
            <p:cNvSpPr>
              <a:spLocks noChangeShapeType="1"/>
            </p:cNvSpPr>
            <p:nvPr/>
          </p:nvSpPr>
          <p:spPr bwMode="auto">
            <a:xfrm>
              <a:off x="3263" y="1680"/>
              <a:ext cx="1056" cy="480"/>
            </a:xfrm>
            <a:prstGeom prst="line">
              <a:avLst/>
            </a:pr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grpSp>
        <p:nvGrpSpPr>
          <p:cNvPr id="20484" name="Group 17"/>
          <p:cNvGrpSpPr>
            <a:grpSpLocks/>
          </p:cNvGrpSpPr>
          <p:nvPr/>
        </p:nvGrpSpPr>
        <p:grpSpPr bwMode="auto">
          <a:xfrm>
            <a:off x="3886129" y="895350"/>
            <a:ext cx="340236" cy="397482"/>
            <a:chOff x="2304" y="960"/>
            <a:chExt cx="286" cy="334"/>
          </a:xfrm>
        </p:grpSpPr>
        <p:sp>
          <p:nvSpPr>
            <p:cNvPr id="20517" name="Oval 18"/>
            <p:cNvSpPr>
              <a:spLocks noChangeArrowheads="1"/>
            </p:cNvSpPr>
            <p:nvPr/>
          </p:nvSpPr>
          <p:spPr bwMode="auto">
            <a:xfrm>
              <a:off x="2304" y="960"/>
              <a:ext cx="286" cy="334"/>
            </a:xfrm>
            <a:prstGeom prst="ellipse">
              <a:avLst/>
            </a:prstGeom>
            <a:solidFill>
              <a:srgbClr val="8BAE6C"/>
            </a:solidFill>
            <a:ln w="9525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1418259" name="Freeform 19"/>
            <p:cNvSpPr>
              <a:spLocks noChangeArrowheads="1"/>
            </p:cNvSpPr>
            <p:nvPr/>
          </p:nvSpPr>
          <p:spPr bwMode="auto">
            <a:xfrm>
              <a:off x="2352" y="1056"/>
              <a:ext cx="158" cy="201"/>
            </a:xfrm>
            <a:custGeom>
              <a:avLst/>
              <a:gdLst/>
              <a:ahLst/>
              <a:cxnLst>
                <a:cxn ang="0">
                  <a:pos x="366" y="165"/>
                </a:cxn>
                <a:cxn ang="0">
                  <a:pos x="373" y="272"/>
                </a:cxn>
                <a:cxn ang="0">
                  <a:pos x="409" y="417"/>
                </a:cxn>
                <a:cxn ang="0">
                  <a:pos x="451" y="424"/>
                </a:cxn>
                <a:cxn ang="0">
                  <a:pos x="250" y="522"/>
                </a:cxn>
                <a:cxn ang="0">
                  <a:pos x="285" y="371"/>
                </a:cxn>
                <a:cxn ang="0">
                  <a:pos x="292" y="220"/>
                </a:cxn>
                <a:cxn ang="0">
                  <a:pos x="334" y="211"/>
                </a:cxn>
                <a:cxn ang="0">
                  <a:pos x="334" y="0"/>
                </a:cxn>
                <a:cxn ang="0">
                  <a:pos x="373" y="6"/>
                </a:cxn>
                <a:cxn ang="0">
                  <a:pos x="409" y="50"/>
                </a:cxn>
                <a:cxn ang="0">
                  <a:pos x="416" y="158"/>
                </a:cxn>
                <a:cxn ang="0">
                  <a:pos x="458" y="165"/>
                </a:cxn>
                <a:cxn ang="0">
                  <a:pos x="487" y="265"/>
                </a:cxn>
                <a:cxn ang="0">
                  <a:pos x="494" y="417"/>
                </a:cxn>
                <a:cxn ang="0">
                  <a:pos x="535" y="424"/>
                </a:cxn>
                <a:cxn ang="0">
                  <a:pos x="571" y="577"/>
                </a:cxn>
                <a:cxn ang="0">
                  <a:pos x="574" y="728"/>
                </a:cxn>
                <a:cxn ang="0">
                  <a:pos x="617" y="737"/>
                </a:cxn>
                <a:cxn ang="0">
                  <a:pos x="694" y="835"/>
                </a:cxn>
                <a:cxn ang="0">
                  <a:pos x="701" y="886"/>
                </a:cxn>
                <a:cxn ang="0">
                  <a:pos x="458" y="895"/>
                </a:cxn>
                <a:cxn ang="0">
                  <a:pos x="451" y="842"/>
                </a:cxn>
                <a:cxn ang="0">
                  <a:pos x="528" y="835"/>
                </a:cxn>
                <a:cxn ang="0">
                  <a:pos x="494" y="737"/>
                </a:cxn>
                <a:cxn ang="0">
                  <a:pos x="487" y="584"/>
                </a:cxn>
                <a:cxn ang="0">
                  <a:pos x="207" y="682"/>
                </a:cxn>
                <a:cxn ang="0">
                  <a:pos x="165" y="689"/>
                </a:cxn>
                <a:cxn ang="0">
                  <a:pos x="243" y="835"/>
                </a:cxn>
                <a:cxn ang="0">
                  <a:pos x="250" y="886"/>
                </a:cxn>
                <a:cxn ang="0">
                  <a:pos x="6" y="895"/>
                </a:cxn>
                <a:cxn ang="0">
                  <a:pos x="0" y="842"/>
                </a:cxn>
                <a:cxn ang="0">
                  <a:pos x="84" y="835"/>
                </a:cxn>
                <a:cxn ang="0">
                  <a:pos x="91" y="781"/>
                </a:cxn>
                <a:cxn ang="0">
                  <a:pos x="123" y="636"/>
                </a:cxn>
                <a:cxn ang="0">
                  <a:pos x="162" y="629"/>
                </a:cxn>
                <a:cxn ang="0">
                  <a:pos x="165" y="469"/>
                </a:cxn>
                <a:cxn ang="0">
                  <a:pos x="200" y="318"/>
                </a:cxn>
                <a:cxn ang="0">
                  <a:pos x="243" y="309"/>
                </a:cxn>
                <a:cxn ang="0">
                  <a:pos x="250" y="211"/>
                </a:cxn>
                <a:cxn ang="0">
                  <a:pos x="285" y="59"/>
                </a:cxn>
                <a:cxn ang="0">
                  <a:pos x="328" y="50"/>
                </a:cxn>
                <a:cxn ang="0">
                  <a:pos x="334" y="0"/>
                </a:cxn>
              </a:cxnLst>
              <a:rect l="0" t="0" r="r" b="b"/>
              <a:pathLst>
                <a:path w="702" h="896">
                  <a:moveTo>
                    <a:pt x="334" y="165"/>
                  </a:moveTo>
                  <a:lnTo>
                    <a:pt x="366" y="165"/>
                  </a:lnTo>
                  <a:lnTo>
                    <a:pt x="366" y="265"/>
                  </a:lnTo>
                  <a:lnTo>
                    <a:pt x="373" y="272"/>
                  </a:lnTo>
                  <a:lnTo>
                    <a:pt x="409" y="272"/>
                  </a:lnTo>
                  <a:lnTo>
                    <a:pt x="409" y="417"/>
                  </a:lnTo>
                  <a:lnTo>
                    <a:pt x="416" y="424"/>
                  </a:lnTo>
                  <a:lnTo>
                    <a:pt x="451" y="424"/>
                  </a:lnTo>
                  <a:lnTo>
                    <a:pt x="451" y="522"/>
                  </a:lnTo>
                  <a:lnTo>
                    <a:pt x="250" y="522"/>
                  </a:lnTo>
                  <a:lnTo>
                    <a:pt x="250" y="371"/>
                  </a:lnTo>
                  <a:lnTo>
                    <a:pt x="285" y="371"/>
                  </a:lnTo>
                  <a:lnTo>
                    <a:pt x="292" y="364"/>
                  </a:lnTo>
                  <a:lnTo>
                    <a:pt x="292" y="220"/>
                  </a:lnTo>
                  <a:lnTo>
                    <a:pt x="328" y="220"/>
                  </a:lnTo>
                  <a:lnTo>
                    <a:pt x="334" y="211"/>
                  </a:lnTo>
                  <a:lnTo>
                    <a:pt x="334" y="165"/>
                  </a:lnTo>
                  <a:close/>
                  <a:moveTo>
                    <a:pt x="334" y="0"/>
                  </a:moveTo>
                  <a:lnTo>
                    <a:pt x="366" y="0"/>
                  </a:lnTo>
                  <a:lnTo>
                    <a:pt x="373" y="6"/>
                  </a:lnTo>
                  <a:lnTo>
                    <a:pt x="373" y="50"/>
                  </a:lnTo>
                  <a:lnTo>
                    <a:pt x="409" y="50"/>
                  </a:lnTo>
                  <a:lnTo>
                    <a:pt x="416" y="59"/>
                  </a:lnTo>
                  <a:lnTo>
                    <a:pt x="416" y="158"/>
                  </a:lnTo>
                  <a:lnTo>
                    <a:pt x="451" y="158"/>
                  </a:lnTo>
                  <a:lnTo>
                    <a:pt x="458" y="165"/>
                  </a:lnTo>
                  <a:lnTo>
                    <a:pt x="458" y="265"/>
                  </a:lnTo>
                  <a:lnTo>
                    <a:pt x="487" y="265"/>
                  </a:lnTo>
                  <a:lnTo>
                    <a:pt x="494" y="272"/>
                  </a:lnTo>
                  <a:lnTo>
                    <a:pt x="494" y="417"/>
                  </a:lnTo>
                  <a:lnTo>
                    <a:pt x="528" y="417"/>
                  </a:lnTo>
                  <a:lnTo>
                    <a:pt x="535" y="424"/>
                  </a:lnTo>
                  <a:lnTo>
                    <a:pt x="535" y="577"/>
                  </a:lnTo>
                  <a:lnTo>
                    <a:pt x="571" y="577"/>
                  </a:lnTo>
                  <a:lnTo>
                    <a:pt x="574" y="584"/>
                  </a:lnTo>
                  <a:lnTo>
                    <a:pt x="574" y="728"/>
                  </a:lnTo>
                  <a:lnTo>
                    <a:pt x="613" y="728"/>
                  </a:lnTo>
                  <a:lnTo>
                    <a:pt x="617" y="737"/>
                  </a:lnTo>
                  <a:lnTo>
                    <a:pt x="617" y="835"/>
                  </a:lnTo>
                  <a:lnTo>
                    <a:pt x="694" y="835"/>
                  </a:lnTo>
                  <a:lnTo>
                    <a:pt x="701" y="842"/>
                  </a:lnTo>
                  <a:lnTo>
                    <a:pt x="701" y="886"/>
                  </a:lnTo>
                  <a:lnTo>
                    <a:pt x="694" y="895"/>
                  </a:lnTo>
                  <a:lnTo>
                    <a:pt x="458" y="895"/>
                  </a:lnTo>
                  <a:lnTo>
                    <a:pt x="451" y="886"/>
                  </a:lnTo>
                  <a:lnTo>
                    <a:pt x="451" y="842"/>
                  </a:lnTo>
                  <a:lnTo>
                    <a:pt x="458" y="835"/>
                  </a:lnTo>
                  <a:lnTo>
                    <a:pt x="528" y="835"/>
                  </a:lnTo>
                  <a:lnTo>
                    <a:pt x="528" y="737"/>
                  </a:lnTo>
                  <a:lnTo>
                    <a:pt x="494" y="737"/>
                  </a:lnTo>
                  <a:lnTo>
                    <a:pt x="487" y="728"/>
                  </a:lnTo>
                  <a:lnTo>
                    <a:pt x="487" y="584"/>
                  </a:lnTo>
                  <a:lnTo>
                    <a:pt x="207" y="584"/>
                  </a:lnTo>
                  <a:lnTo>
                    <a:pt x="207" y="682"/>
                  </a:lnTo>
                  <a:lnTo>
                    <a:pt x="200" y="689"/>
                  </a:lnTo>
                  <a:lnTo>
                    <a:pt x="165" y="689"/>
                  </a:lnTo>
                  <a:lnTo>
                    <a:pt x="165" y="835"/>
                  </a:lnTo>
                  <a:lnTo>
                    <a:pt x="243" y="835"/>
                  </a:lnTo>
                  <a:lnTo>
                    <a:pt x="250" y="842"/>
                  </a:lnTo>
                  <a:lnTo>
                    <a:pt x="250" y="886"/>
                  </a:lnTo>
                  <a:lnTo>
                    <a:pt x="243" y="895"/>
                  </a:lnTo>
                  <a:lnTo>
                    <a:pt x="6" y="895"/>
                  </a:lnTo>
                  <a:lnTo>
                    <a:pt x="0" y="886"/>
                  </a:lnTo>
                  <a:lnTo>
                    <a:pt x="0" y="842"/>
                  </a:lnTo>
                  <a:lnTo>
                    <a:pt x="6" y="835"/>
                  </a:lnTo>
                  <a:lnTo>
                    <a:pt x="84" y="835"/>
                  </a:lnTo>
                  <a:lnTo>
                    <a:pt x="84" y="788"/>
                  </a:lnTo>
                  <a:lnTo>
                    <a:pt x="91" y="781"/>
                  </a:lnTo>
                  <a:lnTo>
                    <a:pt x="123" y="781"/>
                  </a:lnTo>
                  <a:lnTo>
                    <a:pt x="123" y="636"/>
                  </a:lnTo>
                  <a:lnTo>
                    <a:pt x="130" y="629"/>
                  </a:lnTo>
                  <a:lnTo>
                    <a:pt x="162" y="629"/>
                  </a:lnTo>
                  <a:lnTo>
                    <a:pt x="162" y="478"/>
                  </a:lnTo>
                  <a:lnTo>
                    <a:pt x="165" y="469"/>
                  </a:lnTo>
                  <a:lnTo>
                    <a:pt x="200" y="469"/>
                  </a:lnTo>
                  <a:lnTo>
                    <a:pt x="200" y="318"/>
                  </a:lnTo>
                  <a:lnTo>
                    <a:pt x="207" y="309"/>
                  </a:lnTo>
                  <a:lnTo>
                    <a:pt x="243" y="309"/>
                  </a:lnTo>
                  <a:lnTo>
                    <a:pt x="243" y="220"/>
                  </a:lnTo>
                  <a:lnTo>
                    <a:pt x="250" y="211"/>
                  </a:lnTo>
                  <a:lnTo>
                    <a:pt x="285" y="211"/>
                  </a:lnTo>
                  <a:lnTo>
                    <a:pt x="285" y="59"/>
                  </a:lnTo>
                  <a:lnTo>
                    <a:pt x="292" y="50"/>
                  </a:lnTo>
                  <a:lnTo>
                    <a:pt x="328" y="50"/>
                  </a:lnTo>
                  <a:lnTo>
                    <a:pt x="328" y="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C38E2"/>
              </a:solidFill>
              <a:round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633"/>
            </a:p>
          </p:txBody>
        </p:sp>
      </p:grpSp>
      <p:grpSp>
        <p:nvGrpSpPr>
          <p:cNvPr id="20485" name="Group 20"/>
          <p:cNvGrpSpPr>
            <a:grpSpLocks/>
          </p:cNvGrpSpPr>
          <p:nvPr/>
        </p:nvGrpSpPr>
        <p:grpSpPr bwMode="auto">
          <a:xfrm>
            <a:off x="3085765" y="1067089"/>
            <a:ext cx="2055455" cy="1026108"/>
            <a:chOff x="1632" y="1104"/>
            <a:chExt cx="1726" cy="862"/>
          </a:xfrm>
        </p:grpSpPr>
        <p:sp>
          <p:nvSpPr>
            <p:cNvPr id="20508" name="Oval 21"/>
            <p:cNvSpPr>
              <a:spLocks noChangeArrowheads="1"/>
            </p:cNvSpPr>
            <p:nvPr/>
          </p:nvSpPr>
          <p:spPr bwMode="auto">
            <a:xfrm>
              <a:off x="1776" y="1536"/>
              <a:ext cx="286" cy="334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20509" name="Oval 22"/>
            <p:cNvSpPr>
              <a:spLocks noChangeArrowheads="1"/>
            </p:cNvSpPr>
            <p:nvPr/>
          </p:nvSpPr>
          <p:spPr bwMode="auto">
            <a:xfrm>
              <a:off x="2352" y="1536"/>
              <a:ext cx="286" cy="334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20510" name="Oval 23"/>
            <p:cNvSpPr>
              <a:spLocks noChangeArrowheads="1"/>
            </p:cNvSpPr>
            <p:nvPr/>
          </p:nvSpPr>
          <p:spPr bwMode="auto">
            <a:xfrm>
              <a:off x="2975" y="1536"/>
              <a:ext cx="286" cy="334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20511" name="AutoShape 24"/>
            <p:cNvSpPr>
              <a:spLocks noChangeArrowheads="1"/>
            </p:cNvSpPr>
            <p:nvPr/>
          </p:nvSpPr>
          <p:spPr bwMode="auto">
            <a:xfrm>
              <a:off x="1632" y="1392"/>
              <a:ext cx="1725" cy="574"/>
            </a:xfrm>
            <a:prstGeom prst="roundRect">
              <a:avLst>
                <a:gd name="adj" fmla="val 171"/>
              </a:avLst>
            </a:prstGeom>
            <a:noFill/>
            <a:ln w="3816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20512" name="Line 25"/>
            <p:cNvSpPr>
              <a:spLocks noChangeShapeType="1"/>
            </p:cNvSpPr>
            <p:nvPr/>
          </p:nvSpPr>
          <p:spPr bwMode="auto">
            <a:xfrm flipH="1">
              <a:off x="1632" y="1104"/>
              <a:ext cx="672" cy="288"/>
            </a:xfrm>
            <a:prstGeom prst="line">
              <a:avLst/>
            </a:pr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0513" name="Line 26"/>
            <p:cNvSpPr>
              <a:spLocks noChangeShapeType="1"/>
            </p:cNvSpPr>
            <p:nvPr/>
          </p:nvSpPr>
          <p:spPr bwMode="auto">
            <a:xfrm>
              <a:off x="2591" y="1104"/>
              <a:ext cx="768" cy="288"/>
            </a:xfrm>
            <a:prstGeom prst="line">
              <a:avLst/>
            </a:pr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18267" name="Freeform 27"/>
            <p:cNvSpPr>
              <a:spLocks noChangeArrowheads="1"/>
            </p:cNvSpPr>
            <p:nvPr/>
          </p:nvSpPr>
          <p:spPr bwMode="auto">
            <a:xfrm>
              <a:off x="1824" y="1620"/>
              <a:ext cx="158" cy="201"/>
            </a:xfrm>
            <a:custGeom>
              <a:avLst/>
              <a:gdLst/>
              <a:ahLst/>
              <a:cxnLst>
                <a:cxn ang="0">
                  <a:pos x="447" y="59"/>
                </a:cxn>
                <a:cxn ang="0">
                  <a:pos x="455" y="112"/>
                </a:cxn>
                <a:cxn ang="0">
                  <a:pos x="499" y="158"/>
                </a:cxn>
                <a:cxn ang="0">
                  <a:pos x="543" y="165"/>
                </a:cxn>
                <a:cxn ang="0">
                  <a:pos x="507" y="309"/>
                </a:cxn>
                <a:cxn ang="0">
                  <a:pos x="499" y="364"/>
                </a:cxn>
                <a:cxn ang="0">
                  <a:pos x="447" y="371"/>
                </a:cxn>
                <a:cxn ang="0">
                  <a:pos x="202" y="417"/>
                </a:cxn>
                <a:cxn ang="0">
                  <a:pos x="202" y="478"/>
                </a:cxn>
                <a:cxn ang="0">
                  <a:pos x="499" y="522"/>
                </a:cxn>
                <a:cxn ang="0">
                  <a:pos x="543" y="531"/>
                </a:cxn>
                <a:cxn ang="0">
                  <a:pos x="551" y="584"/>
                </a:cxn>
                <a:cxn ang="0">
                  <a:pos x="594" y="728"/>
                </a:cxn>
                <a:cxn ang="0">
                  <a:pos x="543" y="737"/>
                </a:cxn>
                <a:cxn ang="0">
                  <a:pos x="455" y="781"/>
                </a:cxn>
                <a:cxn ang="0">
                  <a:pos x="447" y="835"/>
                </a:cxn>
                <a:cxn ang="0">
                  <a:pos x="202" y="478"/>
                </a:cxn>
                <a:cxn ang="0">
                  <a:pos x="499" y="0"/>
                </a:cxn>
                <a:cxn ang="0">
                  <a:pos x="507" y="50"/>
                </a:cxn>
                <a:cxn ang="0">
                  <a:pos x="602" y="59"/>
                </a:cxn>
                <a:cxn ang="0">
                  <a:pos x="646" y="158"/>
                </a:cxn>
                <a:cxn ang="0">
                  <a:pos x="650" y="309"/>
                </a:cxn>
                <a:cxn ang="0">
                  <a:pos x="602" y="318"/>
                </a:cxn>
                <a:cxn ang="0">
                  <a:pos x="594" y="371"/>
                </a:cxn>
                <a:cxn ang="0">
                  <a:pos x="507" y="417"/>
                </a:cxn>
                <a:cxn ang="0">
                  <a:pos x="551" y="424"/>
                </a:cxn>
                <a:cxn ang="0">
                  <a:pos x="646" y="469"/>
                </a:cxn>
                <a:cxn ang="0">
                  <a:pos x="650" y="577"/>
                </a:cxn>
                <a:cxn ang="0">
                  <a:pos x="701" y="584"/>
                </a:cxn>
                <a:cxn ang="0">
                  <a:pos x="693" y="737"/>
                </a:cxn>
                <a:cxn ang="0">
                  <a:pos x="650" y="835"/>
                </a:cxn>
                <a:cxn ang="0">
                  <a:pos x="551" y="842"/>
                </a:cxn>
                <a:cxn ang="0">
                  <a:pos x="543" y="895"/>
                </a:cxn>
                <a:cxn ang="0">
                  <a:pos x="0" y="886"/>
                </a:cxn>
                <a:cxn ang="0">
                  <a:pos x="7" y="835"/>
                </a:cxn>
                <a:cxn ang="0">
                  <a:pos x="103" y="59"/>
                </a:cxn>
                <a:cxn ang="0">
                  <a:pos x="0" y="50"/>
                </a:cxn>
                <a:cxn ang="0">
                  <a:pos x="7" y="0"/>
                </a:cxn>
              </a:cxnLst>
              <a:rect l="0" t="0" r="r" b="b"/>
              <a:pathLst>
                <a:path w="702" h="896">
                  <a:moveTo>
                    <a:pt x="202" y="59"/>
                  </a:moveTo>
                  <a:lnTo>
                    <a:pt x="447" y="59"/>
                  </a:lnTo>
                  <a:lnTo>
                    <a:pt x="447" y="105"/>
                  </a:lnTo>
                  <a:lnTo>
                    <a:pt x="455" y="112"/>
                  </a:lnTo>
                  <a:lnTo>
                    <a:pt x="499" y="112"/>
                  </a:lnTo>
                  <a:lnTo>
                    <a:pt x="499" y="158"/>
                  </a:lnTo>
                  <a:lnTo>
                    <a:pt x="507" y="165"/>
                  </a:lnTo>
                  <a:lnTo>
                    <a:pt x="543" y="165"/>
                  </a:lnTo>
                  <a:lnTo>
                    <a:pt x="543" y="309"/>
                  </a:lnTo>
                  <a:lnTo>
                    <a:pt x="507" y="309"/>
                  </a:lnTo>
                  <a:lnTo>
                    <a:pt x="499" y="318"/>
                  </a:lnTo>
                  <a:lnTo>
                    <a:pt x="499" y="364"/>
                  </a:lnTo>
                  <a:lnTo>
                    <a:pt x="455" y="364"/>
                  </a:lnTo>
                  <a:lnTo>
                    <a:pt x="447" y="371"/>
                  </a:lnTo>
                  <a:lnTo>
                    <a:pt x="447" y="417"/>
                  </a:lnTo>
                  <a:lnTo>
                    <a:pt x="202" y="417"/>
                  </a:lnTo>
                  <a:lnTo>
                    <a:pt x="202" y="59"/>
                  </a:lnTo>
                  <a:close/>
                  <a:moveTo>
                    <a:pt x="202" y="478"/>
                  </a:moveTo>
                  <a:lnTo>
                    <a:pt x="499" y="478"/>
                  </a:lnTo>
                  <a:lnTo>
                    <a:pt x="499" y="522"/>
                  </a:lnTo>
                  <a:lnTo>
                    <a:pt x="507" y="531"/>
                  </a:lnTo>
                  <a:lnTo>
                    <a:pt x="543" y="531"/>
                  </a:lnTo>
                  <a:lnTo>
                    <a:pt x="543" y="577"/>
                  </a:lnTo>
                  <a:lnTo>
                    <a:pt x="551" y="584"/>
                  </a:lnTo>
                  <a:lnTo>
                    <a:pt x="594" y="584"/>
                  </a:lnTo>
                  <a:lnTo>
                    <a:pt x="594" y="728"/>
                  </a:lnTo>
                  <a:lnTo>
                    <a:pt x="551" y="728"/>
                  </a:lnTo>
                  <a:lnTo>
                    <a:pt x="543" y="737"/>
                  </a:lnTo>
                  <a:lnTo>
                    <a:pt x="543" y="781"/>
                  </a:lnTo>
                  <a:lnTo>
                    <a:pt x="455" y="781"/>
                  </a:lnTo>
                  <a:lnTo>
                    <a:pt x="447" y="788"/>
                  </a:lnTo>
                  <a:lnTo>
                    <a:pt x="447" y="835"/>
                  </a:lnTo>
                  <a:lnTo>
                    <a:pt x="202" y="835"/>
                  </a:lnTo>
                  <a:lnTo>
                    <a:pt x="202" y="478"/>
                  </a:lnTo>
                  <a:close/>
                  <a:moveTo>
                    <a:pt x="7" y="0"/>
                  </a:moveTo>
                  <a:lnTo>
                    <a:pt x="499" y="0"/>
                  </a:lnTo>
                  <a:lnTo>
                    <a:pt x="507" y="6"/>
                  </a:lnTo>
                  <a:lnTo>
                    <a:pt x="507" y="50"/>
                  </a:lnTo>
                  <a:lnTo>
                    <a:pt x="594" y="50"/>
                  </a:lnTo>
                  <a:lnTo>
                    <a:pt x="602" y="59"/>
                  </a:lnTo>
                  <a:lnTo>
                    <a:pt x="602" y="158"/>
                  </a:lnTo>
                  <a:lnTo>
                    <a:pt x="646" y="158"/>
                  </a:lnTo>
                  <a:lnTo>
                    <a:pt x="650" y="165"/>
                  </a:lnTo>
                  <a:lnTo>
                    <a:pt x="650" y="309"/>
                  </a:lnTo>
                  <a:lnTo>
                    <a:pt x="646" y="318"/>
                  </a:lnTo>
                  <a:lnTo>
                    <a:pt x="602" y="318"/>
                  </a:lnTo>
                  <a:lnTo>
                    <a:pt x="602" y="364"/>
                  </a:lnTo>
                  <a:lnTo>
                    <a:pt x="594" y="371"/>
                  </a:lnTo>
                  <a:lnTo>
                    <a:pt x="507" y="371"/>
                  </a:lnTo>
                  <a:lnTo>
                    <a:pt x="507" y="417"/>
                  </a:lnTo>
                  <a:lnTo>
                    <a:pt x="543" y="417"/>
                  </a:lnTo>
                  <a:lnTo>
                    <a:pt x="551" y="424"/>
                  </a:lnTo>
                  <a:lnTo>
                    <a:pt x="551" y="469"/>
                  </a:lnTo>
                  <a:lnTo>
                    <a:pt x="646" y="469"/>
                  </a:lnTo>
                  <a:lnTo>
                    <a:pt x="650" y="478"/>
                  </a:lnTo>
                  <a:lnTo>
                    <a:pt x="650" y="577"/>
                  </a:lnTo>
                  <a:lnTo>
                    <a:pt x="693" y="577"/>
                  </a:lnTo>
                  <a:lnTo>
                    <a:pt x="701" y="584"/>
                  </a:lnTo>
                  <a:lnTo>
                    <a:pt x="701" y="728"/>
                  </a:lnTo>
                  <a:lnTo>
                    <a:pt x="693" y="737"/>
                  </a:lnTo>
                  <a:lnTo>
                    <a:pt x="650" y="737"/>
                  </a:lnTo>
                  <a:lnTo>
                    <a:pt x="650" y="835"/>
                  </a:lnTo>
                  <a:lnTo>
                    <a:pt x="646" y="842"/>
                  </a:lnTo>
                  <a:lnTo>
                    <a:pt x="551" y="842"/>
                  </a:lnTo>
                  <a:lnTo>
                    <a:pt x="551" y="886"/>
                  </a:lnTo>
                  <a:lnTo>
                    <a:pt x="543" y="895"/>
                  </a:lnTo>
                  <a:lnTo>
                    <a:pt x="7" y="895"/>
                  </a:lnTo>
                  <a:lnTo>
                    <a:pt x="0" y="886"/>
                  </a:lnTo>
                  <a:lnTo>
                    <a:pt x="0" y="842"/>
                  </a:lnTo>
                  <a:lnTo>
                    <a:pt x="7" y="835"/>
                  </a:lnTo>
                  <a:lnTo>
                    <a:pt x="103" y="835"/>
                  </a:lnTo>
                  <a:lnTo>
                    <a:pt x="103" y="59"/>
                  </a:lnTo>
                  <a:lnTo>
                    <a:pt x="7" y="59"/>
                  </a:lnTo>
                  <a:lnTo>
                    <a:pt x="0" y="50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C38E2"/>
              </a:solidFill>
              <a:round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633"/>
            </a:p>
          </p:txBody>
        </p:sp>
        <p:sp>
          <p:nvSpPr>
            <p:cNvPr id="1418268" name="Freeform 28"/>
            <p:cNvSpPr>
              <a:spLocks noChangeArrowheads="1"/>
            </p:cNvSpPr>
            <p:nvPr/>
          </p:nvSpPr>
          <p:spPr bwMode="auto">
            <a:xfrm>
              <a:off x="2399" y="1620"/>
              <a:ext cx="158" cy="201"/>
            </a:xfrm>
            <a:custGeom>
              <a:avLst/>
              <a:gdLst/>
              <a:ahLst/>
              <a:cxnLst>
                <a:cxn ang="0">
                  <a:pos x="542" y="0"/>
                </a:cxn>
                <a:cxn ang="0">
                  <a:pos x="550" y="50"/>
                </a:cxn>
                <a:cxn ang="0">
                  <a:pos x="645" y="6"/>
                </a:cxn>
                <a:cxn ang="0">
                  <a:pos x="692" y="0"/>
                </a:cxn>
                <a:cxn ang="0">
                  <a:pos x="700" y="265"/>
                </a:cxn>
                <a:cxn ang="0">
                  <a:pos x="649" y="272"/>
                </a:cxn>
                <a:cxn ang="0">
                  <a:pos x="645" y="165"/>
                </a:cxn>
                <a:cxn ang="0">
                  <a:pos x="593" y="158"/>
                </a:cxn>
                <a:cxn ang="0">
                  <a:pos x="506" y="112"/>
                </a:cxn>
                <a:cxn ang="0">
                  <a:pos x="498" y="59"/>
                </a:cxn>
                <a:cxn ang="0">
                  <a:pos x="301" y="105"/>
                </a:cxn>
                <a:cxn ang="0">
                  <a:pos x="253" y="112"/>
                </a:cxn>
                <a:cxn ang="0">
                  <a:pos x="245" y="165"/>
                </a:cxn>
                <a:cxn ang="0">
                  <a:pos x="150" y="265"/>
                </a:cxn>
                <a:cxn ang="0">
                  <a:pos x="107" y="272"/>
                </a:cxn>
                <a:cxn ang="0">
                  <a:pos x="142" y="629"/>
                </a:cxn>
                <a:cxn ang="0">
                  <a:pos x="150" y="728"/>
                </a:cxn>
                <a:cxn ang="0">
                  <a:pos x="253" y="737"/>
                </a:cxn>
                <a:cxn ang="0">
                  <a:pos x="349" y="781"/>
                </a:cxn>
                <a:cxn ang="0">
                  <a:pos x="356" y="835"/>
                </a:cxn>
                <a:cxn ang="0">
                  <a:pos x="498" y="788"/>
                </a:cxn>
                <a:cxn ang="0">
                  <a:pos x="593" y="781"/>
                </a:cxn>
                <a:cxn ang="0">
                  <a:pos x="601" y="728"/>
                </a:cxn>
                <a:cxn ang="0">
                  <a:pos x="645" y="689"/>
                </a:cxn>
                <a:cxn ang="0">
                  <a:pos x="692" y="682"/>
                </a:cxn>
                <a:cxn ang="0">
                  <a:pos x="700" y="728"/>
                </a:cxn>
                <a:cxn ang="0">
                  <a:pos x="649" y="737"/>
                </a:cxn>
                <a:cxn ang="0">
                  <a:pos x="645" y="842"/>
                </a:cxn>
                <a:cxn ang="0">
                  <a:pos x="550" y="886"/>
                </a:cxn>
                <a:cxn ang="0">
                  <a:pos x="253" y="895"/>
                </a:cxn>
                <a:cxn ang="0">
                  <a:pos x="245" y="842"/>
                </a:cxn>
                <a:cxn ang="0">
                  <a:pos x="142" y="835"/>
                </a:cxn>
                <a:cxn ang="0">
                  <a:pos x="107" y="788"/>
                </a:cxn>
                <a:cxn ang="0">
                  <a:pos x="103" y="737"/>
                </a:cxn>
                <a:cxn ang="0">
                  <a:pos x="51" y="728"/>
                </a:cxn>
                <a:cxn ang="0">
                  <a:pos x="7" y="636"/>
                </a:cxn>
                <a:cxn ang="0">
                  <a:pos x="0" y="272"/>
                </a:cxn>
                <a:cxn ang="0">
                  <a:pos x="51" y="265"/>
                </a:cxn>
                <a:cxn ang="0">
                  <a:pos x="59" y="158"/>
                </a:cxn>
                <a:cxn ang="0">
                  <a:pos x="103" y="112"/>
                </a:cxn>
                <a:cxn ang="0">
                  <a:pos x="142" y="105"/>
                </a:cxn>
                <a:cxn ang="0">
                  <a:pos x="150" y="50"/>
                </a:cxn>
                <a:cxn ang="0">
                  <a:pos x="245" y="6"/>
                </a:cxn>
              </a:cxnLst>
              <a:rect l="0" t="0" r="r" b="b"/>
              <a:pathLst>
                <a:path w="701" h="896">
                  <a:moveTo>
                    <a:pt x="253" y="0"/>
                  </a:moveTo>
                  <a:lnTo>
                    <a:pt x="542" y="0"/>
                  </a:lnTo>
                  <a:lnTo>
                    <a:pt x="550" y="6"/>
                  </a:lnTo>
                  <a:lnTo>
                    <a:pt x="550" y="50"/>
                  </a:lnTo>
                  <a:lnTo>
                    <a:pt x="645" y="50"/>
                  </a:lnTo>
                  <a:lnTo>
                    <a:pt x="645" y="6"/>
                  </a:lnTo>
                  <a:lnTo>
                    <a:pt x="649" y="0"/>
                  </a:lnTo>
                  <a:lnTo>
                    <a:pt x="692" y="0"/>
                  </a:lnTo>
                  <a:lnTo>
                    <a:pt x="700" y="6"/>
                  </a:lnTo>
                  <a:lnTo>
                    <a:pt x="700" y="265"/>
                  </a:lnTo>
                  <a:lnTo>
                    <a:pt x="692" y="272"/>
                  </a:lnTo>
                  <a:lnTo>
                    <a:pt x="649" y="272"/>
                  </a:lnTo>
                  <a:lnTo>
                    <a:pt x="645" y="265"/>
                  </a:lnTo>
                  <a:lnTo>
                    <a:pt x="645" y="165"/>
                  </a:lnTo>
                  <a:lnTo>
                    <a:pt x="601" y="165"/>
                  </a:lnTo>
                  <a:lnTo>
                    <a:pt x="593" y="158"/>
                  </a:lnTo>
                  <a:lnTo>
                    <a:pt x="593" y="112"/>
                  </a:lnTo>
                  <a:lnTo>
                    <a:pt x="506" y="112"/>
                  </a:lnTo>
                  <a:lnTo>
                    <a:pt x="498" y="105"/>
                  </a:lnTo>
                  <a:lnTo>
                    <a:pt x="498" y="59"/>
                  </a:lnTo>
                  <a:lnTo>
                    <a:pt x="301" y="59"/>
                  </a:lnTo>
                  <a:lnTo>
                    <a:pt x="301" y="105"/>
                  </a:lnTo>
                  <a:lnTo>
                    <a:pt x="297" y="112"/>
                  </a:lnTo>
                  <a:lnTo>
                    <a:pt x="253" y="112"/>
                  </a:lnTo>
                  <a:lnTo>
                    <a:pt x="253" y="158"/>
                  </a:lnTo>
                  <a:lnTo>
                    <a:pt x="245" y="165"/>
                  </a:lnTo>
                  <a:lnTo>
                    <a:pt x="150" y="165"/>
                  </a:lnTo>
                  <a:lnTo>
                    <a:pt x="150" y="265"/>
                  </a:lnTo>
                  <a:lnTo>
                    <a:pt x="142" y="272"/>
                  </a:lnTo>
                  <a:lnTo>
                    <a:pt x="107" y="272"/>
                  </a:lnTo>
                  <a:lnTo>
                    <a:pt x="107" y="629"/>
                  </a:lnTo>
                  <a:lnTo>
                    <a:pt x="142" y="629"/>
                  </a:lnTo>
                  <a:lnTo>
                    <a:pt x="150" y="636"/>
                  </a:lnTo>
                  <a:lnTo>
                    <a:pt x="150" y="728"/>
                  </a:lnTo>
                  <a:lnTo>
                    <a:pt x="245" y="728"/>
                  </a:lnTo>
                  <a:lnTo>
                    <a:pt x="253" y="737"/>
                  </a:lnTo>
                  <a:lnTo>
                    <a:pt x="253" y="781"/>
                  </a:lnTo>
                  <a:lnTo>
                    <a:pt x="349" y="781"/>
                  </a:lnTo>
                  <a:lnTo>
                    <a:pt x="356" y="788"/>
                  </a:lnTo>
                  <a:lnTo>
                    <a:pt x="356" y="835"/>
                  </a:lnTo>
                  <a:lnTo>
                    <a:pt x="498" y="835"/>
                  </a:lnTo>
                  <a:lnTo>
                    <a:pt x="498" y="788"/>
                  </a:lnTo>
                  <a:lnTo>
                    <a:pt x="506" y="781"/>
                  </a:lnTo>
                  <a:lnTo>
                    <a:pt x="593" y="781"/>
                  </a:lnTo>
                  <a:lnTo>
                    <a:pt x="593" y="737"/>
                  </a:lnTo>
                  <a:lnTo>
                    <a:pt x="601" y="728"/>
                  </a:lnTo>
                  <a:lnTo>
                    <a:pt x="645" y="728"/>
                  </a:lnTo>
                  <a:lnTo>
                    <a:pt x="645" y="689"/>
                  </a:lnTo>
                  <a:lnTo>
                    <a:pt x="649" y="682"/>
                  </a:lnTo>
                  <a:lnTo>
                    <a:pt x="692" y="682"/>
                  </a:lnTo>
                  <a:lnTo>
                    <a:pt x="700" y="689"/>
                  </a:lnTo>
                  <a:lnTo>
                    <a:pt x="700" y="728"/>
                  </a:lnTo>
                  <a:lnTo>
                    <a:pt x="692" y="737"/>
                  </a:lnTo>
                  <a:lnTo>
                    <a:pt x="649" y="737"/>
                  </a:lnTo>
                  <a:lnTo>
                    <a:pt x="649" y="835"/>
                  </a:lnTo>
                  <a:lnTo>
                    <a:pt x="645" y="842"/>
                  </a:lnTo>
                  <a:lnTo>
                    <a:pt x="550" y="842"/>
                  </a:lnTo>
                  <a:lnTo>
                    <a:pt x="550" y="886"/>
                  </a:lnTo>
                  <a:lnTo>
                    <a:pt x="542" y="895"/>
                  </a:lnTo>
                  <a:lnTo>
                    <a:pt x="253" y="895"/>
                  </a:lnTo>
                  <a:lnTo>
                    <a:pt x="245" y="886"/>
                  </a:lnTo>
                  <a:lnTo>
                    <a:pt x="245" y="842"/>
                  </a:lnTo>
                  <a:lnTo>
                    <a:pt x="150" y="842"/>
                  </a:lnTo>
                  <a:lnTo>
                    <a:pt x="142" y="835"/>
                  </a:lnTo>
                  <a:lnTo>
                    <a:pt x="142" y="788"/>
                  </a:lnTo>
                  <a:lnTo>
                    <a:pt x="107" y="788"/>
                  </a:lnTo>
                  <a:lnTo>
                    <a:pt x="103" y="781"/>
                  </a:lnTo>
                  <a:lnTo>
                    <a:pt x="103" y="737"/>
                  </a:lnTo>
                  <a:lnTo>
                    <a:pt x="59" y="737"/>
                  </a:lnTo>
                  <a:lnTo>
                    <a:pt x="51" y="728"/>
                  </a:lnTo>
                  <a:lnTo>
                    <a:pt x="51" y="636"/>
                  </a:lnTo>
                  <a:lnTo>
                    <a:pt x="7" y="636"/>
                  </a:lnTo>
                  <a:lnTo>
                    <a:pt x="0" y="629"/>
                  </a:lnTo>
                  <a:lnTo>
                    <a:pt x="0" y="272"/>
                  </a:lnTo>
                  <a:lnTo>
                    <a:pt x="7" y="265"/>
                  </a:lnTo>
                  <a:lnTo>
                    <a:pt x="51" y="265"/>
                  </a:lnTo>
                  <a:lnTo>
                    <a:pt x="51" y="165"/>
                  </a:lnTo>
                  <a:lnTo>
                    <a:pt x="59" y="158"/>
                  </a:lnTo>
                  <a:lnTo>
                    <a:pt x="103" y="158"/>
                  </a:lnTo>
                  <a:lnTo>
                    <a:pt x="103" y="112"/>
                  </a:lnTo>
                  <a:lnTo>
                    <a:pt x="107" y="105"/>
                  </a:lnTo>
                  <a:lnTo>
                    <a:pt x="142" y="105"/>
                  </a:lnTo>
                  <a:lnTo>
                    <a:pt x="142" y="59"/>
                  </a:lnTo>
                  <a:lnTo>
                    <a:pt x="150" y="50"/>
                  </a:lnTo>
                  <a:lnTo>
                    <a:pt x="245" y="50"/>
                  </a:lnTo>
                  <a:lnTo>
                    <a:pt x="245" y="6"/>
                  </a:lnTo>
                  <a:lnTo>
                    <a:pt x="253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4C38E2"/>
              </a:solidFill>
              <a:round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633"/>
            </a:p>
          </p:txBody>
        </p:sp>
        <p:sp>
          <p:nvSpPr>
            <p:cNvPr id="1418269" name="Freeform 29"/>
            <p:cNvSpPr>
              <a:spLocks noChangeArrowheads="1"/>
            </p:cNvSpPr>
            <p:nvPr/>
          </p:nvSpPr>
          <p:spPr bwMode="auto">
            <a:xfrm>
              <a:off x="3023" y="1620"/>
              <a:ext cx="158" cy="201"/>
            </a:xfrm>
            <a:custGeom>
              <a:avLst/>
              <a:gdLst/>
              <a:ahLst/>
              <a:cxnLst>
                <a:cxn ang="0">
                  <a:pos x="188" y="59"/>
                </a:cxn>
                <a:cxn ang="0">
                  <a:pos x="417" y="59"/>
                </a:cxn>
                <a:cxn ang="0">
                  <a:pos x="417" y="105"/>
                </a:cxn>
                <a:cxn ang="0">
                  <a:pos x="425" y="112"/>
                </a:cxn>
                <a:cxn ang="0">
                  <a:pos x="465" y="112"/>
                </a:cxn>
                <a:cxn ang="0">
                  <a:pos x="465" y="158"/>
                </a:cxn>
                <a:cxn ang="0">
                  <a:pos x="473" y="165"/>
                </a:cxn>
                <a:cxn ang="0">
                  <a:pos x="553" y="165"/>
                </a:cxn>
                <a:cxn ang="0">
                  <a:pos x="553" y="265"/>
                </a:cxn>
                <a:cxn ang="0">
                  <a:pos x="561" y="272"/>
                </a:cxn>
                <a:cxn ang="0">
                  <a:pos x="601" y="272"/>
                </a:cxn>
                <a:cxn ang="0">
                  <a:pos x="601" y="629"/>
                </a:cxn>
                <a:cxn ang="0">
                  <a:pos x="561" y="629"/>
                </a:cxn>
                <a:cxn ang="0">
                  <a:pos x="553" y="636"/>
                </a:cxn>
                <a:cxn ang="0">
                  <a:pos x="553" y="728"/>
                </a:cxn>
                <a:cxn ang="0">
                  <a:pos x="473" y="728"/>
                </a:cxn>
                <a:cxn ang="0">
                  <a:pos x="465" y="737"/>
                </a:cxn>
                <a:cxn ang="0">
                  <a:pos x="465" y="781"/>
                </a:cxn>
                <a:cxn ang="0">
                  <a:pos x="425" y="781"/>
                </a:cxn>
                <a:cxn ang="0">
                  <a:pos x="417" y="788"/>
                </a:cxn>
                <a:cxn ang="0">
                  <a:pos x="417" y="835"/>
                </a:cxn>
                <a:cxn ang="0">
                  <a:pos x="188" y="835"/>
                </a:cxn>
                <a:cxn ang="0">
                  <a:pos x="188" y="59"/>
                </a:cxn>
                <a:cxn ang="0">
                  <a:pos x="7" y="0"/>
                </a:cxn>
                <a:cxn ang="0">
                  <a:pos x="465" y="0"/>
                </a:cxn>
                <a:cxn ang="0">
                  <a:pos x="473" y="6"/>
                </a:cxn>
                <a:cxn ang="0">
                  <a:pos x="473" y="50"/>
                </a:cxn>
                <a:cxn ang="0">
                  <a:pos x="553" y="50"/>
                </a:cxn>
                <a:cxn ang="0">
                  <a:pos x="561" y="59"/>
                </a:cxn>
                <a:cxn ang="0">
                  <a:pos x="561" y="105"/>
                </a:cxn>
                <a:cxn ang="0">
                  <a:pos x="601" y="105"/>
                </a:cxn>
                <a:cxn ang="0">
                  <a:pos x="605" y="112"/>
                </a:cxn>
                <a:cxn ang="0">
                  <a:pos x="605" y="158"/>
                </a:cxn>
                <a:cxn ang="0">
                  <a:pos x="650" y="158"/>
                </a:cxn>
                <a:cxn ang="0">
                  <a:pos x="654" y="165"/>
                </a:cxn>
                <a:cxn ang="0">
                  <a:pos x="654" y="265"/>
                </a:cxn>
                <a:cxn ang="0">
                  <a:pos x="693" y="265"/>
                </a:cxn>
                <a:cxn ang="0">
                  <a:pos x="701" y="272"/>
                </a:cxn>
                <a:cxn ang="0">
                  <a:pos x="701" y="629"/>
                </a:cxn>
                <a:cxn ang="0">
                  <a:pos x="693" y="636"/>
                </a:cxn>
                <a:cxn ang="0">
                  <a:pos x="654" y="636"/>
                </a:cxn>
                <a:cxn ang="0">
                  <a:pos x="654" y="728"/>
                </a:cxn>
                <a:cxn ang="0">
                  <a:pos x="650" y="737"/>
                </a:cxn>
                <a:cxn ang="0">
                  <a:pos x="605" y="737"/>
                </a:cxn>
                <a:cxn ang="0">
                  <a:pos x="605" y="781"/>
                </a:cxn>
                <a:cxn ang="0">
                  <a:pos x="601" y="788"/>
                </a:cxn>
                <a:cxn ang="0">
                  <a:pos x="561" y="788"/>
                </a:cxn>
                <a:cxn ang="0">
                  <a:pos x="561" y="835"/>
                </a:cxn>
                <a:cxn ang="0">
                  <a:pos x="553" y="842"/>
                </a:cxn>
                <a:cxn ang="0">
                  <a:pos x="473" y="842"/>
                </a:cxn>
                <a:cxn ang="0">
                  <a:pos x="473" y="886"/>
                </a:cxn>
                <a:cxn ang="0">
                  <a:pos x="465" y="895"/>
                </a:cxn>
                <a:cxn ang="0">
                  <a:pos x="7" y="895"/>
                </a:cxn>
                <a:cxn ang="0">
                  <a:pos x="0" y="886"/>
                </a:cxn>
                <a:cxn ang="0">
                  <a:pos x="0" y="842"/>
                </a:cxn>
                <a:cxn ang="0">
                  <a:pos x="7" y="835"/>
                </a:cxn>
                <a:cxn ang="0">
                  <a:pos x="92" y="835"/>
                </a:cxn>
                <a:cxn ang="0">
                  <a:pos x="92" y="59"/>
                </a:cxn>
                <a:cxn ang="0">
                  <a:pos x="7" y="59"/>
                </a:cxn>
                <a:cxn ang="0">
                  <a:pos x="0" y="50"/>
                </a:cxn>
                <a:cxn ang="0">
                  <a:pos x="0" y="6"/>
                </a:cxn>
                <a:cxn ang="0">
                  <a:pos x="7" y="0"/>
                </a:cxn>
              </a:cxnLst>
              <a:rect l="0" t="0" r="r" b="b"/>
              <a:pathLst>
                <a:path w="702" h="896">
                  <a:moveTo>
                    <a:pt x="188" y="59"/>
                  </a:moveTo>
                  <a:lnTo>
                    <a:pt x="417" y="59"/>
                  </a:lnTo>
                  <a:lnTo>
                    <a:pt x="417" y="105"/>
                  </a:lnTo>
                  <a:lnTo>
                    <a:pt x="425" y="112"/>
                  </a:lnTo>
                  <a:lnTo>
                    <a:pt x="465" y="112"/>
                  </a:lnTo>
                  <a:lnTo>
                    <a:pt x="465" y="158"/>
                  </a:lnTo>
                  <a:lnTo>
                    <a:pt x="473" y="165"/>
                  </a:lnTo>
                  <a:lnTo>
                    <a:pt x="553" y="165"/>
                  </a:lnTo>
                  <a:lnTo>
                    <a:pt x="553" y="265"/>
                  </a:lnTo>
                  <a:lnTo>
                    <a:pt x="561" y="272"/>
                  </a:lnTo>
                  <a:lnTo>
                    <a:pt x="601" y="272"/>
                  </a:lnTo>
                  <a:lnTo>
                    <a:pt x="601" y="629"/>
                  </a:lnTo>
                  <a:lnTo>
                    <a:pt x="561" y="629"/>
                  </a:lnTo>
                  <a:lnTo>
                    <a:pt x="553" y="636"/>
                  </a:lnTo>
                  <a:lnTo>
                    <a:pt x="553" y="728"/>
                  </a:lnTo>
                  <a:lnTo>
                    <a:pt x="473" y="728"/>
                  </a:lnTo>
                  <a:lnTo>
                    <a:pt x="465" y="737"/>
                  </a:lnTo>
                  <a:lnTo>
                    <a:pt x="465" y="781"/>
                  </a:lnTo>
                  <a:lnTo>
                    <a:pt x="425" y="781"/>
                  </a:lnTo>
                  <a:lnTo>
                    <a:pt x="417" y="788"/>
                  </a:lnTo>
                  <a:lnTo>
                    <a:pt x="417" y="835"/>
                  </a:lnTo>
                  <a:lnTo>
                    <a:pt x="188" y="835"/>
                  </a:lnTo>
                  <a:lnTo>
                    <a:pt x="188" y="59"/>
                  </a:lnTo>
                  <a:close/>
                  <a:moveTo>
                    <a:pt x="7" y="0"/>
                  </a:moveTo>
                  <a:lnTo>
                    <a:pt x="465" y="0"/>
                  </a:lnTo>
                  <a:lnTo>
                    <a:pt x="473" y="6"/>
                  </a:lnTo>
                  <a:lnTo>
                    <a:pt x="473" y="50"/>
                  </a:lnTo>
                  <a:lnTo>
                    <a:pt x="553" y="50"/>
                  </a:lnTo>
                  <a:lnTo>
                    <a:pt x="561" y="59"/>
                  </a:lnTo>
                  <a:lnTo>
                    <a:pt x="561" y="105"/>
                  </a:lnTo>
                  <a:lnTo>
                    <a:pt x="601" y="105"/>
                  </a:lnTo>
                  <a:lnTo>
                    <a:pt x="605" y="112"/>
                  </a:lnTo>
                  <a:lnTo>
                    <a:pt x="605" y="158"/>
                  </a:lnTo>
                  <a:lnTo>
                    <a:pt x="650" y="158"/>
                  </a:lnTo>
                  <a:lnTo>
                    <a:pt x="654" y="165"/>
                  </a:lnTo>
                  <a:lnTo>
                    <a:pt x="654" y="265"/>
                  </a:lnTo>
                  <a:lnTo>
                    <a:pt x="693" y="265"/>
                  </a:lnTo>
                  <a:lnTo>
                    <a:pt x="701" y="272"/>
                  </a:lnTo>
                  <a:lnTo>
                    <a:pt x="701" y="629"/>
                  </a:lnTo>
                  <a:lnTo>
                    <a:pt x="693" y="636"/>
                  </a:lnTo>
                  <a:lnTo>
                    <a:pt x="654" y="636"/>
                  </a:lnTo>
                  <a:lnTo>
                    <a:pt x="654" y="728"/>
                  </a:lnTo>
                  <a:lnTo>
                    <a:pt x="650" y="737"/>
                  </a:lnTo>
                  <a:lnTo>
                    <a:pt x="605" y="737"/>
                  </a:lnTo>
                  <a:lnTo>
                    <a:pt x="605" y="781"/>
                  </a:lnTo>
                  <a:lnTo>
                    <a:pt x="601" y="788"/>
                  </a:lnTo>
                  <a:lnTo>
                    <a:pt x="561" y="788"/>
                  </a:lnTo>
                  <a:lnTo>
                    <a:pt x="561" y="835"/>
                  </a:lnTo>
                  <a:lnTo>
                    <a:pt x="553" y="842"/>
                  </a:lnTo>
                  <a:lnTo>
                    <a:pt x="473" y="842"/>
                  </a:lnTo>
                  <a:lnTo>
                    <a:pt x="473" y="886"/>
                  </a:lnTo>
                  <a:lnTo>
                    <a:pt x="465" y="895"/>
                  </a:lnTo>
                  <a:lnTo>
                    <a:pt x="7" y="895"/>
                  </a:lnTo>
                  <a:lnTo>
                    <a:pt x="0" y="886"/>
                  </a:lnTo>
                  <a:lnTo>
                    <a:pt x="0" y="842"/>
                  </a:lnTo>
                  <a:lnTo>
                    <a:pt x="7" y="835"/>
                  </a:lnTo>
                  <a:lnTo>
                    <a:pt x="92" y="835"/>
                  </a:lnTo>
                  <a:lnTo>
                    <a:pt x="92" y="59"/>
                  </a:lnTo>
                  <a:lnTo>
                    <a:pt x="7" y="59"/>
                  </a:lnTo>
                  <a:lnTo>
                    <a:pt x="0" y="50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C38E2"/>
              </a:solidFill>
              <a:round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633"/>
            </a:p>
          </p:txBody>
        </p:sp>
      </p:grpSp>
      <p:grpSp>
        <p:nvGrpSpPr>
          <p:cNvPr id="20486" name="Group 30"/>
          <p:cNvGrpSpPr>
            <a:grpSpLocks/>
          </p:cNvGrpSpPr>
          <p:nvPr/>
        </p:nvGrpSpPr>
        <p:grpSpPr bwMode="auto">
          <a:xfrm>
            <a:off x="1542282" y="3010213"/>
            <a:ext cx="6342426" cy="1026108"/>
            <a:chOff x="336" y="2736"/>
            <a:chExt cx="5326" cy="862"/>
          </a:xfrm>
        </p:grpSpPr>
        <p:sp>
          <p:nvSpPr>
            <p:cNvPr id="20489" name="Oval 31"/>
            <p:cNvSpPr>
              <a:spLocks noChangeArrowheads="1"/>
            </p:cNvSpPr>
            <p:nvPr/>
          </p:nvSpPr>
          <p:spPr bwMode="auto">
            <a:xfrm>
              <a:off x="336" y="3264"/>
              <a:ext cx="286" cy="334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20490" name="Oval 32"/>
            <p:cNvSpPr>
              <a:spLocks noChangeArrowheads="1"/>
            </p:cNvSpPr>
            <p:nvPr/>
          </p:nvSpPr>
          <p:spPr bwMode="auto">
            <a:xfrm>
              <a:off x="5376" y="3264"/>
              <a:ext cx="286" cy="334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grpSp>
          <p:nvGrpSpPr>
            <p:cNvPr id="20491" name="Group 33"/>
            <p:cNvGrpSpPr>
              <a:grpSpLocks/>
            </p:cNvGrpSpPr>
            <p:nvPr/>
          </p:nvGrpSpPr>
          <p:grpSpPr bwMode="auto">
            <a:xfrm>
              <a:off x="384" y="2736"/>
              <a:ext cx="5038" cy="862"/>
              <a:chOff x="384" y="2736"/>
              <a:chExt cx="5038" cy="862"/>
            </a:xfrm>
          </p:grpSpPr>
          <p:sp>
            <p:nvSpPr>
              <p:cNvPr id="20492" name="Oval 34"/>
              <p:cNvSpPr>
                <a:spLocks noChangeArrowheads="1"/>
              </p:cNvSpPr>
              <p:nvPr/>
            </p:nvSpPr>
            <p:spPr bwMode="auto">
              <a:xfrm>
                <a:off x="672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0493" name="Oval 35"/>
              <p:cNvSpPr>
                <a:spLocks noChangeArrowheads="1"/>
              </p:cNvSpPr>
              <p:nvPr/>
            </p:nvSpPr>
            <p:spPr bwMode="auto">
              <a:xfrm>
                <a:off x="1008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0494" name="Oval 36"/>
              <p:cNvSpPr>
                <a:spLocks noChangeArrowheads="1"/>
              </p:cNvSpPr>
              <p:nvPr/>
            </p:nvSpPr>
            <p:spPr bwMode="auto">
              <a:xfrm>
                <a:off x="1344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0495" name="Oval 37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0496" name="Oval 38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0497" name="Oval 39"/>
              <p:cNvSpPr>
                <a:spLocks noChangeArrowheads="1"/>
              </p:cNvSpPr>
              <p:nvPr/>
            </p:nvSpPr>
            <p:spPr bwMode="auto">
              <a:xfrm>
                <a:off x="2352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0498" name="Oval 40"/>
              <p:cNvSpPr>
                <a:spLocks noChangeArrowheads="1"/>
              </p:cNvSpPr>
              <p:nvPr/>
            </p:nvSpPr>
            <p:spPr bwMode="auto">
              <a:xfrm>
                <a:off x="2687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0499" name="Oval 41"/>
              <p:cNvSpPr>
                <a:spLocks noChangeArrowheads="1"/>
              </p:cNvSpPr>
              <p:nvPr/>
            </p:nvSpPr>
            <p:spPr bwMode="auto">
              <a:xfrm>
                <a:off x="3024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0500" name="Oval 42"/>
              <p:cNvSpPr>
                <a:spLocks noChangeArrowheads="1"/>
              </p:cNvSpPr>
              <p:nvPr/>
            </p:nvSpPr>
            <p:spPr bwMode="auto">
              <a:xfrm>
                <a:off x="3360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0501" name="Oval 43"/>
              <p:cNvSpPr>
                <a:spLocks noChangeArrowheads="1"/>
              </p:cNvSpPr>
              <p:nvPr/>
            </p:nvSpPr>
            <p:spPr bwMode="auto">
              <a:xfrm>
                <a:off x="3695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0502" name="Oval 44"/>
              <p:cNvSpPr>
                <a:spLocks noChangeArrowheads="1"/>
              </p:cNvSpPr>
              <p:nvPr/>
            </p:nvSpPr>
            <p:spPr bwMode="auto">
              <a:xfrm>
                <a:off x="4031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0503" name="Oval 45"/>
              <p:cNvSpPr>
                <a:spLocks noChangeArrowheads="1"/>
              </p:cNvSpPr>
              <p:nvPr/>
            </p:nvSpPr>
            <p:spPr bwMode="auto">
              <a:xfrm>
                <a:off x="4367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0504" name="Oval 46"/>
              <p:cNvSpPr>
                <a:spLocks noChangeArrowheads="1"/>
              </p:cNvSpPr>
              <p:nvPr/>
            </p:nvSpPr>
            <p:spPr bwMode="auto">
              <a:xfrm>
                <a:off x="4703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0505" name="Oval 47"/>
              <p:cNvSpPr>
                <a:spLocks noChangeArrowheads="1"/>
              </p:cNvSpPr>
              <p:nvPr/>
            </p:nvSpPr>
            <p:spPr bwMode="auto">
              <a:xfrm>
                <a:off x="5039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0506" name="Line 48"/>
              <p:cNvSpPr>
                <a:spLocks noChangeShapeType="1"/>
              </p:cNvSpPr>
              <p:nvPr/>
            </p:nvSpPr>
            <p:spPr bwMode="auto">
              <a:xfrm flipH="1">
                <a:off x="384" y="2736"/>
                <a:ext cx="720" cy="576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prstDash val="sysDot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20507" name="Line 49"/>
              <p:cNvSpPr>
                <a:spLocks noChangeShapeType="1"/>
              </p:cNvSpPr>
              <p:nvPr/>
            </p:nvSpPr>
            <p:spPr bwMode="auto">
              <a:xfrm>
                <a:off x="4319" y="2736"/>
                <a:ext cx="1104" cy="576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prstDash val="sysDot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</p:grpSp>
      <p:sp>
        <p:nvSpPr>
          <p:cNvPr id="20487" name="Line 50"/>
          <p:cNvSpPr>
            <a:spLocks noChangeShapeType="1"/>
          </p:cNvSpPr>
          <p:nvPr/>
        </p:nvSpPr>
        <p:spPr bwMode="auto">
          <a:xfrm>
            <a:off x="4000621" y="3010213"/>
            <a:ext cx="114492" cy="628626"/>
          </a:xfrm>
          <a:prstGeom prst="line">
            <a:avLst/>
          </a:prstGeom>
          <a:noFill/>
          <a:ln w="9525">
            <a:solidFill>
              <a:srgbClr val="3333CC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0488" name="Line 51"/>
          <p:cNvSpPr>
            <a:spLocks noChangeShapeType="1"/>
          </p:cNvSpPr>
          <p:nvPr/>
        </p:nvSpPr>
        <p:spPr bwMode="auto">
          <a:xfrm>
            <a:off x="4400263" y="3010213"/>
            <a:ext cx="114492" cy="628626"/>
          </a:xfrm>
          <a:prstGeom prst="line">
            <a:avLst/>
          </a:prstGeom>
          <a:noFill/>
          <a:ln w="9525">
            <a:solidFill>
              <a:srgbClr val="3333CC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95592"/>
            <a:ext cx="5828292" cy="8543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3600" b="1" dirty="0" smtClean="0"/>
              <a:t>Data Flow Diagrams (DFDs)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19150"/>
            <a:ext cx="8991600" cy="3477541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spcBef>
                <a:spcPts val="366"/>
              </a:spcBef>
            </a:pPr>
            <a:r>
              <a:rPr lang="en-GB" altLang="en-US" sz="2800" dirty="0" smtClean="0"/>
              <a:t>Basic Symbols Used for Constructing DFDs: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1736702" y="1655300"/>
            <a:ext cx="1084434" cy="455808"/>
          </a:xfrm>
          <a:prstGeom prst="roundRect">
            <a:avLst>
              <a:gd name="adj" fmla="val 259"/>
            </a:avLst>
          </a:prstGeom>
          <a:noFill/>
          <a:ln w="38160">
            <a:solidFill>
              <a:srgbClr val="4C38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33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5675546" y="1457077"/>
            <a:ext cx="1083353" cy="1027188"/>
          </a:xfrm>
          <a:prstGeom prst="ellipse">
            <a:avLst/>
          </a:prstGeom>
          <a:noFill/>
          <a:ln w="38160">
            <a:solidFill>
              <a:srgbClr val="4C38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33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1447800" y="2633128"/>
            <a:ext cx="1829712" cy="0"/>
          </a:xfrm>
          <a:prstGeom prst="line">
            <a:avLst/>
          </a:prstGeom>
          <a:noFill/>
          <a:ln w="38160">
            <a:solidFill>
              <a:srgbClr val="4C38E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5388235" y="3344479"/>
            <a:ext cx="1657974" cy="0"/>
          </a:xfrm>
          <a:prstGeom prst="line">
            <a:avLst/>
          </a:prstGeom>
          <a:noFill/>
          <a:ln w="38160">
            <a:solidFill>
              <a:srgbClr val="4C38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5388235" y="3630709"/>
            <a:ext cx="1657974" cy="0"/>
          </a:xfrm>
          <a:prstGeom prst="line">
            <a:avLst/>
          </a:prstGeom>
          <a:noFill/>
          <a:ln w="38160">
            <a:solidFill>
              <a:srgbClr val="4C38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0" name="Parallelogram 9"/>
          <p:cNvSpPr/>
          <p:nvPr/>
        </p:nvSpPr>
        <p:spPr bwMode="auto">
          <a:xfrm>
            <a:off x="1773518" y="3241868"/>
            <a:ext cx="1231329" cy="777682"/>
          </a:xfrm>
          <a:prstGeom prst="parallelogram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633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0980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927"/>
              </a:spcBef>
            </a:pPr>
            <a:r>
              <a:rPr lang="en-GB" altLang="en-US" sz="4000" b="1" dirty="0"/>
              <a:t>Introduction </a:t>
            </a:r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3290" y="666750"/>
            <a:ext cx="8991600" cy="4002900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612"/>
              </a:spcBef>
              <a:spcAft>
                <a:spcPct val="25000"/>
              </a:spcAft>
            </a:pPr>
            <a:r>
              <a:rPr lang="en-GB" altLang="en-US" sz="2800" dirty="0"/>
              <a:t>Structured analysis is a </a:t>
            </a:r>
            <a:r>
              <a:rPr lang="en-GB" altLang="en-US" sz="2800" dirty="0" smtClean="0"/>
              <a:t>top-down decomposition </a:t>
            </a:r>
            <a:r>
              <a:rPr lang="en-GB" altLang="en-US" sz="2800" dirty="0"/>
              <a:t>technique:</a:t>
            </a:r>
          </a:p>
          <a:p>
            <a:pPr marL="505503" lvl="1" defTabSz="622158">
              <a:lnSpc>
                <a:spcPct val="120000"/>
              </a:lnSpc>
              <a:spcBef>
                <a:spcPts val="612"/>
              </a:spcBef>
              <a:spcAft>
                <a:spcPct val="25000"/>
              </a:spcAft>
            </a:pPr>
            <a:r>
              <a:rPr lang="en-GB" altLang="en-US" sz="2400" dirty="0"/>
              <a:t>DFD (Data Flow Diagram) is the modelling technique used</a:t>
            </a:r>
          </a:p>
          <a:p>
            <a:pPr marL="505503" lvl="1" defTabSz="622158">
              <a:lnSpc>
                <a:spcPct val="120000"/>
              </a:lnSpc>
              <a:spcBef>
                <a:spcPts val="612"/>
              </a:spcBef>
              <a:spcAft>
                <a:spcPct val="25000"/>
              </a:spcAft>
            </a:pPr>
            <a:r>
              <a:rPr lang="en-GB" altLang="en-US" sz="2400" dirty="0"/>
              <a:t>Functional requirements are </a:t>
            </a:r>
            <a:r>
              <a:rPr lang="en-GB" altLang="en-US" sz="2400" dirty="0" smtClean="0"/>
              <a:t>modelled and decomposed.</a:t>
            </a:r>
            <a:endParaRPr lang="en-GB" altLang="en-US" sz="2400" dirty="0"/>
          </a:p>
          <a:p>
            <a:pPr marL="233309" indent="-233309" defTabSz="622158">
              <a:lnSpc>
                <a:spcPct val="120000"/>
              </a:lnSpc>
              <a:spcBef>
                <a:spcPts val="612"/>
              </a:spcBef>
              <a:spcAft>
                <a:spcPct val="25000"/>
              </a:spcAft>
            </a:pPr>
            <a:r>
              <a:rPr lang="en-GB" altLang="en-US" sz="2800" dirty="0"/>
              <a:t>Why model functionalities?</a:t>
            </a:r>
          </a:p>
          <a:p>
            <a:pPr marL="505503" lvl="1" defTabSz="622158">
              <a:lnSpc>
                <a:spcPct val="120000"/>
              </a:lnSpc>
              <a:spcBef>
                <a:spcPts val="612"/>
              </a:spcBef>
              <a:spcAft>
                <a:spcPct val="25000"/>
              </a:spcAft>
            </a:pPr>
            <a:r>
              <a:rPr lang="en-GB" altLang="en-US" sz="2400" b="1" dirty="0" smtClean="0">
                <a:solidFill>
                  <a:schemeClr val="hlink"/>
                </a:solidFill>
              </a:rPr>
              <a:t>Functional </a:t>
            </a:r>
            <a:r>
              <a:rPr lang="en-GB" altLang="en-US" sz="2400" b="1" dirty="0">
                <a:solidFill>
                  <a:schemeClr val="hlink"/>
                </a:solidFill>
              </a:rPr>
              <a:t>requirements exploration and validation</a:t>
            </a:r>
          </a:p>
          <a:p>
            <a:pPr marL="505503" lvl="1" defTabSz="622158">
              <a:lnSpc>
                <a:spcPct val="120000"/>
              </a:lnSpc>
              <a:spcBef>
                <a:spcPts val="612"/>
              </a:spcBef>
              <a:spcAft>
                <a:spcPct val="25000"/>
              </a:spcAft>
            </a:pPr>
            <a:r>
              <a:rPr lang="en-GB" altLang="en-US" sz="2400" b="1" dirty="0" smtClean="0">
                <a:solidFill>
                  <a:schemeClr val="hlink"/>
                </a:solidFill>
              </a:rPr>
              <a:t>Serves as the starting </a:t>
            </a:r>
            <a:r>
              <a:rPr lang="en-GB" altLang="en-US" sz="2400" b="1" dirty="0">
                <a:solidFill>
                  <a:schemeClr val="hlink"/>
                </a:solidFill>
              </a:rPr>
              <a:t>point for design.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4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1443"/>
            <a:ext cx="5828292" cy="474169"/>
          </a:xfrm>
        </p:spPr>
        <p:txBody>
          <a:bodyPr vert="horz" lIns="13500" tIns="35100" rIns="13500" bIns="35100" rtlCol="0" anchor="ctr">
            <a:no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2800" b="1" dirty="0"/>
              <a:t>External Entity Symbol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42950"/>
            <a:ext cx="9220200" cy="3747082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722" dirty="0"/>
              <a:t>Represented by a rectangle</a:t>
            </a:r>
          </a:p>
          <a:p>
            <a:pPr marL="233309" indent="-233309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722" dirty="0"/>
              <a:t>External entities are  either  </a:t>
            </a:r>
            <a:r>
              <a:rPr lang="en-GB" altLang="en-US" sz="2722" dirty="0" smtClean="0"/>
              <a:t>users </a:t>
            </a:r>
            <a:r>
              <a:rPr lang="en-GB" altLang="en-US" sz="2722" dirty="0"/>
              <a:t>or external systems: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449" dirty="0"/>
              <a:t>input data to the system or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449" dirty="0"/>
              <a:t>consume data produced by the system. 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449" dirty="0"/>
              <a:t>Sometimes external entities are called </a:t>
            </a:r>
            <a:r>
              <a:rPr lang="en-GB" altLang="en-US" sz="2449" b="1" dirty="0">
                <a:solidFill>
                  <a:srgbClr val="0000CC"/>
                </a:solidFill>
              </a:rPr>
              <a:t>terminator, source, or sink.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6477000" y="2315084"/>
            <a:ext cx="1159554" cy="454727"/>
          </a:xfrm>
          <a:prstGeom prst="roundRect">
            <a:avLst>
              <a:gd name="adj" fmla="val 0"/>
            </a:avLst>
          </a:prstGeom>
          <a:solidFill>
            <a:srgbClr val="EBFE5C"/>
          </a:solidFill>
          <a:ln w="38160">
            <a:solidFill>
              <a:srgbClr val="4C38E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633">
              <a:latin typeface="Comic Sans MS" panose="030F0702030302020204" pitchFamily="66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553200" y="2445833"/>
            <a:ext cx="1140600" cy="34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2000"/>
              </a:lnSpc>
              <a:spcBef>
                <a:spcPts val="1021"/>
              </a:spcBef>
            </a:pP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Librarian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2282" y="133350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3200" b="1" dirty="0"/>
              <a:t>Function Symbol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28" y="895350"/>
            <a:ext cx="8839200" cy="3654023"/>
          </a:xfrm>
        </p:spPr>
        <p:txBody>
          <a:bodyPr vert="horz" lIns="13500" tIns="35100" rIns="13500" bIns="35100" rtlCol="0">
            <a:normAutofit fontScale="92500"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816"/>
              </a:spcBef>
              <a:spcAft>
                <a:spcPct val="20000"/>
              </a:spcAft>
            </a:pPr>
            <a:r>
              <a:rPr lang="en-GB" altLang="en-US" sz="2722" dirty="0"/>
              <a:t>A function such as “search-book” is represented using a circle: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ct val="20000"/>
              </a:spcAft>
            </a:pPr>
            <a:r>
              <a:rPr lang="en-GB" altLang="en-US" sz="2449" dirty="0"/>
              <a:t>This  symbol is called a </a:t>
            </a:r>
            <a:br>
              <a:rPr lang="en-GB" altLang="en-US" sz="2449" dirty="0"/>
            </a:br>
            <a:r>
              <a:rPr lang="en-GB" altLang="en-US" sz="2449" b="1" dirty="0">
                <a:solidFill>
                  <a:srgbClr val="0000CC"/>
                </a:solidFill>
              </a:rPr>
              <a:t>process </a:t>
            </a:r>
            <a:r>
              <a:rPr lang="en-GB" altLang="en-US" sz="2449" dirty="0"/>
              <a:t>or </a:t>
            </a:r>
            <a:r>
              <a:rPr lang="en-GB" altLang="en-US" sz="2449" dirty="0">
                <a:solidFill>
                  <a:srgbClr val="0000CC"/>
                </a:solidFill>
              </a:rPr>
              <a:t> </a:t>
            </a:r>
            <a:r>
              <a:rPr lang="en-GB" altLang="en-US" sz="2449" b="1" dirty="0">
                <a:solidFill>
                  <a:srgbClr val="0000CC"/>
                </a:solidFill>
              </a:rPr>
              <a:t>bubble </a:t>
            </a:r>
            <a:r>
              <a:rPr lang="en-GB" altLang="en-US" sz="2449" dirty="0"/>
              <a:t>or</a:t>
            </a:r>
            <a:r>
              <a:rPr lang="en-GB" altLang="en-US" sz="2449" b="1" dirty="0"/>
              <a:t> </a:t>
            </a:r>
            <a:r>
              <a:rPr lang="en-GB" altLang="en-US" sz="2449" b="1" dirty="0">
                <a:solidFill>
                  <a:srgbClr val="0000CC"/>
                </a:solidFill>
              </a:rPr>
              <a:t>transform.</a:t>
            </a:r>
            <a:r>
              <a:rPr lang="en-GB" altLang="en-US" sz="2449" b="1" dirty="0"/>
              <a:t>  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ct val="20000"/>
              </a:spcAft>
            </a:pPr>
            <a:r>
              <a:rPr lang="en-GB" altLang="en-US" sz="2449" dirty="0"/>
              <a:t>Bubbles are annotated with corresponding function names.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ct val="20000"/>
              </a:spcAft>
            </a:pPr>
            <a:r>
              <a:rPr lang="en-GB" altLang="en-US" sz="2449" dirty="0"/>
              <a:t>A function represents some activity: </a:t>
            </a:r>
          </a:p>
          <a:p>
            <a:pPr marL="777697" lvl="2" indent="-155539" defTabSz="622158">
              <a:lnSpc>
                <a:spcPct val="120000"/>
              </a:lnSpc>
              <a:spcBef>
                <a:spcPts val="816"/>
              </a:spcBef>
              <a:spcAft>
                <a:spcPct val="20000"/>
              </a:spcAft>
            </a:pPr>
            <a:r>
              <a:rPr lang="en-GB" altLang="en-US" sz="2177" b="1" dirty="0">
                <a:solidFill>
                  <a:srgbClr val="0000CC"/>
                </a:solidFill>
              </a:rPr>
              <a:t>Function names should be verbs.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6575611" y="1396588"/>
            <a:ext cx="1083354" cy="1026108"/>
          </a:xfrm>
          <a:prstGeom prst="ellipse">
            <a:avLst/>
          </a:prstGeom>
          <a:solidFill>
            <a:srgbClr val="EBFE5C"/>
          </a:solidFill>
          <a:ln w="38160">
            <a:solidFill>
              <a:srgbClr val="4C38E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905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641498" y="1648253"/>
            <a:ext cx="911616" cy="61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72000"/>
              </a:lnSpc>
              <a:spcBef>
                <a:spcPts val="1021"/>
              </a:spcBef>
            </a:pPr>
            <a:r>
              <a:rPr lang="en-GB" altLang="en-US" sz="2041" b="1">
                <a:solidFill>
                  <a:schemeClr val="tx1"/>
                </a:solidFill>
                <a:latin typeface="Comic Sans MS" panose="030F0702030302020204" pitchFamily="66" charset="0"/>
              </a:rPr>
              <a:t>search-book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9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99319" y="139227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3600" b="1" dirty="0"/>
              <a:t>Data Flow Symbol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8229600" cy="3197688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3266" dirty="0"/>
              <a:t>A directed arc or line. 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994" dirty="0"/>
              <a:t>Represents data flow in the direction of the arrow. 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994" dirty="0"/>
              <a:t>Data flow symbols are annotated with names of data they carry.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5796849" y="1475435"/>
            <a:ext cx="1828632" cy="0"/>
          </a:xfrm>
          <a:prstGeom prst="line">
            <a:avLst/>
          </a:prstGeom>
          <a:noFill/>
          <a:ln w="38160">
            <a:solidFill>
              <a:srgbClr val="4C38E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140326" y="1190286"/>
            <a:ext cx="1311258" cy="34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2000"/>
              </a:lnSpc>
              <a:spcBef>
                <a:spcPts val="1021"/>
              </a:spcBef>
            </a:pPr>
            <a:r>
              <a:rPr lang="en-GB" altLang="en-US" sz="1769" b="1">
                <a:solidFill>
                  <a:srgbClr val="4C38E2"/>
                </a:solidFill>
                <a:latin typeface="Comic Sans MS" panose="030F0702030302020204" pitchFamily="66" charset="0"/>
              </a:rPr>
              <a:t>book-name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01942"/>
            <a:ext cx="5828292" cy="609184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3674" b="1" dirty="0"/>
              <a:t>Data Store Symbol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42950"/>
            <a:ext cx="7772761" cy="3029887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400" dirty="0"/>
              <a:t>Represents a logical file: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400" dirty="0"/>
              <a:t>A logical file can be:</a:t>
            </a:r>
          </a:p>
          <a:p>
            <a:pPr marL="777697" lvl="2" indent="-155539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000" b="1" dirty="0"/>
              <a:t> </a:t>
            </a:r>
            <a:r>
              <a:rPr lang="en-GB" altLang="en-US" sz="2000" b="1" dirty="0">
                <a:solidFill>
                  <a:schemeClr val="hlink"/>
                </a:solidFill>
              </a:rPr>
              <a:t>a data structure </a:t>
            </a:r>
          </a:p>
          <a:p>
            <a:pPr marL="777697" lvl="2" indent="-155539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000" b="1" dirty="0">
                <a:solidFill>
                  <a:schemeClr val="hlink"/>
                </a:solidFill>
              </a:rPr>
              <a:t> a physical file on disk. 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400" dirty="0"/>
              <a:t>Each data store is connected to a process: </a:t>
            </a:r>
          </a:p>
          <a:p>
            <a:pPr marL="777697" lvl="2" indent="-155539" defTabSz="622158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000" dirty="0"/>
              <a:t>By means of a data flow symbol. 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595948" y="2146186"/>
            <a:ext cx="1656894" cy="0"/>
          </a:xfrm>
          <a:prstGeom prst="line">
            <a:avLst/>
          </a:prstGeom>
          <a:noFill/>
          <a:ln w="38160">
            <a:solidFill>
              <a:srgbClr val="4C38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5595948" y="2432416"/>
            <a:ext cx="1656894" cy="0"/>
          </a:xfrm>
          <a:prstGeom prst="line">
            <a:avLst/>
          </a:prstGeom>
          <a:noFill/>
          <a:ln w="38160">
            <a:solidFill>
              <a:srgbClr val="4C38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710441" y="2149426"/>
            <a:ext cx="1482995" cy="34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2000"/>
              </a:lnSpc>
              <a:spcBef>
                <a:spcPts val="1021"/>
              </a:spcBef>
            </a:pPr>
            <a:r>
              <a:rPr lang="en-GB" altLang="en-US" sz="1769" b="1">
                <a:solidFill>
                  <a:srgbClr val="4C38E2"/>
                </a:solidFill>
                <a:latin typeface="Comic Sans MS" panose="030F0702030302020204" pitchFamily="66" charset="0"/>
              </a:rPr>
              <a:t>book-details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3554" y="42464"/>
            <a:ext cx="5828292" cy="640508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2994" b="1" dirty="0"/>
              <a:t>Data Store Symbol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40508"/>
            <a:ext cx="8915400" cy="3273888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816"/>
              </a:spcBef>
              <a:spcAft>
                <a:spcPts val="600"/>
              </a:spcAft>
            </a:pPr>
            <a:r>
              <a:rPr lang="en-GB" altLang="en-US" sz="2800" dirty="0"/>
              <a:t>Direction of data flow arrow: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600"/>
              </a:spcAft>
            </a:pPr>
            <a:r>
              <a:rPr lang="en-GB" altLang="en-US" dirty="0"/>
              <a:t>Shows whether data is being </a:t>
            </a:r>
            <a:r>
              <a:rPr lang="en-GB" altLang="en-US" dirty="0" smtClean="0"/>
              <a:t> </a:t>
            </a:r>
            <a:r>
              <a:rPr lang="en-GB" altLang="en-US" dirty="0"/>
              <a:t>read from </a:t>
            </a:r>
            <a:r>
              <a:rPr lang="en-GB" altLang="en-US" dirty="0" smtClean="0"/>
              <a:t>                                          or </a:t>
            </a:r>
            <a:r>
              <a:rPr lang="en-GB" altLang="en-US" dirty="0"/>
              <a:t>written into it. </a:t>
            </a:r>
          </a:p>
          <a:p>
            <a:pPr marL="233309" indent="-233309" defTabSz="622158">
              <a:lnSpc>
                <a:spcPct val="120000"/>
              </a:lnSpc>
              <a:spcBef>
                <a:spcPts val="816"/>
              </a:spcBef>
              <a:spcAft>
                <a:spcPts val="600"/>
              </a:spcAft>
            </a:pPr>
            <a:r>
              <a:rPr lang="en-GB" altLang="en-US" sz="2800" dirty="0"/>
              <a:t>An arrow  into or out of a </a:t>
            </a:r>
            <a:r>
              <a:rPr lang="en-GB" altLang="en-US" sz="2800" dirty="0">
                <a:solidFill>
                  <a:srgbClr val="0000CC"/>
                </a:solidFill>
              </a:rPr>
              <a:t>data store: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600"/>
              </a:spcAft>
            </a:pPr>
            <a:r>
              <a:rPr lang="en-GB" altLang="en-US" dirty="0"/>
              <a:t>Implicitly represents the entire data of the data store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600"/>
              </a:spcAft>
            </a:pPr>
            <a:r>
              <a:rPr lang="en-GB" altLang="en-US" dirty="0"/>
              <a:t>Arrows connecting to a data store need not be annotated with any data name.</a:t>
            </a:r>
          </a:p>
        </p:txBody>
      </p:sp>
      <p:grpSp>
        <p:nvGrpSpPr>
          <p:cNvPr id="26628" name="Group 9"/>
          <p:cNvGrpSpPr>
            <a:grpSpLocks/>
          </p:cNvGrpSpPr>
          <p:nvPr/>
        </p:nvGrpSpPr>
        <p:grpSpPr bwMode="auto">
          <a:xfrm>
            <a:off x="6095999" y="640508"/>
            <a:ext cx="2759532" cy="2236041"/>
            <a:chOff x="7096125" y="1468438"/>
            <a:chExt cx="2709811" cy="1893253"/>
          </a:xfrm>
        </p:grpSpPr>
        <p:sp>
          <p:nvSpPr>
            <p:cNvPr id="26629" name="Oval 4"/>
            <p:cNvSpPr>
              <a:spLocks noChangeArrowheads="1"/>
            </p:cNvSpPr>
            <p:nvPr/>
          </p:nvSpPr>
          <p:spPr bwMode="auto">
            <a:xfrm>
              <a:off x="8440738" y="1468438"/>
              <a:ext cx="1339850" cy="1257300"/>
            </a:xfrm>
            <a:prstGeom prst="ellipse">
              <a:avLst/>
            </a:prstGeom>
            <a:solidFill>
              <a:srgbClr val="FFFF00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26630" name="Freeform 5"/>
            <p:cNvSpPr>
              <a:spLocks/>
            </p:cNvSpPr>
            <p:nvPr/>
          </p:nvSpPr>
          <p:spPr bwMode="auto">
            <a:xfrm>
              <a:off x="7851775" y="2057400"/>
              <a:ext cx="584200" cy="836613"/>
            </a:xfrm>
            <a:custGeom>
              <a:avLst/>
              <a:gdLst>
                <a:gd name="T0" fmla="*/ 0 w 1478"/>
                <a:gd name="T1" fmla="*/ 2147483647 h 2114"/>
                <a:gd name="T2" fmla="*/ 2147483647 w 1478"/>
                <a:gd name="T3" fmla="*/ 2147483647 h 2114"/>
                <a:gd name="T4" fmla="*/ 2147483647 w 1478"/>
                <a:gd name="T5" fmla="*/ 0 h 2114"/>
                <a:gd name="T6" fmla="*/ 0 60000 65536"/>
                <a:gd name="T7" fmla="*/ 0 60000 65536"/>
                <a:gd name="T8" fmla="*/ 0 60000 65536"/>
                <a:gd name="T9" fmla="*/ 0 w 1478"/>
                <a:gd name="T10" fmla="*/ 0 h 2114"/>
                <a:gd name="T11" fmla="*/ 1478 w 1478"/>
                <a:gd name="T12" fmla="*/ 2114 h 21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8" h="2114">
                  <a:moveTo>
                    <a:pt x="0" y="2113"/>
                  </a:moveTo>
                  <a:cubicBezTo>
                    <a:pt x="134" y="1521"/>
                    <a:pt x="270" y="928"/>
                    <a:pt x="517" y="576"/>
                  </a:cubicBezTo>
                  <a:cubicBezTo>
                    <a:pt x="763" y="223"/>
                    <a:pt x="1120" y="110"/>
                    <a:pt x="1477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8381949" y="1955784"/>
              <a:ext cx="1423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765"/>
                </a:spcBef>
              </a:pPr>
              <a:r>
                <a:rPr lang="en-GB" altLang="en-US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find-book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7432675" y="2961641"/>
              <a:ext cx="1592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765"/>
                </a:spcBef>
              </a:pPr>
              <a:r>
                <a:rPr lang="en-GB" altLang="en-US" sz="2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Books</a:t>
              </a: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7096125" y="2897188"/>
              <a:ext cx="1595438" cy="0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7096125" y="3232150"/>
              <a:ext cx="1595438" cy="0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9636" y="65895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357"/>
              </a:spcBef>
            </a:pPr>
            <a:r>
              <a:rPr lang="en-GB" altLang="en-US" sz="3600" b="1" dirty="0" smtClean="0"/>
              <a:t>Output Symbol: Parallelogram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47749"/>
            <a:ext cx="7180266" cy="3178735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spcBef>
                <a:spcPts val="672"/>
              </a:spcBef>
            </a:pPr>
            <a:r>
              <a:rPr lang="en-GB" altLang="en-US" sz="2449" dirty="0"/>
              <a:t>Output produced by the system</a:t>
            </a:r>
          </a:p>
        </p:txBody>
      </p:sp>
      <p:sp>
        <p:nvSpPr>
          <p:cNvPr id="27652" name="Freeform 5"/>
          <p:cNvSpPr>
            <a:spLocks/>
          </p:cNvSpPr>
          <p:nvPr/>
        </p:nvSpPr>
        <p:spPr bwMode="auto">
          <a:xfrm>
            <a:off x="3028519" y="2000371"/>
            <a:ext cx="1541322" cy="569220"/>
          </a:xfrm>
          <a:custGeom>
            <a:avLst/>
            <a:gdLst>
              <a:gd name="T0" fmla="*/ 0 w 5712"/>
              <a:gd name="T1" fmla="*/ 2147483647 h 2114"/>
              <a:gd name="T2" fmla="*/ 2147483647 w 5712"/>
              <a:gd name="T3" fmla="*/ 2147483647 h 2114"/>
              <a:gd name="T4" fmla="*/ 2147483647 w 5712"/>
              <a:gd name="T5" fmla="*/ 2147483647 h 2114"/>
              <a:gd name="T6" fmla="*/ 0 60000 65536"/>
              <a:gd name="T7" fmla="*/ 0 60000 65536"/>
              <a:gd name="T8" fmla="*/ 0 60000 65536"/>
              <a:gd name="T9" fmla="*/ 0 w 5712"/>
              <a:gd name="T10" fmla="*/ 0 h 2114"/>
              <a:gd name="T11" fmla="*/ 5712 w 5712"/>
              <a:gd name="T12" fmla="*/ 2114 h 21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12" h="2114">
                <a:moveTo>
                  <a:pt x="0" y="845"/>
                </a:moveTo>
                <a:cubicBezTo>
                  <a:pt x="475" y="422"/>
                  <a:pt x="952" y="0"/>
                  <a:pt x="1904" y="211"/>
                </a:cubicBezTo>
                <a:cubicBezTo>
                  <a:pt x="2856" y="422"/>
                  <a:pt x="5076" y="1796"/>
                  <a:pt x="5711" y="2113"/>
                </a:cubicBezTo>
              </a:path>
            </a:pathLst>
          </a:custGeom>
          <a:noFill/>
          <a:ln w="38100">
            <a:solidFill>
              <a:srgbClr val="33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33"/>
          </a:p>
        </p:txBody>
      </p:sp>
      <p:sp>
        <p:nvSpPr>
          <p:cNvPr id="27653" name="AutoShape 7"/>
          <p:cNvSpPr>
            <a:spLocks noChangeArrowheads="1"/>
          </p:cNvSpPr>
          <p:nvPr/>
        </p:nvSpPr>
        <p:spPr bwMode="auto">
          <a:xfrm>
            <a:off x="4443467" y="2263918"/>
            <a:ext cx="959141" cy="717195"/>
          </a:xfrm>
          <a:prstGeom prst="flowChartInputOutput">
            <a:avLst/>
          </a:prstGeom>
          <a:solidFill>
            <a:srgbClr val="FFFF00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33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078" y="1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357"/>
              </a:spcBef>
            </a:pPr>
            <a:r>
              <a:rPr lang="en-GB" altLang="en-US" sz="3200" b="1" dirty="0"/>
              <a:t>Synchronous </a:t>
            </a:r>
            <a:r>
              <a:rPr lang="en-GB" altLang="en-US" sz="3200" b="1" dirty="0" smtClean="0"/>
              <a:t> Operation</a:t>
            </a:r>
            <a:endParaRPr lang="en-GB" altLang="en-US" sz="3200" b="1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42950"/>
            <a:ext cx="8991600" cy="3483534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spcBef>
                <a:spcPts val="672"/>
              </a:spcBef>
            </a:pPr>
            <a:r>
              <a:rPr lang="en-GB" altLang="en-US" sz="2994" dirty="0"/>
              <a:t>If two bubbles are directly connected by a data flow arrow:</a:t>
            </a:r>
          </a:p>
          <a:p>
            <a:pPr marL="505503" lvl="1" defTabSz="622158">
              <a:spcBef>
                <a:spcPts val="485"/>
              </a:spcBef>
            </a:pPr>
            <a:r>
              <a:rPr lang="en-GB" altLang="en-US" sz="2722" dirty="0"/>
              <a:t>They are synchronous</a:t>
            </a:r>
          </a:p>
        </p:txBody>
      </p:sp>
      <p:grpSp>
        <p:nvGrpSpPr>
          <p:cNvPr id="28676" name="Group 13"/>
          <p:cNvGrpSpPr>
            <a:grpSpLocks/>
          </p:cNvGrpSpPr>
          <p:nvPr/>
        </p:nvGrpSpPr>
        <p:grpSpPr bwMode="auto">
          <a:xfrm>
            <a:off x="2971800" y="1962150"/>
            <a:ext cx="5884458" cy="1923682"/>
            <a:chOff x="1763713" y="3954463"/>
            <a:chExt cx="7221537" cy="1735137"/>
          </a:xfrm>
        </p:grpSpPr>
        <p:sp>
          <p:nvSpPr>
            <p:cNvPr id="28677" name="Oval 4"/>
            <p:cNvSpPr>
              <a:spLocks noChangeArrowheads="1"/>
            </p:cNvSpPr>
            <p:nvPr/>
          </p:nvSpPr>
          <p:spPr bwMode="auto">
            <a:xfrm>
              <a:off x="3233738" y="4038600"/>
              <a:ext cx="1341437" cy="1257300"/>
            </a:xfrm>
            <a:prstGeom prst="ellipse">
              <a:avLst/>
            </a:prstGeom>
            <a:solidFill>
              <a:srgbClr val="FFFF00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28678" name="Oval 5"/>
            <p:cNvSpPr>
              <a:spLocks noChangeArrowheads="1"/>
            </p:cNvSpPr>
            <p:nvPr/>
          </p:nvSpPr>
          <p:spPr bwMode="auto">
            <a:xfrm>
              <a:off x="5754688" y="3954463"/>
              <a:ext cx="1339850" cy="1257300"/>
            </a:xfrm>
            <a:prstGeom prst="ellipse">
              <a:avLst/>
            </a:prstGeom>
            <a:solidFill>
              <a:srgbClr val="FFFF00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28679" name="Freeform 6"/>
            <p:cNvSpPr>
              <a:spLocks/>
            </p:cNvSpPr>
            <p:nvPr/>
          </p:nvSpPr>
          <p:spPr bwMode="auto">
            <a:xfrm>
              <a:off x="1763713" y="4625975"/>
              <a:ext cx="1509712" cy="920750"/>
            </a:xfrm>
            <a:custGeom>
              <a:avLst/>
              <a:gdLst>
                <a:gd name="T0" fmla="*/ 0 w 3807"/>
                <a:gd name="T1" fmla="*/ 2147483647 h 2325"/>
                <a:gd name="T2" fmla="*/ 2147483647 w 3807"/>
                <a:gd name="T3" fmla="*/ 2147483647 h 2325"/>
                <a:gd name="T4" fmla="*/ 2147483647 w 3807"/>
                <a:gd name="T5" fmla="*/ 0 h 2325"/>
                <a:gd name="T6" fmla="*/ 0 60000 65536"/>
                <a:gd name="T7" fmla="*/ 0 60000 65536"/>
                <a:gd name="T8" fmla="*/ 0 60000 65536"/>
                <a:gd name="T9" fmla="*/ 0 w 3807"/>
                <a:gd name="T10" fmla="*/ 0 h 2325"/>
                <a:gd name="T11" fmla="*/ 3807 w 3807"/>
                <a:gd name="T12" fmla="*/ 2325 h 23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7" h="2325">
                  <a:moveTo>
                    <a:pt x="0" y="2324"/>
                  </a:moveTo>
                  <a:cubicBezTo>
                    <a:pt x="261" y="1604"/>
                    <a:pt x="523" y="885"/>
                    <a:pt x="1158" y="497"/>
                  </a:cubicBezTo>
                  <a:cubicBezTo>
                    <a:pt x="1792" y="109"/>
                    <a:pt x="2799" y="55"/>
                    <a:pt x="3806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28680" name="Text Box 7"/>
            <p:cNvSpPr txBox="1">
              <a:spLocks noChangeArrowheads="1"/>
            </p:cNvSpPr>
            <p:nvPr/>
          </p:nvSpPr>
          <p:spPr bwMode="auto">
            <a:xfrm>
              <a:off x="2100263" y="4794250"/>
              <a:ext cx="1339850" cy="76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Data-items</a:t>
              </a:r>
            </a:p>
          </p:txBody>
        </p:sp>
        <p:sp>
          <p:nvSpPr>
            <p:cNvPr id="28681" name="Freeform 8"/>
            <p:cNvSpPr>
              <a:spLocks/>
            </p:cNvSpPr>
            <p:nvPr/>
          </p:nvSpPr>
          <p:spPr bwMode="auto">
            <a:xfrm>
              <a:off x="4410075" y="4094163"/>
              <a:ext cx="1425575" cy="360362"/>
            </a:xfrm>
            <a:custGeom>
              <a:avLst/>
              <a:gdLst>
                <a:gd name="T0" fmla="*/ 0 w 3594"/>
                <a:gd name="T1" fmla="*/ 2147483647 h 914"/>
                <a:gd name="T2" fmla="*/ 2147483647 w 3594"/>
                <a:gd name="T3" fmla="*/ 2147483647 h 914"/>
                <a:gd name="T4" fmla="*/ 2147483647 w 3594"/>
                <a:gd name="T5" fmla="*/ 2147483647 h 914"/>
                <a:gd name="T6" fmla="*/ 0 60000 65536"/>
                <a:gd name="T7" fmla="*/ 0 60000 65536"/>
                <a:gd name="T8" fmla="*/ 0 60000 65536"/>
                <a:gd name="T9" fmla="*/ 0 w 3594"/>
                <a:gd name="T10" fmla="*/ 0 h 914"/>
                <a:gd name="T11" fmla="*/ 3594 w 3594"/>
                <a:gd name="T12" fmla="*/ 914 h 9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4" h="914">
                  <a:moveTo>
                    <a:pt x="0" y="364"/>
                  </a:moveTo>
                  <a:cubicBezTo>
                    <a:pt x="373" y="182"/>
                    <a:pt x="748" y="0"/>
                    <a:pt x="1347" y="91"/>
                  </a:cubicBezTo>
                  <a:cubicBezTo>
                    <a:pt x="1946" y="182"/>
                    <a:pt x="2770" y="547"/>
                    <a:pt x="3593" y="913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28682" name="Freeform 9"/>
            <p:cNvSpPr>
              <a:spLocks/>
            </p:cNvSpPr>
            <p:nvPr/>
          </p:nvSpPr>
          <p:spPr bwMode="auto">
            <a:xfrm>
              <a:off x="7097713" y="4543425"/>
              <a:ext cx="627062" cy="1003300"/>
            </a:xfrm>
            <a:custGeom>
              <a:avLst/>
              <a:gdLst>
                <a:gd name="T0" fmla="*/ 0 w 1584"/>
                <a:gd name="T1" fmla="*/ 0 h 2537"/>
                <a:gd name="T2" fmla="*/ 2147483647 w 1584"/>
                <a:gd name="T3" fmla="*/ 2147483647 h 2537"/>
                <a:gd name="T4" fmla="*/ 2147483647 w 1584"/>
                <a:gd name="T5" fmla="*/ 2147483647 h 2537"/>
                <a:gd name="T6" fmla="*/ 0 60000 65536"/>
                <a:gd name="T7" fmla="*/ 0 60000 65536"/>
                <a:gd name="T8" fmla="*/ 0 60000 65536"/>
                <a:gd name="T9" fmla="*/ 0 w 1584"/>
                <a:gd name="T10" fmla="*/ 0 h 2537"/>
                <a:gd name="T11" fmla="*/ 1584 w 1584"/>
                <a:gd name="T12" fmla="*/ 2537 h 25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2537">
                  <a:moveTo>
                    <a:pt x="0" y="0"/>
                  </a:moveTo>
                  <a:cubicBezTo>
                    <a:pt x="566" y="211"/>
                    <a:pt x="1131" y="422"/>
                    <a:pt x="1358" y="845"/>
                  </a:cubicBezTo>
                  <a:cubicBezTo>
                    <a:pt x="1583" y="1268"/>
                    <a:pt x="1470" y="1902"/>
                    <a:pt x="1358" y="2536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3233738" y="4275138"/>
              <a:ext cx="1341437" cy="110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Read-numbers</a:t>
              </a:r>
              <a:b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</a:br>
              <a: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0.1</a:t>
              </a:r>
            </a:p>
          </p:txBody>
        </p: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5754688" y="4287838"/>
              <a:ext cx="1339850" cy="1401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Validate-numbers</a:t>
              </a:r>
              <a:b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</a:br>
              <a: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0.2</a:t>
              </a:r>
            </a:p>
          </p:txBody>
        </p:sp>
        <p:sp>
          <p:nvSpPr>
            <p:cNvPr id="28685" name="Text Box 12"/>
            <p:cNvSpPr txBox="1">
              <a:spLocks noChangeArrowheads="1"/>
            </p:cNvSpPr>
            <p:nvPr/>
          </p:nvSpPr>
          <p:spPr bwMode="auto">
            <a:xfrm>
              <a:off x="7643813" y="4608513"/>
              <a:ext cx="1341437" cy="769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Valid number</a:t>
              </a:r>
            </a:p>
          </p:txBody>
        </p:sp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4537075" y="4189413"/>
              <a:ext cx="1339850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number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4514" y="1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357"/>
              </a:spcBef>
            </a:pPr>
            <a:r>
              <a:rPr lang="en-GB" altLang="en-US" sz="2994" b="1" dirty="0"/>
              <a:t>Asynchronous Operation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51759"/>
            <a:ext cx="8686800" cy="3417479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spcBef>
                <a:spcPts val="672"/>
              </a:spcBef>
            </a:pPr>
            <a:r>
              <a:rPr lang="en-GB" altLang="en-US" dirty="0"/>
              <a:t>If two bubbles are connected via a data store: </a:t>
            </a:r>
          </a:p>
          <a:p>
            <a:pPr marL="505503" lvl="1" defTabSz="622158">
              <a:spcBef>
                <a:spcPts val="485"/>
              </a:spcBef>
            </a:pPr>
            <a:r>
              <a:rPr lang="en-GB" altLang="en-US" sz="3200" dirty="0"/>
              <a:t>They are not synchronous.</a:t>
            </a:r>
          </a:p>
        </p:txBody>
      </p:sp>
      <p:grpSp>
        <p:nvGrpSpPr>
          <p:cNvPr id="29700" name="Group 16"/>
          <p:cNvGrpSpPr>
            <a:grpSpLocks/>
          </p:cNvGrpSpPr>
          <p:nvPr/>
        </p:nvGrpSpPr>
        <p:grpSpPr bwMode="auto">
          <a:xfrm>
            <a:off x="2230485" y="1733550"/>
            <a:ext cx="6638377" cy="2592272"/>
            <a:chOff x="1428750" y="3441700"/>
            <a:chExt cx="7556500" cy="2347913"/>
          </a:xfrm>
        </p:grpSpPr>
        <p:sp>
          <p:nvSpPr>
            <p:cNvPr id="29701" name="Oval 4"/>
            <p:cNvSpPr>
              <a:spLocks noChangeArrowheads="1"/>
            </p:cNvSpPr>
            <p:nvPr/>
          </p:nvSpPr>
          <p:spPr bwMode="auto">
            <a:xfrm>
              <a:off x="3108325" y="3524250"/>
              <a:ext cx="1339850" cy="1257300"/>
            </a:xfrm>
            <a:prstGeom prst="ellipse">
              <a:avLst/>
            </a:prstGeom>
            <a:solidFill>
              <a:srgbClr val="FFFF00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29702" name="Oval 5"/>
            <p:cNvSpPr>
              <a:spLocks noChangeArrowheads="1"/>
            </p:cNvSpPr>
            <p:nvPr/>
          </p:nvSpPr>
          <p:spPr bwMode="auto">
            <a:xfrm>
              <a:off x="6257925" y="3441700"/>
              <a:ext cx="1341438" cy="1255713"/>
            </a:xfrm>
            <a:prstGeom prst="ellipse">
              <a:avLst/>
            </a:prstGeom>
            <a:solidFill>
              <a:srgbClr val="FFFF00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29703" name="Freeform 6"/>
            <p:cNvSpPr>
              <a:spLocks/>
            </p:cNvSpPr>
            <p:nvPr/>
          </p:nvSpPr>
          <p:spPr bwMode="auto">
            <a:xfrm>
              <a:off x="1428750" y="4616450"/>
              <a:ext cx="1927225" cy="1173163"/>
            </a:xfrm>
            <a:custGeom>
              <a:avLst/>
              <a:gdLst>
                <a:gd name="T0" fmla="*/ 0 w 4865"/>
                <a:gd name="T1" fmla="*/ 2147483647 h 2960"/>
                <a:gd name="T2" fmla="*/ 2147483647 w 4865"/>
                <a:gd name="T3" fmla="*/ 2147483647 h 2960"/>
                <a:gd name="T4" fmla="*/ 2147483647 w 4865"/>
                <a:gd name="T5" fmla="*/ 0 h 2960"/>
                <a:gd name="T6" fmla="*/ 0 60000 65536"/>
                <a:gd name="T7" fmla="*/ 0 60000 65536"/>
                <a:gd name="T8" fmla="*/ 0 60000 65536"/>
                <a:gd name="T9" fmla="*/ 0 w 4865"/>
                <a:gd name="T10" fmla="*/ 0 h 2960"/>
                <a:gd name="T11" fmla="*/ 4865 w 4865"/>
                <a:gd name="T12" fmla="*/ 2960 h 2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5" h="2960">
                  <a:moveTo>
                    <a:pt x="0" y="2959"/>
                  </a:moveTo>
                  <a:cubicBezTo>
                    <a:pt x="334" y="2043"/>
                    <a:pt x="669" y="1127"/>
                    <a:pt x="1480" y="634"/>
                  </a:cubicBezTo>
                  <a:cubicBezTo>
                    <a:pt x="2291" y="140"/>
                    <a:pt x="3578" y="70"/>
                    <a:pt x="4864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29704" name="Text Box 7"/>
            <p:cNvSpPr txBox="1">
              <a:spLocks noChangeArrowheads="1"/>
            </p:cNvSpPr>
            <p:nvPr/>
          </p:nvSpPr>
          <p:spPr bwMode="auto">
            <a:xfrm>
              <a:off x="2100263" y="4700588"/>
              <a:ext cx="1339850" cy="769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Data-items</a:t>
              </a:r>
            </a:p>
          </p:txBody>
        </p:sp>
        <p:sp>
          <p:nvSpPr>
            <p:cNvPr id="29705" name="Freeform 8"/>
            <p:cNvSpPr>
              <a:spLocks/>
            </p:cNvSpPr>
            <p:nvPr/>
          </p:nvSpPr>
          <p:spPr bwMode="auto">
            <a:xfrm>
              <a:off x="7434263" y="4508834"/>
              <a:ext cx="290512" cy="1004887"/>
            </a:xfrm>
            <a:custGeom>
              <a:avLst/>
              <a:gdLst>
                <a:gd name="T0" fmla="*/ 0 w 737"/>
                <a:gd name="T1" fmla="*/ 0 h 2536"/>
                <a:gd name="T2" fmla="*/ 2147483647 w 737"/>
                <a:gd name="T3" fmla="*/ 2147483647 h 2536"/>
                <a:gd name="T4" fmla="*/ 2147483647 w 737"/>
                <a:gd name="T5" fmla="*/ 2147483647 h 2536"/>
                <a:gd name="T6" fmla="*/ 0 60000 65536"/>
                <a:gd name="T7" fmla="*/ 0 60000 65536"/>
                <a:gd name="T8" fmla="*/ 0 60000 65536"/>
                <a:gd name="T9" fmla="*/ 0 w 737"/>
                <a:gd name="T10" fmla="*/ 0 h 2536"/>
                <a:gd name="T11" fmla="*/ 737 w 737"/>
                <a:gd name="T12" fmla="*/ 2536 h 2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7" h="2536">
                  <a:moveTo>
                    <a:pt x="0" y="0"/>
                  </a:moveTo>
                  <a:cubicBezTo>
                    <a:pt x="262" y="211"/>
                    <a:pt x="525" y="422"/>
                    <a:pt x="631" y="845"/>
                  </a:cubicBezTo>
                  <a:cubicBezTo>
                    <a:pt x="736" y="1267"/>
                    <a:pt x="683" y="1901"/>
                    <a:pt x="631" y="2535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29706" name="Text Box 9"/>
            <p:cNvSpPr txBox="1">
              <a:spLocks noChangeArrowheads="1"/>
            </p:cNvSpPr>
            <p:nvPr/>
          </p:nvSpPr>
          <p:spPr bwMode="auto">
            <a:xfrm>
              <a:off x="3121025" y="3773488"/>
              <a:ext cx="1339850" cy="110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885"/>
                </a:spcBef>
              </a:pPr>
              <a: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Read-numbers</a:t>
              </a:r>
              <a:b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</a:br>
              <a: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0.1</a:t>
              </a:r>
            </a:p>
          </p:txBody>
        </p:sp>
        <p:sp>
          <p:nvSpPr>
            <p:cNvPr id="29707" name="Text Box 10"/>
            <p:cNvSpPr txBox="1">
              <a:spLocks noChangeArrowheads="1"/>
            </p:cNvSpPr>
            <p:nvPr/>
          </p:nvSpPr>
          <p:spPr bwMode="auto">
            <a:xfrm>
              <a:off x="6372225" y="3760788"/>
              <a:ext cx="1341438" cy="1401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885"/>
                </a:spcBef>
              </a:pPr>
              <a: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Validate-numbers</a:t>
              </a:r>
              <a:b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</a:br>
              <a: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0.2</a:t>
              </a:r>
            </a:p>
          </p:txBody>
        </p:sp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7643813" y="4365625"/>
              <a:ext cx="1341437" cy="76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Valid number</a:t>
              </a:r>
            </a:p>
          </p:txBody>
        </p:sp>
        <p:sp>
          <p:nvSpPr>
            <p:cNvPr id="29709" name="Text Box 12"/>
            <p:cNvSpPr txBox="1">
              <a:spLocks noChangeArrowheads="1"/>
            </p:cNvSpPr>
            <p:nvPr/>
          </p:nvSpPr>
          <p:spPr bwMode="auto">
            <a:xfrm>
              <a:off x="4836548" y="4474781"/>
              <a:ext cx="1667573" cy="324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163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numbers</a:t>
              </a:r>
            </a:p>
          </p:txBody>
        </p:sp>
        <p:sp>
          <p:nvSpPr>
            <p:cNvPr id="29710" name="Line 13"/>
            <p:cNvSpPr>
              <a:spLocks noChangeShapeType="1"/>
            </p:cNvSpPr>
            <p:nvPr/>
          </p:nvSpPr>
          <p:spPr bwMode="auto">
            <a:xfrm>
              <a:off x="4703763" y="4365625"/>
              <a:ext cx="1344612" cy="0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9711" name="Line 14"/>
            <p:cNvSpPr>
              <a:spLocks noChangeShapeType="1"/>
            </p:cNvSpPr>
            <p:nvPr/>
          </p:nvSpPr>
          <p:spPr bwMode="auto">
            <a:xfrm>
              <a:off x="4703763" y="4784725"/>
              <a:ext cx="1344612" cy="0"/>
            </a:xfrm>
            <a:prstGeom prst="line">
              <a:avLst/>
            </a:prstGeom>
            <a:noFill/>
            <a:ln w="2844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9712" name="Freeform 15"/>
            <p:cNvSpPr>
              <a:spLocks/>
            </p:cNvSpPr>
            <p:nvPr/>
          </p:nvSpPr>
          <p:spPr bwMode="auto">
            <a:xfrm>
              <a:off x="5222875" y="3875088"/>
              <a:ext cx="1074738" cy="485775"/>
            </a:xfrm>
            <a:custGeom>
              <a:avLst/>
              <a:gdLst>
                <a:gd name="T0" fmla="*/ 2147483647 w 2713"/>
                <a:gd name="T1" fmla="*/ 2147483647 h 1231"/>
                <a:gd name="T2" fmla="*/ 2147483647 w 2713"/>
                <a:gd name="T3" fmla="*/ 2147483647 h 1231"/>
                <a:gd name="T4" fmla="*/ 2147483647 w 2713"/>
                <a:gd name="T5" fmla="*/ 2147483647 h 1231"/>
                <a:gd name="T6" fmla="*/ 0 60000 65536"/>
                <a:gd name="T7" fmla="*/ 0 60000 65536"/>
                <a:gd name="T8" fmla="*/ 0 60000 65536"/>
                <a:gd name="T9" fmla="*/ 0 w 2713"/>
                <a:gd name="T10" fmla="*/ 0 h 1231"/>
                <a:gd name="T11" fmla="*/ 2713 w 2713"/>
                <a:gd name="T12" fmla="*/ 1231 h 1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13" h="1231">
                  <a:moveTo>
                    <a:pt x="387" y="1230"/>
                  </a:moveTo>
                  <a:cubicBezTo>
                    <a:pt x="193" y="790"/>
                    <a:pt x="0" y="351"/>
                    <a:pt x="387" y="174"/>
                  </a:cubicBezTo>
                  <a:cubicBezTo>
                    <a:pt x="775" y="0"/>
                    <a:pt x="1743" y="86"/>
                    <a:pt x="2712" y="174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29713" name="Freeform 16"/>
            <p:cNvSpPr>
              <a:spLocks/>
            </p:cNvSpPr>
            <p:nvPr/>
          </p:nvSpPr>
          <p:spPr bwMode="auto">
            <a:xfrm>
              <a:off x="3863975" y="4784725"/>
              <a:ext cx="1425575" cy="584200"/>
            </a:xfrm>
            <a:custGeom>
              <a:avLst/>
              <a:gdLst>
                <a:gd name="T0" fmla="*/ 0 w 3595"/>
                <a:gd name="T1" fmla="*/ 0 h 1478"/>
                <a:gd name="T2" fmla="*/ 2147483647 w 3595"/>
                <a:gd name="T3" fmla="*/ 2147483647 h 1478"/>
                <a:gd name="T4" fmla="*/ 2147483647 w 3595"/>
                <a:gd name="T5" fmla="*/ 0 h 1478"/>
                <a:gd name="T6" fmla="*/ 0 60000 65536"/>
                <a:gd name="T7" fmla="*/ 0 60000 65536"/>
                <a:gd name="T8" fmla="*/ 0 60000 65536"/>
                <a:gd name="T9" fmla="*/ 0 w 3595"/>
                <a:gd name="T10" fmla="*/ 0 h 1478"/>
                <a:gd name="T11" fmla="*/ 3595 w 3595"/>
                <a:gd name="T12" fmla="*/ 1478 h 14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5" h="1478">
                  <a:moveTo>
                    <a:pt x="0" y="0"/>
                  </a:moveTo>
                  <a:cubicBezTo>
                    <a:pt x="546" y="738"/>
                    <a:pt x="1092" y="1477"/>
                    <a:pt x="1691" y="1477"/>
                  </a:cubicBezTo>
                  <a:cubicBezTo>
                    <a:pt x="2290" y="1477"/>
                    <a:pt x="2943" y="738"/>
                    <a:pt x="3594" y="0"/>
                  </a:cubicBezTo>
                </a:path>
              </a:pathLst>
            </a:custGeom>
            <a:noFill/>
            <a:ln w="28575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83" y="250937"/>
            <a:ext cx="6858720" cy="470929"/>
          </a:xfrm>
        </p:spPr>
        <p:txBody>
          <a:bodyPr>
            <a:noAutofit/>
          </a:bodyPr>
          <a:lstStyle/>
          <a:p>
            <a:pPr defTabSz="622158"/>
            <a:r>
              <a:rPr lang="en-GB" altLang="en-US" sz="2800" b="1" dirty="0"/>
              <a:t>Yourdon's vs. </a:t>
            </a:r>
            <a:r>
              <a:rPr lang="en-GB" altLang="en-US" sz="2800" b="1" dirty="0" err="1"/>
              <a:t>Gane</a:t>
            </a:r>
            <a:r>
              <a:rPr lang="en-GB" altLang="en-US" sz="2800" b="1" dirty="0"/>
              <a:t> </a:t>
            </a:r>
            <a:r>
              <a:rPr lang="en-GB" altLang="en-US" sz="2800" b="1" dirty="0" err="1"/>
              <a:t>Sarson</a:t>
            </a:r>
            <a:r>
              <a:rPr lang="en-GB" altLang="en-US" sz="2800" b="1" dirty="0"/>
              <a:t> Notations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43" y="951581"/>
            <a:ext cx="9067800" cy="4027743"/>
          </a:xfrm>
        </p:spPr>
        <p:txBody>
          <a:bodyPr/>
          <a:lstStyle/>
          <a:p>
            <a:pPr marL="233309" indent="-233309" defTabSz="622158">
              <a:lnSpc>
                <a:spcPct val="125000"/>
              </a:lnSpc>
              <a:spcBef>
                <a:spcPts val="816"/>
              </a:spcBef>
            </a:pPr>
            <a:r>
              <a:rPr lang="en-GB" altLang="en-US" sz="2722" dirty="0"/>
              <a:t>The notations that we are following:</a:t>
            </a:r>
          </a:p>
          <a:p>
            <a:pPr marL="505503" lvl="1" defTabSz="622158">
              <a:lnSpc>
                <a:spcPct val="125000"/>
              </a:lnSpc>
              <a:spcBef>
                <a:spcPts val="816"/>
              </a:spcBef>
            </a:pPr>
            <a:r>
              <a:rPr lang="en-GB" altLang="en-US" sz="2449" dirty="0"/>
              <a:t>Are closer to the Yourdon's notations</a:t>
            </a:r>
          </a:p>
          <a:p>
            <a:pPr marL="233309" indent="-233309" defTabSz="622158">
              <a:lnSpc>
                <a:spcPct val="125000"/>
              </a:lnSpc>
              <a:spcBef>
                <a:spcPts val="816"/>
              </a:spcBef>
            </a:pPr>
            <a:r>
              <a:rPr lang="en-GB" altLang="en-US" sz="2722" dirty="0"/>
              <a:t>You may sometimes find notations in books and </a:t>
            </a:r>
            <a:r>
              <a:rPr lang="en-GB" altLang="en-US" sz="2722" dirty="0" smtClean="0"/>
              <a:t>used in some tools </a:t>
            </a:r>
            <a:r>
              <a:rPr lang="en-GB" altLang="en-US" sz="2722" dirty="0"/>
              <a:t>that are slightly different:</a:t>
            </a:r>
          </a:p>
          <a:p>
            <a:pPr marL="505503" lvl="1" defTabSz="622158">
              <a:lnSpc>
                <a:spcPct val="125000"/>
              </a:lnSpc>
              <a:spcBef>
                <a:spcPts val="816"/>
              </a:spcBef>
              <a:spcAft>
                <a:spcPts val="765"/>
              </a:spcAft>
            </a:pPr>
            <a:r>
              <a:rPr lang="en-GB" altLang="en-US" sz="2449" dirty="0"/>
              <a:t>For example, the data store may look like a box with one end closed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3255342" y="4498673"/>
            <a:ext cx="1554284" cy="756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4811785" y="4523515"/>
            <a:ext cx="31107" cy="44932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  <a:scene3d>
            <a:camera prst="orthographicFront">
              <a:rot lat="600000" lon="0" rev="1056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en-US" sz="1633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>
            <a:off x="3231580" y="4965282"/>
            <a:ext cx="1580206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4591443" y="4511635"/>
            <a:ext cx="0" cy="467689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0" y="1200150"/>
            <a:ext cx="1797583" cy="1615251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 smtClean="0"/>
              <a:t>DFD Shapes from Visio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43" y="718471"/>
            <a:ext cx="4503440" cy="379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/>
          <a:stretch/>
        </p:blipFill>
        <p:spPr bwMode="auto">
          <a:xfrm>
            <a:off x="5105400" y="826729"/>
            <a:ext cx="2229354" cy="360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152400" y="265643"/>
            <a:ext cx="3314868" cy="4881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8579" tIns="34289" rIns="68579" bIns="34289">
            <a:spAutoFit/>
          </a:bodyPr>
          <a:lstStyle/>
          <a:p>
            <a:pPr algn="ctr" defTabSz="685886">
              <a:spcBef>
                <a:spcPct val="50000"/>
              </a:spcBef>
              <a:defRPr/>
            </a:pPr>
            <a:r>
              <a:rPr lang="en-US" sz="2722" b="1" u="sng" dirty="0"/>
              <a:t>Visio 5.x</a:t>
            </a:r>
          </a:p>
        </p:txBody>
      </p: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5105400" y="267819"/>
            <a:ext cx="1626084" cy="4881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8579" tIns="34289" rIns="68579" bIns="34289">
            <a:spAutoFit/>
          </a:bodyPr>
          <a:lstStyle/>
          <a:p>
            <a:pPr defTabSz="685886">
              <a:spcBef>
                <a:spcPct val="50000"/>
              </a:spcBef>
              <a:defRPr/>
            </a:pPr>
            <a:r>
              <a:rPr lang="en-US" sz="2722" b="1" u="sng" dirty="0"/>
              <a:t>Visio 2000</a:t>
            </a:r>
          </a:p>
        </p:txBody>
      </p:sp>
      <p:sp>
        <p:nvSpPr>
          <p:cNvPr id="362503" name="Line 7"/>
          <p:cNvSpPr>
            <a:spLocks noChangeShapeType="1"/>
          </p:cNvSpPr>
          <p:nvPr/>
        </p:nvSpPr>
        <p:spPr bwMode="auto">
          <a:xfrm>
            <a:off x="4819183" y="265643"/>
            <a:ext cx="0" cy="4560239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2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4149" y="-111420"/>
            <a:ext cx="8686800" cy="854370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927"/>
              </a:spcBef>
            </a:pPr>
            <a:r>
              <a:rPr lang="en-GB" altLang="en-US" sz="3674" b="1" dirty="0" smtClean="0"/>
              <a:t>Function-oriented vs. Object-oriented Design </a:t>
            </a:r>
            <a:endParaRPr lang="en-GB" altLang="en-US" sz="3674" b="1" dirty="0"/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42950"/>
            <a:ext cx="8763000" cy="3769764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spcBef>
                <a:spcPts val="476"/>
              </a:spcBef>
              <a:spcAft>
                <a:spcPct val="5000"/>
              </a:spcAft>
            </a:pPr>
            <a:r>
              <a:rPr lang="en-GB" altLang="en-US" dirty="0"/>
              <a:t>Two distinct style of design:</a:t>
            </a:r>
          </a:p>
          <a:p>
            <a:pPr marL="505503" lvl="1" defTabSz="622158">
              <a:spcBef>
                <a:spcPts val="476"/>
              </a:spcBef>
              <a:spcAft>
                <a:spcPct val="5000"/>
              </a:spcAft>
            </a:pPr>
            <a:r>
              <a:rPr lang="en-GB" altLang="en-US" b="1" dirty="0">
                <a:solidFill>
                  <a:srgbClr val="6600FF"/>
                </a:solidFill>
              </a:rPr>
              <a:t>Function-oriented or Procedural</a:t>
            </a:r>
          </a:p>
          <a:p>
            <a:pPr marL="777697" lvl="2" indent="-155539" defTabSz="622158">
              <a:spcBef>
                <a:spcPts val="476"/>
              </a:spcBef>
              <a:spcAft>
                <a:spcPct val="5000"/>
              </a:spcAft>
            </a:pPr>
            <a:r>
              <a:rPr lang="en-GB" altLang="en-US" dirty="0"/>
              <a:t>Top-down approach </a:t>
            </a:r>
          </a:p>
          <a:p>
            <a:pPr marL="777697" lvl="2" indent="-155539" defTabSz="622158">
              <a:spcBef>
                <a:spcPts val="476"/>
              </a:spcBef>
              <a:spcAft>
                <a:spcPct val="5000"/>
              </a:spcAft>
            </a:pPr>
            <a:r>
              <a:rPr lang="en-GB" altLang="en-US" dirty="0"/>
              <a:t>Carried out using Structured analysis and structured design</a:t>
            </a:r>
          </a:p>
          <a:p>
            <a:pPr marL="777697" lvl="2" indent="-155539" defTabSz="622158">
              <a:spcBef>
                <a:spcPts val="476"/>
              </a:spcBef>
              <a:spcAft>
                <a:spcPct val="5000"/>
              </a:spcAft>
            </a:pPr>
            <a:r>
              <a:rPr lang="en-GB" altLang="en-US" dirty="0"/>
              <a:t>Coded using languages such as C</a:t>
            </a:r>
          </a:p>
          <a:p>
            <a:pPr marL="505503" lvl="1" defTabSz="622158">
              <a:spcBef>
                <a:spcPts val="476"/>
              </a:spcBef>
              <a:spcAft>
                <a:spcPct val="5000"/>
              </a:spcAft>
            </a:pPr>
            <a:r>
              <a:rPr lang="en-GB" altLang="en-US" b="1" dirty="0">
                <a:solidFill>
                  <a:srgbClr val="6600FF"/>
                </a:solidFill>
              </a:rPr>
              <a:t>Object-oriented</a:t>
            </a:r>
          </a:p>
          <a:p>
            <a:pPr marL="777697" lvl="2" indent="-155539" defTabSz="622158">
              <a:spcBef>
                <a:spcPts val="476"/>
              </a:spcBef>
              <a:spcAft>
                <a:spcPct val="5000"/>
              </a:spcAft>
            </a:pPr>
            <a:r>
              <a:rPr lang="en-GB" altLang="en-US" dirty="0"/>
              <a:t>Bottom-up approach</a:t>
            </a:r>
          </a:p>
          <a:p>
            <a:pPr marL="777697" lvl="2" indent="-155539" defTabSz="622158">
              <a:spcBef>
                <a:spcPts val="476"/>
              </a:spcBef>
              <a:spcAft>
                <a:spcPct val="5000"/>
              </a:spcAft>
            </a:pPr>
            <a:r>
              <a:rPr lang="en-GB" altLang="en-US" dirty="0"/>
              <a:t>Carried out using UML</a:t>
            </a:r>
          </a:p>
          <a:p>
            <a:pPr marL="777697" lvl="2" indent="-155539" defTabSz="622158">
              <a:spcBef>
                <a:spcPts val="476"/>
              </a:spcBef>
              <a:spcAft>
                <a:spcPct val="5000"/>
              </a:spcAft>
            </a:pPr>
            <a:r>
              <a:rPr lang="en-GB" altLang="en-US" dirty="0"/>
              <a:t>Coded using languages such as Java, C++, C#</a:t>
            </a:r>
          </a:p>
          <a:p>
            <a:pPr marL="233309" indent="-233309" defTabSz="622158">
              <a:spcBef>
                <a:spcPts val="476"/>
              </a:spcBef>
              <a:spcAft>
                <a:spcPct val="5000"/>
              </a:spcAft>
            </a:pPr>
            <a:endParaRPr lang="en-GB" altLang="en-US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7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7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7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16" y="209550"/>
            <a:ext cx="6858720" cy="712875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485"/>
              </a:spcBef>
            </a:pPr>
            <a:r>
              <a:rPr lang="en-GB" altLang="en-US" sz="2722" b="1" dirty="0"/>
              <a:t>How is Structured Analysis Performed?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22425"/>
            <a:ext cx="8991600" cy="3689667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3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722" dirty="0"/>
              <a:t>Initially represent the  software at the most abstract level:</a:t>
            </a:r>
          </a:p>
          <a:p>
            <a:pPr marL="505503" lvl="1" defTabSz="622158">
              <a:lnSpc>
                <a:spcPct val="13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449" dirty="0"/>
              <a:t>Called the </a:t>
            </a:r>
            <a:r>
              <a:rPr lang="en-GB" altLang="en-US" sz="2449" b="1" dirty="0">
                <a:solidFill>
                  <a:srgbClr val="0000CC"/>
                </a:solidFill>
              </a:rPr>
              <a:t>context diagram</a:t>
            </a:r>
            <a:r>
              <a:rPr lang="en-GB" altLang="en-US" sz="2449" b="1" dirty="0"/>
              <a:t>.</a:t>
            </a:r>
          </a:p>
          <a:p>
            <a:pPr marL="505503" lvl="1" defTabSz="622158">
              <a:lnSpc>
                <a:spcPct val="13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449" dirty="0"/>
              <a:t>The entire system is represented as a single bubble,</a:t>
            </a:r>
          </a:p>
          <a:p>
            <a:pPr marL="505503" lvl="1" defTabSz="622158">
              <a:lnSpc>
                <a:spcPct val="13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449" dirty="0"/>
              <a:t>This bubble is labelled according to the main function of the system.</a:t>
            </a:r>
            <a:r>
              <a:rPr lang="en-GB" altLang="en-US" sz="2994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87" y="1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2994" b="1" dirty="0"/>
              <a:t>Tic-tac-toe: Context Diagram</a:t>
            </a:r>
          </a:p>
        </p:txBody>
      </p:sp>
      <p:grpSp>
        <p:nvGrpSpPr>
          <p:cNvPr id="33795" name="Group 10"/>
          <p:cNvGrpSpPr>
            <a:grpSpLocks/>
          </p:cNvGrpSpPr>
          <p:nvPr/>
        </p:nvGrpSpPr>
        <p:grpSpPr bwMode="auto">
          <a:xfrm>
            <a:off x="1772162" y="666750"/>
            <a:ext cx="5573385" cy="3486606"/>
            <a:chOff x="2041993" y="1847850"/>
            <a:chExt cx="5011270" cy="3524250"/>
          </a:xfrm>
        </p:grpSpPr>
        <p:sp>
          <p:nvSpPr>
            <p:cNvPr id="33796" name="Oval 4"/>
            <p:cNvSpPr>
              <a:spLocks noChangeArrowheads="1"/>
            </p:cNvSpPr>
            <p:nvPr/>
          </p:nvSpPr>
          <p:spPr bwMode="auto">
            <a:xfrm>
              <a:off x="5124450" y="1847850"/>
              <a:ext cx="1928813" cy="1844675"/>
            </a:xfrm>
            <a:prstGeom prst="ellipse">
              <a:avLst/>
            </a:prstGeom>
            <a:solidFill>
              <a:srgbClr val="FFFF00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33797" name="AutoShape 5"/>
            <p:cNvSpPr>
              <a:spLocks noChangeArrowheads="1"/>
            </p:cNvSpPr>
            <p:nvPr/>
          </p:nvSpPr>
          <p:spPr bwMode="auto">
            <a:xfrm>
              <a:off x="2100263" y="4367213"/>
              <a:ext cx="2263775" cy="1004887"/>
            </a:xfrm>
            <a:prstGeom prst="roundRect">
              <a:avLst>
                <a:gd name="adj" fmla="val 171"/>
              </a:avLst>
            </a:prstGeom>
            <a:solidFill>
              <a:srgbClr val="FFFF00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041993" y="4619625"/>
              <a:ext cx="2347912" cy="50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1800225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1800225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1800225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1800225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1800225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800225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800225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800225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800225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449" b="1">
                  <a:solidFill>
                    <a:srgbClr val="4C38E2"/>
                  </a:solidFill>
                  <a:latin typeface="Comic Sans MS" panose="030F0702030302020204" pitchFamily="66" charset="0"/>
                </a:rPr>
                <a:t>Human Player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5208588" y="2352675"/>
              <a:ext cx="1844675" cy="90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177" b="1">
                  <a:solidFill>
                    <a:srgbClr val="4C38E2"/>
                  </a:solidFill>
                  <a:latin typeface="Comic Sans MS" panose="030F0702030302020204" pitchFamily="66" charset="0"/>
                </a:rPr>
                <a:t>Tic-tac-toe software</a:t>
              </a:r>
            </a:p>
          </p:txBody>
        </p:sp>
        <p:sp>
          <p:nvSpPr>
            <p:cNvPr id="33800" name="Freeform 8"/>
            <p:cNvSpPr>
              <a:spLocks/>
            </p:cNvSpPr>
            <p:nvPr/>
          </p:nvSpPr>
          <p:spPr bwMode="auto">
            <a:xfrm>
              <a:off x="3108325" y="2687638"/>
              <a:ext cx="2012950" cy="1676400"/>
            </a:xfrm>
            <a:custGeom>
              <a:avLst/>
              <a:gdLst>
                <a:gd name="T0" fmla="*/ 2147483647 w 5076"/>
                <a:gd name="T1" fmla="*/ 0 h 4230"/>
                <a:gd name="T2" fmla="*/ 2147483647 w 5076"/>
                <a:gd name="T3" fmla="*/ 2147483647 h 4230"/>
                <a:gd name="T4" fmla="*/ 0 w 5076"/>
                <a:gd name="T5" fmla="*/ 2147483647 h 4230"/>
                <a:gd name="T6" fmla="*/ 0 60000 65536"/>
                <a:gd name="T7" fmla="*/ 0 60000 65536"/>
                <a:gd name="T8" fmla="*/ 0 60000 65536"/>
                <a:gd name="T9" fmla="*/ 0 w 5076"/>
                <a:gd name="T10" fmla="*/ 0 h 4230"/>
                <a:gd name="T11" fmla="*/ 5076 w 5076"/>
                <a:gd name="T12" fmla="*/ 4230 h 42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76" h="4230">
                  <a:moveTo>
                    <a:pt x="5075" y="0"/>
                  </a:moveTo>
                  <a:cubicBezTo>
                    <a:pt x="3595" y="175"/>
                    <a:pt x="2115" y="352"/>
                    <a:pt x="1268" y="1057"/>
                  </a:cubicBezTo>
                  <a:cubicBezTo>
                    <a:pt x="422" y="1762"/>
                    <a:pt x="211" y="2996"/>
                    <a:pt x="0" y="4229"/>
                  </a:cubicBezTo>
                </a:path>
              </a:pathLst>
            </a:custGeom>
            <a:noFill/>
            <a:ln w="3810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33801" name="Freeform 9"/>
            <p:cNvSpPr>
              <a:spLocks/>
            </p:cNvSpPr>
            <p:nvPr/>
          </p:nvSpPr>
          <p:spPr bwMode="auto">
            <a:xfrm>
              <a:off x="4368800" y="3695700"/>
              <a:ext cx="1844675" cy="1257300"/>
            </a:xfrm>
            <a:custGeom>
              <a:avLst/>
              <a:gdLst>
                <a:gd name="T0" fmla="*/ 0 w 4653"/>
                <a:gd name="T1" fmla="*/ 2147483647 h 3172"/>
                <a:gd name="T2" fmla="*/ 2147483647 w 4653"/>
                <a:gd name="T3" fmla="*/ 2147483647 h 3172"/>
                <a:gd name="T4" fmla="*/ 2147483647 w 4653"/>
                <a:gd name="T5" fmla="*/ 0 h 3172"/>
                <a:gd name="T6" fmla="*/ 0 60000 65536"/>
                <a:gd name="T7" fmla="*/ 0 60000 65536"/>
                <a:gd name="T8" fmla="*/ 0 60000 65536"/>
                <a:gd name="T9" fmla="*/ 0 w 4653"/>
                <a:gd name="T10" fmla="*/ 0 h 3172"/>
                <a:gd name="T11" fmla="*/ 4653 w 4653"/>
                <a:gd name="T12" fmla="*/ 3172 h 31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53" h="3172">
                  <a:moveTo>
                    <a:pt x="0" y="3171"/>
                  </a:moveTo>
                  <a:cubicBezTo>
                    <a:pt x="1197" y="3118"/>
                    <a:pt x="2396" y="3065"/>
                    <a:pt x="3171" y="2537"/>
                  </a:cubicBezTo>
                  <a:cubicBezTo>
                    <a:pt x="3947" y="2008"/>
                    <a:pt x="4299" y="1004"/>
                    <a:pt x="4652" y="0"/>
                  </a:cubicBezTo>
                </a:path>
              </a:pathLst>
            </a:custGeom>
            <a:noFill/>
            <a:ln w="3810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2905536" y="2687638"/>
              <a:ext cx="1508125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177" b="1">
                  <a:solidFill>
                    <a:srgbClr val="4C38E2"/>
                  </a:solidFill>
                  <a:latin typeface="Comic Sans MS" panose="030F0702030302020204" pitchFamily="66" charset="0"/>
                </a:rPr>
                <a:t>display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5116774" y="4357741"/>
              <a:ext cx="1760537" cy="50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177" b="1">
                  <a:solidFill>
                    <a:srgbClr val="4C38E2"/>
                  </a:solidFill>
                  <a:latin typeface="Comic Sans MS" panose="030F0702030302020204" pitchFamily="66" charset="0"/>
                </a:rPr>
                <a:t>move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45018"/>
            <a:ext cx="5828292" cy="497932"/>
          </a:xfrm>
        </p:spPr>
        <p:txBody>
          <a:bodyPr vert="horz" lIns="13500" tIns="35100" rIns="13500" bIns="35100" rtlCol="0" anchor="ctr">
            <a:no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3600" b="1" dirty="0" smtClean="0"/>
              <a:t>Context Diagram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42950"/>
            <a:ext cx="8991600" cy="3308388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dirty="0"/>
              <a:t>A context diagram shows:</a:t>
            </a:r>
          </a:p>
          <a:p>
            <a:pPr marL="505503" lvl="1" defTabSz="622158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dirty="0">
                <a:solidFill>
                  <a:srgbClr val="C00000"/>
                </a:solidFill>
              </a:rPr>
              <a:t>External entities. </a:t>
            </a:r>
          </a:p>
          <a:p>
            <a:pPr marL="505503" lvl="1" defTabSz="622158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dirty="0">
                <a:solidFill>
                  <a:srgbClr val="C00000"/>
                </a:solidFill>
              </a:rPr>
              <a:t>Data input to the system by </a:t>
            </a:r>
            <a:r>
              <a:rPr lang="en-GB" altLang="en-US" dirty="0" smtClean="0">
                <a:solidFill>
                  <a:srgbClr val="C00000"/>
                </a:solidFill>
              </a:rPr>
              <a:t>the external entities, </a:t>
            </a:r>
            <a:endParaRPr lang="en-GB" altLang="en-US" dirty="0">
              <a:solidFill>
                <a:srgbClr val="C00000"/>
              </a:solidFill>
            </a:endParaRPr>
          </a:p>
          <a:p>
            <a:pPr marL="505503" lvl="1" defTabSz="622158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dirty="0">
                <a:solidFill>
                  <a:srgbClr val="C00000"/>
                </a:solidFill>
              </a:rPr>
              <a:t>Output data generated by the system.</a:t>
            </a:r>
          </a:p>
          <a:p>
            <a:pPr marL="233309" indent="-233309" defTabSz="622158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800" dirty="0"/>
              <a:t>The context diagram is also called the </a:t>
            </a:r>
            <a:r>
              <a:rPr lang="en-GB" altLang="en-US" sz="2800" b="1" dirty="0">
                <a:solidFill>
                  <a:schemeClr val="hlink"/>
                </a:solidFill>
              </a:rPr>
              <a:t>level 0 DFD.</a:t>
            </a:r>
            <a:endParaRPr lang="en-GB" alt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9550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4000" b="1"/>
              <a:t>Context Diagram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79973"/>
            <a:ext cx="8839200" cy="3197136"/>
          </a:xfrm>
        </p:spPr>
        <p:txBody>
          <a:bodyPr vert="horz" lIns="13500" tIns="35100" rIns="13500" bIns="35100" rtlCol="0">
            <a:normAutofit fontScale="92500"/>
          </a:bodyPr>
          <a:lstStyle/>
          <a:p>
            <a:pPr marL="233309" indent="-233309" defTabSz="622158">
              <a:spcBef>
                <a:spcPts val="816"/>
              </a:spcBef>
              <a:spcAft>
                <a:spcPts val="816"/>
              </a:spcAft>
            </a:pPr>
            <a:r>
              <a:rPr lang="en-GB" altLang="en-US" sz="4082" dirty="0"/>
              <a:t>Establishes the context of the system, i.e. </a:t>
            </a:r>
          </a:p>
          <a:p>
            <a:pPr marL="505503" lvl="1" defTabSz="622158">
              <a:spcBef>
                <a:spcPts val="816"/>
              </a:spcBef>
              <a:spcAft>
                <a:spcPts val="816"/>
              </a:spcAft>
            </a:pPr>
            <a:r>
              <a:rPr lang="en-GB" altLang="en-US" sz="3674" dirty="0" smtClean="0"/>
              <a:t>Represents the system level</a:t>
            </a:r>
            <a:endParaRPr lang="en-GB" altLang="en-US" sz="3674" dirty="0"/>
          </a:p>
          <a:p>
            <a:pPr marL="777697" lvl="2" indent="-155539" defTabSz="622158">
              <a:spcBef>
                <a:spcPts val="816"/>
              </a:spcBef>
              <a:spcAft>
                <a:spcPts val="816"/>
              </a:spcAft>
            </a:pPr>
            <a:r>
              <a:rPr lang="en-GB" altLang="en-US" sz="3266" b="1" dirty="0">
                <a:solidFill>
                  <a:schemeClr val="hlink"/>
                </a:solidFill>
              </a:rPr>
              <a:t>Data sources</a:t>
            </a:r>
          </a:p>
          <a:p>
            <a:pPr marL="777697" lvl="2" indent="-155539" defTabSz="622158">
              <a:spcBef>
                <a:spcPts val="816"/>
              </a:spcBef>
              <a:spcAft>
                <a:spcPts val="816"/>
              </a:spcAft>
            </a:pPr>
            <a:r>
              <a:rPr lang="en-GB" altLang="en-US" sz="3266" b="1" dirty="0">
                <a:solidFill>
                  <a:schemeClr val="hlink"/>
                </a:solidFill>
              </a:rPr>
              <a:t>Data sinks.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232" y="57774"/>
            <a:ext cx="5828292" cy="8543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731"/>
              </a:spcBef>
            </a:pPr>
            <a:r>
              <a:rPr lang="en-GB" altLang="en-US" sz="3674" b="1" dirty="0"/>
              <a:t>Level 1 DFD Construction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06757"/>
            <a:ext cx="5501529" cy="3517594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Examine the SRS document: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C00000"/>
                </a:solidFill>
              </a:rPr>
              <a:t>Represent each high-level function as a bubble.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C00000"/>
                </a:solidFill>
              </a:rPr>
              <a:t>Represent data input to every high-level function.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C00000"/>
                </a:solidFill>
              </a:rPr>
              <a:t>Represent data output from every high-level  function.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86400" y="1047750"/>
            <a:ext cx="3657599" cy="3200400"/>
            <a:chOff x="847" y="1111"/>
            <a:chExt cx="4125" cy="2972"/>
          </a:xfrm>
        </p:grpSpPr>
        <p:sp>
          <p:nvSpPr>
            <p:cNvPr id="36869" name="Oval 3"/>
            <p:cNvSpPr>
              <a:spLocks noChangeArrowheads="1"/>
            </p:cNvSpPr>
            <p:nvPr/>
          </p:nvSpPr>
          <p:spPr bwMode="auto">
            <a:xfrm>
              <a:off x="2381" y="1111"/>
              <a:ext cx="1003" cy="845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36870" name="Oval 4"/>
            <p:cNvSpPr>
              <a:spLocks noChangeArrowheads="1"/>
            </p:cNvSpPr>
            <p:nvPr/>
          </p:nvSpPr>
          <p:spPr bwMode="auto">
            <a:xfrm>
              <a:off x="2434" y="3122"/>
              <a:ext cx="1003" cy="897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36871" name="Oval 5"/>
            <p:cNvSpPr>
              <a:spLocks noChangeArrowheads="1"/>
            </p:cNvSpPr>
            <p:nvPr/>
          </p:nvSpPr>
          <p:spPr bwMode="auto">
            <a:xfrm>
              <a:off x="1164" y="2011"/>
              <a:ext cx="1003" cy="897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36872" name="Oval 6"/>
            <p:cNvSpPr>
              <a:spLocks noChangeArrowheads="1"/>
            </p:cNvSpPr>
            <p:nvPr/>
          </p:nvSpPr>
          <p:spPr bwMode="auto">
            <a:xfrm>
              <a:off x="3651" y="2064"/>
              <a:ext cx="1003" cy="897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36873" name="Text Box 7"/>
            <p:cNvSpPr txBox="1">
              <a:spLocks noChangeArrowheads="1"/>
            </p:cNvSpPr>
            <p:nvPr/>
          </p:nvSpPr>
          <p:spPr bwMode="auto">
            <a:xfrm>
              <a:off x="2583" y="2469"/>
              <a:ext cx="686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361" b="1">
                  <a:solidFill>
                    <a:schemeClr val="tx1"/>
                  </a:solidFill>
                  <a:latin typeface="Comic Sans MS" panose="030F0702030302020204" pitchFamily="66" charset="0"/>
                </a:rPr>
                <a:t>board</a:t>
              </a:r>
            </a:p>
          </p:txBody>
        </p:sp>
        <p:sp>
          <p:nvSpPr>
            <p:cNvPr id="36874" name="Line 8"/>
            <p:cNvSpPr>
              <a:spLocks noChangeShapeType="1"/>
            </p:cNvSpPr>
            <p:nvPr/>
          </p:nvSpPr>
          <p:spPr bwMode="auto">
            <a:xfrm>
              <a:off x="2487" y="2698"/>
              <a:ext cx="741" cy="0"/>
            </a:xfrm>
            <a:prstGeom prst="line">
              <a:avLst/>
            </a:prstGeom>
            <a:noFill/>
            <a:ln w="3816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36875" name="Line 9"/>
            <p:cNvSpPr>
              <a:spLocks noChangeShapeType="1"/>
            </p:cNvSpPr>
            <p:nvPr/>
          </p:nvSpPr>
          <p:spPr bwMode="auto">
            <a:xfrm>
              <a:off x="2487" y="2434"/>
              <a:ext cx="741" cy="0"/>
            </a:xfrm>
            <a:prstGeom prst="line">
              <a:avLst/>
            </a:prstGeom>
            <a:noFill/>
            <a:ln w="3816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36876" name="Freeform 10"/>
            <p:cNvSpPr>
              <a:spLocks/>
            </p:cNvSpPr>
            <p:nvPr/>
          </p:nvSpPr>
          <p:spPr bwMode="auto">
            <a:xfrm>
              <a:off x="2805" y="1958"/>
              <a:ext cx="0" cy="474"/>
            </a:xfrm>
            <a:custGeom>
              <a:avLst/>
              <a:gdLst>
                <a:gd name="T0" fmla="*/ 0 w 1"/>
                <a:gd name="T1" fmla="*/ 46758 h 1901"/>
                <a:gd name="T2" fmla="*/ 0 w 1"/>
                <a:gd name="T3" fmla="*/ 0 h 1901"/>
                <a:gd name="T4" fmla="*/ 0 60000 65536"/>
                <a:gd name="T5" fmla="*/ 0 60000 65536"/>
                <a:gd name="T6" fmla="*/ 0 w 1"/>
                <a:gd name="T7" fmla="*/ 0 h 1901"/>
                <a:gd name="T8" fmla="*/ 0 w 1"/>
                <a:gd name="T9" fmla="*/ 1901 h 19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01">
                  <a:moveTo>
                    <a:pt x="0" y="1900"/>
                  </a:moveTo>
                  <a:cubicBezTo>
                    <a:pt x="0" y="1108"/>
                    <a:pt x="0" y="317"/>
                    <a:pt x="0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089"/>
            </a:p>
          </p:txBody>
        </p:sp>
        <p:sp>
          <p:nvSpPr>
            <p:cNvPr id="36877" name="Line 11"/>
            <p:cNvSpPr>
              <a:spLocks noChangeShapeType="1"/>
            </p:cNvSpPr>
            <p:nvPr/>
          </p:nvSpPr>
          <p:spPr bwMode="auto">
            <a:xfrm>
              <a:off x="2858" y="2698"/>
              <a:ext cx="0" cy="424"/>
            </a:xfrm>
            <a:prstGeom prst="line">
              <a:avLst/>
            </a:prstGeom>
            <a:noFill/>
            <a:ln w="38160">
              <a:solidFill>
                <a:srgbClr val="4C38E2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36878" name="Freeform 12"/>
            <p:cNvSpPr>
              <a:spLocks/>
            </p:cNvSpPr>
            <p:nvPr/>
          </p:nvSpPr>
          <p:spPr bwMode="auto">
            <a:xfrm>
              <a:off x="3069" y="2698"/>
              <a:ext cx="792" cy="395"/>
            </a:xfrm>
            <a:custGeom>
              <a:avLst/>
              <a:gdLst>
                <a:gd name="T0" fmla="*/ 0 w 3171"/>
                <a:gd name="T1" fmla="*/ 0 h 1584"/>
                <a:gd name="T2" fmla="*/ 34307 w 3171"/>
                <a:gd name="T3" fmla="*/ 36360 h 1584"/>
                <a:gd name="T4" fmla="*/ 78408 w 3171"/>
                <a:gd name="T5" fmla="*/ 15583 h 1584"/>
                <a:gd name="T6" fmla="*/ 0 60000 65536"/>
                <a:gd name="T7" fmla="*/ 0 60000 65536"/>
                <a:gd name="T8" fmla="*/ 0 60000 65536"/>
                <a:gd name="T9" fmla="*/ 0 w 3171"/>
                <a:gd name="T10" fmla="*/ 0 h 1584"/>
                <a:gd name="T11" fmla="*/ 3171 w 3171"/>
                <a:gd name="T12" fmla="*/ 1584 h 15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1" h="1584">
                  <a:moveTo>
                    <a:pt x="0" y="0"/>
                  </a:moveTo>
                  <a:cubicBezTo>
                    <a:pt x="429" y="686"/>
                    <a:pt x="857" y="1372"/>
                    <a:pt x="1387" y="1477"/>
                  </a:cubicBezTo>
                  <a:cubicBezTo>
                    <a:pt x="1914" y="1583"/>
                    <a:pt x="2872" y="773"/>
                    <a:pt x="3170" y="633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36879" name="Freeform 13"/>
            <p:cNvSpPr>
              <a:spLocks/>
            </p:cNvSpPr>
            <p:nvPr/>
          </p:nvSpPr>
          <p:spPr bwMode="auto">
            <a:xfrm>
              <a:off x="1905" y="2002"/>
              <a:ext cx="633" cy="430"/>
            </a:xfrm>
            <a:custGeom>
              <a:avLst/>
              <a:gdLst>
                <a:gd name="T0" fmla="*/ 0 w 2537"/>
                <a:gd name="T1" fmla="*/ 6049 h 1725"/>
                <a:gd name="T2" fmla="*/ 39798 w 2537"/>
                <a:gd name="T3" fmla="*/ 6049 h 1725"/>
                <a:gd name="T4" fmla="*/ 62534 w 2537"/>
                <a:gd name="T5" fmla="*/ 42393 h 1725"/>
                <a:gd name="T6" fmla="*/ 0 60000 65536"/>
                <a:gd name="T7" fmla="*/ 0 60000 65536"/>
                <a:gd name="T8" fmla="*/ 0 60000 65536"/>
                <a:gd name="T9" fmla="*/ 0 w 2537"/>
                <a:gd name="T10" fmla="*/ 0 h 1725"/>
                <a:gd name="T11" fmla="*/ 2537 w 2537"/>
                <a:gd name="T12" fmla="*/ 1725 h 17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7" h="1725">
                  <a:moveTo>
                    <a:pt x="0" y="246"/>
                  </a:moveTo>
                  <a:cubicBezTo>
                    <a:pt x="595" y="122"/>
                    <a:pt x="1192" y="0"/>
                    <a:pt x="1614" y="246"/>
                  </a:cubicBezTo>
                  <a:cubicBezTo>
                    <a:pt x="2038" y="492"/>
                    <a:pt x="2384" y="1478"/>
                    <a:pt x="2536" y="1724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36880" name="Freeform 14"/>
            <p:cNvSpPr>
              <a:spLocks/>
            </p:cNvSpPr>
            <p:nvPr/>
          </p:nvSpPr>
          <p:spPr bwMode="auto">
            <a:xfrm>
              <a:off x="847" y="1640"/>
              <a:ext cx="527" cy="421"/>
            </a:xfrm>
            <a:custGeom>
              <a:avLst/>
              <a:gdLst>
                <a:gd name="T0" fmla="*/ 0 w 2113"/>
                <a:gd name="T1" fmla="*/ 0 h 1690"/>
                <a:gd name="T2" fmla="*/ 36402 w 2113"/>
                <a:gd name="T3" fmla="*/ 15535 h 1690"/>
                <a:gd name="T4" fmla="*/ 52016 w 2113"/>
                <a:gd name="T5" fmla="*/ 41451 h 1690"/>
                <a:gd name="T6" fmla="*/ 0 60000 65536"/>
                <a:gd name="T7" fmla="*/ 0 60000 65536"/>
                <a:gd name="T8" fmla="*/ 0 60000 65536"/>
                <a:gd name="T9" fmla="*/ 0 w 2113"/>
                <a:gd name="T10" fmla="*/ 0 h 1690"/>
                <a:gd name="T11" fmla="*/ 2113 w 2113"/>
                <a:gd name="T12" fmla="*/ 1690 h 16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3" h="1690">
                  <a:moveTo>
                    <a:pt x="0" y="0"/>
                  </a:moveTo>
                  <a:cubicBezTo>
                    <a:pt x="562" y="175"/>
                    <a:pt x="1126" y="352"/>
                    <a:pt x="1478" y="633"/>
                  </a:cubicBezTo>
                  <a:cubicBezTo>
                    <a:pt x="1830" y="915"/>
                    <a:pt x="1971" y="1302"/>
                    <a:pt x="2112" y="1689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36881" name="Freeform 15"/>
            <p:cNvSpPr>
              <a:spLocks/>
            </p:cNvSpPr>
            <p:nvPr/>
          </p:nvSpPr>
          <p:spPr bwMode="auto">
            <a:xfrm>
              <a:off x="4128" y="1534"/>
              <a:ext cx="579" cy="527"/>
            </a:xfrm>
            <a:custGeom>
              <a:avLst/>
              <a:gdLst>
                <a:gd name="T0" fmla="*/ 0 w 2325"/>
                <a:gd name="T1" fmla="*/ 51967 h 2114"/>
                <a:gd name="T2" fmla="*/ 10347 w 2325"/>
                <a:gd name="T3" fmla="*/ 20782 h 2114"/>
                <a:gd name="T4" fmla="*/ 56979 w 2325"/>
                <a:gd name="T5" fmla="*/ 0 h 2114"/>
                <a:gd name="T6" fmla="*/ 0 60000 65536"/>
                <a:gd name="T7" fmla="*/ 0 60000 65536"/>
                <a:gd name="T8" fmla="*/ 0 60000 65536"/>
                <a:gd name="T9" fmla="*/ 0 w 2325"/>
                <a:gd name="T10" fmla="*/ 0 h 2114"/>
                <a:gd name="T11" fmla="*/ 2325 w 2325"/>
                <a:gd name="T12" fmla="*/ 2114 h 21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" h="2114">
                  <a:moveTo>
                    <a:pt x="0" y="2113"/>
                  </a:moveTo>
                  <a:cubicBezTo>
                    <a:pt x="17" y="1655"/>
                    <a:pt x="34" y="1197"/>
                    <a:pt x="422" y="845"/>
                  </a:cubicBezTo>
                  <a:cubicBezTo>
                    <a:pt x="809" y="493"/>
                    <a:pt x="2008" y="140"/>
                    <a:pt x="2324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36882" name="Freeform 16"/>
            <p:cNvSpPr>
              <a:spLocks/>
            </p:cNvSpPr>
            <p:nvPr/>
          </p:nvSpPr>
          <p:spPr bwMode="auto">
            <a:xfrm>
              <a:off x="3334" y="1252"/>
              <a:ext cx="844" cy="121"/>
            </a:xfrm>
            <a:custGeom>
              <a:avLst/>
              <a:gdLst>
                <a:gd name="T0" fmla="*/ 0 w 3383"/>
                <a:gd name="T1" fmla="*/ 11642 h 491"/>
                <a:gd name="T2" fmla="*/ 36484 w 3383"/>
                <a:gd name="T3" fmla="*/ 1663 h 491"/>
                <a:gd name="T4" fmla="*/ 83370 w 3383"/>
                <a:gd name="T5" fmla="*/ 1663 h 491"/>
                <a:gd name="T6" fmla="*/ 0 60000 65536"/>
                <a:gd name="T7" fmla="*/ 0 60000 65536"/>
                <a:gd name="T8" fmla="*/ 0 60000 65536"/>
                <a:gd name="T9" fmla="*/ 0 w 3383"/>
                <a:gd name="T10" fmla="*/ 0 h 491"/>
                <a:gd name="T11" fmla="*/ 3383 w 3383"/>
                <a:gd name="T12" fmla="*/ 491 h 4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3" h="491">
                  <a:moveTo>
                    <a:pt x="0" y="490"/>
                  </a:moveTo>
                  <a:cubicBezTo>
                    <a:pt x="458" y="315"/>
                    <a:pt x="915" y="140"/>
                    <a:pt x="1480" y="70"/>
                  </a:cubicBezTo>
                  <a:cubicBezTo>
                    <a:pt x="2043" y="0"/>
                    <a:pt x="2712" y="34"/>
                    <a:pt x="3382" y="7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361"/>
            </a:p>
          </p:txBody>
        </p:sp>
        <p:sp>
          <p:nvSpPr>
            <p:cNvPr id="36883" name="Text Box 17"/>
            <p:cNvSpPr txBox="1">
              <a:spLocks noChangeArrowheads="1"/>
            </p:cNvSpPr>
            <p:nvPr/>
          </p:nvSpPr>
          <p:spPr bwMode="auto">
            <a:xfrm>
              <a:off x="2487" y="1284"/>
              <a:ext cx="84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361" b="1">
                  <a:solidFill>
                    <a:schemeClr val="tx1"/>
                  </a:solidFill>
                  <a:latin typeface="Comic Sans MS" panose="030F0702030302020204" pitchFamily="66" charset="0"/>
                </a:rPr>
                <a:t>Display-board</a:t>
              </a:r>
              <a:br>
                <a:rPr lang="en-GB" altLang="en-US" sz="1361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361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0.1</a:t>
              </a:r>
            </a:p>
          </p:txBody>
        </p:sp>
        <p:sp>
          <p:nvSpPr>
            <p:cNvPr id="36884" name="Text Box 18"/>
            <p:cNvSpPr txBox="1">
              <a:spLocks noChangeArrowheads="1"/>
            </p:cNvSpPr>
            <p:nvPr/>
          </p:nvSpPr>
          <p:spPr bwMode="auto">
            <a:xfrm>
              <a:off x="3757" y="2169"/>
              <a:ext cx="845" cy="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361" b="1">
                  <a:solidFill>
                    <a:schemeClr val="tx1"/>
                  </a:solidFill>
                  <a:latin typeface="Comic Sans MS" panose="030F0702030302020204" pitchFamily="66" charset="0"/>
                </a:rPr>
                <a:t>Check-winner</a:t>
              </a:r>
              <a:br>
                <a:rPr lang="en-GB" altLang="en-US" sz="1361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361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0.4</a:t>
              </a:r>
            </a:p>
          </p:txBody>
        </p:sp>
        <p:sp>
          <p:nvSpPr>
            <p:cNvPr id="36885" name="Text Box 19"/>
            <p:cNvSpPr txBox="1">
              <a:spLocks noChangeArrowheads="1"/>
            </p:cNvSpPr>
            <p:nvPr/>
          </p:nvSpPr>
          <p:spPr bwMode="auto">
            <a:xfrm>
              <a:off x="1217" y="2220"/>
              <a:ext cx="950" cy="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361" b="1">
                  <a:solidFill>
                    <a:schemeClr val="tx1"/>
                  </a:solidFill>
                  <a:latin typeface="Comic Sans MS" panose="030F0702030302020204" pitchFamily="66" charset="0"/>
                </a:rPr>
                <a:t>Validate-move</a:t>
              </a:r>
              <a:br>
                <a:rPr lang="en-GB" altLang="en-US" sz="1361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361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0.2</a:t>
              </a:r>
            </a:p>
          </p:txBody>
        </p:sp>
        <p:sp>
          <p:nvSpPr>
            <p:cNvPr id="36886" name="Text Box 20"/>
            <p:cNvSpPr txBox="1">
              <a:spLocks noChangeArrowheads="1"/>
            </p:cNvSpPr>
            <p:nvPr/>
          </p:nvSpPr>
          <p:spPr bwMode="auto">
            <a:xfrm>
              <a:off x="2487" y="3303"/>
              <a:ext cx="84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497" b="1">
                  <a:solidFill>
                    <a:schemeClr val="tx1"/>
                  </a:solidFill>
                  <a:latin typeface="Comic Sans MS" panose="030F0702030302020204" pitchFamily="66" charset="0"/>
                </a:rPr>
                <a:t>Play-move</a:t>
              </a:r>
              <a:br>
                <a:rPr lang="en-GB" altLang="en-US" sz="1497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361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0.3</a:t>
              </a:r>
            </a:p>
          </p:txBody>
        </p:sp>
        <p:sp>
          <p:nvSpPr>
            <p:cNvPr id="36887" name="Text Box 21"/>
            <p:cNvSpPr txBox="1">
              <a:spLocks noChangeArrowheads="1"/>
            </p:cNvSpPr>
            <p:nvPr/>
          </p:nvSpPr>
          <p:spPr bwMode="auto">
            <a:xfrm>
              <a:off x="1005" y="1482"/>
              <a:ext cx="73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361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move</a:t>
              </a:r>
            </a:p>
          </p:txBody>
        </p:sp>
        <p:sp>
          <p:nvSpPr>
            <p:cNvPr id="36888" name="Text Box 22"/>
            <p:cNvSpPr txBox="1">
              <a:spLocks noChangeArrowheads="1"/>
            </p:cNvSpPr>
            <p:nvPr/>
          </p:nvSpPr>
          <p:spPr bwMode="auto">
            <a:xfrm>
              <a:off x="4233" y="1587"/>
              <a:ext cx="73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361" b="1">
                  <a:solidFill>
                    <a:schemeClr val="tx1"/>
                  </a:solidFill>
                  <a:latin typeface="Comic Sans MS" panose="030F0702030302020204" pitchFamily="66" charset="0"/>
                </a:rPr>
                <a:t>result</a:t>
              </a:r>
            </a:p>
          </p:txBody>
        </p:sp>
        <p:sp>
          <p:nvSpPr>
            <p:cNvPr id="36889" name="Text Box 23"/>
            <p:cNvSpPr txBox="1">
              <a:spLocks noChangeArrowheads="1"/>
            </p:cNvSpPr>
            <p:nvPr/>
          </p:nvSpPr>
          <p:spPr bwMode="auto">
            <a:xfrm>
              <a:off x="3545" y="1164"/>
              <a:ext cx="95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361" b="1">
                  <a:solidFill>
                    <a:schemeClr val="tx1"/>
                  </a:solidFill>
                  <a:latin typeface="Comic Sans MS" panose="030F0702030302020204" pitchFamily="66" charset="0"/>
                </a:rPr>
                <a:t>game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864" y="-151170"/>
            <a:ext cx="5828292" cy="686952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3600" b="1" dirty="0" smtClean="0"/>
              <a:t>Higher Level DFDs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27" y="468671"/>
            <a:ext cx="5864875" cy="4119552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408"/>
              </a:spcBef>
              <a:spcAft>
                <a:spcPts val="1200"/>
              </a:spcAft>
            </a:pPr>
            <a:r>
              <a:rPr lang="en-GB" altLang="en-US" sz="2400" dirty="0"/>
              <a:t>Each high-level function is  separately decomposed into </a:t>
            </a:r>
            <a:r>
              <a:rPr lang="en-GB" altLang="en-US" sz="2400" dirty="0" err="1"/>
              <a:t>subfunctions</a:t>
            </a:r>
            <a:r>
              <a:rPr lang="en-GB" altLang="en-US" sz="2400" dirty="0"/>
              <a:t>:</a:t>
            </a:r>
          </a:p>
          <a:p>
            <a:pPr marL="505503" lvl="1" defTabSz="622158">
              <a:lnSpc>
                <a:spcPct val="125000"/>
              </a:lnSpc>
              <a:spcBef>
                <a:spcPts val="408"/>
              </a:spcBef>
              <a:spcAft>
                <a:spcPts val="1200"/>
              </a:spcAft>
            </a:pPr>
            <a:r>
              <a:rPr lang="en-GB" altLang="en-US" sz="2400" b="1" dirty="0">
                <a:solidFill>
                  <a:schemeClr val="hlink"/>
                </a:solidFill>
              </a:rPr>
              <a:t>Identify the </a:t>
            </a:r>
            <a:r>
              <a:rPr lang="en-GB" altLang="en-US" sz="2400" b="1" dirty="0" err="1">
                <a:solidFill>
                  <a:schemeClr val="hlink"/>
                </a:solidFill>
              </a:rPr>
              <a:t>subfunctions</a:t>
            </a:r>
            <a:r>
              <a:rPr lang="en-GB" altLang="en-US" sz="2400" b="1" dirty="0">
                <a:solidFill>
                  <a:schemeClr val="hlink"/>
                </a:solidFill>
              </a:rPr>
              <a:t> of the function</a:t>
            </a:r>
          </a:p>
          <a:p>
            <a:pPr marL="505503" lvl="1" defTabSz="622158">
              <a:lnSpc>
                <a:spcPct val="125000"/>
              </a:lnSpc>
              <a:spcBef>
                <a:spcPts val="408"/>
              </a:spcBef>
              <a:spcAft>
                <a:spcPts val="1200"/>
              </a:spcAft>
            </a:pPr>
            <a:r>
              <a:rPr lang="en-GB" altLang="en-US" sz="2400" b="1" dirty="0">
                <a:solidFill>
                  <a:schemeClr val="hlink"/>
                </a:solidFill>
              </a:rPr>
              <a:t>Identify the data input to each </a:t>
            </a:r>
            <a:r>
              <a:rPr lang="en-GB" altLang="en-US" sz="2400" b="1" dirty="0" err="1">
                <a:solidFill>
                  <a:schemeClr val="hlink"/>
                </a:solidFill>
              </a:rPr>
              <a:t>subfunction</a:t>
            </a:r>
            <a:endParaRPr lang="en-GB" altLang="en-US" sz="2400" b="1" dirty="0">
              <a:solidFill>
                <a:schemeClr val="hlink"/>
              </a:solidFill>
            </a:endParaRPr>
          </a:p>
          <a:p>
            <a:pPr marL="505503" lvl="1" defTabSz="622158">
              <a:lnSpc>
                <a:spcPct val="125000"/>
              </a:lnSpc>
              <a:spcBef>
                <a:spcPts val="408"/>
              </a:spcBef>
              <a:spcAft>
                <a:spcPts val="1200"/>
              </a:spcAft>
            </a:pPr>
            <a:r>
              <a:rPr lang="en-GB" altLang="en-US" sz="2400" b="1" dirty="0">
                <a:solidFill>
                  <a:schemeClr val="hlink"/>
                </a:solidFill>
              </a:rPr>
              <a:t>Identify the data output from each </a:t>
            </a:r>
            <a:r>
              <a:rPr lang="en-GB" altLang="en-US" sz="2400" b="1" dirty="0" err="1">
                <a:solidFill>
                  <a:schemeClr val="hlink"/>
                </a:solidFill>
              </a:rPr>
              <a:t>subfunction</a:t>
            </a:r>
            <a:r>
              <a:rPr lang="en-GB" altLang="en-US" sz="2400" b="1" dirty="0">
                <a:solidFill>
                  <a:schemeClr val="hlink"/>
                </a:solidFill>
              </a:rPr>
              <a:t> </a:t>
            </a:r>
          </a:p>
          <a:p>
            <a:pPr marL="233309" indent="-233309" defTabSz="622158">
              <a:lnSpc>
                <a:spcPct val="125000"/>
              </a:lnSpc>
              <a:spcBef>
                <a:spcPts val="408"/>
              </a:spcBef>
              <a:spcAft>
                <a:spcPts val="1200"/>
              </a:spcAft>
            </a:pPr>
            <a:r>
              <a:rPr lang="en-GB" altLang="en-US" sz="2400" dirty="0"/>
              <a:t>These are represented as DFDs.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52798" y="1283558"/>
            <a:ext cx="3391202" cy="2735929"/>
            <a:chOff x="1542282" y="895350"/>
            <a:chExt cx="6342426" cy="3140971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457139" y="1752961"/>
              <a:ext cx="3826841" cy="1255092"/>
              <a:chOff x="1104" y="1680"/>
              <a:chExt cx="3214" cy="1054"/>
            </a:xfrm>
          </p:grpSpPr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1200" y="2304"/>
                <a:ext cx="286" cy="334"/>
              </a:xfrm>
              <a:prstGeom prst="ellipse">
                <a:avLst/>
              </a:prstGeom>
              <a:solidFill>
                <a:srgbClr val="990000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1680" y="2304"/>
                <a:ext cx="286" cy="334"/>
              </a:xfrm>
              <a:prstGeom prst="ellipse">
                <a:avLst/>
              </a:prstGeom>
              <a:solidFill>
                <a:srgbClr val="990000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286" cy="334"/>
              </a:xfrm>
              <a:prstGeom prst="ellipse">
                <a:avLst/>
              </a:prstGeom>
              <a:solidFill>
                <a:srgbClr val="990000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2687" y="2304"/>
                <a:ext cx="286" cy="334"/>
              </a:xfrm>
              <a:prstGeom prst="ellipse">
                <a:avLst/>
              </a:prstGeom>
              <a:solidFill>
                <a:srgbClr val="7610C2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3072" y="2304"/>
                <a:ext cx="286" cy="334"/>
              </a:xfrm>
              <a:prstGeom prst="ellipse">
                <a:avLst/>
              </a:prstGeom>
              <a:solidFill>
                <a:srgbClr val="7610C2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3455" y="2304"/>
                <a:ext cx="286" cy="334"/>
              </a:xfrm>
              <a:prstGeom prst="ellipse">
                <a:avLst/>
              </a:prstGeom>
              <a:solidFill>
                <a:srgbClr val="7610C2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3839" y="2304"/>
                <a:ext cx="286" cy="334"/>
              </a:xfrm>
              <a:prstGeom prst="ellipse">
                <a:avLst/>
              </a:prstGeom>
              <a:solidFill>
                <a:srgbClr val="7610C2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8" name="AutoShape 11"/>
              <p:cNvSpPr>
                <a:spLocks noChangeArrowheads="1"/>
              </p:cNvSpPr>
              <p:nvPr/>
            </p:nvSpPr>
            <p:spPr bwMode="auto">
              <a:xfrm>
                <a:off x="2592" y="2160"/>
                <a:ext cx="1726" cy="574"/>
              </a:xfrm>
              <a:prstGeom prst="roundRect">
                <a:avLst>
                  <a:gd name="adj" fmla="val 171"/>
                </a:avLst>
              </a:prstGeom>
              <a:noFill/>
              <a:ln w="38160">
                <a:solidFill>
                  <a:srgbClr val="4C38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9" name="AutoShape 12"/>
              <p:cNvSpPr>
                <a:spLocks noChangeArrowheads="1"/>
              </p:cNvSpPr>
              <p:nvPr/>
            </p:nvSpPr>
            <p:spPr bwMode="auto">
              <a:xfrm>
                <a:off x="1104" y="2160"/>
                <a:ext cx="1342" cy="574"/>
              </a:xfrm>
              <a:prstGeom prst="roundRect">
                <a:avLst>
                  <a:gd name="adj" fmla="val 171"/>
                </a:avLst>
              </a:prstGeom>
              <a:noFill/>
              <a:ln w="38160">
                <a:solidFill>
                  <a:srgbClr val="4C38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50" name="Line 13"/>
              <p:cNvSpPr>
                <a:spLocks noChangeShapeType="1"/>
              </p:cNvSpPr>
              <p:nvPr/>
            </p:nvSpPr>
            <p:spPr bwMode="auto">
              <a:xfrm flipH="1">
                <a:off x="1104" y="1728"/>
                <a:ext cx="672" cy="432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51" name="Line 14"/>
              <p:cNvSpPr>
                <a:spLocks noChangeShapeType="1"/>
              </p:cNvSpPr>
              <p:nvPr/>
            </p:nvSpPr>
            <p:spPr bwMode="auto">
              <a:xfrm>
                <a:off x="2064" y="1680"/>
                <a:ext cx="384" cy="480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52" name="Line 15"/>
              <p:cNvSpPr>
                <a:spLocks noChangeShapeType="1"/>
              </p:cNvSpPr>
              <p:nvPr/>
            </p:nvSpPr>
            <p:spPr bwMode="auto">
              <a:xfrm flipH="1">
                <a:off x="2592" y="1728"/>
                <a:ext cx="383" cy="432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53" name="Line 16"/>
              <p:cNvSpPr>
                <a:spLocks noChangeShapeType="1"/>
              </p:cNvSpPr>
              <p:nvPr/>
            </p:nvSpPr>
            <p:spPr bwMode="auto">
              <a:xfrm>
                <a:off x="3263" y="1680"/>
                <a:ext cx="1056" cy="480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886129" y="895350"/>
              <a:ext cx="340236" cy="397482"/>
              <a:chOff x="2304" y="960"/>
              <a:chExt cx="286" cy="334"/>
            </a:xfrm>
          </p:grpSpPr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2304" y="960"/>
                <a:ext cx="286" cy="334"/>
              </a:xfrm>
              <a:prstGeom prst="ellipse">
                <a:avLst/>
              </a:prstGeom>
              <a:solidFill>
                <a:srgbClr val="8BAE6C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0" name="Freeform 39"/>
              <p:cNvSpPr>
                <a:spLocks noChangeArrowheads="1"/>
              </p:cNvSpPr>
              <p:nvPr/>
            </p:nvSpPr>
            <p:spPr bwMode="auto">
              <a:xfrm>
                <a:off x="2352" y="1056"/>
                <a:ext cx="158" cy="201"/>
              </a:xfrm>
              <a:custGeom>
                <a:avLst/>
                <a:gdLst/>
                <a:ahLst/>
                <a:cxnLst>
                  <a:cxn ang="0">
                    <a:pos x="366" y="165"/>
                  </a:cxn>
                  <a:cxn ang="0">
                    <a:pos x="373" y="272"/>
                  </a:cxn>
                  <a:cxn ang="0">
                    <a:pos x="409" y="417"/>
                  </a:cxn>
                  <a:cxn ang="0">
                    <a:pos x="451" y="424"/>
                  </a:cxn>
                  <a:cxn ang="0">
                    <a:pos x="250" y="522"/>
                  </a:cxn>
                  <a:cxn ang="0">
                    <a:pos x="285" y="371"/>
                  </a:cxn>
                  <a:cxn ang="0">
                    <a:pos x="292" y="220"/>
                  </a:cxn>
                  <a:cxn ang="0">
                    <a:pos x="334" y="211"/>
                  </a:cxn>
                  <a:cxn ang="0">
                    <a:pos x="334" y="0"/>
                  </a:cxn>
                  <a:cxn ang="0">
                    <a:pos x="373" y="6"/>
                  </a:cxn>
                  <a:cxn ang="0">
                    <a:pos x="409" y="50"/>
                  </a:cxn>
                  <a:cxn ang="0">
                    <a:pos x="416" y="158"/>
                  </a:cxn>
                  <a:cxn ang="0">
                    <a:pos x="458" y="165"/>
                  </a:cxn>
                  <a:cxn ang="0">
                    <a:pos x="487" y="265"/>
                  </a:cxn>
                  <a:cxn ang="0">
                    <a:pos x="494" y="417"/>
                  </a:cxn>
                  <a:cxn ang="0">
                    <a:pos x="535" y="424"/>
                  </a:cxn>
                  <a:cxn ang="0">
                    <a:pos x="571" y="577"/>
                  </a:cxn>
                  <a:cxn ang="0">
                    <a:pos x="574" y="728"/>
                  </a:cxn>
                  <a:cxn ang="0">
                    <a:pos x="617" y="737"/>
                  </a:cxn>
                  <a:cxn ang="0">
                    <a:pos x="694" y="835"/>
                  </a:cxn>
                  <a:cxn ang="0">
                    <a:pos x="701" y="886"/>
                  </a:cxn>
                  <a:cxn ang="0">
                    <a:pos x="458" y="895"/>
                  </a:cxn>
                  <a:cxn ang="0">
                    <a:pos x="451" y="842"/>
                  </a:cxn>
                  <a:cxn ang="0">
                    <a:pos x="528" y="835"/>
                  </a:cxn>
                  <a:cxn ang="0">
                    <a:pos x="494" y="737"/>
                  </a:cxn>
                  <a:cxn ang="0">
                    <a:pos x="487" y="584"/>
                  </a:cxn>
                  <a:cxn ang="0">
                    <a:pos x="207" y="682"/>
                  </a:cxn>
                  <a:cxn ang="0">
                    <a:pos x="165" y="689"/>
                  </a:cxn>
                  <a:cxn ang="0">
                    <a:pos x="243" y="835"/>
                  </a:cxn>
                  <a:cxn ang="0">
                    <a:pos x="250" y="886"/>
                  </a:cxn>
                  <a:cxn ang="0">
                    <a:pos x="6" y="895"/>
                  </a:cxn>
                  <a:cxn ang="0">
                    <a:pos x="0" y="842"/>
                  </a:cxn>
                  <a:cxn ang="0">
                    <a:pos x="84" y="835"/>
                  </a:cxn>
                  <a:cxn ang="0">
                    <a:pos x="91" y="781"/>
                  </a:cxn>
                  <a:cxn ang="0">
                    <a:pos x="123" y="636"/>
                  </a:cxn>
                  <a:cxn ang="0">
                    <a:pos x="162" y="629"/>
                  </a:cxn>
                  <a:cxn ang="0">
                    <a:pos x="165" y="469"/>
                  </a:cxn>
                  <a:cxn ang="0">
                    <a:pos x="200" y="318"/>
                  </a:cxn>
                  <a:cxn ang="0">
                    <a:pos x="243" y="309"/>
                  </a:cxn>
                  <a:cxn ang="0">
                    <a:pos x="250" y="211"/>
                  </a:cxn>
                  <a:cxn ang="0">
                    <a:pos x="285" y="59"/>
                  </a:cxn>
                  <a:cxn ang="0">
                    <a:pos x="328" y="50"/>
                  </a:cxn>
                  <a:cxn ang="0">
                    <a:pos x="334" y="0"/>
                  </a:cxn>
                </a:cxnLst>
                <a:rect l="0" t="0" r="r" b="b"/>
                <a:pathLst>
                  <a:path w="702" h="896">
                    <a:moveTo>
                      <a:pt x="334" y="165"/>
                    </a:moveTo>
                    <a:lnTo>
                      <a:pt x="366" y="165"/>
                    </a:lnTo>
                    <a:lnTo>
                      <a:pt x="366" y="265"/>
                    </a:lnTo>
                    <a:lnTo>
                      <a:pt x="373" y="272"/>
                    </a:lnTo>
                    <a:lnTo>
                      <a:pt x="409" y="272"/>
                    </a:lnTo>
                    <a:lnTo>
                      <a:pt x="409" y="417"/>
                    </a:lnTo>
                    <a:lnTo>
                      <a:pt x="416" y="424"/>
                    </a:lnTo>
                    <a:lnTo>
                      <a:pt x="451" y="424"/>
                    </a:lnTo>
                    <a:lnTo>
                      <a:pt x="451" y="522"/>
                    </a:lnTo>
                    <a:lnTo>
                      <a:pt x="250" y="522"/>
                    </a:lnTo>
                    <a:lnTo>
                      <a:pt x="250" y="371"/>
                    </a:lnTo>
                    <a:lnTo>
                      <a:pt x="285" y="371"/>
                    </a:lnTo>
                    <a:lnTo>
                      <a:pt x="292" y="364"/>
                    </a:lnTo>
                    <a:lnTo>
                      <a:pt x="292" y="220"/>
                    </a:lnTo>
                    <a:lnTo>
                      <a:pt x="328" y="220"/>
                    </a:lnTo>
                    <a:lnTo>
                      <a:pt x="334" y="211"/>
                    </a:lnTo>
                    <a:lnTo>
                      <a:pt x="334" y="165"/>
                    </a:lnTo>
                    <a:close/>
                    <a:moveTo>
                      <a:pt x="334" y="0"/>
                    </a:moveTo>
                    <a:lnTo>
                      <a:pt x="366" y="0"/>
                    </a:lnTo>
                    <a:lnTo>
                      <a:pt x="373" y="6"/>
                    </a:lnTo>
                    <a:lnTo>
                      <a:pt x="373" y="50"/>
                    </a:lnTo>
                    <a:lnTo>
                      <a:pt x="409" y="50"/>
                    </a:lnTo>
                    <a:lnTo>
                      <a:pt x="416" y="59"/>
                    </a:lnTo>
                    <a:lnTo>
                      <a:pt x="416" y="158"/>
                    </a:lnTo>
                    <a:lnTo>
                      <a:pt x="451" y="158"/>
                    </a:lnTo>
                    <a:lnTo>
                      <a:pt x="458" y="165"/>
                    </a:lnTo>
                    <a:lnTo>
                      <a:pt x="458" y="265"/>
                    </a:lnTo>
                    <a:lnTo>
                      <a:pt x="487" y="265"/>
                    </a:lnTo>
                    <a:lnTo>
                      <a:pt x="494" y="272"/>
                    </a:lnTo>
                    <a:lnTo>
                      <a:pt x="494" y="417"/>
                    </a:lnTo>
                    <a:lnTo>
                      <a:pt x="528" y="417"/>
                    </a:lnTo>
                    <a:lnTo>
                      <a:pt x="535" y="424"/>
                    </a:lnTo>
                    <a:lnTo>
                      <a:pt x="535" y="577"/>
                    </a:lnTo>
                    <a:lnTo>
                      <a:pt x="571" y="577"/>
                    </a:lnTo>
                    <a:lnTo>
                      <a:pt x="574" y="584"/>
                    </a:lnTo>
                    <a:lnTo>
                      <a:pt x="574" y="728"/>
                    </a:lnTo>
                    <a:lnTo>
                      <a:pt x="613" y="728"/>
                    </a:lnTo>
                    <a:lnTo>
                      <a:pt x="617" y="737"/>
                    </a:lnTo>
                    <a:lnTo>
                      <a:pt x="617" y="835"/>
                    </a:lnTo>
                    <a:lnTo>
                      <a:pt x="694" y="835"/>
                    </a:lnTo>
                    <a:lnTo>
                      <a:pt x="701" y="842"/>
                    </a:lnTo>
                    <a:lnTo>
                      <a:pt x="701" y="886"/>
                    </a:lnTo>
                    <a:lnTo>
                      <a:pt x="694" y="895"/>
                    </a:lnTo>
                    <a:lnTo>
                      <a:pt x="458" y="895"/>
                    </a:lnTo>
                    <a:lnTo>
                      <a:pt x="451" y="886"/>
                    </a:lnTo>
                    <a:lnTo>
                      <a:pt x="451" y="842"/>
                    </a:lnTo>
                    <a:lnTo>
                      <a:pt x="458" y="835"/>
                    </a:lnTo>
                    <a:lnTo>
                      <a:pt x="528" y="835"/>
                    </a:lnTo>
                    <a:lnTo>
                      <a:pt x="528" y="737"/>
                    </a:lnTo>
                    <a:lnTo>
                      <a:pt x="494" y="737"/>
                    </a:lnTo>
                    <a:lnTo>
                      <a:pt x="487" y="728"/>
                    </a:lnTo>
                    <a:lnTo>
                      <a:pt x="487" y="584"/>
                    </a:lnTo>
                    <a:lnTo>
                      <a:pt x="207" y="584"/>
                    </a:lnTo>
                    <a:lnTo>
                      <a:pt x="207" y="682"/>
                    </a:lnTo>
                    <a:lnTo>
                      <a:pt x="200" y="689"/>
                    </a:lnTo>
                    <a:lnTo>
                      <a:pt x="165" y="689"/>
                    </a:lnTo>
                    <a:lnTo>
                      <a:pt x="165" y="835"/>
                    </a:lnTo>
                    <a:lnTo>
                      <a:pt x="243" y="835"/>
                    </a:lnTo>
                    <a:lnTo>
                      <a:pt x="250" y="842"/>
                    </a:lnTo>
                    <a:lnTo>
                      <a:pt x="250" y="886"/>
                    </a:lnTo>
                    <a:lnTo>
                      <a:pt x="243" y="895"/>
                    </a:lnTo>
                    <a:lnTo>
                      <a:pt x="6" y="895"/>
                    </a:lnTo>
                    <a:lnTo>
                      <a:pt x="0" y="886"/>
                    </a:lnTo>
                    <a:lnTo>
                      <a:pt x="0" y="842"/>
                    </a:lnTo>
                    <a:lnTo>
                      <a:pt x="6" y="835"/>
                    </a:lnTo>
                    <a:lnTo>
                      <a:pt x="84" y="835"/>
                    </a:lnTo>
                    <a:lnTo>
                      <a:pt x="84" y="788"/>
                    </a:lnTo>
                    <a:lnTo>
                      <a:pt x="91" y="781"/>
                    </a:lnTo>
                    <a:lnTo>
                      <a:pt x="123" y="781"/>
                    </a:lnTo>
                    <a:lnTo>
                      <a:pt x="123" y="636"/>
                    </a:lnTo>
                    <a:lnTo>
                      <a:pt x="130" y="629"/>
                    </a:lnTo>
                    <a:lnTo>
                      <a:pt x="162" y="629"/>
                    </a:lnTo>
                    <a:lnTo>
                      <a:pt x="162" y="478"/>
                    </a:lnTo>
                    <a:lnTo>
                      <a:pt x="165" y="469"/>
                    </a:lnTo>
                    <a:lnTo>
                      <a:pt x="200" y="469"/>
                    </a:lnTo>
                    <a:lnTo>
                      <a:pt x="200" y="318"/>
                    </a:lnTo>
                    <a:lnTo>
                      <a:pt x="207" y="309"/>
                    </a:lnTo>
                    <a:lnTo>
                      <a:pt x="243" y="309"/>
                    </a:lnTo>
                    <a:lnTo>
                      <a:pt x="243" y="220"/>
                    </a:lnTo>
                    <a:lnTo>
                      <a:pt x="250" y="211"/>
                    </a:lnTo>
                    <a:lnTo>
                      <a:pt x="285" y="211"/>
                    </a:lnTo>
                    <a:lnTo>
                      <a:pt x="285" y="59"/>
                    </a:lnTo>
                    <a:lnTo>
                      <a:pt x="292" y="50"/>
                    </a:lnTo>
                    <a:lnTo>
                      <a:pt x="328" y="50"/>
                    </a:lnTo>
                    <a:lnTo>
                      <a:pt x="328" y="6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17819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633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085765" y="1067089"/>
              <a:ext cx="2055455" cy="1026108"/>
              <a:chOff x="1632" y="1104"/>
              <a:chExt cx="1726" cy="862"/>
            </a:xfrm>
          </p:grpSpPr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1776" y="1536"/>
                <a:ext cx="286" cy="334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2352" y="1536"/>
                <a:ext cx="286" cy="334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2975" y="1536"/>
                <a:ext cx="286" cy="334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33" name="AutoShape 24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725" cy="574"/>
              </a:xfrm>
              <a:prstGeom prst="roundRect">
                <a:avLst>
                  <a:gd name="adj" fmla="val 171"/>
                </a:avLst>
              </a:prstGeom>
              <a:noFill/>
              <a:ln w="38160">
                <a:solidFill>
                  <a:srgbClr val="4C38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34" name="Line 25"/>
              <p:cNvSpPr>
                <a:spLocks noChangeShapeType="1"/>
              </p:cNvSpPr>
              <p:nvPr/>
            </p:nvSpPr>
            <p:spPr bwMode="auto">
              <a:xfrm flipH="1">
                <a:off x="1632" y="1104"/>
                <a:ext cx="672" cy="288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2591" y="1104"/>
                <a:ext cx="768" cy="288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6" name="Freeform 35"/>
              <p:cNvSpPr>
                <a:spLocks noChangeArrowheads="1"/>
              </p:cNvSpPr>
              <p:nvPr/>
            </p:nvSpPr>
            <p:spPr bwMode="auto">
              <a:xfrm>
                <a:off x="1824" y="1620"/>
                <a:ext cx="158" cy="201"/>
              </a:xfrm>
              <a:custGeom>
                <a:avLst/>
                <a:gdLst/>
                <a:ahLst/>
                <a:cxnLst>
                  <a:cxn ang="0">
                    <a:pos x="447" y="59"/>
                  </a:cxn>
                  <a:cxn ang="0">
                    <a:pos x="455" y="112"/>
                  </a:cxn>
                  <a:cxn ang="0">
                    <a:pos x="499" y="158"/>
                  </a:cxn>
                  <a:cxn ang="0">
                    <a:pos x="543" y="165"/>
                  </a:cxn>
                  <a:cxn ang="0">
                    <a:pos x="507" y="309"/>
                  </a:cxn>
                  <a:cxn ang="0">
                    <a:pos x="499" y="364"/>
                  </a:cxn>
                  <a:cxn ang="0">
                    <a:pos x="447" y="371"/>
                  </a:cxn>
                  <a:cxn ang="0">
                    <a:pos x="202" y="417"/>
                  </a:cxn>
                  <a:cxn ang="0">
                    <a:pos x="202" y="478"/>
                  </a:cxn>
                  <a:cxn ang="0">
                    <a:pos x="499" y="522"/>
                  </a:cxn>
                  <a:cxn ang="0">
                    <a:pos x="543" y="531"/>
                  </a:cxn>
                  <a:cxn ang="0">
                    <a:pos x="551" y="584"/>
                  </a:cxn>
                  <a:cxn ang="0">
                    <a:pos x="594" y="728"/>
                  </a:cxn>
                  <a:cxn ang="0">
                    <a:pos x="543" y="737"/>
                  </a:cxn>
                  <a:cxn ang="0">
                    <a:pos x="455" y="781"/>
                  </a:cxn>
                  <a:cxn ang="0">
                    <a:pos x="447" y="835"/>
                  </a:cxn>
                  <a:cxn ang="0">
                    <a:pos x="202" y="478"/>
                  </a:cxn>
                  <a:cxn ang="0">
                    <a:pos x="499" y="0"/>
                  </a:cxn>
                  <a:cxn ang="0">
                    <a:pos x="507" y="50"/>
                  </a:cxn>
                  <a:cxn ang="0">
                    <a:pos x="602" y="59"/>
                  </a:cxn>
                  <a:cxn ang="0">
                    <a:pos x="646" y="158"/>
                  </a:cxn>
                  <a:cxn ang="0">
                    <a:pos x="650" y="309"/>
                  </a:cxn>
                  <a:cxn ang="0">
                    <a:pos x="602" y="318"/>
                  </a:cxn>
                  <a:cxn ang="0">
                    <a:pos x="594" y="371"/>
                  </a:cxn>
                  <a:cxn ang="0">
                    <a:pos x="507" y="417"/>
                  </a:cxn>
                  <a:cxn ang="0">
                    <a:pos x="551" y="424"/>
                  </a:cxn>
                  <a:cxn ang="0">
                    <a:pos x="646" y="469"/>
                  </a:cxn>
                  <a:cxn ang="0">
                    <a:pos x="650" y="577"/>
                  </a:cxn>
                  <a:cxn ang="0">
                    <a:pos x="701" y="584"/>
                  </a:cxn>
                  <a:cxn ang="0">
                    <a:pos x="693" y="737"/>
                  </a:cxn>
                  <a:cxn ang="0">
                    <a:pos x="650" y="835"/>
                  </a:cxn>
                  <a:cxn ang="0">
                    <a:pos x="551" y="842"/>
                  </a:cxn>
                  <a:cxn ang="0">
                    <a:pos x="543" y="895"/>
                  </a:cxn>
                  <a:cxn ang="0">
                    <a:pos x="0" y="886"/>
                  </a:cxn>
                  <a:cxn ang="0">
                    <a:pos x="7" y="835"/>
                  </a:cxn>
                  <a:cxn ang="0">
                    <a:pos x="103" y="59"/>
                  </a:cxn>
                  <a:cxn ang="0">
                    <a:pos x="0" y="50"/>
                  </a:cxn>
                  <a:cxn ang="0">
                    <a:pos x="7" y="0"/>
                  </a:cxn>
                </a:cxnLst>
                <a:rect l="0" t="0" r="r" b="b"/>
                <a:pathLst>
                  <a:path w="702" h="896">
                    <a:moveTo>
                      <a:pt x="202" y="59"/>
                    </a:moveTo>
                    <a:lnTo>
                      <a:pt x="447" y="59"/>
                    </a:lnTo>
                    <a:lnTo>
                      <a:pt x="447" y="105"/>
                    </a:lnTo>
                    <a:lnTo>
                      <a:pt x="455" y="112"/>
                    </a:lnTo>
                    <a:lnTo>
                      <a:pt x="499" y="112"/>
                    </a:lnTo>
                    <a:lnTo>
                      <a:pt x="499" y="158"/>
                    </a:lnTo>
                    <a:lnTo>
                      <a:pt x="507" y="165"/>
                    </a:lnTo>
                    <a:lnTo>
                      <a:pt x="543" y="165"/>
                    </a:lnTo>
                    <a:lnTo>
                      <a:pt x="543" y="309"/>
                    </a:lnTo>
                    <a:lnTo>
                      <a:pt x="507" y="309"/>
                    </a:lnTo>
                    <a:lnTo>
                      <a:pt x="499" y="318"/>
                    </a:lnTo>
                    <a:lnTo>
                      <a:pt x="499" y="364"/>
                    </a:lnTo>
                    <a:lnTo>
                      <a:pt x="455" y="364"/>
                    </a:lnTo>
                    <a:lnTo>
                      <a:pt x="447" y="371"/>
                    </a:lnTo>
                    <a:lnTo>
                      <a:pt x="447" y="417"/>
                    </a:lnTo>
                    <a:lnTo>
                      <a:pt x="202" y="417"/>
                    </a:lnTo>
                    <a:lnTo>
                      <a:pt x="202" y="59"/>
                    </a:lnTo>
                    <a:close/>
                    <a:moveTo>
                      <a:pt x="202" y="478"/>
                    </a:moveTo>
                    <a:lnTo>
                      <a:pt x="499" y="478"/>
                    </a:lnTo>
                    <a:lnTo>
                      <a:pt x="499" y="522"/>
                    </a:lnTo>
                    <a:lnTo>
                      <a:pt x="507" y="531"/>
                    </a:lnTo>
                    <a:lnTo>
                      <a:pt x="543" y="531"/>
                    </a:lnTo>
                    <a:lnTo>
                      <a:pt x="543" y="577"/>
                    </a:lnTo>
                    <a:lnTo>
                      <a:pt x="551" y="584"/>
                    </a:lnTo>
                    <a:lnTo>
                      <a:pt x="594" y="584"/>
                    </a:lnTo>
                    <a:lnTo>
                      <a:pt x="594" y="728"/>
                    </a:lnTo>
                    <a:lnTo>
                      <a:pt x="551" y="728"/>
                    </a:lnTo>
                    <a:lnTo>
                      <a:pt x="543" y="737"/>
                    </a:lnTo>
                    <a:lnTo>
                      <a:pt x="543" y="781"/>
                    </a:lnTo>
                    <a:lnTo>
                      <a:pt x="455" y="781"/>
                    </a:lnTo>
                    <a:lnTo>
                      <a:pt x="447" y="788"/>
                    </a:lnTo>
                    <a:lnTo>
                      <a:pt x="447" y="835"/>
                    </a:lnTo>
                    <a:lnTo>
                      <a:pt x="202" y="835"/>
                    </a:lnTo>
                    <a:lnTo>
                      <a:pt x="202" y="478"/>
                    </a:lnTo>
                    <a:close/>
                    <a:moveTo>
                      <a:pt x="7" y="0"/>
                    </a:moveTo>
                    <a:lnTo>
                      <a:pt x="499" y="0"/>
                    </a:lnTo>
                    <a:lnTo>
                      <a:pt x="507" y="6"/>
                    </a:lnTo>
                    <a:lnTo>
                      <a:pt x="507" y="50"/>
                    </a:lnTo>
                    <a:lnTo>
                      <a:pt x="594" y="50"/>
                    </a:lnTo>
                    <a:lnTo>
                      <a:pt x="602" y="59"/>
                    </a:lnTo>
                    <a:lnTo>
                      <a:pt x="602" y="158"/>
                    </a:lnTo>
                    <a:lnTo>
                      <a:pt x="646" y="158"/>
                    </a:lnTo>
                    <a:lnTo>
                      <a:pt x="650" y="165"/>
                    </a:lnTo>
                    <a:lnTo>
                      <a:pt x="650" y="309"/>
                    </a:lnTo>
                    <a:lnTo>
                      <a:pt x="646" y="318"/>
                    </a:lnTo>
                    <a:lnTo>
                      <a:pt x="602" y="318"/>
                    </a:lnTo>
                    <a:lnTo>
                      <a:pt x="602" y="364"/>
                    </a:lnTo>
                    <a:lnTo>
                      <a:pt x="594" y="371"/>
                    </a:lnTo>
                    <a:lnTo>
                      <a:pt x="507" y="371"/>
                    </a:lnTo>
                    <a:lnTo>
                      <a:pt x="507" y="417"/>
                    </a:lnTo>
                    <a:lnTo>
                      <a:pt x="543" y="417"/>
                    </a:lnTo>
                    <a:lnTo>
                      <a:pt x="551" y="424"/>
                    </a:lnTo>
                    <a:lnTo>
                      <a:pt x="551" y="469"/>
                    </a:lnTo>
                    <a:lnTo>
                      <a:pt x="646" y="469"/>
                    </a:lnTo>
                    <a:lnTo>
                      <a:pt x="650" y="478"/>
                    </a:lnTo>
                    <a:lnTo>
                      <a:pt x="650" y="577"/>
                    </a:lnTo>
                    <a:lnTo>
                      <a:pt x="693" y="577"/>
                    </a:lnTo>
                    <a:lnTo>
                      <a:pt x="701" y="584"/>
                    </a:lnTo>
                    <a:lnTo>
                      <a:pt x="701" y="728"/>
                    </a:lnTo>
                    <a:lnTo>
                      <a:pt x="693" y="737"/>
                    </a:lnTo>
                    <a:lnTo>
                      <a:pt x="650" y="737"/>
                    </a:lnTo>
                    <a:lnTo>
                      <a:pt x="650" y="835"/>
                    </a:lnTo>
                    <a:lnTo>
                      <a:pt x="646" y="842"/>
                    </a:lnTo>
                    <a:lnTo>
                      <a:pt x="551" y="842"/>
                    </a:lnTo>
                    <a:lnTo>
                      <a:pt x="551" y="886"/>
                    </a:lnTo>
                    <a:lnTo>
                      <a:pt x="543" y="895"/>
                    </a:lnTo>
                    <a:lnTo>
                      <a:pt x="7" y="895"/>
                    </a:lnTo>
                    <a:lnTo>
                      <a:pt x="0" y="886"/>
                    </a:lnTo>
                    <a:lnTo>
                      <a:pt x="0" y="842"/>
                    </a:lnTo>
                    <a:lnTo>
                      <a:pt x="7" y="835"/>
                    </a:lnTo>
                    <a:lnTo>
                      <a:pt x="103" y="835"/>
                    </a:lnTo>
                    <a:lnTo>
                      <a:pt x="103" y="59"/>
                    </a:lnTo>
                    <a:lnTo>
                      <a:pt x="7" y="59"/>
                    </a:lnTo>
                    <a:lnTo>
                      <a:pt x="0" y="50"/>
                    </a:lnTo>
                    <a:lnTo>
                      <a:pt x="0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17819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633"/>
              </a:p>
            </p:txBody>
          </p:sp>
          <p:sp>
            <p:nvSpPr>
              <p:cNvPr id="37" name="Freeform 36"/>
              <p:cNvSpPr>
                <a:spLocks noChangeArrowheads="1"/>
              </p:cNvSpPr>
              <p:nvPr/>
            </p:nvSpPr>
            <p:spPr bwMode="auto">
              <a:xfrm>
                <a:off x="2399" y="1620"/>
                <a:ext cx="158" cy="201"/>
              </a:xfrm>
              <a:custGeom>
                <a:avLst/>
                <a:gdLst/>
                <a:ahLst/>
                <a:cxnLst>
                  <a:cxn ang="0">
                    <a:pos x="542" y="0"/>
                  </a:cxn>
                  <a:cxn ang="0">
                    <a:pos x="550" y="50"/>
                  </a:cxn>
                  <a:cxn ang="0">
                    <a:pos x="645" y="6"/>
                  </a:cxn>
                  <a:cxn ang="0">
                    <a:pos x="692" y="0"/>
                  </a:cxn>
                  <a:cxn ang="0">
                    <a:pos x="700" y="265"/>
                  </a:cxn>
                  <a:cxn ang="0">
                    <a:pos x="649" y="272"/>
                  </a:cxn>
                  <a:cxn ang="0">
                    <a:pos x="645" y="165"/>
                  </a:cxn>
                  <a:cxn ang="0">
                    <a:pos x="593" y="158"/>
                  </a:cxn>
                  <a:cxn ang="0">
                    <a:pos x="506" y="112"/>
                  </a:cxn>
                  <a:cxn ang="0">
                    <a:pos x="498" y="59"/>
                  </a:cxn>
                  <a:cxn ang="0">
                    <a:pos x="301" y="105"/>
                  </a:cxn>
                  <a:cxn ang="0">
                    <a:pos x="253" y="112"/>
                  </a:cxn>
                  <a:cxn ang="0">
                    <a:pos x="245" y="165"/>
                  </a:cxn>
                  <a:cxn ang="0">
                    <a:pos x="150" y="265"/>
                  </a:cxn>
                  <a:cxn ang="0">
                    <a:pos x="107" y="272"/>
                  </a:cxn>
                  <a:cxn ang="0">
                    <a:pos x="142" y="629"/>
                  </a:cxn>
                  <a:cxn ang="0">
                    <a:pos x="150" y="728"/>
                  </a:cxn>
                  <a:cxn ang="0">
                    <a:pos x="253" y="737"/>
                  </a:cxn>
                  <a:cxn ang="0">
                    <a:pos x="349" y="781"/>
                  </a:cxn>
                  <a:cxn ang="0">
                    <a:pos x="356" y="835"/>
                  </a:cxn>
                  <a:cxn ang="0">
                    <a:pos x="498" y="788"/>
                  </a:cxn>
                  <a:cxn ang="0">
                    <a:pos x="593" y="781"/>
                  </a:cxn>
                  <a:cxn ang="0">
                    <a:pos x="601" y="728"/>
                  </a:cxn>
                  <a:cxn ang="0">
                    <a:pos x="645" y="689"/>
                  </a:cxn>
                  <a:cxn ang="0">
                    <a:pos x="692" y="682"/>
                  </a:cxn>
                  <a:cxn ang="0">
                    <a:pos x="700" y="728"/>
                  </a:cxn>
                  <a:cxn ang="0">
                    <a:pos x="649" y="737"/>
                  </a:cxn>
                  <a:cxn ang="0">
                    <a:pos x="645" y="842"/>
                  </a:cxn>
                  <a:cxn ang="0">
                    <a:pos x="550" y="886"/>
                  </a:cxn>
                  <a:cxn ang="0">
                    <a:pos x="253" y="895"/>
                  </a:cxn>
                  <a:cxn ang="0">
                    <a:pos x="245" y="842"/>
                  </a:cxn>
                  <a:cxn ang="0">
                    <a:pos x="142" y="835"/>
                  </a:cxn>
                  <a:cxn ang="0">
                    <a:pos x="107" y="788"/>
                  </a:cxn>
                  <a:cxn ang="0">
                    <a:pos x="103" y="737"/>
                  </a:cxn>
                  <a:cxn ang="0">
                    <a:pos x="51" y="728"/>
                  </a:cxn>
                  <a:cxn ang="0">
                    <a:pos x="7" y="636"/>
                  </a:cxn>
                  <a:cxn ang="0">
                    <a:pos x="0" y="272"/>
                  </a:cxn>
                  <a:cxn ang="0">
                    <a:pos x="51" y="265"/>
                  </a:cxn>
                  <a:cxn ang="0">
                    <a:pos x="59" y="158"/>
                  </a:cxn>
                  <a:cxn ang="0">
                    <a:pos x="103" y="112"/>
                  </a:cxn>
                  <a:cxn ang="0">
                    <a:pos x="142" y="105"/>
                  </a:cxn>
                  <a:cxn ang="0">
                    <a:pos x="150" y="50"/>
                  </a:cxn>
                  <a:cxn ang="0">
                    <a:pos x="245" y="6"/>
                  </a:cxn>
                </a:cxnLst>
                <a:rect l="0" t="0" r="r" b="b"/>
                <a:pathLst>
                  <a:path w="701" h="896">
                    <a:moveTo>
                      <a:pt x="253" y="0"/>
                    </a:moveTo>
                    <a:lnTo>
                      <a:pt x="542" y="0"/>
                    </a:lnTo>
                    <a:lnTo>
                      <a:pt x="550" y="6"/>
                    </a:lnTo>
                    <a:lnTo>
                      <a:pt x="550" y="50"/>
                    </a:lnTo>
                    <a:lnTo>
                      <a:pt x="645" y="50"/>
                    </a:lnTo>
                    <a:lnTo>
                      <a:pt x="645" y="6"/>
                    </a:lnTo>
                    <a:lnTo>
                      <a:pt x="649" y="0"/>
                    </a:lnTo>
                    <a:lnTo>
                      <a:pt x="692" y="0"/>
                    </a:lnTo>
                    <a:lnTo>
                      <a:pt x="700" y="6"/>
                    </a:lnTo>
                    <a:lnTo>
                      <a:pt x="700" y="265"/>
                    </a:lnTo>
                    <a:lnTo>
                      <a:pt x="692" y="272"/>
                    </a:lnTo>
                    <a:lnTo>
                      <a:pt x="649" y="272"/>
                    </a:lnTo>
                    <a:lnTo>
                      <a:pt x="645" y="265"/>
                    </a:lnTo>
                    <a:lnTo>
                      <a:pt x="645" y="165"/>
                    </a:lnTo>
                    <a:lnTo>
                      <a:pt x="601" y="165"/>
                    </a:lnTo>
                    <a:lnTo>
                      <a:pt x="593" y="158"/>
                    </a:lnTo>
                    <a:lnTo>
                      <a:pt x="593" y="112"/>
                    </a:lnTo>
                    <a:lnTo>
                      <a:pt x="506" y="112"/>
                    </a:lnTo>
                    <a:lnTo>
                      <a:pt x="498" y="105"/>
                    </a:lnTo>
                    <a:lnTo>
                      <a:pt x="498" y="59"/>
                    </a:lnTo>
                    <a:lnTo>
                      <a:pt x="301" y="59"/>
                    </a:lnTo>
                    <a:lnTo>
                      <a:pt x="301" y="105"/>
                    </a:lnTo>
                    <a:lnTo>
                      <a:pt x="297" y="112"/>
                    </a:lnTo>
                    <a:lnTo>
                      <a:pt x="253" y="112"/>
                    </a:lnTo>
                    <a:lnTo>
                      <a:pt x="253" y="158"/>
                    </a:lnTo>
                    <a:lnTo>
                      <a:pt x="245" y="165"/>
                    </a:lnTo>
                    <a:lnTo>
                      <a:pt x="150" y="165"/>
                    </a:lnTo>
                    <a:lnTo>
                      <a:pt x="150" y="265"/>
                    </a:lnTo>
                    <a:lnTo>
                      <a:pt x="142" y="272"/>
                    </a:lnTo>
                    <a:lnTo>
                      <a:pt x="107" y="272"/>
                    </a:lnTo>
                    <a:lnTo>
                      <a:pt x="107" y="629"/>
                    </a:lnTo>
                    <a:lnTo>
                      <a:pt x="142" y="629"/>
                    </a:lnTo>
                    <a:lnTo>
                      <a:pt x="150" y="636"/>
                    </a:lnTo>
                    <a:lnTo>
                      <a:pt x="150" y="728"/>
                    </a:lnTo>
                    <a:lnTo>
                      <a:pt x="245" y="728"/>
                    </a:lnTo>
                    <a:lnTo>
                      <a:pt x="253" y="737"/>
                    </a:lnTo>
                    <a:lnTo>
                      <a:pt x="253" y="781"/>
                    </a:lnTo>
                    <a:lnTo>
                      <a:pt x="349" y="781"/>
                    </a:lnTo>
                    <a:lnTo>
                      <a:pt x="356" y="788"/>
                    </a:lnTo>
                    <a:lnTo>
                      <a:pt x="356" y="835"/>
                    </a:lnTo>
                    <a:lnTo>
                      <a:pt x="498" y="835"/>
                    </a:lnTo>
                    <a:lnTo>
                      <a:pt x="498" y="788"/>
                    </a:lnTo>
                    <a:lnTo>
                      <a:pt x="506" y="781"/>
                    </a:lnTo>
                    <a:lnTo>
                      <a:pt x="593" y="781"/>
                    </a:lnTo>
                    <a:lnTo>
                      <a:pt x="593" y="737"/>
                    </a:lnTo>
                    <a:lnTo>
                      <a:pt x="601" y="728"/>
                    </a:lnTo>
                    <a:lnTo>
                      <a:pt x="645" y="728"/>
                    </a:lnTo>
                    <a:lnTo>
                      <a:pt x="645" y="689"/>
                    </a:lnTo>
                    <a:lnTo>
                      <a:pt x="649" y="682"/>
                    </a:lnTo>
                    <a:lnTo>
                      <a:pt x="692" y="682"/>
                    </a:lnTo>
                    <a:lnTo>
                      <a:pt x="700" y="689"/>
                    </a:lnTo>
                    <a:lnTo>
                      <a:pt x="700" y="728"/>
                    </a:lnTo>
                    <a:lnTo>
                      <a:pt x="692" y="737"/>
                    </a:lnTo>
                    <a:lnTo>
                      <a:pt x="649" y="737"/>
                    </a:lnTo>
                    <a:lnTo>
                      <a:pt x="649" y="835"/>
                    </a:lnTo>
                    <a:lnTo>
                      <a:pt x="645" y="842"/>
                    </a:lnTo>
                    <a:lnTo>
                      <a:pt x="550" y="842"/>
                    </a:lnTo>
                    <a:lnTo>
                      <a:pt x="550" y="886"/>
                    </a:lnTo>
                    <a:lnTo>
                      <a:pt x="542" y="895"/>
                    </a:lnTo>
                    <a:lnTo>
                      <a:pt x="253" y="895"/>
                    </a:lnTo>
                    <a:lnTo>
                      <a:pt x="245" y="886"/>
                    </a:lnTo>
                    <a:lnTo>
                      <a:pt x="245" y="842"/>
                    </a:lnTo>
                    <a:lnTo>
                      <a:pt x="150" y="842"/>
                    </a:lnTo>
                    <a:lnTo>
                      <a:pt x="142" y="835"/>
                    </a:lnTo>
                    <a:lnTo>
                      <a:pt x="142" y="788"/>
                    </a:lnTo>
                    <a:lnTo>
                      <a:pt x="107" y="788"/>
                    </a:lnTo>
                    <a:lnTo>
                      <a:pt x="103" y="781"/>
                    </a:lnTo>
                    <a:lnTo>
                      <a:pt x="103" y="737"/>
                    </a:lnTo>
                    <a:lnTo>
                      <a:pt x="59" y="737"/>
                    </a:lnTo>
                    <a:lnTo>
                      <a:pt x="51" y="728"/>
                    </a:lnTo>
                    <a:lnTo>
                      <a:pt x="51" y="636"/>
                    </a:lnTo>
                    <a:lnTo>
                      <a:pt x="7" y="636"/>
                    </a:lnTo>
                    <a:lnTo>
                      <a:pt x="0" y="629"/>
                    </a:lnTo>
                    <a:lnTo>
                      <a:pt x="0" y="272"/>
                    </a:lnTo>
                    <a:lnTo>
                      <a:pt x="7" y="265"/>
                    </a:lnTo>
                    <a:lnTo>
                      <a:pt x="51" y="265"/>
                    </a:lnTo>
                    <a:lnTo>
                      <a:pt x="51" y="165"/>
                    </a:lnTo>
                    <a:lnTo>
                      <a:pt x="59" y="158"/>
                    </a:lnTo>
                    <a:lnTo>
                      <a:pt x="103" y="158"/>
                    </a:lnTo>
                    <a:lnTo>
                      <a:pt x="103" y="112"/>
                    </a:lnTo>
                    <a:lnTo>
                      <a:pt x="107" y="105"/>
                    </a:lnTo>
                    <a:lnTo>
                      <a:pt x="142" y="105"/>
                    </a:lnTo>
                    <a:lnTo>
                      <a:pt x="142" y="59"/>
                    </a:lnTo>
                    <a:lnTo>
                      <a:pt x="150" y="50"/>
                    </a:lnTo>
                    <a:lnTo>
                      <a:pt x="245" y="50"/>
                    </a:lnTo>
                    <a:lnTo>
                      <a:pt x="245" y="6"/>
                    </a:lnTo>
                    <a:lnTo>
                      <a:pt x="253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17819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633"/>
              </a:p>
            </p:txBody>
          </p:sp>
          <p:sp>
            <p:nvSpPr>
              <p:cNvPr id="38" name="Freeform 37"/>
              <p:cNvSpPr>
                <a:spLocks noChangeArrowheads="1"/>
              </p:cNvSpPr>
              <p:nvPr/>
            </p:nvSpPr>
            <p:spPr bwMode="auto">
              <a:xfrm>
                <a:off x="3023" y="1620"/>
                <a:ext cx="158" cy="201"/>
              </a:xfrm>
              <a:custGeom>
                <a:avLst/>
                <a:gdLst/>
                <a:ahLst/>
                <a:cxnLst>
                  <a:cxn ang="0">
                    <a:pos x="188" y="59"/>
                  </a:cxn>
                  <a:cxn ang="0">
                    <a:pos x="417" y="59"/>
                  </a:cxn>
                  <a:cxn ang="0">
                    <a:pos x="417" y="105"/>
                  </a:cxn>
                  <a:cxn ang="0">
                    <a:pos x="425" y="112"/>
                  </a:cxn>
                  <a:cxn ang="0">
                    <a:pos x="465" y="112"/>
                  </a:cxn>
                  <a:cxn ang="0">
                    <a:pos x="465" y="158"/>
                  </a:cxn>
                  <a:cxn ang="0">
                    <a:pos x="473" y="165"/>
                  </a:cxn>
                  <a:cxn ang="0">
                    <a:pos x="553" y="165"/>
                  </a:cxn>
                  <a:cxn ang="0">
                    <a:pos x="553" y="265"/>
                  </a:cxn>
                  <a:cxn ang="0">
                    <a:pos x="561" y="272"/>
                  </a:cxn>
                  <a:cxn ang="0">
                    <a:pos x="601" y="272"/>
                  </a:cxn>
                  <a:cxn ang="0">
                    <a:pos x="601" y="629"/>
                  </a:cxn>
                  <a:cxn ang="0">
                    <a:pos x="561" y="629"/>
                  </a:cxn>
                  <a:cxn ang="0">
                    <a:pos x="553" y="636"/>
                  </a:cxn>
                  <a:cxn ang="0">
                    <a:pos x="553" y="728"/>
                  </a:cxn>
                  <a:cxn ang="0">
                    <a:pos x="473" y="728"/>
                  </a:cxn>
                  <a:cxn ang="0">
                    <a:pos x="465" y="737"/>
                  </a:cxn>
                  <a:cxn ang="0">
                    <a:pos x="465" y="781"/>
                  </a:cxn>
                  <a:cxn ang="0">
                    <a:pos x="425" y="781"/>
                  </a:cxn>
                  <a:cxn ang="0">
                    <a:pos x="417" y="788"/>
                  </a:cxn>
                  <a:cxn ang="0">
                    <a:pos x="417" y="835"/>
                  </a:cxn>
                  <a:cxn ang="0">
                    <a:pos x="188" y="835"/>
                  </a:cxn>
                  <a:cxn ang="0">
                    <a:pos x="188" y="59"/>
                  </a:cxn>
                  <a:cxn ang="0">
                    <a:pos x="7" y="0"/>
                  </a:cxn>
                  <a:cxn ang="0">
                    <a:pos x="465" y="0"/>
                  </a:cxn>
                  <a:cxn ang="0">
                    <a:pos x="473" y="6"/>
                  </a:cxn>
                  <a:cxn ang="0">
                    <a:pos x="473" y="50"/>
                  </a:cxn>
                  <a:cxn ang="0">
                    <a:pos x="553" y="50"/>
                  </a:cxn>
                  <a:cxn ang="0">
                    <a:pos x="561" y="59"/>
                  </a:cxn>
                  <a:cxn ang="0">
                    <a:pos x="561" y="105"/>
                  </a:cxn>
                  <a:cxn ang="0">
                    <a:pos x="601" y="105"/>
                  </a:cxn>
                  <a:cxn ang="0">
                    <a:pos x="605" y="112"/>
                  </a:cxn>
                  <a:cxn ang="0">
                    <a:pos x="605" y="158"/>
                  </a:cxn>
                  <a:cxn ang="0">
                    <a:pos x="650" y="158"/>
                  </a:cxn>
                  <a:cxn ang="0">
                    <a:pos x="654" y="165"/>
                  </a:cxn>
                  <a:cxn ang="0">
                    <a:pos x="654" y="265"/>
                  </a:cxn>
                  <a:cxn ang="0">
                    <a:pos x="693" y="265"/>
                  </a:cxn>
                  <a:cxn ang="0">
                    <a:pos x="701" y="272"/>
                  </a:cxn>
                  <a:cxn ang="0">
                    <a:pos x="701" y="629"/>
                  </a:cxn>
                  <a:cxn ang="0">
                    <a:pos x="693" y="636"/>
                  </a:cxn>
                  <a:cxn ang="0">
                    <a:pos x="654" y="636"/>
                  </a:cxn>
                  <a:cxn ang="0">
                    <a:pos x="654" y="728"/>
                  </a:cxn>
                  <a:cxn ang="0">
                    <a:pos x="650" y="737"/>
                  </a:cxn>
                  <a:cxn ang="0">
                    <a:pos x="605" y="737"/>
                  </a:cxn>
                  <a:cxn ang="0">
                    <a:pos x="605" y="781"/>
                  </a:cxn>
                  <a:cxn ang="0">
                    <a:pos x="601" y="788"/>
                  </a:cxn>
                  <a:cxn ang="0">
                    <a:pos x="561" y="788"/>
                  </a:cxn>
                  <a:cxn ang="0">
                    <a:pos x="561" y="835"/>
                  </a:cxn>
                  <a:cxn ang="0">
                    <a:pos x="553" y="842"/>
                  </a:cxn>
                  <a:cxn ang="0">
                    <a:pos x="473" y="842"/>
                  </a:cxn>
                  <a:cxn ang="0">
                    <a:pos x="473" y="886"/>
                  </a:cxn>
                  <a:cxn ang="0">
                    <a:pos x="465" y="895"/>
                  </a:cxn>
                  <a:cxn ang="0">
                    <a:pos x="7" y="895"/>
                  </a:cxn>
                  <a:cxn ang="0">
                    <a:pos x="0" y="886"/>
                  </a:cxn>
                  <a:cxn ang="0">
                    <a:pos x="0" y="842"/>
                  </a:cxn>
                  <a:cxn ang="0">
                    <a:pos x="7" y="835"/>
                  </a:cxn>
                  <a:cxn ang="0">
                    <a:pos x="92" y="835"/>
                  </a:cxn>
                  <a:cxn ang="0">
                    <a:pos x="92" y="59"/>
                  </a:cxn>
                  <a:cxn ang="0">
                    <a:pos x="7" y="59"/>
                  </a:cxn>
                  <a:cxn ang="0">
                    <a:pos x="0" y="50"/>
                  </a:cxn>
                  <a:cxn ang="0">
                    <a:pos x="0" y="6"/>
                  </a:cxn>
                  <a:cxn ang="0">
                    <a:pos x="7" y="0"/>
                  </a:cxn>
                </a:cxnLst>
                <a:rect l="0" t="0" r="r" b="b"/>
                <a:pathLst>
                  <a:path w="702" h="896">
                    <a:moveTo>
                      <a:pt x="188" y="59"/>
                    </a:moveTo>
                    <a:lnTo>
                      <a:pt x="417" y="59"/>
                    </a:lnTo>
                    <a:lnTo>
                      <a:pt x="417" y="105"/>
                    </a:lnTo>
                    <a:lnTo>
                      <a:pt x="425" y="112"/>
                    </a:lnTo>
                    <a:lnTo>
                      <a:pt x="465" y="112"/>
                    </a:lnTo>
                    <a:lnTo>
                      <a:pt x="465" y="158"/>
                    </a:lnTo>
                    <a:lnTo>
                      <a:pt x="473" y="165"/>
                    </a:lnTo>
                    <a:lnTo>
                      <a:pt x="553" y="165"/>
                    </a:lnTo>
                    <a:lnTo>
                      <a:pt x="553" y="265"/>
                    </a:lnTo>
                    <a:lnTo>
                      <a:pt x="561" y="272"/>
                    </a:lnTo>
                    <a:lnTo>
                      <a:pt x="601" y="272"/>
                    </a:lnTo>
                    <a:lnTo>
                      <a:pt x="601" y="629"/>
                    </a:lnTo>
                    <a:lnTo>
                      <a:pt x="561" y="629"/>
                    </a:lnTo>
                    <a:lnTo>
                      <a:pt x="553" y="636"/>
                    </a:lnTo>
                    <a:lnTo>
                      <a:pt x="553" y="728"/>
                    </a:lnTo>
                    <a:lnTo>
                      <a:pt x="473" y="728"/>
                    </a:lnTo>
                    <a:lnTo>
                      <a:pt x="465" y="737"/>
                    </a:lnTo>
                    <a:lnTo>
                      <a:pt x="465" y="781"/>
                    </a:lnTo>
                    <a:lnTo>
                      <a:pt x="425" y="781"/>
                    </a:lnTo>
                    <a:lnTo>
                      <a:pt x="417" y="788"/>
                    </a:lnTo>
                    <a:lnTo>
                      <a:pt x="417" y="835"/>
                    </a:lnTo>
                    <a:lnTo>
                      <a:pt x="188" y="835"/>
                    </a:lnTo>
                    <a:lnTo>
                      <a:pt x="188" y="59"/>
                    </a:lnTo>
                    <a:close/>
                    <a:moveTo>
                      <a:pt x="7" y="0"/>
                    </a:moveTo>
                    <a:lnTo>
                      <a:pt x="465" y="0"/>
                    </a:lnTo>
                    <a:lnTo>
                      <a:pt x="473" y="6"/>
                    </a:lnTo>
                    <a:lnTo>
                      <a:pt x="473" y="50"/>
                    </a:lnTo>
                    <a:lnTo>
                      <a:pt x="553" y="50"/>
                    </a:lnTo>
                    <a:lnTo>
                      <a:pt x="561" y="59"/>
                    </a:lnTo>
                    <a:lnTo>
                      <a:pt x="561" y="105"/>
                    </a:lnTo>
                    <a:lnTo>
                      <a:pt x="601" y="105"/>
                    </a:lnTo>
                    <a:lnTo>
                      <a:pt x="605" y="112"/>
                    </a:lnTo>
                    <a:lnTo>
                      <a:pt x="605" y="158"/>
                    </a:lnTo>
                    <a:lnTo>
                      <a:pt x="650" y="158"/>
                    </a:lnTo>
                    <a:lnTo>
                      <a:pt x="654" y="165"/>
                    </a:lnTo>
                    <a:lnTo>
                      <a:pt x="654" y="265"/>
                    </a:lnTo>
                    <a:lnTo>
                      <a:pt x="693" y="265"/>
                    </a:lnTo>
                    <a:lnTo>
                      <a:pt x="701" y="272"/>
                    </a:lnTo>
                    <a:lnTo>
                      <a:pt x="701" y="629"/>
                    </a:lnTo>
                    <a:lnTo>
                      <a:pt x="693" y="636"/>
                    </a:lnTo>
                    <a:lnTo>
                      <a:pt x="654" y="636"/>
                    </a:lnTo>
                    <a:lnTo>
                      <a:pt x="654" y="728"/>
                    </a:lnTo>
                    <a:lnTo>
                      <a:pt x="650" y="737"/>
                    </a:lnTo>
                    <a:lnTo>
                      <a:pt x="605" y="737"/>
                    </a:lnTo>
                    <a:lnTo>
                      <a:pt x="605" y="781"/>
                    </a:lnTo>
                    <a:lnTo>
                      <a:pt x="601" y="788"/>
                    </a:lnTo>
                    <a:lnTo>
                      <a:pt x="561" y="788"/>
                    </a:lnTo>
                    <a:lnTo>
                      <a:pt x="561" y="835"/>
                    </a:lnTo>
                    <a:lnTo>
                      <a:pt x="553" y="842"/>
                    </a:lnTo>
                    <a:lnTo>
                      <a:pt x="473" y="842"/>
                    </a:lnTo>
                    <a:lnTo>
                      <a:pt x="473" y="886"/>
                    </a:lnTo>
                    <a:lnTo>
                      <a:pt x="465" y="895"/>
                    </a:lnTo>
                    <a:lnTo>
                      <a:pt x="7" y="895"/>
                    </a:lnTo>
                    <a:lnTo>
                      <a:pt x="0" y="886"/>
                    </a:lnTo>
                    <a:lnTo>
                      <a:pt x="0" y="842"/>
                    </a:lnTo>
                    <a:lnTo>
                      <a:pt x="7" y="835"/>
                    </a:lnTo>
                    <a:lnTo>
                      <a:pt x="92" y="835"/>
                    </a:lnTo>
                    <a:lnTo>
                      <a:pt x="92" y="59"/>
                    </a:lnTo>
                    <a:lnTo>
                      <a:pt x="7" y="59"/>
                    </a:lnTo>
                    <a:lnTo>
                      <a:pt x="0" y="50"/>
                    </a:lnTo>
                    <a:lnTo>
                      <a:pt x="0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17819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633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542282" y="3010213"/>
              <a:ext cx="6342426" cy="1026108"/>
              <a:chOff x="336" y="2736"/>
              <a:chExt cx="5326" cy="862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336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5376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384" y="2736"/>
                <a:ext cx="5038" cy="862"/>
                <a:chOff x="384" y="2736"/>
                <a:chExt cx="5038" cy="862"/>
              </a:xfrm>
            </p:grpSpPr>
            <p:sp>
              <p:nvSpPr>
                <p:cNvPr id="14" name="Oval 13"/>
                <p:cNvSpPr>
                  <a:spLocks noChangeArrowheads="1"/>
                </p:cNvSpPr>
                <p:nvPr/>
              </p:nvSpPr>
              <p:spPr bwMode="auto">
                <a:xfrm>
                  <a:off x="672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15" name="Oval 14"/>
                <p:cNvSpPr>
                  <a:spLocks noChangeArrowheads="1"/>
                </p:cNvSpPr>
                <p:nvPr/>
              </p:nvSpPr>
              <p:spPr bwMode="auto">
                <a:xfrm>
                  <a:off x="1008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16" name="Oval 15"/>
                <p:cNvSpPr>
                  <a:spLocks noChangeArrowheads="1"/>
                </p:cNvSpPr>
                <p:nvPr/>
              </p:nvSpPr>
              <p:spPr bwMode="auto">
                <a:xfrm>
                  <a:off x="1344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17" name="Oval 16"/>
                <p:cNvSpPr>
                  <a:spLocks noChangeArrowheads="1"/>
                </p:cNvSpPr>
                <p:nvPr/>
              </p:nvSpPr>
              <p:spPr bwMode="auto">
                <a:xfrm>
                  <a:off x="1680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>
                  <a:off x="2016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19" name="Oval 18"/>
                <p:cNvSpPr>
                  <a:spLocks noChangeArrowheads="1"/>
                </p:cNvSpPr>
                <p:nvPr/>
              </p:nvSpPr>
              <p:spPr bwMode="auto">
                <a:xfrm>
                  <a:off x="2352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>
                  <a:off x="2687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3024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3360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>
                  <a:off x="3695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>
                  <a:off x="4031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5" name="Oval 24"/>
                <p:cNvSpPr>
                  <a:spLocks noChangeArrowheads="1"/>
                </p:cNvSpPr>
                <p:nvPr/>
              </p:nvSpPr>
              <p:spPr bwMode="auto">
                <a:xfrm>
                  <a:off x="4367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6" name="Oval 25"/>
                <p:cNvSpPr>
                  <a:spLocks noChangeArrowheads="1"/>
                </p:cNvSpPr>
                <p:nvPr/>
              </p:nvSpPr>
              <p:spPr bwMode="auto">
                <a:xfrm>
                  <a:off x="4703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7" name="Oval 26"/>
                <p:cNvSpPr>
                  <a:spLocks noChangeArrowheads="1"/>
                </p:cNvSpPr>
                <p:nvPr/>
              </p:nvSpPr>
              <p:spPr bwMode="auto">
                <a:xfrm>
                  <a:off x="5039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8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84" y="2736"/>
                  <a:ext cx="720" cy="576"/>
                </a:xfrm>
                <a:prstGeom prst="line">
                  <a:avLst/>
                </a:prstGeom>
                <a:noFill/>
                <a:ln w="38160">
                  <a:solidFill>
                    <a:srgbClr val="4C38E2"/>
                  </a:solidFill>
                  <a:prstDash val="sysDot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29" name="Line 49"/>
                <p:cNvSpPr>
                  <a:spLocks noChangeShapeType="1"/>
                </p:cNvSpPr>
                <p:nvPr/>
              </p:nvSpPr>
              <p:spPr bwMode="auto">
                <a:xfrm>
                  <a:off x="4319" y="2736"/>
                  <a:ext cx="1104" cy="576"/>
                </a:xfrm>
                <a:prstGeom prst="line">
                  <a:avLst/>
                </a:prstGeom>
                <a:noFill/>
                <a:ln w="38160">
                  <a:solidFill>
                    <a:srgbClr val="4C38E2"/>
                  </a:solidFill>
                  <a:prstDash val="sysDot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</p:grpSp>
        </p:grpSp>
        <p:sp>
          <p:nvSpPr>
            <p:cNvPr id="9" name="Line 50"/>
            <p:cNvSpPr>
              <a:spLocks noChangeShapeType="1"/>
            </p:cNvSpPr>
            <p:nvPr/>
          </p:nvSpPr>
          <p:spPr bwMode="auto">
            <a:xfrm>
              <a:off x="4000621" y="3010213"/>
              <a:ext cx="114492" cy="62862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" name="Line 51"/>
            <p:cNvSpPr>
              <a:spLocks noChangeShapeType="1"/>
            </p:cNvSpPr>
            <p:nvPr/>
          </p:nvSpPr>
          <p:spPr bwMode="auto">
            <a:xfrm>
              <a:off x="4400263" y="3010213"/>
              <a:ext cx="114492" cy="62862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6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232" y="137175"/>
            <a:ext cx="5828292" cy="8543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731"/>
              </a:spcBef>
            </a:pPr>
            <a:r>
              <a:rPr lang="en-GB" altLang="en-US" sz="3674" b="1" dirty="0"/>
              <a:t>Decomposition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55901"/>
            <a:ext cx="8610600" cy="3213337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 marL="233309" indent="-233309" defTabSz="622158">
              <a:lnSpc>
                <a:spcPct val="13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sz="3266" dirty="0"/>
              <a:t>Decomposition of a bubble:</a:t>
            </a:r>
          </a:p>
          <a:p>
            <a:pPr marL="505503" lvl="1" defTabSz="622158">
              <a:lnSpc>
                <a:spcPct val="13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sz="2994" dirty="0"/>
              <a:t>Also </a:t>
            </a:r>
            <a:r>
              <a:rPr lang="en-GB" altLang="en-US" sz="3266" dirty="0"/>
              <a:t>called  </a:t>
            </a:r>
            <a:r>
              <a:rPr lang="en-GB" altLang="en-US" sz="2994" dirty="0">
                <a:solidFill>
                  <a:srgbClr val="0000CC"/>
                </a:solidFill>
              </a:rPr>
              <a:t>factoring </a:t>
            </a:r>
            <a:r>
              <a:rPr lang="en-GB" altLang="en-US" sz="2994" dirty="0"/>
              <a:t>or  </a:t>
            </a:r>
            <a:r>
              <a:rPr lang="en-GB" altLang="en-US" sz="2994" dirty="0">
                <a:solidFill>
                  <a:srgbClr val="0000CC"/>
                </a:solidFill>
              </a:rPr>
              <a:t>exploding</a:t>
            </a:r>
            <a:r>
              <a:rPr lang="en-GB" altLang="en-US" sz="2994" dirty="0"/>
              <a:t>.</a:t>
            </a:r>
          </a:p>
          <a:p>
            <a:pPr marL="233309" indent="-233309" defTabSz="622158">
              <a:lnSpc>
                <a:spcPct val="13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sz="3266" dirty="0"/>
              <a:t>Each bubble is decomposed into</a:t>
            </a:r>
          </a:p>
          <a:p>
            <a:pPr marL="505503" lvl="1" defTabSz="622158">
              <a:lnSpc>
                <a:spcPct val="13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sz="2994" dirty="0"/>
              <a:t> Between 3 to 7 bubbles.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62601" y="1428750"/>
            <a:ext cx="3391202" cy="2735929"/>
            <a:chOff x="1542282" y="895350"/>
            <a:chExt cx="6342426" cy="3140971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457139" y="1752961"/>
              <a:ext cx="3826841" cy="1255092"/>
              <a:chOff x="1104" y="1680"/>
              <a:chExt cx="3214" cy="1054"/>
            </a:xfrm>
          </p:grpSpPr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1200" y="2304"/>
                <a:ext cx="286" cy="334"/>
              </a:xfrm>
              <a:prstGeom prst="ellipse">
                <a:avLst/>
              </a:prstGeom>
              <a:solidFill>
                <a:srgbClr val="990000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1680" y="2304"/>
                <a:ext cx="286" cy="334"/>
              </a:xfrm>
              <a:prstGeom prst="ellipse">
                <a:avLst/>
              </a:prstGeom>
              <a:solidFill>
                <a:srgbClr val="990000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286" cy="334"/>
              </a:xfrm>
              <a:prstGeom prst="ellipse">
                <a:avLst/>
              </a:prstGeom>
              <a:solidFill>
                <a:srgbClr val="990000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2687" y="2304"/>
                <a:ext cx="286" cy="334"/>
              </a:xfrm>
              <a:prstGeom prst="ellipse">
                <a:avLst/>
              </a:prstGeom>
              <a:solidFill>
                <a:srgbClr val="7610C2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3072" y="2304"/>
                <a:ext cx="286" cy="334"/>
              </a:xfrm>
              <a:prstGeom prst="ellipse">
                <a:avLst/>
              </a:prstGeom>
              <a:solidFill>
                <a:srgbClr val="7610C2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3455" y="2304"/>
                <a:ext cx="286" cy="334"/>
              </a:xfrm>
              <a:prstGeom prst="ellipse">
                <a:avLst/>
              </a:prstGeom>
              <a:solidFill>
                <a:srgbClr val="7610C2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3839" y="2304"/>
                <a:ext cx="286" cy="334"/>
              </a:xfrm>
              <a:prstGeom prst="ellipse">
                <a:avLst/>
              </a:prstGeom>
              <a:solidFill>
                <a:srgbClr val="7610C2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8" name="AutoShape 11"/>
              <p:cNvSpPr>
                <a:spLocks noChangeArrowheads="1"/>
              </p:cNvSpPr>
              <p:nvPr/>
            </p:nvSpPr>
            <p:spPr bwMode="auto">
              <a:xfrm>
                <a:off x="2592" y="2160"/>
                <a:ext cx="1726" cy="574"/>
              </a:xfrm>
              <a:prstGeom prst="roundRect">
                <a:avLst>
                  <a:gd name="adj" fmla="val 171"/>
                </a:avLst>
              </a:prstGeom>
              <a:noFill/>
              <a:ln w="38160">
                <a:solidFill>
                  <a:srgbClr val="4C38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9" name="AutoShape 12"/>
              <p:cNvSpPr>
                <a:spLocks noChangeArrowheads="1"/>
              </p:cNvSpPr>
              <p:nvPr/>
            </p:nvSpPr>
            <p:spPr bwMode="auto">
              <a:xfrm>
                <a:off x="1104" y="2160"/>
                <a:ext cx="1342" cy="574"/>
              </a:xfrm>
              <a:prstGeom prst="roundRect">
                <a:avLst>
                  <a:gd name="adj" fmla="val 171"/>
                </a:avLst>
              </a:prstGeom>
              <a:noFill/>
              <a:ln w="38160">
                <a:solidFill>
                  <a:srgbClr val="4C38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50" name="Line 13"/>
              <p:cNvSpPr>
                <a:spLocks noChangeShapeType="1"/>
              </p:cNvSpPr>
              <p:nvPr/>
            </p:nvSpPr>
            <p:spPr bwMode="auto">
              <a:xfrm flipH="1">
                <a:off x="1104" y="1728"/>
                <a:ext cx="672" cy="432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51" name="Line 14"/>
              <p:cNvSpPr>
                <a:spLocks noChangeShapeType="1"/>
              </p:cNvSpPr>
              <p:nvPr/>
            </p:nvSpPr>
            <p:spPr bwMode="auto">
              <a:xfrm>
                <a:off x="2064" y="1680"/>
                <a:ext cx="384" cy="480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52" name="Line 15"/>
              <p:cNvSpPr>
                <a:spLocks noChangeShapeType="1"/>
              </p:cNvSpPr>
              <p:nvPr/>
            </p:nvSpPr>
            <p:spPr bwMode="auto">
              <a:xfrm flipH="1">
                <a:off x="2592" y="1728"/>
                <a:ext cx="383" cy="432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53" name="Line 16"/>
              <p:cNvSpPr>
                <a:spLocks noChangeShapeType="1"/>
              </p:cNvSpPr>
              <p:nvPr/>
            </p:nvSpPr>
            <p:spPr bwMode="auto">
              <a:xfrm>
                <a:off x="3263" y="1680"/>
                <a:ext cx="1056" cy="480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886129" y="895350"/>
              <a:ext cx="340236" cy="397482"/>
              <a:chOff x="2304" y="960"/>
              <a:chExt cx="286" cy="334"/>
            </a:xfrm>
          </p:grpSpPr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2304" y="960"/>
                <a:ext cx="286" cy="334"/>
              </a:xfrm>
              <a:prstGeom prst="ellipse">
                <a:avLst/>
              </a:prstGeom>
              <a:solidFill>
                <a:srgbClr val="8BAE6C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40" name="Freeform 39"/>
              <p:cNvSpPr>
                <a:spLocks noChangeArrowheads="1"/>
              </p:cNvSpPr>
              <p:nvPr/>
            </p:nvSpPr>
            <p:spPr bwMode="auto">
              <a:xfrm>
                <a:off x="2352" y="1056"/>
                <a:ext cx="158" cy="201"/>
              </a:xfrm>
              <a:custGeom>
                <a:avLst/>
                <a:gdLst/>
                <a:ahLst/>
                <a:cxnLst>
                  <a:cxn ang="0">
                    <a:pos x="366" y="165"/>
                  </a:cxn>
                  <a:cxn ang="0">
                    <a:pos x="373" y="272"/>
                  </a:cxn>
                  <a:cxn ang="0">
                    <a:pos x="409" y="417"/>
                  </a:cxn>
                  <a:cxn ang="0">
                    <a:pos x="451" y="424"/>
                  </a:cxn>
                  <a:cxn ang="0">
                    <a:pos x="250" y="522"/>
                  </a:cxn>
                  <a:cxn ang="0">
                    <a:pos x="285" y="371"/>
                  </a:cxn>
                  <a:cxn ang="0">
                    <a:pos x="292" y="220"/>
                  </a:cxn>
                  <a:cxn ang="0">
                    <a:pos x="334" y="211"/>
                  </a:cxn>
                  <a:cxn ang="0">
                    <a:pos x="334" y="0"/>
                  </a:cxn>
                  <a:cxn ang="0">
                    <a:pos x="373" y="6"/>
                  </a:cxn>
                  <a:cxn ang="0">
                    <a:pos x="409" y="50"/>
                  </a:cxn>
                  <a:cxn ang="0">
                    <a:pos x="416" y="158"/>
                  </a:cxn>
                  <a:cxn ang="0">
                    <a:pos x="458" y="165"/>
                  </a:cxn>
                  <a:cxn ang="0">
                    <a:pos x="487" y="265"/>
                  </a:cxn>
                  <a:cxn ang="0">
                    <a:pos x="494" y="417"/>
                  </a:cxn>
                  <a:cxn ang="0">
                    <a:pos x="535" y="424"/>
                  </a:cxn>
                  <a:cxn ang="0">
                    <a:pos x="571" y="577"/>
                  </a:cxn>
                  <a:cxn ang="0">
                    <a:pos x="574" y="728"/>
                  </a:cxn>
                  <a:cxn ang="0">
                    <a:pos x="617" y="737"/>
                  </a:cxn>
                  <a:cxn ang="0">
                    <a:pos x="694" y="835"/>
                  </a:cxn>
                  <a:cxn ang="0">
                    <a:pos x="701" y="886"/>
                  </a:cxn>
                  <a:cxn ang="0">
                    <a:pos x="458" y="895"/>
                  </a:cxn>
                  <a:cxn ang="0">
                    <a:pos x="451" y="842"/>
                  </a:cxn>
                  <a:cxn ang="0">
                    <a:pos x="528" y="835"/>
                  </a:cxn>
                  <a:cxn ang="0">
                    <a:pos x="494" y="737"/>
                  </a:cxn>
                  <a:cxn ang="0">
                    <a:pos x="487" y="584"/>
                  </a:cxn>
                  <a:cxn ang="0">
                    <a:pos x="207" y="682"/>
                  </a:cxn>
                  <a:cxn ang="0">
                    <a:pos x="165" y="689"/>
                  </a:cxn>
                  <a:cxn ang="0">
                    <a:pos x="243" y="835"/>
                  </a:cxn>
                  <a:cxn ang="0">
                    <a:pos x="250" y="886"/>
                  </a:cxn>
                  <a:cxn ang="0">
                    <a:pos x="6" y="895"/>
                  </a:cxn>
                  <a:cxn ang="0">
                    <a:pos x="0" y="842"/>
                  </a:cxn>
                  <a:cxn ang="0">
                    <a:pos x="84" y="835"/>
                  </a:cxn>
                  <a:cxn ang="0">
                    <a:pos x="91" y="781"/>
                  </a:cxn>
                  <a:cxn ang="0">
                    <a:pos x="123" y="636"/>
                  </a:cxn>
                  <a:cxn ang="0">
                    <a:pos x="162" y="629"/>
                  </a:cxn>
                  <a:cxn ang="0">
                    <a:pos x="165" y="469"/>
                  </a:cxn>
                  <a:cxn ang="0">
                    <a:pos x="200" y="318"/>
                  </a:cxn>
                  <a:cxn ang="0">
                    <a:pos x="243" y="309"/>
                  </a:cxn>
                  <a:cxn ang="0">
                    <a:pos x="250" y="211"/>
                  </a:cxn>
                  <a:cxn ang="0">
                    <a:pos x="285" y="59"/>
                  </a:cxn>
                  <a:cxn ang="0">
                    <a:pos x="328" y="50"/>
                  </a:cxn>
                  <a:cxn ang="0">
                    <a:pos x="334" y="0"/>
                  </a:cxn>
                </a:cxnLst>
                <a:rect l="0" t="0" r="r" b="b"/>
                <a:pathLst>
                  <a:path w="702" h="896">
                    <a:moveTo>
                      <a:pt x="334" y="165"/>
                    </a:moveTo>
                    <a:lnTo>
                      <a:pt x="366" y="165"/>
                    </a:lnTo>
                    <a:lnTo>
                      <a:pt x="366" y="265"/>
                    </a:lnTo>
                    <a:lnTo>
                      <a:pt x="373" y="272"/>
                    </a:lnTo>
                    <a:lnTo>
                      <a:pt x="409" y="272"/>
                    </a:lnTo>
                    <a:lnTo>
                      <a:pt x="409" y="417"/>
                    </a:lnTo>
                    <a:lnTo>
                      <a:pt x="416" y="424"/>
                    </a:lnTo>
                    <a:lnTo>
                      <a:pt x="451" y="424"/>
                    </a:lnTo>
                    <a:lnTo>
                      <a:pt x="451" y="522"/>
                    </a:lnTo>
                    <a:lnTo>
                      <a:pt x="250" y="522"/>
                    </a:lnTo>
                    <a:lnTo>
                      <a:pt x="250" y="371"/>
                    </a:lnTo>
                    <a:lnTo>
                      <a:pt x="285" y="371"/>
                    </a:lnTo>
                    <a:lnTo>
                      <a:pt x="292" y="364"/>
                    </a:lnTo>
                    <a:lnTo>
                      <a:pt x="292" y="220"/>
                    </a:lnTo>
                    <a:lnTo>
                      <a:pt x="328" y="220"/>
                    </a:lnTo>
                    <a:lnTo>
                      <a:pt x="334" y="211"/>
                    </a:lnTo>
                    <a:lnTo>
                      <a:pt x="334" y="165"/>
                    </a:lnTo>
                    <a:close/>
                    <a:moveTo>
                      <a:pt x="334" y="0"/>
                    </a:moveTo>
                    <a:lnTo>
                      <a:pt x="366" y="0"/>
                    </a:lnTo>
                    <a:lnTo>
                      <a:pt x="373" y="6"/>
                    </a:lnTo>
                    <a:lnTo>
                      <a:pt x="373" y="50"/>
                    </a:lnTo>
                    <a:lnTo>
                      <a:pt x="409" y="50"/>
                    </a:lnTo>
                    <a:lnTo>
                      <a:pt x="416" y="59"/>
                    </a:lnTo>
                    <a:lnTo>
                      <a:pt x="416" y="158"/>
                    </a:lnTo>
                    <a:lnTo>
                      <a:pt x="451" y="158"/>
                    </a:lnTo>
                    <a:lnTo>
                      <a:pt x="458" y="165"/>
                    </a:lnTo>
                    <a:lnTo>
                      <a:pt x="458" y="265"/>
                    </a:lnTo>
                    <a:lnTo>
                      <a:pt x="487" y="265"/>
                    </a:lnTo>
                    <a:lnTo>
                      <a:pt x="494" y="272"/>
                    </a:lnTo>
                    <a:lnTo>
                      <a:pt x="494" y="417"/>
                    </a:lnTo>
                    <a:lnTo>
                      <a:pt x="528" y="417"/>
                    </a:lnTo>
                    <a:lnTo>
                      <a:pt x="535" y="424"/>
                    </a:lnTo>
                    <a:lnTo>
                      <a:pt x="535" y="577"/>
                    </a:lnTo>
                    <a:lnTo>
                      <a:pt x="571" y="577"/>
                    </a:lnTo>
                    <a:lnTo>
                      <a:pt x="574" y="584"/>
                    </a:lnTo>
                    <a:lnTo>
                      <a:pt x="574" y="728"/>
                    </a:lnTo>
                    <a:lnTo>
                      <a:pt x="613" y="728"/>
                    </a:lnTo>
                    <a:lnTo>
                      <a:pt x="617" y="737"/>
                    </a:lnTo>
                    <a:lnTo>
                      <a:pt x="617" y="835"/>
                    </a:lnTo>
                    <a:lnTo>
                      <a:pt x="694" y="835"/>
                    </a:lnTo>
                    <a:lnTo>
                      <a:pt x="701" y="842"/>
                    </a:lnTo>
                    <a:lnTo>
                      <a:pt x="701" y="886"/>
                    </a:lnTo>
                    <a:lnTo>
                      <a:pt x="694" y="895"/>
                    </a:lnTo>
                    <a:lnTo>
                      <a:pt x="458" y="895"/>
                    </a:lnTo>
                    <a:lnTo>
                      <a:pt x="451" y="886"/>
                    </a:lnTo>
                    <a:lnTo>
                      <a:pt x="451" y="842"/>
                    </a:lnTo>
                    <a:lnTo>
                      <a:pt x="458" y="835"/>
                    </a:lnTo>
                    <a:lnTo>
                      <a:pt x="528" y="835"/>
                    </a:lnTo>
                    <a:lnTo>
                      <a:pt x="528" y="737"/>
                    </a:lnTo>
                    <a:lnTo>
                      <a:pt x="494" y="737"/>
                    </a:lnTo>
                    <a:lnTo>
                      <a:pt x="487" y="728"/>
                    </a:lnTo>
                    <a:lnTo>
                      <a:pt x="487" y="584"/>
                    </a:lnTo>
                    <a:lnTo>
                      <a:pt x="207" y="584"/>
                    </a:lnTo>
                    <a:lnTo>
                      <a:pt x="207" y="682"/>
                    </a:lnTo>
                    <a:lnTo>
                      <a:pt x="200" y="689"/>
                    </a:lnTo>
                    <a:lnTo>
                      <a:pt x="165" y="689"/>
                    </a:lnTo>
                    <a:lnTo>
                      <a:pt x="165" y="835"/>
                    </a:lnTo>
                    <a:lnTo>
                      <a:pt x="243" y="835"/>
                    </a:lnTo>
                    <a:lnTo>
                      <a:pt x="250" y="842"/>
                    </a:lnTo>
                    <a:lnTo>
                      <a:pt x="250" y="886"/>
                    </a:lnTo>
                    <a:lnTo>
                      <a:pt x="243" y="895"/>
                    </a:lnTo>
                    <a:lnTo>
                      <a:pt x="6" y="895"/>
                    </a:lnTo>
                    <a:lnTo>
                      <a:pt x="0" y="886"/>
                    </a:lnTo>
                    <a:lnTo>
                      <a:pt x="0" y="842"/>
                    </a:lnTo>
                    <a:lnTo>
                      <a:pt x="6" y="835"/>
                    </a:lnTo>
                    <a:lnTo>
                      <a:pt x="84" y="835"/>
                    </a:lnTo>
                    <a:lnTo>
                      <a:pt x="84" y="788"/>
                    </a:lnTo>
                    <a:lnTo>
                      <a:pt x="91" y="781"/>
                    </a:lnTo>
                    <a:lnTo>
                      <a:pt x="123" y="781"/>
                    </a:lnTo>
                    <a:lnTo>
                      <a:pt x="123" y="636"/>
                    </a:lnTo>
                    <a:lnTo>
                      <a:pt x="130" y="629"/>
                    </a:lnTo>
                    <a:lnTo>
                      <a:pt x="162" y="629"/>
                    </a:lnTo>
                    <a:lnTo>
                      <a:pt x="162" y="478"/>
                    </a:lnTo>
                    <a:lnTo>
                      <a:pt x="165" y="469"/>
                    </a:lnTo>
                    <a:lnTo>
                      <a:pt x="200" y="469"/>
                    </a:lnTo>
                    <a:lnTo>
                      <a:pt x="200" y="318"/>
                    </a:lnTo>
                    <a:lnTo>
                      <a:pt x="207" y="309"/>
                    </a:lnTo>
                    <a:lnTo>
                      <a:pt x="243" y="309"/>
                    </a:lnTo>
                    <a:lnTo>
                      <a:pt x="243" y="220"/>
                    </a:lnTo>
                    <a:lnTo>
                      <a:pt x="250" y="211"/>
                    </a:lnTo>
                    <a:lnTo>
                      <a:pt x="285" y="211"/>
                    </a:lnTo>
                    <a:lnTo>
                      <a:pt x="285" y="59"/>
                    </a:lnTo>
                    <a:lnTo>
                      <a:pt x="292" y="50"/>
                    </a:lnTo>
                    <a:lnTo>
                      <a:pt x="328" y="50"/>
                    </a:lnTo>
                    <a:lnTo>
                      <a:pt x="328" y="6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17819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633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085765" y="1067089"/>
              <a:ext cx="2055455" cy="1026108"/>
              <a:chOff x="1632" y="1104"/>
              <a:chExt cx="1726" cy="862"/>
            </a:xfrm>
          </p:grpSpPr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1776" y="1536"/>
                <a:ext cx="286" cy="334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2352" y="1536"/>
                <a:ext cx="286" cy="334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2975" y="1536"/>
                <a:ext cx="286" cy="334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33" name="AutoShape 24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725" cy="574"/>
              </a:xfrm>
              <a:prstGeom prst="roundRect">
                <a:avLst>
                  <a:gd name="adj" fmla="val 171"/>
                </a:avLst>
              </a:prstGeom>
              <a:noFill/>
              <a:ln w="38160">
                <a:solidFill>
                  <a:srgbClr val="4C38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34" name="Line 25"/>
              <p:cNvSpPr>
                <a:spLocks noChangeShapeType="1"/>
              </p:cNvSpPr>
              <p:nvPr/>
            </p:nvSpPr>
            <p:spPr bwMode="auto">
              <a:xfrm flipH="1">
                <a:off x="1632" y="1104"/>
                <a:ext cx="672" cy="288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2591" y="1104"/>
                <a:ext cx="768" cy="288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6" name="Freeform 35"/>
              <p:cNvSpPr>
                <a:spLocks noChangeArrowheads="1"/>
              </p:cNvSpPr>
              <p:nvPr/>
            </p:nvSpPr>
            <p:spPr bwMode="auto">
              <a:xfrm>
                <a:off x="1824" y="1620"/>
                <a:ext cx="158" cy="201"/>
              </a:xfrm>
              <a:custGeom>
                <a:avLst/>
                <a:gdLst/>
                <a:ahLst/>
                <a:cxnLst>
                  <a:cxn ang="0">
                    <a:pos x="447" y="59"/>
                  </a:cxn>
                  <a:cxn ang="0">
                    <a:pos x="455" y="112"/>
                  </a:cxn>
                  <a:cxn ang="0">
                    <a:pos x="499" y="158"/>
                  </a:cxn>
                  <a:cxn ang="0">
                    <a:pos x="543" y="165"/>
                  </a:cxn>
                  <a:cxn ang="0">
                    <a:pos x="507" y="309"/>
                  </a:cxn>
                  <a:cxn ang="0">
                    <a:pos x="499" y="364"/>
                  </a:cxn>
                  <a:cxn ang="0">
                    <a:pos x="447" y="371"/>
                  </a:cxn>
                  <a:cxn ang="0">
                    <a:pos x="202" y="417"/>
                  </a:cxn>
                  <a:cxn ang="0">
                    <a:pos x="202" y="478"/>
                  </a:cxn>
                  <a:cxn ang="0">
                    <a:pos x="499" y="522"/>
                  </a:cxn>
                  <a:cxn ang="0">
                    <a:pos x="543" y="531"/>
                  </a:cxn>
                  <a:cxn ang="0">
                    <a:pos x="551" y="584"/>
                  </a:cxn>
                  <a:cxn ang="0">
                    <a:pos x="594" y="728"/>
                  </a:cxn>
                  <a:cxn ang="0">
                    <a:pos x="543" y="737"/>
                  </a:cxn>
                  <a:cxn ang="0">
                    <a:pos x="455" y="781"/>
                  </a:cxn>
                  <a:cxn ang="0">
                    <a:pos x="447" y="835"/>
                  </a:cxn>
                  <a:cxn ang="0">
                    <a:pos x="202" y="478"/>
                  </a:cxn>
                  <a:cxn ang="0">
                    <a:pos x="499" y="0"/>
                  </a:cxn>
                  <a:cxn ang="0">
                    <a:pos x="507" y="50"/>
                  </a:cxn>
                  <a:cxn ang="0">
                    <a:pos x="602" y="59"/>
                  </a:cxn>
                  <a:cxn ang="0">
                    <a:pos x="646" y="158"/>
                  </a:cxn>
                  <a:cxn ang="0">
                    <a:pos x="650" y="309"/>
                  </a:cxn>
                  <a:cxn ang="0">
                    <a:pos x="602" y="318"/>
                  </a:cxn>
                  <a:cxn ang="0">
                    <a:pos x="594" y="371"/>
                  </a:cxn>
                  <a:cxn ang="0">
                    <a:pos x="507" y="417"/>
                  </a:cxn>
                  <a:cxn ang="0">
                    <a:pos x="551" y="424"/>
                  </a:cxn>
                  <a:cxn ang="0">
                    <a:pos x="646" y="469"/>
                  </a:cxn>
                  <a:cxn ang="0">
                    <a:pos x="650" y="577"/>
                  </a:cxn>
                  <a:cxn ang="0">
                    <a:pos x="701" y="584"/>
                  </a:cxn>
                  <a:cxn ang="0">
                    <a:pos x="693" y="737"/>
                  </a:cxn>
                  <a:cxn ang="0">
                    <a:pos x="650" y="835"/>
                  </a:cxn>
                  <a:cxn ang="0">
                    <a:pos x="551" y="842"/>
                  </a:cxn>
                  <a:cxn ang="0">
                    <a:pos x="543" y="895"/>
                  </a:cxn>
                  <a:cxn ang="0">
                    <a:pos x="0" y="886"/>
                  </a:cxn>
                  <a:cxn ang="0">
                    <a:pos x="7" y="835"/>
                  </a:cxn>
                  <a:cxn ang="0">
                    <a:pos x="103" y="59"/>
                  </a:cxn>
                  <a:cxn ang="0">
                    <a:pos x="0" y="50"/>
                  </a:cxn>
                  <a:cxn ang="0">
                    <a:pos x="7" y="0"/>
                  </a:cxn>
                </a:cxnLst>
                <a:rect l="0" t="0" r="r" b="b"/>
                <a:pathLst>
                  <a:path w="702" h="896">
                    <a:moveTo>
                      <a:pt x="202" y="59"/>
                    </a:moveTo>
                    <a:lnTo>
                      <a:pt x="447" y="59"/>
                    </a:lnTo>
                    <a:lnTo>
                      <a:pt x="447" y="105"/>
                    </a:lnTo>
                    <a:lnTo>
                      <a:pt x="455" y="112"/>
                    </a:lnTo>
                    <a:lnTo>
                      <a:pt x="499" y="112"/>
                    </a:lnTo>
                    <a:lnTo>
                      <a:pt x="499" y="158"/>
                    </a:lnTo>
                    <a:lnTo>
                      <a:pt x="507" y="165"/>
                    </a:lnTo>
                    <a:lnTo>
                      <a:pt x="543" y="165"/>
                    </a:lnTo>
                    <a:lnTo>
                      <a:pt x="543" y="309"/>
                    </a:lnTo>
                    <a:lnTo>
                      <a:pt x="507" y="309"/>
                    </a:lnTo>
                    <a:lnTo>
                      <a:pt x="499" y="318"/>
                    </a:lnTo>
                    <a:lnTo>
                      <a:pt x="499" y="364"/>
                    </a:lnTo>
                    <a:lnTo>
                      <a:pt x="455" y="364"/>
                    </a:lnTo>
                    <a:lnTo>
                      <a:pt x="447" y="371"/>
                    </a:lnTo>
                    <a:lnTo>
                      <a:pt x="447" y="417"/>
                    </a:lnTo>
                    <a:lnTo>
                      <a:pt x="202" y="417"/>
                    </a:lnTo>
                    <a:lnTo>
                      <a:pt x="202" y="59"/>
                    </a:lnTo>
                    <a:close/>
                    <a:moveTo>
                      <a:pt x="202" y="478"/>
                    </a:moveTo>
                    <a:lnTo>
                      <a:pt x="499" y="478"/>
                    </a:lnTo>
                    <a:lnTo>
                      <a:pt x="499" y="522"/>
                    </a:lnTo>
                    <a:lnTo>
                      <a:pt x="507" y="531"/>
                    </a:lnTo>
                    <a:lnTo>
                      <a:pt x="543" y="531"/>
                    </a:lnTo>
                    <a:lnTo>
                      <a:pt x="543" y="577"/>
                    </a:lnTo>
                    <a:lnTo>
                      <a:pt x="551" y="584"/>
                    </a:lnTo>
                    <a:lnTo>
                      <a:pt x="594" y="584"/>
                    </a:lnTo>
                    <a:lnTo>
                      <a:pt x="594" y="728"/>
                    </a:lnTo>
                    <a:lnTo>
                      <a:pt x="551" y="728"/>
                    </a:lnTo>
                    <a:lnTo>
                      <a:pt x="543" y="737"/>
                    </a:lnTo>
                    <a:lnTo>
                      <a:pt x="543" y="781"/>
                    </a:lnTo>
                    <a:lnTo>
                      <a:pt x="455" y="781"/>
                    </a:lnTo>
                    <a:lnTo>
                      <a:pt x="447" y="788"/>
                    </a:lnTo>
                    <a:lnTo>
                      <a:pt x="447" y="835"/>
                    </a:lnTo>
                    <a:lnTo>
                      <a:pt x="202" y="835"/>
                    </a:lnTo>
                    <a:lnTo>
                      <a:pt x="202" y="478"/>
                    </a:lnTo>
                    <a:close/>
                    <a:moveTo>
                      <a:pt x="7" y="0"/>
                    </a:moveTo>
                    <a:lnTo>
                      <a:pt x="499" y="0"/>
                    </a:lnTo>
                    <a:lnTo>
                      <a:pt x="507" y="6"/>
                    </a:lnTo>
                    <a:lnTo>
                      <a:pt x="507" y="50"/>
                    </a:lnTo>
                    <a:lnTo>
                      <a:pt x="594" y="50"/>
                    </a:lnTo>
                    <a:lnTo>
                      <a:pt x="602" y="59"/>
                    </a:lnTo>
                    <a:lnTo>
                      <a:pt x="602" y="158"/>
                    </a:lnTo>
                    <a:lnTo>
                      <a:pt x="646" y="158"/>
                    </a:lnTo>
                    <a:lnTo>
                      <a:pt x="650" y="165"/>
                    </a:lnTo>
                    <a:lnTo>
                      <a:pt x="650" y="309"/>
                    </a:lnTo>
                    <a:lnTo>
                      <a:pt x="646" y="318"/>
                    </a:lnTo>
                    <a:lnTo>
                      <a:pt x="602" y="318"/>
                    </a:lnTo>
                    <a:lnTo>
                      <a:pt x="602" y="364"/>
                    </a:lnTo>
                    <a:lnTo>
                      <a:pt x="594" y="371"/>
                    </a:lnTo>
                    <a:lnTo>
                      <a:pt x="507" y="371"/>
                    </a:lnTo>
                    <a:lnTo>
                      <a:pt x="507" y="417"/>
                    </a:lnTo>
                    <a:lnTo>
                      <a:pt x="543" y="417"/>
                    </a:lnTo>
                    <a:lnTo>
                      <a:pt x="551" y="424"/>
                    </a:lnTo>
                    <a:lnTo>
                      <a:pt x="551" y="469"/>
                    </a:lnTo>
                    <a:lnTo>
                      <a:pt x="646" y="469"/>
                    </a:lnTo>
                    <a:lnTo>
                      <a:pt x="650" y="478"/>
                    </a:lnTo>
                    <a:lnTo>
                      <a:pt x="650" y="577"/>
                    </a:lnTo>
                    <a:lnTo>
                      <a:pt x="693" y="577"/>
                    </a:lnTo>
                    <a:lnTo>
                      <a:pt x="701" y="584"/>
                    </a:lnTo>
                    <a:lnTo>
                      <a:pt x="701" y="728"/>
                    </a:lnTo>
                    <a:lnTo>
                      <a:pt x="693" y="737"/>
                    </a:lnTo>
                    <a:lnTo>
                      <a:pt x="650" y="737"/>
                    </a:lnTo>
                    <a:lnTo>
                      <a:pt x="650" y="835"/>
                    </a:lnTo>
                    <a:lnTo>
                      <a:pt x="646" y="842"/>
                    </a:lnTo>
                    <a:lnTo>
                      <a:pt x="551" y="842"/>
                    </a:lnTo>
                    <a:lnTo>
                      <a:pt x="551" y="886"/>
                    </a:lnTo>
                    <a:lnTo>
                      <a:pt x="543" y="895"/>
                    </a:lnTo>
                    <a:lnTo>
                      <a:pt x="7" y="895"/>
                    </a:lnTo>
                    <a:lnTo>
                      <a:pt x="0" y="886"/>
                    </a:lnTo>
                    <a:lnTo>
                      <a:pt x="0" y="842"/>
                    </a:lnTo>
                    <a:lnTo>
                      <a:pt x="7" y="835"/>
                    </a:lnTo>
                    <a:lnTo>
                      <a:pt x="103" y="835"/>
                    </a:lnTo>
                    <a:lnTo>
                      <a:pt x="103" y="59"/>
                    </a:lnTo>
                    <a:lnTo>
                      <a:pt x="7" y="59"/>
                    </a:lnTo>
                    <a:lnTo>
                      <a:pt x="0" y="50"/>
                    </a:lnTo>
                    <a:lnTo>
                      <a:pt x="0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17819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633"/>
              </a:p>
            </p:txBody>
          </p:sp>
          <p:sp>
            <p:nvSpPr>
              <p:cNvPr id="37" name="Freeform 36"/>
              <p:cNvSpPr>
                <a:spLocks noChangeArrowheads="1"/>
              </p:cNvSpPr>
              <p:nvPr/>
            </p:nvSpPr>
            <p:spPr bwMode="auto">
              <a:xfrm>
                <a:off x="2399" y="1620"/>
                <a:ext cx="158" cy="201"/>
              </a:xfrm>
              <a:custGeom>
                <a:avLst/>
                <a:gdLst/>
                <a:ahLst/>
                <a:cxnLst>
                  <a:cxn ang="0">
                    <a:pos x="542" y="0"/>
                  </a:cxn>
                  <a:cxn ang="0">
                    <a:pos x="550" y="50"/>
                  </a:cxn>
                  <a:cxn ang="0">
                    <a:pos x="645" y="6"/>
                  </a:cxn>
                  <a:cxn ang="0">
                    <a:pos x="692" y="0"/>
                  </a:cxn>
                  <a:cxn ang="0">
                    <a:pos x="700" y="265"/>
                  </a:cxn>
                  <a:cxn ang="0">
                    <a:pos x="649" y="272"/>
                  </a:cxn>
                  <a:cxn ang="0">
                    <a:pos x="645" y="165"/>
                  </a:cxn>
                  <a:cxn ang="0">
                    <a:pos x="593" y="158"/>
                  </a:cxn>
                  <a:cxn ang="0">
                    <a:pos x="506" y="112"/>
                  </a:cxn>
                  <a:cxn ang="0">
                    <a:pos x="498" y="59"/>
                  </a:cxn>
                  <a:cxn ang="0">
                    <a:pos x="301" y="105"/>
                  </a:cxn>
                  <a:cxn ang="0">
                    <a:pos x="253" y="112"/>
                  </a:cxn>
                  <a:cxn ang="0">
                    <a:pos x="245" y="165"/>
                  </a:cxn>
                  <a:cxn ang="0">
                    <a:pos x="150" y="265"/>
                  </a:cxn>
                  <a:cxn ang="0">
                    <a:pos x="107" y="272"/>
                  </a:cxn>
                  <a:cxn ang="0">
                    <a:pos x="142" y="629"/>
                  </a:cxn>
                  <a:cxn ang="0">
                    <a:pos x="150" y="728"/>
                  </a:cxn>
                  <a:cxn ang="0">
                    <a:pos x="253" y="737"/>
                  </a:cxn>
                  <a:cxn ang="0">
                    <a:pos x="349" y="781"/>
                  </a:cxn>
                  <a:cxn ang="0">
                    <a:pos x="356" y="835"/>
                  </a:cxn>
                  <a:cxn ang="0">
                    <a:pos x="498" y="788"/>
                  </a:cxn>
                  <a:cxn ang="0">
                    <a:pos x="593" y="781"/>
                  </a:cxn>
                  <a:cxn ang="0">
                    <a:pos x="601" y="728"/>
                  </a:cxn>
                  <a:cxn ang="0">
                    <a:pos x="645" y="689"/>
                  </a:cxn>
                  <a:cxn ang="0">
                    <a:pos x="692" y="682"/>
                  </a:cxn>
                  <a:cxn ang="0">
                    <a:pos x="700" y="728"/>
                  </a:cxn>
                  <a:cxn ang="0">
                    <a:pos x="649" y="737"/>
                  </a:cxn>
                  <a:cxn ang="0">
                    <a:pos x="645" y="842"/>
                  </a:cxn>
                  <a:cxn ang="0">
                    <a:pos x="550" y="886"/>
                  </a:cxn>
                  <a:cxn ang="0">
                    <a:pos x="253" y="895"/>
                  </a:cxn>
                  <a:cxn ang="0">
                    <a:pos x="245" y="842"/>
                  </a:cxn>
                  <a:cxn ang="0">
                    <a:pos x="142" y="835"/>
                  </a:cxn>
                  <a:cxn ang="0">
                    <a:pos x="107" y="788"/>
                  </a:cxn>
                  <a:cxn ang="0">
                    <a:pos x="103" y="737"/>
                  </a:cxn>
                  <a:cxn ang="0">
                    <a:pos x="51" y="728"/>
                  </a:cxn>
                  <a:cxn ang="0">
                    <a:pos x="7" y="636"/>
                  </a:cxn>
                  <a:cxn ang="0">
                    <a:pos x="0" y="272"/>
                  </a:cxn>
                  <a:cxn ang="0">
                    <a:pos x="51" y="265"/>
                  </a:cxn>
                  <a:cxn ang="0">
                    <a:pos x="59" y="158"/>
                  </a:cxn>
                  <a:cxn ang="0">
                    <a:pos x="103" y="112"/>
                  </a:cxn>
                  <a:cxn ang="0">
                    <a:pos x="142" y="105"/>
                  </a:cxn>
                  <a:cxn ang="0">
                    <a:pos x="150" y="50"/>
                  </a:cxn>
                  <a:cxn ang="0">
                    <a:pos x="245" y="6"/>
                  </a:cxn>
                </a:cxnLst>
                <a:rect l="0" t="0" r="r" b="b"/>
                <a:pathLst>
                  <a:path w="701" h="896">
                    <a:moveTo>
                      <a:pt x="253" y="0"/>
                    </a:moveTo>
                    <a:lnTo>
                      <a:pt x="542" y="0"/>
                    </a:lnTo>
                    <a:lnTo>
                      <a:pt x="550" y="6"/>
                    </a:lnTo>
                    <a:lnTo>
                      <a:pt x="550" y="50"/>
                    </a:lnTo>
                    <a:lnTo>
                      <a:pt x="645" y="50"/>
                    </a:lnTo>
                    <a:lnTo>
                      <a:pt x="645" y="6"/>
                    </a:lnTo>
                    <a:lnTo>
                      <a:pt x="649" y="0"/>
                    </a:lnTo>
                    <a:lnTo>
                      <a:pt x="692" y="0"/>
                    </a:lnTo>
                    <a:lnTo>
                      <a:pt x="700" y="6"/>
                    </a:lnTo>
                    <a:lnTo>
                      <a:pt x="700" y="265"/>
                    </a:lnTo>
                    <a:lnTo>
                      <a:pt x="692" y="272"/>
                    </a:lnTo>
                    <a:lnTo>
                      <a:pt x="649" y="272"/>
                    </a:lnTo>
                    <a:lnTo>
                      <a:pt x="645" y="265"/>
                    </a:lnTo>
                    <a:lnTo>
                      <a:pt x="645" y="165"/>
                    </a:lnTo>
                    <a:lnTo>
                      <a:pt x="601" y="165"/>
                    </a:lnTo>
                    <a:lnTo>
                      <a:pt x="593" y="158"/>
                    </a:lnTo>
                    <a:lnTo>
                      <a:pt x="593" y="112"/>
                    </a:lnTo>
                    <a:lnTo>
                      <a:pt x="506" y="112"/>
                    </a:lnTo>
                    <a:lnTo>
                      <a:pt x="498" y="105"/>
                    </a:lnTo>
                    <a:lnTo>
                      <a:pt x="498" y="59"/>
                    </a:lnTo>
                    <a:lnTo>
                      <a:pt x="301" y="59"/>
                    </a:lnTo>
                    <a:lnTo>
                      <a:pt x="301" y="105"/>
                    </a:lnTo>
                    <a:lnTo>
                      <a:pt x="297" y="112"/>
                    </a:lnTo>
                    <a:lnTo>
                      <a:pt x="253" y="112"/>
                    </a:lnTo>
                    <a:lnTo>
                      <a:pt x="253" y="158"/>
                    </a:lnTo>
                    <a:lnTo>
                      <a:pt x="245" y="165"/>
                    </a:lnTo>
                    <a:lnTo>
                      <a:pt x="150" y="165"/>
                    </a:lnTo>
                    <a:lnTo>
                      <a:pt x="150" y="265"/>
                    </a:lnTo>
                    <a:lnTo>
                      <a:pt x="142" y="272"/>
                    </a:lnTo>
                    <a:lnTo>
                      <a:pt x="107" y="272"/>
                    </a:lnTo>
                    <a:lnTo>
                      <a:pt x="107" y="629"/>
                    </a:lnTo>
                    <a:lnTo>
                      <a:pt x="142" y="629"/>
                    </a:lnTo>
                    <a:lnTo>
                      <a:pt x="150" y="636"/>
                    </a:lnTo>
                    <a:lnTo>
                      <a:pt x="150" y="728"/>
                    </a:lnTo>
                    <a:lnTo>
                      <a:pt x="245" y="728"/>
                    </a:lnTo>
                    <a:lnTo>
                      <a:pt x="253" y="737"/>
                    </a:lnTo>
                    <a:lnTo>
                      <a:pt x="253" y="781"/>
                    </a:lnTo>
                    <a:lnTo>
                      <a:pt x="349" y="781"/>
                    </a:lnTo>
                    <a:lnTo>
                      <a:pt x="356" y="788"/>
                    </a:lnTo>
                    <a:lnTo>
                      <a:pt x="356" y="835"/>
                    </a:lnTo>
                    <a:lnTo>
                      <a:pt x="498" y="835"/>
                    </a:lnTo>
                    <a:lnTo>
                      <a:pt x="498" y="788"/>
                    </a:lnTo>
                    <a:lnTo>
                      <a:pt x="506" y="781"/>
                    </a:lnTo>
                    <a:lnTo>
                      <a:pt x="593" y="781"/>
                    </a:lnTo>
                    <a:lnTo>
                      <a:pt x="593" y="737"/>
                    </a:lnTo>
                    <a:lnTo>
                      <a:pt x="601" y="728"/>
                    </a:lnTo>
                    <a:lnTo>
                      <a:pt x="645" y="728"/>
                    </a:lnTo>
                    <a:lnTo>
                      <a:pt x="645" y="689"/>
                    </a:lnTo>
                    <a:lnTo>
                      <a:pt x="649" y="682"/>
                    </a:lnTo>
                    <a:lnTo>
                      <a:pt x="692" y="682"/>
                    </a:lnTo>
                    <a:lnTo>
                      <a:pt x="700" y="689"/>
                    </a:lnTo>
                    <a:lnTo>
                      <a:pt x="700" y="728"/>
                    </a:lnTo>
                    <a:lnTo>
                      <a:pt x="692" y="737"/>
                    </a:lnTo>
                    <a:lnTo>
                      <a:pt x="649" y="737"/>
                    </a:lnTo>
                    <a:lnTo>
                      <a:pt x="649" y="835"/>
                    </a:lnTo>
                    <a:lnTo>
                      <a:pt x="645" y="842"/>
                    </a:lnTo>
                    <a:lnTo>
                      <a:pt x="550" y="842"/>
                    </a:lnTo>
                    <a:lnTo>
                      <a:pt x="550" y="886"/>
                    </a:lnTo>
                    <a:lnTo>
                      <a:pt x="542" y="895"/>
                    </a:lnTo>
                    <a:lnTo>
                      <a:pt x="253" y="895"/>
                    </a:lnTo>
                    <a:lnTo>
                      <a:pt x="245" y="886"/>
                    </a:lnTo>
                    <a:lnTo>
                      <a:pt x="245" y="842"/>
                    </a:lnTo>
                    <a:lnTo>
                      <a:pt x="150" y="842"/>
                    </a:lnTo>
                    <a:lnTo>
                      <a:pt x="142" y="835"/>
                    </a:lnTo>
                    <a:lnTo>
                      <a:pt x="142" y="788"/>
                    </a:lnTo>
                    <a:lnTo>
                      <a:pt x="107" y="788"/>
                    </a:lnTo>
                    <a:lnTo>
                      <a:pt x="103" y="781"/>
                    </a:lnTo>
                    <a:lnTo>
                      <a:pt x="103" y="737"/>
                    </a:lnTo>
                    <a:lnTo>
                      <a:pt x="59" y="737"/>
                    </a:lnTo>
                    <a:lnTo>
                      <a:pt x="51" y="728"/>
                    </a:lnTo>
                    <a:lnTo>
                      <a:pt x="51" y="636"/>
                    </a:lnTo>
                    <a:lnTo>
                      <a:pt x="7" y="636"/>
                    </a:lnTo>
                    <a:lnTo>
                      <a:pt x="0" y="629"/>
                    </a:lnTo>
                    <a:lnTo>
                      <a:pt x="0" y="272"/>
                    </a:lnTo>
                    <a:lnTo>
                      <a:pt x="7" y="265"/>
                    </a:lnTo>
                    <a:lnTo>
                      <a:pt x="51" y="265"/>
                    </a:lnTo>
                    <a:lnTo>
                      <a:pt x="51" y="165"/>
                    </a:lnTo>
                    <a:lnTo>
                      <a:pt x="59" y="158"/>
                    </a:lnTo>
                    <a:lnTo>
                      <a:pt x="103" y="158"/>
                    </a:lnTo>
                    <a:lnTo>
                      <a:pt x="103" y="112"/>
                    </a:lnTo>
                    <a:lnTo>
                      <a:pt x="107" y="105"/>
                    </a:lnTo>
                    <a:lnTo>
                      <a:pt x="142" y="105"/>
                    </a:lnTo>
                    <a:lnTo>
                      <a:pt x="142" y="59"/>
                    </a:lnTo>
                    <a:lnTo>
                      <a:pt x="150" y="50"/>
                    </a:lnTo>
                    <a:lnTo>
                      <a:pt x="245" y="50"/>
                    </a:lnTo>
                    <a:lnTo>
                      <a:pt x="245" y="6"/>
                    </a:lnTo>
                    <a:lnTo>
                      <a:pt x="253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17819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633"/>
              </a:p>
            </p:txBody>
          </p:sp>
          <p:sp>
            <p:nvSpPr>
              <p:cNvPr id="38" name="Freeform 37"/>
              <p:cNvSpPr>
                <a:spLocks noChangeArrowheads="1"/>
              </p:cNvSpPr>
              <p:nvPr/>
            </p:nvSpPr>
            <p:spPr bwMode="auto">
              <a:xfrm>
                <a:off x="3023" y="1620"/>
                <a:ext cx="158" cy="201"/>
              </a:xfrm>
              <a:custGeom>
                <a:avLst/>
                <a:gdLst/>
                <a:ahLst/>
                <a:cxnLst>
                  <a:cxn ang="0">
                    <a:pos x="188" y="59"/>
                  </a:cxn>
                  <a:cxn ang="0">
                    <a:pos x="417" y="59"/>
                  </a:cxn>
                  <a:cxn ang="0">
                    <a:pos x="417" y="105"/>
                  </a:cxn>
                  <a:cxn ang="0">
                    <a:pos x="425" y="112"/>
                  </a:cxn>
                  <a:cxn ang="0">
                    <a:pos x="465" y="112"/>
                  </a:cxn>
                  <a:cxn ang="0">
                    <a:pos x="465" y="158"/>
                  </a:cxn>
                  <a:cxn ang="0">
                    <a:pos x="473" y="165"/>
                  </a:cxn>
                  <a:cxn ang="0">
                    <a:pos x="553" y="165"/>
                  </a:cxn>
                  <a:cxn ang="0">
                    <a:pos x="553" y="265"/>
                  </a:cxn>
                  <a:cxn ang="0">
                    <a:pos x="561" y="272"/>
                  </a:cxn>
                  <a:cxn ang="0">
                    <a:pos x="601" y="272"/>
                  </a:cxn>
                  <a:cxn ang="0">
                    <a:pos x="601" y="629"/>
                  </a:cxn>
                  <a:cxn ang="0">
                    <a:pos x="561" y="629"/>
                  </a:cxn>
                  <a:cxn ang="0">
                    <a:pos x="553" y="636"/>
                  </a:cxn>
                  <a:cxn ang="0">
                    <a:pos x="553" y="728"/>
                  </a:cxn>
                  <a:cxn ang="0">
                    <a:pos x="473" y="728"/>
                  </a:cxn>
                  <a:cxn ang="0">
                    <a:pos x="465" y="737"/>
                  </a:cxn>
                  <a:cxn ang="0">
                    <a:pos x="465" y="781"/>
                  </a:cxn>
                  <a:cxn ang="0">
                    <a:pos x="425" y="781"/>
                  </a:cxn>
                  <a:cxn ang="0">
                    <a:pos x="417" y="788"/>
                  </a:cxn>
                  <a:cxn ang="0">
                    <a:pos x="417" y="835"/>
                  </a:cxn>
                  <a:cxn ang="0">
                    <a:pos x="188" y="835"/>
                  </a:cxn>
                  <a:cxn ang="0">
                    <a:pos x="188" y="59"/>
                  </a:cxn>
                  <a:cxn ang="0">
                    <a:pos x="7" y="0"/>
                  </a:cxn>
                  <a:cxn ang="0">
                    <a:pos x="465" y="0"/>
                  </a:cxn>
                  <a:cxn ang="0">
                    <a:pos x="473" y="6"/>
                  </a:cxn>
                  <a:cxn ang="0">
                    <a:pos x="473" y="50"/>
                  </a:cxn>
                  <a:cxn ang="0">
                    <a:pos x="553" y="50"/>
                  </a:cxn>
                  <a:cxn ang="0">
                    <a:pos x="561" y="59"/>
                  </a:cxn>
                  <a:cxn ang="0">
                    <a:pos x="561" y="105"/>
                  </a:cxn>
                  <a:cxn ang="0">
                    <a:pos x="601" y="105"/>
                  </a:cxn>
                  <a:cxn ang="0">
                    <a:pos x="605" y="112"/>
                  </a:cxn>
                  <a:cxn ang="0">
                    <a:pos x="605" y="158"/>
                  </a:cxn>
                  <a:cxn ang="0">
                    <a:pos x="650" y="158"/>
                  </a:cxn>
                  <a:cxn ang="0">
                    <a:pos x="654" y="165"/>
                  </a:cxn>
                  <a:cxn ang="0">
                    <a:pos x="654" y="265"/>
                  </a:cxn>
                  <a:cxn ang="0">
                    <a:pos x="693" y="265"/>
                  </a:cxn>
                  <a:cxn ang="0">
                    <a:pos x="701" y="272"/>
                  </a:cxn>
                  <a:cxn ang="0">
                    <a:pos x="701" y="629"/>
                  </a:cxn>
                  <a:cxn ang="0">
                    <a:pos x="693" y="636"/>
                  </a:cxn>
                  <a:cxn ang="0">
                    <a:pos x="654" y="636"/>
                  </a:cxn>
                  <a:cxn ang="0">
                    <a:pos x="654" y="728"/>
                  </a:cxn>
                  <a:cxn ang="0">
                    <a:pos x="650" y="737"/>
                  </a:cxn>
                  <a:cxn ang="0">
                    <a:pos x="605" y="737"/>
                  </a:cxn>
                  <a:cxn ang="0">
                    <a:pos x="605" y="781"/>
                  </a:cxn>
                  <a:cxn ang="0">
                    <a:pos x="601" y="788"/>
                  </a:cxn>
                  <a:cxn ang="0">
                    <a:pos x="561" y="788"/>
                  </a:cxn>
                  <a:cxn ang="0">
                    <a:pos x="561" y="835"/>
                  </a:cxn>
                  <a:cxn ang="0">
                    <a:pos x="553" y="842"/>
                  </a:cxn>
                  <a:cxn ang="0">
                    <a:pos x="473" y="842"/>
                  </a:cxn>
                  <a:cxn ang="0">
                    <a:pos x="473" y="886"/>
                  </a:cxn>
                  <a:cxn ang="0">
                    <a:pos x="465" y="895"/>
                  </a:cxn>
                  <a:cxn ang="0">
                    <a:pos x="7" y="895"/>
                  </a:cxn>
                  <a:cxn ang="0">
                    <a:pos x="0" y="886"/>
                  </a:cxn>
                  <a:cxn ang="0">
                    <a:pos x="0" y="842"/>
                  </a:cxn>
                  <a:cxn ang="0">
                    <a:pos x="7" y="835"/>
                  </a:cxn>
                  <a:cxn ang="0">
                    <a:pos x="92" y="835"/>
                  </a:cxn>
                  <a:cxn ang="0">
                    <a:pos x="92" y="59"/>
                  </a:cxn>
                  <a:cxn ang="0">
                    <a:pos x="7" y="59"/>
                  </a:cxn>
                  <a:cxn ang="0">
                    <a:pos x="0" y="50"/>
                  </a:cxn>
                  <a:cxn ang="0">
                    <a:pos x="0" y="6"/>
                  </a:cxn>
                  <a:cxn ang="0">
                    <a:pos x="7" y="0"/>
                  </a:cxn>
                </a:cxnLst>
                <a:rect l="0" t="0" r="r" b="b"/>
                <a:pathLst>
                  <a:path w="702" h="896">
                    <a:moveTo>
                      <a:pt x="188" y="59"/>
                    </a:moveTo>
                    <a:lnTo>
                      <a:pt x="417" y="59"/>
                    </a:lnTo>
                    <a:lnTo>
                      <a:pt x="417" y="105"/>
                    </a:lnTo>
                    <a:lnTo>
                      <a:pt x="425" y="112"/>
                    </a:lnTo>
                    <a:lnTo>
                      <a:pt x="465" y="112"/>
                    </a:lnTo>
                    <a:lnTo>
                      <a:pt x="465" y="158"/>
                    </a:lnTo>
                    <a:lnTo>
                      <a:pt x="473" y="165"/>
                    </a:lnTo>
                    <a:lnTo>
                      <a:pt x="553" y="165"/>
                    </a:lnTo>
                    <a:lnTo>
                      <a:pt x="553" y="265"/>
                    </a:lnTo>
                    <a:lnTo>
                      <a:pt x="561" y="272"/>
                    </a:lnTo>
                    <a:lnTo>
                      <a:pt x="601" y="272"/>
                    </a:lnTo>
                    <a:lnTo>
                      <a:pt x="601" y="629"/>
                    </a:lnTo>
                    <a:lnTo>
                      <a:pt x="561" y="629"/>
                    </a:lnTo>
                    <a:lnTo>
                      <a:pt x="553" y="636"/>
                    </a:lnTo>
                    <a:lnTo>
                      <a:pt x="553" y="728"/>
                    </a:lnTo>
                    <a:lnTo>
                      <a:pt x="473" y="728"/>
                    </a:lnTo>
                    <a:lnTo>
                      <a:pt x="465" y="737"/>
                    </a:lnTo>
                    <a:lnTo>
                      <a:pt x="465" y="781"/>
                    </a:lnTo>
                    <a:lnTo>
                      <a:pt x="425" y="781"/>
                    </a:lnTo>
                    <a:lnTo>
                      <a:pt x="417" y="788"/>
                    </a:lnTo>
                    <a:lnTo>
                      <a:pt x="417" y="835"/>
                    </a:lnTo>
                    <a:lnTo>
                      <a:pt x="188" y="835"/>
                    </a:lnTo>
                    <a:lnTo>
                      <a:pt x="188" y="59"/>
                    </a:lnTo>
                    <a:close/>
                    <a:moveTo>
                      <a:pt x="7" y="0"/>
                    </a:moveTo>
                    <a:lnTo>
                      <a:pt x="465" y="0"/>
                    </a:lnTo>
                    <a:lnTo>
                      <a:pt x="473" y="6"/>
                    </a:lnTo>
                    <a:lnTo>
                      <a:pt x="473" y="50"/>
                    </a:lnTo>
                    <a:lnTo>
                      <a:pt x="553" y="50"/>
                    </a:lnTo>
                    <a:lnTo>
                      <a:pt x="561" y="59"/>
                    </a:lnTo>
                    <a:lnTo>
                      <a:pt x="561" y="105"/>
                    </a:lnTo>
                    <a:lnTo>
                      <a:pt x="601" y="105"/>
                    </a:lnTo>
                    <a:lnTo>
                      <a:pt x="605" y="112"/>
                    </a:lnTo>
                    <a:lnTo>
                      <a:pt x="605" y="158"/>
                    </a:lnTo>
                    <a:lnTo>
                      <a:pt x="650" y="158"/>
                    </a:lnTo>
                    <a:lnTo>
                      <a:pt x="654" y="165"/>
                    </a:lnTo>
                    <a:lnTo>
                      <a:pt x="654" y="265"/>
                    </a:lnTo>
                    <a:lnTo>
                      <a:pt x="693" y="265"/>
                    </a:lnTo>
                    <a:lnTo>
                      <a:pt x="701" y="272"/>
                    </a:lnTo>
                    <a:lnTo>
                      <a:pt x="701" y="629"/>
                    </a:lnTo>
                    <a:lnTo>
                      <a:pt x="693" y="636"/>
                    </a:lnTo>
                    <a:lnTo>
                      <a:pt x="654" y="636"/>
                    </a:lnTo>
                    <a:lnTo>
                      <a:pt x="654" y="728"/>
                    </a:lnTo>
                    <a:lnTo>
                      <a:pt x="650" y="737"/>
                    </a:lnTo>
                    <a:lnTo>
                      <a:pt x="605" y="737"/>
                    </a:lnTo>
                    <a:lnTo>
                      <a:pt x="605" y="781"/>
                    </a:lnTo>
                    <a:lnTo>
                      <a:pt x="601" y="788"/>
                    </a:lnTo>
                    <a:lnTo>
                      <a:pt x="561" y="788"/>
                    </a:lnTo>
                    <a:lnTo>
                      <a:pt x="561" y="835"/>
                    </a:lnTo>
                    <a:lnTo>
                      <a:pt x="553" y="842"/>
                    </a:lnTo>
                    <a:lnTo>
                      <a:pt x="473" y="842"/>
                    </a:lnTo>
                    <a:lnTo>
                      <a:pt x="473" y="886"/>
                    </a:lnTo>
                    <a:lnTo>
                      <a:pt x="465" y="895"/>
                    </a:lnTo>
                    <a:lnTo>
                      <a:pt x="7" y="895"/>
                    </a:lnTo>
                    <a:lnTo>
                      <a:pt x="0" y="886"/>
                    </a:lnTo>
                    <a:lnTo>
                      <a:pt x="0" y="842"/>
                    </a:lnTo>
                    <a:lnTo>
                      <a:pt x="7" y="835"/>
                    </a:lnTo>
                    <a:lnTo>
                      <a:pt x="92" y="835"/>
                    </a:lnTo>
                    <a:lnTo>
                      <a:pt x="92" y="59"/>
                    </a:lnTo>
                    <a:lnTo>
                      <a:pt x="7" y="59"/>
                    </a:lnTo>
                    <a:lnTo>
                      <a:pt x="0" y="50"/>
                    </a:lnTo>
                    <a:lnTo>
                      <a:pt x="0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17819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633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542282" y="3010213"/>
              <a:ext cx="6342426" cy="1026108"/>
              <a:chOff x="336" y="2736"/>
              <a:chExt cx="5326" cy="862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336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5376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384" y="2736"/>
                <a:ext cx="5038" cy="862"/>
                <a:chOff x="384" y="2736"/>
                <a:chExt cx="5038" cy="862"/>
              </a:xfrm>
            </p:grpSpPr>
            <p:sp>
              <p:nvSpPr>
                <p:cNvPr id="14" name="Oval 13"/>
                <p:cNvSpPr>
                  <a:spLocks noChangeArrowheads="1"/>
                </p:cNvSpPr>
                <p:nvPr/>
              </p:nvSpPr>
              <p:spPr bwMode="auto">
                <a:xfrm>
                  <a:off x="672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15" name="Oval 14"/>
                <p:cNvSpPr>
                  <a:spLocks noChangeArrowheads="1"/>
                </p:cNvSpPr>
                <p:nvPr/>
              </p:nvSpPr>
              <p:spPr bwMode="auto">
                <a:xfrm>
                  <a:off x="1008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16" name="Oval 15"/>
                <p:cNvSpPr>
                  <a:spLocks noChangeArrowheads="1"/>
                </p:cNvSpPr>
                <p:nvPr/>
              </p:nvSpPr>
              <p:spPr bwMode="auto">
                <a:xfrm>
                  <a:off x="1344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17" name="Oval 16"/>
                <p:cNvSpPr>
                  <a:spLocks noChangeArrowheads="1"/>
                </p:cNvSpPr>
                <p:nvPr/>
              </p:nvSpPr>
              <p:spPr bwMode="auto">
                <a:xfrm>
                  <a:off x="1680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>
                  <a:off x="2016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19" name="Oval 18"/>
                <p:cNvSpPr>
                  <a:spLocks noChangeArrowheads="1"/>
                </p:cNvSpPr>
                <p:nvPr/>
              </p:nvSpPr>
              <p:spPr bwMode="auto">
                <a:xfrm>
                  <a:off x="2352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>
                  <a:off x="2687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3024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3360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>
                  <a:off x="3695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>
                  <a:off x="4031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5" name="Oval 24"/>
                <p:cNvSpPr>
                  <a:spLocks noChangeArrowheads="1"/>
                </p:cNvSpPr>
                <p:nvPr/>
              </p:nvSpPr>
              <p:spPr bwMode="auto">
                <a:xfrm>
                  <a:off x="4367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6" name="Oval 25"/>
                <p:cNvSpPr>
                  <a:spLocks noChangeArrowheads="1"/>
                </p:cNvSpPr>
                <p:nvPr/>
              </p:nvSpPr>
              <p:spPr bwMode="auto">
                <a:xfrm>
                  <a:off x="4703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7" name="Oval 26"/>
                <p:cNvSpPr>
                  <a:spLocks noChangeArrowheads="1"/>
                </p:cNvSpPr>
                <p:nvPr/>
              </p:nvSpPr>
              <p:spPr bwMode="auto">
                <a:xfrm>
                  <a:off x="5039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28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84" y="2736"/>
                  <a:ext cx="720" cy="576"/>
                </a:xfrm>
                <a:prstGeom prst="line">
                  <a:avLst/>
                </a:prstGeom>
                <a:noFill/>
                <a:ln w="38160">
                  <a:solidFill>
                    <a:srgbClr val="4C38E2"/>
                  </a:solidFill>
                  <a:prstDash val="sysDot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29" name="Line 49"/>
                <p:cNvSpPr>
                  <a:spLocks noChangeShapeType="1"/>
                </p:cNvSpPr>
                <p:nvPr/>
              </p:nvSpPr>
              <p:spPr bwMode="auto">
                <a:xfrm>
                  <a:off x="4319" y="2736"/>
                  <a:ext cx="1104" cy="576"/>
                </a:xfrm>
                <a:prstGeom prst="line">
                  <a:avLst/>
                </a:prstGeom>
                <a:noFill/>
                <a:ln w="38160">
                  <a:solidFill>
                    <a:srgbClr val="4C38E2"/>
                  </a:solidFill>
                  <a:prstDash val="sysDot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</p:grpSp>
        </p:grpSp>
        <p:sp>
          <p:nvSpPr>
            <p:cNvPr id="9" name="Line 50"/>
            <p:cNvSpPr>
              <a:spLocks noChangeShapeType="1"/>
            </p:cNvSpPr>
            <p:nvPr/>
          </p:nvSpPr>
          <p:spPr bwMode="auto">
            <a:xfrm>
              <a:off x="4000621" y="3010213"/>
              <a:ext cx="114492" cy="62862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" name="Line 51"/>
            <p:cNvSpPr>
              <a:spLocks noChangeShapeType="1"/>
            </p:cNvSpPr>
            <p:nvPr/>
          </p:nvSpPr>
          <p:spPr bwMode="auto">
            <a:xfrm>
              <a:off x="4400263" y="3010213"/>
              <a:ext cx="114492" cy="62862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7650"/>
            <a:ext cx="5828292" cy="712875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731"/>
              </a:spcBef>
            </a:pPr>
            <a:r>
              <a:rPr lang="en-GB" altLang="en-US" sz="3674" b="1" dirty="0"/>
              <a:t>Decomposition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4721"/>
            <a:ext cx="8915400" cy="3578416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3674" dirty="0"/>
              <a:t>Too few bubbles make decomposition superfluous:</a:t>
            </a:r>
          </a:p>
          <a:p>
            <a:pPr marL="505503" lvl="1" defTabSz="622158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3266" dirty="0"/>
              <a:t>If a bubble is decomposed to just one or two bubbles: </a:t>
            </a:r>
          </a:p>
          <a:p>
            <a:pPr marL="777697" lvl="2" indent="-155539" defTabSz="622158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994" dirty="0"/>
              <a:t>Then this decomposition is redundant.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232" y="137175"/>
            <a:ext cx="5828292" cy="8543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731"/>
              </a:spcBef>
            </a:pPr>
            <a:r>
              <a:rPr lang="en-GB" altLang="en-US" sz="3674" b="1" dirty="0" smtClean="0"/>
              <a:t>Decomposition Pitfall</a:t>
            </a:r>
            <a:endParaRPr lang="en-GB" altLang="en-US" sz="3674" b="1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47750"/>
            <a:ext cx="8762999" cy="3161940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Aft>
                <a:spcPct val="30000"/>
              </a:spcAft>
            </a:pPr>
            <a:r>
              <a:rPr lang="en-GB" altLang="en-US" sz="3674" dirty="0"/>
              <a:t>Too many </a:t>
            </a:r>
            <a:r>
              <a:rPr lang="en-GB" altLang="en-US" sz="3674" dirty="0" smtClean="0"/>
              <a:t>bubbles at a level, a sign of poor modelling: </a:t>
            </a:r>
            <a:endParaRPr lang="en-GB" altLang="en-US" sz="3674" dirty="0"/>
          </a:p>
          <a:p>
            <a:pPr marL="505503" lvl="1" defTabSz="622158">
              <a:lnSpc>
                <a:spcPct val="120000"/>
              </a:lnSpc>
              <a:spcAft>
                <a:spcPct val="30000"/>
              </a:spcAft>
            </a:pPr>
            <a:r>
              <a:rPr lang="en-GB" altLang="en-US" sz="3266" b="1" dirty="0">
                <a:solidFill>
                  <a:schemeClr val="hlink"/>
                </a:solidFill>
              </a:rPr>
              <a:t>More than 7 bubbles at any level of a DFD. </a:t>
            </a:r>
          </a:p>
          <a:p>
            <a:pPr marL="505503" lvl="1" defTabSz="622158">
              <a:lnSpc>
                <a:spcPct val="120000"/>
              </a:lnSpc>
              <a:spcAft>
                <a:spcPct val="30000"/>
              </a:spcAft>
            </a:pPr>
            <a:r>
              <a:rPr lang="en-GB" altLang="en-US" sz="3266" b="1" dirty="0">
                <a:solidFill>
                  <a:schemeClr val="hlink"/>
                </a:solidFill>
              </a:rPr>
              <a:t>Make the DFD model hard to understand.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7150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3600" b="1" dirty="0" smtClean="0"/>
              <a:t>Decompose How Long?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19150"/>
            <a:ext cx="8915400" cy="3732448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sz="3674" dirty="0"/>
              <a:t>Decomposition of a bubble should be carried on until:</a:t>
            </a:r>
          </a:p>
          <a:p>
            <a:pPr marL="505503" lvl="1" defTabSz="622158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sz="3266" dirty="0"/>
              <a:t>A level at which the function of the bubble can be described using a simple algorithm.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30006" cy="854370"/>
          </a:xfrm>
        </p:spPr>
        <p:txBody>
          <a:bodyPr vert="horz" lIns="13500" tIns="35100" rIns="13500" bIns="35100" rtlCol="0" anchor="ctr">
            <a:noAutofit/>
          </a:bodyPr>
          <a:lstStyle/>
          <a:p>
            <a:pPr defTabSz="622158">
              <a:spcBef>
                <a:spcPts val="927"/>
              </a:spcBef>
            </a:pPr>
            <a:r>
              <a:rPr lang="en-GB" altLang="en-US" sz="3200" b="1" dirty="0"/>
              <a:t>Structured analysis and Structured Design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57" y="870207"/>
            <a:ext cx="8991600" cy="3184343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spcBef>
                <a:spcPts val="816"/>
              </a:spcBef>
              <a:spcAft>
                <a:spcPts val="1200"/>
              </a:spcAft>
            </a:pPr>
            <a:r>
              <a:rPr lang="en-GB" altLang="en-US" sz="3600" dirty="0"/>
              <a:t>During Structured analysis: </a:t>
            </a:r>
          </a:p>
          <a:p>
            <a:pPr marL="505503" lvl="1" defTabSz="622158">
              <a:spcBef>
                <a:spcPts val="816"/>
              </a:spcBef>
              <a:spcAft>
                <a:spcPts val="1200"/>
              </a:spcAft>
            </a:pPr>
            <a:r>
              <a:rPr lang="en-GB" altLang="en-US" sz="3200" dirty="0">
                <a:solidFill>
                  <a:srgbClr val="0000CC"/>
                </a:solidFill>
              </a:rPr>
              <a:t>High-level functions are successively decomposed: </a:t>
            </a:r>
          </a:p>
          <a:p>
            <a:pPr marL="777697" lvl="2" indent="-155539" defTabSz="622158">
              <a:spcBef>
                <a:spcPts val="816"/>
              </a:spcBef>
              <a:spcAft>
                <a:spcPts val="1200"/>
              </a:spcAft>
            </a:pPr>
            <a:r>
              <a:rPr lang="en-GB" altLang="en-US" sz="3200" dirty="0">
                <a:solidFill>
                  <a:srgbClr val="0000CC"/>
                </a:solidFill>
              </a:rPr>
              <a:t>Into more detailed functions.</a:t>
            </a:r>
          </a:p>
          <a:p>
            <a:pPr marL="233309" indent="-233309" defTabSz="622158">
              <a:spcBef>
                <a:spcPts val="816"/>
              </a:spcBef>
              <a:spcAft>
                <a:spcPts val="1200"/>
              </a:spcAft>
            </a:pPr>
            <a:r>
              <a:rPr lang="en-GB" altLang="en-US" sz="3600" dirty="0"/>
              <a:t>During Structured </a:t>
            </a:r>
            <a:r>
              <a:rPr lang="en-GB" altLang="en-US" sz="3600" dirty="0" smtClean="0"/>
              <a:t>design:</a:t>
            </a:r>
            <a:endParaRPr lang="en-GB" altLang="en-US" sz="3600" dirty="0"/>
          </a:p>
          <a:p>
            <a:pPr marL="505503" lvl="1" defTabSz="622158">
              <a:spcBef>
                <a:spcPts val="816"/>
              </a:spcBef>
              <a:spcAft>
                <a:spcPts val="1200"/>
              </a:spcAft>
            </a:pPr>
            <a:r>
              <a:rPr lang="en-GB" altLang="en-US" sz="3200" dirty="0">
                <a:solidFill>
                  <a:srgbClr val="0000CC"/>
                </a:solidFill>
              </a:rPr>
              <a:t>The detailed functions are mapped to a module structure</a:t>
            </a:r>
            <a:r>
              <a:rPr lang="en-GB" altLang="en-US" sz="3200" dirty="0">
                <a:solidFill>
                  <a:srgbClr val="4C38E2"/>
                </a:solidFill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640" y="301800"/>
            <a:ext cx="6858720" cy="491451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485"/>
              </a:spcBef>
            </a:pPr>
            <a:r>
              <a:rPr lang="en-GB" altLang="en-US" sz="2722" b="1" dirty="0"/>
              <a:t>Example 1: RMS Calculating Software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19150"/>
            <a:ext cx="8839200" cy="3523987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sz="2994" dirty="0"/>
              <a:t>Consider a software called RMS calculating  software: </a:t>
            </a:r>
          </a:p>
          <a:p>
            <a:pPr marL="505503" lvl="1" defTabSz="622158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sz="2722" dirty="0"/>
              <a:t>Reads three integers in the range of -1000 and +1000 </a:t>
            </a:r>
          </a:p>
          <a:p>
            <a:pPr marL="505503" lvl="1" defTabSz="622158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sz="2722" dirty="0"/>
              <a:t>Finds out the root mean square (</a:t>
            </a:r>
            <a:r>
              <a:rPr lang="en-GB" altLang="en-US" sz="2722" dirty="0" err="1"/>
              <a:t>rms</a:t>
            </a:r>
            <a:r>
              <a:rPr lang="en-GB" altLang="en-US" sz="2722" dirty="0"/>
              <a:t>) of  the three input numbers </a:t>
            </a:r>
          </a:p>
          <a:p>
            <a:pPr marL="505503" lvl="1" defTabSz="622158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sz="2722" dirty="0"/>
              <a:t>Displays the result.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6554128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485"/>
              </a:spcBef>
            </a:pPr>
            <a:r>
              <a:rPr lang="en-GB" altLang="en-US" sz="2722" b="1" dirty="0"/>
              <a:t>Example 1: RMS Calculating Software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54372"/>
            <a:ext cx="8534400" cy="3488766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3674" dirty="0"/>
              <a:t>The context diagram is simple to develop: </a:t>
            </a:r>
          </a:p>
          <a:p>
            <a:pPr marL="505503" lvl="1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3266" dirty="0"/>
              <a:t>The system accepts 3 integers from the user</a:t>
            </a:r>
          </a:p>
          <a:p>
            <a:pPr marL="505503" lvl="1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3266" dirty="0"/>
              <a:t>Returns the result to him.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232" y="137175"/>
            <a:ext cx="5828292" cy="8543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485"/>
              </a:spcBef>
            </a:pPr>
            <a:r>
              <a:rPr lang="en-GB" altLang="en-US" sz="2722" b="1" dirty="0">
                <a:solidFill>
                  <a:srgbClr val="003300"/>
                </a:solidFill>
              </a:rPr>
              <a:t> </a:t>
            </a:r>
            <a:r>
              <a:rPr lang="en-GB" altLang="en-US" sz="2722" b="1" dirty="0"/>
              <a:t>Example 1: RMS Calculating Software</a:t>
            </a:r>
          </a:p>
        </p:txBody>
      </p:sp>
      <p:grpSp>
        <p:nvGrpSpPr>
          <p:cNvPr id="45059" name="Group 13"/>
          <p:cNvGrpSpPr>
            <a:grpSpLocks/>
          </p:cNvGrpSpPr>
          <p:nvPr/>
        </p:nvGrpSpPr>
        <p:grpSpPr bwMode="auto">
          <a:xfrm>
            <a:off x="1975408" y="895350"/>
            <a:ext cx="5571225" cy="3399117"/>
            <a:chOff x="1323" y="1164"/>
            <a:chExt cx="3490" cy="2379"/>
          </a:xfrm>
        </p:grpSpPr>
        <p:sp>
          <p:nvSpPr>
            <p:cNvPr id="45060" name="Oval 3"/>
            <p:cNvSpPr>
              <a:spLocks noChangeArrowheads="1"/>
            </p:cNvSpPr>
            <p:nvPr/>
          </p:nvSpPr>
          <p:spPr bwMode="auto">
            <a:xfrm>
              <a:off x="3016" y="1164"/>
              <a:ext cx="1215" cy="1109"/>
            </a:xfrm>
            <a:prstGeom prst="ellipse">
              <a:avLst/>
            </a:prstGeom>
            <a:solidFill>
              <a:srgbClr val="FFFF00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45061" name="Text Box 4"/>
            <p:cNvSpPr txBox="1">
              <a:spLocks noChangeArrowheads="1"/>
            </p:cNvSpPr>
            <p:nvPr/>
          </p:nvSpPr>
          <p:spPr bwMode="auto">
            <a:xfrm>
              <a:off x="3122" y="1459"/>
              <a:ext cx="1003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508125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1021"/>
                </a:spcBef>
              </a:pPr>
              <a:r>
                <a:rPr lang="en-GB" altLang="en-US" sz="231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Compute- RMS</a:t>
              </a:r>
              <a:br>
                <a:rPr lang="en-GB" altLang="en-US" sz="2313" b="1">
                  <a:solidFill>
                    <a:srgbClr val="4C38E2"/>
                  </a:solidFill>
                  <a:latin typeface="Comic Sans MS" panose="030F0702030302020204" pitchFamily="66" charset="0"/>
                </a:rPr>
              </a:br>
              <a:r>
                <a:rPr lang="en-GB" altLang="en-US" sz="231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5062" name="AutoShape 5"/>
            <p:cNvSpPr>
              <a:spLocks noChangeArrowheads="1"/>
            </p:cNvSpPr>
            <p:nvPr/>
          </p:nvSpPr>
          <p:spPr bwMode="auto">
            <a:xfrm>
              <a:off x="1323" y="2434"/>
              <a:ext cx="1003" cy="474"/>
            </a:xfrm>
            <a:prstGeom prst="roundRect">
              <a:avLst>
                <a:gd name="adj" fmla="val 231"/>
              </a:avLst>
            </a:prstGeom>
            <a:solidFill>
              <a:srgbClr val="FFFF00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45063" name="Text Box 6"/>
            <p:cNvSpPr txBox="1">
              <a:spLocks noChangeArrowheads="1"/>
            </p:cNvSpPr>
            <p:nvPr/>
          </p:nvSpPr>
          <p:spPr bwMode="auto">
            <a:xfrm>
              <a:off x="1482" y="2487"/>
              <a:ext cx="95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31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User</a:t>
              </a:r>
            </a:p>
          </p:txBody>
        </p:sp>
        <p:sp>
          <p:nvSpPr>
            <p:cNvPr id="45064" name="Freeform 7"/>
            <p:cNvSpPr>
              <a:spLocks/>
            </p:cNvSpPr>
            <p:nvPr/>
          </p:nvSpPr>
          <p:spPr bwMode="auto">
            <a:xfrm>
              <a:off x="1799" y="1693"/>
              <a:ext cx="1215" cy="739"/>
            </a:xfrm>
            <a:custGeom>
              <a:avLst/>
              <a:gdLst>
                <a:gd name="T0" fmla="*/ 0 w 4865"/>
                <a:gd name="T1" fmla="*/ 116046034 h 2960"/>
                <a:gd name="T2" fmla="*/ 58099036 w 4865"/>
                <a:gd name="T3" fmla="*/ 24864226 h 2960"/>
                <a:gd name="T4" fmla="*/ 190941721 w 4865"/>
                <a:gd name="T5" fmla="*/ 0 h 2960"/>
                <a:gd name="T6" fmla="*/ 0 60000 65536"/>
                <a:gd name="T7" fmla="*/ 0 60000 65536"/>
                <a:gd name="T8" fmla="*/ 0 60000 65536"/>
                <a:gd name="T9" fmla="*/ 0 w 4865"/>
                <a:gd name="T10" fmla="*/ 0 h 2960"/>
                <a:gd name="T11" fmla="*/ 4865 w 4865"/>
                <a:gd name="T12" fmla="*/ 2960 h 2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5" h="2960">
                  <a:moveTo>
                    <a:pt x="0" y="2959"/>
                  </a:moveTo>
                  <a:cubicBezTo>
                    <a:pt x="334" y="2043"/>
                    <a:pt x="669" y="1127"/>
                    <a:pt x="1480" y="634"/>
                  </a:cubicBezTo>
                  <a:cubicBezTo>
                    <a:pt x="2291" y="140"/>
                    <a:pt x="3578" y="70"/>
                    <a:pt x="4864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45065" name="Freeform 8"/>
            <p:cNvSpPr>
              <a:spLocks/>
            </p:cNvSpPr>
            <p:nvPr/>
          </p:nvSpPr>
          <p:spPr bwMode="auto">
            <a:xfrm>
              <a:off x="2328" y="2222"/>
              <a:ext cx="1056" cy="474"/>
            </a:xfrm>
            <a:custGeom>
              <a:avLst/>
              <a:gdLst>
                <a:gd name="T0" fmla="*/ 165819488 w 4230"/>
                <a:gd name="T1" fmla="*/ 0 h 1902"/>
                <a:gd name="T2" fmla="*/ 107827746 w 4230"/>
                <a:gd name="T3" fmla="*/ 57689854 h 1902"/>
                <a:gd name="T4" fmla="*/ 0 w 4230"/>
                <a:gd name="T5" fmla="*/ 74150256 h 1902"/>
                <a:gd name="T6" fmla="*/ 0 60000 65536"/>
                <a:gd name="T7" fmla="*/ 0 60000 65536"/>
                <a:gd name="T8" fmla="*/ 0 60000 65536"/>
                <a:gd name="T9" fmla="*/ 0 w 4230"/>
                <a:gd name="T10" fmla="*/ 0 h 1902"/>
                <a:gd name="T11" fmla="*/ 4230 w 4230"/>
                <a:gd name="T12" fmla="*/ 1902 h 19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30" h="1902">
                  <a:moveTo>
                    <a:pt x="4229" y="0"/>
                  </a:moveTo>
                  <a:cubicBezTo>
                    <a:pt x="3842" y="580"/>
                    <a:pt x="3454" y="1161"/>
                    <a:pt x="2750" y="1479"/>
                  </a:cubicBezTo>
                  <a:cubicBezTo>
                    <a:pt x="2044" y="1795"/>
                    <a:pt x="1022" y="1848"/>
                    <a:pt x="0" y="1901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45066" name="Text Box 9"/>
            <p:cNvSpPr txBox="1">
              <a:spLocks noChangeArrowheads="1"/>
            </p:cNvSpPr>
            <p:nvPr/>
          </p:nvSpPr>
          <p:spPr bwMode="auto">
            <a:xfrm>
              <a:off x="1903" y="1447"/>
              <a:ext cx="84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2041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Data-items</a:t>
              </a:r>
            </a:p>
          </p:txBody>
        </p:sp>
        <p:sp>
          <p:nvSpPr>
            <p:cNvPr id="45067" name="Text Box 10"/>
            <p:cNvSpPr txBox="1">
              <a:spLocks noChangeArrowheads="1"/>
            </p:cNvSpPr>
            <p:nvPr/>
          </p:nvSpPr>
          <p:spPr bwMode="auto">
            <a:xfrm>
              <a:off x="2910" y="2540"/>
              <a:ext cx="63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2041" b="1">
                  <a:solidFill>
                    <a:srgbClr val="4C38E2"/>
                  </a:solidFill>
                  <a:latin typeface="Comic Sans MS" panose="030F0702030302020204" pitchFamily="66" charset="0"/>
                </a:rPr>
                <a:t>result</a:t>
              </a:r>
            </a:p>
          </p:txBody>
        </p:sp>
        <p:sp>
          <p:nvSpPr>
            <p:cNvPr id="45068" name="Text Box 11"/>
            <p:cNvSpPr txBox="1">
              <a:spLocks noChangeArrowheads="1"/>
            </p:cNvSpPr>
            <p:nvPr/>
          </p:nvSpPr>
          <p:spPr bwMode="auto">
            <a:xfrm>
              <a:off x="1746" y="3228"/>
              <a:ext cx="3067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1800225" algn="l"/>
                  <a:tab pos="2700338" algn="l"/>
                  <a:tab pos="3598863" algn="l"/>
                  <a:tab pos="4498975" algn="l"/>
                  <a:tab pos="4522788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1800225" algn="l"/>
                  <a:tab pos="2700338" algn="l"/>
                  <a:tab pos="3598863" algn="l"/>
                  <a:tab pos="4498975" algn="l"/>
                  <a:tab pos="4522788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1800225" algn="l"/>
                  <a:tab pos="2700338" algn="l"/>
                  <a:tab pos="3598863" algn="l"/>
                  <a:tab pos="4498975" algn="l"/>
                  <a:tab pos="4522788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1800225" algn="l"/>
                  <a:tab pos="2700338" algn="l"/>
                  <a:tab pos="3598863" algn="l"/>
                  <a:tab pos="4498975" algn="l"/>
                  <a:tab pos="4522788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1800225" algn="l"/>
                  <a:tab pos="2700338" algn="l"/>
                  <a:tab pos="3598863" algn="l"/>
                  <a:tab pos="4498975" algn="l"/>
                  <a:tab pos="4522788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800225" algn="l"/>
                  <a:tab pos="2700338" algn="l"/>
                  <a:tab pos="3598863" algn="l"/>
                  <a:tab pos="4498975" algn="l"/>
                  <a:tab pos="4522788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800225" algn="l"/>
                  <a:tab pos="2700338" algn="l"/>
                  <a:tab pos="3598863" algn="l"/>
                  <a:tab pos="4498975" algn="l"/>
                  <a:tab pos="4522788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800225" algn="l"/>
                  <a:tab pos="2700338" algn="l"/>
                  <a:tab pos="3598863" algn="l"/>
                  <a:tab pos="4498975" algn="l"/>
                  <a:tab pos="4522788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1800225" algn="l"/>
                  <a:tab pos="2700338" algn="l"/>
                  <a:tab pos="3598863" algn="l"/>
                  <a:tab pos="4498975" algn="l"/>
                  <a:tab pos="4522788" algn="l"/>
                  <a:tab pos="4760913" algn="l"/>
                  <a:tab pos="47879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313" b="1" dirty="0">
                  <a:solidFill>
                    <a:srgbClr val="0000CC"/>
                  </a:solidFill>
                  <a:latin typeface="Comic Sans MS" panose="030F0702030302020204" pitchFamily="66" charset="0"/>
                </a:rPr>
                <a:t>Context </a:t>
              </a:r>
              <a:r>
                <a:rPr lang="en-GB" altLang="en-US" sz="2313" b="1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Diagram (Level 0 DFD)</a:t>
              </a:r>
              <a:endParaRPr lang="en-GB" altLang="en-US" sz="2313" b="1" dirty="0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232" y="137175"/>
            <a:ext cx="5828292" cy="8543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485"/>
              </a:spcBef>
            </a:pPr>
            <a:r>
              <a:rPr lang="en-GB" altLang="en-US" sz="2722" b="1" dirty="0"/>
              <a:t> Example 1: RMS Calculating Software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23951"/>
            <a:ext cx="8762999" cy="3105774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885"/>
              </a:spcBef>
              <a:spcAft>
                <a:spcPct val="25000"/>
              </a:spcAft>
            </a:pPr>
            <a:r>
              <a:rPr lang="en-GB" altLang="en-US" sz="3674" dirty="0"/>
              <a:t>From a cursory analysis of the problem description: </a:t>
            </a:r>
          </a:p>
          <a:p>
            <a:pPr marL="505503" lvl="1" defTabSz="622158">
              <a:lnSpc>
                <a:spcPct val="120000"/>
              </a:lnSpc>
              <a:spcBef>
                <a:spcPts val="885"/>
              </a:spcBef>
              <a:spcAft>
                <a:spcPct val="25000"/>
              </a:spcAft>
            </a:pPr>
            <a:r>
              <a:rPr lang="en-GB" altLang="en-US" sz="3266" dirty="0"/>
              <a:t>We can see that the system needs to perform several things.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232" y="137175"/>
            <a:ext cx="5828292" cy="854369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485"/>
              </a:spcBef>
            </a:pPr>
            <a:r>
              <a:rPr lang="en-GB" altLang="en-US" sz="2994" b="1" dirty="0">
                <a:solidFill>
                  <a:srgbClr val="336600"/>
                </a:solidFill>
              </a:rPr>
              <a:t> </a:t>
            </a:r>
            <a:r>
              <a:rPr lang="en-GB" altLang="en-US" sz="2994" b="1" dirty="0"/>
              <a:t>Example 1: RMS Calculating Software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74262"/>
            <a:ext cx="8610600" cy="3121488"/>
          </a:xfrm>
        </p:spPr>
        <p:txBody>
          <a:bodyPr vert="horz" lIns="13500" tIns="35100" rIns="13500" bIns="35100" rtlCol="0">
            <a:normAutofit/>
          </a:bodyPr>
          <a:lstStyle/>
          <a:p>
            <a:pPr marL="633359" lvl="1" indent="-233309" defTabSz="62215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66" dirty="0"/>
              <a:t>Accept input numbers from the user: </a:t>
            </a:r>
          </a:p>
          <a:p>
            <a:pPr marL="505503" lvl="1" defTabSz="62215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994" dirty="0"/>
              <a:t>Validate the numbers,</a:t>
            </a:r>
          </a:p>
          <a:p>
            <a:pPr marL="505503" lvl="1" defTabSz="62215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994" dirty="0"/>
              <a:t>Calculate the root mean square of the input numbers </a:t>
            </a:r>
          </a:p>
          <a:p>
            <a:pPr marL="505503" lvl="1" defTabSz="62215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994" dirty="0"/>
              <a:t>Display the result.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448824" y="352399"/>
            <a:ext cx="2618976" cy="1741011"/>
          </a:xfrm>
          <a:solidFill>
            <a:srgbClr val="FFC0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485"/>
              </a:spcBef>
            </a:pPr>
            <a:r>
              <a:rPr lang="en-GB" altLang="en-US" sz="2994" b="1" dirty="0">
                <a:solidFill>
                  <a:srgbClr val="003300"/>
                </a:solidFill>
              </a:rPr>
              <a:t> </a:t>
            </a:r>
            <a:r>
              <a:rPr lang="en-GB" altLang="en-US" sz="2994" b="1" dirty="0"/>
              <a:t>Example 1: </a:t>
            </a:r>
            <a:r>
              <a:rPr lang="en-GB" altLang="en-US" sz="2994" b="1" dirty="0" smtClean="0"/>
              <a:t>               Level 1 DFD </a:t>
            </a:r>
            <a:br>
              <a:rPr lang="en-GB" altLang="en-US" sz="2994" b="1" dirty="0" smtClean="0"/>
            </a:br>
            <a:r>
              <a:rPr lang="en-GB" altLang="en-US" sz="2994" b="1" dirty="0" smtClean="0"/>
              <a:t>RMS </a:t>
            </a:r>
            <a:r>
              <a:rPr lang="en-GB" altLang="en-US" sz="2994" b="1" dirty="0"/>
              <a:t>Calculating Software</a:t>
            </a:r>
          </a:p>
        </p:txBody>
      </p:sp>
      <p:grpSp>
        <p:nvGrpSpPr>
          <p:cNvPr id="48131" name="Group 22"/>
          <p:cNvGrpSpPr>
            <a:grpSpLocks/>
          </p:cNvGrpSpPr>
          <p:nvPr/>
        </p:nvGrpSpPr>
        <p:grpSpPr bwMode="auto">
          <a:xfrm>
            <a:off x="457200" y="438150"/>
            <a:ext cx="6160967" cy="3871126"/>
            <a:chOff x="1512888" y="1746250"/>
            <a:chExt cx="6967537" cy="4165600"/>
          </a:xfrm>
        </p:grpSpPr>
        <p:sp>
          <p:nvSpPr>
            <p:cNvPr id="48132" name="Oval 3"/>
            <p:cNvSpPr>
              <a:spLocks noChangeArrowheads="1"/>
            </p:cNvSpPr>
            <p:nvPr/>
          </p:nvSpPr>
          <p:spPr bwMode="auto">
            <a:xfrm>
              <a:off x="3192463" y="2033588"/>
              <a:ext cx="1339850" cy="1255712"/>
            </a:xfrm>
            <a:prstGeom prst="ellipse">
              <a:avLst/>
            </a:prstGeom>
            <a:solidFill>
              <a:srgbClr val="FFFF00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48133" name="Oval 4"/>
            <p:cNvSpPr>
              <a:spLocks noChangeArrowheads="1"/>
            </p:cNvSpPr>
            <p:nvPr/>
          </p:nvSpPr>
          <p:spPr bwMode="auto">
            <a:xfrm>
              <a:off x="3611563" y="4133850"/>
              <a:ext cx="1341437" cy="1255713"/>
            </a:xfrm>
            <a:prstGeom prst="ellipse">
              <a:avLst/>
            </a:prstGeom>
            <a:solidFill>
              <a:srgbClr val="FFFF00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48134" name="Oval 5"/>
            <p:cNvSpPr>
              <a:spLocks noChangeArrowheads="1"/>
            </p:cNvSpPr>
            <p:nvPr/>
          </p:nvSpPr>
          <p:spPr bwMode="auto">
            <a:xfrm>
              <a:off x="5711825" y="1949450"/>
              <a:ext cx="1341438" cy="1255713"/>
            </a:xfrm>
            <a:prstGeom prst="ellipse">
              <a:avLst/>
            </a:prstGeom>
            <a:solidFill>
              <a:srgbClr val="FFFF00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48135" name="Oval 6"/>
            <p:cNvSpPr>
              <a:spLocks noChangeArrowheads="1"/>
            </p:cNvSpPr>
            <p:nvPr/>
          </p:nvSpPr>
          <p:spPr bwMode="auto">
            <a:xfrm>
              <a:off x="6384925" y="4049713"/>
              <a:ext cx="1339850" cy="1255712"/>
            </a:xfrm>
            <a:prstGeom prst="ellipse">
              <a:avLst/>
            </a:prstGeom>
            <a:solidFill>
              <a:srgbClr val="FFFF00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48136" name="Freeform 7"/>
            <p:cNvSpPr>
              <a:spLocks/>
            </p:cNvSpPr>
            <p:nvPr/>
          </p:nvSpPr>
          <p:spPr bwMode="auto">
            <a:xfrm>
              <a:off x="1512888" y="3125788"/>
              <a:ext cx="1927225" cy="1171575"/>
            </a:xfrm>
            <a:custGeom>
              <a:avLst/>
              <a:gdLst>
                <a:gd name="T0" fmla="*/ 0 w 4865"/>
                <a:gd name="T1" fmla="*/ 2147483647 h 2960"/>
                <a:gd name="T2" fmla="*/ 2147483647 w 4865"/>
                <a:gd name="T3" fmla="*/ 2147483647 h 2960"/>
                <a:gd name="T4" fmla="*/ 2147483647 w 4865"/>
                <a:gd name="T5" fmla="*/ 0 h 2960"/>
                <a:gd name="T6" fmla="*/ 0 60000 65536"/>
                <a:gd name="T7" fmla="*/ 0 60000 65536"/>
                <a:gd name="T8" fmla="*/ 0 60000 65536"/>
                <a:gd name="T9" fmla="*/ 0 w 4865"/>
                <a:gd name="T10" fmla="*/ 0 h 2960"/>
                <a:gd name="T11" fmla="*/ 4865 w 4865"/>
                <a:gd name="T12" fmla="*/ 2960 h 2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5" h="2960">
                  <a:moveTo>
                    <a:pt x="0" y="2959"/>
                  </a:moveTo>
                  <a:cubicBezTo>
                    <a:pt x="334" y="2043"/>
                    <a:pt x="669" y="1127"/>
                    <a:pt x="1480" y="634"/>
                  </a:cubicBezTo>
                  <a:cubicBezTo>
                    <a:pt x="2291" y="140"/>
                    <a:pt x="3578" y="70"/>
                    <a:pt x="4864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48137" name="Text Box 8"/>
            <p:cNvSpPr txBox="1">
              <a:spLocks noChangeArrowheads="1"/>
            </p:cNvSpPr>
            <p:nvPr/>
          </p:nvSpPr>
          <p:spPr bwMode="auto">
            <a:xfrm>
              <a:off x="2184400" y="3209925"/>
              <a:ext cx="1339850" cy="76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Data-items</a:t>
              </a:r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4368800" y="2089150"/>
              <a:ext cx="1423988" cy="360363"/>
            </a:xfrm>
            <a:custGeom>
              <a:avLst/>
              <a:gdLst>
                <a:gd name="T0" fmla="*/ 0 w 3595"/>
                <a:gd name="T1" fmla="*/ 2147483647 h 914"/>
                <a:gd name="T2" fmla="*/ 2147483647 w 3595"/>
                <a:gd name="T3" fmla="*/ 2147483647 h 914"/>
                <a:gd name="T4" fmla="*/ 2147483647 w 3595"/>
                <a:gd name="T5" fmla="*/ 2147483647 h 914"/>
                <a:gd name="T6" fmla="*/ 0 60000 65536"/>
                <a:gd name="T7" fmla="*/ 0 60000 65536"/>
                <a:gd name="T8" fmla="*/ 0 60000 65536"/>
                <a:gd name="T9" fmla="*/ 0 w 3595"/>
                <a:gd name="T10" fmla="*/ 0 h 914"/>
                <a:gd name="T11" fmla="*/ 3595 w 3595"/>
                <a:gd name="T12" fmla="*/ 914 h 9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5" h="914">
                  <a:moveTo>
                    <a:pt x="0" y="365"/>
                  </a:moveTo>
                  <a:cubicBezTo>
                    <a:pt x="373" y="182"/>
                    <a:pt x="748" y="0"/>
                    <a:pt x="1348" y="91"/>
                  </a:cubicBezTo>
                  <a:cubicBezTo>
                    <a:pt x="1946" y="182"/>
                    <a:pt x="2771" y="547"/>
                    <a:pt x="3594" y="913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48139" name="Freeform 10"/>
            <p:cNvSpPr>
              <a:spLocks/>
            </p:cNvSpPr>
            <p:nvPr/>
          </p:nvSpPr>
          <p:spPr bwMode="auto">
            <a:xfrm>
              <a:off x="6888163" y="3041650"/>
              <a:ext cx="290512" cy="1004888"/>
            </a:xfrm>
            <a:custGeom>
              <a:avLst/>
              <a:gdLst>
                <a:gd name="T0" fmla="*/ 0 w 737"/>
                <a:gd name="T1" fmla="*/ 0 h 2537"/>
                <a:gd name="T2" fmla="*/ 2147483647 w 737"/>
                <a:gd name="T3" fmla="*/ 2147483647 h 2537"/>
                <a:gd name="T4" fmla="*/ 2147483647 w 737"/>
                <a:gd name="T5" fmla="*/ 2147483647 h 2537"/>
                <a:gd name="T6" fmla="*/ 0 60000 65536"/>
                <a:gd name="T7" fmla="*/ 0 60000 65536"/>
                <a:gd name="T8" fmla="*/ 0 60000 65536"/>
                <a:gd name="T9" fmla="*/ 0 w 737"/>
                <a:gd name="T10" fmla="*/ 0 h 2537"/>
                <a:gd name="T11" fmla="*/ 737 w 737"/>
                <a:gd name="T12" fmla="*/ 2537 h 25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7" h="2537">
                  <a:moveTo>
                    <a:pt x="0" y="0"/>
                  </a:moveTo>
                  <a:cubicBezTo>
                    <a:pt x="263" y="211"/>
                    <a:pt x="525" y="422"/>
                    <a:pt x="631" y="845"/>
                  </a:cubicBezTo>
                  <a:cubicBezTo>
                    <a:pt x="736" y="1268"/>
                    <a:pt x="684" y="1902"/>
                    <a:pt x="631" y="2536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48140" name="Freeform 11"/>
            <p:cNvSpPr>
              <a:spLocks/>
            </p:cNvSpPr>
            <p:nvPr/>
          </p:nvSpPr>
          <p:spPr bwMode="auto">
            <a:xfrm>
              <a:off x="4524375" y="4994275"/>
              <a:ext cx="2024063" cy="619125"/>
            </a:xfrm>
            <a:custGeom>
              <a:avLst/>
              <a:gdLst>
                <a:gd name="T0" fmla="*/ 2147483647 w 5077"/>
                <a:gd name="T1" fmla="*/ 0 h 1408"/>
                <a:gd name="T2" fmla="*/ 2147483647 w 5077"/>
                <a:gd name="T3" fmla="*/ 2147483647 h 1408"/>
                <a:gd name="T4" fmla="*/ 0 w 5077"/>
                <a:gd name="T5" fmla="*/ 2147483647 h 1408"/>
                <a:gd name="T6" fmla="*/ 0 60000 65536"/>
                <a:gd name="T7" fmla="*/ 0 60000 65536"/>
                <a:gd name="T8" fmla="*/ 0 60000 65536"/>
                <a:gd name="T9" fmla="*/ 0 w 5077"/>
                <a:gd name="T10" fmla="*/ 0 h 1408"/>
                <a:gd name="T11" fmla="*/ 5077 w 5077"/>
                <a:gd name="T12" fmla="*/ 1408 h 1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77" h="1408">
                  <a:moveTo>
                    <a:pt x="5076" y="0"/>
                  </a:moveTo>
                  <a:cubicBezTo>
                    <a:pt x="4336" y="562"/>
                    <a:pt x="3595" y="1126"/>
                    <a:pt x="2750" y="1267"/>
                  </a:cubicBezTo>
                  <a:cubicBezTo>
                    <a:pt x="1903" y="1407"/>
                    <a:pt x="952" y="1126"/>
                    <a:pt x="0" y="845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48141" name="Freeform 12"/>
            <p:cNvSpPr>
              <a:spLocks/>
            </p:cNvSpPr>
            <p:nvPr/>
          </p:nvSpPr>
          <p:spPr bwMode="auto">
            <a:xfrm>
              <a:off x="2016125" y="4956175"/>
              <a:ext cx="1676400" cy="752475"/>
            </a:xfrm>
            <a:custGeom>
              <a:avLst/>
              <a:gdLst>
                <a:gd name="T0" fmla="*/ 2147483647 w 4230"/>
                <a:gd name="T1" fmla="*/ 0 h 1902"/>
                <a:gd name="T2" fmla="*/ 2147483647 w 4230"/>
                <a:gd name="T3" fmla="*/ 2147483647 h 1902"/>
                <a:gd name="T4" fmla="*/ 0 w 4230"/>
                <a:gd name="T5" fmla="*/ 2147483647 h 1902"/>
                <a:gd name="T6" fmla="*/ 0 60000 65536"/>
                <a:gd name="T7" fmla="*/ 0 60000 65536"/>
                <a:gd name="T8" fmla="*/ 0 60000 65536"/>
                <a:gd name="T9" fmla="*/ 0 w 4230"/>
                <a:gd name="T10" fmla="*/ 0 h 1902"/>
                <a:gd name="T11" fmla="*/ 4230 w 4230"/>
                <a:gd name="T12" fmla="*/ 1902 h 19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30" h="1902">
                  <a:moveTo>
                    <a:pt x="4229" y="0"/>
                  </a:moveTo>
                  <a:cubicBezTo>
                    <a:pt x="3842" y="580"/>
                    <a:pt x="3454" y="1161"/>
                    <a:pt x="2750" y="1479"/>
                  </a:cubicBezTo>
                  <a:cubicBezTo>
                    <a:pt x="2044" y="1795"/>
                    <a:pt x="1022" y="1848"/>
                    <a:pt x="0" y="1901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2940050" y="5459413"/>
              <a:ext cx="1004888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result</a:t>
              </a:r>
            </a:p>
          </p:txBody>
        </p:sp>
        <p:sp>
          <p:nvSpPr>
            <p:cNvPr id="48143" name="Text Box 14"/>
            <p:cNvSpPr txBox="1">
              <a:spLocks noChangeArrowheads="1"/>
            </p:cNvSpPr>
            <p:nvPr/>
          </p:nvSpPr>
          <p:spPr bwMode="auto">
            <a:xfrm>
              <a:off x="3192463" y="2244725"/>
              <a:ext cx="1339850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885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Read-numbers</a:t>
              </a:r>
              <a:b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0.1</a:t>
              </a:r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5737225" y="2193925"/>
              <a:ext cx="1341438" cy="140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885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Validate-numbers</a:t>
              </a:r>
              <a:b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0.2</a:t>
              </a:r>
            </a:p>
          </p:txBody>
        </p:sp>
        <p:sp>
          <p:nvSpPr>
            <p:cNvPr id="48145" name="Text Box 16"/>
            <p:cNvSpPr txBox="1">
              <a:spLocks noChangeArrowheads="1"/>
            </p:cNvSpPr>
            <p:nvPr/>
          </p:nvSpPr>
          <p:spPr bwMode="auto">
            <a:xfrm>
              <a:off x="6423025" y="4421188"/>
              <a:ext cx="1339850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Compute-rms</a:t>
              </a:r>
              <a:b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0.3</a:t>
              </a:r>
            </a:p>
          </p:txBody>
        </p:sp>
        <p:sp>
          <p:nvSpPr>
            <p:cNvPr id="48146" name="Text Box 17"/>
            <p:cNvSpPr txBox="1">
              <a:spLocks noChangeArrowheads="1"/>
            </p:cNvSpPr>
            <p:nvPr/>
          </p:nvSpPr>
          <p:spPr bwMode="auto">
            <a:xfrm>
              <a:off x="3611563" y="4384675"/>
              <a:ext cx="1341437" cy="76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Display</a:t>
              </a:r>
              <a:b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0.4</a:t>
              </a:r>
            </a:p>
          </p:txBody>
        </p:sp>
        <p:sp>
          <p:nvSpPr>
            <p:cNvPr id="48147" name="Text Box 18"/>
            <p:cNvSpPr txBox="1">
              <a:spLocks noChangeArrowheads="1"/>
            </p:cNvSpPr>
            <p:nvPr/>
          </p:nvSpPr>
          <p:spPr bwMode="auto">
            <a:xfrm>
              <a:off x="5040313" y="5476875"/>
              <a:ext cx="1004887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RMS</a:t>
              </a:r>
            </a:p>
          </p:txBody>
        </p:sp>
        <p:sp>
          <p:nvSpPr>
            <p:cNvPr id="48148" name="Text Box 19"/>
            <p:cNvSpPr txBox="1">
              <a:spLocks noChangeArrowheads="1"/>
            </p:cNvSpPr>
            <p:nvPr/>
          </p:nvSpPr>
          <p:spPr bwMode="auto">
            <a:xfrm>
              <a:off x="4452938" y="1746250"/>
              <a:ext cx="1339850" cy="433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numbers</a:t>
              </a:r>
            </a:p>
          </p:txBody>
        </p:sp>
        <p:sp>
          <p:nvSpPr>
            <p:cNvPr id="48149" name="Text Box 20"/>
            <p:cNvSpPr txBox="1">
              <a:spLocks noChangeArrowheads="1"/>
            </p:cNvSpPr>
            <p:nvPr/>
          </p:nvSpPr>
          <p:spPr bwMode="auto">
            <a:xfrm>
              <a:off x="7140575" y="3041650"/>
              <a:ext cx="1339850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Valid -numbers</a:t>
              </a:r>
            </a:p>
          </p:txBody>
        </p:sp>
        <p:sp>
          <p:nvSpPr>
            <p:cNvPr id="48150" name="Freeform 21"/>
            <p:cNvSpPr>
              <a:spLocks/>
            </p:cNvSpPr>
            <p:nvPr/>
          </p:nvSpPr>
          <p:spPr bwMode="auto">
            <a:xfrm>
              <a:off x="4872038" y="3125788"/>
              <a:ext cx="1173162" cy="1339850"/>
            </a:xfrm>
            <a:custGeom>
              <a:avLst/>
              <a:gdLst>
                <a:gd name="T0" fmla="*/ 2147483647 w 2960"/>
                <a:gd name="T1" fmla="*/ 0 h 3383"/>
                <a:gd name="T2" fmla="*/ 2147483647 w 2960"/>
                <a:gd name="T3" fmla="*/ 2147483647 h 3383"/>
                <a:gd name="T4" fmla="*/ 0 w 2960"/>
                <a:gd name="T5" fmla="*/ 2147483647 h 3383"/>
                <a:gd name="T6" fmla="*/ 0 60000 65536"/>
                <a:gd name="T7" fmla="*/ 0 60000 65536"/>
                <a:gd name="T8" fmla="*/ 0 60000 65536"/>
                <a:gd name="T9" fmla="*/ 0 w 2960"/>
                <a:gd name="T10" fmla="*/ 0 h 3383"/>
                <a:gd name="T11" fmla="*/ 2960 w 2960"/>
                <a:gd name="T12" fmla="*/ 3383 h 3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0" h="3383">
                  <a:moveTo>
                    <a:pt x="2959" y="0"/>
                  </a:moveTo>
                  <a:cubicBezTo>
                    <a:pt x="2889" y="668"/>
                    <a:pt x="2818" y="1338"/>
                    <a:pt x="2325" y="1902"/>
                  </a:cubicBezTo>
                  <a:cubicBezTo>
                    <a:pt x="1831" y="2465"/>
                    <a:pt x="916" y="2924"/>
                    <a:pt x="0" y="3382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905"/>
            </a:p>
          </p:txBody>
        </p:sp>
        <p:sp>
          <p:nvSpPr>
            <p:cNvPr id="48151" name="Text Box 22"/>
            <p:cNvSpPr txBox="1">
              <a:spLocks noChangeArrowheads="1"/>
            </p:cNvSpPr>
            <p:nvPr/>
          </p:nvSpPr>
          <p:spPr bwMode="auto">
            <a:xfrm>
              <a:off x="5040313" y="3527425"/>
              <a:ext cx="13398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851"/>
                </a:spcBef>
              </a:pPr>
              <a:r>
                <a:rPr lang="en-GB" altLang="en-US" sz="1633" b="1">
                  <a:solidFill>
                    <a:schemeClr val="tx1"/>
                  </a:solidFill>
                  <a:latin typeface="Comic Sans MS" panose="030F0702030302020204" pitchFamily="66" charset="0"/>
                </a:rPr>
                <a:t>error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1310" y="1"/>
            <a:ext cx="5828292" cy="884613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553"/>
              </a:spcBef>
            </a:pPr>
            <a:r>
              <a:rPr lang="en-GB" altLang="en-US" sz="2722" b="1" dirty="0"/>
              <a:t>Example: RMS Calculating Software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8534399" cy="3367370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1021"/>
              </a:spcBef>
              <a:spcAft>
                <a:spcPct val="20000"/>
              </a:spcAft>
            </a:pPr>
            <a:r>
              <a:rPr lang="en-GB" altLang="en-US" sz="3600" dirty="0"/>
              <a:t>Decomposition is never carried on up to basic instruction level:</a:t>
            </a:r>
          </a:p>
          <a:p>
            <a:pPr marL="505503" lvl="1" defTabSz="622158">
              <a:lnSpc>
                <a:spcPct val="120000"/>
              </a:lnSpc>
              <a:spcBef>
                <a:spcPts val="1021"/>
              </a:spcBef>
              <a:spcAft>
                <a:spcPct val="20000"/>
              </a:spcAft>
            </a:pPr>
            <a:r>
              <a:rPr lang="en-GB" altLang="en-US" sz="3200" dirty="0">
                <a:solidFill>
                  <a:srgbClr val="0000CC"/>
                </a:solidFill>
              </a:rPr>
              <a:t>A bubble is not decomposed any further: </a:t>
            </a:r>
          </a:p>
          <a:p>
            <a:pPr marL="777697" lvl="2" indent="-155539" defTabSz="622158">
              <a:lnSpc>
                <a:spcPct val="120000"/>
              </a:lnSpc>
              <a:spcBef>
                <a:spcPts val="1021"/>
              </a:spcBef>
              <a:spcAft>
                <a:spcPct val="20000"/>
              </a:spcAft>
            </a:pPr>
            <a:r>
              <a:rPr lang="en-GB" altLang="en-US" sz="2800" dirty="0">
                <a:solidFill>
                  <a:srgbClr val="0000CC"/>
                </a:solidFill>
              </a:rPr>
              <a:t>If it can be represented by a simple set of instructions</a:t>
            </a:r>
            <a:r>
              <a:rPr lang="en-GB" altLang="en-US" sz="2800" dirty="0">
                <a:solidFill>
                  <a:srgbClr val="4C38E2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945174" y="1428750"/>
            <a:ext cx="3180846" cy="533400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740"/>
              </a:spcBef>
            </a:pPr>
            <a:r>
              <a:rPr lang="en-GB" altLang="en-US" sz="3674" b="1" dirty="0"/>
              <a:t>Data Dictionary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0" y="361950"/>
            <a:ext cx="8763000" cy="4188680"/>
          </a:xfrm>
        </p:spPr>
        <p:txBody>
          <a:bodyPr vert="horz" lIns="13500" tIns="35100" rIns="13500" bIns="35100" rtlCol="0">
            <a:normAutofit fontScale="92500" lnSpcReduction="10000"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425"/>
              </a:spcBef>
            </a:pPr>
            <a:r>
              <a:rPr lang="en-GB" altLang="en-US" dirty="0" smtClean="0"/>
              <a:t>A DFD is always accompanied by a data dictionary.</a:t>
            </a:r>
          </a:p>
          <a:p>
            <a:pPr marL="233309" indent="-233309" defTabSz="622158">
              <a:lnSpc>
                <a:spcPct val="120000"/>
              </a:lnSpc>
              <a:spcBef>
                <a:spcPts val="425"/>
              </a:spcBef>
            </a:pPr>
            <a:r>
              <a:rPr lang="en-GB" altLang="en-US" dirty="0" smtClean="0"/>
              <a:t>A data dictionary  lists all data items appearing in a DFD: </a:t>
            </a:r>
          </a:p>
          <a:p>
            <a:pPr marL="505503" lvl="1" defTabSz="622158">
              <a:lnSpc>
                <a:spcPct val="120000"/>
              </a:lnSpc>
              <a:spcBef>
                <a:spcPts val="366"/>
              </a:spcBef>
            </a:pPr>
            <a:r>
              <a:rPr lang="en-GB" altLang="en-US" dirty="0" smtClean="0"/>
              <a:t>Definition of all composite data items in terms of their component data items. </a:t>
            </a:r>
          </a:p>
          <a:p>
            <a:pPr marL="505503" lvl="1" defTabSz="622158">
              <a:lnSpc>
                <a:spcPct val="120000"/>
              </a:lnSpc>
              <a:spcBef>
                <a:spcPts val="366"/>
              </a:spcBef>
            </a:pPr>
            <a:r>
              <a:rPr lang="en-GB" altLang="en-US" dirty="0" smtClean="0"/>
              <a:t>All data names along with the purpose of  the data items.</a:t>
            </a:r>
          </a:p>
          <a:p>
            <a:pPr marL="233309" indent="-233309" defTabSz="622158">
              <a:lnSpc>
                <a:spcPct val="120000"/>
              </a:lnSpc>
              <a:spcBef>
                <a:spcPts val="425"/>
              </a:spcBef>
            </a:pPr>
            <a:r>
              <a:rPr lang="en-GB" altLang="en-US" dirty="0" smtClean="0"/>
              <a:t>For example, a data dictionary entry may be: </a:t>
            </a:r>
          </a:p>
          <a:p>
            <a:pPr marL="505503" lvl="1" defTabSz="622158">
              <a:lnSpc>
                <a:spcPct val="120000"/>
              </a:lnSpc>
              <a:spcBef>
                <a:spcPts val="366"/>
              </a:spcBef>
            </a:pPr>
            <a:r>
              <a:rPr lang="en-GB" altLang="en-US" b="1" dirty="0" err="1" smtClean="0">
                <a:solidFill>
                  <a:srgbClr val="4C38E2"/>
                </a:solidFill>
              </a:rPr>
              <a:t>grossPay</a:t>
            </a:r>
            <a:r>
              <a:rPr lang="en-GB" altLang="en-US" b="1" dirty="0" smtClean="0">
                <a:solidFill>
                  <a:srgbClr val="4C38E2"/>
                </a:solidFill>
              </a:rPr>
              <a:t> = </a:t>
            </a:r>
            <a:r>
              <a:rPr lang="en-GB" altLang="en-US" b="1" dirty="0" err="1" smtClean="0">
                <a:solidFill>
                  <a:srgbClr val="4C38E2"/>
                </a:solidFill>
              </a:rPr>
              <a:t>regularPay+overtimePay</a:t>
            </a:r>
            <a:endParaRPr lang="en-GB" altLang="en-US" b="1" dirty="0" smtClean="0">
              <a:solidFill>
                <a:srgbClr val="4C38E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5828292" cy="1067152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2994" b="1" dirty="0"/>
              <a:t>Importance of Data Dictionary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3641"/>
            <a:ext cx="9067799" cy="3525490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816"/>
              </a:spcBef>
              <a:spcAft>
                <a:spcPct val="20000"/>
              </a:spcAft>
            </a:pPr>
            <a:r>
              <a:rPr lang="en-GB" altLang="en-US" sz="2800" dirty="0"/>
              <a:t>Provides </a:t>
            </a:r>
            <a:r>
              <a:rPr lang="en-GB" altLang="en-US" sz="2800" dirty="0" smtClean="0"/>
              <a:t>the team of developers </a:t>
            </a:r>
            <a:r>
              <a:rPr lang="en-GB" altLang="en-US" sz="2800" dirty="0"/>
              <a:t>with standard terminology for all data: 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ct val="20000"/>
              </a:spcAft>
            </a:pPr>
            <a:r>
              <a:rPr lang="en-GB" altLang="en-US" sz="2400" dirty="0"/>
              <a:t>A consistent vocabulary for data is very important</a:t>
            </a:r>
          </a:p>
          <a:p>
            <a:pPr marL="105453" defTabSz="622158">
              <a:lnSpc>
                <a:spcPct val="120000"/>
              </a:lnSpc>
              <a:spcBef>
                <a:spcPts val="816"/>
              </a:spcBef>
              <a:spcAft>
                <a:spcPct val="20000"/>
              </a:spcAft>
            </a:pPr>
            <a:r>
              <a:rPr lang="en-GB" altLang="en-US" sz="2849" dirty="0" smtClean="0"/>
              <a:t>In the absence of a data dictionary, different developers tend </a:t>
            </a:r>
            <a:r>
              <a:rPr lang="en-GB" altLang="en-US" sz="2849" dirty="0"/>
              <a:t>to use different terms to refer to the same data, </a:t>
            </a:r>
          </a:p>
          <a:p>
            <a:pPr marL="377647" lvl="1" indent="-155539" defTabSz="622158">
              <a:lnSpc>
                <a:spcPct val="120000"/>
              </a:lnSpc>
              <a:spcBef>
                <a:spcPts val="816"/>
              </a:spcBef>
              <a:spcAft>
                <a:spcPct val="20000"/>
              </a:spcAft>
            </a:pPr>
            <a:r>
              <a:rPr lang="en-GB" altLang="en-US" sz="2577" dirty="0"/>
              <a:t>Causes unnecessary confusion.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84228" y="-108011"/>
            <a:ext cx="5828292" cy="1067152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2994" b="1" dirty="0"/>
              <a:t>Importance of Data Dictionary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43118"/>
            <a:ext cx="8839200" cy="3483366"/>
          </a:xfrm>
        </p:spPr>
        <p:txBody>
          <a:bodyPr vert="horz" lIns="13500" tIns="35100" rIns="13500" bIns="35100" rtlCol="0">
            <a:normAutofit fontScale="85000" lnSpcReduction="10000"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408"/>
              </a:spcBef>
              <a:spcAft>
                <a:spcPts val="600"/>
              </a:spcAft>
            </a:pPr>
            <a:r>
              <a:rPr lang="en-GB" altLang="en-US" dirty="0" smtClean="0"/>
              <a:t>Data dictionary provides the definition of different data:</a:t>
            </a:r>
          </a:p>
          <a:p>
            <a:pPr marL="505503" lvl="1" defTabSz="622158">
              <a:lnSpc>
                <a:spcPct val="125000"/>
              </a:lnSpc>
              <a:spcBef>
                <a:spcPts val="408"/>
              </a:spcBef>
              <a:spcAft>
                <a:spcPts val="600"/>
              </a:spcAft>
            </a:pPr>
            <a:r>
              <a:rPr lang="en-GB" altLang="en-US" dirty="0" smtClean="0"/>
              <a:t>In terms of their component elements.</a:t>
            </a:r>
          </a:p>
          <a:p>
            <a:pPr marL="233309" indent="-233309" defTabSz="622158">
              <a:lnSpc>
                <a:spcPct val="125000"/>
              </a:lnSpc>
              <a:spcBef>
                <a:spcPts val="408"/>
              </a:spcBef>
              <a:spcAft>
                <a:spcPts val="600"/>
              </a:spcAft>
            </a:pPr>
            <a:r>
              <a:rPr lang="en-GB" altLang="en-US" dirty="0" smtClean="0"/>
              <a:t>For large systems,</a:t>
            </a:r>
          </a:p>
          <a:p>
            <a:pPr marL="505503" lvl="1" defTabSz="622158">
              <a:lnSpc>
                <a:spcPct val="125000"/>
              </a:lnSpc>
              <a:spcBef>
                <a:spcPts val="408"/>
              </a:spcBef>
              <a:spcAft>
                <a:spcPts val="600"/>
              </a:spcAft>
            </a:pPr>
            <a:r>
              <a:rPr lang="en-GB" altLang="en-US" dirty="0" smtClean="0"/>
              <a:t>The data dictionary grows rapidly in size and complexity.</a:t>
            </a:r>
          </a:p>
          <a:p>
            <a:pPr marL="505503" lvl="1" defTabSz="622158">
              <a:lnSpc>
                <a:spcPct val="125000"/>
              </a:lnSpc>
              <a:spcBef>
                <a:spcPts val="408"/>
              </a:spcBef>
              <a:spcAft>
                <a:spcPts val="600"/>
              </a:spcAft>
            </a:pPr>
            <a:r>
              <a:rPr lang="en-GB" altLang="en-US" dirty="0" smtClean="0"/>
              <a:t>Typical projects can have thousands of data dictionary entries.</a:t>
            </a:r>
          </a:p>
          <a:p>
            <a:pPr marL="505503" lvl="1" defTabSz="622158">
              <a:lnSpc>
                <a:spcPct val="125000"/>
              </a:lnSpc>
              <a:spcBef>
                <a:spcPts val="408"/>
              </a:spcBef>
              <a:spcAft>
                <a:spcPts val="600"/>
              </a:spcAft>
            </a:pPr>
            <a:r>
              <a:rPr lang="en-GB" altLang="en-US" dirty="0" smtClean="0"/>
              <a:t>It is extremely difficult to maintain such a dictionary manually.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035" y="150674"/>
            <a:ext cx="5828292" cy="405042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927"/>
              </a:spcBef>
            </a:pPr>
            <a:r>
              <a:rPr lang="en-GB" altLang="en-US" b="1" dirty="0" smtClean="0"/>
              <a:t>Structured Analysis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66506"/>
            <a:ext cx="8586827" cy="3197688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altLang="en-US" sz="3600" dirty="0"/>
              <a:t>Successive decomposition of </a:t>
            </a:r>
            <a:r>
              <a:rPr lang="en-GB" altLang="en-US" sz="3600" dirty="0" smtClean="0"/>
              <a:t>                      high-level </a:t>
            </a:r>
            <a:r>
              <a:rPr lang="en-GB" altLang="en-US" sz="3600" dirty="0"/>
              <a:t>functions: </a:t>
            </a:r>
          </a:p>
          <a:p>
            <a:pPr marL="505503" lvl="1" defTabSz="622158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altLang="en-US" sz="3200" dirty="0"/>
              <a:t>Into more detailed functions. </a:t>
            </a:r>
          </a:p>
          <a:p>
            <a:pPr marL="505503" lvl="1" defTabSz="622158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altLang="en-US" sz="3200" dirty="0"/>
              <a:t>Technically known as </a:t>
            </a:r>
            <a:r>
              <a:rPr lang="en-GB" altLang="en-US" sz="3200" b="1" dirty="0">
                <a:solidFill>
                  <a:srgbClr val="0000CC"/>
                </a:solidFill>
              </a:rPr>
              <a:t>top-down decomposition</a:t>
            </a:r>
            <a:r>
              <a:rPr lang="en-GB" altLang="en-US" sz="3200" dirty="0">
                <a:solidFill>
                  <a:srgbClr val="4C38E2"/>
                </a:solidFill>
              </a:rPr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62601" y="766992"/>
            <a:ext cx="3391202" cy="2735929"/>
            <a:chOff x="1542282" y="895350"/>
            <a:chExt cx="6342426" cy="3140971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2457139" y="1752961"/>
              <a:ext cx="3826841" cy="1255092"/>
              <a:chOff x="1104" y="1680"/>
              <a:chExt cx="3214" cy="1054"/>
            </a:xfrm>
          </p:grpSpPr>
          <p:sp>
            <p:nvSpPr>
              <p:cNvPr id="5" name="Oval 4"/>
              <p:cNvSpPr>
                <a:spLocks noChangeArrowheads="1"/>
              </p:cNvSpPr>
              <p:nvPr/>
            </p:nvSpPr>
            <p:spPr bwMode="auto">
              <a:xfrm>
                <a:off x="1200" y="2304"/>
                <a:ext cx="286" cy="334"/>
              </a:xfrm>
              <a:prstGeom prst="ellipse">
                <a:avLst/>
              </a:prstGeom>
              <a:solidFill>
                <a:srgbClr val="990000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1680" y="2304"/>
                <a:ext cx="286" cy="334"/>
              </a:xfrm>
              <a:prstGeom prst="ellipse">
                <a:avLst/>
              </a:prstGeom>
              <a:solidFill>
                <a:srgbClr val="990000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286" cy="334"/>
              </a:xfrm>
              <a:prstGeom prst="ellipse">
                <a:avLst/>
              </a:prstGeom>
              <a:solidFill>
                <a:srgbClr val="990000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2687" y="2304"/>
                <a:ext cx="286" cy="334"/>
              </a:xfrm>
              <a:prstGeom prst="ellipse">
                <a:avLst/>
              </a:prstGeom>
              <a:solidFill>
                <a:srgbClr val="7610C2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3072" y="2304"/>
                <a:ext cx="286" cy="334"/>
              </a:xfrm>
              <a:prstGeom prst="ellipse">
                <a:avLst/>
              </a:prstGeom>
              <a:solidFill>
                <a:srgbClr val="7610C2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3455" y="2304"/>
                <a:ext cx="286" cy="334"/>
              </a:xfrm>
              <a:prstGeom prst="ellipse">
                <a:avLst/>
              </a:prstGeom>
              <a:solidFill>
                <a:srgbClr val="7610C2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3839" y="2304"/>
                <a:ext cx="286" cy="334"/>
              </a:xfrm>
              <a:prstGeom prst="ellipse">
                <a:avLst/>
              </a:prstGeom>
              <a:solidFill>
                <a:srgbClr val="7610C2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12" name="AutoShape 11"/>
              <p:cNvSpPr>
                <a:spLocks noChangeArrowheads="1"/>
              </p:cNvSpPr>
              <p:nvPr/>
            </p:nvSpPr>
            <p:spPr bwMode="auto">
              <a:xfrm>
                <a:off x="2592" y="2160"/>
                <a:ext cx="1726" cy="574"/>
              </a:xfrm>
              <a:prstGeom prst="roundRect">
                <a:avLst>
                  <a:gd name="adj" fmla="val 171"/>
                </a:avLst>
              </a:prstGeom>
              <a:noFill/>
              <a:ln w="38160">
                <a:solidFill>
                  <a:srgbClr val="4C38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13" name="AutoShape 12"/>
              <p:cNvSpPr>
                <a:spLocks noChangeArrowheads="1"/>
              </p:cNvSpPr>
              <p:nvPr/>
            </p:nvSpPr>
            <p:spPr bwMode="auto">
              <a:xfrm>
                <a:off x="1104" y="2160"/>
                <a:ext cx="1342" cy="574"/>
              </a:xfrm>
              <a:prstGeom prst="roundRect">
                <a:avLst>
                  <a:gd name="adj" fmla="val 171"/>
                </a:avLst>
              </a:prstGeom>
              <a:noFill/>
              <a:ln w="38160">
                <a:solidFill>
                  <a:srgbClr val="4C38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H="1">
                <a:off x="1104" y="1728"/>
                <a:ext cx="672" cy="432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2064" y="1680"/>
                <a:ext cx="384" cy="480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H="1">
                <a:off x="2592" y="1728"/>
                <a:ext cx="383" cy="432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3263" y="1680"/>
                <a:ext cx="1056" cy="480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3886129" y="895350"/>
              <a:ext cx="340236" cy="397482"/>
              <a:chOff x="2304" y="960"/>
              <a:chExt cx="286" cy="334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304" y="960"/>
                <a:ext cx="286" cy="334"/>
              </a:xfrm>
              <a:prstGeom prst="ellipse">
                <a:avLst/>
              </a:prstGeom>
              <a:solidFill>
                <a:srgbClr val="8BAE6C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0" name="Freeform 19"/>
              <p:cNvSpPr>
                <a:spLocks noChangeArrowheads="1"/>
              </p:cNvSpPr>
              <p:nvPr/>
            </p:nvSpPr>
            <p:spPr bwMode="auto">
              <a:xfrm>
                <a:off x="2352" y="1056"/>
                <a:ext cx="158" cy="201"/>
              </a:xfrm>
              <a:custGeom>
                <a:avLst/>
                <a:gdLst/>
                <a:ahLst/>
                <a:cxnLst>
                  <a:cxn ang="0">
                    <a:pos x="366" y="165"/>
                  </a:cxn>
                  <a:cxn ang="0">
                    <a:pos x="373" y="272"/>
                  </a:cxn>
                  <a:cxn ang="0">
                    <a:pos x="409" y="417"/>
                  </a:cxn>
                  <a:cxn ang="0">
                    <a:pos x="451" y="424"/>
                  </a:cxn>
                  <a:cxn ang="0">
                    <a:pos x="250" y="522"/>
                  </a:cxn>
                  <a:cxn ang="0">
                    <a:pos x="285" y="371"/>
                  </a:cxn>
                  <a:cxn ang="0">
                    <a:pos x="292" y="220"/>
                  </a:cxn>
                  <a:cxn ang="0">
                    <a:pos x="334" y="211"/>
                  </a:cxn>
                  <a:cxn ang="0">
                    <a:pos x="334" y="0"/>
                  </a:cxn>
                  <a:cxn ang="0">
                    <a:pos x="373" y="6"/>
                  </a:cxn>
                  <a:cxn ang="0">
                    <a:pos x="409" y="50"/>
                  </a:cxn>
                  <a:cxn ang="0">
                    <a:pos x="416" y="158"/>
                  </a:cxn>
                  <a:cxn ang="0">
                    <a:pos x="458" y="165"/>
                  </a:cxn>
                  <a:cxn ang="0">
                    <a:pos x="487" y="265"/>
                  </a:cxn>
                  <a:cxn ang="0">
                    <a:pos x="494" y="417"/>
                  </a:cxn>
                  <a:cxn ang="0">
                    <a:pos x="535" y="424"/>
                  </a:cxn>
                  <a:cxn ang="0">
                    <a:pos x="571" y="577"/>
                  </a:cxn>
                  <a:cxn ang="0">
                    <a:pos x="574" y="728"/>
                  </a:cxn>
                  <a:cxn ang="0">
                    <a:pos x="617" y="737"/>
                  </a:cxn>
                  <a:cxn ang="0">
                    <a:pos x="694" y="835"/>
                  </a:cxn>
                  <a:cxn ang="0">
                    <a:pos x="701" y="886"/>
                  </a:cxn>
                  <a:cxn ang="0">
                    <a:pos x="458" y="895"/>
                  </a:cxn>
                  <a:cxn ang="0">
                    <a:pos x="451" y="842"/>
                  </a:cxn>
                  <a:cxn ang="0">
                    <a:pos x="528" y="835"/>
                  </a:cxn>
                  <a:cxn ang="0">
                    <a:pos x="494" y="737"/>
                  </a:cxn>
                  <a:cxn ang="0">
                    <a:pos x="487" y="584"/>
                  </a:cxn>
                  <a:cxn ang="0">
                    <a:pos x="207" y="682"/>
                  </a:cxn>
                  <a:cxn ang="0">
                    <a:pos x="165" y="689"/>
                  </a:cxn>
                  <a:cxn ang="0">
                    <a:pos x="243" y="835"/>
                  </a:cxn>
                  <a:cxn ang="0">
                    <a:pos x="250" y="886"/>
                  </a:cxn>
                  <a:cxn ang="0">
                    <a:pos x="6" y="895"/>
                  </a:cxn>
                  <a:cxn ang="0">
                    <a:pos x="0" y="842"/>
                  </a:cxn>
                  <a:cxn ang="0">
                    <a:pos x="84" y="835"/>
                  </a:cxn>
                  <a:cxn ang="0">
                    <a:pos x="91" y="781"/>
                  </a:cxn>
                  <a:cxn ang="0">
                    <a:pos x="123" y="636"/>
                  </a:cxn>
                  <a:cxn ang="0">
                    <a:pos x="162" y="629"/>
                  </a:cxn>
                  <a:cxn ang="0">
                    <a:pos x="165" y="469"/>
                  </a:cxn>
                  <a:cxn ang="0">
                    <a:pos x="200" y="318"/>
                  </a:cxn>
                  <a:cxn ang="0">
                    <a:pos x="243" y="309"/>
                  </a:cxn>
                  <a:cxn ang="0">
                    <a:pos x="250" y="211"/>
                  </a:cxn>
                  <a:cxn ang="0">
                    <a:pos x="285" y="59"/>
                  </a:cxn>
                  <a:cxn ang="0">
                    <a:pos x="328" y="50"/>
                  </a:cxn>
                  <a:cxn ang="0">
                    <a:pos x="334" y="0"/>
                  </a:cxn>
                </a:cxnLst>
                <a:rect l="0" t="0" r="r" b="b"/>
                <a:pathLst>
                  <a:path w="702" h="896">
                    <a:moveTo>
                      <a:pt x="334" y="165"/>
                    </a:moveTo>
                    <a:lnTo>
                      <a:pt x="366" y="165"/>
                    </a:lnTo>
                    <a:lnTo>
                      <a:pt x="366" y="265"/>
                    </a:lnTo>
                    <a:lnTo>
                      <a:pt x="373" y="272"/>
                    </a:lnTo>
                    <a:lnTo>
                      <a:pt x="409" y="272"/>
                    </a:lnTo>
                    <a:lnTo>
                      <a:pt x="409" y="417"/>
                    </a:lnTo>
                    <a:lnTo>
                      <a:pt x="416" y="424"/>
                    </a:lnTo>
                    <a:lnTo>
                      <a:pt x="451" y="424"/>
                    </a:lnTo>
                    <a:lnTo>
                      <a:pt x="451" y="522"/>
                    </a:lnTo>
                    <a:lnTo>
                      <a:pt x="250" y="522"/>
                    </a:lnTo>
                    <a:lnTo>
                      <a:pt x="250" y="371"/>
                    </a:lnTo>
                    <a:lnTo>
                      <a:pt x="285" y="371"/>
                    </a:lnTo>
                    <a:lnTo>
                      <a:pt x="292" y="364"/>
                    </a:lnTo>
                    <a:lnTo>
                      <a:pt x="292" y="220"/>
                    </a:lnTo>
                    <a:lnTo>
                      <a:pt x="328" y="220"/>
                    </a:lnTo>
                    <a:lnTo>
                      <a:pt x="334" y="211"/>
                    </a:lnTo>
                    <a:lnTo>
                      <a:pt x="334" y="165"/>
                    </a:lnTo>
                    <a:close/>
                    <a:moveTo>
                      <a:pt x="334" y="0"/>
                    </a:moveTo>
                    <a:lnTo>
                      <a:pt x="366" y="0"/>
                    </a:lnTo>
                    <a:lnTo>
                      <a:pt x="373" y="6"/>
                    </a:lnTo>
                    <a:lnTo>
                      <a:pt x="373" y="50"/>
                    </a:lnTo>
                    <a:lnTo>
                      <a:pt x="409" y="50"/>
                    </a:lnTo>
                    <a:lnTo>
                      <a:pt x="416" y="59"/>
                    </a:lnTo>
                    <a:lnTo>
                      <a:pt x="416" y="158"/>
                    </a:lnTo>
                    <a:lnTo>
                      <a:pt x="451" y="158"/>
                    </a:lnTo>
                    <a:lnTo>
                      <a:pt x="458" y="165"/>
                    </a:lnTo>
                    <a:lnTo>
                      <a:pt x="458" y="265"/>
                    </a:lnTo>
                    <a:lnTo>
                      <a:pt x="487" y="265"/>
                    </a:lnTo>
                    <a:lnTo>
                      <a:pt x="494" y="272"/>
                    </a:lnTo>
                    <a:lnTo>
                      <a:pt x="494" y="417"/>
                    </a:lnTo>
                    <a:lnTo>
                      <a:pt x="528" y="417"/>
                    </a:lnTo>
                    <a:lnTo>
                      <a:pt x="535" y="424"/>
                    </a:lnTo>
                    <a:lnTo>
                      <a:pt x="535" y="577"/>
                    </a:lnTo>
                    <a:lnTo>
                      <a:pt x="571" y="577"/>
                    </a:lnTo>
                    <a:lnTo>
                      <a:pt x="574" y="584"/>
                    </a:lnTo>
                    <a:lnTo>
                      <a:pt x="574" y="728"/>
                    </a:lnTo>
                    <a:lnTo>
                      <a:pt x="613" y="728"/>
                    </a:lnTo>
                    <a:lnTo>
                      <a:pt x="617" y="737"/>
                    </a:lnTo>
                    <a:lnTo>
                      <a:pt x="617" y="835"/>
                    </a:lnTo>
                    <a:lnTo>
                      <a:pt x="694" y="835"/>
                    </a:lnTo>
                    <a:lnTo>
                      <a:pt x="701" y="842"/>
                    </a:lnTo>
                    <a:lnTo>
                      <a:pt x="701" y="886"/>
                    </a:lnTo>
                    <a:lnTo>
                      <a:pt x="694" y="895"/>
                    </a:lnTo>
                    <a:lnTo>
                      <a:pt x="458" y="895"/>
                    </a:lnTo>
                    <a:lnTo>
                      <a:pt x="451" y="886"/>
                    </a:lnTo>
                    <a:lnTo>
                      <a:pt x="451" y="842"/>
                    </a:lnTo>
                    <a:lnTo>
                      <a:pt x="458" y="835"/>
                    </a:lnTo>
                    <a:lnTo>
                      <a:pt x="528" y="835"/>
                    </a:lnTo>
                    <a:lnTo>
                      <a:pt x="528" y="737"/>
                    </a:lnTo>
                    <a:lnTo>
                      <a:pt x="494" y="737"/>
                    </a:lnTo>
                    <a:lnTo>
                      <a:pt x="487" y="728"/>
                    </a:lnTo>
                    <a:lnTo>
                      <a:pt x="487" y="584"/>
                    </a:lnTo>
                    <a:lnTo>
                      <a:pt x="207" y="584"/>
                    </a:lnTo>
                    <a:lnTo>
                      <a:pt x="207" y="682"/>
                    </a:lnTo>
                    <a:lnTo>
                      <a:pt x="200" y="689"/>
                    </a:lnTo>
                    <a:lnTo>
                      <a:pt x="165" y="689"/>
                    </a:lnTo>
                    <a:lnTo>
                      <a:pt x="165" y="835"/>
                    </a:lnTo>
                    <a:lnTo>
                      <a:pt x="243" y="835"/>
                    </a:lnTo>
                    <a:lnTo>
                      <a:pt x="250" y="842"/>
                    </a:lnTo>
                    <a:lnTo>
                      <a:pt x="250" y="886"/>
                    </a:lnTo>
                    <a:lnTo>
                      <a:pt x="243" y="895"/>
                    </a:lnTo>
                    <a:lnTo>
                      <a:pt x="6" y="895"/>
                    </a:lnTo>
                    <a:lnTo>
                      <a:pt x="0" y="886"/>
                    </a:lnTo>
                    <a:lnTo>
                      <a:pt x="0" y="842"/>
                    </a:lnTo>
                    <a:lnTo>
                      <a:pt x="6" y="835"/>
                    </a:lnTo>
                    <a:lnTo>
                      <a:pt x="84" y="835"/>
                    </a:lnTo>
                    <a:lnTo>
                      <a:pt x="84" y="788"/>
                    </a:lnTo>
                    <a:lnTo>
                      <a:pt x="91" y="781"/>
                    </a:lnTo>
                    <a:lnTo>
                      <a:pt x="123" y="781"/>
                    </a:lnTo>
                    <a:lnTo>
                      <a:pt x="123" y="636"/>
                    </a:lnTo>
                    <a:lnTo>
                      <a:pt x="130" y="629"/>
                    </a:lnTo>
                    <a:lnTo>
                      <a:pt x="162" y="629"/>
                    </a:lnTo>
                    <a:lnTo>
                      <a:pt x="162" y="478"/>
                    </a:lnTo>
                    <a:lnTo>
                      <a:pt x="165" y="469"/>
                    </a:lnTo>
                    <a:lnTo>
                      <a:pt x="200" y="469"/>
                    </a:lnTo>
                    <a:lnTo>
                      <a:pt x="200" y="318"/>
                    </a:lnTo>
                    <a:lnTo>
                      <a:pt x="207" y="309"/>
                    </a:lnTo>
                    <a:lnTo>
                      <a:pt x="243" y="309"/>
                    </a:lnTo>
                    <a:lnTo>
                      <a:pt x="243" y="220"/>
                    </a:lnTo>
                    <a:lnTo>
                      <a:pt x="250" y="211"/>
                    </a:lnTo>
                    <a:lnTo>
                      <a:pt x="285" y="211"/>
                    </a:lnTo>
                    <a:lnTo>
                      <a:pt x="285" y="59"/>
                    </a:lnTo>
                    <a:lnTo>
                      <a:pt x="292" y="50"/>
                    </a:lnTo>
                    <a:lnTo>
                      <a:pt x="328" y="50"/>
                    </a:lnTo>
                    <a:lnTo>
                      <a:pt x="328" y="6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17819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633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3085765" y="1067089"/>
              <a:ext cx="2055455" cy="1026108"/>
              <a:chOff x="1632" y="1104"/>
              <a:chExt cx="1726" cy="862"/>
            </a:xfrm>
          </p:grpSpPr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1776" y="1536"/>
                <a:ext cx="286" cy="334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2352" y="1536"/>
                <a:ext cx="286" cy="334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2975" y="1536"/>
                <a:ext cx="286" cy="334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5" name="AutoShape 24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725" cy="574"/>
              </a:xfrm>
              <a:prstGeom prst="roundRect">
                <a:avLst>
                  <a:gd name="adj" fmla="val 171"/>
                </a:avLst>
              </a:prstGeom>
              <a:noFill/>
              <a:ln w="38160">
                <a:solidFill>
                  <a:srgbClr val="4C38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 flipH="1">
                <a:off x="1632" y="1104"/>
                <a:ext cx="672" cy="288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>
                <a:off x="2591" y="1104"/>
                <a:ext cx="768" cy="288"/>
              </a:xfrm>
              <a:prstGeom prst="line">
                <a:avLst/>
              </a:prstGeom>
              <a:noFill/>
              <a:ln w="38160">
                <a:solidFill>
                  <a:srgbClr val="4C38E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28" name="Freeform 27"/>
              <p:cNvSpPr>
                <a:spLocks noChangeArrowheads="1"/>
              </p:cNvSpPr>
              <p:nvPr/>
            </p:nvSpPr>
            <p:spPr bwMode="auto">
              <a:xfrm>
                <a:off x="1824" y="1620"/>
                <a:ext cx="158" cy="201"/>
              </a:xfrm>
              <a:custGeom>
                <a:avLst/>
                <a:gdLst/>
                <a:ahLst/>
                <a:cxnLst>
                  <a:cxn ang="0">
                    <a:pos x="447" y="59"/>
                  </a:cxn>
                  <a:cxn ang="0">
                    <a:pos x="455" y="112"/>
                  </a:cxn>
                  <a:cxn ang="0">
                    <a:pos x="499" y="158"/>
                  </a:cxn>
                  <a:cxn ang="0">
                    <a:pos x="543" y="165"/>
                  </a:cxn>
                  <a:cxn ang="0">
                    <a:pos x="507" y="309"/>
                  </a:cxn>
                  <a:cxn ang="0">
                    <a:pos x="499" y="364"/>
                  </a:cxn>
                  <a:cxn ang="0">
                    <a:pos x="447" y="371"/>
                  </a:cxn>
                  <a:cxn ang="0">
                    <a:pos x="202" y="417"/>
                  </a:cxn>
                  <a:cxn ang="0">
                    <a:pos x="202" y="478"/>
                  </a:cxn>
                  <a:cxn ang="0">
                    <a:pos x="499" y="522"/>
                  </a:cxn>
                  <a:cxn ang="0">
                    <a:pos x="543" y="531"/>
                  </a:cxn>
                  <a:cxn ang="0">
                    <a:pos x="551" y="584"/>
                  </a:cxn>
                  <a:cxn ang="0">
                    <a:pos x="594" y="728"/>
                  </a:cxn>
                  <a:cxn ang="0">
                    <a:pos x="543" y="737"/>
                  </a:cxn>
                  <a:cxn ang="0">
                    <a:pos x="455" y="781"/>
                  </a:cxn>
                  <a:cxn ang="0">
                    <a:pos x="447" y="835"/>
                  </a:cxn>
                  <a:cxn ang="0">
                    <a:pos x="202" y="478"/>
                  </a:cxn>
                  <a:cxn ang="0">
                    <a:pos x="499" y="0"/>
                  </a:cxn>
                  <a:cxn ang="0">
                    <a:pos x="507" y="50"/>
                  </a:cxn>
                  <a:cxn ang="0">
                    <a:pos x="602" y="59"/>
                  </a:cxn>
                  <a:cxn ang="0">
                    <a:pos x="646" y="158"/>
                  </a:cxn>
                  <a:cxn ang="0">
                    <a:pos x="650" y="309"/>
                  </a:cxn>
                  <a:cxn ang="0">
                    <a:pos x="602" y="318"/>
                  </a:cxn>
                  <a:cxn ang="0">
                    <a:pos x="594" y="371"/>
                  </a:cxn>
                  <a:cxn ang="0">
                    <a:pos x="507" y="417"/>
                  </a:cxn>
                  <a:cxn ang="0">
                    <a:pos x="551" y="424"/>
                  </a:cxn>
                  <a:cxn ang="0">
                    <a:pos x="646" y="469"/>
                  </a:cxn>
                  <a:cxn ang="0">
                    <a:pos x="650" y="577"/>
                  </a:cxn>
                  <a:cxn ang="0">
                    <a:pos x="701" y="584"/>
                  </a:cxn>
                  <a:cxn ang="0">
                    <a:pos x="693" y="737"/>
                  </a:cxn>
                  <a:cxn ang="0">
                    <a:pos x="650" y="835"/>
                  </a:cxn>
                  <a:cxn ang="0">
                    <a:pos x="551" y="842"/>
                  </a:cxn>
                  <a:cxn ang="0">
                    <a:pos x="543" y="895"/>
                  </a:cxn>
                  <a:cxn ang="0">
                    <a:pos x="0" y="886"/>
                  </a:cxn>
                  <a:cxn ang="0">
                    <a:pos x="7" y="835"/>
                  </a:cxn>
                  <a:cxn ang="0">
                    <a:pos x="103" y="59"/>
                  </a:cxn>
                  <a:cxn ang="0">
                    <a:pos x="0" y="50"/>
                  </a:cxn>
                  <a:cxn ang="0">
                    <a:pos x="7" y="0"/>
                  </a:cxn>
                </a:cxnLst>
                <a:rect l="0" t="0" r="r" b="b"/>
                <a:pathLst>
                  <a:path w="702" h="896">
                    <a:moveTo>
                      <a:pt x="202" y="59"/>
                    </a:moveTo>
                    <a:lnTo>
                      <a:pt x="447" y="59"/>
                    </a:lnTo>
                    <a:lnTo>
                      <a:pt x="447" y="105"/>
                    </a:lnTo>
                    <a:lnTo>
                      <a:pt x="455" y="112"/>
                    </a:lnTo>
                    <a:lnTo>
                      <a:pt x="499" y="112"/>
                    </a:lnTo>
                    <a:lnTo>
                      <a:pt x="499" y="158"/>
                    </a:lnTo>
                    <a:lnTo>
                      <a:pt x="507" y="165"/>
                    </a:lnTo>
                    <a:lnTo>
                      <a:pt x="543" y="165"/>
                    </a:lnTo>
                    <a:lnTo>
                      <a:pt x="543" y="309"/>
                    </a:lnTo>
                    <a:lnTo>
                      <a:pt x="507" y="309"/>
                    </a:lnTo>
                    <a:lnTo>
                      <a:pt x="499" y="318"/>
                    </a:lnTo>
                    <a:lnTo>
                      <a:pt x="499" y="364"/>
                    </a:lnTo>
                    <a:lnTo>
                      <a:pt x="455" y="364"/>
                    </a:lnTo>
                    <a:lnTo>
                      <a:pt x="447" y="371"/>
                    </a:lnTo>
                    <a:lnTo>
                      <a:pt x="447" y="417"/>
                    </a:lnTo>
                    <a:lnTo>
                      <a:pt x="202" y="417"/>
                    </a:lnTo>
                    <a:lnTo>
                      <a:pt x="202" y="59"/>
                    </a:lnTo>
                    <a:close/>
                    <a:moveTo>
                      <a:pt x="202" y="478"/>
                    </a:moveTo>
                    <a:lnTo>
                      <a:pt x="499" y="478"/>
                    </a:lnTo>
                    <a:lnTo>
                      <a:pt x="499" y="522"/>
                    </a:lnTo>
                    <a:lnTo>
                      <a:pt x="507" y="531"/>
                    </a:lnTo>
                    <a:lnTo>
                      <a:pt x="543" y="531"/>
                    </a:lnTo>
                    <a:lnTo>
                      <a:pt x="543" y="577"/>
                    </a:lnTo>
                    <a:lnTo>
                      <a:pt x="551" y="584"/>
                    </a:lnTo>
                    <a:lnTo>
                      <a:pt x="594" y="584"/>
                    </a:lnTo>
                    <a:lnTo>
                      <a:pt x="594" y="728"/>
                    </a:lnTo>
                    <a:lnTo>
                      <a:pt x="551" y="728"/>
                    </a:lnTo>
                    <a:lnTo>
                      <a:pt x="543" y="737"/>
                    </a:lnTo>
                    <a:lnTo>
                      <a:pt x="543" y="781"/>
                    </a:lnTo>
                    <a:lnTo>
                      <a:pt x="455" y="781"/>
                    </a:lnTo>
                    <a:lnTo>
                      <a:pt x="447" y="788"/>
                    </a:lnTo>
                    <a:lnTo>
                      <a:pt x="447" y="835"/>
                    </a:lnTo>
                    <a:lnTo>
                      <a:pt x="202" y="835"/>
                    </a:lnTo>
                    <a:lnTo>
                      <a:pt x="202" y="478"/>
                    </a:lnTo>
                    <a:close/>
                    <a:moveTo>
                      <a:pt x="7" y="0"/>
                    </a:moveTo>
                    <a:lnTo>
                      <a:pt x="499" y="0"/>
                    </a:lnTo>
                    <a:lnTo>
                      <a:pt x="507" y="6"/>
                    </a:lnTo>
                    <a:lnTo>
                      <a:pt x="507" y="50"/>
                    </a:lnTo>
                    <a:lnTo>
                      <a:pt x="594" y="50"/>
                    </a:lnTo>
                    <a:lnTo>
                      <a:pt x="602" y="59"/>
                    </a:lnTo>
                    <a:lnTo>
                      <a:pt x="602" y="158"/>
                    </a:lnTo>
                    <a:lnTo>
                      <a:pt x="646" y="158"/>
                    </a:lnTo>
                    <a:lnTo>
                      <a:pt x="650" y="165"/>
                    </a:lnTo>
                    <a:lnTo>
                      <a:pt x="650" y="309"/>
                    </a:lnTo>
                    <a:lnTo>
                      <a:pt x="646" y="318"/>
                    </a:lnTo>
                    <a:lnTo>
                      <a:pt x="602" y="318"/>
                    </a:lnTo>
                    <a:lnTo>
                      <a:pt x="602" y="364"/>
                    </a:lnTo>
                    <a:lnTo>
                      <a:pt x="594" y="371"/>
                    </a:lnTo>
                    <a:lnTo>
                      <a:pt x="507" y="371"/>
                    </a:lnTo>
                    <a:lnTo>
                      <a:pt x="507" y="417"/>
                    </a:lnTo>
                    <a:lnTo>
                      <a:pt x="543" y="417"/>
                    </a:lnTo>
                    <a:lnTo>
                      <a:pt x="551" y="424"/>
                    </a:lnTo>
                    <a:lnTo>
                      <a:pt x="551" y="469"/>
                    </a:lnTo>
                    <a:lnTo>
                      <a:pt x="646" y="469"/>
                    </a:lnTo>
                    <a:lnTo>
                      <a:pt x="650" y="478"/>
                    </a:lnTo>
                    <a:lnTo>
                      <a:pt x="650" y="577"/>
                    </a:lnTo>
                    <a:lnTo>
                      <a:pt x="693" y="577"/>
                    </a:lnTo>
                    <a:lnTo>
                      <a:pt x="701" y="584"/>
                    </a:lnTo>
                    <a:lnTo>
                      <a:pt x="701" y="728"/>
                    </a:lnTo>
                    <a:lnTo>
                      <a:pt x="693" y="737"/>
                    </a:lnTo>
                    <a:lnTo>
                      <a:pt x="650" y="737"/>
                    </a:lnTo>
                    <a:lnTo>
                      <a:pt x="650" y="835"/>
                    </a:lnTo>
                    <a:lnTo>
                      <a:pt x="646" y="842"/>
                    </a:lnTo>
                    <a:lnTo>
                      <a:pt x="551" y="842"/>
                    </a:lnTo>
                    <a:lnTo>
                      <a:pt x="551" y="886"/>
                    </a:lnTo>
                    <a:lnTo>
                      <a:pt x="543" y="895"/>
                    </a:lnTo>
                    <a:lnTo>
                      <a:pt x="7" y="895"/>
                    </a:lnTo>
                    <a:lnTo>
                      <a:pt x="0" y="886"/>
                    </a:lnTo>
                    <a:lnTo>
                      <a:pt x="0" y="842"/>
                    </a:lnTo>
                    <a:lnTo>
                      <a:pt x="7" y="835"/>
                    </a:lnTo>
                    <a:lnTo>
                      <a:pt x="103" y="835"/>
                    </a:lnTo>
                    <a:lnTo>
                      <a:pt x="103" y="59"/>
                    </a:lnTo>
                    <a:lnTo>
                      <a:pt x="7" y="59"/>
                    </a:lnTo>
                    <a:lnTo>
                      <a:pt x="0" y="50"/>
                    </a:lnTo>
                    <a:lnTo>
                      <a:pt x="0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17819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633"/>
              </a:p>
            </p:txBody>
          </p:sp>
          <p:sp>
            <p:nvSpPr>
              <p:cNvPr id="29" name="Freeform 28"/>
              <p:cNvSpPr>
                <a:spLocks noChangeArrowheads="1"/>
              </p:cNvSpPr>
              <p:nvPr/>
            </p:nvSpPr>
            <p:spPr bwMode="auto">
              <a:xfrm>
                <a:off x="2399" y="1620"/>
                <a:ext cx="158" cy="201"/>
              </a:xfrm>
              <a:custGeom>
                <a:avLst/>
                <a:gdLst/>
                <a:ahLst/>
                <a:cxnLst>
                  <a:cxn ang="0">
                    <a:pos x="542" y="0"/>
                  </a:cxn>
                  <a:cxn ang="0">
                    <a:pos x="550" y="50"/>
                  </a:cxn>
                  <a:cxn ang="0">
                    <a:pos x="645" y="6"/>
                  </a:cxn>
                  <a:cxn ang="0">
                    <a:pos x="692" y="0"/>
                  </a:cxn>
                  <a:cxn ang="0">
                    <a:pos x="700" y="265"/>
                  </a:cxn>
                  <a:cxn ang="0">
                    <a:pos x="649" y="272"/>
                  </a:cxn>
                  <a:cxn ang="0">
                    <a:pos x="645" y="165"/>
                  </a:cxn>
                  <a:cxn ang="0">
                    <a:pos x="593" y="158"/>
                  </a:cxn>
                  <a:cxn ang="0">
                    <a:pos x="506" y="112"/>
                  </a:cxn>
                  <a:cxn ang="0">
                    <a:pos x="498" y="59"/>
                  </a:cxn>
                  <a:cxn ang="0">
                    <a:pos x="301" y="105"/>
                  </a:cxn>
                  <a:cxn ang="0">
                    <a:pos x="253" y="112"/>
                  </a:cxn>
                  <a:cxn ang="0">
                    <a:pos x="245" y="165"/>
                  </a:cxn>
                  <a:cxn ang="0">
                    <a:pos x="150" y="265"/>
                  </a:cxn>
                  <a:cxn ang="0">
                    <a:pos x="107" y="272"/>
                  </a:cxn>
                  <a:cxn ang="0">
                    <a:pos x="142" y="629"/>
                  </a:cxn>
                  <a:cxn ang="0">
                    <a:pos x="150" y="728"/>
                  </a:cxn>
                  <a:cxn ang="0">
                    <a:pos x="253" y="737"/>
                  </a:cxn>
                  <a:cxn ang="0">
                    <a:pos x="349" y="781"/>
                  </a:cxn>
                  <a:cxn ang="0">
                    <a:pos x="356" y="835"/>
                  </a:cxn>
                  <a:cxn ang="0">
                    <a:pos x="498" y="788"/>
                  </a:cxn>
                  <a:cxn ang="0">
                    <a:pos x="593" y="781"/>
                  </a:cxn>
                  <a:cxn ang="0">
                    <a:pos x="601" y="728"/>
                  </a:cxn>
                  <a:cxn ang="0">
                    <a:pos x="645" y="689"/>
                  </a:cxn>
                  <a:cxn ang="0">
                    <a:pos x="692" y="682"/>
                  </a:cxn>
                  <a:cxn ang="0">
                    <a:pos x="700" y="728"/>
                  </a:cxn>
                  <a:cxn ang="0">
                    <a:pos x="649" y="737"/>
                  </a:cxn>
                  <a:cxn ang="0">
                    <a:pos x="645" y="842"/>
                  </a:cxn>
                  <a:cxn ang="0">
                    <a:pos x="550" y="886"/>
                  </a:cxn>
                  <a:cxn ang="0">
                    <a:pos x="253" y="895"/>
                  </a:cxn>
                  <a:cxn ang="0">
                    <a:pos x="245" y="842"/>
                  </a:cxn>
                  <a:cxn ang="0">
                    <a:pos x="142" y="835"/>
                  </a:cxn>
                  <a:cxn ang="0">
                    <a:pos x="107" y="788"/>
                  </a:cxn>
                  <a:cxn ang="0">
                    <a:pos x="103" y="737"/>
                  </a:cxn>
                  <a:cxn ang="0">
                    <a:pos x="51" y="728"/>
                  </a:cxn>
                  <a:cxn ang="0">
                    <a:pos x="7" y="636"/>
                  </a:cxn>
                  <a:cxn ang="0">
                    <a:pos x="0" y="272"/>
                  </a:cxn>
                  <a:cxn ang="0">
                    <a:pos x="51" y="265"/>
                  </a:cxn>
                  <a:cxn ang="0">
                    <a:pos x="59" y="158"/>
                  </a:cxn>
                  <a:cxn ang="0">
                    <a:pos x="103" y="112"/>
                  </a:cxn>
                  <a:cxn ang="0">
                    <a:pos x="142" y="105"/>
                  </a:cxn>
                  <a:cxn ang="0">
                    <a:pos x="150" y="50"/>
                  </a:cxn>
                  <a:cxn ang="0">
                    <a:pos x="245" y="6"/>
                  </a:cxn>
                </a:cxnLst>
                <a:rect l="0" t="0" r="r" b="b"/>
                <a:pathLst>
                  <a:path w="701" h="896">
                    <a:moveTo>
                      <a:pt x="253" y="0"/>
                    </a:moveTo>
                    <a:lnTo>
                      <a:pt x="542" y="0"/>
                    </a:lnTo>
                    <a:lnTo>
                      <a:pt x="550" y="6"/>
                    </a:lnTo>
                    <a:lnTo>
                      <a:pt x="550" y="50"/>
                    </a:lnTo>
                    <a:lnTo>
                      <a:pt x="645" y="50"/>
                    </a:lnTo>
                    <a:lnTo>
                      <a:pt x="645" y="6"/>
                    </a:lnTo>
                    <a:lnTo>
                      <a:pt x="649" y="0"/>
                    </a:lnTo>
                    <a:lnTo>
                      <a:pt x="692" y="0"/>
                    </a:lnTo>
                    <a:lnTo>
                      <a:pt x="700" y="6"/>
                    </a:lnTo>
                    <a:lnTo>
                      <a:pt x="700" y="265"/>
                    </a:lnTo>
                    <a:lnTo>
                      <a:pt x="692" y="272"/>
                    </a:lnTo>
                    <a:lnTo>
                      <a:pt x="649" y="272"/>
                    </a:lnTo>
                    <a:lnTo>
                      <a:pt x="645" y="265"/>
                    </a:lnTo>
                    <a:lnTo>
                      <a:pt x="645" y="165"/>
                    </a:lnTo>
                    <a:lnTo>
                      <a:pt x="601" y="165"/>
                    </a:lnTo>
                    <a:lnTo>
                      <a:pt x="593" y="158"/>
                    </a:lnTo>
                    <a:lnTo>
                      <a:pt x="593" y="112"/>
                    </a:lnTo>
                    <a:lnTo>
                      <a:pt x="506" y="112"/>
                    </a:lnTo>
                    <a:lnTo>
                      <a:pt x="498" y="105"/>
                    </a:lnTo>
                    <a:lnTo>
                      <a:pt x="498" y="59"/>
                    </a:lnTo>
                    <a:lnTo>
                      <a:pt x="301" y="59"/>
                    </a:lnTo>
                    <a:lnTo>
                      <a:pt x="301" y="105"/>
                    </a:lnTo>
                    <a:lnTo>
                      <a:pt x="297" y="112"/>
                    </a:lnTo>
                    <a:lnTo>
                      <a:pt x="253" y="112"/>
                    </a:lnTo>
                    <a:lnTo>
                      <a:pt x="253" y="158"/>
                    </a:lnTo>
                    <a:lnTo>
                      <a:pt x="245" y="165"/>
                    </a:lnTo>
                    <a:lnTo>
                      <a:pt x="150" y="165"/>
                    </a:lnTo>
                    <a:lnTo>
                      <a:pt x="150" y="265"/>
                    </a:lnTo>
                    <a:lnTo>
                      <a:pt x="142" y="272"/>
                    </a:lnTo>
                    <a:lnTo>
                      <a:pt x="107" y="272"/>
                    </a:lnTo>
                    <a:lnTo>
                      <a:pt x="107" y="629"/>
                    </a:lnTo>
                    <a:lnTo>
                      <a:pt x="142" y="629"/>
                    </a:lnTo>
                    <a:lnTo>
                      <a:pt x="150" y="636"/>
                    </a:lnTo>
                    <a:lnTo>
                      <a:pt x="150" y="728"/>
                    </a:lnTo>
                    <a:lnTo>
                      <a:pt x="245" y="728"/>
                    </a:lnTo>
                    <a:lnTo>
                      <a:pt x="253" y="737"/>
                    </a:lnTo>
                    <a:lnTo>
                      <a:pt x="253" y="781"/>
                    </a:lnTo>
                    <a:lnTo>
                      <a:pt x="349" y="781"/>
                    </a:lnTo>
                    <a:lnTo>
                      <a:pt x="356" y="788"/>
                    </a:lnTo>
                    <a:lnTo>
                      <a:pt x="356" y="835"/>
                    </a:lnTo>
                    <a:lnTo>
                      <a:pt x="498" y="835"/>
                    </a:lnTo>
                    <a:lnTo>
                      <a:pt x="498" y="788"/>
                    </a:lnTo>
                    <a:lnTo>
                      <a:pt x="506" y="781"/>
                    </a:lnTo>
                    <a:lnTo>
                      <a:pt x="593" y="781"/>
                    </a:lnTo>
                    <a:lnTo>
                      <a:pt x="593" y="737"/>
                    </a:lnTo>
                    <a:lnTo>
                      <a:pt x="601" y="728"/>
                    </a:lnTo>
                    <a:lnTo>
                      <a:pt x="645" y="728"/>
                    </a:lnTo>
                    <a:lnTo>
                      <a:pt x="645" y="689"/>
                    </a:lnTo>
                    <a:lnTo>
                      <a:pt x="649" y="682"/>
                    </a:lnTo>
                    <a:lnTo>
                      <a:pt x="692" y="682"/>
                    </a:lnTo>
                    <a:lnTo>
                      <a:pt x="700" y="689"/>
                    </a:lnTo>
                    <a:lnTo>
                      <a:pt x="700" y="728"/>
                    </a:lnTo>
                    <a:lnTo>
                      <a:pt x="692" y="737"/>
                    </a:lnTo>
                    <a:lnTo>
                      <a:pt x="649" y="737"/>
                    </a:lnTo>
                    <a:lnTo>
                      <a:pt x="649" y="835"/>
                    </a:lnTo>
                    <a:lnTo>
                      <a:pt x="645" y="842"/>
                    </a:lnTo>
                    <a:lnTo>
                      <a:pt x="550" y="842"/>
                    </a:lnTo>
                    <a:lnTo>
                      <a:pt x="550" y="886"/>
                    </a:lnTo>
                    <a:lnTo>
                      <a:pt x="542" y="895"/>
                    </a:lnTo>
                    <a:lnTo>
                      <a:pt x="253" y="895"/>
                    </a:lnTo>
                    <a:lnTo>
                      <a:pt x="245" y="886"/>
                    </a:lnTo>
                    <a:lnTo>
                      <a:pt x="245" y="842"/>
                    </a:lnTo>
                    <a:lnTo>
                      <a:pt x="150" y="842"/>
                    </a:lnTo>
                    <a:lnTo>
                      <a:pt x="142" y="835"/>
                    </a:lnTo>
                    <a:lnTo>
                      <a:pt x="142" y="788"/>
                    </a:lnTo>
                    <a:lnTo>
                      <a:pt x="107" y="788"/>
                    </a:lnTo>
                    <a:lnTo>
                      <a:pt x="103" y="781"/>
                    </a:lnTo>
                    <a:lnTo>
                      <a:pt x="103" y="737"/>
                    </a:lnTo>
                    <a:lnTo>
                      <a:pt x="59" y="737"/>
                    </a:lnTo>
                    <a:lnTo>
                      <a:pt x="51" y="728"/>
                    </a:lnTo>
                    <a:lnTo>
                      <a:pt x="51" y="636"/>
                    </a:lnTo>
                    <a:lnTo>
                      <a:pt x="7" y="636"/>
                    </a:lnTo>
                    <a:lnTo>
                      <a:pt x="0" y="629"/>
                    </a:lnTo>
                    <a:lnTo>
                      <a:pt x="0" y="272"/>
                    </a:lnTo>
                    <a:lnTo>
                      <a:pt x="7" y="265"/>
                    </a:lnTo>
                    <a:lnTo>
                      <a:pt x="51" y="265"/>
                    </a:lnTo>
                    <a:lnTo>
                      <a:pt x="51" y="165"/>
                    </a:lnTo>
                    <a:lnTo>
                      <a:pt x="59" y="158"/>
                    </a:lnTo>
                    <a:lnTo>
                      <a:pt x="103" y="158"/>
                    </a:lnTo>
                    <a:lnTo>
                      <a:pt x="103" y="112"/>
                    </a:lnTo>
                    <a:lnTo>
                      <a:pt x="107" y="105"/>
                    </a:lnTo>
                    <a:lnTo>
                      <a:pt x="142" y="105"/>
                    </a:lnTo>
                    <a:lnTo>
                      <a:pt x="142" y="59"/>
                    </a:lnTo>
                    <a:lnTo>
                      <a:pt x="150" y="50"/>
                    </a:lnTo>
                    <a:lnTo>
                      <a:pt x="245" y="50"/>
                    </a:lnTo>
                    <a:lnTo>
                      <a:pt x="245" y="6"/>
                    </a:lnTo>
                    <a:lnTo>
                      <a:pt x="253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17819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633"/>
              </a:p>
            </p:txBody>
          </p:sp>
          <p:sp>
            <p:nvSpPr>
              <p:cNvPr id="30" name="Freeform 29"/>
              <p:cNvSpPr>
                <a:spLocks noChangeArrowheads="1"/>
              </p:cNvSpPr>
              <p:nvPr/>
            </p:nvSpPr>
            <p:spPr bwMode="auto">
              <a:xfrm>
                <a:off x="3023" y="1620"/>
                <a:ext cx="158" cy="201"/>
              </a:xfrm>
              <a:custGeom>
                <a:avLst/>
                <a:gdLst/>
                <a:ahLst/>
                <a:cxnLst>
                  <a:cxn ang="0">
                    <a:pos x="188" y="59"/>
                  </a:cxn>
                  <a:cxn ang="0">
                    <a:pos x="417" y="59"/>
                  </a:cxn>
                  <a:cxn ang="0">
                    <a:pos x="417" y="105"/>
                  </a:cxn>
                  <a:cxn ang="0">
                    <a:pos x="425" y="112"/>
                  </a:cxn>
                  <a:cxn ang="0">
                    <a:pos x="465" y="112"/>
                  </a:cxn>
                  <a:cxn ang="0">
                    <a:pos x="465" y="158"/>
                  </a:cxn>
                  <a:cxn ang="0">
                    <a:pos x="473" y="165"/>
                  </a:cxn>
                  <a:cxn ang="0">
                    <a:pos x="553" y="165"/>
                  </a:cxn>
                  <a:cxn ang="0">
                    <a:pos x="553" y="265"/>
                  </a:cxn>
                  <a:cxn ang="0">
                    <a:pos x="561" y="272"/>
                  </a:cxn>
                  <a:cxn ang="0">
                    <a:pos x="601" y="272"/>
                  </a:cxn>
                  <a:cxn ang="0">
                    <a:pos x="601" y="629"/>
                  </a:cxn>
                  <a:cxn ang="0">
                    <a:pos x="561" y="629"/>
                  </a:cxn>
                  <a:cxn ang="0">
                    <a:pos x="553" y="636"/>
                  </a:cxn>
                  <a:cxn ang="0">
                    <a:pos x="553" y="728"/>
                  </a:cxn>
                  <a:cxn ang="0">
                    <a:pos x="473" y="728"/>
                  </a:cxn>
                  <a:cxn ang="0">
                    <a:pos x="465" y="737"/>
                  </a:cxn>
                  <a:cxn ang="0">
                    <a:pos x="465" y="781"/>
                  </a:cxn>
                  <a:cxn ang="0">
                    <a:pos x="425" y="781"/>
                  </a:cxn>
                  <a:cxn ang="0">
                    <a:pos x="417" y="788"/>
                  </a:cxn>
                  <a:cxn ang="0">
                    <a:pos x="417" y="835"/>
                  </a:cxn>
                  <a:cxn ang="0">
                    <a:pos x="188" y="835"/>
                  </a:cxn>
                  <a:cxn ang="0">
                    <a:pos x="188" y="59"/>
                  </a:cxn>
                  <a:cxn ang="0">
                    <a:pos x="7" y="0"/>
                  </a:cxn>
                  <a:cxn ang="0">
                    <a:pos x="465" y="0"/>
                  </a:cxn>
                  <a:cxn ang="0">
                    <a:pos x="473" y="6"/>
                  </a:cxn>
                  <a:cxn ang="0">
                    <a:pos x="473" y="50"/>
                  </a:cxn>
                  <a:cxn ang="0">
                    <a:pos x="553" y="50"/>
                  </a:cxn>
                  <a:cxn ang="0">
                    <a:pos x="561" y="59"/>
                  </a:cxn>
                  <a:cxn ang="0">
                    <a:pos x="561" y="105"/>
                  </a:cxn>
                  <a:cxn ang="0">
                    <a:pos x="601" y="105"/>
                  </a:cxn>
                  <a:cxn ang="0">
                    <a:pos x="605" y="112"/>
                  </a:cxn>
                  <a:cxn ang="0">
                    <a:pos x="605" y="158"/>
                  </a:cxn>
                  <a:cxn ang="0">
                    <a:pos x="650" y="158"/>
                  </a:cxn>
                  <a:cxn ang="0">
                    <a:pos x="654" y="165"/>
                  </a:cxn>
                  <a:cxn ang="0">
                    <a:pos x="654" y="265"/>
                  </a:cxn>
                  <a:cxn ang="0">
                    <a:pos x="693" y="265"/>
                  </a:cxn>
                  <a:cxn ang="0">
                    <a:pos x="701" y="272"/>
                  </a:cxn>
                  <a:cxn ang="0">
                    <a:pos x="701" y="629"/>
                  </a:cxn>
                  <a:cxn ang="0">
                    <a:pos x="693" y="636"/>
                  </a:cxn>
                  <a:cxn ang="0">
                    <a:pos x="654" y="636"/>
                  </a:cxn>
                  <a:cxn ang="0">
                    <a:pos x="654" y="728"/>
                  </a:cxn>
                  <a:cxn ang="0">
                    <a:pos x="650" y="737"/>
                  </a:cxn>
                  <a:cxn ang="0">
                    <a:pos x="605" y="737"/>
                  </a:cxn>
                  <a:cxn ang="0">
                    <a:pos x="605" y="781"/>
                  </a:cxn>
                  <a:cxn ang="0">
                    <a:pos x="601" y="788"/>
                  </a:cxn>
                  <a:cxn ang="0">
                    <a:pos x="561" y="788"/>
                  </a:cxn>
                  <a:cxn ang="0">
                    <a:pos x="561" y="835"/>
                  </a:cxn>
                  <a:cxn ang="0">
                    <a:pos x="553" y="842"/>
                  </a:cxn>
                  <a:cxn ang="0">
                    <a:pos x="473" y="842"/>
                  </a:cxn>
                  <a:cxn ang="0">
                    <a:pos x="473" y="886"/>
                  </a:cxn>
                  <a:cxn ang="0">
                    <a:pos x="465" y="895"/>
                  </a:cxn>
                  <a:cxn ang="0">
                    <a:pos x="7" y="895"/>
                  </a:cxn>
                  <a:cxn ang="0">
                    <a:pos x="0" y="886"/>
                  </a:cxn>
                  <a:cxn ang="0">
                    <a:pos x="0" y="842"/>
                  </a:cxn>
                  <a:cxn ang="0">
                    <a:pos x="7" y="835"/>
                  </a:cxn>
                  <a:cxn ang="0">
                    <a:pos x="92" y="835"/>
                  </a:cxn>
                  <a:cxn ang="0">
                    <a:pos x="92" y="59"/>
                  </a:cxn>
                  <a:cxn ang="0">
                    <a:pos x="7" y="59"/>
                  </a:cxn>
                  <a:cxn ang="0">
                    <a:pos x="0" y="50"/>
                  </a:cxn>
                  <a:cxn ang="0">
                    <a:pos x="0" y="6"/>
                  </a:cxn>
                  <a:cxn ang="0">
                    <a:pos x="7" y="0"/>
                  </a:cxn>
                </a:cxnLst>
                <a:rect l="0" t="0" r="r" b="b"/>
                <a:pathLst>
                  <a:path w="702" h="896">
                    <a:moveTo>
                      <a:pt x="188" y="59"/>
                    </a:moveTo>
                    <a:lnTo>
                      <a:pt x="417" y="59"/>
                    </a:lnTo>
                    <a:lnTo>
                      <a:pt x="417" y="105"/>
                    </a:lnTo>
                    <a:lnTo>
                      <a:pt x="425" y="112"/>
                    </a:lnTo>
                    <a:lnTo>
                      <a:pt x="465" y="112"/>
                    </a:lnTo>
                    <a:lnTo>
                      <a:pt x="465" y="158"/>
                    </a:lnTo>
                    <a:lnTo>
                      <a:pt x="473" y="165"/>
                    </a:lnTo>
                    <a:lnTo>
                      <a:pt x="553" y="165"/>
                    </a:lnTo>
                    <a:lnTo>
                      <a:pt x="553" y="265"/>
                    </a:lnTo>
                    <a:lnTo>
                      <a:pt x="561" y="272"/>
                    </a:lnTo>
                    <a:lnTo>
                      <a:pt x="601" y="272"/>
                    </a:lnTo>
                    <a:lnTo>
                      <a:pt x="601" y="629"/>
                    </a:lnTo>
                    <a:lnTo>
                      <a:pt x="561" y="629"/>
                    </a:lnTo>
                    <a:lnTo>
                      <a:pt x="553" y="636"/>
                    </a:lnTo>
                    <a:lnTo>
                      <a:pt x="553" y="728"/>
                    </a:lnTo>
                    <a:lnTo>
                      <a:pt x="473" y="728"/>
                    </a:lnTo>
                    <a:lnTo>
                      <a:pt x="465" y="737"/>
                    </a:lnTo>
                    <a:lnTo>
                      <a:pt x="465" y="781"/>
                    </a:lnTo>
                    <a:lnTo>
                      <a:pt x="425" y="781"/>
                    </a:lnTo>
                    <a:lnTo>
                      <a:pt x="417" y="788"/>
                    </a:lnTo>
                    <a:lnTo>
                      <a:pt x="417" y="835"/>
                    </a:lnTo>
                    <a:lnTo>
                      <a:pt x="188" y="835"/>
                    </a:lnTo>
                    <a:lnTo>
                      <a:pt x="188" y="59"/>
                    </a:lnTo>
                    <a:close/>
                    <a:moveTo>
                      <a:pt x="7" y="0"/>
                    </a:moveTo>
                    <a:lnTo>
                      <a:pt x="465" y="0"/>
                    </a:lnTo>
                    <a:lnTo>
                      <a:pt x="473" y="6"/>
                    </a:lnTo>
                    <a:lnTo>
                      <a:pt x="473" y="50"/>
                    </a:lnTo>
                    <a:lnTo>
                      <a:pt x="553" y="50"/>
                    </a:lnTo>
                    <a:lnTo>
                      <a:pt x="561" y="59"/>
                    </a:lnTo>
                    <a:lnTo>
                      <a:pt x="561" y="105"/>
                    </a:lnTo>
                    <a:lnTo>
                      <a:pt x="601" y="105"/>
                    </a:lnTo>
                    <a:lnTo>
                      <a:pt x="605" y="112"/>
                    </a:lnTo>
                    <a:lnTo>
                      <a:pt x="605" y="158"/>
                    </a:lnTo>
                    <a:lnTo>
                      <a:pt x="650" y="158"/>
                    </a:lnTo>
                    <a:lnTo>
                      <a:pt x="654" y="165"/>
                    </a:lnTo>
                    <a:lnTo>
                      <a:pt x="654" y="265"/>
                    </a:lnTo>
                    <a:lnTo>
                      <a:pt x="693" y="265"/>
                    </a:lnTo>
                    <a:lnTo>
                      <a:pt x="701" y="272"/>
                    </a:lnTo>
                    <a:lnTo>
                      <a:pt x="701" y="629"/>
                    </a:lnTo>
                    <a:lnTo>
                      <a:pt x="693" y="636"/>
                    </a:lnTo>
                    <a:lnTo>
                      <a:pt x="654" y="636"/>
                    </a:lnTo>
                    <a:lnTo>
                      <a:pt x="654" y="728"/>
                    </a:lnTo>
                    <a:lnTo>
                      <a:pt x="650" y="737"/>
                    </a:lnTo>
                    <a:lnTo>
                      <a:pt x="605" y="737"/>
                    </a:lnTo>
                    <a:lnTo>
                      <a:pt x="605" y="781"/>
                    </a:lnTo>
                    <a:lnTo>
                      <a:pt x="601" y="788"/>
                    </a:lnTo>
                    <a:lnTo>
                      <a:pt x="561" y="788"/>
                    </a:lnTo>
                    <a:lnTo>
                      <a:pt x="561" y="835"/>
                    </a:lnTo>
                    <a:lnTo>
                      <a:pt x="553" y="842"/>
                    </a:lnTo>
                    <a:lnTo>
                      <a:pt x="473" y="842"/>
                    </a:lnTo>
                    <a:lnTo>
                      <a:pt x="473" y="886"/>
                    </a:lnTo>
                    <a:lnTo>
                      <a:pt x="465" y="895"/>
                    </a:lnTo>
                    <a:lnTo>
                      <a:pt x="7" y="895"/>
                    </a:lnTo>
                    <a:lnTo>
                      <a:pt x="0" y="886"/>
                    </a:lnTo>
                    <a:lnTo>
                      <a:pt x="0" y="842"/>
                    </a:lnTo>
                    <a:lnTo>
                      <a:pt x="7" y="835"/>
                    </a:lnTo>
                    <a:lnTo>
                      <a:pt x="92" y="835"/>
                    </a:lnTo>
                    <a:lnTo>
                      <a:pt x="92" y="59"/>
                    </a:lnTo>
                    <a:lnTo>
                      <a:pt x="7" y="59"/>
                    </a:lnTo>
                    <a:lnTo>
                      <a:pt x="0" y="50"/>
                    </a:lnTo>
                    <a:lnTo>
                      <a:pt x="0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17819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633"/>
              </a:p>
            </p:txBody>
          </p:sp>
        </p:grp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542282" y="3010213"/>
              <a:ext cx="6342426" cy="1026108"/>
              <a:chOff x="336" y="2736"/>
              <a:chExt cx="5326" cy="862"/>
            </a:xfrm>
          </p:grpSpPr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336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5376" y="3264"/>
                <a:ext cx="286" cy="334"/>
              </a:xfrm>
              <a:prstGeom prst="ellipse">
                <a:avLst/>
              </a:prstGeom>
              <a:solidFill>
                <a:srgbClr val="FF66FF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633"/>
              </a:p>
            </p:txBody>
          </p:sp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>
                <a:off x="384" y="2736"/>
                <a:ext cx="5038" cy="862"/>
                <a:chOff x="384" y="2736"/>
                <a:chExt cx="5038" cy="862"/>
              </a:xfrm>
            </p:grpSpPr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>
                  <a:off x="672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36" name="Oval 35"/>
                <p:cNvSpPr>
                  <a:spLocks noChangeArrowheads="1"/>
                </p:cNvSpPr>
                <p:nvPr/>
              </p:nvSpPr>
              <p:spPr bwMode="auto">
                <a:xfrm>
                  <a:off x="1008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37" name="Oval 36"/>
                <p:cNvSpPr>
                  <a:spLocks noChangeArrowheads="1"/>
                </p:cNvSpPr>
                <p:nvPr/>
              </p:nvSpPr>
              <p:spPr bwMode="auto">
                <a:xfrm>
                  <a:off x="1344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38" name="Oval 37"/>
                <p:cNvSpPr>
                  <a:spLocks noChangeArrowheads="1"/>
                </p:cNvSpPr>
                <p:nvPr/>
              </p:nvSpPr>
              <p:spPr bwMode="auto">
                <a:xfrm>
                  <a:off x="1680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39" name="Oval 38"/>
                <p:cNvSpPr>
                  <a:spLocks noChangeArrowheads="1"/>
                </p:cNvSpPr>
                <p:nvPr/>
              </p:nvSpPr>
              <p:spPr bwMode="auto">
                <a:xfrm>
                  <a:off x="2016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40" name="Oval 39"/>
                <p:cNvSpPr>
                  <a:spLocks noChangeArrowheads="1"/>
                </p:cNvSpPr>
                <p:nvPr/>
              </p:nvSpPr>
              <p:spPr bwMode="auto">
                <a:xfrm>
                  <a:off x="2352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41" name="Oval 40"/>
                <p:cNvSpPr>
                  <a:spLocks noChangeArrowheads="1"/>
                </p:cNvSpPr>
                <p:nvPr/>
              </p:nvSpPr>
              <p:spPr bwMode="auto">
                <a:xfrm>
                  <a:off x="2687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42" name="Oval 41"/>
                <p:cNvSpPr>
                  <a:spLocks noChangeArrowheads="1"/>
                </p:cNvSpPr>
                <p:nvPr/>
              </p:nvSpPr>
              <p:spPr bwMode="auto">
                <a:xfrm>
                  <a:off x="3024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43" name="Oval 42"/>
                <p:cNvSpPr>
                  <a:spLocks noChangeArrowheads="1"/>
                </p:cNvSpPr>
                <p:nvPr/>
              </p:nvSpPr>
              <p:spPr bwMode="auto">
                <a:xfrm>
                  <a:off x="3360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44" name="Oval 43"/>
                <p:cNvSpPr>
                  <a:spLocks noChangeArrowheads="1"/>
                </p:cNvSpPr>
                <p:nvPr/>
              </p:nvSpPr>
              <p:spPr bwMode="auto">
                <a:xfrm>
                  <a:off x="3695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45" name="Oval 44"/>
                <p:cNvSpPr>
                  <a:spLocks noChangeArrowheads="1"/>
                </p:cNvSpPr>
                <p:nvPr/>
              </p:nvSpPr>
              <p:spPr bwMode="auto">
                <a:xfrm>
                  <a:off x="4031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46" name="Oval 45"/>
                <p:cNvSpPr>
                  <a:spLocks noChangeArrowheads="1"/>
                </p:cNvSpPr>
                <p:nvPr/>
              </p:nvSpPr>
              <p:spPr bwMode="auto">
                <a:xfrm>
                  <a:off x="4367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47" name="Oval 46"/>
                <p:cNvSpPr>
                  <a:spLocks noChangeArrowheads="1"/>
                </p:cNvSpPr>
                <p:nvPr/>
              </p:nvSpPr>
              <p:spPr bwMode="auto">
                <a:xfrm>
                  <a:off x="4703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48" name="Oval 47"/>
                <p:cNvSpPr>
                  <a:spLocks noChangeArrowheads="1"/>
                </p:cNvSpPr>
                <p:nvPr/>
              </p:nvSpPr>
              <p:spPr bwMode="auto">
                <a:xfrm>
                  <a:off x="5039" y="3264"/>
                  <a:ext cx="286" cy="334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rgbClr val="4C38E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633"/>
                </a:p>
              </p:txBody>
            </p:sp>
            <p:sp>
              <p:nvSpPr>
                <p:cNvPr id="49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84" y="2736"/>
                  <a:ext cx="720" cy="576"/>
                </a:xfrm>
                <a:prstGeom prst="line">
                  <a:avLst/>
                </a:prstGeom>
                <a:noFill/>
                <a:ln w="38160">
                  <a:solidFill>
                    <a:srgbClr val="4C38E2"/>
                  </a:solidFill>
                  <a:prstDash val="sysDot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  <p:sp>
              <p:nvSpPr>
                <p:cNvPr id="50" name="Line 49"/>
                <p:cNvSpPr>
                  <a:spLocks noChangeShapeType="1"/>
                </p:cNvSpPr>
                <p:nvPr/>
              </p:nvSpPr>
              <p:spPr bwMode="auto">
                <a:xfrm>
                  <a:off x="4319" y="2736"/>
                  <a:ext cx="1104" cy="576"/>
                </a:xfrm>
                <a:prstGeom prst="line">
                  <a:avLst/>
                </a:prstGeom>
                <a:noFill/>
                <a:ln w="38160">
                  <a:solidFill>
                    <a:srgbClr val="4C38E2"/>
                  </a:solidFill>
                  <a:prstDash val="sysDot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25"/>
                </a:p>
              </p:txBody>
            </p:sp>
          </p:grpSp>
        </p:grp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4000621" y="3010213"/>
              <a:ext cx="114492" cy="62862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4400263" y="3010213"/>
              <a:ext cx="114492" cy="62862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2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194" y="40980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3600" b="1" dirty="0"/>
              <a:t>Data Dictionary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56709"/>
            <a:ext cx="8839200" cy="3512529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748"/>
              </a:spcBef>
              <a:spcAft>
                <a:spcPts val="885"/>
              </a:spcAft>
            </a:pPr>
            <a:r>
              <a:rPr lang="en-GB" altLang="en-US" sz="3600" dirty="0"/>
              <a:t>CASE (Computer Aided Software Engineering) tools come handy:</a:t>
            </a:r>
          </a:p>
          <a:p>
            <a:pPr marL="505503" lvl="1" defTabSz="622158">
              <a:lnSpc>
                <a:spcPct val="125000"/>
              </a:lnSpc>
              <a:spcBef>
                <a:spcPts val="748"/>
              </a:spcBef>
              <a:spcAft>
                <a:spcPts val="885"/>
              </a:spcAft>
            </a:pPr>
            <a:r>
              <a:rPr lang="en-GB" altLang="en-US" sz="3200" dirty="0">
                <a:solidFill>
                  <a:srgbClr val="0000CC"/>
                </a:solidFill>
              </a:rPr>
              <a:t>CASE tools capture the data items appearing in a DFD automatically to generate the data dictionary.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3728" y="361950"/>
            <a:ext cx="1790272" cy="946160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lnSpc>
                <a:spcPct val="80000"/>
              </a:lnSpc>
              <a:spcBef>
                <a:spcPts val="0"/>
              </a:spcBef>
            </a:pPr>
            <a:r>
              <a:rPr lang="en-GB" altLang="en-US" sz="3600" b="1" dirty="0" smtClean="0"/>
              <a:t>Data Dictionary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72" y="285750"/>
            <a:ext cx="9067800" cy="4189760"/>
          </a:xfrm>
        </p:spPr>
        <p:txBody>
          <a:bodyPr vert="horz" lIns="13500" tIns="35100" rIns="13500" bIns="35100" rtlCol="0">
            <a:normAutofit fontScale="92500" lnSpcReduction="10000"/>
          </a:bodyPr>
          <a:lstStyle/>
          <a:p>
            <a:pPr marL="233309" indent="-233309" defTabSz="622158">
              <a:spcBef>
                <a:spcPts val="816"/>
              </a:spcBef>
            </a:pPr>
            <a:r>
              <a:rPr lang="en-GB" altLang="en-US" dirty="0" smtClean="0"/>
              <a:t>CASE tools support  queries:</a:t>
            </a:r>
          </a:p>
          <a:p>
            <a:pPr marL="505503" lvl="1" defTabSz="622158">
              <a:spcBef>
                <a:spcPts val="816"/>
              </a:spcBef>
            </a:pPr>
            <a:r>
              <a:rPr lang="en-GB" altLang="en-US" dirty="0" smtClean="0"/>
              <a:t>About definition and usage of data items. </a:t>
            </a:r>
          </a:p>
          <a:p>
            <a:pPr marL="233309" indent="-233309" defTabSz="622158">
              <a:spcBef>
                <a:spcPts val="816"/>
              </a:spcBef>
            </a:pPr>
            <a:r>
              <a:rPr lang="en-GB" altLang="en-US" dirty="0" smtClean="0"/>
              <a:t>For example, queries may be made to find: </a:t>
            </a:r>
          </a:p>
          <a:p>
            <a:pPr marL="505503" lvl="1" defTabSz="622158">
              <a:spcBef>
                <a:spcPts val="816"/>
              </a:spcBef>
            </a:pPr>
            <a:r>
              <a:rPr lang="en-GB" altLang="en-US" dirty="0" smtClean="0">
                <a:solidFill>
                  <a:srgbClr val="0000CC"/>
                </a:solidFill>
              </a:rPr>
              <a:t>Which data item affects which processes,  </a:t>
            </a:r>
          </a:p>
          <a:p>
            <a:pPr marL="505503" lvl="1" defTabSz="622158">
              <a:spcBef>
                <a:spcPts val="816"/>
              </a:spcBef>
            </a:pPr>
            <a:r>
              <a:rPr lang="en-GB" altLang="en-US" dirty="0" smtClean="0">
                <a:solidFill>
                  <a:srgbClr val="0000CC"/>
                </a:solidFill>
              </a:rPr>
              <a:t>A process affects which data items, </a:t>
            </a:r>
          </a:p>
          <a:p>
            <a:pPr marL="505503" lvl="1" defTabSz="622158">
              <a:spcBef>
                <a:spcPts val="816"/>
              </a:spcBef>
            </a:pPr>
            <a:r>
              <a:rPr lang="en-GB" altLang="en-US" dirty="0" smtClean="0">
                <a:solidFill>
                  <a:srgbClr val="0000CC"/>
                </a:solidFill>
              </a:rPr>
              <a:t>The definition and usage of specific data items, etc.  </a:t>
            </a:r>
          </a:p>
          <a:p>
            <a:pPr marL="233309" indent="-233309" defTabSz="622158">
              <a:spcBef>
                <a:spcPts val="816"/>
              </a:spcBef>
            </a:pPr>
            <a:r>
              <a:rPr lang="en-GB" altLang="en-US" dirty="0" smtClean="0"/>
              <a:t>Query handling is facilitated:</a:t>
            </a:r>
          </a:p>
          <a:p>
            <a:pPr marL="505503" lvl="1" defTabSz="622158">
              <a:spcBef>
                <a:spcPts val="816"/>
              </a:spcBef>
            </a:pPr>
            <a:r>
              <a:rPr lang="en-GB" altLang="en-US" dirty="0" smtClean="0"/>
              <a:t> If data dictionary is stored in a relational database management system (RDBMS).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0" y="1352550"/>
            <a:ext cx="1942092" cy="854370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740"/>
              </a:spcBef>
            </a:pPr>
            <a:r>
              <a:rPr lang="en-GB" altLang="en-US" sz="3600" b="1" smtClean="0"/>
              <a:t>Data Definition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1130" y="361950"/>
            <a:ext cx="8991600" cy="4275089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Aft>
                <a:spcPts val="600"/>
              </a:spcAft>
            </a:pPr>
            <a:r>
              <a:rPr lang="en-GB" altLang="en-US" sz="2449" dirty="0"/>
              <a:t>Composite data are defined in terms of primitive data items using </a:t>
            </a:r>
            <a:r>
              <a:rPr lang="en-GB" altLang="en-US" sz="2449" dirty="0" smtClean="0"/>
              <a:t>simple operators</a:t>
            </a:r>
            <a:r>
              <a:rPr lang="en-GB" altLang="en-US" sz="2449" dirty="0"/>
              <a:t>:</a:t>
            </a:r>
          </a:p>
          <a:p>
            <a:pPr marL="233309" indent="-233309" defTabSz="622158">
              <a:lnSpc>
                <a:spcPct val="120000"/>
              </a:lnSpc>
              <a:spcAft>
                <a:spcPts val="600"/>
              </a:spcAft>
            </a:pPr>
            <a:r>
              <a:rPr lang="en-GB" altLang="en-US" sz="2449" dirty="0"/>
              <a:t> </a:t>
            </a:r>
            <a:r>
              <a:rPr lang="en-GB" altLang="en-US" sz="2994" b="1" dirty="0">
                <a:solidFill>
                  <a:schemeClr val="hlink"/>
                </a:solidFill>
              </a:rPr>
              <a:t>+: </a:t>
            </a:r>
            <a:r>
              <a:rPr lang="en-GB" altLang="en-US" sz="2449" dirty="0"/>
              <a:t>denotes composition of data items, </a:t>
            </a:r>
            <a:r>
              <a:rPr lang="en-GB" altLang="en-US" sz="2449" dirty="0" err="1"/>
              <a:t>e.g</a:t>
            </a:r>
            <a:r>
              <a:rPr lang="en-GB" altLang="en-US" sz="2449" dirty="0"/>
              <a:t>  </a:t>
            </a:r>
          </a:p>
          <a:p>
            <a:pPr marL="505503" lvl="1" defTabSz="622158">
              <a:lnSpc>
                <a:spcPct val="120000"/>
              </a:lnSpc>
              <a:spcAft>
                <a:spcPts val="600"/>
              </a:spcAft>
            </a:pPr>
            <a:r>
              <a:rPr lang="en-GB" altLang="en-US" sz="2177" b="1" dirty="0" err="1">
                <a:solidFill>
                  <a:srgbClr val="C00000"/>
                </a:solidFill>
              </a:rPr>
              <a:t>a+b</a:t>
            </a:r>
            <a:r>
              <a:rPr lang="en-GB" altLang="en-US" sz="2177" b="1" dirty="0">
                <a:solidFill>
                  <a:srgbClr val="C00000"/>
                </a:solidFill>
              </a:rPr>
              <a:t> represents </a:t>
            </a:r>
            <a:r>
              <a:rPr lang="en-GB" altLang="en-US" sz="2177" b="1" dirty="0" smtClean="0">
                <a:solidFill>
                  <a:srgbClr val="C00000"/>
                </a:solidFill>
              </a:rPr>
              <a:t>data   a together with  </a:t>
            </a:r>
            <a:r>
              <a:rPr lang="en-GB" altLang="en-US" sz="2177" b="1" dirty="0">
                <a:solidFill>
                  <a:srgbClr val="C00000"/>
                </a:solidFill>
              </a:rPr>
              <a:t>b.</a:t>
            </a:r>
          </a:p>
          <a:p>
            <a:pPr marL="233309" indent="-233309" defTabSz="622158">
              <a:lnSpc>
                <a:spcPct val="120000"/>
              </a:lnSpc>
              <a:spcAft>
                <a:spcPts val="600"/>
              </a:spcAft>
            </a:pPr>
            <a:r>
              <a:rPr lang="en-GB" altLang="en-US" sz="2449" b="1" dirty="0">
                <a:solidFill>
                  <a:schemeClr val="hlink"/>
                </a:solidFill>
              </a:rPr>
              <a:t>[,,,]: </a:t>
            </a:r>
            <a:r>
              <a:rPr lang="en-GB" altLang="en-US" sz="2449" dirty="0"/>
              <a:t>represents selection, </a:t>
            </a:r>
          </a:p>
          <a:p>
            <a:pPr marL="505503" lvl="1" defTabSz="622158">
              <a:lnSpc>
                <a:spcPct val="120000"/>
              </a:lnSpc>
              <a:spcAft>
                <a:spcPts val="600"/>
              </a:spcAft>
            </a:pPr>
            <a:r>
              <a:rPr lang="en-GB" altLang="en-US" sz="2177" dirty="0"/>
              <a:t>A</a:t>
            </a:r>
            <a:r>
              <a:rPr lang="en-GB" altLang="en-US" sz="2177" dirty="0" smtClean="0"/>
              <a:t>ny </a:t>
            </a:r>
            <a:r>
              <a:rPr lang="en-GB" altLang="en-US" sz="2177" dirty="0"/>
              <a:t>one of the data items listed inside the square bracket can occur. </a:t>
            </a:r>
          </a:p>
          <a:p>
            <a:pPr marL="505503" lvl="1" defTabSz="622158">
              <a:lnSpc>
                <a:spcPct val="120000"/>
              </a:lnSpc>
              <a:spcAft>
                <a:spcPts val="600"/>
              </a:spcAft>
            </a:pPr>
            <a:r>
              <a:rPr lang="en-GB" altLang="en-US" sz="2177" dirty="0"/>
              <a:t>For example, </a:t>
            </a:r>
            <a:r>
              <a:rPr lang="en-GB" altLang="en-US" sz="2177" b="1" dirty="0">
                <a:solidFill>
                  <a:srgbClr val="C00000"/>
                </a:solidFill>
              </a:rPr>
              <a:t>[</a:t>
            </a:r>
            <a:r>
              <a:rPr lang="en-GB" altLang="en-US" sz="2177" b="1" dirty="0" err="1">
                <a:solidFill>
                  <a:srgbClr val="C00000"/>
                </a:solidFill>
              </a:rPr>
              <a:t>a,b</a:t>
            </a:r>
            <a:r>
              <a:rPr lang="en-GB" altLang="en-US" sz="2177" b="1" dirty="0">
                <a:solidFill>
                  <a:srgbClr val="C00000"/>
                </a:solidFill>
              </a:rPr>
              <a:t>] represents either  a occurs or  </a:t>
            </a:r>
            <a:r>
              <a:rPr lang="en-GB" altLang="en-US" sz="2177" b="1" dirty="0" smtClean="0">
                <a:solidFill>
                  <a:srgbClr val="C00000"/>
                </a:solidFill>
              </a:rPr>
              <a:t>b</a:t>
            </a:r>
            <a:endParaRPr lang="en-GB" altLang="en-US" sz="2177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162800" y="1504950"/>
            <a:ext cx="1783620" cy="854370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740"/>
              </a:spcBef>
            </a:pPr>
            <a:r>
              <a:rPr lang="en-GB" altLang="en-US" sz="3600" b="1" dirty="0" smtClean="0"/>
              <a:t>Data Definition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148" y="292875"/>
            <a:ext cx="7925161" cy="4132890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30000"/>
              </a:lnSpc>
              <a:spcBef>
                <a:spcPct val="35000"/>
              </a:spcBef>
              <a:spcAft>
                <a:spcPct val="30000"/>
              </a:spcAft>
            </a:pPr>
            <a:r>
              <a:rPr lang="en-GB" altLang="en-US" sz="2994" b="1" dirty="0">
                <a:solidFill>
                  <a:schemeClr val="hlink"/>
                </a:solidFill>
              </a:rPr>
              <a:t>( ):</a:t>
            </a:r>
            <a:r>
              <a:rPr lang="en-GB" altLang="en-US" sz="2722" dirty="0"/>
              <a:t> contents inside the bracket represent optional data </a:t>
            </a:r>
          </a:p>
          <a:p>
            <a:pPr marL="505503" lvl="1" defTabSz="622158">
              <a:lnSpc>
                <a:spcPct val="130000"/>
              </a:lnSpc>
              <a:spcBef>
                <a:spcPct val="35000"/>
              </a:spcBef>
              <a:spcAft>
                <a:spcPct val="30000"/>
              </a:spcAft>
            </a:pPr>
            <a:r>
              <a:rPr lang="en-GB" altLang="en-US" sz="2449" dirty="0"/>
              <a:t>which may or may not appear. </a:t>
            </a:r>
          </a:p>
          <a:p>
            <a:pPr marL="505503" lvl="1" defTabSz="622158">
              <a:lnSpc>
                <a:spcPct val="130000"/>
              </a:lnSpc>
              <a:spcBef>
                <a:spcPct val="35000"/>
              </a:spcBef>
              <a:spcAft>
                <a:spcPct val="30000"/>
              </a:spcAft>
            </a:pPr>
            <a:r>
              <a:rPr lang="en-GB" altLang="en-US" sz="2449" b="1" dirty="0">
                <a:solidFill>
                  <a:srgbClr val="C00000"/>
                </a:solidFill>
              </a:rPr>
              <a:t>a+(b) represents either  a or  </a:t>
            </a:r>
            <a:r>
              <a:rPr lang="en-GB" altLang="en-US" sz="2449" b="1" dirty="0" err="1">
                <a:solidFill>
                  <a:srgbClr val="C00000"/>
                </a:solidFill>
              </a:rPr>
              <a:t>a+b</a:t>
            </a:r>
            <a:r>
              <a:rPr lang="en-GB" altLang="en-US" sz="2449" b="1" dirty="0">
                <a:solidFill>
                  <a:srgbClr val="C00000"/>
                </a:solidFill>
              </a:rPr>
              <a:t> </a:t>
            </a:r>
          </a:p>
          <a:p>
            <a:pPr marL="233309" indent="-233309" defTabSz="622158">
              <a:lnSpc>
                <a:spcPct val="130000"/>
              </a:lnSpc>
              <a:spcBef>
                <a:spcPct val="35000"/>
              </a:spcBef>
              <a:spcAft>
                <a:spcPct val="30000"/>
              </a:spcAft>
            </a:pPr>
            <a:r>
              <a:rPr lang="en-GB" altLang="en-US" sz="2722" dirty="0"/>
              <a:t> </a:t>
            </a:r>
            <a:r>
              <a:rPr lang="en-GB" altLang="en-US" sz="2994" dirty="0">
                <a:solidFill>
                  <a:schemeClr val="hlink"/>
                </a:solidFill>
              </a:rPr>
              <a:t>{}:</a:t>
            </a:r>
            <a:r>
              <a:rPr lang="en-GB" altLang="en-US" sz="2722" dirty="0"/>
              <a:t> represents iterative data definition, </a:t>
            </a:r>
          </a:p>
          <a:p>
            <a:pPr marL="505503" lvl="1" defTabSz="622158">
              <a:lnSpc>
                <a:spcPct val="130000"/>
              </a:lnSpc>
              <a:spcBef>
                <a:spcPct val="35000"/>
              </a:spcBef>
              <a:spcAft>
                <a:spcPct val="30000"/>
              </a:spcAft>
            </a:pPr>
            <a:r>
              <a:rPr lang="en-GB" altLang="en-US" sz="2449" dirty="0" smtClean="0"/>
              <a:t> </a:t>
            </a:r>
            <a:r>
              <a:rPr lang="en-GB" altLang="en-US" sz="2449" b="1" dirty="0">
                <a:solidFill>
                  <a:srgbClr val="C00000"/>
                </a:solidFill>
              </a:rPr>
              <a:t>{name}5 represents five name data.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5486" y="133350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740"/>
              </a:spcBef>
            </a:pPr>
            <a:r>
              <a:rPr lang="en-GB" altLang="en-US" sz="4000" b="1" dirty="0" smtClean="0"/>
              <a:t>Data Definition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133" y="854371"/>
            <a:ext cx="8762999" cy="3498488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 marL="233309" indent="-233309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722" dirty="0">
                <a:solidFill>
                  <a:schemeClr val="hlink"/>
                </a:solidFill>
              </a:rPr>
              <a:t>{name}*</a:t>
            </a:r>
            <a:r>
              <a:rPr lang="en-GB" altLang="en-US" sz="2722" dirty="0"/>
              <a:t> represents</a:t>
            </a:r>
          </a:p>
          <a:p>
            <a:pPr marL="505503" lvl="1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449" dirty="0"/>
              <a:t> zero or more instances of name data.</a:t>
            </a:r>
          </a:p>
          <a:p>
            <a:pPr marL="233309" indent="-233309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994" dirty="0">
                <a:solidFill>
                  <a:schemeClr val="hlink"/>
                </a:solidFill>
              </a:rPr>
              <a:t>=</a:t>
            </a:r>
            <a:r>
              <a:rPr lang="en-GB" altLang="en-US" sz="2994" dirty="0"/>
              <a:t> </a:t>
            </a:r>
            <a:r>
              <a:rPr lang="en-GB" altLang="en-US" sz="2722" dirty="0"/>
              <a:t>represents equivalence, </a:t>
            </a:r>
          </a:p>
          <a:p>
            <a:pPr marL="505503" lvl="1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449" dirty="0"/>
              <a:t>e.g</a:t>
            </a:r>
            <a:r>
              <a:rPr lang="en-GB" altLang="en-US" sz="2449" b="1" dirty="0">
                <a:solidFill>
                  <a:srgbClr val="C00000"/>
                </a:solidFill>
              </a:rPr>
              <a:t>.  a=</a:t>
            </a:r>
            <a:r>
              <a:rPr lang="en-GB" altLang="en-US" sz="2449" b="1" dirty="0" err="1">
                <a:solidFill>
                  <a:srgbClr val="C00000"/>
                </a:solidFill>
              </a:rPr>
              <a:t>b+c</a:t>
            </a:r>
            <a:r>
              <a:rPr lang="en-GB" altLang="en-US" sz="2449" b="1" dirty="0">
                <a:solidFill>
                  <a:srgbClr val="C00000"/>
                </a:solidFill>
              </a:rPr>
              <a:t> </a:t>
            </a:r>
            <a:r>
              <a:rPr lang="en-GB" altLang="en-US" sz="2449" dirty="0"/>
              <a:t>means that a represents  b and  c.</a:t>
            </a:r>
          </a:p>
          <a:p>
            <a:pPr marL="233309" indent="-233309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722" dirty="0"/>
              <a:t>  </a:t>
            </a:r>
            <a:r>
              <a:rPr lang="en-GB" altLang="en-US" sz="2994" dirty="0">
                <a:solidFill>
                  <a:schemeClr val="hlink"/>
                </a:solidFill>
              </a:rPr>
              <a:t>*   *:</a:t>
            </a:r>
            <a:r>
              <a:rPr lang="en-GB" altLang="en-US" sz="2722" dirty="0"/>
              <a:t> Anything appearing within *    * is considered as comment.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0" y="1581150"/>
            <a:ext cx="2738624" cy="779842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2994" b="1" dirty="0"/>
              <a:t>Data Dictionary for RMS Software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57" y="66831"/>
            <a:ext cx="8915400" cy="4588322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spcBef>
                <a:spcPts val="272"/>
              </a:spcBef>
              <a:spcAft>
                <a:spcPct val="10000"/>
              </a:spcAft>
            </a:pPr>
            <a:r>
              <a:rPr lang="en-GB" altLang="en-US" sz="2400" b="1" dirty="0"/>
              <a:t>numbers=valid-numbers=</a:t>
            </a:r>
            <a:r>
              <a:rPr lang="en-GB" altLang="en-US" sz="2400" b="1" dirty="0" err="1"/>
              <a:t>a+b+c</a:t>
            </a:r>
            <a:endParaRPr lang="en-GB" altLang="en-US" sz="2400" b="1" dirty="0"/>
          </a:p>
          <a:p>
            <a:pPr marL="233309" indent="-233309" defTabSz="622158">
              <a:spcBef>
                <a:spcPts val="272"/>
              </a:spcBef>
              <a:spcAft>
                <a:spcPct val="10000"/>
              </a:spcAft>
            </a:pPr>
            <a:r>
              <a:rPr lang="en-GB" altLang="en-US" sz="2400" b="1" dirty="0"/>
              <a:t>a:integer             * input number *</a:t>
            </a:r>
          </a:p>
          <a:p>
            <a:pPr marL="233309" indent="-233309" defTabSz="622158">
              <a:spcBef>
                <a:spcPts val="272"/>
              </a:spcBef>
              <a:spcAft>
                <a:spcPct val="10000"/>
              </a:spcAft>
            </a:pPr>
            <a:r>
              <a:rPr lang="en-GB" altLang="en-US" sz="2400" b="1" dirty="0"/>
              <a:t>b:integer             * input number *</a:t>
            </a:r>
          </a:p>
          <a:p>
            <a:pPr marL="233309" indent="-233309" defTabSz="622158">
              <a:spcBef>
                <a:spcPts val="272"/>
              </a:spcBef>
              <a:spcAft>
                <a:spcPct val="10000"/>
              </a:spcAft>
            </a:pPr>
            <a:r>
              <a:rPr lang="en-GB" altLang="en-US" sz="2400" b="1" dirty="0"/>
              <a:t>c:integer              * input number *</a:t>
            </a:r>
          </a:p>
          <a:p>
            <a:pPr marL="233309" indent="-233309" defTabSz="622158">
              <a:spcBef>
                <a:spcPts val="272"/>
              </a:spcBef>
              <a:spcAft>
                <a:spcPct val="10000"/>
              </a:spcAft>
            </a:pPr>
            <a:r>
              <a:rPr lang="en-GB" altLang="en-US" sz="2400" b="1" dirty="0" err="1"/>
              <a:t>asq:integer</a:t>
            </a:r>
            <a:endParaRPr lang="en-GB" altLang="en-US" sz="2400" b="1" dirty="0"/>
          </a:p>
          <a:p>
            <a:pPr marL="233309" indent="-233309" defTabSz="622158">
              <a:spcBef>
                <a:spcPts val="272"/>
              </a:spcBef>
              <a:spcAft>
                <a:spcPct val="10000"/>
              </a:spcAft>
            </a:pPr>
            <a:r>
              <a:rPr lang="en-GB" altLang="en-US" sz="2400" b="1" dirty="0" err="1"/>
              <a:t>bsq:integer</a:t>
            </a:r>
            <a:endParaRPr lang="en-GB" altLang="en-US" sz="2400" b="1" dirty="0"/>
          </a:p>
          <a:p>
            <a:pPr marL="233309" indent="-233309" defTabSz="622158">
              <a:spcBef>
                <a:spcPts val="272"/>
              </a:spcBef>
              <a:spcAft>
                <a:spcPct val="10000"/>
              </a:spcAft>
            </a:pPr>
            <a:r>
              <a:rPr lang="en-GB" altLang="en-US" sz="2400" b="1" dirty="0" err="1"/>
              <a:t>csq:integer</a:t>
            </a:r>
            <a:endParaRPr lang="en-GB" altLang="en-US" sz="2400" b="1" dirty="0"/>
          </a:p>
          <a:p>
            <a:pPr marL="233309" indent="-233309" defTabSz="622158">
              <a:spcBef>
                <a:spcPts val="272"/>
              </a:spcBef>
              <a:spcAft>
                <a:spcPct val="10000"/>
              </a:spcAft>
            </a:pPr>
            <a:r>
              <a:rPr lang="en-GB" altLang="en-US" sz="2400" b="1" dirty="0"/>
              <a:t>squared-sum: integer</a:t>
            </a:r>
          </a:p>
          <a:p>
            <a:pPr marL="233309" indent="-233309" defTabSz="622158">
              <a:spcBef>
                <a:spcPts val="272"/>
              </a:spcBef>
              <a:spcAft>
                <a:spcPct val="10000"/>
              </a:spcAft>
            </a:pPr>
            <a:r>
              <a:rPr lang="en-GB" altLang="en-US" sz="2400" b="1" dirty="0"/>
              <a:t>Result=[</a:t>
            </a:r>
            <a:r>
              <a:rPr lang="en-GB" altLang="en-US" sz="2400" b="1" dirty="0" err="1"/>
              <a:t>RMS,error</a:t>
            </a:r>
            <a:r>
              <a:rPr lang="en-GB" altLang="en-US" sz="2400" b="1" dirty="0"/>
              <a:t>]</a:t>
            </a:r>
          </a:p>
          <a:p>
            <a:pPr marL="233309" indent="-233309" defTabSz="622158">
              <a:spcBef>
                <a:spcPts val="272"/>
              </a:spcBef>
              <a:spcAft>
                <a:spcPct val="10000"/>
              </a:spcAft>
            </a:pPr>
            <a:r>
              <a:rPr lang="en-GB" altLang="en-US" sz="2400" b="1" dirty="0"/>
              <a:t>RMS: integer           * root mean square value*</a:t>
            </a:r>
          </a:p>
          <a:p>
            <a:pPr marL="233309" indent="-233309" defTabSz="622158">
              <a:spcBef>
                <a:spcPts val="272"/>
              </a:spcBef>
              <a:spcAft>
                <a:spcPct val="10000"/>
              </a:spcAft>
            </a:pPr>
            <a:r>
              <a:rPr lang="en-GB" altLang="en-US" sz="2400" b="1" dirty="0" err="1"/>
              <a:t>error:string</a:t>
            </a:r>
            <a:r>
              <a:rPr lang="en-GB" altLang="en-US" sz="2400" b="1" dirty="0"/>
              <a:t>             * error message*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"/>
            <a:ext cx="7239000" cy="854370"/>
          </a:xfrm>
        </p:spPr>
        <p:txBody>
          <a:bodyPr vert="horz" lIns="13500" tIns="35100" rIns="13500" bIns="35100" rtlCol="0" anchor="ctr">
            <a:noAutofit/>
          </a:bodyPr>
          <a:lstStyle/>
          <a:p>
            <a:pPr defTabSz="622158">
              <a:spcBef>
                <a:spcPts val="485"/>
              </a:spcBef>
            </a:pPr>
            <a:r>
              <a:rPr lang="en-GB" altLang="en-US" sz="2800" b="1" dirty="0"/>
              <a:t>SA/SD (Structured Analysis/Structured Design)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66751"/>
            <a:ext cx="8839199" cy="3741194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GB" altLang="en-US" sz="2800" dirty="0"/>
              <a:t>SA/SD technique draws heavily from the following methodologies:</a:t>
            </a:r>
          </a:p>
          <a:p>
            <a:pPr marL="505503" lvl="1" defTabSz="622158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GB" altLang="en-US" sz="2400" b="1" dirty="0">
                <a:solidFill>
                  <a:srgbClr val="4C38E2"/>
                </a:solidFill>
              </a:rPr>
              <a:t>Constantine and Yourdon's methodology </a:t>
            </a:r>
          </a:p>
          <a:p>
            <a:pPr marL="505503" lvl="1" defTabSz="622158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GB" altLang="en-US" sz="2400" b="1" dirty="0" err="1">
                <a:solidFill>
                  <a:srgbClr val="4C38E2"/>
                </a:solidFill>
              </a:rPr>
              <a:t>Hatley</a:t>
            </a:r>
            <a:r>
              <a:rPr lang="en-GB" altLang="en-US" sz="2400" b="1" dirty="0">
                <a:solidFill>
                  <a:srgbClr val="4C38E2"/>
                </a:solidFill>
              </a:rPr>
              <a:t> and </a:t>
            </a:r>
            <a:r>
              <a:rPr lang="en-GB" altLang="en-US" sz="2400" b="1" dirty="0" err="1">
                <a:solidFill>
                  <a:srgbClr val="4C38E2"/>
                </a:solidFill>
              </a:rPr>
              <a:t>Pirbhai's</a:t>
            </a:r>
            <a:r>
              <a:rPr lang="en-GB" altLang="en-US" sz="2400" b="1" dirty="0">
                <a:solidFill>
                  <a:srgbClr val="4C38E2"/>
                </a:solidFill>
              </a:rPr>
              <a:t> methodology </a:t>
            </a:r>
          </a:p>
          <a:p>
            <a:pPr marL="505503" lvl="1" defTabSz="622158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GB" altLang="en-US" sz="2400" b="1" dirty="0" err="1">
                <a:solidFill>
                  <a:srgbClr val="4C38E2"/>
                </a:solidFill>
              </a:rPr>
              <a:t>Gane</a:t>
            </a:r>
            <a:r>
              <a:rPr lang="en-GB" altLang="en-US" sz="2400" b="1" dirty="0">
                <a:solidFill>
                  <a:srgbClr val="4C38E2"/>
                </a:solidFill>
              </a:rPr>
              <a:t> and </a:t>
            </a:r>
            <a:r>
              <a:rPr lang="en-GB" altLang="en-US" sz="2400" b="1" dirty="0" err="1">
                <a:solidFill>
                  <a:srgbClr val="4C38E2"/>
                </a:solidFill>
              </a:rPr>
              <a:t>Sarson's</a:t>
            </a:r>
            <a:r>
              <a:rPr lang="en-GB" altLang="en-US" sz="2400" b="1" dirty="0">
                <a:solidFill>
                  <a:srgbClr val="4C38E2"/>
                </a:solidFill>
              </a:rPr>
              <a:t> methodology</a:t>
            </a:r>
          </a:p>
          <a:p>
            <a:pPr marL="505503" lvl="1" defTabSz="622158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GB" altLang="en-US" sz="2400" b="1" dirty="0">
                <a:solidFill>
                  <a:srgbClr val="4C38E2"/>
                </a:solidFill>
              </a:rPr>
              <a:t>DeMarco and Yourdon's methodology</a:t>
            </a:r>
            <a:r>
              <a:rPr lang="en-GB" altLang="en-US" sz="2400" b="1" dirty="0">
                <a:solidFill>
                  <a:srgbClr val="CCFFFF"/>
                </a:solidFill>
              </a:rPr>
              <a:t> </a:t>
            </a:r>
          </a:p>
          <a:p>
            <a:pPr marL="233309" indent="-233309" defTabSz="622158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GB" altLang="en-US" sz="2800" dirty="0"/>
              <a:t>SA/SD technique </a:t>
            </a:r>
            <a:r>
              <a:rPr lang="en-GB" altLang="en-US" sz="2800" dirty="0" smtClean="0"/>
              <a:t>results in:</a:t>
            </a:r>
            <a:endParaRPr lang="en-GB" altLang="en-US" sz="2800" dirty="0"/>
          </a:p>
          <a:p>
            <a:pPr marL="505503" lvl="1" defTabSz="622158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GB" altLang="en-US" sz="2400" dirty="0"/>
              <a:t>high-level design.</a:t>
            </a:r>
            <a:r>
              <a:rPr lang="en-GB" altLang="en-US" sz="24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6248399" y="2081218"/>
            <a:ext cx="2667000" cy="456130"/>
          </a:xfrm>
          <a:prstGeom prst="wedgeEllipseCallout">
            <a:avLst>
              <a:gd name="adj1" fmla="val -106226"/>
              <a:gd name="adj2" fmla="val 811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>
                <a:solidFill>
                  <a:srgbClr val="FFFF00"/>
                </a:solidFill>
                <a:latin typeface="Comic Sans MS" panose="030F0702030302020204" pitchFamily="66" charset="0"/>
              </a:rPr>
              <a:t>We largely use </a:t>
            </a: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2994" b="1" dirty="0"/>
              <a:t>Functional Decomposition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42950"/>
            <a:ext cx="8991599" cy="3426288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3266" dirty="0"/>
              <a:t>Each function is </a:t>
            </a:r>
            <a:r>
              <a:rPr lang="en-GB" altLang="en-US" sz="3266" dirty="0" err="1"/>
              <a:t>analyzed</a:t>
            </a:r>
            <a:r>
              <a:rPr lang="en-GB" altLang="en-US" sz="3266" dirty="0"/>
              <a:t>:</a:t>
            </a:r>
          </a:p>
          <a:p>
            <a:pPr marL="505503" lvl="1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994" dirty="0">
                <a:solidFill>
                  <a:srgbClr val="0000CC"/>
                </a:solidFill>
              </a:rPr>
              <a:t>Hierarchically decomposed into more detailed functions. </a:t>
            </a:r>
          </a:p>
          <a:p>
            <a:pPr marL="505503" lvl="1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994" dirty="0">
                <a:solidFill>
                  <a:srgbClr val="0000CC"/>
                </a:solidFill>
              </a:rPr>
              <a:t>Simultaneous decomposition of high-level data </a:t>
            </a:r>
          </a:p>
          <a:p>
            <a:pPr marL="777697" lvl="2" indent="-155539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722" dirty="0">
                <a:solidFill>
                  <a:srgbClr val="0000CC"/>
                </a:solidFill>
              </a:rPr>
              <a:t>Into more detailed data.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881" y="75013"/>
            <a:ext cx="6070237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740"/>
              </a:spcBef>
            </a:pPr>
            <a:r>
              <a:rPr lang="en-GB" altLang="en-US" sz="3600" b="1" dirty="0" smtClean="0"/>
              <a:t>Structured Analysis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5350"/>
            <a:ext cx="9144000" cy="3505033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GB" altLang="en-US" sz="2994" dirty="0"/>
              <a:t>Textual problem description converted into a graphic model.</a:t>
            </a:r>
          </a:p>
          <a:p>
            <a:pPr marL="505503" lvl="1" defTabSz="622158">
              <a:lnSpc>
                <a:spcPct val="125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GB" altLang="en-US" sz="2722" dirty="0"/>
              <a:t>Done using</a:t>
            </a:r>
            <a:r>
              <a:rPr lang="en-GB" altLang="en-US" sz="2722" dirty="0">
                <a:solidFill>
                  <a:srgbClr val="4C38E2"/>
                </a:solidFill>
              </a:rPr>
              <a:t> </a:t>
            </a:r>
            <a:r>
              <a:rPr lang="en-GB" altLang="en-US" sz="2722" b="1" dirty="0">
                <a:solidFill>
                  <a:srgbClr val="4C38E2"/>
                </a:solidFill>
              </a:rPr>
              <a:t>data flow diagrams (DFDs).</a:t>
            </a:r>
          </a:p>
          <a:p>
            <a:pPr marL="505503" lvl="1" defTabSz="622158">
              <a:lnSpc>
                <a:spcPct val="125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GB" altLang="en-US" sz="2722" dirty="0"/>
              <a:t>DFD  graphically represents the results of structured analysis.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29400" y="1047750"/>
            <a:ext cx="2331165" cy="685800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lnSpc>
                <a:spcPct val="75000"/>
              </a:lnSpc>
              <a:spcBef>
                <a:spcPts val="544"/>
              </a:spcBef>
            </a:pPr>
            <a:r>
              <a:rPr lang="en-GB" altLang="en-US" sz="2994" b="1" dirty="0"/>
              <a:t>Structured Analysis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33" y="209550"/>
            <a:ext cx="8991600" cy="4382020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800" dirty="0" smtClean="0"/>
              <a:t>The results of structured analysis can be easily understood even by ordinary customers:</a:t>
            </a:r>
          </a:p>
          <a:p>
            <a:pPr marL="505503" lvl="1" defTabSz="62215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400" b="1" dirty="0" smtClean="0">
                <a:solidFill>
                  <a:schemeClr val="hlink"/>
                </a:solidFill>
              </a:rPr>
              <a:t>Does not require computer knowledge.</a:t>
            </a:r>
          </a:p>
          <a:p>
            <a:pPr marL="505503" lvl="1" defTabSz="62215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400" b="1" dirty="0" smtClean="0">
                <a:solidFill>
                  <a:schemeClr val="hlink"/>
                </a:solidFill>
              </a:rPr>
              <a:t>Directly represents customer’s perception of the problem. </a:t>
            </a:r>
          </a:p>
          <a:p>
            <a:pPr marL="505503" lvl="1" defTabSz="62215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400" b="1" dirty="0" smtClean="0">
                <a:solidFill>
                  <a:schemeClr val="hlink"/>
                </a:solidFill>
              </a:rPr>
              <a:t>Uses customer’s terminology for naming different functions and data.</a:t>
            </a:r>
          </a:p>
          <a:p>
            <a:pPr marL="233309" indent="-233309" defTabSz="62215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800" dirty="0"/>
              <a:t>R</a:t>
            </a:r>
            <a:r>
              <a:rPr lang="en-GB" altLang="en-US" sz="2800" dirty="0" smtClean="0"/>
              <a:t>esults of structured analysis: </a:t>
            </a:r>
          </a:p>
          <a:p>
            <a:pPr marL="505503" lvl="1" defTabSz="62215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400" dirty="0">
                <a:solidFill>
                  <a:srgbClr val="0000CC"/>
                </a:solidFill>
              </a:rPr>
              <a:t>C</a:t>
            </a:r>
            <a:r>
              <a:rPr lang="en-GB" altLang="en-US" sz="2400" dirty="0" smtClean="0">
                <a:solidFill>
                  <a:srgbClr val="0000CC"/>
                </a:solidFill>
              </a:rPr>
              <a:t>an </a:t>
            </a:r>
            <a:r>
              <a:rPr lang="en-GB" altLang="en-US" sz="2400" dirty="0">
                <a:solidFill>
                  <a:srgbClr val="0000CC"/>
                </a:solidFill>
              </a:rPr>
              <a:t>be reviewed by </a:t>
            </a:r>
            <a:r>
              <a:rPr lang="en-GB" altLang="en-US" sz="2400" dirty="0" smtClean="0">
                <a:solidFill>
                  <a:srgbClr val="0000CC"/>
                </a:solidFill>
              </a:rPr>
              <a:t>customers</a:t>
            </a:r>
            <a:r>
              <a:rPr lang="en-GB" altLang="en-US" sz="2400" dirty="0">
                <a:solidFill>
                  <a:schemeClr val="hlink"/>
                </a:solidFill>
              </a:rPr>
              <a:t> </a:t>
            </a:r>
            <a:r>
              <a:rPr lang="en-GB" altLang="en-US" sz="2400" dirty="0" smtClean="0">
                <a:solidFill>
                  <a:schemeClr val="hlink"/>
                </a:solidFill>
              </a:rPr>
              <a:t>to check whether it captures all  their requirements.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2672</TotalTime>
  <Words>1958</Words>
  <Application>Microsoft Office PowerPoint</Application>
  <PresentationFormat>On-screen Show (16:9)</PresentationFormat>
  <Paragraphs>398</Paragraphs>
  <Slides>55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Arial Black</vt:lpstr>
      <vt:lpstr>Calibri</vt:lpstr>
      <vt:lpstr>Calibri Light</vt:lpstr>
      <vt:lpstr>Century Gothic</vt:lpstr>
      <vt:lpstr>Comic Sans MS</vt:lpstr>
      <vt:lpstr>Times New Roman</vt:lpstr>
      <vt:lpstr>Office Theme</vt:lpstr>
      <vt:lpstr>Custom Design</vt:lpstr>
      <vt:lpstr>PowerPoint Presentation</vt:lpstr>
      <vt:lpstr>Introduction </vt:lpstr>
      <vt:lpstr>Function-oriented vs. Object-oriented Design </vt:lpstr>
      <vt:lpstr>Structured analysis and Structured Design</vt:lpstr>
      <vt:lpstr>Structured Analysis</vt:lpstr>
      <vt:lpstr>SA/SD (Structured Analysis/Structured Design)</vt:lpstr>
      <vt:lpstr>Functional Decomposition</vt:lpstr>
      <vt:lpstr>Structured Analysis</vt:lpstr>
      <vt:lpstr>Structured Analysis</vt:lpstr>
      <vt:lpstr>Structured Design</vt:lpstr>
      <vt:lpstr>Structured Analysis vs. Structured Design</vt:lpstr>
      <vt:lpstr>Structured Analysis: Recap</vt:lpstr>
      <vt:lpstr>Data Flow Diagram</vt:lpstr>
      <vt:lpstr>DFD Concepts</vt:lpstr>
      <vt:lpstr>Data Flow Model of a Car Assembly Unit</vt:lpstr>
      <vt:lpstr>Pros of Data Flow Diagrams (DFDs)</vt:lpstr>
      <vt:lpstr>Hierarchical   Model</vt:lpstr>
      <vt:lpstr>A Hierarchical Model</vt:lpstr>
      <vt:lpstr>Data Flow Diagrams (DFDs)</vt:lpstr>
      <vt:lpstr>External Entity Symbol</vt:lpstr>
      <vt:lpstr>Function Symbol</vt:lpstr>
      <vt:lpstr>Data Flow Symbol</vt:lpstr>
      <vt:lpstr>Data Store Symbol</vt:lpstr>
      <vt:lpstr>Data Store Symbol</vt:lpstr>
      <vt:lpstr>Output Symbol: Parallelogram</vt:lpstr>
      <vt:lpstr>Synchronous  Operation</vt:lpstr>
      <vt:lpstr>Asynchronous Operation</vt:lpstr>
      <vt:lpstr>Yourdon's vs. Gane Sarson Notations</vt:lpstr>
      <vt:lpstr>DFD Shapes from Visio</vt:lpstr>
      <vt:lpstr>How is Structured Analysis Performed?</vt:lpstr>
      <vt:lpstr>Tic-tac-toe: Context Diagram</vt:lpstr>
      <vt:lpstr>Context Diagram</vt:lpstr>
      <vt:lpstr>Context Diagram</vt:lpstr>
      <vt:lpstr>Level 1 DFD Construction</vt:lpstr>
      <vt:lpstr>Higher Level DFDs</vt:lpstr>
      <vt:lpstr>Decomposition</vt:lpstr>
      <vt:lpstr>Decomposition</vt:lpstr>
      <vt:lpstr>Decomposition Pitfall</vt:lpstr>
      <vt:lpstr>Decompose How Long?</vt:lpstr>
      <vt:lpstr>Example 1: RMS Calculating Software</vt:lpstr>
      <vt:lpstr>Example 1: RMS Calculating Software</vt:lpstr>
      <vt:lpstr> Example 1: RMS Calculating Software</vt:lpstr>
      <vt:lpstr> Example 1: RMS Calculating Software</vt:lpstr>
      <vt:lpstr> Example 1: RMS Calculating Software</vt:lpstr>
      <vt:lpstr> Example 1:                Level 1 DFD  RMS Calculating Software</vt:lpstr>
      <vt:lpstr>Example: RMS Calculating Software</vt:lpstr>
      <vt:lpstr>Data Dictionary</vt:lpstr>
      <vt:lpstr>Importance of Data Dictionary</vt:lpstr>
      <vt:lpstr>Importance of Data Dictionary</vt:lpstr>
      <vt:lpstr>Data Dictionary</vt:lpstr>
      <vt:lpstr>Data Dictionary</vt:lpstr>
      <vt:lpstr>Data Definition</vt:lpstr>
      <vt:lpstr>Data Definition</vt:lpstr>
      <vt:lpstr>Data Definition</vt:lpstr>
      <vt:lpstr>Data Dictionary for RMS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Prof.R Mall</cp:lastModifiedBy>
  <cp:revision>117</cp:revision>
  <dcterms:created xsi:type="dcterms:W3CDTF">2016-12-13T07:50:37Z</dcterms:created>
  <dcterms:modified xsi:type="dcterms:W3CDTF">2018-07-11T16:09:35Z</dcterms:modified>
</cp:coreProperties>
</file>