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9"/>
  </p:notesMasterIdLst>
  <p:sldIdLst>
    <p:sldId id="256" r:id="rId3"/>
    <p:sldId id="320" r:id="rId4"/>
    <p:sldId id="333" r:id="rId5"/>
    <p:sldId id="334" r:id="rId6"/>
    <p:sldId id="335" r:id="rId7"/>
    <p:sldId id="336" r:id="rId8"/>
    <p:sldId id="339" r:id="rId9"/>
    <p:sldId id="357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1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9" r:id="rId37"/>
    <p:sldId id="680" r:id="rId38"/>
    <p:sldId id="683" r:id="rId39"/>
    <p:sldId id="702" r:id="rId40"/>
    <p:sldId id="704" r:id="rId41"/>
    <p:sldId id="705" r:id="rId42"/>
    <p:sldId id="706" r:id="rId43"/>
    <p:sldId id="707" r:id="rId44"/>
    <p:sldId id="709" r:id="rId45"/>
    <p:sldId id="710" r:id="rId46"/>
    <p:sldId id="711" r:id="rId47"/>
    <p:sldId id="712" r:id="rId48"/>
    <p:sldId id="713" r:id="rId49"/>
    <p:sldId id="714" r:id="rId50"/>
    <p:sldId id="715" r:id="rId51"/>
    <p:sldId id="716" r:id="rId52"/>
    <p:sldId id="717" r:id="rId53"/>
    <p:sldId id="718" r:id="rId54"/>
    <p:sldId id="719" r:id="rId55"/>
    <p:sldId id="720" r:id="rId56"/>
    <p:sldId id="721" r:id="rId57"/>
    <p:sldId id="722" r:id="rId5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FFFF99"/>
    <a:srgbClr val="003366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1"/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5635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18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8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38915" name="Shape 87"/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46559" rIns="93144" bIns="46559">
            <a:spAutoFit/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277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813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85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914400">
              <a:buFontTx/>
              <a:buNone/>
            </a:pP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xmlns="" val="22794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94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xmlns="" val="2720210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xmlns="" val="25913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30339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4984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914400">
              <a:buFontTx/>
              <a:buNone/>
            </a:pP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xmlns="" val="225382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36454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570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70D5EEA-57E3-4C8C-A48C-14A3705C0B85}" type="slidenum">
              <a:rPr lang="en-US" altLang="en-US" b="0" i="0">
                <a:solidFill>
                  <a:schemeClr val="tx1"/>
                </a:solidFill>
                <a:ea typeface="MS PGothic" panose="020B0600070205080204" pitchFamily="34" charset="-128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b="0" i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97600" cy="3486150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500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983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1089025" y="307975"/>
            <a:ext cx="4829175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0510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957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29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073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5390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9163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93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6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6183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79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75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043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931863"/>
            <a:ext cx="5654675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6009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56"/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44" tIns="93144" rIns="93144" bIns="93144" anchor="ctr">
            <a:spAutoFit/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7" name="Shape 5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4813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  <p:extLst>
      <p:ext uri="{BB962C8B-B14F-4D97-AF65-F5344CB8AC3E}">
        <p14:creationId xmlns:p14="http://schemas.microsoft.com/office/powerpoint/2010/main" xmlns="" val="117847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8E9E-0BDC-400F-AB6C-76E75D395785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FD10-62E8-4895-A515-C7E3BE4B7D8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D148-3E48-4E1D-8F79-84F616192A9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41" y="244106"/>
            <a:ext cx="7797600" cy="85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041" y="1309097"/>
            <a:ext cx="3828960" cy="323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0" y="1309097"/>
            <a:ext cx="3830400" cy="3232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18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6CAC-5B1C-4890-B190-1793545C6B4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60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F9DC-327A-4001-A446-1A13A60737E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7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EF7-7042-460E-A41A-BF6D71F98E49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66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7ABE-2CF9-461E-92D5-1D16494F0B54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109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B23-3FB5-4145-A9FA-3900836F36A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5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9A1-92EF-4A7B-AC07-EF19850A7D2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10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5B23-EA75-4570-A472-EED7B9D3F1B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4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B294-7F4B-4A8A-BC73-AEC11A970B7D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E34F-5A89-431F-8D2E-5F160BBEBC69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9732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317B-17FD-463D-93B7-A15BA701D247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3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0E4-9E25-4B13-BC25-4FC52390D6F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499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5C6E-B5AE-4348-BCFD-D7EE319AE7DE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3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70B4-5098-4D48-AE3C-B24921C22074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5D8-DB88-4254-9A44-D67F173DC9A2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757E-D04F-45C0-BB5F-E07EAB4E921B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AF4D-825F-4E4C-9DD9-5752E2A344C0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FE1B-01BD-4926-A2C4-14912D684106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6693-742F-4E60-BAF5-9F21772BEDE2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BF2E-4FD7-4925-B499-F470C5CD4E9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4405-998A-417C-BD26-A297FF8268F1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CD4D-9F7E-4DEF-9CC1-C59414F0F6CA}" type="datetime1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832-A40D-4DD1-8ED6-6E7E3E679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76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1100" y="2849656"/>
            <a:ext cx="6781800" cy="1120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IN" sz="2400" b="1" dirty="0" err="1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Rajib</a:t>
            </a:r>
            <a:r>
              <a:rPr lang="en-IN" sz="2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 Mall</a:t>
            </a:r>
            <a:endParaRPr lang="en-US" sz="2400" b="1" dirty="0">
              <a:solidFill>
                <a:srgbClr val="353C5F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IN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CSE Department</a:t>
            </a:r>
            <a:endParaRPr lang="en-US" sz="2000" b="1" dirty="0">
              <a:solidFill>
                <a:schemeClr val="accent2"/>
              </a:solidFill>
              <a:latin typeface="Century Gothic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 IIT KHARAGPUR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62150"/>
            <a:ext cx="9144000" cy="88750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GB" altLang="en-US" sz="5800" b="1" dirty="0" smtClean="0">
                <a:solidFill>
                  <a:schemeClr val="hlink"/>
                </a:solidFill>
              </a:rPr>
              <a:t>Object-Oriented Design using UML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GB" sz="3600" b="1" dirty="0" err="1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Cont</a:t>
            </a:r>
            <a:r>
              <a:rPr lang="en-GB" sz="3600" b="1" dirty="0" smtClean="0">
                <a:solidFill>
                  <a:schemeClr val="hlink"/>
                </a:solidFill>
                <a:latin typeface="Century Gothic" pitchFamily="34" charset="0"/>
                <a:cs typeface="Times New Roman" pitchFamily="18" charset="0"/>
              </a:rPr>
              <a:t>…</a:t>
            </a:r>
            <a:endParaRPr lang="en-US" sz="3600" b="1" dirty="0" smtClean="0">
              <a:solidFill>
                <a:srgbClr val="353C5F"/>
              </a:solidFill>
              <a:latin typeface="Century Gothic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05600" y="3067450"/>
            <a:ext cx="2248869" cy="854370"/>
          </a:xfrm>
          <a:solidFill>
            <a:srgbClr val="FFFF00"/>
          </a:solidFill>
        </p:spPr>
        <p:txBody>
          <a:bodyPr vert="horz" lIns="13472" tIns="35026" rIns="13472" bIns="35026" rtlCol="0" anchor="ctr">
            <a:no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2800" b="1" dirty="0" smtClean="0"/>
              <a:t>Example UML Classes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593" y="289754"/>
            <a:ext cx="6882922" cy="4132175"/>
            <a:chOff x="215" y="1110"/>
            <a:chExt cx="5696" cy="2645"/>
          </a:xfrm>
        </p:grpSpPr>
        <p:sp>
          <p:nvSpPr>
            <p:cNvPr id="15364" name="Text Box 2"/>
            <p:cNvSpPr txBox="1">
              <a:spLocks noChangeArrowheads="1"/>
            </p:cNvSpPr>
            <p:nvPr/>
          </p:nvSpPr>
          <p:spPr bwMode="auto">
            <a:xfrm>
              <a:off x="215" y="1110"/>
              <a:ext cx="510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769" i="0" dirty="0">
                  <a:solidFill>
                    <a:srgbClr val="0000CC"/>
                  </a:solidFill>
                </a:rPr>
                <a:t>Different representations of the </a:t>
              </a:r>
              <a:r>
                <a:rPr lang="en-GB" altLang="en-US" sz="1769" i="0" dirty="0" err="1">
                  <a:solidFill>
                    <a:srgbClr val="0000CC"/>
                  </a:solidFill>
                </a:rPr>
                <a:t>LibraryMember</a:t>
              </a:r>
              <a:r>
                <a:rPr lang="en-GB" altLang="en-US" sz="1769" i="0" dirty="0">
                  <a:solidFill>
                    <a:srgbClr val="0000CC"/>
                  </a:solidFill>
                </a:rPr>
                <a:t> class</a:t>
              </a:r>
            </a:p>
          </p:txBody>
        </p:sp>
        <p:grpSp>
          <p:nvGrpSpPr>
            <p:cNvPr id="15365" name="Group 3"/>
            <p:cNvGrpSpPr>
              <a:grpSpLocks/>
            </p:cNvGrpSpPr>
            <p:nvPr/>
          </p:nvGrpSpPr>
          <p:grpSpPr bwMode="auto">
            <a:xfrm>
              <a:off x="370" y="1376"/>
              <a:ext cx="1639" cy="2379"/>
              <a:chOff x="370" y="1376"/>
              <a:chExt cx="1639" cy="2379"/>
            </a:xfrm>
          </p:grpSpPr>
          <p:sp>
            <p:nvSpPr>
              <p:cNvPr id="15369" name="Rectangle 4"/>
              <p:cNvSpPr>
                <a:spLocks noChangeArrowheads="1"/>
              </p:cNvSpPr>
              <p:nvPr/>
            </p:nvSpPr>
            <p:spPr bwMode="auto">
              <a:xfrm>
                <a:off x="370" y="1376"/>
                <a:ext cx="1640" cy="264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68583" tIns="34291" rIns="68583" bIns="34291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905" i="0">
                    <a:solidFill>
                      <a:srgbClr val="3333CC"/>
                    </a:solidFill>
                  </a:rPr>
                  <a:t>LibraryMember</a:t>
                </a:r>
              </a:p>
            </p:txBody>
          </p:sp>
          <p:sp>
            <p:nvSpPr>
              <p:cNvPr id="15370" name="Rectangle 5"/>
              <p:cNvSpPr>
                <a:spLocks noChangeArrowheads="1"/>
              </p:cNvSpPr>
              <p:nvPr/>
            </p:nvSpPr>
            <p:spPr bwMode="auto">
              <a:xfrm>
                <a:off x="370" y="1640"/>
                <a:ext cx="1640" cy="1269"/>
              </a:xfrm>
              <a:prstGeom prst="rect">
                <a:avLst/>
              </a:prstGeom>
              <a:solidFill>
                <a:srgbClr val="FF99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68583" tIns="34291" rIns="68583" bIns="34291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Member Name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Membership Number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Address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Phone Number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E-Mail Address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021" i="0">
                    <a:solidFill>
                      <a:srgbClr val="003300"/>
                    </a:solidFill>
                  </a:rPr>
                  <a:t>Membership Admission Date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157" i="0">
                    <a:solidFill>
                      <a:srgbClr val="003300"/>
                    </a:solidFill>
                  </a:rPr>
                  <a:t>Membership Expiry Date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3300"/>
                    </a:solidFill>
                  </a:rPr>
                  <a:t>Books Issued</a:t>
                </a:r>
              </a:p>
            </p:txBody>
          </p:sp>
          <p:sp>
            <p:nvSpPr>
              <p:cNvPr id="15371" name="Rectangle 6"/>
              <p:cNvSpPr>
                <a:spLocks noChangeArrowheads="1"/>
              </p:cNvSpPr>
              <p:nvPr/>
            </p:nvSpPr>
            <p:spPr bwMode="auto">
              <a:xfrm>
                <a:off x="370" y="2909"/>
                <a:ext cx="1640" cy="847"/>
              </a:xfrm>
              <a:prstGeom prst="rect">
                <a:avLst/>
              </a:prstGeom>
              <a:solidFill>
                <a:srgbClr val="CCFF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68583" tIns="34291" rIns="68583" bIns="34291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00CC"/>
                    </a:solidFill>
                  </a:rPr>
                  <a:t>issueBook( );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00CC"/>
                    </a:solidFill>
                  </a:rPr>
                  <a:t>findPendingBooks( );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00CC"/>
                    </a:solidFill>
                  </a:rPr>
                  <a:t>findOverdueBooks( );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93" i="0">
                    <a:solidFill>
                      <a:srgbClr val="0000CC"/>
                    </a:solidFill>
                  </a:rPr>
                  <a:t>returnBook( );</a:t>
                </a:r>
              </a:p>
              <a:p>
                <a:pPr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157" i="0">
                    <a:solidFill>
                      <a:srgbClr val="0000CC"/>
                    </a:solidFill>
                  </a:rPr>
                  <a:t>findMembershipDetails( );</a:t>
                </a:r>
              </a:p>
            </p:txBody>
          </p:sp>
        </p:grp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2328" y="1376"/>
              <a:ext cx="1753" cy="313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3333CC"/>
                  </a:solidFill>
                </a:rPr>
                <a:t>LibraryMember</a:t>
              </a: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2328" y="1688"/>
              <a:ext cx="1753" cy="1030"/>
            </a:xfrm>
            <a:prstGeom prst="rect">
              <a:avLst/>
            </a:prstGeom>
            <a:solidFill>
              <a:srgbClr val="FF99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3300"/>
                  </a:solidFill>
                </a:rPr>
                <a:t>issueBook(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3300"/>
                  </a:solidFill>
                </a:rPr>
                <a:t>findPendingBooks(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3300"/>
                  </a:solidFill>
                </a:rPr>
                <a:t>findOverdueBooks(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361" i="0">
                  <a:solidFill>
                    <a:srgbClr val="003300"/>
                  </a:solidFill>
                </a:rPr>
                <a:t>returnBook(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225" i="0">
                  <a:solidFill>
                    <a:srgbClr val="003300"/>
                  </a:solidFill>
                </a:rPr>
                <a:t>findMembershipDetails( );</a:t>
              </a:r>
            </a:p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GB" altLang="en-US" sz="1361" i="0">
                <a:solidFill>
                  <a:srgbClr val="003300"/>
                </a:solidFill>
              </a:endParaRPr>
            </a:p>
          </p:txBody>
        </p:sp>
        <p:sp>
          <p:nvSpPr>
            <p:cNvPr id="15368" name="Rectangle 9"/>
            <p:cNvSpPr>
              <a:spLocks noChangeArrowheads="1"/>
            </p:cNvSpPr>
            <p:nvPr/>
          </p:nvSpPr>
          <p:spPr bwMode="auto">
            <a:xfrm>
              <a:off x="4334" y="1376"/>
              <a:ext cx="1577" cy="264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3333CC"/>
                  </a:solidFill>
                </a:rPr>
                <a:t>LibraryMember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506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1" y="169337"/>
            <a:ext cx="8534399" cy="1259413"/>
          </a:xfrm>
        </p:spPr>
        <p:txBody>
          <a:bodyPr>
            <a:normAutofit/>
          </a:bodyPr>
          <a:lstStyle/>
          <a:p>
            <a:pPr>
              <a:lnSpc>
                <a:spcPct val="92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What are the Different Types of Relationships Among Classes?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48819"/>
            <a:ext cx="7391761" cy="307553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3674" dirty="0"/>
              <a:t>Four types of </a:t>
            </a:r>
            <a:r>
              <a:rPr lang="en-GB" altLang="en-US" sz="3266" dirty="0"/>
              <a:t>relationships: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3266" b="1" dirty="0">
                <a:solidFill>
                  <a:srgbClr val="0000CC"/>
                </a:solidFill>
              </a:rPr>
              <a:t>Inheritance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3266" b="1" dirty="0">
                <a:solidFill>
                  <a:srgbClr val="0000CC"/>
                </a:solidFill>
              </a:rPr>
              <a:t>Association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3266" b="1" dirty="0">
                <a:solidFill>
                  <a:srgbClr val="0000CC"/>
                </a:solidFill>
              </a:rPr>
              <a:t>Aggregation/Composition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spcAft>
                <a:spcPct val="25000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3266" b="1" dirty="0">
                <a:solidFill>
                  <a:srgbClr val="0000CC"/>
                </a:solidFill>
              </a:rPr>
              <a:t>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369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184510" y="797883"/>
            <a:ext cx="8762999" cy="3723151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Allows to define a new class </a:t>
            </a:r>
            <a:r>
              <a:rPr lang="en-GB" altLang="en-US" sz="2722" dirty="0"/>
              <a:t>(</a:t>
            </a:r>
            <a:r>
              <a:rPr lang="en-GB" altLang="en-US" sz="2994" dirty="0"/>
              <a:t>derived class</a:t>
            </a:r>
            <a:r>
              <a:rPr lang="en-GB" altLang="en-US" sz="2722" dirty="0" smtClean="0"/>
              <a:t>)                                      </a:t>
            </a:r>
            <a:r>
              <a:rPr lang="en-GB" altLang="en-US" sz="2994" dirty="0" smtClean="0"/>
              <a:t> </a:t>
            </a:r>
            <a:r>
              <a:rPr lang="en-GB" altLang="en-US" sz="2994" dirty="0"/>
              <a:t>by extending an existing class </a:t>
            </a:r>
            <a:r>
              <a:rPr lang="en-GB" altLang="en-US" sz="2722" dirty="0"/>
              <a:t>(</a:t>
            </a:r>
            <a:r>
              <a:rPr lang="en-GB" altLang="en-US" sz="2994" dirty="0"/>
              <a:t>base class</a:t>
            </a:r>
            <a:r>
              <a:rPr lang="en-GB" altLang="en-US" sz="2722" dirty="0"/>
              <a:t>).</a:t>
            </a:r>
            <a:endParaRPr lang="en-GB" altLang="en-US" sz="2994" dirty="0"/>
          </a:p>
          <a:p>
            <a:pPr marL="502263" lvl="1" indent="-191184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>
                <a:solidFill>
                  <a:srgbClr val="0000CC"/>
                </a:solidFill>
              </a:rPr>
              <a:t>Represents</a:t>
            </a:r>
            <a:r>
              <a:rPr lang="en-GB" altLang="en-US" sz="2994" dirty="0">
                <a:solidFill>
                  <a:srgbClr val="0000CC"/>
                </a:solidFill>
              </a:rPr>
              <a:t> generalization-specialization</a:t>
            </a:r>
            <a:r>
              <a:rPr lang="en-GB" altLang="en-US" sz="2722" dirty="0">
                <a:solidFill>
                  <a:srgbClr val="0000CC"/>
                </a:solidFill>
              </a:rPr>
              <a:t> </a:t>
            </a:r>
            <a:r>
              <a:rPr lang="en-GB" altLang="en-US" sz="2722" dirty="0" smtClean="0">
                <a:solidFill>
                  <a:srgbClr val="0000CC"/>
                </a:solidFill>
              </a:rPr>
              <a:t> </a:t>
            </a:r>
            <a:endParaRPr lang="en-GB" altLang="en-US" sz="2722" dirty="0">
              <a:solidFill>
                <a:srgbClr val="0000CC"/>
              </a:solidFill>
            </a:endParaRPr>
          </a:p>
          <a:p>
            <a:pPr marL="502263" lvl="1" indent="-191184">
              <a:lnSpc>
                <a:spcPct val="135000"/>
              </a:lnSpc>
              <a:spcBef>
                <a:spcPts val="816"/>
              </a:spcBef>
              <a:spcAft>
                <a:spcPts val="816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722" dirty="0"/>
              <a:t>Allows redefinition of the existing </a:t>
            </a:r>
            <a:r>
              <a:rPr lang="en-GB" altLang="en-US" sz="2722" dirty="0" smtClean="0"/>
              <a:t>methods                        </a:t>
            </a:r>
            <a:r>
              <a:rPr lang="en-GB" altLang="en-US" sz="2722" dirty="0"/>
              <a:t>(</a:t>
            </a:r>
            <a:r>
              <a:rPr lang="en-GB" altLang="en-US" sz="2994" dirty="0"/>
              <a:t>method overriding</a:t>
            </a:r>
            <a:r>
              <a:rPr lang="en-GB" altLang="en-US" sz="2722" dirty="0"/>
              <a:t>).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7606" y="123238"/>
            <a:ext cx="5828292" cy="750679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Inheritance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25898" y="622686"/>
            <a:ext cx="2118102" cy="3421799"/>
            <a:chOff x="204" y="1237"/>
            <a:chExt cx="3120" cy="2438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903" y="1237"/>
              <a:ext cx="1071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LibraryMember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1974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Research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1183" y="337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PostGrad</a:t>
              </a: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297" y="3379"/>
              <a:ext cx="745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UnderGrad</a:t>
              </a:r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2253" y="2249"/>
              <a:ext cx="466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1135" y="2249"/>
              <a:ext cx="652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Students</a:t>
              </a: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204" y="2249"/>
              <a:ext cx="513" cy="29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12" i="0">
                  <a:solidFill>
                    <a:srgbClr val="000000"/>
                  </a:solidFill>
                </a:rPr>
                <a:t>Faculty</a:t>
              </a:r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1461" y="2547"/>
              <a:ext cx="1" cy="833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1461" y="1534"/>
              <a:ext cx="1" cy="71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 flipV="1">
              <a:off x="437" y="1532"/>
              <a:ext cx="698" cy="72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 flipV="1">
              <a:off x="670" y="2543"/>
              <a:ext cx="652" cy="83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1834" y="1534"/>
              <a:ext cx="652" cy="71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1647" y="2547"/>
              <a:ext cx="652" cy="833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2113" y="1237"/>
              <a:ext cx="5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80" i="0">
                  <a:solidFill>
                    <a:srgbClr val="000000"/>
                  </a:solidFill>
                </a:rPr>
                <a:t> Base Class</a:t>
              </a: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812" y="2249"/>
              <a:ext cx="5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80" i="0">
                  <a:solidFill>
                    <a:srgbClr val="000000"/>
                  </a:solidFill>
                </a:rPr>
                <a:t>Derived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680" i="0">
                  <a:solidFill>
                    <a:srgbClr val="000000"/>
                  </a:solidFill>
                </a:rPr>
                <a:t> Classes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1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33350"/>
            <a:ext cx="5848814" cy="854370"/>
          </a:xfrm>
        </p:spPr>
        <p:txBody>
          <a:bodyPr/>
          <a:lstStyle/>
          <a:p>
            <a:r>
              <a:rPr lang="en-US" altLang="en-US" sz="3674" b="1" dirty="0"/>
              <a:t>Inheritance Example</a:t>
            </a:r>
          </a:p>
        </p:txBody>
      </p:sp>
      <p:sp>
        <p:nvSpPr>
          <p:cNvPr id="28675" name="Text Box 5" descr="Stationery"/>
          <p:cNvSpPr txBox="1">
            <a:spLocks noChangeArrowheads="1"/>
          </p:cNvSpPr>
          <p:nvPr/>
        </p:nvSpPr>
        <p:spPr bwMode="auto">
          <a:xfrm>
            <a:off x="4596526" y="1242896"/>
            <a:ext cx="4057986" cy="51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926" i="0" dirty="0">
                <a:solidFill>
                  <a:srgbClr val="0000CC"/>
                </a:solidFill>
              </a:rPr>
              <a:t>“A Dog </a:t>
            </a:r>
            <a:r>
              <a:rPr lang="en-US" altLang="en-US" sz="2926" u="sng" dirty="0">
                <a:solidFill>
                  <a:srgbClr val="0000CC"/>
                </a:solidFill>
              </a:rPr>
              <a:t>ISA</a:t>
            </a:r>
            <a:r>
              <a:rPr lang="en-US" altLang="en-US" sz="2926" i="0" dirty="0">
                <a:solidFill>
                  <a:srgbClr val="0000CC"/>
                </a:solidFill>
              </a:rPr>
              <a:t> Animal”</a:t>
            </a:r>
          </a:p>
        </p:txBody>
      </p:sp>
      <p:grpSp>
        <p:nvGrpSpPr>
          <p:cNvPr id="28676" name="Group 8"/>
          <p:cNvGrpSpPr>
            <a:grpSpLocks/>
          </p:cNvGrpSpPr>
          <p:nvPr/>
        </p:nvGrpSpPr>
        <p:grpSpPr bwMode="auto">
          <a:xfrm>
            <a:off x="230409" y="1096062"/>
            <a:ext cx="3577928" cy="2718236"/>
            <a:chOff x="-1361356" y="1839913"/>
            <a:chExt cx="5258669" cy="3995136"/>
          </a:xfrm>
        </p:grpSpPr>
        <p:sp>
          <p:nvSpPr>
            <p:cNvPr id="28677" name="Rectangle 30"/>
            <p:cNvSpPr>
              <a:spLocks noChangeArrowheads="1"/>
            </p:cNvSpPr>
            <p:nvPr/>
          </p:nvSpPr>
          <p:spPr bwMode="auto">
            <a:xfrm>
              <a:off x="355600" y="1839913"/>
              <a:ext cx="3541713" cy="1177925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Animal</a:t>
              </a:r>
            </a:p>
          </p:txBody>
        </p:sp>
        <p:sp>
          <p:nvSpPr>
            <p:cNvPr id="28678" name="Rectangle 33"/>
            <p:cNvSpPr>
              <a:spLocks noChangeArrowheads="1"/>
            </p:cNvSpPr>
            <p:nvPr/>
          </p:nvSpPr>
          <p:spPr bwMode="auto">
            <a:xfrm>
              <a:off x="-1361356" y="4657124"/>
              <a:ext cx="3541712" cy="1177925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Dog</a:t>
              </a:r>
            </a:p>
          </p:txBody>
        </p:sp>
        <p:grpSp>
          <p:nvGrpSpPr>
            <p:cNvPr id="28679" name="Group 100"/>
            <p:cNvGrpSpPr>
              <a:grpSpLocks/>
            </p:cNvGrpSpPr>
            <p:nvPr/>
          </p:nvGrpSpPr>
          <p:grpSpPr bwMode="auto">
            <a:xfrm rot="2477093">
              <a:off x="1576732" y="2951203"/>
              <a:ext cx="814685" cy="1022345"/>
              <a:chOff x="3952625" y="1877695"/>
              <a:chExt cx="294090" cy="361981"/>
            </a:xfrm>
          </p:grpSpPr>
          <p:cxnSp>
            <p:nvCxnSpPr>
              <p:cNvPr id="28680" name="Straight Arrow Connector 101"/>
              <p:cNvCxnSpPr>
                <a:cxnSpLocks noChangeShapeType="1"/>
              </p:cNvCxnSpPr>
              <p:nvPr/>
            </p:nvCxnSpPr>
            <p:spPr bwMode="auto">
              <a:xfrm rot="19122907" flipV="1">
                <a:off x="4238969" y="1989768"/>
                <a:ext cx="1718" cy="249908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8681" name="Shape 81"/>
              <p:cNvSpPr>
                <a:spLocks/>
              </p:cNvSpPr>
              <p:nvPr/>
            </p:nvSpPr>
            <p:spPr bwMode="auto">
              <a:xfrm rot="13651432">
                <a:off x="4017932" y="1812388"/>
                <a:ext cx="163475" cy="294090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</p:grp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3120961" y="3012854"/>
            <a:ext cx="2409733" cy="801444"/>
          </a:xfrm>
          <a:prstGeom prst="rect">
            <a:avLst/>
          </a:prstGeom>
          <a:solidFill>
            <a:srgbClr val="66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68579" tIns="34289" rIns="68579" bIns="34289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586" i="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Cat</a:t>
            </a:r>
            <a:endParaRPr lang="en-US" altLang="en-US" sz="2586" i="0" dirty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398603" y="2695294"/>
            <a:ext cx="2944797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1"/>
          <p:cNvCxnSpPr>
            <a:cxnSpLocks noChangeShapeType="1"/>
            <a:stCxn id="11" idx="0"/>
          </p:cNvCxnSpPr>
          <p:nvPr/>
        </p:nvCxnSpPr>
        <p:spPr bwMode="auto">
          <a:xfrm flipV="1">
            <a:off x="4325828" y="2673675"/>
            <a:ext cx="3238" cy="339179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Arrow Connector 101"/>
          <p:cNvCxnSpPr>
            <a:cxnSpLocks noChangeShapeType="1"/>
          </p:cNvCxnSpPr>
          <p:nvPr/>
        </p:nvCxnSpPr>
        <p:spPr bwMode="auto">
          <a:xfrm flipH="1" flipV="1">
            <a:off x="1398603" y="2695294"/>
            <a:ext cx="13160" cy="344744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 Box 5" descr="Stationery"/>
          <p:cNvSpPr txBox="1">
            <a:spLocks noChangeArrowheads="1"/>
          </p:cNvSpPr>
          <p:nvPr/>
        </p:nvSpPr>
        <p:spPr bwMode="auto">
          <a:xfrm>
            <a:off x="4596526" y="1935681"/>
            <a:ext cx="4057986" cy="51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926" i="0" dirty="0">
                <a:solidFill>
                  <a:srgbClr val="0000CC"/>
                </a:solidFill>
              </a:rPr>
              <a:t>“A </a:t>
            </a:r>
            <a:r>
              <a:rPr lang="en-US" altLang="en-US" sz="2926" i="0" dirty="0" smtClean="0">
                <a:solidFill>
                  <a:srgbClr val="0000CC"/>
                </a:solidFill>
              </a:rPr>
              <a:t>Cat </a:t>
            </a:r>
            <a:r>
              <a:rPr lang="en-US" altLang="en-US" sz="2926" u="sng" dirty="0">
                <a:solidFill>
                  <a:srgbClr val="0000CC"/>
                </a:solidFill>
              </a:rPr>
              <a:t>ISA</a:t>
            </a:r>
            <a:r>
              <a:rPr lang="en-US" altLang="en-US" sz="2926" i="0" dirty="0">
                <a:solidFill>
                  <a:srgbClr val="0000CC"/>
                </a:solidFill>
              </a:rPr>
              <a:t> Animal”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76201" y="590550"/>
            <a:ext cx="3344412" cy="3578688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05000"/>
              </a:lnSpc>
              <a:spcBef>
                <a:spcPts val="476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dirty="0"/>
              <a:t>Lets a subclass inherit attributes and methods from a base class.</a:t>
            </a:r>
          </a:p>
          <a:p>
            <a:pPr marL="230069" indent="-230069">
              <a:lnSpc>
                <a:spcPct val="105000"/>
              </a:lnSpc>
              <a:spcBef>
                <a:spcPts val="476"/>
              </a:spcBef>
              <a:buNone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endParaRPr lang="en-GB" altLang="en-US" dirty="0"/>
          </a:p>
          <a:p>
            <a:pPr marL="777697" lvl="2" indent="-155539">
              <a:lnSpc>
                <a:spcPct val="105000"/>
              </a:lnSpc>
              <a:spcBef>
                <a:spcPts val="476"/>
              </a:spcBef>
              <a:buNone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endParaRPr lang="en-GB" altLang="en-US" sz="2800" b="1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4772" y="43593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74" b="1" dirty="0"/>
              <a:t>Inheritance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05200" y="897963"/>
            <a:ext cx="5547462" cy="3162572"/>
            <a:chOff x="1159" y="1805"/>
            <a:chExt cx="3935" cy="2303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040" y="1805"/>
              <a:ext cx="1350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LibraryMember</a:t>
              </a:r>
            </a:p>
          </p:txBody>
        </p:sp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3392" y="3828"/>
              <a:ext cx="822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Research</a:t>
              </a: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2393" y="3828"/>
              <a:ext cx="822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PostGrad</a:t>
              </a: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1276" y="3828"/>
              <a:ext cx="940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UnderGrad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3744" y="2760"/>
              <a:ext cx="587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Staff</a:t>
              </a: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2334" y="2760"/>
              <a:ext cx="822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Students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1159" y="2760"/>
              <a:ext cx="647" cy="281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3300"/>
                  </a:solidFill>
                </a:rPr>
                <a:t>Faculty</a:t>
              </a:r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2745" y="3041"/>
              <a:ext cx="1" cy="78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2745" y="2087"/>
              <a:ext cx="1" cy="67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 flipV="1">
              <a:off x="1453" y="2083"/>
              <a:ext cx="881" cy="68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 flipV="1">
              <a:off x="1746" y="3039"/>
              <a:ext cx="822" cy="79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>
              <a:off x="3215" y="2087"/>
              <a:ext cx="822" cy="67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2980" y="3041"/>
              <a:ext cx="822" cy="78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567" y="1805"/>
              <a:ext cx="64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 </a:t>
              </a:r>
              <a:r>
                <a:rPr lang="en-GB" altLang="en-US" sz="1905" i="0">
                  <a:solidFill>
                    <a:srgbClr val="3333CC"/>
                  </a:solidFill>
                </a:rPr>
                <a:t>Base Class</a:t>
              </a:r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4448" y="2760"/>
              <a:ext cx="64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3333CC"/>
                  </a:solidFill>
                </a:rPr>
                <a:t>Derived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3333CC"/>
                  </a:solidFill>
                </a:rPr>
                <a:t> Classes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668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97982" y="326900"/>
            <a:ext cx="2152050" cy="927818"/>
          </a:xfrm>
          <a:solidFill>
            <a:srgbClr val="FFC000"/>
          </a:solidFill>
        </p:spPr>
        <p:txBody>
          <a:bodyPr vert="horz" lIns="13472" tIns="35026" rIns="13472" bIns="35026" rtlCol="0" anchor="ctr">
            <a:normAutofit fontScale="90000"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Multiple </a:t>
            </a:r>
            <a:r>
              <a:rPr lang="en-GB" altLang="en-US" sz="3266" b="1" dirty="0" smtClean="0"/>
              <a:t>Inheritance</a:t>
            </a:r>
            <a:endParaRPr lang="en-GB" altLang="en-US" sz="2722" b="1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26229" y="332251"/>
            <a:ext cx="6584371" cy="3992099"/>
            <a:chOff x="204" y="1237"/>
            <a:chExt cx="5802" cy="2438"/>
          </a:xfrm>
        </p:grpSpPr>
        <p:grpSp>
          <p:nvGrpSpPr>
            <p:cNvPr id="31748" name="Group 3"/>
            <p:cNvGrpSpPr>
              <a:grpSpLocks/>
            </p:cNvGrpSpPr>
            <p:nvPr/>
          </p:nvGrpSpPr>
          <p:grpSpPr bwMode="auto">
            <a:xfrm>
              <a:off x="204" y="1237"/>
              <a:ext cx="3120" cy="2438"/>
              <a:chOff x="204" y="1237"/>
              <a:chExt cx="3120" cy="2438"/>
            </a:xfrm>
          </p:grpSpPr>
          <p:sp>
            <p:nvSpPr>
              <p:cNvPr id="31766" name="Rectangle 4"/>
              <p:cNvSpPr>
                <a:spLocks noChangeArrowheads="1"/>
              </p:cNvSpPr>
              <p:nvPr/>
            </p:nvSpPr>
            <p:spPr bwMode="auto">
              <a:xfrm>
                <a:off x="903" y="1237"/>
                <a:ext cx="107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31767" name="Rectangle 5"/>
              <p:cNvSpPr>
                <a:spLocks noChangeArrowheads="1"/>
              </p:cNvSpPr>
              <p:nvPr/>
            </p:nvSpPr>
            <p:spPr bwMode="auto">
              <a:xfrm>
                <a:off x="1974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Research</a:t>
                </a:r>
              </a:p>
            </p:txBody>
          </p:sp>
          <p:sp>
            <p:nvSpPr>
              <p:cNvPr id="31768" name="Rectangle 6"/>
              <p:cNvSpPr>
                <a:spLocks noChangeArrowheads="1"/>
              </p:cNvSpPr>
              <p:nvPr/>
            </p:nvSpPr>
            <p:spPr bwMode="auto">
              <a:xfrm>
                <a:off x="1183" y="337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31769" name="Rectangle 7"/>
              <p:cNvSpPr>
                <a:spLocks noChangeArrowheads="1"/>
              </p:cNvSpPr>
              <p:nvPr/>
            </p:nvSpPr>
            <p:spPr bwMode="auto">
              <a:xfrm>
                <a:off x="297" y="3379"/>
                <a:ext cx="745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31770" name="Rectangle 8"/>
              <p:cNvSpPr>
                <a:spLocks noChangeArrowheads="1"/>
              </p:cNvSpPr>
              <p:nvPr/>
            </p:nvSpPr>
            <p:spPr bwMode="auto">
              <a:xfrm>
                <a:off x="2253" y="2249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31771" name="Rectangle 9"/>
              <p:cNvSpPr>
                <a:spLocks noChangeArrowheads="1"/>
              </p:cNvSpPr>
              <p:nvPr/>
            </p:nvSpPr>
            <p:spPr bwMode="auto">
              <a:xfrm>
                <a:off x="1135" y="2249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31772" name="Rectangle 10"/>
              <p:cNvSpPr>
                <a:spLocks noChangeArrowheads="1"/>
              </p:cNvSpPr>
              <p:nvPr/>
            </p:nvSpPr>
            <p:spPr bwMode="auto">
              <a:xfrm>
                <a:off x="204" y="2249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31773" name="Line 11"/>
              <p:cNvSpPr>
                <a:spLocks noChangeShapeType="1"/>
              </p:cNvSpPr>
              <p:nvPr/>
            </p:nvSpPr>
            <p:spPr bwMode="auto">
              <a:xfrm>
                <a:off x="1461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4" name="Line 12"/>
              <p:cNvSpPr>
                <a:spLocks noChangeShapeType="1"/>
              </p:cNvSpPr>
              <p:nvPr/>
            </p:nvSpPr>
            <p:spPr bwMode="auto">
              <a:xfrm>
                <a:off x="1461" y="1534"/>
                <a:ext cx="1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5" name="Line 13"/>
              <p:cNvSpPr>
                <a:spLocks noChangeShapeType="1"/>
              </p:cNvSpPr>
              <p:nvPr/>
            </p:nvSpPr>
            <p:spPr bwMode="auto">
              <a:xfrm flipV="1">
                <a:off x="437" y="1532"/>
                <a:ext cx="698" cy="72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6" name="Line 14"/>
              <p:cNvSpPr>
                <a:spLocks noChangeShapeType="1"/>
              </p:cNvSpPr>
              <p:nvPr/>
            </p:nvSpPr>
            <p:spPr bwMode="auto">
              <a:xfrm flipV="1">
                <a:off x="670" y="2543"/>
                <a:ext cx="652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7" name="Line 15"/>
              <p:cNvSpPr>
                <a:spLocks noChangeShapeType="1"/>
              </p:cNvSpPr>
              <p:nvPr/>
            </p:nvSpPr>
            <p:spPr bwMode="auto">
              <a:xfrm>
                <a:off x="1834" y="1534"/>
                <a:ext cx="652" cy="71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8" name="Line 16"/>
              <p:cNvSpPr>
                <a:spLocks noChangeShapeType="1"/>
              </p:cNvSpPr>
              <p:nvPr/>
            </p:nvSpPr>
            <p:spPr bwMode="auto">
              <a:xfrm>
                <a:off x="1647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79" name="Rectangle 17"/>
              <p:cNvSpPr>
                <a:spLocks noChangeArrowheads="1"/>
              </p:cNvSpPr>
              <p:nvPr/>
            </p:nvSpPr>
            <p:spPr bwMode="auto">
              <a:xfrm>
                <a:off x="2113" y="1237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31780" name="Rectangle 18"/>
              <p:cNvSpPr>
                <a:spLocks noChangeArrowheads="1"/>
              </p:cNvSpPr>
              <p:nvPr/>
            </p:nvSpPr>
            <p:spPr bwMode="auto">
              <a:xfrm>
                <a:off x="2812" y="2249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00"/>
                    </a:solidFill>
                  </a:rPr>
                  <a:t>Derived</a:t>
                </a:r>
              </a:p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00"/>
                    </a:solidFill>
                  </a:rPr>
                  <a:t> Classes</a:t>
                </a:r>
              </a:p>
            </p:txBody>
          </p:sp>
        </p:grpSp>
        <p:grpSp>
          <p:nvGrpSpPr>
            <p:cNvPr id="31749" name="Group 19"/>
            <p:cNvGrpSpPr>
              <a:grpSpLocks/>
            </p:cNvGrpSpPr>
            <p:nvPr/>
          </p:nvGrpSpPr>
          <p:grpSpPr bwMode="auto">
            <a:xfrm>
              <a:off x="3432" y="1237"/>
              <a:ext cx="2574" cy="2438"/>
              <a:chOff x="3432" y="1237"/>
              <a:chExt cx="2574" cy="2438"/>
            </a:xfrm>
          </p:grpSpPr>
          <p:sp>
            <p:nvSpPr>
              <p:cNvPr id="31751" name="Rectangle 20"/>
              <p:cNvSpPr>
                <a:spLocks noChangeArrowheads="1"/>
              </p:cNvSpPr>
              <p:nvPr/>
            </p:nvSpPr>
            <p:spPr bwMode="auto">
              <a:xfrm>
                <a:off x="4131" y="1237"/>
                <a:ext cx="1070" cy="298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LibraryMember</a:t>
                </a:r>
              </a:p>
            </p:txBody>
          </p:sp>
          <p:sp>
            <p:nvSpPr>
              <p:cNvPr id="31752" name="Rectangle 21"/>
              <p:cNvSpPr>
                <a:spLocks noChangeArrowheads="1"/>
              </p:cNvSpPr>
              <p:nvPr/>
            </p:nvSpPr>
            <p:spPr bwMode="auto">
              <a:xfrm>
                <a:off x="5201" y="3379"/>
                <a:ext cx="653" cy="2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CC"/>
                    </a:solidFill>
                  </a:rPr>
                  <a:t>Research</a:t>
                </a:r>
              </a:p>
            </p:txBody>
          </p:sp>
          <p:sp>
            <p:nvSpPr>
              <p:cNvPr id="31753" name="Rectangle 22"/>
              <p:cNvSpPr>
                <a:spLocks noChangeArrowheads="1"/>
              </p:cNvSpPr>
              <p:nvPr/>
            </p:nvSpPr>
            <p:spPr bwMode="auto">
              <a:xfrm>
                <a:off x="4410" y="3379"/>
                <a:ext cx="651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PostGrad</a:t>
                </a:r>
              </a:p>
            </p:txBody>
          </p:sp>
          <p:sp>
            <p:nvSpPr>
              <p:cNvPr id="31754" name="Rectangle 23"/>
              <p:cNvSpPr>
                <a:spLocks noChangeArrowheads="1"/>
              </p:cNvSpPr>
              <p:nvPr/>
            </p:nvSpPr>
            <p:spPr bwMode="auto">
              <a:xfrm>
                <a:off x="3526" y="3379"/>
                <a:ext cx="744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UnderGrad</a:t>
                </a:r>
              </a:p>
            </p:txBody>
          </p:sp>
          <p:sp>
            <p:nvSpPr>
              <p:cNvPr id="31755" name="Rectangle 24"/>
              <p:cNvSpPr>
                <a:spLocks noChangeArrowheads="1"/>
              </p:cNvSpPr>
              <p:nvPr/>
            </p:nvSpPr>
            <p:spPr bwMode="auto">
              <a:xfrm>
                <a:off x="5481" y="2248"/>
                <a:ext cx="466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Staff</a:t>
                </a:r>
              </a:p>
            </p:txBody>
          </p:sp>
          <p:sp>
            <p:nvSpPr>
              <p:cNvPr id="31756" name="Rectangle 25"/>
              <p:cNvSpPr>
                <a:spLocks noChangeArrowheads="1"/>
              </p:cNvSpPr>
              <p:nvPr/>
            </p:nvSpPr>
            <p:spPr bwMode="auto">
              <a:xfrm>
                <a:off x="4364" y="2248"/>
                <a:ext cx="652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Students</a:t>
                </a:r>
              </a:p>
            </p:txBody>
          </p:sp>
          <p:sp>
            <p:nvSpPr>
              <p:cNvPr id="31757" name="Rectangle 26"/>
              <p:cNvSpPr>
                <a:spLocks noChangeArrowheads="1"/>
              </p:cNvSpPr>
              <p:nvPr/>
            </p:nvSpPr>
            <p:spPr bwMode="auto">
              <a:xfrm>
                <a:off x="3432" y="2248"/>
                <a:ext cx="513" cy="297"/>
              </a:xfrm>
              <a:prstGeom prst="rect">
                <a:avLst/>
              </a:prstGeom>
              <a:solidFill>
                <a:srgbClr val="FFFF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225" i="0">
                    <a:solidFill>
                      <a:srgbClr val="000000"/>
                    </a:solidFill>
                  </a:rPr>
                  <a:t>Faculty</a:t>
                </a:r>
              </a:p>
            </p:txBody>
          </p:sp>
          <p:sp>
            <p:nvSpPr>
              <p:cNvPr id="31758" name="Line 27"/>
              <p:cNvSpPr>
                <a:spLocks noChangeShapeType="1"/>
              </p:cNvSpPr>
              <p:nvPr/>
            </p:nvSpPr>
            <p:spPr bwMode="auto">
              <a:xfrm>
                <a:off x="4689" y="2547"/>
                <a:ext cx="1" cy="83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59" name="Line 28"/>
              <p:cNvSpPr>
                <a:spLocks noChangeShapeType="1"/>
              </p:cNvSpPr>
              <p:nvPr/>
            </p:nvSpPr>
            <p:spPr bwMode="auto">
              <a:xfrm>
                <a:off x="4689" y="1535"/>
                <a:ext cx="1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60" name="Line 29"/>
              <p:cNvSpPr>
                <a:spLocks noChangeShapeType="1"/>
              </p:cNvSpPr>
              <p:nvPr/>
            </p:nvSpPr>
            <p:spPr bwMode="auto">
              <a:xfrm flipV="1">
                <a:off x="3665" y="1532"/>
                <a:ext cx="698" cy="71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61" name="Line 30"/>
              <p:cNvSpPr>
                <a:spLocks noChangeShapeType="1"/>
              </p:cNvSpPr>
              <p:nvPr/>
            </p:nvSpPr>
            <p:spPr bwMode="auto">
              <a:xfrm flipV="1">
                <a:off x="3898" y="2543"/>
                <a:ext cx="651" cy="839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62" name="Line 31"/>
              <p:cNvSpPr>
                <a:spLocks noChangeShapeType="1"/>
              </p:cNvSpPr>
              <p:nvPr/>
            </p:nvSpPr>
            <p:spPr bwMode="auto">
              <a:xfrm>
                <a:off x="5061" y="1535"/>
                <a:ext cx="653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63" name="Line 32"/>
              <p:cNvSpPr>
                <a:spLocks noChangeShapeType="1"/>
              </p:cNvSpPr>
              <p:nvPr/>
            </p:nvSpPr>
            <p:spPr bwMode="auto">
              <a:xfrm>
                <a:off x="4875" y="2547"/>
                <a:ext cx="652" cy="83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5341" y="1237"/>
                <a:ext cx="513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00"/>
                    </a:solidFill>
                  </a:rPr>
                  <a:t> Base Class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5494" y="2770"/>
                <a:ext cx="51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>
                    <a:srgbClr val="0000FF"/>
                  </a:buClr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FF"/>
                    </a:solidFill>
                  </a:rPr>
                  <a:t>Multiple </a:t>
                </a:r>
              </a:p>
              <a:p>
                <a:pPr algn="ctr">
                  <a:lnSpc>
                    <a:spcPct val="100000"/>
                  </a:lnSpc>
                  <a:buClr>
                    <a:srgbClr val="0000FF"/>
                  </a:buClr>
                  <a:buFont typeface="Comic Sans MS" panose="030F0702030302020204" pitchFamily="66" charset="0"/>
                  <a:buNone/>
                </a:pPr>
                <a:r>
                  <a:rPr lang="en-GB" altLang="en-US" sz="1361" i="0">
                    <a:solidFill>
                      <a:srgbClr val="0000FF"/>
                    </a:solidFill>
                  </a:rPr>
                  <a:t>Inheritance</a:t>
                </a:r>
              </a:p>
            </p:txBody>
          </p:sp>
        </p:grpSp>
        <p:sp>
          <p:nvSpPr>
            <p:cNvPr id="31750" name="Line 35"/>
            <p:cNvSpPr>
              <a:spLocks noChangeShapeType="1"/>
            </p:cNvSpPr>
            <p:nvPr/>
          </p:nvSpPr>
          <p:spPr bwMode="auto">
            <a:xfrm flipH="1">
              <a:off x="5598" y="2560"/>
              <a:ext cx="165" cy="81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95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499976" y="209589"/>
            <a:ext cx="6169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622158">
              <a:lnSpc>
                <a:spcPct val="100000"/>
              </a:lnSpc>
              <a:buSzPct val="38000"/>
            </a:pPr>
            <a:r>
              <a:rPr lang="en-GB" altLang="en-US" sz="2400" i="0" dirty="0">
                <a:solidFill>
                  <a:schemeClr val="tx1"/>
                </a:solidFill>
              </a:rPr>
              <a:t>Inheritance Implementation in Java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6200" y="620283"/>
            <a:ext cx="8915400" cy="88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431800" indent="-2159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622158">
              <a:lnSpc>
                <a:spcPct val="100000"/>
              </a:lnSpc>
              <a:spcBef>
                <a:spcPts val="187"/>
              </a:spcBef>
              <a:buSzPct val="59000"/>
              <a:buBlip>
                <a:blip r:embed="rId3"/>
              </a:buBlip>
            </a:pPr>
            <a:r>
              <a:rPr lang="en-GB" altLang="en-US" sz="1905" b="0" i="0" dirty="0">
                <a:solidFill>
                  <a:schemeClr val="tx1"/>
                </a:solidFill>
              </a:rPr>
              <a:t>Inheritance is declared using the "extends" keyword</a:t>
            </a:r>
          </a:p>
          <a:p>
            <a:pPr lvl="1" defTabSz="622158">
              <a:lnSpc>
                <a:spcPct val="100000"/>
              </a:lnSpc>
              <a:spcBef>
                <a:spcPts val="187"/>
              </a:spcBef>
              <a:buSzPct val="85000"/>
              <a:buBlip>
                <a:blip r:embed="rId3"/>
              </a:buBlip>
            </a:pPr>
            <a:r>
              <a:rPr lang="en-GB" altLang="en-US" sz="1633" b="0" i="0" dirty="0">
                <a:solidFill>
                  <a:schemeClr val="tx1"/>
                </a:solidFill>
              </a:rPr>
              <a:t>Even when no inheritance  defined, the class implicitly extends a class called Object.</a:t>
            </a:r>
          </a:p>
          <a:p>
            <a:pPr defTabSz="622158">
              <a:lnSpc>
                <a:spcPct val="100000"/>
              </a:lnSpc>
              <a:spcBef>
                <a:spcPts val="187"/>
              </a:spcBef>
              <a:buSzPct val="59000"/>
            </a:pPr>
            <a:endParaRPr lang="en-GB" altLang="en-US" sz="1905" b="0" i="0" dirty="0">
              <a:solidFill>
                <a:schemeClr val="tx1"/>
              </a:solidFill>
            </a:endParaRP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6799250" y="1276350"/>
            <a:ext cx="1781107" cy="837665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Person</a:t>
            </a:r>
          </a:p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- name: String          </a:t>
            </a:r>
          </a:p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- dob: Date</a:t>
            </a:r>
          </a:p>
          <a:p>
            <a:pPr defTabSz="622158">
              <a:lnSpc>
                <a:spcPct val="100000"/>
              </a:lnSpc>
              <a:buSzPct val="67000"/>
            </a:pPr>
            <a:endParaRPr lang="en-GB" altLang="en-US" sz="1361" i="0">
              <a:solidFill>
                <a:srgbClr val="0000CC"/>
              </a:solidFill>
            </a:endParaRP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H="1" flipV="1">
            <a:off x="7680623" y="2141808"/>
            <a:ext cx="3240" cy="9364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6788449" y="3016412"/>
            <a:ext cx="1781107" cy="837665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Employee</a:t>
            </a:r>
          </a:p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- employeeID: int</a:t>
            </a:r>
          </a:p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- salary: int</a:t>
            </a:r>
          </a:p>
          <a:p>
            <a:pPr defTabSz="622158">
              <a:lnSpc>
                <a:spcPct val="100000"/>
              </a:lnSpc>
              <a:buSzPct val="67000"/>
            </a:pPr>
            <a:r>
              <a:rPr lang="en-GB" altLang="en-US" sz="1361" i="0">
                <a:solidFill>
                  <a:srgbClr val="0000CC"/>
                </a:solidFill>
              </a:rPr>
              <a:t>- startDate: Date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5045" y="1370373"/>
            <a:ext cx="3118288" cy="1451672"/>
            <a:chOff x="0" y="1229"/>
            <a:chExt cx="2887" cy="1344"/>
          </a:xfrm>
        </p:grpSpPr>
        <p:sp>
          <p:nvSpPr>
            <p:cNvPr id="33808" name="AutoShape 8"/>
            <p:cNvSpPr>
              <a:spLocks noChangeArrowheads="1"/>
            </p:cNvSpPr>
            <p:nvPr/>
          </p:nvSpPr>
          <p:spPr bwMode="auto">
            <a:xfrm>
              <a:off x="0" y="1229"/>
              <a:ext cx="2887" cy="1344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722" i="0">
                <a:latin typeface="Times New Roman" panose="02020603050405020304" pitchFamily="18" charset="0"/>
              </a:endParaRPr>
            </a:p>
          </p:txBody>
        </p:sp>
        <p:sp>
          <p:nvSpPr>
            <p:cNvPr id="33809" name="Text Box 9"/>
            <p:cNvSpPr txBox="1">
              <a:spLocks noChangeArrowheads="1"/>
            </p:cNvSpPr>
            <p:nvPr/>
          </p:nvSpPr>
          <p:spPr bwMode="auto">
            <a:xfrm>
              <a:off x="272" y="1277"/>
              <a:ext cx="2471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class Person{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private String name;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private Date dob;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...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9226" y="2763667"/>
            <a:ext cx="4336656" cy="1636372"/>
            <a:chOff x="120" y="2621"/>
            <a:chExt cx="4015" cy="1515"/>
          </a:xfrm>
        </p:grpSpPr>
        <p:sp>
          <p:nvSpPr>
            <p:cNvPr id="33806" name="AutoShape 10"/>
            <p:cNvSpPr>
              <a:spLocks noChangeArrowheads="1"/>
            </p:cNvSpPr>
            <p:nvPr/>
          </p:nvSpPr>
          <p:spPr bwMode="auto">
            <a:xfrm>
              <a:off x="120" y="2621"/>
              <a:ext cx="4015" cy="1514"/>
            </a:xfrm>
            <a:prstGeom prst="roundRect">
              <a:avLst>
                <a:gd name="adj" fmla="val 8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>
                <a:latin typeface="Times New Roman" panose="02020603050405020304" pitchFamily="18" charset="0"/>
              </a:endParaRPr>
            </a:p>
          </p:txBody>
        </p:sp>
        <p:sp>
          <p:nvSpPr>
            <p:cNvPr id="33807" name="Text Box 11"/>
            <p:cNvSpPr txBox="1">
              <a:spLocks noChangeArrowheads="1"/>
            </p:cNvSpPr>
            <p:nvPr/>
          </p:nvSpPr>
          <p:spPr bwMode="auto">
            <a:xfrm>
              <a:off x="311" y="2621"/>
              <a:ext cx="3427" cy="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class Employee extends Person{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private int employeeID;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private int salary;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private Date startDate;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	...</a:t>
              </a:r>
            </a:p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95682" y="3903178"/>
            <a:ext cx="5010646" cy="495772"/>
            <a:chOff x="910" y="3783"/>
            <a:chExt cx="3011" cy="358"/>
          </a:xfrm>
        </p:grpSpPr>
        <p:sp>
          <p:nvSpPr>
            <p:cNvPr id="33804" name="AutoShape 13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>
                <a:latin typeface="Times New Roman" panose="02020603050405020304" pitchFamily="18" charset="0"/>
              </a:endParaRPr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622158">
                <a:lnSpc>
                  <a:spcPct val="100000"/>
                </a:lnSpc>
                <a:spcBef>
                  <a:spcPts val="187"/>
                </a:spcBef>
                <a:buSzPct val="174000"/>
              </a:pPr>
              <a:r>
                <a:rPr lang="en-GB" altLang="en-US" sz="1633" i="0">
                  <a:solidFill>
                    <a:srgbClr val="0000CC"/>
                  </a:solidFill>
                </a:rPr>
                <a:t>Employee anEmployee = new Employee();</a:t>
              </a:r>
            </a:p>
          </p:txBody>
        </p:sp>
      </p:grpSp>
      <p:sp>
        <p:nvSpPr>
          <p:cNvPr id="33802" name="Line 16"/>
          <p:cNvSpPr>
            <a:spLocks noChangeShapeType="1"/>
          </p:cNvSpPr>
          <p:nvPr/>
        </p:nvSpPr>
        <p:spPr bwMode="auto">
          <a:xfrm>
            <a:off x="6788449" y="1467818"/>
            <a:ext cx="1822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3803" name="Line 17"/>
          <p:cNvSpPr>
            <a:spLocks noChangeShapeType="1"/>
          </p:cNvSpPr>
          <p:nvPr/>
        </p:nvSpPr>
        <p:spPr bwMode="auto">
          <a:xfrm>
            <a:off x="6788449" y="3230563"/>
            <a:ext cx="182215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31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52"/>
          <p:cNvSpPr txBox="1">
            <a:spLocks noChangeArrowheads="1"/>
          </p:cNvSpPr>
          <p:nvPr/>
        </p:nvSpPr>
        <p:spPr bwMode="auto">
          <a:xfrm>
            <a:off x="156299" y="1054805"/>
            <a:ext cx="5599308" cy="668099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68568" tIns="34274" rIns="68568" bIns="34274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25000"/>
              <a:buFont typeface="Comic Sans MS" panose="030F0702030302020204" pitchFamily="66" charset="0"/>
              <a:buNone/>
            </a:pP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Rectangle </a:t>
            </a:r>
            <a:r>
              <a:rPr lang="en-US" altLang="en-US" sz="1769" i="0" dirty="0" err="1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myRectangle</a:t>
            </a: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 = </a:t>
            </a:r>
            <a:r>
              <a:rPr lang="en-US" altLang="en-US" sz="1769" i="0" dirty="0">
                <a:solidFill>
                  <a:srgbClr val="C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new </a:t>
            </a: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Rectangle(5, 3);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25000"/>
              <a:buFont typeface="Comic Sans MS" panose="030F0702030302020204" pitchFamily="66" charset="0"/>
              <a:buNone/>
            </a:pP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Box </a:t>
            </a:r>
            <a:r>
              <a:rPr lang="en-US" altLang="en-US" sz="1769" i="0" dirty="0" err="1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myBox</a:t>
            </a: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 = </a:t>
            </a:r>
            <a:r>
              <a:rPr lang="en-US" altLang="en-US" sz="1769" i="0" dirty="0">
                <a:solidFill>
                  <a:srgbClr val="C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new </a:t>
            </a:r>
            <a:r>
              <a:rPr lang="en-US" altLang="en-US" sz="1769" i="0" dirty="0">
                <a:solidFill>
                  <a:srgbClr val="000000"/>
                </a:solidFill>
                <a:cs typeface="Arial" panose="020B0604020202020204" pitchFamily="34" charset="0"/>
                <a:sym typeface="Comic Sans MS" panose="030F0702030302020204" pitchFamily="66" charset="0"/>
              </a:rPr>
              <a:t>Box(6, 5, 4);</a:t>
            </a:r>
          </a:p>
        </p:txBody>
      </p:sp>
      <p:sp>
        <p:nvSpPr>
          <p:cNvPr id="35843" name="Shape 51"/>
          <p:cNvSpPr>
            <a:spLocks noGrp="1"/>
          </p:cNvSpPr>
          <p:nvPr>
            <p:ph type="title" idx="4294967295"/>
          </p:nvPr>
        </p:nvSpPr>
        <p:spPr>
          <a:xfrm>
            <a:off x="1121675" y="196353"/>
            <a:ext cx="5830452" cy="488115"/>
          </a:xfrm>
        </p:spPr>
        <p:txBody>
          <a:bodyPr vert="horz" lIns="68568" tIns="34274" rIns="68568" bIns="34274" rtlCol="0" anchor="ctr">
            <a:spAutoFit/>
          </a:bodyPr>
          <a:lstStyle/>
          <a:p>
            <a:pPr eaLnBrk="1" hangingPunct="1">
              <a:buSzPct val="25000"/>
              <a:buFont typeface="Comic Sans MS" panose="030F0702030302020204" pitchFamily="66" charset="0"/>
              <a:buNone/>
            </a:pPr>
            <a:r>
              <a:rPr lang="en-US" altLang="en-US" sz="2722" b="1" dirty="0">
                <a:sym typeface="Comic Sans MS" panose="030F0702030302020204" pitchFamily="66" charset="0"/>
              </a:rPr>
              <a:t>Objects </a:t>
            </a:r>
            <a:r>
              <a:rPr lang="en-US" altLang="en-US" sz="2722" b="1" dirty="0" err="1">
                <a:sym typeface="Comic Sans MS" panose="030F0702030302020204" pitchFamily="66" charset="0"/>
              </a:rPr>
              <a:t>myRectangle</a:t>
            </a:r>
            <a:r>
              <a:rPr lang="en-US" altLang="en-US" sz="2722" b="1" dirty="0">
                <a:sym typeface="Comic Sans MS" panose="030F0702030302020204" pitchFamily="66" charset="0"/>
              </a:rPr>
              <a:t> and </a:t>
            </a:r>
            <a:r>
              <a:rPr lang="en-US" altLang="en-US" sz="2722" b="1" dirty="0" err="1">
                <a:sym typeface="Comic Sans MS" panose="030F0702030302020204" pitchFamily="66" charset="0"/>
              </a:rPr>
              <a:t>myBox</a:t>
            </a:r>
            <a:endParaRPr lang="en-US" altLang="en-US" sz="2722" b="1" dirty="0">
              <a:sym typeface="Comic Sans MS" panose="030F0702030302020204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42641" y="1120078"/>
            <a:ext cx="6747469" cy="3836563"/>
            <a:chOff x="0" y="1229"/>
            <a:chExt cx="6199" cy="3360"/>
          </a:xfrm>
        </p:grpSpPr>
        <p:sp>
          <p:nvSpPr>
            <p:cNvPr id="35852" name="Rectangle 31"/>
            <p:cNvSpPr>
              <a:spLocks noChangeArrowheads="1"/>
            </p:cNvSpPr>
            <p:nvPr/>
          </p:nvSpPr>
          <p:spPr bwMode="auto">
            <a:xfrm>
              <a:off x="413" y="1534"/>
              <a:ext cx="5693" cy="2914"/>
            </a:xfrm>
            <a:prstGeom prst="rect">
              <a:avLst/>
            </a:prstGeom>
            <a:noFill/>
            <a:ln>
              <a:noFill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021" i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53" name="Oval 2"/>
            <p:cNvSpPr>
              <a:spLocks noChangeArrowheads="1"/>
            </p:cNvSpPr>
            <p:nvPr/>
          </p:nvSpPr>
          <p:spPr bwMode="auto">
            <a:xfrm>
              <a:off x="1373" y="1839"/>
              <a:ext cx="1578" cy="2140"/>
            </a:xfrm>
            <a:prstGeom prst="ellipse">
              <a:avLst/>
            </a:prstGeom>
            <a:solidFill>
              <a:schemeClr val="accent1">
                <a:alpha val="58823"/>
              </a:schemeClr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157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54" name="Rectangle 3"/>
            <p:cNvSpPr>
              <a:spLocks noChangeArrowheads="1"/>
            </p:cNvSpPr>
            <p:nvPr/>
          </p:nvSpPr>
          <p:spPr bwMode="auto">
            <a:xfrm>
              <a:off x="2162" y="2268"/>
              <a:ext cx="497" cy="35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5.0</a:t>
              </a: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2162" y="3028"/>
              <a:ext cx="497" cy="357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3.0</a:t>
              </a:r>
            </a:p>
          </p:txBody>
        </p:sp>
        <p:sp>
          <p:nvSpPr>
            <p:cNvPr id="35856" name="TextBox 4"/>
            <p:cNvSpPr txBox="1">
              <a:spLocks noChangeArrowheads="1"/>
            </p:cNvSpPr>
            <p:nvPr/>
          </p:nvSpPr>
          <p:spPr bwMode="auto">
            <a:xfrm>
              <a:off x="1495" y="2302"/>
              <a:ext cx="6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length</a:t>
              </a:r>
            </a:p>
          </p:txBody>
        </p:sp>
        <p:sp>
          <p:nvSpPr>
            <p:cNvPr id="35857" name="TextBox 10"/>
            <p:cNvSpPr txBox="1">
              <a:spLocks noChangeArrowheads="1"/>
            </p:cNvSpPr>
            <p:nvPr/>
          </p:nvSpPr>
          <p:spPr bwMode="auto">
            <a:xfrm>
              <a:off x="1548" y="3062"/>
              <a:ext cx="6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width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652" y="2796"/>
              <a:ext cx="200" cy="18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157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31" y="2890"/>
              <a:ext cx="1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860" name="TextBox 29"/>
            <p:cNvSpPr txBox="1">
              <a:spLocks noChangeArrowheads="1"/>
            </p:cNvSpPr>
            <p:nvPr/>
          </p:nvSpPr>
          <p:spPr bwMode="auto">
            <a:xfrm>
              <a:off x="0" y="2519"/>
              <a:ext cx="127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myRectangle</a:t>
              </a:r>
            </a:p>
          </p:txBody>
        </p:sp>
        <p:sp>
          <p:nvSpPr>
            <p:cNvPr id="35861" name="Oval 13"/>
            <p:cNvSpPr>
              <a:spLocks noChangeArrowheads="1"/>
            </p:cNvSpPr>
            <p:nvPr/>
          </p:nvSpPr>
          <p:spPr bwMode="auto">
            <a:xfrm>
              <a:off x="4096" y="1229"/>
              <a:ext cx="2103" cy="3360"/>
            </a:xfrm>
            <a:prstGeom prst="ellipse">
              <a:avLst/>
            </a:prstGeom>
            <a:solidFill>
              <a:srgbClr val="D99694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157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62" name="Oval 22"/>
            <p:cNvSpPr>
              <a:spLocks noChangeArrowheads="1"/>
            </p:cNvSpPr>
            <p:nvPr/>
          </p:nvSpPr>
          <p:spPr bwMode="auto">
            <a:xfrm>
              <a:off x="4423" y="1373"/>
              <a:ext cx="1577" cy="2409"/>
            </a:xfrm>
            <a:prstGeom prst="ellipse">
              <a:avLst/>
            </a:prstGeom>
            <a:solidFill>
              <a:schemeClr val="accent1">
                <a:alpha val="58823"/>
              </a:schemeClr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157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5212" y="2176"/>
              <a:ext cx="496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6.0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5212" y="3031"/>
              <a:ext cx="496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5.0</a:t>
              </a:r>
            </a:p>
          </p:txBody>
        </p:sp>
        <p:sp>
          <p:nvSpPr>
            <p:cNvPr id="35865" name="TextBox 25"/>
            <p:cNvSpPr txBox="1">
              <a:spLocks noChangeArrowheads="1"/>
            </p:cNvSpPr>
            <p:nvPr/>
          </p:nvSpPr>
          <p:spPr bwMode="auto">
            <a:xfrm>
              <a:off x="4549" y="2215"/>
              <a:ext cx="6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length</a:t>
              </a:r>
            </a:p>
          </p:txBody>
        </p:sp>
        <p:sp>
          <p:nvSpPr>
            <p:cNvPr id="35866" name="TextBox 26"/>
            <p:cNvSpPr txBox="1">
              <a:spLocks noChangeArrowheads="1"/>
            </p:cNvSpPr>
            <p:nvPr/>
          </p:nvSpPr>
          <p:spPr bwMode="auto">
            <a:xfrm>
              <a:off x="4598" y="3070"/>
              <a:ext cx="6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width</a:t>
              </a:r>
            </a:p>
          </p:txBody>
        </p:sp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5232" y="3853"/>
              <a:ext cx="497" cy="402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4.0</a:t>
              </a:r>
            </a:p>
          </p:txBody>
        </p:sp>
        <p:sp>
          <p:nvSpPr>
            <p:cNvPr id="35868" name="TextBox 28"/>
            <p:cNvSpPr txBox="1">
              <a:spLocks noChangeArrowheads="1"/>
            </p:cNvSpPr>
            <p:nvPr/>
          </p:nvSpPr>
          <p:spPr bwMode="auto">
            <a:xfrm>
              <a:off x="4519" y="3869"/>
              <a:ext cx="70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height</a:t>
              </a:r>
            </a:p>
          </p:txBody>
        </p:sp>
        <p:sp>
          <p:nvSpPr>
            <p:cNvPr id="35869" name="TextBox 30"/>
            <p:cNvSpPr txBox="1">
              <a:spLocks noChangeArrowheads="1"/>
            </p:cNvSpPr>
            <p:nvPr/>
          </p:nvSpPr>
          <p:spPr bwMode="auto">
            <a:xfrm>
              <a:off x="3249" y="2614"/>
              <a:ext cx="71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myBox</a:t>
              </a:r>
            </a:p>
          </p:txBody>
        </p:sp>
        <p:sp>
          <p:nvSpPr>
            <p:cNvPr id="35870" name="Rectangle 1"/>
            <p:cNvSpPr>
              <a:spLocks noChangeArrowheads="1"/>
            </p:cNvSpPr>
            <p:nvPr/>
          </p:nvSpPr>
          <p:spPr bwMode="auto">
            <a:xfrm>
              <a:off x="3514" y="2918"/>
              <a:ext cx="212" cy="121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157" i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49" y="2986"/>
              <a:ext cx="7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ular Callout 24"/>
          <p:cNvSpPr/>
          <p:nvPr/>
        </p:nvSpPr>
        <p:spPr bwMode="auto">
          <a:xfrm>
            <a:off x="1142641" y="4230805"/>
            <a:ext cx="1614770" cy="570300"/>
          </a:xfrm>
          <a:prstGeom prst="wedgeRectCallout">
            <a:avLst>
              <a:gd name="adj1" fmla="val -1221"/>
              <a:gd name="adj2" fmla="val -267118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633" b="1" dirty="0">
                <a:solidFill>
                  <a:srgbClr val="0000CC"/>
                </a:solidFill>
                <a:latin typeface="+mj-lt"/>
              </a:rPr>
              <a:t>Object Reference</a:t>
            </a:r>
          </a:p>
        </p:txBody>
      </p:sp>
      <p:grpSp>
        <p:nvGrpSpPr>
          <p:cNvPr id="35846" name="Group 25"/>
          <p:cNvGrpSpPr>
            <a:grpSpLocks/>
          </p:cNvGrpSpPr>
          <p:nvPr/>
        </p:nvGrpSpPr>
        <p:grpSpPr bwMode="auto">
          <a:xfrm>
            <a:off x="7747146" y="446018"/>
            <a:ext cx="1140600" cy="1120078"/>
            <a:chOff x="315913" y="1839913"/>
            <a:chExt cx="3581400" cy="4225925"/>
          </a:xfrm>
        </p:grpSpPr>
        <p:sp>
          <p:nvSpPr>
            <p:cNvPr id="35847" name="Rectangle 30"/>
            <p:cNvSpPr>
              <a:spLocks noChangeArrowheads="1"/>
            </p:cNvSpPr>
            <p:nvPr/>
          </p:nvSpPr>
          <p:spPr bwMode="auto">
            <a:xfrm>
              <a:off x="355600" y="1839913"/>
              <a:ext cx="3541713" cy="1177925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Rectangle</a:t>
              </a:r>
            </a:p>
          </p:txBody>
        </p:sp>
        <p:sp>
          <p:nvSpPr>
            <p:cNvPr id="35848" name="Rectangle 33"/>
            <p:cNvSpPr>
              <a:spLocks noChangeArrowheads="1"/>
            </p:cNvSpPr>
            <p:nvPr/>
          </p:nvSpPr>
          <p:spPr bwMode="auto">
            <a:xfrm>
              <a:off x="315913" y="4887913"/>
              <a:ext cx="3541712" cy="1177925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Box</a:t>
              </a:r>
            </a:p>
          </p:txBody>
        </p:sp>
        <p:grpSp>
          <p:nvGrpSpPr>
            <p:cNvPr id="35849" name="Group 100"/>
            <p:cNvGrpSpPr>
              <a:grpSpLocks/>
            </p:cNvGrpSpPr>
            <p:nvPr/>
          </p:nvGrpSpPr>
          <p:grpSpPr bwMode="auto">
            <a:xfrm rot="2477093">
              <a:off x="1543108" y="2810937"/>
              <a:ext cx="859876" cy="1832007"/>
              <a:chOff x="4004448" y="1807322"/>
              <a:chExt cx="310400" cy="648657"/>
            </a:xfrm>
          </p:grpSpPr>
          <p:cxnSp>
            <p:nvCxnSpPr>
              <p:cNvPr id="35850" name="Straight Arrow Connector 101"/>
              <p:cNvCxnSpPr>
                <a:cxnSpLocks noChangeShapeType="1"/>
              </p:cNvCxnSpPr>
              <p:nvPr/>
            </p:nvCxnSpPr>
            <p:spPr bwMode="auto">
              <a:xfrm rot="19122907" flipV="1">
                <a:off x="4313624" y="2051972"/>
                <a:ext cx="1224" cy="404007"/>
              </a:xfrm>
              <a:prstGeom prst="straightConnector1">
                <a:avLst/>
              </a:prstGeom>
              <a:noFill/>
              <a:ln w="381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5851" name="Shape 81"/>
              <p:cNvSpPr>
                <a:spLocks/>
              </p:cNvSpPr>
              <p:nvPr/>
            </p:nvSpPr>
            <p:spPr bwMode="auto">
              <a:xfrm rot="13651432">
                <a:off x="3918653" y="1893117"/>
                <a:ext cx="419642" cy="248051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eaVert"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9338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59"/>
          <p:cNvSpPr>
            <a:spLocks noGrp="1"/>
          </p:cNvSpPr>
          <p:nvPr>
            <p:ph type="title" idx="4294967295"/>
          </p:nvPr>
        </p:nvSpPr>
        <p:spPr>
          <a:xfrm>
            <a:off x="228600" y="1305180"/>
            <a:ext cx="2804485" cy="1361879"/>
          </a:xfrm>
        </p:spPr>
        <p:txBody>
          <a:bodyPr vert="horz" wrap="square" lIns="68568" tIns="34274" rIns="68568" bIns="34274" rtlCol="0" anchor="ctr">
            <a:spAutoFit/>
          </a:bodyPr>
          <a:lstStyle/>
          <a:p>
            <a:pPr eaLnBrk="1" hangingPunct="1">
              <a:buSzPct val="25000"/>
            </a:pPr>
            <a:r>
              <a:rPr lang="en-US" altLang="en-US" sz="2800" b="1" dirty="0" smtClean="0"/>
              <a:t>More Generalization Examples…</a:t>
            </a:r>
          </a:p>
        </p:txBody>
      </p:sp>
      <p:grpSp>
        <p:nvGrpSpPr>
          <p:cNvPr id="37891" name="Group 104"/>
          <p:cNvGrpSpPr>
            <a:grpSpLocks/>
          </p:cNvGrpSpPr>
          <p:nvPr/>
        </p:nvGrpSpPr>
        <p:grpSpPr bwMode="auto">
          <a:xfrm>
            <a:off x="2286000" y="285750"/>
            <a:ext cx="6695623" cy="4199481"/>
            <a:chOff x="1219200" y="1739030"/>
            <a:chExt cx="7213948" cy="3823570"/>
          </a:xfrm>
        </p:grpSpPr>
        <p:sp>
          <p:nvSpPr>
            <p:cNvPr id="37892" name="Rectangle 2"/>
            <p:cNvSpPr>
              <a:spLocks noChangeArrowheads="1"/>
            </p:cNvSpPr>
            <p:nvPr/>
          </p:nvSpPr>
          <p:spPr bwMode="auto">
            <a:xfrm>
              <a:off x="2209800" y="1739030"/>
              <a:ext cx="1981200" cy="60960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Mammal</a:t>
              </a:r>
            </a:p>
          </p:txBody>
        </p:sp>
        <p:sp>
          <p:nvSpPr>
            <p:cNvPr id="37893" name="Rectangle 29"/>
            <p:cNvSpPr>
              <a:spLocks noChangeArrowheads="1"/>
            </p:cNvSpPr>
            <p:nvPr/>
          </p:nvSpPr>
          <p:spPr bwMode="auto">
            <a:xfrm>
              <a:off x="5082436" y="1739030"/>
              <a:ext cx="1981200" cy="60960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Quadruped</a:t>
              </a:r>
            </a:p>
          </p:txBody>
        </p:sp>
        <p:sp>
          <p:nvSpPr>
            <p:cNvPr id="37894" name="Rectangle 30"/>
            <p:cNvSpPr>
              <a:spLocks noChangeArrowheads="1"/>
            </p:cNvSpPr>
            <p:nvPr/>
          </p:nvSpPr>
          <p:spPr bwMode="auto">
            <a:xfrm>
              <a:off x="3505200" y="3200400"/>
              <a:ext cx="1981200" cy="60960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Feline</a:t>
              </a:r>
            </a:p>
          </p:txBody>
        </p:sp>
        <p:sp>
          <p:nvSpPr>
            <p:cNvPr id="37895" name="Rectangle 31"/>
            <p:cNvSpPr>
              <a:spLocks noChangeArrowheads="1"/>
            </p:cNvSpPr>
            <p:nvPr/>
          </p:nvSpPr>
          <p:spPr bwMode="auto">
            <a:xfrm>
              <a:off x="6451948" y="3212926"/>
              <a:ext cx="1981200" cy="609600"/>
            </a:xfrm>
            <a:prstGeom prst="rect">
              <a:avLst/>
            </a:prstGeom>
            <a:solidFill>
              <a:srgbClr val="FF9933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 dirty="0" smtClean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Lizard</a:t>
              </a:r>
              <a:endParaRPr lang="en-US" altLang="en-US" sz="2177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896" name="Rectangle 32"/>
            <p:cNvSpPr>
              <a:spLocks noChangeArrowheads="1"/>
            </p:cNvSpPr>
            <p:nvPr/>
          </p:nvSpPr>
          <p:spPr bwMode="auto">
            <a:xfrm>
              <a:off x="1219200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Tiger</a:t>
              </a:r>
            </a:p>
          </p:txBody>
        </p:sp>
        <p:sp>
          <p:nvSpPr>
            <p:cNvPr id="37897" name="Rectangle 33"/>
            <p:cNvSpPr>
              <a:spLocks noChangeArrowheads="1"/>
            </p:cNvSpPr>
            <p:nvPr/>
          </p:nvSpPr>
          <p:spPr bwMode="auto">
            <a:xfrm>
              <a:off x="3657600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Lion</a:t>
              </a:r>
            </a:p>
          </p:txBody>
        </p:sp>
        <p:sp>
          <p:nvSpPr>
            <p:cNvPr id="37898" name="Rectangle 34"/>
            <p:cNvSpPr>
              <a:spLocks noChangeArrowheads="1"/>
            </p:cNvSpPr>
            <p:nvPr/>
          </p:nvSpPr>
          <p:spPr bwMode="auto">
            <a:xfrm>
              <a:off x="6070948" y="4953000"/>
              <a:ext cx="1981200" cy="609600"/>
            </a:xfrm>
            <a:prstGeom prst="rect">
              <a:avLst/>
            </a:prstGeom>
            <a:solidFill>
              <a:srgbClr val="66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 dirty="0" smtClean="0">
                  <a:solidFill>
                    <a:srgbClr val="000000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Cat</a:t>
              </a:r>
              <a:endParaRPr lang="en-US" altLang="en-US" sz="2177" i="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7899" name="Group 22"/>
            <p:cNvGrpSpPr>
              <a:grpSpLocks/>
            </p:cNvGrpSpPr>
            <p:nvPr/>
          </p:nvGrpSpPr>
          <p:grpSpPr bwMode="auto">
            <a:xfrm>
              <a:off x="1828994" y="4496563"/>
              <a:ext cx="5232120" cy="456311"/>
              <a:chOff x="2209994" y="4496563"/>
              <a:chExt cx="5232120" cy="456311"/>
            </a:xfrm>
          </p:grpSpPr>
          <p:cxnSp>
            <p:nvCxnSpPr>
              <p:cNvPr id="37912" name="Straight Arrow Connector 9"/>
              <p:cNvCxnSpPr>
                <a:cxnSpLocks noChangeShapeType="1"/>
                <a:stCxn id="37896" idx="0"/>
              </p:cNvCxnSpPr>
              <p:nvPr/>
            </p:nvCxnSpPr>
            <p:spPr bwMode="auto">
              <a:xfrm flipV="1">
                <a:off x="2209993" y="4496564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7913" name="Straight Arrow Connector 42"/>
              <p:cNvCxnSpPr>
                <a:cxnSpLocks noChangeShapeType="1"/>
              </p:cNvCxnSpPr>
              <p:nvPr/>
            </p:nvCxnSpPr>
            <p:spPr bwMode="auto">
              <a:xfrm flipV="1">
                <a:off x="4895877" y="4496564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7914" name="Straight Arrow Connector 45"/>
              <p:cNvCxnSpPr>
                <a:cxnSpLocks noChangeShapeType="1"/>
                <a:stCxn id="37898" idx="0"/>
              </p:cNvCxnSpPr>
              <p:nvPr/>
            </p:nvCxnSpPr>
            <p:spPr bwMode="auto">
              <a:xfrm flipV="1">
                <a:off x="7442113" y="4496564"/>
                <a:ext cx="0" cy="456311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7915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2209993" y="4496564"/>
                <a:ext cx="5232120" cy="0"/>
              </a:xfrm>
              <a:prstGeom prst="line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7900" name="Group 55"/>
            <p:cNvGrpSpPr>
              <a:grpSpLocks/>
            </p:cNvGrpSpPr>
            <p:nvPr/>
          </p:nvGrpSpPr>
          <p:grpSpPr bwMode="auto">
            <a:xfrm rot="940671">
              <a:off x="3192322" y="2359988"/>
              <a:ext cx="677920" cy="723271"/>
              <a:chOff x="3959040" y="1846698"/>
              <a:chExt cx="677920" cy="723270"/>
            </a:xfrm>
          </p:grpSpPr>
          <p:cxnSp>
            <p:nvCxnSpPr>
              <p:cNvPr id="37910" name="Straight Arrow Connector 87"/>
              <p:cNvCxnSpPr>
                <a:cxnSpLocks noChangeShapeType="1"/>
              </p:cNvCxnSpPr>
              <p:nvPr/>
            </p:nvCxnSpPr>
            <p:spPr bwMode="auto">
              <a:xfrm flipH="1" flipV="1">
                <a:off x="4148195" y="2032033"/>
                <a:ext cx="488765" cy="537935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7911" name="Shape 81"/>
              <p:cNvSpPr>
                <a:spLocks/>
              </p:cNvSpPr>
              <p:nvPr/>
            </p:nvSpPr>
            <p:spPr bwMode="auto">
              <a:xfrm rot="13651432">
                <a:off x="3993512" y="1812226"/>
                <a:ext cx="269509" cy="338454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  <p:grpSp>
          <p:nvGrpSpPr>
            <p:cNvPr id="37901" name="Group 91"/>
            <p:cNvGrpSpPr>
              <a:grpSpLocks/>
            </p:cNvGrpSpPr>
            <p:nvPr/>
          </p:nvGrpSpPr>
          <p:grpSpPr bwMode="auto">
            <a:xfrm rot="4205771">
              <a:off x="4908938" y="2341775"/>
              <a:ext cx="675018" cy="772862"/>
              <a:chOff x="3985258" y="1846696"/>
              <a:chExt cx="675018" cy="772861"/>
            </a:xfrm>
          </p:grpSpPr>
          <p:cxnSp>
            <p:nvCxnSpPr>
              <p:cNvPr id="37908" name="Straight Arrow Connector 92"/>
              <p:cNvCxnSpPr>
                <a:cxnSpLocks noChangeShapeType="1"/>
              </p:cNvCxnSpPr>
              <p:nvPr/>
            </p:nvCxnSpPr>
            <p:spPr bwMode="auto">
              <a:xfrm flipH="1" flipV="1">
                <a:off x="4199048" y="2067951"/>
                <a:ext cx="461228" cy="551606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7909" name="Shape 81"/>
              <p:cNvSpPr>
                <a:spLocks/>
              </p:cNvSpPr>
              <p:nvPr/>
            </p:nvSpPr>
            <p:spPr bwMode="auto">
              <a:xfrm rot="13651432">
                <a:off x="3993512" y="1838442"/>
                <a:ext cx="269509" cy="286017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  <p:grpSp>
          <p:nvGrpSpPr>
            <p:cNvPr id="37902" name="Group 94"/>
            <p:cNvGrpSpPr>
              <a:grpSpLocks/>
            </p:cNvGrpSpPr>
            <p:nvPr/>
          </p:nvGrpSpPr>
          <p:grpSpPr bwMode="auto">
            <a:xfrm rot="940671">
              <a:off x="6305103" y="2359819"/>
              <a:ext cx="678838" cy="739028"/>
              <a:chOff x="3959040" y="1846696"/>
              <a:chExt cx="678838" cy="739027"/>
            </a:xfrm>
          </p:grpSpPr>
          <p:cxnSp>
            <p:nvCxnSpPr>
              <p:cNvPr id="37906" name="Straight Arrow Connector 95"/>
              <p:cNvCxnSpPr>
                <a:cxnSpLocks noChangeShapeType="1"/>
              </p:cNvCxnSpPr>
              <p:nvPr/>
            </p:nvCxnSpPr>
            <p:spPr bwMode="auto">
              <a:xfrm flipH="1" flipV="1">
                <a:off x="4184024" y="2044838"/>
                <a:ext cx="453854" cy="540885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7907" name="Shape 81"/>
              <p:cNvSpPr>
                <a:spLocks/>
              </p:cNvSpPr>
              <p:nvPr/>
            </p:nvSpPr>
            <p:spPr bwMode="auto">
              <a:xfrm rot="13651432">
                <a:off x="3993512" y="1812224"/>
                <a:ext cx="269509" cy="338454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  <p:grpSp>
          <p:nvGrpSpPr>
            <p:cNvPr id="37903" name="Group 100"/>
            <p:cNvGrpSpPr>
              <a:grpSpLocks/>
            </p:cNvGrpSpPr>
            <p:nvPr/>
          </p:nvGrpSpPr>
          <p:grpSpPr bwMode="auto">
            <a:xfrm rot="2477093">
              <a:off x="4212370" y="3817449"/>
              <a:ext cx="407867" cy="563235"/>
              <a:chOff x="3959039" y="1846697"/>
              <a:chExt cx="407867" cy="563234"/>
            </a:xfrm>
          </p:grpSpPr>
          <p:cxnSp>
            <p:nvCxnSpPr>
              <p:cNvPr id="37904" name="Straight Arrow Connector 101"/>
              <p:cNvCxnSpPr>
                <a:cxnSpLocks noChangeShapeType="1"/>
              </p:cNvCxnSpPr>
              <p:nvPr/>
            </p:nvCxnSpPr>
            <p:spPr bwMode="auto">
              <a:xfrm rot="19122907" flipV="1">
                <a:off x="4365743" y="1995909"/>
                <a:ext cx="1163" cy="414022"/>
              </a:xfrm>
              <a:prstGeom prst="straightConnector1">
                <a:avLst/>
              </a:prstGeom>
              <a:noFill/>
              <a:ln w="25400" algn="ctr">
                <a:solidFill>
                  <a:srgbClr val="0000CC"/>
                </a:solidFill>
                <a:round/>
                <a:headEnd/>
                <a:tailEnd type="none" w="lg" len="lg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7905" name="Shape 81"/>
              <p:cNvSpPr>
                <a:spLocks/>
              </p:cNvSpPr>
              <p:nvPr/>
            </p:nvSpPr>
            <p:spPr bwMode="auto">
              <a:xfrm rot="13651432">
                <a:off x="3993511" y="1812225"/>
                <a:ext cx="269509" cy="338454"/>
              </a:xfrm>
              <a:custGeom>
                <a:avLst/>
                <a:gdLst>
                  <a:gd name="T0" fmla="*/ 2147483646 w 6594"/>
                  <a:gd name="T1" fmla="*/ 2147483646 h 11353"/>
                  <a:gd name="T2" fmla="*/ 0 w 6594"/>
                  <a:gd name="T3" fmla="*/ 0 h 11353"/>
                  <a:gd name="T4" fmla="*/ 0 w 6594"/>
                  <a:gd name="T5" fmla="*/ 2147483646 h 11353"/>
                  <a:gd name="T6" fmla="*/ 2147483646 w 6594"/>
                  <a:gd name="T7" fmla="*/ 2147483646 h 113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94"/>
                  <a:gd name="T13" fmla="*/ 0 h 11353"/>
                  <a:gd name="T14" fmla="*/ 6594 w 6594"/>
                  <a:gd name="T15" fmla="*/ 11353 h 113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94" h="11353" fill="none" extrusionOk="0">
                    <a:moveTo>
                      <a:pt x="6593" y="5656"/>
                    </a:moveTo>
                    <a:lnTo>
                      <a:pt x="0" y="0"/>
                    </a:lnTo>
                    <a:lnTo>
                      <a:pt x="0" y="11353"/>
                    </a:lnTo>
                    <a:lnTo>
                      <a:pt x="6593" y="5656"/>
                    </a:lnTo>
                    <a:close/>
                  </a:path>
                </a:pathLst>
              </a:custGeom>
              <a:solidFill>
                <a:srgbClr val="0000CC"/>
              </a:solidFill>
              <a:ln w="38100" cap="rnd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62204" tIns="62204" rIns="62204" bIns="62204" anchor="ctr">
                <a:spAutoFit/>
              </a:bodyPr>
              <a:lstStyle/>
              <a:p>
                <a:endParaRPr lang="en-US" sz="1225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97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21404" y="236417"/>
            <a:ext cx="4071367" cy="611098"/>
          </a:xfrm>
          <a:solidFill>
            <a:srgbClr val="FFC000"/>
          </a:solidFill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 Inheritance Example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2765" y="361950"/>
            <a:ext cx="6428835" cy="3887801"/>
            <a:chOff x="423" y="1249"/>
            <a:chExt cx="5503" cy="2370"/>
          </a:xfrm>
        </p:grpSpPr>
        <p:sp>
          <p:nvSpPr>
            <p:cNvPr id="40966" name="Rectangle 3"/>
            <p:cNvSpPr>
              <a:spLocks noChangeArrowheads="1"/>
            </p:cNvSpPr>
            <p:nvPr/>
          </p:nvSpPr>
          <p:spPr bwMode="auto">
            <a:xfrm>
              <a:off x="2592" y="1249"/>
              <a:ext cx="1111" cy="529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Library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1839" y="3387"/>
              <a:ext cx="24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177" i="0" dirty="0">
                  <a:solidFill>
                    <a:srgbClr val="0000CC"/>
                  </a:solidFill>
                </a:rPr>
                <a:t>Discriminator</a:t>
              </a:r>
              <a:r>
                <a:rPr lang="en-GB" altLang="en-US" sz="1225" i="0" dirty="0">
                  <a:solidFill>
                    <a:srgbClr val="0000CC"/>
                  </a:solidFill>
                </a:rPr>
                <a:t>:</a:t>
              </a:r>
              <a:r>
                <a:rPr lang="en-GB" altLang="en-US" sz="1225" i="0" dirty="0">
                  <a:solidFill>
                    <a:schemeClr val="tx1"/>
                  </a:solidFill>
                </a:rPr>
                <a:t> </a:t>
              </a:r>
              <a:r>
                <a:rPr lang="en-US" altLang="en-US" sz="1225" i="0" dirty="0">
                  <a:solidFill>
                    <a:schemeClr val="tx1"/>
                  </a:solidFill>
                </a:rPr>
                <a:t>allows one to group subclasses into </a:t>
              </a:r>
            </a:p>
            <a:p>
              <a:r>
                <a:rPr lang="en-US" altLang="en-US" sz="1225" i="0" dirty="0">
                  <a:solidFill>
                    <a:schemeClr val="tx1"/>
                  </a:solidFill>
                </a:rPr>
                <a:t>clusters that correspond to a semantic category.</a:t>
              </a:r>
              <a:endParaRPr lang="en-GB" altLang="en-US" sz="1225" i="0" dirty="0">
                <a:solidFill>
                  <a:schemeClr val="tx1"/>
                </a:solidFill>
              </a:endParaRPr>
            </a:p>
          </p:txBody>
        </p:sp>
        <p:sp>
          <p:nvSpPr>
            <p:cNvPr id="40968" name="Rectangle 5"/>
            <p:cNvSpPr>
              <a:spLocks noChangeArrowheads="1"/>
            </p:cNvSpPr>
            <p:nvPr/>
          </p:nvSpPr>
          <p:spPr bwMode="auto">
            <a:xfrm>
              <a:off x="423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0969" name="Rectangle 6"/>
            <p:cNvSpPr>
              <a:spLocks noChangeArrowheads="1"/>
            </p:cNvSpPr>
            <p:nvPr/>
          </p:nvSpPr>
          <p:spPr bwMode="auto">
            <a:xfrm>
              <a:off x="1852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Issuable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40970" name="Rectangle 7"/>
            <p:cNvSpPr>
              <a:spLocks noChangeArrowheads="1"/>
            </p:cNvSpPr>
            <p:nvPr/>
          </p:nvSpPr>
          <p:spPr bwMode="auto">
            <a:xfrm>
              <a:off x="3280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Single Volume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40971" name="Rectangle 8"/>
            <p:cNvSpPr>
              <a:spLocks noChangeArrowheads="1"/>
            </p:cNvSpPr>
            <p:nvPr/>
          </p:nvSpPr>
          <p:spPr bwMode="auto">
            <a:xfrm>
              <a:off x="4709" y="2572"/>
              <a:ext cx="1217" cy="635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Reference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BookSet</a:t>
              </a:r>
            </a:p>
          </p:txBody>
        </p:sp>
        <p:sp>
          <p:nvSpPr>
            <p:cNvPr id="40972" name="Freeform 9"/>
            <p:cNvSpPr>
              <a:spLocks noChangeArrowheads="1"/>
            </p:cNvSpPr>
            <p:nvPr/>
          </p:nvSpPr>
          <p:spPr bwMode="auto">
            <a:xfrm>
              <a:off x="1058" y="2360"/>
              <a:ext cx="1429" cy="212"/>
            </a:xfrm>
            <a:custGeom>
              <a:avLst/>
              <a:gdLst>
                <a:gd name="T0" fmla="*/ 0 w 1296"/>
                <a:gd name="T1" fmla="*/ 10402870 h 192"/>
                <a:gd name="T2" fmla="*/ 0 w 1296"/>
                <a:gd name="T3" fmla="*/ 0 h 192"/>
                <a:gd name="T4" fmla="*/ 60255612 w 1296"/>
                <a:gd name="T5" fmla="*/ 0 h 192"/>
                <a:gd name="T6" fmla="*/ 60255612 w 1296"/>
                <a:gd name="T7" fmla="*/ 1040287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40973" name="Freeform 10"/>
            <p:cNvSpPr>
              <a:spLocks noChangeArrowheads="1"/>
            </p:cNvSpPr>
            <p:nvPr/>
          </p:nvSpPr>
          <p:spPr bwMode="auto">
            <a:xfrm>
              <a:off x="3915" y="2360"/>
              <a:ext cx="1429" cy="212"/>
            </a:xfrm>
            <a:custGeom>
              <a:avLst/>
              <a:gdLst>
                <a:gd name="T0" fmla="*/ 0 w 1296"/>
                <a:gd name="T1" fmla="*/ 10402870 h 192"/>
                <a:gd name="T2" fmla="*/ 0 w 1296"/>
                <a:gd name="T3" fmla="*/ 0 h 192"/>
                <a:gd name="T4" fmla="*/ 60255612 w 1296"/>
                <a:gd name="T5" fmla="*/ 0 h 192"/>
                <a:gd name="T6" fmla="*/ 60255612 w 1296"/>
                <a:gd name="T7" fmla="*/ 1040287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92"/>
                <a:gd name="T14" fmla="*/ 1296 w 12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92">
                  <a:moveTo>
                    <a:pt x="0" y="192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192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40974" name="Line 11"/>
            <p:cNvSpPr>
              <a:spLocks noChangeShapeType="1"/>
            </p:cNvSpPr>
            <p:nvPr/>
          </p:nvSpPr>
          <p:spPr bwMode="auto">
            <a:xfrm flipV="1">
              <a:off x="1746" y="1775"/>
              <a:ext cx="1270" cy="5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>
              <a:off x="3333" y="1778"/>
              <a:ext cx="1376" cy="58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40976" name="Text Box 13"/>
            <p:cNvSpPr txBox="1">
              <a:spLocks noChangeArrowheads="1"/>
            </p:cNvSpPr>
            <p:nvPr/>
          </p:nvSpPr>
          <p:spPr bwMode="auto">
            <a:xfrm>
              <a:off x="1640" y="1940"/>
              <a:ext cx="67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issuable</a:t>
              </a:r>
            </a:p>
          </p:txBody>
        </p:sp>
        <p:sp>
          <p:nvSpPr>
            <p:cNvPr id="40977" name="Text Box 14"/>
            <p:cNvSpPr txBox="1">
              <a:spLocks noChangeArrowheads="1"/>
            </p:cNvSpPr>
            <p:nvPr/>
          </p:nvSpPr>
          <p:spPr bwMode="auto">
            <a:xfrm>
              <a:off x="4181" y="1887"/>
              <a:ext cx="8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reference</a:t>
              </a:r>
            </a:p>
          </p:txBody>
        </p:sp>
      </p:grpSp>
      <p:cxnSp>
        <p:nvCxnSpPr>
          <p:cNvPr id="17" name="Straight Arrow Connector 16"/>
          <p:cNvCxnSpPr>
            <a:endCxn id="40976" idx="2"/>
          </p:cNvCxnSpPr>
          <p:nvPr/>
        </p:nvCxnSpPr>
        <p:spPr bwMode="auto">
          <a:xfrm flipH="1" flipV="1">
            <a:off x="4379381" y="1746467"/>
            <a:ext cx="1181536" cy="2044483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0977" idx="2"/>
          </p:cNvCxnSpPr>
          <p:nvPr/>
        </p:nvCxnSpPr>
        <p:spPr bwMode="auto">
          <a:xfrm flipV="1">
            <a:off x="5986882" y="1659524"/>
            <a:ext cx="1462055" cy="2131426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805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09550"/>
            <a:ext cx="5848814" cy="446087"/>
          </a:xfrm>
        </p:spPr>
        <p:txBody>
          <a:bodyPr>
            <a:normAutofit fontScale="90000"/>
          </a:bodyPr>
          <a:lstStyle/>
          <a:p>
            <a:r>
              <a:rPr lang="en-US" altLang="en-US" sz="2722" b="1" dirty="0"/>
              <a:t>Identification of Use Cases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49778"/>
            <a:ext cx="9067800" cy="39920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SzTx/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CC"/>
                </a:solidFill>
              </a:rPr>
              <a:t>1.  Actor-based: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- </a:t>
            </a:r>
            <a:r>
              <a:rPr lang="en-US" altLang="en-US" sz="2400" dirty="0"/>
              <a:t>Identify the actors related to a system or organization.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FontTx/>
              <a:buChar char="-"/>
            </a:pPr>
            <a:r>
              <a:rPr lang="en-US" altLang="en-US" sz="2400" dirty="0"/>
              <a:t>For each actor, identify the processes they initiate or participate in.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</a:rPr>
              <a:t>2. Event-based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SzPct val="105000"/>
              <a:buFont typeface="Comic Sans MS" panose="030F0702030302020204" pitchFamily="66" charset="0"/>
              <a:buChar char="-"/>
            </a:pPr>
            <a:r>
              <a:rPr lang="en-US" altLang="en-US" sz="2400" dirty="0"/>
              <a:t>Identify the external events that the system must respond to.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SzPct val="105000"/>
              <a:buFont typeface="Comic Sans MS" panose="030F0702030302020204" pitchFamily="66" charset="0"/>
              <a:buChar char="-"/>
            </a:pPr>
            <a:r>
              <a:rPr lang="en-US" altLang="en-US" sz="2400" dirty="0"/>
              <a:t>Relate the events to actors and use cases.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chemeClr val="tx2"/>
              </a:buClr>
              <a:buSzTx/>
              <a:buFont typeface="Wingdings" pitchFamily="2" charset="2"/>
              <a:buNone/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8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332995"/>
            <a:ext cx="7239000" cy="119244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1225">
              <a:latin typeface="+mj-lt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965" y="4098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Inheritance Pitfalls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70995"/>
            <a:ext cx="8991600" cy="436295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994" dirty="0"/>
              <a:t>Inheritance certainly promotes reuse.</a:t>
            </a:r>
          </a:p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994" b="1" dirty="0">
                <a:solidFill>
                  <a:srgbClr val="0000CC"/>
                </a:solidFill>
              </a:rPr>
              <a:t>Indiscriminate use can result in poor quality programs.</a:t>
            </a:r>
          </a:p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994" dirty="0"/>
              <a:t>Base class attributes and methods visible in derived class…</a:t>
            </a:r>
          </a:p>
          <a:p>
            <a:pPr lvl="1"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</a:pPr>
            <a:r>
              <a:rPr lang="en-US" altLang="en-US" sz="2722" dirty="0"/>
              <a:t>Leads to tight coupling</a:t>
            </a:r>
          </a:p>
          <a:p>
            <a:pPr>
              <a:lnSpc>
                <a:spcPct val="120000"/>
              </a:lnSpc>
              <a:spcBef>
                <a:spcPts val="816"/>
              </a:spcBef>
              <a:spcAft>
                <a:spcPts val="816"/>
              </a:spcAft>
              <a:buNone/>
            </a:pPr>
            <a:endParaRPr lang="en-US" altLang="en-US" sz="299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8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-23331"/>
            <a:ext cx="6137204" cy="112223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Association Relationship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42950"/>
            <a:ext cx="9144000" cy="4619046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3266" dirty="0">
                <a:solidFill>
                  <a:srgbClr val="0000FF"/>
                </a:solidFill>
              </a:rPr>
              <a:t>How implemented in program?</a:t>
            </a:r>
          </a:p>
          <a:p>
            <a:pPr marL="230069" indent="-230069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3266" dirty="0"/>
              <a:t>Enables objects to communicate with each other:</a:t>
            </a:r>
          </a:p>
          <a:p>
            <a:pPr marL="502263" lvl="1" indent="-191184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>
                <a:solidFill>
                  <a:srgbClr val="0000FF"/>
                </a:solidFill>
              </a:rPr>
              <a:t>One object must “know” the ID of the corresponding object in the association.</a:t>
            </a:r>
          </a:p>
          <a:p>
            <a:pPr marL="230069" indent="-230069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3266" dirty="0"/>
              <a:t>Usually binary:</a:t>
            </a:r>
          </a:p>
          <a:p>
            <a:pPr marL="502263" lvl="1" indent="-191184">
              <a:lnSpc>
                <a:spcPct val="114000"/>
              </a:lnSpc>
              <a:spcBef>
                <a:spcPts val="408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But in general can be n-</a:t>
            </a:r>
            <a:r>
              <a:rPr lang="en-GB" altLang="en-US" sz="2994" dirty="0" err="1"/>
              <a:t>ary</a:t>
            </a:r>
            <a:r>
              <a:rPr lang="en-GB" altLang="en-US" sz="2994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5616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180985" y="223044"/>
            <a:ext cx="5848814" cy="549778"/>
          </a:xfrm>
        </p:spPr>
        <p:txBody>
          <a:bodyPr>
            <a:normAutofit fontScale="90000"/>
          </a:bodyPr>
          <a:lstStyle/>
          <a:p>
            <a:r>
              <a:rPr lang="en-US" altLang="en-US" sz="3266" b="1" dirty="0"/>
              <a:t>Association – example 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-29966" y="664965"/>
            <a:ext cx="9144000" cy="39694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/>
              <a:t>In a home theatre system,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>
                <a:solidFill>
                  <a:srgbClr val="0000CC"/>
                </a:solidFill>
              </a:rPr>
              <a:t>A TV object has an association with a VCR object </a:t>
            </a:r>
          </a:p>
          <a:p>
            <a:pPr lvl="2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800" dirty="0"/>
              <a:t> It may receive a signal from the VCR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dirty="0"/>
              <a:t>VCR may be associated with remote</a:t>
            </a:r>
          </a:p>
          <a:p>
            <a:pPr lvl="2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800" dirty="0"/>
              <a:t> It may receive a </a:t>
            </a:r>
            <a:r>
              <a:rPr lang="en-US" altLang="en-US" sz="2800" dirty="0" smtClean="0"/>
              <a:t>command to </a:t>
            </a:r>
            <a:r>
              <a:rPr lang="en-US" altLang="en-US" sz="2800" dirty="0"/>
              <a:t>record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71411" y="697215"/>
            <a:ext cx="2444296" cy="611344"/>
            <a:chOff x="4087" y="1517"/>
            <a:chExt cx="2263" cy="566"/>
          </a:xfrm>
        </p:grpSpPr>
        <p:pic>
          <p:nvPicPr>
            <p:cNvPr id="47122" name="Picture 6" descr="MC900232749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" y="1757"/>
              <a:ext cx="7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3" name="Picture 7" descr="MC900389494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" y="1517"/>
              <a:ext cx="545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4" name="Freeform 8"/>
            <p:cNvSpPr>
              <a:spLocks/>
            </p:cNvSpPr>
            <p:nvPr/>
          </p:nvSpPr>
          <p:spPr bwMode="auto">
            <a:xfrm>
              <a:off x="4711" y="1757"/>
              <a:ext cx="1104" cy="248"/>
            </a:xfrm>
            <a:custGeom>
              <a:avLst/>
              <a:gdLst>
                <a:gd name="T0" fmla="*/ 0 w 1104"/>
                <a:gd name="T1" fmla="*/ 96 h 248"/>
                <a:gd name="T2" fmla="*/ 480 w 1104"/>
                <a:gd name="T3" fmla="*/ 240 h 248"/>
                <a:gd name="T4" fmla="*/ 912 w 1104"/>
                <a:gd name="T5" fmla="*/ 48 h 248"/>
                <a:gd name="T6" fmla="*/ 1104 w 1104"/>
                <a:gd name="T7" fmla="*/ 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248"/>
                <a:gd name="T14" fmla="*/ 1104 w 1104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248">
                  <a:moveTo>
                    <a:pt x="0" y="96"/>
                  </a:moveTo>
                  <a:cubicBezTo>
                    <a:pt x="164" y="172"/>
                    <a:pt x="328" y="248"/>
                    <a:pt x="480" y="240"/>
                  </a:cubicBezTo>
                  <a:cubicBezTo>
                    <a:pt x="632" y="232"/>
                    <a:pt x="808" y="88"/>
                    <a:pt x="912" y="48"/>
                  </a:cubicBezTo>
                  <a:cubicBezTo>
                    <a:pt x="1016" y="8"/>
                    <a:pt x="1060" y="4"/>
                    <a:pt x="1104" y="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4218779" y="3877135"/>
            <a:ext cx="795729" cy="47769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rgbClr val="0000CC"/>
                </a:solidFill>
              </a:rPr>
              <a:t>VCR</a:t>
            </a:r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6724643" y="3928981"/>
            <a:ext cx="558484" cy="4356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rgbClr val="0000CC"/>
                </a:solidFill>
              </a:rPr>
              <a:t>TV</a:t>
            </a:r>
          </a:p>
        </p:txBody>
      </p:sp>
      <p:sp>
        <p:nvSpPr>
          <p:cNvPr id="40968" name="Line 11"/>
          <p:cNvSpPr>
            <a:spLocks noChangeShapeType="1"/>
          </p:cNvSpPr>
          <p:nvPr/>
        </p:nvSpPr>
        <p:spPr bwMode="auto">
          <a:xfrm>
            <a:off x="5013742" y="4136362"/>
            <a:ext cx="1710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6569106" y="3877135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70" name="Text Box 15"/>
          <p:cNvSpPr txBox="1">
            <a:spLocks noChangeArrowheads="1"/>
          </p:cNvSpPr>
          <p:nvPr/>
        </p:nvSpPr>
        <p:spPr bwMode="auto">
          <a:xfrm>
            <a:off x="5117433" y="4107200"/>
            <a:ext cx="1710900" cy="2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33" i="0">
                <a:solidFill>
                  <a:srgbClr val="003300"/>
                </a:solidFill>
              </a:rPr>
              <a:t>Connected to</a:t>
            </a:r>
          </a:p>
        </p:txBody>
      </p:sp>
      <p:sp>
        <p:nvSpPr>
          <p:cNvPr id="40971" name="Text Box 6"/>
          <p:cNvSpPr txBox="1">
            <a:spLocks noChangeArrowheads="1"/>
          </p:cNvSpPr>
          <p:nvPr/>
        </p:nvSpPr>
        <p:spPr bwMode="auto">
          <a:xfrm>
            <a:off x="5013742" y="3847972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1371600" y="3899818"/>
            <a:ext cx="1215715" cy="4356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rgbClr val="0000CC"/>
                </a:solidFill>
              </a:rPr>
              <a:t>Remote</a:t>
            </a:r>
          </a:p>
        </p:txBody>
      </p:sp>
      <p:sp>
        <p:nvSpPr>
          <p:cNvPr id="40973" name="Line 19"/>
          <p:cNvSpPr>
            <a:spLocks noChangeShapeType="1"/>
          </p:cNvSpPr>
          <p:nvPr/>
        </p:nvSpPr>
        <p:spPr bwMode="auto">
          <a:xfrm>
            <a:off x="2564045" y="4107199"/>
            <a:ext cx="165905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0974" name="Text Box 6"/>
          <p:cNvSpPr txBox="1">
            <a:spLocks noChangeArrowheads="1"/>
          </p:cNvSpPr>
          <p:nvPr/>
        </p:nvSpPr>
        <p:spPr bwMode="auto">
          <a:xfrm>
            <a:off x="4015718" y="3847972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75" name="Text Box 21"/>
          <p:cNvSpPr txBox="1">
            <a:spLocks noChangeArrowheads="1"/>
          </p:cNvSpPr>
          <p:nvPr/>
        </p:nvSpPr>
        <p:spPr bwMode="auto">
          <a:xfrm>
            <a:off x="2823272" y="4055354"/>
            <a:ext cx="1814591" cy="2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33" i="0">
                <a:solidFill>
                  <a:srgbClr val="003300"/>
                </a:solidFill>
              </a:rPr>
              <a:t> commands</a:t>
            </a:r>
          </a:p>
        </p:txBody>
      </p:sp>
      <p:sp>
        <p:nvSpPr>
          <p:cNvPr id="40976" name="Text Box 6"/>
          <p:cNvSpPr txBox="1">
            <a:spLocks noChangeArrowheads="1"/>
          </p:cNvSpPr>
          <p:nvPr/>
        </p:nvSpPr>
        <p:spPr bwMode="auto">
          <a:xfrm>
            <a:off x="2615891" y="3796127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77" name="Freeform 10"/>
          <p:cNvSpPr>
            <a:spLocks/>
          </p:cNvSpPr>
          <p:nvPr/>
        </p:nvSpPr>
        <p:spPr bwMode="auto">
          <a:xfrm>
            <a:off x="3289881" y="4003509"/>
            <a:ext cx="37804" cy="1080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0978" name="Freeform 10"/>
          <p:cNvSpPr>
            <a:spLocks/>
          </p:cNvSpPr>
          <p:nvPr/>
        </p:nvSpPr>
        <p:spPr bwMode="auto">
          <a:xfrm>
            <a:off x="5830308" y="4054274"/>
            <a:ext cx="37804" cy="1080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85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  <p:bldP spid="40966" grpId="0" animBg="1"/>
      <p:bldP spid="40967" grpId="0" animBg="1"/>
      <p:bldP spid="40968" grpId="0" animBg="1"/>
      <p:bldP spid="40969" grpId="0"/>
      <p:bldP spid="40970" grpId="0"/>
      <p:bldP spid="40971" grpId="0"/>
      <p:bldP spid="40972" grpId="0" animBg="1"/>
      <p:bldP spid="40973" grpId="0" animBg="1"/>
      <p:bldP spid="40974" grpId="0"/>
      <p:bldP spid="40975" grpId="0"/>
      <p:bldP spid="40976" grpId="0"/>
      <p:bldP spid="40977" grpId="0" animBg="1"/>
      <p:bldP spid="409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3"/>
          <p:cNvSpPr>
            <a:spLocks noChangeArrowheads="1"/>
          </p:cNvSpPr>
          <p:nvPr/>
        </p:nvSpPr>
        <p:spPr bwMode="auto">
          <a:xfrm>
            <a:off x="2857044" y="622874"/>
            <a:ext cx="2172108" cy="23427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6057420" y="680120"/>
            <a:ext cx="2172108" cy="2342766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101150" y="1036557"/>
            <a:ext cx="1598834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 i="0">
                <a:solidFill>
                  <a:schemeClr val="tx1"/>
                </a:solidFill>
              </a:rPr>
              <a:t>Rakesh Shukla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3142194" y="1744032"/>
            <a:ext cx="1303881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V. Ramesh</a:t>
            </a: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6446260" y="1058159"/>
            <a:ext cx="1654938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760901-1234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58142" y="2056184"/>
            <a:ext cx="1654938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691205-5678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3244804" y="2952678"/>
            <a:ext cx="1156405" cy="47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rgbClr val="0000CC"/>
                </a:solidFill>
              </a:rPr>
              <a:t>People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171912" y="3084452"/>
            <a:ext cx="1534713" cy="4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rgbClr val="0000CC"/>
                </a:solidFill>
              </a:rPr>
              <a:t>Tax_files</a:t>
            </a:r>
          </a:p>
        </p:txBody>
      </p:sp>
      <p:cxnSp>
        <p:nvCxnSpPr>
          <p:cNvPr id="48138" name="AutoShape 11"/>
          <p:cNvCxnSpPr>
            <a:cxnSpLocks noChangeShapeType="1"/>
            <a:stCxn id="48132" idx="0"/>
            <a:endCxn id="48134" idx="0"/>
          </p:cNvCxnSpPr>
          <p:nvPr/>
        </p:nvCxnSpPr>
        <p:spPr bwMode="auto">
          <a:xfrm rot="16200000" flipH="1">
            <a:off x="5576347" y="-639223"/>
            <a:ext cx="21602" cy="3373162"/>
          </a:xfrm>
          <a:prstGeom prst="curvedConnector3">
            <a:avLst>
              <a:gd name="adj1" fmla="val -1058235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9" name="AutoShape 12"/>
          <p:cNvCxnSpPr>
            <a:cxnSpLocks noChangeShapeType="1"/>
            <a:stCxn id="48133" idx="0"/>
            <a:endCxn id="48135" idx="0"/>
          </p:cNvCxnSpPr>
          <p:nvPr/>
        </p:nvCxnSpPr>
        <p:spPr bwMode="auto">
          <a:xfrm rot="16200000" flipH="1">
            <a:off x="5383797" y="154370"/>
            <a:ext cx="312152" cy="3491476"/>
          </a:xfrm>
          <a:prstGeom prst="curvedConnector3">
            <a:avLst>
              <a:gd name="adj1" fmla="val -73234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140" name="Text Box 13"/>
          <p:cNvSpPr txBox="1">
            <a:spLocks noChangeArrowheads="1"/>
          </p:cNvSpPr>
          <p:nvPr/>
        </p:nvSpPr>
        <p:spPr bwMode="auto">
          <a:xfrm>
            <a:off x="4960025" y="434934"/>
            <a:ext cx="1218921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177" i="0">
                <a:solidFill>
                  <a:schemeClr val="tx1"/>
                </a:solidFill>
              </a:rPr>
              <a:t>tax_file</a:t>
            </a:r>
          </a:p>
        </p:txBody>
      </p:sp>
      <p:sp>
        <p:nvSpPr>
          <p:cNvPr id="48141" name="Rectangle 1026"/>
          <p:cNvSpPr>
            <a:spLocks noChangeArrowheads="1"/>
          </p:cNvSpPr>
          <p:nvPr/>
        </p:nvSpPr>
        <p:spPr bwMode="auto">
          <a:xfrm>
            <a:off x="-13672" y="369940"/>
            <a:ext cx="3031390" cy="54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994" i="0" dirty="0">
                <a:solidFill>
                  <a:srgbClr val="000000"/>
                </a:solidFill>
              </a:rPr>
              <a:t>1-1 Association – example </a:t>
            </a: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2852787" y="3723157"/>
            <a:ext cx="1156405" cy="47769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rgbClr val="0000CC"/>
                </a:solidFill>
              </a:rPr>
              <a:t>People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5704287" y="3775003"/>
            <a:ext cx="1534713" cy="4356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rgbClr val="0000CC"/>
                </a:solidFill>
              </a:rPr>
              <a:t>Tax_files</a:t>
            </a:r>
          </a:p>
        </p:txBody>
      </p:sp>
      <p:sp>
        <p:nvSpPr>
          <p:cNvPr id="48144" name="Line 18"/>
          <p:cNvSpPr>
            <a:spLocks noChangeShapeType="1"/>
          </p:cNvSpPr>
          <p:nvPr/>
        </p:nvSpPr>
        <p:spPr bwMode="auto">
          <a:xfrm>
            <a:off x="3993387" y="3982384"/>
            <a:ext cx="1710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8145" name="Line 19"/>
          <p:cNvSpPr>
            <a:spLocks noChangeShapeType="1"/>
          </p:cNvSpPr>
          <p:nvPr/>
        </p:nvSpPr>
        <p:spPr bwMode="auto">
          <a:xfrm>
            <a:off x="2056680" y="3638550"/>
            <a:ext cx="68587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8146" name="Text Box 6"/>
          <p:cNvSpPr txBox="1">
            <a:spLocks noChangeArrowheads="1"/>
          </p:cNvSpPr>
          <p:nvPr/>
        </p:nvSpPr>
        <p:spPr bwMode="auto">
          <a:xfrm>
            <a:off x="4045233" y="3723157"/>
            <a:ext cx="133050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47" name="Text Box 6"/>
          <p:cNvSpPr txBox="1">
            <a:spLocks noChangeArrowheads="1"/>
          </p:cNvSpPr>
          <p:nvPr/>
        </p:nvSpPr>
        <p:spPr bwMode="auto">
          <a:xfrm>
            <a:off x="5548750" y="3723157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48" name="Text Box 22"/>
          <p:cNvSpPr txBox="1">
            <a:spLocks noChangeArrowheads="1"/>
          </p:cNvSpPr>
          <p:nvPr/>
        </p:nvSpPr>
        <p:spPr bwMode="auto">
          <a:xfrm>
            <a:off x="3993387" y="3982384"/>
            <a:ext cx="1710900" cy="49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33" i="0">
                <a:solidFill>
                  <a:srgbClr val="003300"/>
                </a:solidFill>
              </a:rPr>
              <a:t>Associated with</a:t>
            </a:r>
          </a:p>
        </p:txBody>
      </p:sp>
      <p:sp>
        <p:nvSpPr>
          <p:cNvPr id="48149" name="Freeform 10"/>
          <p:cNvSpPr>
            <a:spLocks/>
          </p:cNvSpPr>
          <p:nvPr/>
        </p:nvSpPr>
        <p:spPr bwMode="auto">
          <a:xfrm>
            <a:off x="4719223" y="3878694"/>
            <a:ext cx="37804" cy="1080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8150" name="Text Box 6"/>
          <p:cNvSpPr txBox="1">
            <a:spLocks noChangeArrowheads="1"/>
          </p:cNvSpPr>
          <p:nvPr/>
        </p:nvSpPr>
        <p:spPr bwMode="auto">
          <a:xfrm>
            <a:off x="3152995" y="2290569"/>
            <a:ext cx="1653336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Keshab  Parhi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3"/>
          <p:cNvSpPr>
            <a:spLocks noChangeArrowheads="1"/>
          </p:cNvSpPr>
          <p:nvPr/>
        </p:nvSpPr>
        <p:spPr bwMode="auto">
          <a:xfrm>
            <a:off x="3542844" y="400834"/>
            <a:ext cx="2172108" cy="234276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6743220" y="458080"/>
            <a:ext cx="2280120" cy="2288761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4149868" y="1398858"/>
            <a:ext cx="851834" cy="4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13" i="0">
                <a:solidFill>
                  <a:schemeClr val="tx1"/>
                </a:solidFill>
              </a:rPr>
              <a:t>Kunti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7519821" y="796155"/>
            <a:ext cx="1068239" cy="4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13" i="0">
                <a:solidFill>
                  <a:schemeClr val="tx1"/>
                </a:solidFill>
              </a:rPr>
              <a:t>  Bhim</a:t>
            </a: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7467976" y="2176540"/>
            <a:ext cx="927175" cy="4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13" i="0">
                <a:solidFill>
                  <a:schemeClr val="tx1"/>
                </a:solidFill>
              </a:rPr>
              <a:t>Arjun</a:t>
            </a: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3930604" y="2746841"/>
            <a:ext cx="1183655" cy="4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 dirty="0" smtClean="0">
                <a:solidFill>
                  <a:schemeClr val="tx1"/>
                </a:solidFill>
              </a:rPr>
              <a:t>Woman</a:t>
            </a:r>
            <a:endParaRPr lang="en-US" altLang="en-US" sz="2381" i="0" dirty="0">
              <a:solidFill>
                <a:schemeClr val="tx1"/>
              </a:solidFill>
            </a:endParaRPr>
          </a:p>
        </p:txBody>
      </p:sp>
      <p:cxnSp>
        <p:nvCxnSpPr>
          <p:cNvPr id="49160" name="AutoShape 9"/>
          <p:cNvCxnSpPr>
            <a:cxnSpLocks noChangeShapeType="1"/>
            <a:stCxn id="49156" idx="0"/>
            <a:endCxn id="49157" idx="0"/>
          </p:cNvCxnSpPr>
          <p:nvPr/>
        </p:nvCxnSpPr>
        <p:spPr bwMode="auto">
          <a:xfrm rot="5400000" flipH="1" flipV="1">
            <a:off x="6013512" y="-641571"/>
            <a:ext cx="602703" cy="3478156"/>
          </a:xfrm>
          <a:prstGeom prst="curvedConnector3">
            <a:avLst>
              <a:gd name="adj1" fmla="val 137929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7772568" y="2903457"/>
            <a:ext cx="138562" cy="4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381" i="0">
              <a:solidFill>
                <a:schemeClr val="tx1"/>
              </a:solidFill>
            </a:endParaRPr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7467976" y="2786804"/>
            <a:ext cx="1087475" cy="43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 dirty="0" smtClean="0">
                <a:solidFill>
                  <a:schemeClr val="tx1"/>
                </a:solidFill>
              </a:rPr>
              <a:t>Person</a:t>
            </a:r>
            <a:endParaRPr lang="en-US" altLang="en-US" sz="2381" i="0" dirty="0">
              <a:solidFill>
                <a:schemeClr val="tx1"/>
              </a:solidFill>
            </a:endParaRPr>
          </a:p>
        </p:txBody>
      </p:sp>
      <p:cxnSp>
        <p:nvCxnSpPr>
          <p:cNvPr id="49163" name="AutoShape 12"/>
          <p:cNvCxnSpPr>
            <a:cxnSpLocks noChangeShapeType="1"/>
            <a:stCxn id="49156" idx="2"/>
            <a:endCxn id="49158" idx="0"/>
          </p:cNvCxnSpPr>
          <p:nvPr/>
        </p:nvCxnSpPr>
        <p:spPr bwMode="auto">
          <a:xfrm rot="16200000" flipH="1">
            <a:off x="6077423" y="322398"/>
            <a:ext cx="352503" cy="3355779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5653385" y="361950"/>
            <a:ext cx="1204495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motherOf</a:t>
            </a:r>
          </a:p>
        </p:txBody>
      </p:sp>
      <p:sp>
        <p:nvSpPr>
          <p:cNvPr id="49165" name="Rectangle 1026"/>
          <p:cNvSpPr>
            <a:spLocks noChangeArrowheads="1"/>
          </p:cNvSpPr>
          <p:nvPr/>
        </p:nvSpPr>
        <p:spPr bwMode="auto">
          <a:xfrm>
            <a:off x="0" y="438150"/>
            <a:ext cx="2900214" cy="1453139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994" i="0" dirty="0">
                <a:solidFill>
                  <a:srgbClr val="000000"/>
                </a:solidFill>
              </a:rPr>
              <a:t>Multiple Association – example </a:t>
            </a:r>
          </a:p>
        </p:txBody>
      </p:sp>
      <p:sp>
        <p:nvSpPr>
          <p:cNvPr id="49166" name="Text Box 15"/>
          <p:cNvSpPr txBox="1">
            <a:spLocks noChangeArrowheads="1"/>
          </p:cNvSpPr>
          <p:nvPr/>
        </p:nvSpPr>
        <p:spPr bwMode="auto">
          <a:xfrm>
            <a:off x="5601540" y="2124695"/>
            <a:ext cx="1204495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motherOf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7467976" y="1470146"/>
            <a:ext cx="1549140" cy="42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13" i="0">
                <a:solidFill>
                  <a:schemeClr val="tx1"/>
                </a:solidFill>
              </a:rPr>
              <a:t> Yudhistir</a:t>
            </a:r>
          </a:p>
        </p:txBody>
      </p:sp>
      <p:cxnSp>
        <p:nvCxnSpPr>
          <p:cNvPr id="49168" name="AutoShape 19"/>
          <p:cNvCxnSpPr>
            <a:cxnSpLocks noChangeShapeType="1"/>
            <a:stCxn id="49156" idx="3"/>
            <a:endCxn id="49167" idx="0"/>
          </p:cNvCxnSpPr>
          <p:nvPr/>
        </p:nvCxnSpPr>
        <p:spPr bwMode="auto">
          <a:xfrm flipV="1">
            <a:off x="5001702" y="1470146"/>
            <a:ext cx="3240844" cy="141302"/>
          </a:xfrm>
          <a:prstGeom prst="curvedConnector4">
            <a:avLst>
              <a:gd name="adj1" fmla="val 38050"/>
              <a:gd name="adj2" fmla="val 312232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9" name="Text Box 20"/>
          <p:cNvSpPr txBox="1">
            <a:spLocks noChangeArrowheads="1"/>
          </p:cNvSpPr>
          <p:nvPr/>
        </p:nvSpPr>
        <p:spPr bwMode="auto">
          <a:xfrm>
            <a:off x="5705231" y="1087786"/>
            <a:ext cx="1204495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motherOf</a:t>
            </a:r>
          </a:p>
        </p:txBody>
      </p:sp>
      <p:sp>
        <p:nvSpPr>
          <p:cNvPr id="49170" name="Text Box 21"/>
          <p:cNvSpPr txBox="1">
            <a:spLocks noChangeArrowheads="1"/>
          </p:cNvSpPr>
          <p:nvPr/>
        </p:nvSpPr>
        <p:spPr bwMode="auto">
          <a:xfrm>
            <a:off x="3735104" y="3729744"/>
            <a:ext cx="1303881" cy="47769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rgbClr val="0000CC"/>
                </a:solidFill>
              </a:rPr>
              <a:t>Woman</a:t>
            </a:r>
          </a:p>
        </p:txBody>
      </p:sp>
      <p:sp>
        <p:nvSpPr>
          <p:cNvPr id="49171" name="Text Box 22"/>
          <p:cNvSpPr txBox="1">
            <a:spLocks noChangeArrowheads="1"/>
          </p:cNvSpPr>
          <p:nvPr/>
        </p:nvSpPr>
        <p:spPr bwMode="auto">
          <a:xfrm>
            <a:off x="6742139" y="3781589"/>
            <a:ext cx="1087475" cy="4356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 dirty="0" smtClean="0">
                <a:solidFill>
                  <a:srgbClr val="0000CC"/>
                </a:solidFill>
              </a:rPr>
              <a:t>Person</a:t>
            </a:r>
            <a:endParaRPr lang="en-US" altLang="en-US" sz="2381" i="0" dirty="0">
              <a:solidFill>
                <a:srgbClr val="0000CC"/>
              </a:solidFill>
            </a:endParaRPr>
          </a:p>
        </p:txBody>
      </p:sp>
      <p:sp>
        <p:nvSpPr>
          <p:cNvPr id="49172" name="Line 23"/>
          <p:cNvSpPr>
            <a:spLocks noChangeShapeType="1"/>
          </p:cNvSpPr>
          <p:nvPr/>
        </p:nvSpPr>
        <p:spPr bwMode="auto">
          <a:xfrm>
            <a:off x="5031240" y="3988971"/>
            <a:ext cx="1710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9173" name="Line 24"/>
          <p:cNvSpPr>
            <a:spLocks noChangeShapeType="1"/>
          </p:cNvSpPr>
          <p:nvPr/>
        </p:nvSpPr>
        <p:spPr bwMode="auto">
          <a:xfrm>
            <a:off x="2742480" y="3317140"/>
            <a:ext cx="68587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49174" name="Text Box 6"/>
          <p:cNvSpPr txBox="1">
            <a:spLocks noChangeArrowheads="1"/>
          </p:cNvSpPr>
          <p:nvPr/>
        </p:nvSpPr>
        <p:spPr bwMode="auto">
          <a:xfrm>
            <a:off x="5083086" y="3729743"/>
            <a:ext cx="133050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9175" name="Text Box 6"/>
          <p:cNvSpPr txBox="1">
            <a:spLocks noChangeArrowheads="1"/>
          </p:cNvSpPr>
          <p:nvPr/>
        </p:nvSpPr>
        <p:spPr bwMode="auto">
          <a:xfrm>
            <a:off x="6586603" y="3729743"/>
            <a:ext cx="207382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49176" name="Text Box 27"/>
          <p:cNvSpPr txBox="1">
            <a:spLocks noChangeArrowheads="1"/>
          </p:cNvSpPr>
          <p:nvPr/>
        </p:nvSpPr>
        <p:spPr bwMode="auto">
          <a:xfrm>
            <a:off x="5290467" y="3988971"/>
            <a:ext cx="1710900" cy="2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33" i="0">
                <a:solidFill>
                  <a:srgbClr val="003300"/>
                </a:solidFill>
              </a:rPr>
              <a:t>Mother of</a:t>
            </a:r>
          </a:p>
        </p:txBody>
      </p:sp>
      <p:sp>
        <p:nvSpPr>
          <p:cNvPr id="49177" name="Freeform 10"/>
          <p:cNvSpPr>
            <a:spLocks/>
          </p:cNvSpPr>
          <p:nvPr/>
        </p:nvSpPr>
        <p:spPr bwMode="auto">
          <a:xfrm>
            <a:off x="5808921" y="3835595"/>
            <a:ext cx="37804" cy="1080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7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5485656" y="3344591"/>
            <a:ext cx="1194877" cy="34150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22348"/>
            <a:ext cx="5848814" cy="854370"/>
          </a:xfrm>
        </p:spPr>
        <p:txBody>
          <a:bodyPr/>
          <a:lstStyle/>
          <a:p>
            <a:r>
              <a:rPr lang="en-US" altLang="en-US" sz="3266" b="1" dirty="0"/>
              <a:t>Association UML Syntax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2" y="1824705"/>
            <a:ext cx="6523885" cy="3162572"/>
          </a:xfrm>
        </p:spPr>
        <p:txBody>
          <a:bodyPr/>
          <a:lstStyle/>
          <a:p>
            <a:r>
              <a:rPr lang="en-US" altLang="en-US" sz="2722" dirty="0"/>
              <a:t>A Person works for a Company.</a:t>
            </a:r>
          </a:p>
          <a:p>
            <a:endParaRPr lang="en-US" altLang="en-US" sz="2722" dirty="0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3370794" y="2760250"/>
            <a:ext cx="1314498" cy="885693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7772256" y="2848820"/>
            <a:ext cx="1371744" cy="797124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019910" name="Line 6"/>
          <p:cNvSpPr>
            <a:spLocks noChangeShapeType="1"/>
          </p:cNvSpPr>
          <p:nvPr/>
        </p:nvSpPr>
        <p:spPr bwMode="auto">
          <a:xfrm>
            <a:off x="4685292" y="3415879"/>
            <a:ext cx="3086964" cy="216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4730656" y="3054041"/>
            <a:ext cx="972059" cy="29963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019912" name="Text Box 8"/>
          <p:cNvSpPr txBox="1">
            <a:spLocks noChangeArrowheads="1"/>
          </p:cNvSpPr>
          <p:nvPr/>
        </p:nvSpPr>
        <p:spPr bwMode="auto">
          <a:xfrm>
            <a:off x="6643538" y="3054041"/>
            <a:ext cx="1089834" cy="29963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employer</a:t>
            </a:r>
          </a:p>
        </p:txBody>
      </p:sp>
      <p:sp>
        <p:nvSpPr>
          <p:cNvPr id="1019914" name="AutoShape 10"/>
          <p:cNvSpPr>
            <a:spLocks noChangeArrowheads="1"/>
          </p:cNvSpPr>
          <p:nvPr/>
        </p:nvSpPr>
        <p:spPr bwMode="auto">
          <a:xfrm rot="5716874">
            <a:off x="6671080" y="3507148"/>
            <a:ext cx="265708" cy="113412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44043" name="Text Box 12"/>
          <p:cNvSpPr txBox="1">
            <a:spLocks noChangeArrowheads="1"/>
          </p:cNvSpPr>
          <p:nvPr/>
        </p:nvSpPr>
        <p:spPr bwMode="auto">
          <a:xfrm>
            <a:off x="5655510" y="4104991"/>
            <a:ext cx="1927449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 i="0">
                <a:solidFill>
                  <a:srgbClr val="0000CC"/>
                </a:solidFill>
                <a:ea typeface="SimSun" panose="02010600030101010101" pitchFamily="2" charset="-122"/>
              </a:rPr>
              <a:t>Association Name</a:t>
            </a:r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H="1" flipV="1">
            <a:off x="5828052" y="3639462"/>
            <a:ext cx="1086594" cy="531416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5347566" y="1809750"/>
            <a:ext cx="696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177" i="0">
                <a:solidFill>
                  <a:srgbClr val="0000CC"/>
                </a:solidFill>
                <a:ea typeface="SimSun" panose="02010600030101010101" pitchFamily="2" charset="-122"/>
              </a:rPr>
              <a:t>Role</a:t>
            </a:r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 flipH="1">
            <a:off x="5036329" y="2186710"/>
            <a:ext cx="622145" cy="971022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5762165" y="2186710"/>
            <a:ext cx="1399827" cy="867331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50192" name="Rectangle 3"/>
          <p:cNvSpPr>
            <a:spLocks noChangeArrowheads="1"/>
          </p:cNvSpPr>
          <p:nvPr/>
        </p:nvSpPr>
        <p:spPr bwMode="auto">
          <a:xfrm>
            <a:off x="2114743" y="1114573"/>
            <a:ext cx="1281014" cy="532496"/>
          </a:xfrm>
          <a:prstGeom prst="rect">
            <a:avLst/>
          </a:prstGeom>
          <a:solidFill>
            <a:srgbClr val="FFFF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>
              <a:lnSpc>
                <a:spcPct val="100000"/>
              </a:lnSpc>
              <a:buClrTx/>
              <a:buSzTx/>
            </a:pPr>
            <a:r>
              <a:rPr lang="en-US" altLang="en-US" sz="2177" i="0">
                <a:solidFill>
                  <a:schemeClr val="tx1"/>
                </a:solidFill>
              </a:rPr>
              <a:t>Class A</a:t>
            </a:r>
            <a:endParaRPr lang="en-US" altLang="en-US" sz="2177" b="0" i="0">
              <a:solidFill>
                <a:schemeClr val="tx1"/>
              </a:solidFill>
            </a:endParaRPr>
          </a:p>
        </p:txBody>
      </p:sp>
      <p:sp>
        <p:nvSpPr>
          <p:cNvPr id="50193" name="Rectangle 4"/>
          <p:cNvSpPr>
            <a:spLocks noChangeArrowheads="1"/>
          </p:cNvSpPr>
          <p:nvPr/>
        </p:nvSpPr>
        <p:spPr bwMode="auto">
          <a:xfrm>
            <a:off x="5103417" y="1116733"/>
            <a:ext cx="1281014" cy="532496"/>
          </a:xfrm>
          <a:prstGeom prst="rect">
            <a:avLst/>
          </a:prstGeom>
          <a:solidFill>
            <a:srgbClr val="FFFFCC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>
              <a:lnSpc>
                <a:spcPct val="100000"/>
              </a:lnSpc>
              <a:buClrTx/>
              <a:buSzTx/>
            </a:pPr>
            <a:r>
              <a:rPr lang="en-US" altLang="en-US" sz="2177" i="0">
                <a:solidFill>
                  <a:schemeClr val="tx1"/>
                </a:solidFill>
              </a:rPr>
              <a:t>Class B</a:t>
            </a:r>
            <a:endParaRPr lang="en-US" altLang="en-US" sz="2177" b="0" i="0">
              <a:solidFill>
                <a:schemeClr val="tx1"/>
              </a:solidFill>
            </a:endParaRPr>
          </a:p>
        </p:txBody>
      </p:sp>
      <p:sp>
        <p:nvSpPr>
          <p:cNvPr id="50194" name="Line 5"/>
          <p:cNvSpPr>
            <a:spLocks noChangeShapeType="1"/>
          </p:cNvSpPr>
          <p:nvPr/>
        </p:nvSpPr>
        <p:spPr bwMode="auto">
          <a:xfrm>
            <a:off x="3395757" y="1344637"/>
            <a:ext cx="16903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50195" name="Text Box 6"/>
          <p:cNvSpPr txBox="1">
            <a:spLocks noChangeArrowheads="1"/>
          </p:cNvSpPr>
          <p:nvPr/>
        </p:nvSpPr>
        <p:spPr bwMode="auto">
          <a:xfrm>
            <a:off x="3393755" y="1276350"/>
            <a:ext cx="816249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>
              <a:lnSpc>
                <a:spcPct val="100000"/>
              </a:lnSpc>
              <a:buClrTx/>
              <a:buSzTx/>
            </a:pPr>
            <a:r>
              <a:rPr lang="en-US" altLang="en-US" sz="1633" i="0" dirty="0">
                <a:solidFill>
                  <a:schemeClr val="tx1"/>
                </a:solidFill>
              </a:rPr>
              <a:t>role A</a:t>
            </a:r>
          </a:p>
        </p:txBody>
      </p:sp>
      <p:sp>
        <p:nvSpPr>
          <p:cNvPr id="50196" name="Text Box 7"/>
          <p:cNvSpPr txBox="1">
            <a:spLocks noChangeArrowheads="1"/>
          </p:cNvSpPr>
          <p:nvPr/>
        </p:nvSpPr>
        <p:spPr bwMode="auto">
          <a:xfrm>
            <a:off x="4310651" y="1085130"/>
            <a:ext cx="793808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>
              <a:lnSpc>
                <a:spcPct val="100000"/>
              </a:lnSpc>
              <a:buClrTx/>
              <a:buSzTx/>
            </a:pPr>
            <a:r>
              <a:rPr lang="en-US" altLang="en-US" sz="1633" i="0">
                <a:solidFill>
                  <a:schemeClr val="tx1"/>
                </a:solidFill>
              </a:rPr>
              <a:t>role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7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3" grpId="0" animBg="1"/>
      <p:bldP spid="1019907" grpId="0" build="p"/>
      <p:bldP spid="1019908" grpId="0" animBg="1"/>
      <p:bldP spid="1019909" grpId="0" animBg="1"/>
      <p:bldP spid="1019910" grpId="0" animBg="1"/>
      <p:bldP spid="1019911" grpId="0" animBg="1"/>
      <p:bldP spid="1019912" grpId="0" animBg="1"/>
      <p:bldP spid="1019914" grpId="0" animBg="1"/>
      <p:bldP spid="44043" grpId="0"/>
      <p:bldP spid="44044" grpId="0" animBg="1"/>
      <p:bldP spid="44045" grpId="0"/>
      <p:bldP spid="44046" grpId="0" animBg="1"/>
      <p:bldP spid="440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31661" y="-11167"/>
            <a:ext cx="6376990" cy="112223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 Association - More Examples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409428" y="979487"/>
            <a:ext cx="1999290" cy="933218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05" i="0">
                <a:solidFill>
                  <a:srgbClr val="000000"/>
                </a:solidFill>
              </a:rPr>
              <a:t>Library Member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6834838" y="979487"/>
            <a:ext cx="951580" cy="933218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Book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408718" y="1457977"/>
            <a:ext cx="3426120" cy="108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 rot="-5400000">
            <a:off x="4175599" y="1160946"/>
            <a:ext cx="339156" cy="203061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526451" y="1183628"/>
            <a:ext cx="133050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6075519" y="1031333"/>
            <a:ext cx="642805" cy="41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4082" i="0" baseline="-25000">
                <a:solidFill>
                  <a:srgbClr val="000000"/>
                </a:solidFill>
              </a:rPr>
              <a:t>*</a:t>
            </a:r>
            <a:r>
              <a:rPr lang="en-GB" altLang="en-US" sz="2586" i="0">
                <a:solidFill>
                  <a:srgbClr val="000000"/>
                </a:solidFill>
              </a:rPr>
              <a:t>..</a:t>
            </a:r>
            <a:r>
              <a:rPr lang="en-GB" altLang="en-US" sz="2177" i="0">
                <a:solidFill>
                  <a:srgbClr val="000000"/>
                </a:solidFill>
              </a:rPr>
              <a:t>5</a:t>
            </a:r>
            <a:endParaRPr lang="en-GB" altLang="en-US" sz="2586" i="0">
              <a:solidFill>
                <a:srgbClr val="000000"/>
              </a:solidFill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4520156" y="1186868"/>
            <a:ext cx="1474354" cy="2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701" i="0">
                <a:solidFill>
                  <a:srgbClr val="000000"/>
                </a:solidFill>
              </a:rPr>
              <a:t>borrowed by</a:t>
            </a:r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1772347" y="2471715"/>
            <a:ext cx="1636371" cy="709635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05" i="0">
                <a:solidFill>
                  <a:srgbClr val="000000"/>
                </a:solidFill>
              </a:rPr>
              <a:t>    </a:t>
            </a:r>
            <a:r>
              <a:rPr lang="en-GB" altLang="en-US" sz="2449" i="0">
                <a:solidFill>
                  <a:srgbClr val="000000"/>
                </a:solidFill>
              </a:rPr>
              <a:t>Lion</a:t>
            </a:r>
          </a:p>
        </p:txBody>
      </p:sp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6386591" y="2403668"/>
            <a:ext cx="1399827" cy="777682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 flipV="1">
            <a:off x="3408718" y="2708260"/>
            <a:ext cx="2977873" cy="11881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52237" name="AutoShape 15"/>
          <p:cNvSpPr>
            <a:spLocks noChangeArrowheads="1"/>
          </p:cNvSpPr>
          <p:nvPr/>
        </p:nvSpPr>
        <p:spPr bwMode="auto">
          <a:xfrm rot="5400000">
            <a:off x="4925738" y="2498178"/>
            <a:ext cx="277589" cy="155536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52238" name="Text Box 16"/>
          <p:cNvSpPr txBox="1">
            <a:spLocks noChangeArrowheads="1"/>
          </p:cNvSpPr>
          <p:nvPr/>
        </p:nvSpPr>
        <p:spPr bwMode="auto">
          <a:xfrm>
            <a:off x="6127364" y="2507359"/>
            <a:ext cx="147476" cy="33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52239" name="Text Box 17"/>
          <p:cNvSpPr txBox="1">
            <a:spLocks noChangeArrowheads="1"/>
          </p:cNvSpPr>
          <p:nvPr/>
        </p:nvSpPr>
        <p:spPr bwMode="auto">
          <a:xfrm>
            <a:off x="3483246" y="2403668"/>
            <a:ext cx="147476" cy="33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3266" i="0" baseline="-25000">
                <a:solidFill>
                  <a:srgbClr val="000000"/>
                </a:solidFill>
              </a:rPr>
              <a:t>*</a:t>
            </a:r>
            <a:endParaRPr lang="en-GB" altLang="en-US" sz="1769" i="0" baseline="-25000">
              <a:solidFill>
                <a:srgbClr val="000000"/>
              </a:solidFill>
            </a:endParaRPr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4290091" y="2471715"/>
            <a:ext cx="1007746" cy="30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1973" i="0">
                <a:solidFill>
                  <a:srgbClr val="000000"/>
                </a:solidFill>
              </a:rPr>
              <a:t>eats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1908" y="3326616"/>
            <a:ext cx="8311092" cy="92153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ts val="408"/>
              </a:spcBef>
              <a:spcAft>
                <a:spcPts val="408"/>
              </a:spcAft>
            </a:pPr>
            <a:r>
              <a:rPr lang="en-US" altLang="en-US" sz="2449" i="0">
                <a:solidFill>
                  <a:srgbClr val="0000CC"/>
                </a:solidFill>
              </a:rPr>
              <a:t>Multiplicity: </a:t>
            </a:r>
            <a:r>
              <a:rPr lang="en-US" altLang="en-US" sz="2449" b="0" i="0">
                <a:solidFill>
                  <a:schemeClr val="tx1"/>
                </a:solidFill>
              </a:rPr>
              <a:t>The number of objects from one class that relate with a single object in an associated class.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7684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53287"/>
            <a:ext cx="5848814" cy="854370"/>
          </a:xfrm>
        </p:spPr>
        <p:txBody>
          <a:bodyPr/>
          <a:lstStyle/>
          <a:p>
            <a:r>
              <a:rPr lang="en-US" altLang="en-US" sz="4082" b="1" dirty="0"/>
              <a:t>Navigability</a:t>
            </a:r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202047" y="2001451"/>
            <a:ext cx="1690377" cy="1351222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722" i="0">
                <a:solidFill>
                  <a:srgbClr val="000000"/>
                </a:solidFill>
              </a:rPr>
              <a:t>   </a:t>
            </a:r>
            <a:r>
              <a:rPr lang="en-GB" altLang="en-US" sz="3266" i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54276" name="Rectangle 13"/>
          <p:cNvSpPr>
            <a:spLocks noChangeArrowheads="1"/>
          </p:cNvSpPr>
          <p:nvPr/>
        </p:nvSpPr>
        <p:spPr bwMode="auto">
          <a:xfrm>
            <a:off x="6693343" y="1897760"/>
            <a:ext cx="1256172" cy="1503518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994" i="0">
                <a:solidFill>
                  <a:srgbClr val="000000"/>
                </a:solidFill>
              </a:rPr>
              <a:t> Door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2861101" y="2623596"/>
            <a:ext cx="3836563" cy="0"/>
          </a:xfrm>
          <a:prstGeom prst="line">
            <a:avLst/>
          </a:prstGeom>
          <a:noFill/>
          <a:ln w="5715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54278" name="AutoShape 15"/>
          <p:cNvSpPr>
            <a:spLocks noChangeArrowheads="1"/>
          </p:cNvSpPr>
          <p:nvPr/>
        </p:nvSpPr>
        <p:spPr bwMode="auto">
          <a:xfrm rot="5400000">
            <a:off x="4696754" y="2183450"/>
            <a:ext cx="617825" cy="1976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b="0" i="0">
              <a:latin typeface="Times New Roman" panose="02020603050405020304" pitchFamily="18" charset="0"/>
            </a:endParaRPr>
          </a:p>
        </p:txBody>
      </p:sp>
      <p:sp>
        <p:nvSpPr>
          <p:cNvPr id="54279" name="Text Box 16"/>
          <p:cNvSpPr txBox="1">
            <a:spLocks noChangeArrowheads="1"/>
          </p:cNvSpPr>
          <p:nvPr/>
        </p:nvSpPr>
        <p:spPr bwMode="auto">
          <a:xfrm>
            <a:off x="5736363" y="2145106"/>
            <a:ext cx="657231" cy="3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449" i="0">
                <a:solidFill>
                  <a:srgbClr val="000000"/>
                </a:solidFill>
              </a:rPr>
              <a:t>0..5</a:t>
            </a:r>
          </a:p>
        </p:txBody>
      </p:sp>
      <p:sp>
        <p:nvSpPr>
          <p:cNvPr id="54280" name="Text Box 17"/>
          <p:cNvSpPr txBox="1">
            <a:spLocks noChangeArrowheads="1"/>
          </p:cNvSpPr>
          <p:nvPr/>
        </p:nvSpPr>
        <p:spPr bwMode="auto">
          <a:xfrm>
            <a:off x="2988555" y="2145106"/>
            <a:ext cx="203582" cy="4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4491" i="0" baseline="-25000">
                <a:solidFill>
                  <a:srgbClr val="000000"/>
                </a:solidFill>
              </a:rPr>
              <a:t>*</a:t>
            </a:r>
            <a:endParaRPr lang="en-GB" altLang="en-US" sz="2586" i="0" baseline="-25000">
              <a:solidFill>
                <a:srgbClr val="000000"/>
              </a:solidFill>
            </a:endParaRPr>
          </a:p>
        </p:txBody>
      </p:sp>
      <p:sp>
        <p:nvSpPr>
          <p:cNvPr id="54281" name="Text Box 18"/>
          <p:cNvSpPr txBox="1">
            <a:spLocks noChangeArrowheads="1"/>
          </p:cNvSpPr>
          <p:nvPr/>
        </p:nvSpPr>
        <p:spPr bwMode="auto">
          <a:xfrm>
            <a:off x="3710070" y="2002530"/>
            <a:ext cx="1286415" cy="42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790" i="0">
                <a:solidFill>
                  <a:srgbClr val="000000"/>
                </a:solidFill>
              </a:rPr>
              <a:t>opens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438150"/>
            <a:ext cx="9067800" cy="40266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49" dirty="0"/>
              <a:t>A teacher teaches 1 to 3 courses (subjects)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49" dirty="0"/>
              <a:t>Each course is taught by only one teacher.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49" dirty="0"/>
              <a:t>A student can take between 1 to 5 courses.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449" dirty="0"/>
              <a:t>A course can have 10 to 300 students.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49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2667000" y="-27059"/>
            <a:ext cx="5069733" cy="465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8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994" i="0">
                <a:solidFill>
                  <a:srgbClr val="000000"/>
                </a:solidFill>
              </a:rPr>
              <a:t>  Association – Multiplicity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85098" y="2266950"/>
            <a:ext cx="6311102" cy="1921522"/>
            <a:chOff x="741" y="2587"/>
            <a:chExt cx="5397" cy="1674"/>
          </a:xfrm>
        </p:grpSpPr>
        <p:sp>
          <p:nvSpPr>
            <p:cNvPr id="55301" name="Rectangle 6"/>
            <p:cNvSpPr>
              <a:spLocks noChangeArrowheads="1"/>
            </p:cNvSpPr>
            <p:nvPr/>
          </p:nvSpPr>
          <p:spPr bwMode="auto">
            <a:xfrm>
              <a:off x="741" y="2606"/>
              <a:ext cx="1217" cy="529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chemeClr val="tx1"/>
                  </a:solidFill>
                </a:rPr>
                <a:t>Teacher</a:t>
              </a:r>
            </a:p>
          </p:txBody>
        </p:sp>
        <p:sp>
          <p:nvSpPr>
            <p:cNvPr id="55302" name="Rectangle 7"/>
            <p:cNvSpPr>
              <a:spLocks noChangeArrowheads="1"/>
            </p:cNvSpPr>
            <p:nvPr/>
          </p:nvSpPr>
          <p:spPr bwMode="auto">
            <a:xfrm>
              <a:off x="4868" y="2659"/>
              <a:ext cx="1270" cy="47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chemeClr val="tx1"/>
                  </a:solidFill>
                </a:rPr>
                <a:t>Course</a:t>
              </a:r>
            </a:p>
          </p:txBody>
        </p:sp>
        <p:sp>
          <p:nvSpPr>
            <p:cNvPr id="55303" name="Line 8"/>
            <p:cNvSpPr>
              <a:spLocks noChangeShapeType="1"/>
            </p:cNvSpPr>
            <p:nvPr/>
          </p:nvSpPr>
          <p:spPr bwMode="auto">
            <a:xfrm>
              <a:off x="1958" y="2923"/>
              <a:ext cx="291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55304" name="Text Box 9"/>
            <p:cNvSpPr txBox="1">
              <a:spLocks noChangeArrowheads="1"/>
            </p:cNvSpPr>
            <p:nvPr/>
          </p:nvSpPr>
          <p:spPr bwMode="auto">
            <a:xfrm>
              <a:off x="2741" y="2592"/>
              <a:ext cx="89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905" i="0">
                  <a:solidFill>
                    <a:schemeClr val="tx1"/>
                  </a:solidFill>
                </a:rPr>
                <a:t>teaches</a:t>
              </a:r>
            </a:p>
          </p:txBody>
        </p:sp>
        <p:sp>
          <p:nvSpPr>
            <p:cNvPr id="55305" name="Freeform 10"/>
            <p:cNvSpPr>
              <a:spLocks/>
            </p:cNvSpPr>
            <p:nvPr/>
          </p:nvSpPr>
          <p:spPr bwMode="auto">
            <a:xfrm>
              <a:off x="3757" y="2770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0214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55306" name="Text Box 11"/>
            <p:cNvSpPr txBox="1">
              <a:spLocks noChangeArrowheads="1"/>
            </p:cNvSpPr>
            <p:nvPr/>
          </p:nvSpPr>
          <p:spPr bwMode="auto">
            <a:xfrm>
              <a:off x="2163" y="2592"/>
              <a:ext cx="11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633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55307" name="Text Box 12"/>
            <p:cNvSpPr txBox="1">
              <a:spLocks noChangeArrowheads="1"/>
            </p:cNvSpPr>
            <p:nvPr/>
          </p:nvSpPr>
          <p:spPr bwMode="auto">
            <a:xfrm>
              <a:off x="4357" y="2590"/>
              <a:ext cx="5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905" i="0">
                  <a:solidFill>
                    <a:srgbClr val="FC0128"/>
                  </a:solidFill>
                  <a:ea typeface="SimSun" panose="02010600030101010101" pitchFamily="2" charset="-122"/>
                </a:rPr>
                <a:t>1..3</a:t>
              </a:r>
            </a:p>
          </p:txBody>
        </p:sp>
        <p:sp>
          <p:nvSpPr>
            <p:cNvPr id="55308" name="Text Box 13"/>
            <p:cNvSpPr txBox="1">
              <a:spLocks noChangeArrowheads="1"/>
            </p:cNvSpPr>
            <p:nvPr/>
          </p:nvSpPr>
          <p:spPr bwMode="auto">
            <a:xfrm>
              <a:off x="1949" y="2587"/>
              <a:ext cx="2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CC"/>
                  </a:solidFill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55309" name="Rectangle 14"/>
            <p:cNvSpPr>
              <a:spLocks noChangeArrowheads="1"/>
            </p:cNvSpPr>
            <p:nvPr/>
          </p:nvSpPr>
          <p:spPr bwMode="auto">
            <a:xfrm>
              <a:off x="741" y="3693"/>
              <a:ext cx="1217" cy="529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177" i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55310" name="Line 15"/>
            <p:cNvSpPr>
              <a:spLocks noChangeShapeType="1"/>
            </p:cNvSpPr>
            <p:nvPr/>
          </p:nvSpPr>
          <p:spPr bwMode="auto">
            <a:xfrm flipV="1">
              <a:off x="1958" y="2952"/>
              <a:ext cx="2910" cy="1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grpSp>
          <p:nvGrpSpPr>
            <p:cNvPr id="55311" name="Group 16"/>
            <p:cNvGrpSpPr>
              <a:grpSpLocks/>
            </p:cNvGrpSpPr>
            <p:nvPr/>
          </p:nvGrpSpPr>
          <p:grpSpPr bwMode="auto">
            <a:xfrm>
              <a:off x="2741" y="3689"/>
              <a:ext cx="732" cy="316"/>
              <a:chOff x="2486" y="3107"/>
              <a:chExt cx="664" cy="286"/>
            </a:xfrm>
          </p:grpSpPr>
          <p:sp>
            <p:nvSpPr>
              <p:cNvPr id="55315" name="Text Box 17"/>
              <p:cNvSpPr txBox="1">
                <a:spLocks noChangeArrowheads="1"/>
              </p:cNvSpPr>
              <p:nvPr/>
            </p:nvSpPr>
            <p:spPr bwMode="auto">
              <a:xfrm>
                <a:off x="2486" y="3107"/>
                <a:ext cx="60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905" i="0">
                    <a:solidFill>
                      <a:schemeClr val="tx1"/>
                    </a:solidFill>
                  </a:rPr>
                  <a:t>takes</a:t>
                </a:r>
              </a:p>
            </p:txBody>
          </p:sp>
          <p:sp>
            <p:nvSpPr>
              <p:cNvPr id="55316" name="Freeform 18"/>
              <p:cNvSpPr>
                <a:spLocks/>
              </p:cNvSpPr>
              <p:nvPr/>
            </p:nvSpPr>
            <p:spPr bwMode="auto">
              <a:xfrm>
                <a:off x="3120" y="3269"/>
                <a:ext cx="30" cy="1"/>
              </a:xfrm>
              <a:custGeom>
                <a:avLst/>
                <a:gdLst>
                  <a:gd name="T0" fmla="*/ 0 w 30"/>
                  <a:gd name="T1" fmla="*/ 0 h 1"/>
                  <a:gd name="T2" fmla="*/ 30 w 30"/>
                  <a:gd name="T3" fmla="*/ 0 h 1"/>
                  <a:gd name="T4" fmla="*/ 0 60000 65536"/>
                  <a:gd name="T5" fmla="*/ 0 60000 65536"/>
                  <a:gd name="T6" fmla="*/ 0 w 30"/>
                  <a:gd name="T7" fmla="*/ 0 h 1"/>
                  <a:gd name="T8" fmla="*/ 30 w 3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sp>
          <p:nvSpPr>
            <p:cNvPr id="55312" name="Text Box 19"/>
            <p:cNvSpPr txBox="1">
              <a:spLocks noChangeArrowheads="1"/>
            </p:cNvSpPr>
            <p:nvPr/>
          </p:nvSpPr>
          <p:spPr bwMode="auto">
            <a:xfrm>
              <a:off x="2163" y="3678"/>
              <a:ext cx="11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633" i="0">
                <a:solidFill>
                  <a:schemeClr val="tx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55313" name="Text Box 20"/>
            <p:cNvSpPr txBox="1">
              <a:spLocks noChangeArrowheads="1"/>
            </p:cNvSpPr>
            <p:nvPr/>
          </p:nvSpPr>
          <p:spPr bwMode="auto">
            <a:xfrm>
              <a:off x="4304" y="3078"/>
              <a:ext cx="5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905" i="0">
                  <a:solidFill>
                    <a:srgbClr val="FC0128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55314" name="Text Box 21"/>
            <p:cNvSpPr txBox="1">
              <a:spLocks noChangeArrowheads="1"/>
            </p:cNvSpPr>
            <p:nvPr/>
          </p:nvSpPr>
          <p:spPr bwMode="auto">
            <a:xfrm>
              <a:off x="1956" y="3982"/>
              <a:ext cx="8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9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0955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/>
              <a:t>Quiz: Draw Class Diagram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41851"/>
            <a:ext cx="9220200" cy="399209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  <a:spcAft>
                <a:spcPts val="680"/>
              </a:spcAft>
            </a:pPr>
            <a:r>
              <a:rPr lang="en-US" altLang="en-US" sz="2722" dirty="0"/>
              <a:t>A Student can take up to  five  Courses.  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680"/>
              </a:spcAft>
            </a:pPr>
            <a:r>
              <a:rPr lang="en-US" altLang="en-US" sz="2722" dirty="0"/>
              <a:t>A student needs to  enroll in at least one course. 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680"/>
              </a:spcAft>
            </a:pPr>
            <a:r>
              <a:rPr lang="en-US" altLang="en-US" sz="2722" dirty="0"/>
              <a:t>Up to 300 students can enroll in a course.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680"/>
              </a:spcAft>
            </a:pPr>
            <a:r>
              <a:rPr lang="en-US" altLang="en-US" sz="2722" dirty="0"/>
              <a:t>An offered subject in a semester should have at least 10 registered students.</a:t>
            </a:r>
          </a:p>
          <a:p>
            <a:pPr>
              <a:lnSpc>
                <a:spcPct val="125000"/>
              </a:lnSpc>
              <a:spcBef>
                <a:spcPct val="30000"/>
              </a:spcBef>
              <a:spcAft>
                <a:spcPts val="680"/>
              </a:spcAft>
            </a:pPr>
            <a:endParaRPr lang="en-US" altLang="en-US" sz="272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5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03690"/>
            <a:ext cx="5715720" cy="446087"/>
          </a:xfrm>
        </p:spPr>
        <p:txBody>
          <a:bodyPr/>
          <a:lstStyle/>
          <a:p>
            <a:r>
              <a:rPr lang="en-US" altLang="en-US" sz="1633" b="1" dirty="0" smtClean="0"/>
              <a:t>Example 2</a:t>
            </a:r>
            <a:r>
              <a:rPr lang="en-US" altLang="en-US" sz="1633" b="1" dirty="0"/>
              <a:t>: Use Case Model for Course Management Software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5750"/>
            <a:ext cx="9143999" cy="4199481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905" dirty="0"/>
              <a:t>At the beginning of each semester,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633" dirty="0"/>
              <a:t>Each professor  shall register  the courses that he is going to teach.  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905" dirty="0"/>
              <a:t>A student  can select up to four-course offerings.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633" b="1" dirty="0">
                <a:solidFill>
                  <a:srgbClr val="0000CC"/>
                </a:solidFill>
              </a:rPr>
              <a:t>During registration a </a:t>
            </a:r>
            <a:r>
              <a:rPr lang="en-AU" altLang="en-US" sz="1633" b="1" dirty="0" smtClean="0">
                <a:solidFill>
                  <a:srgbClr val="0000CC"/>
                </a:solidFill>
              </a:rPr>
              <a:t>student </a:t>
            </a:r>
            <a:r>
              <a:rPr lang="en-AU" altLang="en-US" sz="1633" b="1" dirty="0">
                <a:solidFill>
                  <a:srgbClr val="0000CC"/>
                </a:solidFill>
              </a:rPr>
              <a:t>can request a course catalogue showing course offerings for the semester. 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633" b="1" dirty="0">
                <a:solidFill>
                  <a:srgbClr val="0000CC"/>
                </a:solidFill>
              </a:rPr>
              <a:t>Information about each course such as professor, department and prerequisites would be displayed.  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633" b="1" dirty="0">
                <a:solidFill>
                  <a:srgbClr val="0000CC"/>
                </a:solidFill>
              </a:rPr>
              <a:t>The registration system  sends information to the billing </a:t>
            </a:r>
            <a:r>
              <a:rPr lang="en-AU" altLang="en-US" sz="1633" b="1" dirty="0" smtClean="0">
                <a:solidFill>
                  <a:srgbClr val="0000CC"/>
                </a:solidFill>
              </a:rPr>
              <a:t>system, </a:t>
            </a:r>
            <a:r>
              <a:rPr lang="en-AU" altLang="en-US" sz="1633" b="1" dirty="0">
                <a:solidFill>
                  <a:srgbClr val="0000CC"/>
                </a:solidFill>
              </a:rPr>
              <a:t>so </a:t>
            </a:r>
            <a:r>
              <a:rPr lang="en-AU" altLang="en-US" sz="1633" b="1" dirty="0" smtClean="0">
                <a:solidFill>
                  <a:srgbClr val="0000CC"/>
                </a:solidFill>
              </a:rPr>
              <a:t>that the </a:t>
            </a:r>
            <a:r>
              <a:rPr lang="en-AU" altLang="en-US" sz="1633" b="1" dirty="0">
                <a:solidFill>
                  <a:srgbClr val="0000CC"/>
                </a:solidFill>
              </a:rPr>
              <a:t>students can be billed for the semester.  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905" dirty="0"/>
              <a:t>For each semester, there is a period of time during which dropping of courses is permitted.  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408"/>
              </a:spcAft>
            </a:pPr>
            <a:r>
              <a:rPr lang="en-AU" altLang="en-US" sz="1905" dirty="0"/>
              <a:t>Professors must be able to access the system to see which students signed up for each of their course offerings.</a:t>
            </a:r>
            <a:endParaRPr lang="en-US" altLang="en-US" sz="1905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6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1253892" y="2364371"/>
            <a:ext cx="6695623" cy="798204"/>
            <a:chOff x="439" y="3699"/>
            <a:chExt cx="5398" cy="739"/>
          </a:xfrm>
        </p:grpSpPr>
        <p:sp>
          <p:nvSpPr>
            <p:cNvPr id="59395" name="Rectangle 4"/>
            <p:cNvSpPr>
              <a:spLocks noChangeArrowheads="1"/>
            </p:cNvSpPr>
            <p:nvPr/>
          </p:nvSpPr>
          <p:spPr bwMode="auto">
            <a:xfrm>
              <a:off x="439" y="3723"/>
              <a:ext cx="1217" cy="53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381" i="0">
                  <a:solidFill>
                    <a:srgbClr val="0000CC"/>
                  </a:solidFill>
                </a:rPr>
                <a:t>Student</a:t>
              </a:r>
            </a:p>
          </p:txBody>
        </p:sp>
        <p:sp>
          <p:nvSpPr>
            <p:cNvPr id="59396" name="Rectangle 5"/>
            <p:cNvSpPr>
              <a:spLocks noChangeArrowheads="1"/>
            </p:cNvSpPr>
            <p:nvPr/>
          </p:nvSpPr>
          <p:spPr bwMode="auto">
            <a:xfrm>
              <a:off x="4567" y="3776"/>
              <a:ext cx="1270" cy="47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381" i="0">
                  <a:solidFill>
                    <a:srgbClr val="0000CC"/>
                  </a:solidFill>
                </a:rPr>
                <a:t>Course</a:t>
              </a:r>
            </a:p>
          </p:txBody>
        </p:sp>
        <p:sp>
          <p:nvSpPr>
            <p:cNvPr id="59397" name="Line 6"/>
            <p:cNvSpPr>
              <a:spLocks noChangeShapeType="1"/>
            </p:cNvSpPr>
            <p:nvPr/>
          </p:nvSpPr>
          <p:spPr bwMode="auto">
            <a:xfrm>
              <a:off x="1656" y="4041"/>
              <a:ext cx="29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59398" name="Text Box 7"/>
            <p:cNvSpPr txBox="1">
              <a:spLocks noChangeArrowheads="1"/>
            </p:cNvSpPr>
            <p:nvPr/>
          </p:nvSpPr>
          <p:spPr bwMode="auto">
            <a:xfrm>
              <a:off x="1698" y="3704"/>
              <a:ext cx="11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rgbClr val="0000CC"/>
                </a:solidFill>
              </a:endParaRPr>
            </a:p>
          </p:txBody>
        </p:sp>
        <p:sp>
          <p:nvSpPr>
            <p:cNvPr id="59399" name="Text Box 8"/>
            <p:cNvSpPr txBox="1">
              <a:spLocks noChangeArrowheads="1"/>
            </p:cNvSpPr>
            <p:nvPr/>
          </p:nvSpPr>
          <p:spPr bwMode="auto">
            <a:xfrm>
              <a:off x="1639" y="3745"/>
              <a:ext cx="86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041" i="0">
                  <a:solidFill>
                    <a:srgbClr val="0000CC"/>
                  </a:solidFill>
                </a:rPr>
                <a:t>credits</a:t>
              </a:r>
            </a:p>
          </p:txBody>
        </p:sp>
        <p:sp>
          <p:nvSpPr>
            <p:cNvPr id="59400" name="Freeform 9"/>
            <p:cNvSpPr>
              <a:spLocks/>
            </p:cNvSpPr>
            <p:nvPr/>
          </p:nvSpPr>
          <p:spPr bwMode="auto">
            <a:xfrm>
              <a:off x="3670" y="4253"/>
              <a:ext cx="33" cy="1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59401" name="Text Box 10"/>
            <p:cNvSpPr txBox="1">
              <a:spLocks noChangeArrowheads="1"/>
            </p:cNvSpPr>
            <p:nvPr/>
          </p:nvSpPr>
          <p:spPr bwMode="auto">
            <a:xfrm>
              <a:off x="1651" y="4013"/>
              <a:ext cx="8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rPr>
                <a:t>10..300</a:t>
              </a:r>
            </a:p>
          </p:txBody>
        </p:sp>
        <p:sp>
          <p:nvSpPr>
            <p:cNvPr id="59402" name="Rectangle 11"/>
            <p:cNvSpPr>
              <a:spLocks noChangeArrowheads="1"/>
            </p:cNvSpPr>
            <p:nvPr/>
          </p:nvSpPr>
          <p:spPr bwMode="auto">
            <a:xfrm>
              <a:off x="3508" y="3699"/>
              <a:ext cx="99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rgbClr val="0000CC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59403" name="Text Box 12"/>
            <p:cNvSpPr txBox="1">
              <a:spLocks noChangeArrowheads="1"/>
            </p:cNvSpPr>
            <p:nvPr/>
          </p:nvSpPr>
          <p:spPr bwMode="auto">
            <a:xfrm>
              <a:off x="4038" y="4013"/>
              <a:ext cx="49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rPr>
                <a:t>1..5</a:t>
              </a:r>
            </a:p>
          </p:txBody>
        </p:sp>
        <p:sp>
          <p:nvSpPr>
            <p:cNvPr id="59404" name="Text Box 8"/>
            <p:cNvSpPr txBox="1">
              <a:spLocks noChangeArrowheads="1"/>
            </p:cNvSpPr>
            <p:nvPr/>
          </p:nvSpPr>
          <p:spPr bwMode="auto">
            <a:xfrm>
              <a:off x="2839" y="3745"/>
              <a:ext cx="17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041" i="0">
                  <a:solidFill>
                    <a:srgbClr val="0000CC"/>
                  </a:solidFill>
                </a:rPr>
                <a:t>hasEnrolmentOf</a:t>
              </a:r>
            </a:p>
          </p:txBody>
        </p:sp>
        <p:sp>
          <p:nvSpPr>
            <p:cNvPr id="59405" name="Text Box 8"/>
            <p:cNvSpPr txBox="1">
              <a:spLocks noChangeArrowheads="1"/>
            </p:cNvSpPr>
            <p:nvPr/>
          </p:nvSpPr>
          <p:spPr bwMode="auto">
            <a:xfrm>
              <a:off x="2599" y="4083"/>
              <a:ext cx="1776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041" i="0">
                  <a:solidFill>
                    <a:srgbClr val="0000CC"/>
                  </a:solidFill>
                </a:rPr>
                <a:t>Enrols in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40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0" y="137653"/>
            <a:ext cx="5867400" cy="4292160"/>
            <a:chOff x="2929412" y="-14747"/>
            <a:chExt cx="5985988" cy="4752498"/>
          </a:xfrm>
        </p:grpSpPr>
        <p:grpSp>
          <p:nvGrpSpPr>
            <p:cNvPr id="2" name="Group 57"/>
            <p:cNvGrpSpPr>
              <a:grpSpLocks/>
            </p:cNvGrpSpPr>
            <p:nvPr/>
          </p:nvGrpSpPr>
          <p:grpSpPr bwMode="auto">
            <a:xfrm>
              <a:off x="2929412" y="142949"/>
              <a:ext cx="5830452" cy="788483"/>
              <a:chOff x="199" y="511"/>
              <a:chExt cx="5398" cy="730"/>
            </a:xfrm>
          </p:grpSpPr>
          <p:sp>
            <p:nvSpPr>
              <p:cNvPr id="60468" name="Rectangle 4"/>
              <p:cNvSpPr>
                <a:spLocks noChangeArrowheads="1"/>
              </p:cNvSpPr>
              <p:nvPr/>
            </p:nvSpPr>
            <p:spPr bwMode="auto">
              <a:xfrm>
                <a:off x="199" y="535"/>
                <a:ext cx="1217" cy="530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Student</a:t>
                </a:r>
              </a:p>
            </p:txBody>
          </p:sp>
          <p:sp>
            <p:nvSpPr>
              <p:cNvPr id="60469" name="Rectangle 5"/>
              <p:cNvSpPr>
                <a:spLocks noChangeArrowheads="1"/>
              </p:cNvSpPr>
              <p:nvPr/>
            </p:nvSpPr>
            <p:spPr bwMode="auto">
              <a:xfrm>
                <a:off x="4327" y="588"/>
                <a:ext cx="1270" cy="47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Course</a:t>
                </a:r>
              </a:p>
            </p:txBody>
          </p:sp>
          <p:sp>
            <p:nvSpPr>
              <p:cNvPr id="60470" name="Line 6"/>
              <p:cNvSpPr>
                <a:spLocks noChangeShapeType="1"/>
              </p:cNvSpPr>
              <p:nvPr/>
            </p:nvSpPr>
            <p:spPr bwMode="auto">
              <a:xfrm>
                <a:off x="1416" y="853"/>
                <a:ext cx="291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71" name="Text Box 7"/>
              <p:cNvSpPr txBox="1">
                <a:spLocks noChangeArrowheads="1"/>
              </p:cNvSpPr>
              <p:nvPr/>
            </p:nvSpPr>
            <p:spPr bwMode="auto">
              <a:xfrm>
                <a:off x="1458" y="516"/>
                <a:ext cx="12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0472" name="Text Box 8"/>
              <p:cNvSpPr txBox="1">
                <a:spLocks noChangeArrowheads="1"/>
              </p:cNvSpPr>
              <p:nvPr/>
            </p:nvSpPr>
            <p:spPr bwMode="auto">
              <a:xfrm>
                <a:off x="1399" y="557"/>
                <a:ext cx="864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credits</a:t>
                </a:r>
              </a:p>
            </p:txBody>
          </p:sp>
          <p:sp>
            <p:nvSpPr>
              <p:cNvPr id="60473" name="Text Box 10"/>
              <p:cNvSpPr txBox="1">
                <a:spLocks noChangeArrowheads="1"/>
              </p:cNvSpPr>
              <p:nvPr/>
            </p:nvSpPr>
            <p:spPr bwMode="auto">
              <a:xfrm>
                <a:off x="1310" y="934"/>
                <a:ext cx="8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2</a:t>
                </a:r>
                <a:r>
                  <a:rPr lang="en-US" altLang="en-US" sz="1497" i="0" dirty="0" smtClean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0</a:t>
                </a: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..300</a:t>
                </a:r>
              </a:p>
            </p:txBody>
          </p:sp>
          <p:sp>
            <p:nvSpPr>
              <p:cNvPr id="60474" name="Rectangle 11"/>
              <p:cNvSpPr>
                <a:spLocks noChangeArrowheads="1"/>
              </p:cNvSpPr>
              <p:nvPr/>
            </p:nvSpPr>
            <p:spPr bwMode="auto">
              <a:xfrm>
                <a:off x="3268" y="511"/>
                <a:ext cx="99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60475" name="Text Box 12"/>
              <p:cNvSpPr txBox="1">
                <a:spLocks noChangeArrowheads="1"/>
              </p:cNvSpPr>
              <p:nvPr/>
            </p:nvSpPr>
            <p:spPr bwMode="auto">
              <a:xfrm>
                <a:off x="3882" y="915"/>
                <a:ext cx="49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1..5</a:t>
                </a:r>
              </a:p>
            </p:txBody>
          </p:sp>
          <p:sp>
            <p:nvSpPr>
              <p:cNvPr id="60476" name="Text Box 8"/>
              <p:cNvSpPr txBox="1">
                <a:spLocks noChangeArrowheads="1"/>
              </p:cNvSpPr>
              <p:nvPr/>
            </p:nvSpPr>
            <p:spPr bwMode="auto">
              <a:xfrm>
                <a:off x="2599" y="557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hasEnrolmentOf</a:t>
                </a:r>
              </a:p>
            </p:txBody>
          </p:sp>
          <p:sp>
            <p:nvSpPr>
              <p:cNvPr id="60477" name="Text Box 8"/>
              <p:cNvSpPr txBox="1">
                <a:spLocks noChangeArrowheads="1"/>
              </p:cNvSpPr>
              <p:nvPr/>
            </p:nvSpPr>
            <p:spPr bwMode="auto">
              <a:xfrm>
                <a:off x="2359" y="895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Enrols in</a:t>
                </a:r>
              </a:p>
            </p:txBody>
          </p:sp>
        </p:grp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2981257" y="1439086"/>
              <a:ext cx="5830452" cy="788483"/>
              <a:chOff x="247" y="1663"/>
              <a:chExt cx="5398" cy="730"/>
            </a:xfrm>
          </p:grpSpPr>
          <p:sp>
            <p:nvSpPr>
              <p:cNvPr id="60457" name="Rectangle 4"/>
              <p:cNvSpPr>
                <a:spLocks noChangeArrowheads="1"/>
              </p:cNvSpPr>
              <p:nvPr/>
            </p:nvSpPr>
            <p:spPr bwMode="auto">
              <a:xfrm>
                <a:off x="247" y="1687"/>
                <a:ext cx="1217" cy="530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Student</a:t>
                </a:r>
              </a:p>
            </p:txBody>
          </p:sp>
          <p:sp>
            <p:nvSpPr>
              <p:cNvPr id="60458" name="Rectangle 5"/>
              <p:cNvSpPr>
                <a:spLocks noChangeArrowheads="1"/>
              </p:cNvSpPr>
              <p:nvPr/>
            </p:nvSpPr>
            <p:spPr bwMode="auto">
              <a:xfrm>
                <a:off x="4375" y="1740"/>
                <a:ext cx="1270" cy="47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Course</a:t>
                </a:r>
              </a:p>
            </p:txBody>
          </p:sp>
          <p:sp>
            <p:nvSpPr>
              <p:cNvPr id="60459" name="Line 6"/>
              <p:cNvSpPr>
                <a:spLocks noChangeShapeType="1"/>
              </p:cNvSpPr>
              <p:nvPr/>
            </p:nvSpPr>
            <p:spPr bwMode="auto">
              <a:xfrm>
                <a:off x="1464" y="2005"/>
                <a:ext cx="291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60" name="Text Box 7"/>
              <p:cNvSpPr txBox="1">
                <a:spLocks noChangeArrowheads="1"/>
              </p:cNvSpPr>
              <p:nvPr/>
            </p:nvSpPr>
            <p:spPr bwMode="auto">
              <a:xfrm>
                <a:off x="1506" y="1668"/>
                <a:ext cx="12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0461" name="Text Box 8"/>
              <p:cNvSpPr txBox="1">
                <a:spLocks noChangeArrowheads="1"/>
              </p:cNvSpPr>
              <p:nvPr/>
            </p:nvSpPr>
            <p:spPr bwMode="auto">
              <a:xfrm>
                <a:off x="1447" y="1709"/>
                <a:ext cx="864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credits</a:t>
                </a:r>
              </a:p>
            </p:txBody>
          </p:sp>
          <p:sp>
            <p:nvSpPr>
              <p:cNvPr id="60462" name="Freeform 9"/>
              <p:cNvSpPr>
                <a:spLocks/>
              </p:cNvSpPr>
              <p:nvPr/>
            </p:nvSpPr>
            <p:spPr bwMode="auto">
              <a:xfrm>
                <a:off x="3478" y="2217"/>
                <a:ext cx="33" cy="1"/>
              </a:xfrm>
              <a:custGeom>
                <a:avLst/>
                <a:gdLst>
                  <a:gd name="T0" fmla="*/ 0 w 30"/>
                  <a:gd name="T1" fmla="*/ 0 h 1"/>
                  <a:gd name="T2" fmla="*/ 2147483646 w 30"/>
                  <a:gd name="T3" fmla="*/ 0 h 1"/>
                  <a:gd name="T4" fmla="*/ 0 60000 65536"/>
                  <a:gd name="T5" fmla="*/ 0 60000 65536"/>
                  <a:gd name="T6" fmla="*/ 0 w 30"/>
                  <a:gd name="T7" fmla="*/ 0 h 1"/>
                  <a:gd name="T8" fmla="*/ 30 w 3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63" name="Text Box 10"/>
              <p:cNvSpPr txBox="1">
                <a:spLocks noChangeArrowheads="1"/>
              </p:cNvSpPr>
              <p:nvPr/>
            </p:nvSpPr>
            <p:spPr bwMode="auto">
              <a:xfrm>
                <a:off x="1358" y="2086"/>
                <a:ext cx="8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2</a:t>
                </a:r>
                <a:r>
                  <a:rPr lang="en-US" altLang="en-US" sz="1497" i="0" dirty="0" smtClean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0</a:t>
                </a: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..300</a:t>
                </a:r>
              </a:p>
            </p:txBody>
          </p:sp>
          <p:sp>
            <p:nvSpPr>
              <p:cNvPr id="60464" name="Rectangle 11"/>
              <p:cNvSpPr>
                <a:spLocks noChangeArrowheads="1"/>
              </p:cNvSpPr>
              <p:nvPr/>
            </p:nvSpPr>
            <p:spPr bwMode="auto">
              <a:xfrm>
                <a:off x="3316" y="1663"/>
                <a:ext cx="99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60465" name="Text Box 12"/>
              <p:cNvSpPr txBox="1">
                <a:spLocks noChangeArrowheads="1"/>
              </p:cNvSpPr>
              <p:nvPr/>
            </p:nvSpPr>
            <p:spPr bwMode="auto">
              <a:xfrm>
                <a:off x="3930" y="2067"/>
                <a:ext cx="49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1..5</a:t>
                </a:r>
              </a:p>
            </p:txBody>
          </p:sp>
          <p:sp>
            <p:nvSpPr>
              <p:cNvPr id="60466" name="Text Box 8"/>
              <p:cNvSpPr txBox="1">
                <a:spLocks noChangeArrowheads="1"/>
              </p:cNvSpPr>
              <p:nvPr/>
            </p:nvSpPr>
            <p:spPr bwMode="auto">
              <a:xfrm>
                <a:off x="2647" y="1709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hasEnrolmentOf</a:t>
                </a:r>
              </a:p>
            </p:txBody>
          </p:sp>
          <p:sp>
            <p:nvSpPr>
              <p:cNvPr id="60467" name="Text Box 8"/>
              <p:cNvSpPr txBox="1">
                <a:spLocks noChangeArrowheads="1"/>
              </p:cNvSpPr>
              <p:nvPr/>
            </p:nvSpPr>
            <p:spPr bwMode="auto">
              <a:xfrm>
                <a:off x="2407" y="2047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Enrols in</a:t>
                </a:r>
              </a:p>
            </p:txBody>
          </p:sp>
        </p:grp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3061185" y="2733060"/>
              <a:ext cx="5830452" cy="788483"/>
              <a:chOff x="321" y="2765"/>
              <a:chExt cx="5398" cy="730"/>
            </a:xfrm>
          </p:grpSpPr>
          <p:sp>
            <p:nvSpPr>
              <p:cNvPr id="60446" name="Rectangle 4"/>
              <p:cNvSpPr>
                <a:spLocks noChangeArrowheads="1"/>
              </p:cNvSpPr>
              <p:nvPr/>
            </p:nvSpPr>
            <p:spPr bwMode="auto">
              <a:xfrm>
                <a:off x="321" y="2789"/>
                <a:ext cx="1217" cy="530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Student</a:t>
                </a:r>
              </a:p>
            </p:txBody>
          </p:sp>
          <p:sp>
            <p:nvSpPr>
              <p:cNvPr id="60447" name="Rectangle 5"/>
              <p:cNvSpPr>
                <a:spLocks noChangeArrowheads="1"/>
              </p:cNvSpPr>
              <p:nvPr/>
            </p:nvSpPr>
            <p:spPr bwMode="auto">
              <a:xfrm>
                <a:off x="4449" y="2842"/>
                <a:ext cx="1270" cy="47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Course</a:t>
                </a:r>
              </a:p>
            </p:txBody>
          </p:sp>
          <p:sp>
            <p:nvSpPr>
              <p:cNvPr id="60448" name="Line 6"/>
              <p:cNvSpPr>
                <a:spLocks noChangeShapeType="1"/>
              </p:cNvSpPr>
              <p:nvPr/>
            </p:nvSpPr>
            <p:spPr bwMode="auto">
              <a:xfrm>
                <a:off x="1538" y="3107"/>
                <a:ext cx="2911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1580" y="2770"/>
                <a:ext cx="12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0450" name="Text Box 8"/>
              <p:cNvSpPr txBox="1">
                <a:spLocks noChangeArrowheads="1"/>
              </p:cNvSpPr>
              <p:nvPr/>
            </p:nvSpPr>
            <p:spPr bwMode="auto">
              <a:xfrm>
                <a:off x="1521" y="2811"/>
                <a:ext cx="864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credits</a:t>
                </a:r>
              </a:p>
            </p:txBody>
          </p:sp>
          <p:sp>
            <p:nvSpPr>
              <p:cNvPr id="60451" name="Freeform 9"/>
              <p:cNvSpPr>
                <a:spLocks/>
              </p:cNvSpPr>
              <p:nvPr/>
            </p:nvSpPr>
            <p:spPr bwMode="auto">
              <a:xfrm>
                <a:off x="3552" y="3319"/>
                <a:ext cx="33" cy="1"/>
              </a:xfrm>
              <a:custGeom>
                <a:avLst/>
                <a:gdLst>
                  <a:gd name="T0" fmla="*/ 0 w 30"/>
                  <a:gd name="T1" fmla="*/ 0 h 1"/>
                  <a:gd name="T2" fmla="*/ 2147483646 w 30"/>
                  <a:gd name="T3" fmla="*/ 0 h 1"/>
                  <a:gd name="T4" fmla="*/ 0 60000 65536"/>
                  <a:gd name="T5" fmla="*/ 0 60000 65536"/>
                  <a:gd name="T6" fmla="*/ 0 w 30"/>
                  <a:gd name="T7" fmla="*/ 0 h 1"/>
                  <a:gd name="T8" fmla="*/ 30 w 3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1432" y="3188"/>
                <a:ext cx="8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2</a:t>
                </a:r>
                <a:r>
                  <a:rPr lang="en-US" altLang="en-US" sz="1497" i="0" dirty="0" smtClean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0</a:t>
                </a: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..300</a:t>
                </a:r>
              </a:p>
            </p:txBody>
          </p:sp>
          <p:sp>
            <p:nvSpPr>
              <p:cNvPr id="60453" name="Rectangle 11"/>
              <p:cNvSpPr>
                <a:spLocks noChangeArrowheads="1"/>
              </p:cNvSpPr>
              <p:nvPr/>
            </p:nvSpPr>
            <p:spPr bwMode="auto">
              <a:xfrm>
                <a:off x="3390" y="2765"/>
                <a:ext cx="99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60454" name="Text Box 12"/>
              <p:cNvSpPr txBox="1">
                <a:spLocks noChangeArrowheads="1"/>
              </p:cNvSpPr>
              <p:nvPr/>
            </p:nvSpPr>
            <p:spPr bwMode="auto">
              <a:xfrm>
                <a:off x="4004" y="3169"/>
                <a:ext cx="49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1..5</a:t>
                </a:r>
              </a:p>
            </p:txBody>
          </p:sp>
          <p:sp>
            <p:nvSpPr>
              <p:cNvPr id="60455" name="Text Box 8"/>
              <p:cNvSpPr txBox="1">
                <a:spLocks noChangeArrowheads="1"/>
              </p:cNvSpPr>
              <p:nvPr/>
            </p:nvSpPr>
            <p:spPr bwMode="auto">
              <a:xfrm>
                <a:off x="2721" y="2811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hasEnrolmentOf</a:t>
                </a:r>
              </a:p>
            </p:txBody>
          </p:sp>
          <p:sp>
            <p:nvSpPr>
              <p:cNvPr id="60456" name="Text Box 8"/>
              <p:cNvSpPr txBox="1">
                <a:spLocks noChangeArrowheads="1"/>
              </p:cNvSpPr>
              <p:nvPr/>
            </p:nvSpPr>
            <p:spPr bwMode="auto">
              <a:xfrm>
                <a:off x="2481" y="3149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Enrols in</a:t>
                </a:r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5988292" y="-14747"/>
              <a:ext cx="933218" cy="1140600"/>
              <a:chOff x="3031" y="365"/>
              <a:chExt cx="864" cy="1056"/>
            </a:xfrm>
          </p:grpSpPr>
          <p:sp>
            <p:nvSpPr>
              <p:cNvPr id="60444" name="Line 37"/>
              <p:cNvSpPr>
                <a:spLocks noChangeShapeType="1"/>
              </p:cNvSpPr>
              <p:nvPr/>
            </p:nvSpPr>
            <p:spPr bwMode="auto">
              <a:xfrm>
                <a:off x="3031" y="365"/>
                <a:ext cx="864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45" name="Line 38"/>
              <p:cNvSpPr>
                <a:spLocks noChangeShapeType="1"/>
              </p:cNvSpPr>
              <p:nvPr/>
            </p:nvSpPr>
            <p:spPr bwMode="auto">
              <a:xfrm flipH="1">
                <a:off x="3031" y="365"/>
                <a:ext cx="816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3084948" y="3949268"/>
              <a:ext cx="5830452" cy="788483"/>
              <a:chOff x="343" y="3699"/>
              <a:chExt cx="5398" cy="730"/>
            </a:xfrm>
          </p:grpSpPr>
          <p:sp>
            <p:nvSpPr>
              <p:cNvPr id="60433" name="Rectangle 4"/>
              <p:cNvSpPr>
                <a:spLocks noChangeArrowheads="1"/>
              </p:cNvSpPr>
              <p:nvPr/>
            </p:nvSpPr>
            <p:spPr bwMode="auto">
              <a:xfrm>
                <a:off x="343" y="3723"/>
                <a:ext cx="1217" cy="530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Student</a:t>
                </a:r>
              </a:p>
            </p:txBody>
          </p:sp>
          <p:sp>
            <p:nvSpPr>
              <p:cNvPr id="60434" name="Rectangle 5"/>
              <p:cNvSpPr>
                <a:spLocks noChangeArrowheads="1"/>
              </p:cNvSpPr>
              <p:nvPr/>
            </p:nvSpPr>
            <p:spPr bwMode="auto">
              <a:xfrm>
                <a:off x="4471" y="3776"/>
                <a:ext cx="1270" cy="47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79" tIns="34289" rIns="68579" bIns="34289" anchor="ctr"/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2109" i="0">
                    <a:solidFill>
                      <a:srgbClr val="0000CC"/>
                    </a:solidFill>
                  </a:rPr>
                  <a:t>Course</a:t>
                </a:r>
              </a:p>
            </p:txBody>
          </p:sp>
          <p:sp>
            <p:nvSpPr>
              <p:cNvPr id="60435" name="Line 6"/>
              <p:cNvSpPr>
                <a:spLocks noChangeShapeType="1"/>
              </p:cNvSpPr>
              <p:nvPr/>
            </p:nvSpPr>
            <p:spPr bwMode="auto">
              <a:xfrm>
                <a:off x="1560" y="4041"/>
                <a:ext cx="2911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36" name="Text Box 7"/>
              <p:cNvSpPr txBox="1">
                <a:spLocks noChangeArrowheads="1"/>
              </p:cNvSpPr>
              <p:nvPr/>
            </p:nvSpPr>
            <p:spPr bwMode="auto">
              <a:xfrm>
                <a:off x="1602" y="3704"/>
                <a:ext cx="12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0437" name="Text Box 8"/>
              <p:cNvSpPr txBox="1">
                <a:spLocks noChangeArrowheads="1"/>
              </p:cNvSpPr>
              <p:nvPr/>
            </p:nvSpPr>
            <p:spPr bwMode="auto">
              <a:xfrm>
                <a:off x="1543" y="3745"/>
                <a:ext cx="864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credits</a:t>
                </a:r>
              </a:p>
            </p:txBody>
          </p:sp>
          <p:sp>
            <p:nvSpPr>
              <p:cNvPr id="60438" name="Freeform 9"/>
              <p:cNvSpPr>
                <a:spLocks/>
              </p:cNvSpPr>
              <p:nvPr/>
            </p:nvSpPr>
            <p:spPr bwMode="auto">
              <a:xfrm>
                <a:off x="3574" y="4253"/>
                <a:ext cx="33" cy="1"/>
              </a:xfrm>
              <a:custGeom>
                <a:avLst/>
                <a:gdLst>
                  <a:gd name="T0" fmla="*/ 0 w 30"/>
                  <a:gd name="T1" fmla="*/ 0 h 1"/>
                  <a:gd name="T2" fmla="*/ 2147483646 w 30"/>
                  <a:gd name="T3" fmla="*/ 0 h 1"/>
                  <a:gd name="T4" fmla="*/ 0 60000 65536"/>
                  <a:gd name="T5" fmla="*/ 0 60000 65536"/>
                  <a:gd name="T6" fmla="*/ 0 w 30"/>
                  <a:gd name="T7" fmla="*/ 0 h 1"/>
                  <a:gd name="T8" fmla="*/ 30 w 3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39" name="Text Box 10"/>
              <p:cNvSpPr txBox="1">
                <a:spLocks noChangeArrowheads="1"/>
              </p:cNvSpPr>
              <p:nvPr/>
            </p:nvSpPr>
            <p:spPr bwMode="auto">
              <a:xfrm>
                <a:off x="1454" y="4122"/>
                <a:ext cx="8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2</a:t>
                </a:r>
                <a:r>
                  <a:rPr lang="en-US" altLang="en-US" sz="1497" i="0" dirty="0" smtClean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0</a:t>
                </a:r>
                <a:r>
                  <a:rPr lang="en-US" altLang="en-US" sz="1497" i="0" dirty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..300</a:t>
                </a:r>
              </a:p>
            </p:txBody>
          </p:sp>
          <p:sp>
            <p:nvSpPr>
              <p:cNvPr id="60440" name="Rectangle 11"/>
              <p:cNvSpPr>
                <a:spLocks noChangeArrowheads="1"/>
              </p:cNvSpPr>
              <p:nvPr/>
            </p:nvSpPr>
            <p:spPr bwMode="auto">
              <a:xfrm>
                <a:off x="3412" y="3699"/>
                <a:ext cx="99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US" altLang="en-US" sz="1769" i="0">
                  <a:solidFill>
                    <a:srgbClr val="0000CC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60441" name="Text Box 12"/>
              <p:cNvSpPr txBox="1">
                <a:spLocks noChangeArrowheads="1"/>
              </p:cNvSpPr>
              <p:nvPr/>
            </p:nvSpPr>
            <p:spPr bwMode="auto">
              <a:xfrm>
                <a:off x="4026" y="4103"/>
                <a:ext cx="499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97" i="0">
                    <a:solidFill>
                      <a:srgbClr val="0000CC"/>
                    </a:solidFill>
                    <a:ea typeface="SimSun" panose="02010600030101010101" pitchFamily="2" charset="-122"/>
                  </a:rPr>
                  <a:t>1..5</a:t>
                </a:r>
              </a:p>
            </p:txBody>
          </p:sp>
          <p:sp>
            <p:nvSpPr>
              <p:cNvPr id="60442" name="Text Box 8"/>
              <p:cNvSpPr txBox="1">
                <a:spLocks noChangeArrowheads="1"/>
              </p:cNvSpPr>
              <p:nvPr/>
            </p:nvSpPr>
            <p:spPr bwMode="auto">
              <a:xfrm>
                <a:off x="2743" y="3745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hasEnrolmentOf</a:t>
                </a:r>
              </a:p>
            </p:txBody>
          </p:sp>
          <p:sp>
            <p:nvSpPr>
              <p:cNvPr id="60443" name="Text Box 8"/>
              <p:cNvSpPr txBox="1">
                <a:spLocks noChangeArrowheads="1"/>
              </p:cNvSpPr>
              <p:nvPr/>
            </p:nvSpPr>
            <p:spPr bwMode="auto">
              <a:xfrm>
                <a:off x="2503" y="4083"/>
                <a:ext cx="177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79" tIns="34289" rIns="68579" bIns="34289">
                <a:spAutoFit/>
              </a:bodyPr>
              <a:lstStyle>
                <a:lvl1pPr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503238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503238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769" i="0">
                    <a:solidFill>
                      <a:srgbClr val="0000CC"/>
                    </a:solidFill>
                  </a:rPr>
                  <a:t>Enrols in</a:t>
                </a:r>
              </a:p>
            </p:txBody>
          </p: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5988292" y="1281389"/>
              <a:ext cx="933218" cy="1140600"/>
              <a:chOff x="3031" y="1517"/>
              <a:chExt cx="864" cy="1056"/>
            </a:xfrm>
          </p:grpSpPr>
          <p:sp>
            <p:nvSpPr>
              <p:cNvPr id="60431" name="Line 50"/>
              <p:cNvSpPr>
                <a:spLocks noChangeShapeType="1"/>
              </p:cNvSpPr>
              <p:nvPr/>
            </p:nvSpPr>
            <p:spPr bwMode="auto">
              <a:xfrm>
                <a:off x="3031" y="1517"/>
                <a:ext cx="864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32" name="Line 51"/>
              <p:cNvSpPr>
                <a:spLocks noChangeShapeType="1"/>
              </p:cNvSpPr>
              <p:nvPr/>
            </p:nvSpPr>
            <p:spPr bwMode="auto">
              <a:xfrm flipH="1">
                <a:off x="3031" y="1517"/>
                <a:ext cx="816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6091983" y="2577525"/>
              <a:ext cx="933218" cy="1140600"/>
              <a:chOff x="3127" y="2621"/>
              <a:chExt cx="864" cy="1056"/>
            </a:xfrm>
          </p:grpSpPr>
          <p:sp>
            <p:nvSpPr>
              <p:cNvPr id="60429" name="Line 52"/>
              <p:cNvSpPr>
                <a:spLocks noChangeShapeType="1"/>
              </p:cNvSpPr>
              <p:nvPr/>
            </p:nvSpPr>
            <p:spPr bwMode="auto">
              <a:xfrm>
                <a:off x="3127" y="2621"/>
                <a:ext cx="864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30" name="Line 53"/>
              <p:cNvSpPr>
                <a:spLocks noChangeShapeType="1"/>
              </p:cNvSpPr>
              <p:nvPr/>
            </p:nvSpPr>
            <p:spPr bwMode="auto">
              <a:xfrm flipH="1">
                <a:off x="3127" y="2621"/>
                <a:ext cx="816" cy="10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5262456" y="3718125"/>
              <a:ext cx="1088754" cy="985063"/>
              <a:chOff x="2359" y="3485"/>
              <a:chExt cx="1008" cy="912"/>
            </a:xfrm>
          </p:grpSpPr>
          <p:sp>
            <p:nvSpPr>
              <p:cNvPr id="60427" name="Line 54"/>
              <p:cNvSpPr>
                <a:spLocks noChangeShapeType="1"/>
              </p:cNvSpPr>
              <p:nvPr/>
            </p:nvSpPr>
            <p:spPr bwMode="auto">
              <a:xfrm>
                <a:off x="2359" y="4205"/>
                <a:ext cx="288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60428" name="Line 56"/>
              <p:cNvSpPr>
                <a:spLocks noChangeShapeType="1"/>
              </p:cNvSpPr>
              <p:nvPr/>
            </p:nvSpPr>
            <p:spPr bwMode="auto">
              <a:xfrm flipV="1">
                <a:off x="2647" y="3485"/>
                <a:ext cx="720" cy="91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</p:grpSp>
      </p:grp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76200" y="590550"/>
            <a:ext cx="1795375" cy="127274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Identify as Correct or Wrong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965" y="11718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Quiz: Read the Diagram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1616811" y="1220672"/>
            <a:ext cx="1387945" cy="766881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6323945" y="1297360"/>
            <a:ext cx="1448432" cy="690193"/>
          </a:xfrm>
          <a:prstGeom prst="rect">
            <a:avLst/>
          </a:prstGeom>
          <a:solidFill>
            <a:srgbClr val="CC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61445" name="Line 8"/>
          <p:cNvSpPr>
            <a:spLocks noChangeShapeType="1"/>
          </p:cNvSpPr>
          <p:nvPr/>
        </p:nvSpPr>
        <p:spPr bwMode="auto">
          <a:xfrm>
            <a:off x="3004756" y="1679720"/>
            <a:ext cx="3319189" cy="1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1446" name="Text Box 9"/>
          <p:cNvSpPr txBox="1">
            <a:spLocks noChangeArrowheads="1"/>
          </p:cNvSpPr>
          <p:nvPr/>
        </p:nvSpPr>
        <p:spPr bwMode="auto">
          <a:xfrm>
            <a:off x="3898010" y="1296280"/>
            <a:ext cx="984883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teaches</a:t>
            </a:r>
          </a:p>
        </p:txBody>
      </p:sp>
      <p:sp>
        <p:nvSpPr>
          <p:cNvPr id="61447" name="Freeform 10"/>
          <p:cNvSpPr>
            <a:spLocks/>
          </p:cNvSpPr>
          <p:nvPr/>
        </p:nvSpPr>
        <p:spPr bwMode="auto">
          <a:xfrm>
            <a:off x="5056972" y="1458297"/>
            <a:ext cx="37804" cy="1080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61448" name="Text Box 11"/>
          <p:cNvSpPr txBox="1">
            <a:spLocks noChangeArrowheads="1"/>
          </p:cNvSpPr>
          <p:nvPr/>
        </p:nvSpPr>
        <p:spPr bwMode="auto">
          <a:xfrm>
            <a:off x="3236827" y="1200150"/>
            <a:ext cx="138562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497" b="0" i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61449" name="Text Box 12"/>
          <p:cNvSpPr txBox="1">
            <a:spLocks noChangeArrowheads="1"/>
          </p:cNvSpPr>
          <p:nvPr/>
        </p:nvSpPr>
        <p:spPr bwMode="auto">
          <a:xfrm>
            <a:off x="5710143" y="1324363"/>
            <a:ext cx="609780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rgbClr val="FC0128"/>
                </a:solidFill>
                <a:ea typeface="SimSun" panose="02010600030101010101" pitchFamily="2" charset="-122"/>
              </a:rPr>
              <a:t>0..3</a:t>
            </a:r>
          </a:p>
        </p:txBody>
      </p:sp>
      <p:sp>
        <p:nvSpPr>
          <p:cNvPr id="61450" name="Text Box 13"/>
          <p:cNvSpPr txBox="1">
            <a:spLocks noChangeArrowheads="1"/>
          </p:cNvSpPr>
          <p:nvPr/>
        </p:nvSpPr>
        <p:spPr bwMode="auto">
          <a:xfrm>
            <a:off x="3066933" y="1366487"/>
            <a:ext cx="577720" cy="3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 i="0">
                <a:solidFill>
                  <a:srgbClr val="0000CC"/>
                </a:solidFill>
                <a:ea typeface="SimSun" panose="02010600030101010101" pitchFamily="2" charset="-122"/>
              </a:rPr>
              <a:t>1..2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72347" y="3064426"/>
            <a:ext cx="1467874" cy="932138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177" i="0">
                <a:solidFill>
                  <a:srgbClr val="000000"/>
                </a:solidFill>
              </a:rPr>
              <a:t>    </a:t>
            </a:r>
            <a:r>
              <a:rPr lang="en-GB" altLang="en-US" sz="2722" i="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39967" y="2959655"/>
            <a:ext cx="1090915" cy="1036909"/>
          </a:xfrm>
          <a:prstGeom prst="rect">
            <a:avLst/>
          </a:prstGeom>
          <a:solidFill>
            <a:srgbClr val="FFCCFF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449" i="0">
                <a:solidFill>
                  <a:srgbClr val="000000"/>
                </a:solidFill>
              </a:rPr>
              <a:t>Door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240221" y="3428424"/>
            <a:ext cx="3299747" cy="18362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 rot="5400000">
            <a:off x="4861471" y="3138954"/>
            <a:ext cx="426644" cy="171738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722" b="0" i="0">
              <a:latin typeface="Times New Roman" panose="02020603050405020304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786048" y="2959655"/>
            <a:ext cx="657231" cy="37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449" i="0">
                <a:solidFill>
                  <a:srgbClr val="000000"/>
                </a:solidFill>
              </a:rPr>
              <a:t>0..5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323389" y="3052545"/>
            <a:ext cx="166712" cy="3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3674" i="0" baseline="-25000">
                <a:solidFill>
                  <a:srgbClr val="000000"/>
                </a:solidFill>
              </a:rPr>
              <a:t>*</a:t>
            </a:r>
            <a:endParaRPr lang="en-GB" altLang="en-US" sz="2041" i="0" baseline="-25000">
              <a:solidFill>
                <a:srgbClr val="00000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49856" y="3032023"/>
            <a:ext cx="1116837" cy="34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2245" i="0">
                <a:solidFill>
                  <a:srgbClr val="000000"/>
                </a:solidFill>
              </a:rPr>
              <a:t>opens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48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1645973" y="-8776"/>
            <a:ext cx="5852054" cy="1144921"/>
          </a:xfrm>
        </p:spPr>
        <p:txBody>
          <a:bodyPr/>
          <a:lstStyle/>
          <a:p>
            <a:pPr>
              <a:lnSpc>
                <a:spcPct val="92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Association and Link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63684"/>
            <a:ext cx="9144000" cy="3793527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800" b="1" dirty="0">
                <a:solidFill>
                  <a:srgbClr val="0000CC"/>
                </a:solidFill>
              </a:rPr>
              <a:t>A link:</a:t>
            </a:r>
          </a:p>
          <a:p>
            <a:pPr lvl="1"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>
                <a:solidFill>
                  <a:srgbClr val="0000CC"/>
                </a:solidFill>
              </a:rPr>
              <a:t>An instance of an association</a:t>
            </a:r>
          </a:p>
          <a:p>
            <a:pPr lvl="1"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/>
              <a:t>Exists between two or more objects</a:t>
            </a:r>
          </a:p>
          <a:p>
            <a:pPr lvl="1"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b="1" dirty="0">
                <a:solidFill>
                  <a:srgbClr val="0000FF"/>
                </a:solidFill>
              </a:rPr>
              <a:t>Dynamically created and destroyed as the run of a system proceeds</a:t>
            </a:r>
          </a:p>
          <a:p>
            <a:pPr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800" dirty="0"/>
              <a:t>For example: </a:t>
            </a:r>
          </a:p>
          <a:p>
            <a:pPr lvl="1"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/>
              <a:t>An employee joins an organization. </a:t>
            </a:r>
          </a:p>
          <a:p>
            <a:pPr lvl="1">
              <a:lnSpc>
                <a:spcPct val="105000"/>
              </a:lnSpc>
              <a:spcBef>
                <a:spcPts val="408"/>
              </a:spcBef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dirty="0"/>
              <a:t>Leaves that organization and joins a new </a:t>
            </a:r>
            <a:r>
              <a:rPr lang="en-GB" altLang="en-US" dirty="0" smtClean="0"/>
              <a:t>organization.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707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0980"/>
            <a:ext cx="5852054" cy="854370"/>
          </a:xfrm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Association Relationship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50917"/>
            <a:ext cx="9144000" cy="4511633"/>
          </a:xfrm>
        </p:spPr>
        <p:txBody>
          <a:bodyPr>
            <a:normAutofit/>
          </a:bodyPr>
          <a:lstStyle/>
          <a:p>
            <a:pPr marL="253832" indent="-253832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r>
              <a:rPr lang="en-GB" altLang="en-US" sz="2994" dirty="0"/>
              <a:t>A class can be associated with itself </a:t>
            </a:r>
            <a:r>
              <a:rPr lang="en-GB" altLang="en-US" sz="2994" dirty="0" smtClean="0"/>
              <a:t>(</a:t>
            </a:r>
            <a:r>
              <a:rPr lang="en-GB" altLang="en-US" sz="2994" dirty="0" smtClean="0">
                <a:solidFill>
                  <a:srgbClr val="0000CC"/>
                </a:solidFill>
              </a:rPr>
              <a:t>unary</a:t>
            </a:r>
            <a:r>
              <a:rPr lang="en-GB" altLang="en-US" sz="2722" dirty="0" smtClean="0">
                <a:solidFill>
                  <a:srgbClr val="0000CC"/>
                </a:solidFill>
              </a:rPr>
              <a:t> </a:t>
            </a:r>
            <a:r>
              <a:rPr lang="en-GB" altLang="en-US" sz="2994" dirty="0"/>
              <a:t>association). </a:t>
            </a:r>
          </a:p>
          <a:p>
            <a:pPr marL="554110" lvl="1" indent="-213867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r>
              <a:rPr lang="en-GB" altLang="en-US" sz="2722" b="1" dirty="0">
                <a:solidFill>
                  <a:srgbClr val="0000CC"/>
                </a:solidFill>
              </a:rPr>
              <a:t>Give an example?</a:t>
            </a:r>
          </a:p>
          <a:p>
            <a:pPr marL="253832" indent="-253832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r>
              <a:rPr lang="en-GB" altLang="en-US" sz="2994" dirty="0"/>
              <a:t>An arrowhead used along with name:</a:t>
            </a:r>
          </a:p>
          <a:p>
            <a:pPr marL="554110" lvl="1" indent="-213867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r>
              <a:rPr lang="en-GB" altLang="en-US" sz="2722" dirty="0"/>
              <a:t>Indicates direction of association.</a:t>
            </a:r>
          </a:p>
          <a:p>
            <a:pPr marL="253832" indent="-253832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r>
              <a:rPr lang="en-GB" altLang="en-US" sz="2994" dirty="0"/>
              <a:t>Multiplicity indicates # of instances taking part in the association.</a:t>
            </a:r>
          </a:p>
          <a:p>
            <a:pPr marL="253832" indent="-253832">
              <a:lnSpc>
                <a:spcPct val="114000"/>
              </a:lnSpc>
              <a:spcBef>
                <a:spcPts val="600"/>
              </a:spcBef>
              <a:spcAft>
                <a:spcPts val="816"/>
              </a:spcAft>
              <a:buNone/>
              <a:tabLst>
                <a:tab pos="679405" algn="l"/>
                <a:tab pos="1365291" algn="l"/>
                <a:tab pos="2051177" algn="l"/>
                <a:tab pos="2737062" algn="l"/>
                <a:tab pos="3422948" algn="l"/>
                <a:tab pos="4108834" algn="l"/>
                <a:tab pos="4794720" algn="l"/>
                <a:tab pos="5480605" algn="l"/>
                <a:tab pos="6166491" algn="l"/>
                <a:tab pos="6852376" algn="l"/>
                <a:tab pos="7150494" algn="l"/>
                <a:tab pos="7152654" algn="l"/>
              </a:tabLst>
            </a:pPr>
            <a:endParaRPr lang="en-GB" altLang="en-US" sz="2994" dirty="0"/>
          </a:p>
        </p:txBody>
      </p:sp>
      <p:grpSp>
        <p:nvGrpSpPr>
          <p:cNvPr id="2" name="Group 1"/>
          <p:cNvGrpSpPr/>
          <p:nvPr/>
        </p:nvGrpSpPr>
        <p:grpSpPr>
          <a:xfrm>
            <a:off x="5867448" y="1846610"/>
            <a:ext cx="3276475" cy="1443318"/>
            <a:chOff x="5867448" y="1846610"/>
            <a:chExt cx="3276475" cy="144331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5867448" y="1846610"/>
              <a:ext cx="3276475" cy="1443318"/>
              <a:chOff x="1762" y="2202"/>
              <a:chExt cx="2344" cy="116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558" y="2202"/>
                <a:ext cx="1296" cy="81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449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762" y="2774"/>
                <a:ext cx="1324" cy="432"/>
              </a:xfrm>
              <a:prstGeom prst="rect">
                <a:avLst/>
              </a:prstGeom>
              <a:solidFill>
                <a:srgbClr val="003300"/>
              </a:solidFill>
              <a:ln w="952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3200" i="0" dirty="0">
                    <a:solidFill>
                      <a:srgbClr val="FFFF00"/>
                    </a:solidFill>
                  </a:rPr>
                  <a:t>Person</a:t>
                </a: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3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2177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016" y="3024"/>
                <a:ext cx="109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177" i="0" dirty="0" smtClean="0">
                    <a:solidFill>
                      <a:srgbClr val="0000CC"/>
                    </a:solidFill>
                  </a:rPr>
                  <a:t>Friend of</a:t>
                </a:r>
                <a:endParaRPr lang="en-US" altLang="en-US" sz="2177" i="0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8488681" y="2754631"/>
              <a:ext cx="45719" cy="45719"/>
            </a:xfrm>
            <a:custGeom>
              <a:avLst/>
              <a:gdLst>
                <a:gd name="T0" fmla="*/ 0 w 30"/>
                <a:gd name="T1" fmla="*/ 0 h 1"/>
                <a:gd name="T2" fmla="*/ 214748364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7047487" y="2132643"/>
              <a:ext cx="496254" cy="37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3674" i="0" baseline="-25000" dirty="0">
                  <a:solidFill>
                    <a:srgbClr val="000000"/>
                  </a:solidFill>
                </a:rPr>
                <a:t>*</a:t>
              </a:r>
              <a:endParaRPr lang="en-GB" altLang="en-US" sz="2041" i="0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 Box 17"/>
          <p:cNvSpPr txBox="1">
            <a:spLocks noChangeArrowheads="1"/>
          </p:cNvSpPr>
          <p:nvPr/>
        </p:nvSpPr>
        <p:spPr bwMode="auto">
          <a:xfrm flipH="1">
            <a:off x="7718154" y="2529770"/>
            <a:ext cx="1701331" cy="3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3674" i="0" baseline="-25000" dirty="0">
                <a:solidFill>
                  <a:srgbClr val="000000"/>
                </a:solidFill>
              </a:rPr>
              <a:t>*</a:t>
            </a:r>
            <a:endParaRPr lang="en-GB" altLang="en-US" sz="2041" i="0" baseline="-25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329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810" y="342397"/>
            <a:ext cx="5848814" cy="854369"/>
          </a:xfrm>
        </p:spPr>
        <p:txBody>
          <a:bodyPr>
            <a:normAutofit fontScale="90000"/>
          </a:bodyPr>
          <a:lstStyle/>
          <a:p>
            <a:r>
              <a:rPr lang="en-US" altLang="en-US" sz="3266" b="1" dirty="0"/>
              <a:t>Self Association: Example o</a:t>
            </a:r>
            <a:r>
              <a:rPr lang="en-US" altLang="en-US" sz="3266" b="1" dirty="0" smtClean="0"/>
              <a:t>f</a:t>
            </a:r>
            <a:r>
              <a:rPr lang="en-US" altLang="en-US" sz="3266" b="1" dirty="0"/>
              <a:t/>
            </a:r>
            <a:br>
              <a:rPr lang="en-US" altLang="en-US" sz="3266" b="1" dirty="0"/>
            </a:br>
            <a:r>
              <a:rPr lang="en-US" altLang="en-US" sz="3266" b="1" dirty="0"/>
              <a:t>Computer Network</a:t>
            </a:r>
          </a:p>
        </p:txBody>
      </p:sp>
      <p:sp>
        <p:nvSpPr>
          <p:cNvPr id="67587" name="Text Box 8"/>
          <p:cNvSpPr txBox="1">
            <a:spLocks noChangeArrowheads="1"/>
          </p:cNvSpPr>
          <p:nvPr/>
        </p:nvSpPr>
        <p:spPr bwMode="auto">
          <a:xfrm>
            <a:off x="6144106" y="3035678"/>
            <a:ext cx="184731" cy="3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061107" y="1965286"/>
            <a:ext cx="3194975" cy="157480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779907" y="3035678"/>
            <a:ext cx="3786878" cy="833848"/>
          </a:xfrm>
          <a:prstGeom prst="rect">
            <a:avLst/>
          </a:prstGeom>
          <a:solidFill>
            <a:srgbClr val="003300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3674" i="0">
                <a:solidFill>
                  <a:srgbClr val="FFFF00"/>
                </a:solidFill>
              </a:rPr>
              <a:t>Computer</a:t>
            </a:r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3081445" y="2573390"/>
            <a:ext cx="94725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177" i="0">
              <a:solidFill>
                <a:schemeClr val="tx1"/>
              </a:solidFill>
            </a:endParaRP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4675692" y="2068977"/>
            <a:ext cx="2019812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77" i="0">
                <a:solidFill>
                  <a:srgbClr val="0000CC"/>
                </a:solidFill>
              </a:rPr>
              <a:t>Connects to</a:t>
            </a:r>
          </a:p>
        </p:txBody>
      </p:sp>
      <p:sp>
        <p:nvSpPr>
          <p:cNvPr id="67592" name="Text Box 17"/>
          <p:cNvSpPr txBox="1">
            <a:spLocks noChangeArrowheads="1"/>
          </p:cNvSpPr>
          <p:nvPr/>
        </p:nvSpPr>
        <p:spPr bwMode="auto">
          <a:xfrm>
            <a:off x="3698188" y="2639277"/>
            <a:ext cx="147476" cy="33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3266" i="0" baseline="-25000">
                <a:solidFill>
                  <a:srgbClr val="000000"/>
                </a:solidFill>
              </a:rPr>
              <a:t>*</a:t>
            </a:r>
            <a:endParaRPr lang="en-GB" altLang="en-US" sz="1769" i="0" baseline="-25000">
              <a:solidFill>
                <a:srgbClr val="000000"/>
              </a:solidFill>
            </a:endParaRPr>
          </a:p>
        </p:txBody>
      </p:sp>
      <p:sp>
        <p:nvSpPr>
          <p:cNvPr id="67593" name="Text Box 17"/>
          <p:cNvSpPr txBox="1">
            <a:spLocks noChangeArrowheads="1"/>
          </p:cNvSpPr>
          <p:nvPr/>
        </p:nvSpPr>
        <p:spPr bwMode="auto">
          <a:xfrm>
            <a:off x="5676956" y="3137209"/>
            <a:ext cx="147476" cy="33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Comic Sans MS" panose="030F0702030302020204" pitchFamily="66" charset="0"/>
              <a:buNone/>
            </a:pPr>
            <a:r>
              <a:rPr lang="en-GB" altLang="en-US" sz="3266" i="0" baseline="-25000">
                <a:solidFill>
                  <a:srgbClr val="000000"/>
                </a:solidFill>
              </a:rPr>
              <a:t>*</a:t>
            </a:r>
            <a:endParaRPr lang="en-GB" altLang="en-US" sz="1769" i="0" baseline="-25000">
              <a:solidFill>
                <a:srgbClr val="000000"/>
              </a:solidFill>
            </a:endParaRPr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6075519" y="1809750"/>
            <a:ext cx="137174" cy="59407"/>
          </a:xfrm>
          <a:custGeom>
            <a:avLst/>
            <a:gdLst>
              <a:gd name="T0" fmla="*/ 0 w 30"/>
              <a:gd name="T1" fmla="*/ 0 h 1"/>
              <a:gd name="T2" fmla="*/ 2147483646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8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92080"/>
            <a:ext cx="2389211" cy="122727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Computer Network: Object Diagram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2800182" y="514350"/>
            <a:ext cx="160072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4857798" y="514350"/>
            <a:ext cx="160072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6972660" y="514350"/>
            <a:ext cx="160072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4915043" y="1486453"/>
            <a:ext cx="159964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5" name="Rectangle 9"/>
          <p:cNvSpPr>
            <a:spLocks noChangeArrowheads="1"/>
          </p:cNvSpPr>
          <p:nvPr/>
        </p:nvSpPr>
        <p:spPr bwMode="auto">
          <a:xfrm>
            <a:off x="2971920" y="2285736"/>
            <a:ext cx="159964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6" name="Rectangle 10"/>
          <p:cNvSpPr>
            <a:spLocks noChangeArrowheads="1"/>
          </p:cNvSpPr>
          <p:nvPr/>
        </p:nvSpPr>
        <p:spPr bwMode="auto">
          <a:xfrm>
            <a:off x="2971920" y="3315085"/>
            <a:ext cx="159964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7" name="Rectangle 11"/>
          <p:cNvSpPr>
            <a:spLocks noChangeArrowheads="1"/>
          </p:cNvSpPr>
          <p:nvPr/>
        </p:nvSpPr>
        <p:spPr bwMode="auto">
          <a:xfrm>
            <a:off x="5142948" y="3315085"/>
            <a:ext cx="160072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8" name="Rectangle 12"/>
          <p:cNvSpPr>
            <a:spLocks noChangeArrowheads="1"/>
          </p:cNvSpPr>
          <p:nvPr/>
        </p:nvSpPr>
        <p:spPr bwMode="auto">
          <a:xfrm>
            <a:off x="7087152" y="3315085"/>
            <a:ext cx="1599648" cy="6858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solidFill>
                <a:srgbClr val="FFFF00"/>
              </a:solidFill>
            </a:endParaRPr>
          </a:p>
        </p:txBody>
      </p:sp>
      <p:sp>
        <p:nvSpPr>
          <p:cNvPr id="68619" name="Line 13"/>
          <p:cNvSpPr>
            <a:spLocks noChangeShapeType="1"/>
          </p:cNvSpPr>
          <p:nvPr/>
        </p:nvSpPr>
        <p:spPr bwMode="auto">
          <a:xfrm flipH="1">
            <a:off x="3771203" y="1771603"/>
            <a:ext cx="114384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0" name="Line 14"/>
          <p:cNvSpPr>
            <a:spLocks noChangeShapeType="1"/>
          </p:cNvSpPr>
          <p:nvPr/>
        </p:nvSpPr>
        <p:spPr bwMode="auto">
          <a:xfrm>
            <a:off x="3771204" y="1771603"/>
            <a:ext cx="0" cy="514134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1" name="Line 15"/>
          <p:cNvSpPr>
            <a:spLocks noChangeShapeType="1"/>
          </p:cNvSpPr>
          <p:nvPr/>
        </p:nvSpPr>
        <p:spPr bwMode="auto">
          <a:xfrm>
            <a:off x="3486054" y="1200222"/>
            <a:ext cx="0" cy="514134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2" name="Line 16"/>
          <p:cNvSpPr>
            <a:spLocks noChangeShapeType="1"/>
          </p:cNvSpPr>
          <p:nvPr/>
        </p:nvSpPr>
        <p:spPr bwMode="auto">
          <a:xfrm>
            <a:off x="3486054" y="1714356"/>
            <a:ext cx="142899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3" name="Line 17"/>
          <p:cNvSpPr>
            <a:spLocks noChangeShapeType="1"/>
          </p:cNvSpPr>
          <p:nvPr/>
        </p:nvSpPr>
        <p:spPr bwMode="auto">
          <a:xfrm>
            <a:off x="5600916" y="1200223"/>
            <a:ext cx="0" cy="28623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4" name="Line 18"/>
          <p:cNvSpPr>
            <a:spLocks noChangeShapeType="1"/>
          </p:cNvSpPr>
          <p:nvPr/>
        </p:nvSpPr>
        <p:spPr bwMode="auto">
          <a:xfrm>
            <a:off x="7773023" y="1200222"/>
            <a:ext cx="0" cy="57138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5" name="Line 19"/>
          <p:cNvSpPr>
            <a:spLocks noChangeShapeType="1"/>
          </p:cNvSpPr>
          <p:nvPr/>
        </p:nvSpPr>
        <p:spPr bwMode="auto">
          <a:xfrm flipH="1">
            <a:off x="6514692" y="1771603"/>
            <a:ext cx="1258332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6" name="Line 20"/>
          <p:cNvSpPr>
            <a:spLocks noChangeShapeType="1"/>
          </p:cNvSpPr>
          <p:nvPr/>
        </p:nvSpPr>
        <p:spPr bwMode="auto">
          <a:xfrm>
            <a:off x="4571568" y="2629213"/>
            <a:ext cx="1371744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7" name="Line 21"/>
          <p:cNvSpPr>
            <a:spLocks noChangeShapeType="1"/>
          </p:cNvSpPr>
          <p:nvPr/>
        </p:nvSpPr>
        <p:spPr bwMode="auto">
          <a:xfrm>
            <a:off x="5943311" y="2629213"/>
            <a:ext cx="0" cy="68587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8" name="Line 22"/>
          <p:cNvSpPr>
            <a:spLocks noChangeShapeType="1"/>
          </p:cNvSpPr>
          <p:nvPr/>
        </p:nvSpPr>
        <p:spPr bwMode="auto">
          <a:xfrm>
            <a:off x="4571567" y="3714726"/>
            <a:ext cx="57138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29" name="Line 23"/>
          <p:cNvSpPr>
            <a:spLocks noChangeShapeType="1"/>
          </p:cNvSpPr>
          <p:nvPr/>
        </p:nvSpPr>
        <p:spPr bwMode="auto">
          <a:xfrm>
            <a:off x="6743676" y="3657481"/>
            <a:ext cx="343476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79" tIns="34289" rIns="68579" bIns="34289"/>
          <a:lstStyle/>
          <a:p>
            <a:endParaRPr lang="en-US" sz="1225"/>
          </a:p>
        </p:txBody>
      </p:sp>
      <p:sp>
        <p:nvSpPr>
          <p:cNvPr id="68630" name="Text Box 24"/>
          <p:cNvSpPr txBox="1">
            <a:spLocks noChangeArrowheads="1"/>
          </p:cNvSpPr>
          <p:nvPr/>
        </p:nvSpPr>
        <p:spPr bwMode="auto">
          <a:xfrm>
            <a:off x="5257439" y="3486823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Node7</a:t>
            </a:r>
          </a:p>
        </p:txBody>
      </p:sp>
      <p:sp>
        <p:nvSpPr>
          <p:cNvPr id="68631" name="Text Box 25"/>
          <p:cNvSpPr txBox="1">
            <a:spLocks noChangeArrowheads="1"/>
          </p:cNvSpPr>
          <p:nvPr/>
        </p:nvSpPr>
        <p:spPr bwMode="auto">
          <a:xfrm>
            <a:off x="4972290" y="686089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Node2</a:t>
            </a:r>
          </a:p>
        </p:txBody>
      </p:sp>
      <p:sp>
        <p:nvSpPr>
          <p:cNvPr id="68632" name="Text Box 26"/>
          <p:cNvSpPr txBox="1">
            <a:spLocks noChangeArrowheads="1"/>
          </p:cNvSpPr>
          <p:nvPr/>
        </p:nvSpPr>
        <p:spPr bwMode="auto">
          <a:xfrm>
            <a:off x="7029906" y="686089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Node3</a:t>
            </a:r>
          </a:p>
        </p:txBody>
      </p:sp>
      <p:sp>
        <p:nvSpPr>
          <p:cNvPr id="68633" name="Text Box 27"/>
          <p:cNvSpPr txBox="1">
            <a:spLocks noChangeArrowheads="1"/>
          </p:cNvSpPr>
          <p:nvPr/>
        </p:nvSpPr>
        <p:spPr bwMode="auto">
          <a:xfrm>
            <a:off x="4972290" y="1657111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Node4</a:t>
            </a:r>
          </a:p>
        </p:txBody>
      </p:sp>
      <p:sp>
        <p:nvSpPr>
          <p:cNvPr id="68634" name="Text Box 28"/>
          <p:cNvSpPr txBox="1">
            <a:spLocks noChangeArrowheads="1"/>
          </p:cNvSpPr>
          <p:nvPr/>
        </p:nvSpPr>
        <p:spPr bwMode="auto">
          <a:xfrm>
            <a:off x="3029166" y="2457475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Node5</a:t>
            </a:r>
          </a:p>
        </p:txBody>
      </p:sp>
      <p:sp>
        <p:nvSpPr>
          <p:cNvPr id="68635" name="Text Box 29"/>
          <p:cNvSpPr txBox="1">
            <a:spLocks noChangeArrowheads="1"/>
          </p:cNvSpPr>
          <p:nvPr/>
        </p:nvSpPr>
        <p:spPr bwMode="auto">
          <a:xfrm>
            <a:off x="3029166" y="3496544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Node6</a:t>
            </a:r>
          </a:p>
        </p:txBody>
      </p:sp>
      <p:sp>
        <p:nvSpPr>
          <p:cNvPr id="68636" name="Text Box 30"/>
          <p:cNvSpPr txBox="1">
            <a:spLocks noChangeArrowheads="1"/>
          </p:cNvSpPr>
          <p:nvPr/>
        </p:nvSpPr>
        <p:spPr bwMode="auto">
          <a:xfrm>
            <a:off x="2914674" y="686089"/>
            <a:ext cx="142899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Node1</a:t>
            </a:r>
          </a:p>
        </p:txBody>
      </p:sp>
      <p:sp>
        <p:nvSpPr>
          <p:cNvPr id="68637" name="Text Box 31"/>
          <p:cNvSpPr txBox="1">
            <a:spLocks noChangeArrowheads="1"/>
          </p:cNvSpPr>
          <p:nvPr/>
        </p:nvSpPr>
        <p:spPr bwMode="auto">
          <a:xfrm>
            <a:off x="7201644" y="3486823"/>
            <a:ext cx="1427910" cy="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49" i="0" u="sng">
                <a:solidFill>
                  <a:srgbClr val="FFFF00"/>
                </a:solidFill>
              </a:rPr>
              <a:t>Node8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3828883" y="2900105"/>
            <a:ext cx="1194877" cy="34150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works for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8377" y="4098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Association Exercise 1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583" y="757160"/>
            <a:ext cx="6643777" cy="3214417"/>
          </a:xfrm>
        </p:spPr>
        <p:txBody>
          <a:bodyPr/>
          <a:lstStyle/>
          <a:p>
            <a:r>
              <a:rPr lang="en-US" altLang="en-US" sz="2449"/>
              <a:t>A Person works for a Company.</a:t>
            </a:r>
          </a:p>
          <a:p>
            <a:endParaRPr lang="en-US" altLang="en-US" sz="2449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714021" y="2315763"/>
            <a:ext cx="1314498" cy="885693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654" i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6115483" y="2404333"/>
            <a:ext cx="1371744" cy="797124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68579" tIns="34289" rIns="68579" bIns="34289" anchor="ctr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381" i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019910" name="Line 6"/>
          <p:cNvSpPr>
            <a:spLocks noChangeShapeType="1"/>
          </p:cNvSpPr>
          <p:nvPr/>
        </p:nvSpPr>
        <p:spPr bwMode="auto">
          <a:xfrm>
            <a:off x="3028519" y="2971393"/>
            <a:ext cx="3086964" cy="216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3068483" y="2618195"/>
            <a:ext cx="972059" cy="29963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019912" name="Text Box 8"/>
          <p:cNvSpPr txBox="1">
            <a:spLocks noChangeArrowheads="1"/>
          </p:cNvSpPr>
          <p:nvPr/>
        </p:nvSpPr>
        <p:spPr bwMode="auto">
          <a:xfrm>
            <a:off x="5141220" y="2618195"/>
            <a:ext cx="1089835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employer</a:t>
            </a:r>
          </a:p>
        </p:txBody>
      </p:sp>
      <p:sp>
        <p:nvSpPr>
          <p:cNvPr id="1019914" name="AutoShape 10"/>
          <p:cNvSpPr>
            <a:spLocks noChangeArrowheads="1"/>
          </p:cNvSpPr>
          <p:nvPr/>
        </p:nvSpPr>
        <p:spPr bwMode="auto">
          <a:xfrm rot="5716874">
            <a:off x="5014307" y="3062663"/>
            <a:ext cx="265708" cy="113412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i="0">
              <a:latin typeface="Times New Roman" panose="02020603050405020304" pitchFamily="18" charset="0"/>
            </a:endParaRP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3991450" y="3660505"/>
            <a:ext cx="1776766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rgbClr val="0000CC"/>
                </a:solidFill>
                <a:ea typeface="SimSun" panose="02010600030101010101" pitchFamily="2" charset="-122"/>
              </a:rPr>
              <a:t>Association Name</a:t>
            </a:r>
          </a:p>
        </p:txBody>
      </p:sp>
      <p:sp>
        <p:nvSpPr>
          <p:cNvPr id="71692" name="Line 13"/>
          <p:cNvSpPr>
            <a:spLocks noChangeShapeType="1"/>
          </p:cNvSpPr>
          <p:nvPr/>
        </p:nvSpPr>
        <p:spPr bwMode="auto">
          <a:xfrm flipH="1" flipV="1">
            <a:off x="4171279" y="3194976"/>
            <a:ext cx="1086594" cy="531416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71693" name="Text Box 15"/>
          <p:cNvSpPr txBox="1">
            <a:spLocks noChangeArrowheads="1"/>
          </p:cNvSpPr>
          <p:nvPr/>
        </p:nvSpPr>
        <p:spPr bwMode="auto">
          <a:xfrm>
            <a:off x="3796258" y="1431151"/>
            <a:ext cx="523219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rgbClr val="0000CC"/>
                </a:solidFill>
                <a:ea typeface="SimSun" panose="02010600030101010101" pitchFamily="2" charset="-122"/>
              </a:rPr>
              <a:t>Role</a:t>
            </a:r>
          </a:p>
        </p:txBody>
      </p:sp>
      <p:sp>
        <p:nvSpPr>
          <p:cNvPr id="71694" name="Line 16"/>
          <p:cNvSpPr>
            <a:spLocks noChangeShapeType="1"/>
          </p:cNvSpPr>
          <p:nvPr/>
        </p:nvSpPr>
        <p:spPr bwMode="auto">
          <a:xfrm flipH="1">
            <a:off x="3414119" y="1742224"/>
            <a:ext cx="535736" cy="931058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71695" name="Line 17"/>
          <p:cNvSpPr>
            <a:spLocks noChangeShapeType="1"/>
          </p:cNvSpPr>
          <p:nvPr/>
        </p:nvSpPr>
        <p:spPr bwMode="auto">
          <a:xfrm>
            <a:off x="4105392" y="1742224"/>
            <a:ext cx="1296136" cy="985063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71696" name="Text Box 21"/>
          <p:cNvSpPr txBox="1">
            <a:spLocks noChangeArrowheads="1"/>
          </p:cNvSpPr>
          <p:nvPr/>
        </p:nvSpPr>
        <p:spPr bwMode="auto">
          <a:xfrm>
            <a:off x="76200" y="4019550"/>
            <a:ext cx="7146191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77" i="0" dirty="0">
                <a:solidFill>
                  <a:srgbClr val="0000CC"/>
                </a:solidFill>
              </a:rPr>
              <a:t>Observe: Implicit bidirectional navigation</a:t>
            </a:r>
          </a:p>
        </p:txBody>
      </p:sp>
      <p:sp>
        <p:nvSpPr>
          <p:cNvPr id="71697" name="Text Box 15"/>
          <p:cNvSpPr txBox="1">
            <a:spLocks noChangeArrowheads="1"/>
          </p:cNvSpPr>
          <p:nvPr/>
        </p:nvSpPr>
        <p:spPr bwMode="auto">
          <a:xfrm>
            <a:off x="4673935" y="1445192"/>
            <a:ext cx="3413433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rgbClr val="0000CC"/>
                </a:solidFill>
                <a:ea typeface="SimSun" panose="02010600030101010101" pitchFamily="2" charset="-122"/>
              </a:rPr>
              <a:t>Implicit attribute of type Company</a:t>
            </a:r>
          </a:p>
        </p:txBody>
      </p:sp>
      <p:sp>
        <p:nvSpPr>
          <p:cNvPr id="71698" name="Line 16"/>
          <p:cNvSpPr>
            <a:spLocks noChangeShapeType="1"/>
          </p:cNvSpPr>
          <p:nvPr/>
        </p:nvSpPr>
        <p:spPr bwMode="auto">
          <a:xfrm flipH="1">
            <a:off x="3777037" y="1794069"/>
            <a:ext cx="1296136" cy="881373"/>
          </a:xfrm>
          <a:prstGeom prst="line">
            <a:avLst/>
          </a:prstGeom>
          <a:noFill/>
          <a:ln w="38100">
            <a:solidFill>
              <a:srgbClr val="0033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 flipH="1">
            <a:off x="5505219" y="2156987"/>
            <a:ext cx="207382" cy="570300"/>
          </a:xfrm>
          <a:prstGeom prst="line">
            <a:avLst/>
          </a:prstGeom>
          <a:noFill/>
          <a:ln w="38100">
            <a:solidFill>
              <a:srgbClr val="0033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1225"/>
          </a:p>
        </p:txBody>
      </p:sp>
      <p:sp>
        <p:nvSpPr>
          <p:cNvPr id="71700" name="Text Box 15"/>
          <p:cNvSpPr txBox="1">
            <a:spLocks noChangeArrowheads="1"/>
          </p:cNvSpPr>
          <p:nvPr/>
        </p:nvSpPr>
        <p:spPr bwMode="auto">
          <a:xfrm>
            <a:off x="4829276" y="1897760"/>
            <a:ext cx="3225882" cy="29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rgbClr val="0000CC"/>
                </a:solidFill>
                <a:ea typeface="SimSun" panose="02010600030101010101" pitchFamily="2" charset="-122"/>
              </a:rPr>
              <a:t>Implicit attribute of type Person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42217" y="4042480"/>
            <a:ext cx="5858535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77" i="0" dirty="0">
                <a:solidFill>
                  <a:srgbClr val="0000CC"/>
                </a:solidFill>
              </a:rPr>
              <a:t>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4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3" grpId="0" animBg="1"/>
      <p:bldP spid="1019908" grpId="0" animBg="1"/>
      <p:bldP spid="1019909" grpId="0" animBg="1"/>
      <p:bldP spid="1019910" grpId="0" animBg="1"/>
      <p:bldP spid="1019911" grpId="0" animBg="1"/>
      <p:bldP spid="1019912" grpId="0"/>
      <p:bldP spid="1019914" grpId="0" animBg="1"/>
      <p:bldP spid="71691" grpId="0"/>
      <p:bldP spid="71692" grpId="0" animBg="1"/>
      <p:bldP spid="71693" grpId="0"/>
      <p:bldP spid="71694" grpId="0" animBg="1"/>
      <p:bldP spid="71695" grpId="0" animBg="1"/>
      <p:bldP spid="71696" grpId="0"/>
      <p:bldP spid="71697" grpId="0"/>
      <p:bldP spid="71698" grpId="0" animBg="1"/>
      <p:bldP spid="71699" grpId="0" animBg="1"/>
      <p:bldP spid="71700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6200" y="267420"/>
            <a:ext cx="3660199" cy="856530"/>
          </a:xfrm>
        </p:spPr>
        <p:txBody>
          <a:bodyPr vert="horz" lIns="68579" tIns="34289" rIns="68579" bIns="34289" rtlCol="0" anchor="ctr">
            <a:normAutofit fontScale="90000"/>
          </a:bodyPr>
          <a:lstStyle/>
          <a:p>
            <a:r>
              <a:rPr lang="en-US" altLang="en-US" sz="2800" b="1" dirty="0" smtClean="0"/>
              <a:t>Types of Class Relationships</a:t>
            </a:r>
          </a:p>
        </p:txBody>
      </p:sp>
      <p:grpSp>
        <p:nvGrpSpPr>
          <p:cNvPr id="96259" name="Group 26"/>
          <p:cNvGrpSpPr>
            <a:grpSpLocks/>
          </p:cNvGrpSpPr>
          <p:nvPr/>
        </p:nvGrpSpPr>
        <p:grpSpPr bwMode="auto">
          <a:xfrm>
            <a:off x="2743200" y="251923"/>
            <a:ext cx="6324600" cy="4072427"/>
            <a:chOff x="752" y="845"/>
            <a:chExt cx="4763" cy="3584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2699" y="845"/>
              <a:ext cx="839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Relation</a:t>
              </a:r>
            </a:p>
          </p:txBody>
        </p:sp>
        <p:sp>
          <p:nvSpPr>
            <p:cNvPr id="96261" name="Text Box 6"/>
            <p:cNvSpPr txBox="1">
              <a:spLocks noChangeArrowheads="1"/>
            </p:cNvSpPr>
            <p:nvPr/>
          </p:nvSpPr>
          <p:spPr bwMode="auto">
            <a:xfrm>
              <a:off x="2504" y="1697"/>
              <a:ext cx="1136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Association</a:t>
              </a:r>
            </a:p>
          </p:txBody>
        </p:sp>
        <p:sp>
          <p:nvSpPr>
            <p:cNvPr id="96262" name="Text Box 7"/>
            <p:cNvSpPr txBox="1">
              <a:spLocks noChangeArrowheads="1"/>
            </p:cNvSpPr>
            <p:nvPr/>
          </p:nvSpPr>
          <p:spPr bwMode="auto">
            <a:xfrm>
              <a:off x="752" y="1688"/>
              <a:ext cx="1411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Generalization</a:t>
              </a:r>
            </a:p>
          </p:txBody>
        </p:sp>
        <p:sp>
          <p:nvSpPr>
            <p:cNvPr id="96263" name="Text Box 8"/>
            <p:cNvSpPr txBox="1">
              <a:spLocks noChangeArrowheads="1"/>
            </p:cNvSpPr>
            <p:nvPr/>
          </p:nvSpPr>
          <p:spPr bwMode="auto">
            <a:xfrm>
              <a:off x="4286" y="1697"/>
              <a:ext cx="1183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Dependency</a:t>
              </a:r>
            </a:p>
          </p:txBody>
        </p:sp>
        <p:sp>
          <p:nvSpPr>
            <p:cNvPr id="96264" name="Text Box 9"/>
            <p:cNvSpPr txBox="1">
              <a:spLocks noChangeArrowheads="1"/>
            </p:cNvSpPr>
            <p:nvPr/>
          </p:nvSpPr>
          <p:spPr bwMode="auto">
            <a:xfrm>
              <a:off x="1974" y="3355"/>
              <a:ext cx="1202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Aggregation</a:t>
              </a:r>
            </a:p>
          </p:txBody>
        </p:sp>
        <p:sp>
          <p:nvSpPr>
            <p:cNvPr id="96265" name="Text Box 10"/>
            <p:cNvSpPr txBox="1">
              <a:spLocks noChangeArrowheads="1"/>
            </p:cNvSpPr>
            <p:nvPr/>
          </p:nvSpPr>
          <p:spPr bwMode="auto">
            <a:xfrm>
              <a:off x="1657" y="2561"/>
              <a:ext cx="1801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Binary Association</a:t>
              </a:r>
            </a:p>
          </p:txBody>
        </p:sp>
        <p:sp>
          <p:nvSpPr>
            <p:cNvPr id="96266" name="Text Box 11"/>
            <p:cNvSpPr txBox="1">
              <a:spLocks noChangeArrowheads="1"/>
            </p:cNvSpPr>
            <p:nvPr/>
          </p:nvSpPr>
          <p:spPr bwMode="auto">
            <a:xfrm>
              <a:off x="3721" y="2561"/>
              <a:ext cx="1794" cy="33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00" i="0" dirty="0">
                  <a:solidFill>
                    <a:srgbClr val="000000"/>
                  </a:solidFill>
                  <a:ea typeface="MS PGothic" panose="020B0600070205080204" pitchFamily="34" charset="-128"/>
                </a:rPr>
                <a:t>N-</a:t>
              </a:r>
              <a:r>
                <a:rPr kumimoji="1" lang="en-US" altLang="en-US" sz="2000" i="0" dirty="0" err="1">
                  <a:solidFill>
                    <a:srgbClr val="000000"/>
                  </a:solidFill>
                  <a:ea typeface="MS PGothic" panose="020B0600070205080204" pitchFamily="34" charset="-128"/>
                </a:rPr>
                <a:t>ary</a:t>
              </a:r>
              <a:r>
                <a:rPr kumimoji="1" lang="en-US" altLang="en-US" sz="2000" i="0" dirty="0">
                  <a:solidFill>
                    <a:srgbClr val="000000"/>
                  </a:solidFill>
                  <a:ea typeface="MS PGothic" panose="020B0600070205080204" pitchFamily="34" charset="-128"/>
                </a:rPr>
                <a:t> Association</a:t>
              </a:r>
              <a:endParaRPr kumimoji="1" lang="en-US" altLang="en-US" sz="2041" i="0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267" name="AutoShape 12"/>
            <p:cNvSpPr>
              <a:spLocks noChangeArrowheads="1"/>
            </p:cNvSpPr>
            <p:nvPr/>
          </p:nvSpPr>
          <p:spPr bwMode="auto">
            <a:xfrm rot="-8773">
              <a:off x="3016" y="1186"/>
              <a:ext cx="212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268" name="AutoShape 13"/>
            <p:cNvSpPr>
              <a:spLocks noChangeArrowheads="1"/>
            </p:cNvSpPr>
            <p:nvPr/>
          </p:nvSpPr>
          <p:spPr bwMode="auto">
            <a:xfrm rot="-8773">
              <a:off x="2980" y="2032"/>
              <a:ext cx="212" cy="21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269" name="AutoShape 14"/>
            <p:cNvSpPr>
              <a:spLocks noChangeArrowheads="1"/>
            </p:cNvSpPr>
            <p:nvPr/>
          </p:nvSpPr>
          <p:spPr bwMode="auto">
            <a:xfrm rot="-8773">
              <a:off x="2504" y="2932"/>
              <a:ext cx="211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270" name="Line 15"/>
            <p:cNvSpPr>
              <a:spLocks noChangeShapeType="1"/>
            </p:cNvSpPr>
            <p:nvPr/>
          </p:nvSpPr>
          <p:spPr bwMode="auto">
            <a:xfrm>
              <a:off x="2609" y="3143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1" name="Line 16"/>
            <p:cNvSpPr>
              <a:spLocks noChangeShapeType="1"/>
            </p:cNvSpPr>
            <p:nvPr/>
          </p:nvSpPr>
          <p:spPr bwMode="auto">
            <a:xfrm>
              <a:off x="3086" y="2244"/>
              <a:ext cx="0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2" name="Line 17"/>
            <p:cNvSpPr>
              <a:spLocks noChangeShapeType="1"/>
            </p:cNvSpPr>
            <p:nvPr/>
          </p:nvSpPr>
          <p:spPr bwMode="auto">
            <a:xfrm>
              <a:off x="2609" y="2455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3" name="Line 18"/>
            <p:cNvSpPr>
              <a:spLocks noChangeShapeType="1"/>
            </p:cNvSpPr>
            <p:nvPr/>
          </p:nvSpPr>
          <p:spPr bwMode="auto">
            <a:xfrm>
              <a:off x="4567" y="2455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4" name="Line 19"/>
            <p:cNvSpPr>
              <a:spLocks noChangeShapeType="1"/>
            </p:cNvSpPr>
            <p:nvPr/>
          </p:nvSpPr>
          <p:spPr bwMode="auto">
            <a:xfrm>
              <a:off x="3122" y="1397"/>
              <a:ext cx="0" cy="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5" name="Line 20"/>
            <p:cNvSpPr>
              <a:spLocks noChangeShapeType="1"/>
            </p:cNvSpPr>
            <p:nvPr/>
          </p:nvSpPr>
          <p:spPr bwMode="auto">
            <a:xfrm>
              <a:off x="4921" y="1556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6" name="Line 21"/>
            <p:cNvSpPr>
              <a:spLocks noChangeShapeType="1"/>
            </p:cNvSpPr>
            <p:nvPr/>
          </p:nvSpPr>
          <p:spPr bwMode="auto">
            <a:xfrm>
              <a:off x="1535" y="1556"/>
              <a:ext cx="0" cy="1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7" name="Line 22"/>
            <p:cNvSpPr>
              <a:spLocks noChangeShapeType="1"/>
            </p:cNvSpPr>
            <p:nvPr/>
          </p:nvSpPr>
          <p:spPr bwMode="auto">
            <a:xfrm>
              <a:off x="1535" y="1556"/>
              <a:ext cx="33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8" name="Line 23"/>
            <p:cNvSpPr>
              <a:spLocks noChangeShapeType="1"/>
            </p:cNvSpPr>
            <p:nvPr/>
          </p:nvSpPr>
          <p:spPr bwMode="auto">
            <a:xfrm>
              <a:off x="2609" y="2455"/>
              <a:ext cx="19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96279" name="Text Box 9"/>
            <p:cNvSpPr txBox="1">
              <a:spLocks noChangeArrowheads="1"/>
            </p:cNvSpPr>
            <p:nvPr/>
          </p:nvSpPr>
          <p:spPr bwMode="auto">
            <a:xfrm>
              <a:off x="1975" y="4115"/>
              <a:ext cx="1169" cy="31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accent1"/>
                </a:buClr>
                <a:buSzTx/>
                <a:buFontTx/>
                <a:buNone/>
              </a:pPr>
              <a:r>
                <a:rPr kumimoji="1" lang="en-US" altLang="en-US" sz="2041" i="0">
                  <a:solidFill>
                    <a:srgbClr val="000000"/>
                  </a:solidFill>
                  <a:ea typeface="MS PGothic" panose="020B0600070205080204" pitchFamily="34" charset="-128"/>
                </a:rPr>
                <a:t>Composition</a:t>
              </a:r>
            </a:p>
          </p:txBody>
        </p:sp>
        <p:sp>
          <p:nvSpPr>
            <p:cNvPr id="96280" name="AutoShape 14"/>
            <p:cNvSpPr>
              <a:spLocks noChangeArrowheads="1"/>
            </p:cNvSpPr>
            <p:nvPr/>
          </p:nvSpPr>
          <p:spPr bwMode="auto">
            <a:xfrm rot="-8773">
              <a:off x="2505" y="3692"/>
              <a:ext cx="211" cy="21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2041" i="0">
                <a:solidFill>
                  <a:schemeClr val="tx1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281" name="Line 15"/>
            <p:cNvSpPr>
              <a:spLocks noChangeShapeType="1"/>
            </p:cNvSpPr>
            <p:nvPr/>
          </p:nvSpPr>
          <p:spPr bwMode="auto">
            <a:xfrm>
              <a:off x="2610" y="3903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8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1564965" y="147319"/>
            <a:ext cx="5827211" cy="671831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Aggregation Relationship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22172"/>
            <a:ext cx="8991599" cy="3602178"/>
          </a:xfrm>
        </p:spPr>
        <p:txBody>
          <a:bodyPr vert="horz" lIns="13472" tIns="35026" rIns="13472" bIns="35026" rtlCol="0">
            <a:noAutofit/>
          </a:bodyPr>
          <a:lstStyle/>
          <a:p>
            <a:pPr marL="230069" indent="-230069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Represents whole-part relationship</a:t>
            </a:r>
          </a:p>
          <a:p>
            <a:pPr marL="230069" indent="-230069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Represented by a </a:t>
            </a:r>
            <a:r>
              <a:rPr lang="en-GB" altLang="en-US" sz="2800" dirty="0">
                <a:solidFill>
                  <a:srgbClr val="0000CC"/>
                </a:solidFill>
              </a:rPr>
              <a:t>diamond</a:t>
            </a:r>
            <a:r>
              <a:rPr lang="en-GB" altLang="en-US" sz="2800" dirty="0"/>
              <a:t> symbol at the composite end.</a:t>
            </a:r>
          </a:p>
          <a:p>
            <a:pPr marL="230069" indent="-230069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Usually creates the components:</a:t>
            </a:r>
          </a:p>
          <a:p>
            <a:pPr marL="505503" lvl="1" indent="-194424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00" dirty="0" smtClean="0">
                <a:solidFill>
                  <a:srgbClr val="0000CC"/>
                </a:solidFill>
              </a:rPr>
              <a:t>Also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, </a:t>
            </a:r>
            <a:r>
              <a:rPr lang="en-GB" altLang="en-US" sz="2400" b="1" dirty="0">
                <a:solidFill>
                  <a:srgbClr val="0000CC"/>
                </a:solidFill>
              </a:rPr>
              <a:t>aggregate usually invokes the same operations of all its components</a:t>
            </a:r>
            <a:r>
              <a:rPr lang="en-GB" altLang="en-US" sz="2400" b="1" dirty="0" smtClean="0">
                <a:solidFill>
                  <a:srgbClr val="0000CC"/>
                </a:solidFill>
              </a:rPr>
              <a:t>.</a:t>
            </a:r>
          </a:p>
          <a:p>
            <a:pPr marL="505503" lvl="1" indent="-194424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00" dirty="0" smtClean="0"/>
              <a:t>This is in contras to plain association</a:t>
            </a:r>
            <a:endParaRPr lang="en-GB" altLang="en-US" sz="2400" dirty="0"/>
          </a:p>
          <a:p>
            <a:pPr marL="230069" indent="-230069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800" dirty="0"/>
              <a:t>Usually owner of the components:</a:t>
            </a:r>
          </a:p>
          <a:p>
            <a:pPr marL="505503" lvl="1" indent="-194424">
              <a:spcBef>
                <a:spcPts val="0"/>
              </a:spcBef>
              <a:spcAft>
                <a:spcPts val="600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00" dirty="0">
                <a:solidFill>
                  <a:srgbClr val="0000CC"/>
                </a:solidFill>
              </a:rPr>
              <a:t>But can share with other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77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1700946" y="108995"/>
            <a:ext cx="3732872" cy="4286970"/>
          </a:xfrm>
          <a:prstGeom prst="rect">
            <a:avLst/>
          </a:prstGeom>
          <a:solidFill>
            <a:srgbClr val="CCFFCC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endParaRPr lang="en-US" altLang="en-US" sz="1633" i="0">
              <a:solidFill>
                <a:srgbClr val="FFFFFF"/>
              </a:solidFill>
            </a:endParaRPr>
          </a:p>
        </p:txBody>
      </p:sp>
      <p:sp>
        <p:nvSpPr>
          <p:cNvPr id="70659" name="Oval 4"/>
          <p:cNvSpPr>
            <a:spLocks noChangeArrowheads="1"/>
          </p:cNvSpPr>
          <p:nvPr/>
        </p:nvSpPr>
        <p:spPr bwMode="auto">
          <a:xfrm>
            <a:off x="2329572" y="601527"/>
            <a:ext cx="1497037" cy="699913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Register</a:t>
            </a:r>
          </a:p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Course</a:t>
            </a:r>
          </a:p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 offering</a:t>
            </a:r>
          </a:p>
        </p:txBody>
      </p:sp>
      <p:sp>
        <p:nvSpPr>
          <p:cNvPr id="70660" name="Oval 5"/>
          <p:cNvSpPr>
            <a:spLocks noChangeArrowheads="1"/>
          </p:cNvSpPr>
          <p:nvPr/>
        </p:nvSpPr>
        <p:spPr bwMode="auto">
          <a:xfrm>
            <a:off x="2271246" y="1508822"/>
            <a:ext cx="1710900" cy="668590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Show registration</a:t>
            </a:r>
          </a:p>
        </p:txBody>
      </p:sp>
      <p:sp>
        <p:nvSpPr>
          <p:cNvPr id="70661" name="Oval 6"/>
          <p:cNvSpPr>
            <a:spLocks noChangeArrowheads="1"/>
          </p:cNvSpPr>
          <p:nvPr/>
        </p:nvSpPr>
        <p:spPr bwMode="auto">
          <a:xfrm>
            <a:off x="2426782" y="2442040"/>
            <a:ext cx="1473275" cy="544377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633" i="0">
                <a:solidFill>
                  <a:srgbClr val="003300"/>
                </a:solidFill>
              </a:rPr>
              <a:t>Register course</a:t>
            </a:r>
          </a:p>
        </p:txBody>
      </p:sp>
      <p:sp>
        <p:nvSpPr>
          <p:cNvPr id="70662" name="Oval 8"/>
          <p:cNvSpPr>
            <a:spLocks noChangeArrowheads="1"/>
          </p:cNvSpPr>
          <p:nvPr/>
        </p:nvSpPr>
        <p:spPr bwMode="auto">
          <a:xfrm>
            <a:off x="2478627" y="3323413"/>
            <a:ext cx="1473275" cy="544377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Drop Course</a:t>
            </a:r>
          </a:p>
        </p:txBody>
      </p:sp>
      <p:pic>
        <p:nvPicPr>
          <p:cNvPr id="706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064" y="990368"/>
            <a:ext cx="474169" cy="75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65491" y="2908649"/>
            <a:ext cx="1263733" cy="340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361" b="1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70665" name="Straight Arrow Connector 12"/>
          <p:cNvCxnSpPr>
            <a:cxnSpLocks noChangeShapeType="1"/>
            <a:endCxn id="70659" idx="2"/>
          </p:cNvCxnSpPr>
          <p:nvPr/>
        </p:nvCxnSpPr>
        <p:spPr bwMode="auto">
          <a:xfrm flipV="1">
            <a:off x="626233" y="951484"/>
            <a:ext cx="1703339" cy="41692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666" name="Straight Arrow Connector 15"/>
          <p:cNvCxnSpPr>
            <a:cxnSpLocks noChangeShapeType="1"/>
            <a:endCxn id="70660" idx="2"/>
          </p:cNvCxnSpPr>
          <p:nvPr/>
        </p:nvCxnSpPr>
        <p:spPr bwMode="auto">
          <a:xfrm>
            <a:off x="626233" y="1368407"/>
            <a:ext cx="1645013" cy="4752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667" name="Straight Arrow Connector 17"/>
          <p:cNvCxnSpPr>
            <a:cxnSpLocks noChangeShapeType="1"/>
            <a:endCxn id="70661" idx="2"/>
          </p:cNvCxnSpPr>
          <p:nvPr/>
        </p:nvCxnSpPr>
        <p:spPr bwMode="auto">
          <a:xfrm>
            <a:off x="767728" y="2597577"/>
            <a:ext cx="1659054" cy="11665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668" name="Straight Arrow Connector 20"/>
          <p:cNvCxnSpPr>
            <a:cxnSpLocks noChangeShapeType="1"/>
            <a:endCxn id="70662" idx="2"/>
          </p:cNvCxnSpPr>
          <p:nvPr/>
        </p:nvCxnSpPr>
        <p:spPr bwMode="auto">
          <a:xfrm>
            <a:off x="767728" y="2753113"/>
            <a:ext cx="1710900" cy="8424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669" name="Straight Arrow Connector 23"/>
          <p:cNvCxnSpPr>
            <a:cxnSpLocks noChangeShapeType="1"/>
            <a:stCxn id="70661" idx="7"/>
            <a:endCxn id="70678" idx="4"/>
          </p:cNvCxnSpPr>
          <p:nvPr/>
        </p:nvCxnSpPr>
        <p:spPr bwMode="auto">
          <a:xfrm flipV="1">
            <a:off x="3684034" y="1845818"/>
            <a:ext cx="931058" cy="67615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670" name="Rectangle 27"/>
          <p:cNvSpPr>
            <a:spLocks noChangeArrowheads="1"/>
          </p:cNvSpPr>
          <p:nvPr/>
        </p:nvSpPr>
        <p:spPr bwMode="auto">
          <a:xfrm rot="1474525">
            <a:off x="767728" y="2960494"/>
            <a:ext cx="1808110" cy="2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953" i="0">
                <a:solidFill>
                  <a:schemeClr val="tx1"/>
                </a:solidFill>
              </a:rPr>
              <a:t>{ if today&lt;set date }</a:t>
            </a:r>
          </a:p>
        </p:txBody>
      </p:sp>
      <p:pic>
        <p:nvPicPr>
          <p:cNvPr id="706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891" y="3292089"/>
            <a:ext cx="474169" cy="75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672" name="Straight Arrow Connector 39"/>
          <p:cNvCxnSpPr>
            <a:cxnSpLocks noChangeShapeType="1"/>
            <a:endCxn id="70662" idx="6"/>
          </p:cNvCxnSpPr>
          <p:nvPr/>
        </p:nvCxnSpPr>
        <p:spPr bwMode="auto">
          <a:xfrm flipH="1" flipV="1">
            <a:off x="3951902" y="3595602"/>
            <a:ext cx="1792988" cy="7560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5485664" y="3945558"/>
            <a:ext cx="1052030" cy="340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361" b="1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12019" y="57150"/>
            <a:ext cx="3214417" cy="40828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633" b="1">
                <a:solidFill>
                  <a:schemeClr val="tx1"/>
                </a:solidFill>
              </a:rPr>
              <a:t>Course Management Software</a:t>
            </a:r>
          </a:p>
        </p:txBody>
      </p:sp>
      <p:sp>
        <p:nvSpPr>
          <p:cNvPr id="70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3167" y="440590"/>
            <a:ext cx="2708634" cy="927817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altLang="en-US" sz="2722" b="1" dirty="0" smtClean="0"/>
              <a:t>Example </a:t>
            </a:r>
            <a:r>
              <a:rPr lang="en-US" altLang="en-US" sz="2722" b="1" dirty="0"/>
              <a:t>2: Model Solution</a:t>
            </a:r>
          </a:p>
        </p:txBody>
      </p:sp>
      <p:pic>
        <p:nvPicPr>
          <p:cNvPr id="70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28" y="2255180"/>
            <a:ext cx="474169" cy="75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7" name="Rectangle 27"/>
          <p:cNvSpPr>
            <a:spLocks noChangeArrowheads="1"/>
          </p:cNvSpPr>
          <p:nvPr/>
        </p:nvSpPr>
        <p:spPr bwMode="auto">
          <a:xfrm rot="240250">
            <a:off x="612192" y="2433399"/>
            <a:ext cx="1911801" cy="2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089" i="0">
                <a:solidFill>
                  <a:schemeClr val="tx1"/>
                </a:solidFill>
              </a:rPr>
              <a:t>{ reg courses&lt; 5 courses}</a:t>
            </a:r>
          </a:p>
        </p:txBody>
      </p:sp>
      <p:sp>
        <p:nvSpPr>
          <p:cNvPr id="70678" name="Oval 8"/>
          <p:cNvSpPr>
            <a:spLocks noChangeArrowheads="1"/>
          </p:cNvSpPr>
          <p:nvPr/>
        </p:nvSpPr>
        <p:spPr bwMode="auto">
          <a:xfrm>
            <a:off x="3878454" y="1197750"/>
            <a:ext cx="1473275" cy="648068"/>
          </a:xfrm>
          <a:prstGeom prst="ellipse">
            <a:avLst/>
          </a:prstGeom>
          <a:solidFill>
            <a:srgbClr val="FFFF0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r>
              <a:rPr lang="en-US" altLang="en-US" sz="1361" i="0">
                <a:solidFill>
                  <a:srgbClr val="003300"/>
                </a:solidFill>
              </a:rPr>
              <a:t>See Course List</a:t>
            </a:r>
          </a:p>
        </p:txBody>
      </p:sp>
      <p:sp>
        <p:nvSpPr>
          <p:cNvPr id="2" name="Rectangle 11"/>
          <p:cNvSpPr/>
          <p:nvPr/>
        </p:nvSpPr>
        <p:spPr>
          <a:xfrm>
            <a:off x="-217336" y="1612513"/>
            <a:ext cx="1263733" cy="340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361" b="1" dirty="0">
                <a:solidFill>
                  <a:schemeClr val="tx1"/>
                </a:solidFill>
              </a:rPr>
              <a:t>Professor</a:t>
            </a:r>
          </a:p>
        </p:txBody>
      </p:sp>
      <p:sp>
        <p:nvSpPr>
          <p:cNvPr id="3" name="Rectangle 11"/>
          <p:cNvSpPr/>
          <p:nvPr/>
        </p:nvSpPr>
        <p:spPr>
          <a:xfrm>
            <a:off x="3962704" y="1975431"/>
            <a:ext cx="1263733" cy="340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225" b="1">
                <a:solidFill>
                  <a:schemeClr val="tx1"/>
                </a:solidFill>
              </a:rPr>
              <a:t>&lt;&lt;Extend&gt;&gt;</a:t>
            </a:r>
          </a:p>
        </p:txBody>
      </p:sp>
      <p:pic>
        <p:nvPicPr>
          <p:cNvPr id="706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4891" y="1736726"/>
            <a:ext cx="474169" cy="75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4"/>
          <p:cNvSpPr/>
          <p:nvPr/>
        </p:nvSpPr>
        <p:spPr>
          <a:xfrm>
            <a:off x="5374412" y="2442040"/>
            <a:ext cx="1407388" cy="340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22158">
              <a:defRPr/>
            </a:pPr>
            <a:r>
              <a:rPr lang="en-US" sz="1361" b="1" dirty="0">
                <a:solidFill>
                  <a:schemeClr val="tx1"/>
                </a:solidFill>
              </a:rPr>
              <a:t>&lt;&lt;External&gt;&gt;</a:t>
            </a:r>
          </a:p>
          <a:p>
            <a:pPr algn="ctr" defTabSz="622158">
              <a:defRPr/>
            </a:pPr>
            <a:r>
              <a:rPr lang="en-US" sz="1361" b="1" dirty="0">
                <a:solidFill>
                  <a:schemeClr val="tx1"/>
                </a:solidFill>
              </a:rPr>
              <a:t>Billing System</a:t>
            </a:r>
          </a:p>
        </p:txBody>
      </p:sp>
      <p:cxnSp>
        <p:nvCxnSpPr>
          <p:cNvPr id="70683" name="Straight Arrow Connector 15"/>
          <p:cNvCxnSpPr>
            <a:cxnSpLocks noChangeShapeType="1"/>
          </p:cNvCxnSpPr>
          <p:nvPr/>
        </p:nvCxnSpPr>
        <p:spPr bwMode="auto">
          <a:xfrm flipV="1">
            <a:off x="3892496" y="2390195"/>
            <a:ext cx="1748704" cy="30243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11" name="Text Box 7"/>
          <p:cNvSpPr txBox="1">
            <a:spLocks noChangeArrowheads="1"/>
          </p:cNvSpPr>
          <p:nvPr/>
        </p:nvSpPr>
        <p:spPr bwMode="auto">
          <a:xfrm>
            <a:off x="2912946" y="3696636"/>
            <a:ext cx="850231" cy="29963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employs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681277" y="3696636"/>
            <a:ext cx="1109917" cy="29963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97" i="0">
                <a:solidFill>
                  <a:schemeClr val="tx1"/>
                </a:solidFill>
              </a:rPr>
              <a:t>memberOf</a:t>
            </a:r>
          </a:p>
        </p:txBody>
      </p:sp>
      <p:sp>
        <p:nvSpPr>
          <p:cNvPr id="101380" name="Rectangle 1"/>
          <p:cNvSpPr>
            <a:spLocks noGrp="1" noChangeArrowheads="1"/>
          </p:cNvSpPr>
          <p:nvPr>
            <p:ph type="title"/>
          </p:nvPr>
        </p:nvSpPr>
        <p:spPr>
          <a:xfrm>
            <a:off x="1305738" y="-19050"/>
            <a:ext cx="6532526" cy="1122238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 Aggregation Relationship</a:t>
            </a:r>
          </a:p>
        </p:txBody>
      </p:sp>
      <p:grpSp>
        <p:nvGrpSpPr>
          <p:cNvPr id="101381" name="Group 14"/>
          <p:cNvGrpSpPr>
            <a:grpSpLocks/>
          </p:cNvGrpSpPr>
          <p:nvPr/>
        </p:nvGrpSpPr>
        <p:grpSpPr bwMode="auto">
          <a:xfrm>
            <a:off x="1409428" y="514350"/>
            <a:ext cx="6273299" cy="1659054"/>
            <a:chOff x="343" y="1670"/>
            <a:chExt cx="5376" cy="1444"/>
          </a:xfrm>
        </p:grpSpPr>
        <p:sp>
          <p:nvSpPr>
            <p:cNvPr id="101393" name="Rectangle 2"/>
            <p:cNvSpPr>
              <a:spLocks noChangeArrowheads="1"/>
            </p:cNvSpPr>
            <p:nvPr/>
          </p:nvSpPr>
          <p:spPr bwMode="auto">
            <a:xfrm>
              <a:off x="343" y="2137"/>
              <a:ext cx="1046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905" i="0">
                  <a:solidFill>
                    <a:srgbClr val="0000CC"/>
                  </a:solidFill>
                </a:rPr>
                <a:t>Document</a:t>
              </a:r>
            </a:p>
          </p:txBody>
        </p:sp>
        <p:sp>
          <p:nvSpPr>
            <p:cNvPr id="101394" name="Rectangle 3"/>
            <p:cNvSpPr>
              <a:spLocks noChangeArrowheads="1"/>
            </p:cNvSpPr>
            <p:nvPr/>
          </p:nvSpPr>
          <p:spPr bwMode="auto">
            <a:xfrm>
              <a:off x="5118" y="2137"/>
              <a:ext cx="601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905" i="0">
                  <a:solidFill>
                    <a:srgbClr val="0000CC"/>
                  </a:solidFill>
                </a:rPr>
                <a:t>Line</a:t>
              </a:r>
            </a:p>
          </p:txBody>
        </p:sp>
        <p:sp>
          <p:nvSpPr>
            <p:cNvPr id="101395" name="Text Box 4"/>
            <p:cNvSpPr txBox="1">
              <a:spLocks noChangeArrowheads="1"/>
            </p:cNvSpPr>
            <p:nvPr/>
          </p:nvSpPr>
          <p:spPr bwMode="auto">
            <a:xfrm>
              <a:off x="1684" y="1670"/>
              <a:ext cx="96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429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429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429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429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429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01396" name="Text Box 5"/>
            <p:cNvSpPr txBox="1">
              <a:spLocks noChangeArrowheads="1"/>
            </p:cNvSpPr>
            <p:nvPr/>
          </p:nvSpPr>
          <p:spPr bwMode="auto">
            <a:xfrm>
              <a:off x="2412" y="1997"/>
              <a:ext cx="183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3130" b="0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3130" b="0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01397" name="Rectangle 6"/>
            <p:cNvSpPr>
              <a:spLocks noChangeArrowheads="1"/>
            </p:cNvSpPr>
            <p:nvPr/>
          </p:nvSpPr>
          <p:spPr bwMode="auto">
            <a:xfrm>
              <a:off x="2599" y="2189"/>
              <a:ext cx="1075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905" i="0">
                  <a:solidFill>
                    <a:srgbClr val="0000CC"/>
                  </a:solidFill>
                </a:rPr>
                <a:t>Paragraph</a:t>
              </a:r>
            </a:p>
          </p:txBody>
        </p:sp>
        <p:sp>
          <p:nvSpPr>
            <p:cNvPr id="101398" name="AutoShape 7"/>
            <p:cNvSpPr>
              <a:spLocks noChangeArrowheads="1"/>
            </p:cNvSpPr>
            <p:nvPr/>
          </p:nvSpPr>
          <p:spPr bwMode="auto">
            <a:xfrm>
              <a:off x="1389" y="2525"/>
              <a:ext cx="154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399" name="AutoShape 8"/>
            <p:cNvSpPr>
              <a:spLocks noChangeArrowheads="1"/>
            </p:cNvSpPr>
            <p:nvPr/>
          </p:nvSpPr>
          <p:spPr bwMode="auto">
            <a:xfrm>
              <a:off x="3689" y="2525"/>
              <a:ext cx="158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0" name="Line 9"/>
            <p:cNvSpPr>
              <a:spLocks noChangeShapeType="1"/>
            </p:cNvSpPr>
            <p:nvPr/>
          </p:nvSpPr>
          <p:spPr bwMode="auto">
            <a:xfrm flipV="1">
              <a:off x="1543" y="2667"/>
              <a:ext cx="1056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1401" name="Line 10"/>
            <p:cNvSpPr>
              <a:spLocks noChangeShapeType="1"/>
            </p:cNvSpPr>
            <p:nvPr/>
          </p:nvSpPr>
          <p:spPr bwMode="auto">
            <a:xfrm flipV="1">
              <a:off x="3847" y="2647"/>
              <a:ext cx="1271" cy="2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1402" name="Text Box 11"/>
            <p:cNvSpPr txBox="1">
              <a:spLocks noChangeArrowheads="1"/>
            </p:cNvSpPr>
            <p:nvPr/>
          </p:nvSpPr>
          <p:spPr bwMode="auto">
            <a:xfrm>
              <a:off x="3971" y="2031"/>
              <a:ext cx="114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701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1701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1701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01403" name="Text Box 12"/>
            <p:cNvSpPr txBox="1">
              <a:spLocks noChangeArrowheads="1"/>
            </p:cNvSpPr>
            <p:nvPr/>
          </p:nvSpPr>
          <p:spPr bwMode="auto">
            <a:xfrm>
              <a:off x="4873" y="1902"/>
              <a:ext cx="221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GB" altLang="en-US" sz="3810" b="0" i="0">
                <a:solidFill>
                  <a:srgbClr val="0000CC"/>
                </a:solidFill>
              </a:endParaRPr>
            </a:p>
            <a:p>
              <a:pPr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GB" altLang="en-US" sz="3810" b="0" i="0">
                  <a:solidFill>
                    <a:srgbClr val="0000CC"/>
                  </a:solidFill>
                </a:rPr>
                <a:t>*</a:t>
              </a:r>
            </a:p>
          </p:txBody>
        </p:sp>
      </p:grpSp>
      <p:sp>
        <p:nvSpPr>
          <p:cNvPr id="128006" name="Rectangle 2"/>
          <p:cNvSpPr>
            <a:spLocks noChangeArrowheads="1"/>
          </p:cNvSpPr>
          <p:nvPr/>
        </p:nvSpPr>
        <p:spPr bwMode="auto">
          <a:xfrm>
            <a:off x="1409429" y="3070171"/>
            <a:ext cx="1220528" cy="1138440"/>
          </a:xfrm>
          <a:prstGeom prst="rect">
            <a:avLst/>
          </a:prstGeom>
          <a:solidFill>
            <a:srgbClr val="FFFF00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1905" i="0">
                <a:solidFill>
                  <a:srgbClr val="0000CC"/>
                </a:solidFill>
              </a:rPr>
              <a:t>Company</a:t>
            </a:r>
          </a:p>
        </p:txBody>
      </p:sp>
      <p:sp>
        <p:nvSpPr>
          <p:cNvPr id="128007" name="Rectangle 3"/>
          <p:cNvSpPr>
            <a:spLocks noChangeArrowheads="1"/>
          </p:cNvSpPr>
          <p:nvPr/>
        </p:nvSpPr>
        <p:spPr bwMode="auto">
          <a:xfrm>
            <a:off x="6981733" y="3070171"/>
            <a:ext cx="700994" cy="1138440"/>
          </a:xfrm>
          <a:prstGeom prst="rect">
            <a:avLst/>
          </a:prstGeom>
          <a:solidFill>
            <a:srgbClr val="FFFF00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1905" i="0">
                <a:solidFill>
                  <a:srgbClr val="0000CC"/>
                </a:solidFill>
              </a:rPr>
              <a:t>Club</a:t>
            </a:r>
          </a:p>
        </p:txBody>
      </p:sp>
      <p:sp>
        <p:nvSpPr>
          <p:cNvPr id="101384" name="Text Box 4"/>
          <p:cNvSpPr txBox="1">
            <a:spLocks noChangeArrowheads="1"/>
          </p:cNvSpPr>
          <p:nvPr/>
        </p:nvSpPr>
        <p:spPr bwMode="auto">
          <a:xfrm>
            <a:off x="2974513" y="2495550"/>
            <a:ext cx="112210" cy="109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429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429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429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429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1429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28009" name="Text Box 5"/>
          <p:cNvSpPr txBox="1">
            <a:spLocks noChangeArrowheads="1"/>
          </p:cNvSpPr>
          <p:nvPr/>
        </p:nvSpPr>
        <p:spPr bwMode="auto">
          <a:xfrm>
            <a:off x="3823482" y="2898433"/>
            <a:ext cx="213200" cy="96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3130" b="0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3130" b="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128010" name="Rectangle 6"/>
          <p:cNvSpPr>
            <a:spLocks noChangeArrowheads="1"/>
          </p:cNvSpPr>
          <p:nvPr/>
        </p:nvSpPr>
        <p:spPr bwMode="auto">
          <a:xfrm>
            <a:off x="4041665" y="3133898"/>
            <a:ext cx="1255092" cy="1138440"/>
          </a:xfrm>
          <a:prstGeom prst="rect">
            <a:avLst/>
          </a:prstGeom>
          <a:solidFill>
            <a:srgbClr val="FFFF00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lIns="68583" tIns="34291" rIns="68583" bIns="34291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1905" i="0">
                <a:solidFill>
                  <a:srgbClr val="0000CC"/>
                </a:solidFill>
              </a:rPr>
              <a:t> </a:t>
            </a:r>
            <a:r>
              <a:rPr lang="en-GB" altLang="en-US" sz="2449" i="0">
                <a:solidFill>
                  <a:srgbClr val="0000CC"/>
                </a:solidFill>
              </a:rPr>
              <a:t>Person</a:t>
            </a:r>
          </a:p>
        </p:txBody>
      </p:sp>
      <p:sp>
        <p:nvSpPr>
          <p:cNvPr id="128011" name="AutoShape 7"/>
          <p:cNvSpPr>
            <a:spLocks noChangeArrowheads="1"/>
          </p:cNvSpPr>
          <p:nvPr/>
        </p:nvSpPr>
        <p:spPr bwMode="auto">
          <a:xfrm>
            <a:off x="2629957" y="3547581"/>
            <a:ext cx="179299" cy="354277"/>
          </a:xfrm>
          <a:prstGeom prst="flowChartDecision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12" name="Line 9"/>
          <p:cNvSpPr>
            <a:spLocks noChangeShapeType="1"/>
          </p:cNvSpPr>
          <p:nvPr/>
        </p:nvSpPr>
        <p:spPr bwMode="auto">
          <a:xfrm flipV="1">
            <a:off x="2809256" y="3722559"/>
            <a:ext cx="1232409" cy="540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8013" name="Line 10"/>
          <p:cNvSpPr>
            <a:spLocks noChangeShapeType="1"/>
          </p:cNvSpPr>
          <p:nvPr/>
        </p:nvSpPr>
        <p:spPr bwMode="auto">
          <a:xfrm flipV="1">
            <a:off x="5297837" y="3697717"/>
            <a:ext cx="1683896" cy="432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8014" name="Text Box 11"/>
          <p:cNvSpPr txBox="1">
            <a:spLocks noChangeArrowheads="1"/>
          </p:cNvSpPr>
          <p:nvPr/>
        </p:nvSpPr>
        <p:spPr bwMode="auto">
          <a:xfrm>
            <a:off x="6477000" y="2872510"/>
            <a:ext cx="455253" cy="78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701" i="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1701" i="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1701" i="0" dirty="0" smtClean="0">
                <a:solidFill>
                  <a:srgbClr val="0000CC"/>
                </a:solidFill>
              </a:rPr>
              <a:t>0..1</a:t>
            </a:r>
            <a:endParaRPr lang="en-GB" altLang="en-US" sz="1701" i="0" dirty="0">
              <a:solidFill>
                <a:srgbClr val="0000CC"/>
              </a:solidFill>
            </a:endParaRPr>
          </a:p>
        </p:txBody>
      </p:sp>
      <p:sp>
        <p:nvSpPr>
          <p:cNvPr id="128015" name="Text Box 12"/>
          <p:cNvSpPr txBox="1">
            <a:spLocks noChangeArrowheads="1"/>
          </p:cNvSpPr>
          <p:nvPr/>
        </p:nvSpPr>
        <p:spPr bwMode="auto">
          <a:xfrm>
            <a:off x="5352922" y="2799063"/>
            <a:ext cx="258084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altLang="en-US" sz="3810" b="0" i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altLang="en-US" sz="3810" b="0" i="0">
                <a:solidFill>
                  <a:srgbClr val="0000CC"/>
                </a:solidFill>
              </a:rPr>
              <a:t>*</a:t>
            </a:r>
          </a:p>
        </p:txBody>
      </p:sp>
      <p:sp>
        <p:nvSpPr>
          <p:cNvPr id="128016" name="Isosceles Triangle 50"/>
          <p:cNvSpPr>
            <a:spLocks noChangeArrowheads="1"/>
          </p:cNvSpPr>
          <p:nvPr/>
        </p:nvSpPr>
        <p:spPr bwMode="auto">
          <a:xfrm rot="5400000">
            <a:off x="6207832" y="3414187"/>
            <a:ext cx="112332" cy="16957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622158"/>
            <a:endParaRPr lang="en-US" altLang="en-US" sz="1225" i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329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1" grpId="0" animBg="1"/>
      <p:bldP spid="2" grpId="0" animBg="1"/>
      <p:bldP spid="128006" grpId="0" animBg="1"/>
      <p:bldP spid="128007" grpId="0" animBg="1"/>
      <p:bldP spid="128009" grpId="0"/>
      <p:bldP spid="128010" grpId="0" animBg="1"/>
      <p:bldP spid="128011" grpId="0" animBg="1"/>
      <p:bldP spid="128012" grpId="0" animBg="1"/>
      <p:bldP spid="128013" grpId="0" animBg="1"/>
      <p:bldP spid="128014" grpId="0"/>
      <p:bldP spid="128015" grpId="0"/>
      <p:bldP spid="1280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body"/>
          </p:nvPr>
        </p:nvSpPr>
        <p:spPr>
          <a:xfrm>
            <a:off x="131826" y="886929"/>
            <a:ext cx="8991600" cy="3826841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230069" indent="-230069" algn="l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  <a:buSzPct val="60000"/>
              <a:buFont typeface="Wingdings" pitchFamily="2" charset="2"/>
              <a:buChar char="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266" dirty="0"/>
              <a:t>An aggregate object contains other objects.</a:t>
            </a:r>
          </a:p>
          <a:p>
            <a:pPr marL="230069" indent="-230069" algn="l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  <a:buSzPct val="60000"/>
              <a:buFont typeface="Wingdings" pitchFamily="2" charset="2"/>
              <a:buChar char="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3266" dirty="0"/>
              <a:t>Aggregation limited to </a:t>
            </a:r>
            <a:r>
              <a:rPr lang="en-GB" sz="3674" dirty="0">
                <a:solidFill>
                  <a:srgbClr val="0000CC"/>
                </a:solidFill>
              </a:rPr>
              <a:t>tree hierarchy</a:t>
            </a:r>
            <a:r>
              <a:rPr lang="en-GB" sz="3266" dirty="0"/>
              <a:t>:</a:t>
            </a:r>
          </a:p>
          <a:p>
            <a:pPr marL="502263" lvl="1" indent="-191184" algn="l"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b="1" dirty="0" smtClean="0"/>
              <a:t>No circular aggregate relation.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232128" y="174481"/>
            <a:ext cx="6747468" cy="725837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3742" b="1" dirty="0"/>
              <a:t>Aggregation    </a:t>
            </a:r>
            <a:r>
              <a:rPr lang="en-GB" sz="1361" b="1" dirty="0"/>
              <a:t>cont…</a:t>
            </a:r>
            <a:r>
              <a:rPr lang="en-GB" sz="2722" b="1" dirty="0"/>
              <a:t>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776632" y="2950189"/>
            <a:ext cx="2360047" cy="837948"/>
            <a:chOff x="5421312" y="4846636"/>
            <a:chExt cx="3468659" cy="1232287"/>
          </a:xfrm>
        </p:grpSpPr>
        <p:grpSp>
          <p:nvGrpSpPr>
            <p:cNvPr id="103432" name="Group 14"/>
            <p:cNvGrpSpPr>
              <a:grpSpLocks/>
            </p:cNvGrpSpPr>
            <p:nvPr/>
          </p:nvGrpSpPr>
          <p:grpSpPr bwMode="auto">
            <a:xfrm>
              <a:off x="5421312" y="4846636"/>
              <a:ext cx="3468659" cy="1232287"/>
              <a:chOff x="2412" y="1902"/>
              <a:chExt cx="3307" cy="1946"/>
            </a:xfrm>
          </p:grpSpPr>
          <p:sp>
            <p:nvSpPr>
              <p:cNvPr id="103435" name="Rectangle 3"/>
              <p:cNvSpPr>
                <a:spLocks noChangeArrowheads="1"/>
              </p:cNvSpPr>
              <p:nvPr/>
            </p:nvSpPr>
            <p:spPr bwMode="auto">
              <a:xfrm>
                <a:off x="5118" y="2137"/>
                <a:ext cx="601" cy="925"/>
              </a:xfrm>
              <a:prstGeom prst="rect">
                <a:avLst/>
              </a:prstGeom>
              <a:solidFill>
                <a:srgbClr val="FFFF00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68583" tIns="34291" rIns="68583" bIns="34291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089" i="0">
                    <a:solidFill>
                      <a:srgbClr val="0000CC"/>
                    </a:solidFill>
                  </a:rPr>
                  <a:t>Line</a:t>
                </a:r>
              </a:p>
            </p:txBody>
          </p:sp>
          <p:sp>
            <p:nvSpPr>
              <p:cNvPr id="103436" name="Text Box 5"/>
              <p:cNvSpPr txBox="1">
                <a:spLocks noChangeArrowheads="1"/>
              </p:cNvSpPr>
              <p:nvPr/>
            </p:nvSpPr>
            <p:spPr bwMode="auto">
              <a:xfrm>
                <a:off x="2412" y="1997"/>
                <a:ext cx="0" cy="1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altLang="en-US" sz="2177" b="0" i="0">
                  <a:solidFill>
                    <a:srgbClr val="0000CC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altLang="en-US" sz="2177" b="0" i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03437" name="Rectangle 6"/>
              <p:cNvSpPr>
                <a:spLocks noChangeArrowheads="1"/>
              </p:cNvSpPr>
              <p:nvPr/>
            </p:nvSpPr>
            <p:spPr bwMode="auto">
              <a:xfrm>
                <a:off x="2599" y="2189"/>
                <a:ext cx="1075" cy="925"/>
              </a:xfrm>
              <a:prstGeom prst="rect">
                <a:avLst/>
              </a:prstGeom>
              <a:solidFill>
                <a:srgbClr val="FFFF00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68583" tIns="34291" rIns="68583" bIns="34291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089" i="0">
                    <a:solidFill>
                      <a:srgbClr val="0000CC"/>
                    </a:solidFill>
                  </a:rPr>
                  <a:t>Paragraph</a:t>
                </a:r>
              </a:p>
            </p:txBody>
          </p:sp>
          <p:sp>
            <p:nvSpPr>
              <p:cNvPr id="103438" name="AutoShape 8"/>
              <p:cNvSpPr>
                <a:spLocks noChangeArrowheads="1"/>
              </p:cNvSpPr>
              <p:nvPr/>
            </p:nvSpPr>
            <p:spPr bwMode="auto">
              <a:xfrm>
                <a:off x="3689" y="2697"/>
                <a:ext cx="158" cy="288"/>
              </a:xfrm>
              <a:prstGeom prst="flowChartDecision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361" b="0" i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9" name="Line 10"/>
              <p:cNvSpPr>
                <a:spLocks noChangeShapeType="1"/>
              </p:cNvSpPr>
              <p:nvPr/>
            </p:nvSpPr>
            <p:spPr bwMode="auto">
              <a:xfrm flipV="1">
                <a:off x="3847" y="2840"/>
                <a:ext cx="1271" cy="25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5"/>
              </a:p>
            </p:txBody>
          </p:sp>
          <p:sp>
            <p:nvSpPr>
              <p:cNvPr id="103440" name="Text Box 11"/>
              <p:cNvSpPr txBox="1">
                <a:spLocks noChangeArrowheads="1"/>
              </p:cNvSpPr>
              <p:nvPr/>
            </p:nvSpPr>
            <p:spPr bwMode="auto">
              <a:xfrm>
                <a:off x="3971" y="2031"/>
                <a:ext cx="119" cy="1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altLang="en-US" sz="1089" i="0">
                  <a:solidFill>
                    <a:srgbClr val="0000CC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altLang="en-US" sz="1089" i="0">
                  <a:solidFill>
                    <a:srgbClr val="0000CC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1089" i="0">
                    <a:solidFill>
                      <a:srgbClr val="0000CC"/>
                    </a:solidFill>
                  </a:rPr>
                  <a:t>1</a:t>
                </a:r>
              </a:p>
            </p:txBody>
          </p:sp>
          <p:sp>
            <p:nvSpPr>
              <p:cNvPr id="103441" name="Text Box 12"/>
              <p:cNvSpPr txBox="1">
                <a:spLocks noChangeArrowheads="1"/>
              </p:cNvSpPr>
              <p:nvPr/>
            </p:nvSpPr>
            <p:spPr bwMode="auto">
              <a:xfrm>
                <a:off x="4873" y="1902"/>
                <a:ext cx="258" cy="1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altLang="en-US" sz="2722" b="0" i="0">
                  <a:solidFill>
                    <a:srgbClr val="0000CC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altLang="en-US" sz="2722" b="0" i="0">
                    <a:solidFill>
                      <a:srgbClr val="0000CC"/>
                    </a:solidFill>
                  </a:rPr>
                  <a:t>*</a:t>
                </a:r>
              </a:p>
            </p:txBody>
          </p:sp>
        </p:grpSp>
        <p:sp>
          <p:nvSpPr>
            <p:cNvPr id="103433" name="AutoShape 8"/>
            <p:cNvSpPr>
              <a:spLocks noChangeArrowheads="1"/>
            </p:cNvSpPr>
            <p:nvPr/>
          </p:nvSpPr>
          <p:spPr bwMode="auto">
            <a:xfrm>
              <a:off x="8074988" y="5151437"/>
              <a:ext cx="165724" cy="182373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361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 flipV="1">
              <a:off x="6755181" y="5227637"/>
              <a:ext cx="1333131" cy="15831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893419" y="2778396"/>
            <a:ext cx="2488581" cy="1088754"/>
            <a:chOff x="5192712" y="4541837"/>
            <a:chExt cx="3657600" cy="1600200"/>
          </a:xfrm>
        </p:grpSpPr>
        <p:cxnSp>
          <p:nvCxnSpPr>
            <p:cNvPr id="103430" name="Straight Connector 18"/>
            <p:cNvCxnSpPr>
              <a:cxnSpLocks noChangeShapeType="1"/>
            </p:cNvCxnSpPr>
            <p:nvPr/>
          </p:nvCxnSpPr>
          <p:spPr bwMode="auto">
            <a:xfrm>
              <a:off x="5192712" y="4541837"/>
              <a:ext cx="3657600" cy="16002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31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5345112" y="4618037"/>
              <a:ext cx="3352800" cy="12954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7724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791927"/>
            <a:ext cx="9143999" cy="4266232"/>
          </a:xfrm>
        </p:spPr>
        <p:txBody>
          <a:bodyPr vert="horz" lIns="13472" tIns="35026" rIns="13472" bIns="35026" rtlCol="0" anchor="t">
            <a:normAutofit/>
          </a:bodyPr>
          <a:lstStyle/>
          <a:p>
            <a:pPr marL="230069" indent="-230069" algn="l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Font typeface="Wingdings" pitchFamily="2" charset="2"/>
              <a:buChar char="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1" dirty="0" smtClean="0">
                <a:solidFill>
                  <a:srgbClr val="0000FF"/>
                </a:solidFill>
              </a:rPr>
              <a:t>Inheritance</a:t>
            </a:r>
            <a:r>
              <a:rPr lang="en-GB" sz="4000" dirty="0" smtClean="0">
                <a:solidFill>
                  <a:srgbClr val="0000FF"/>
                </a:solidFill>
              </a:rPr>
              <a:t>:</a:t>
            </a:r>
          </a:p>
          <a:p>
            <a:pPr marL="502263" lvl="1" indent="-191184" algn="l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/>
              <a:t>Different object types with similar features.</a:t>
            </a:r>
          </a:p>
          <a:p>
            <a:pPr marL="502263" lvl="1" indent="-191184" algn="l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/>
              <a:t>Necessary semantics for similarity of </a:t>
            </a:r>
            <a:r>
              <a:rPr lang="en-GB" sz="2400" dirty="0" err="1"/>
              <a:t>behavior</a:t>
            </a:r>
            <a:r>
              <a:rPr lang="en-GB" sz="2400" dirty="0"/>
              <a:t> is in place.</a:t>
            </a:r>
          </a:p>
          <a:p>
            <a:pPr marL="230069" indent="-230069" algn="l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Font typeface="Wingdings" pitchFamily="2" charset="2"/>
              <a:buChar char="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800" b="1" dirty="0" smtClean="0">
                <a:solidFill>
                  <a:srgbClr val="0000FF"/>
                </a:solidFill>
              </a:rPr>
              <a:t>Aggregation</a:t>
            </a:r>
            <a:r>
              <a:rPr lang="en-GB" sz="4000" dirty="0" smtClean="0">
                <a:solidFill>
                  <a:srgbClr val="0000FF"/>
                </a:solidFill>
              </a:rPr>
              <a:t>:</a:t>
            </a:r>
          </a:p>
          <a:p>
            <a:pPr marL="502263" lvl="1" indent="-191184" algn="l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SzPct val="75000"/>
              <a:buFont typeface="Symbol" pitchFamily="18" charset="2"/>
              <a:buChar char=""/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  <a:defRPr/>
            </a:pPr>
            <a:r>
              <a:rPr lang="en-GB" sz="2400" dirty="0"/>
              <a:t>Containment allows construction of complex objects.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447232" y="111011"/>
            <a:ext cx="6287340" cy="1317739"/>
          </a:xfrm>
        </p:spPr>
        <p:txBody>
          <a:bodyPr vert="horz" lIns="13472" tIns="35026" rIns="13472" bIns="35026" rtlCol="0" anchor="ctr">
            <a:normAutofit/>
          </a:bodyPr>
          <a:lstStyle/>
          <a:p>
            <a:pPr marL="0" indent="0" algn="ctr">
              <a:lnSpc>
                <a:spcPct val="94000"/>
              </a:lnSpc>
              <a:spcBef>
                <a:spcPts val="927"/>
              </a:spcBef>
              <a:spcAft>
                <a:spcPct val="0"/>
              </a:spcAft>
              <a:buNone/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GB" sz="2994" b="1" dirty="0"/>
              <a:t>Aggregation vs. Inheritance</a:t>
            </a:r>
            <a:r>
              <a:rPr lang="en-GB" sz="2722" b="1" dirty="0"/>
              <a:t/>
            </a:r>
            <a:br>
              <a:rPr lang="en-GB" sz="2722" b="1" dirty="0"/>
            </a:br>
            <a:r>
              <a:rPr lang="en-GB" sz="2722" b="1" dirty="0"/>
              <a:t>                                 </a:t>
            </a:r>
            <a:r>
              <a:rPr lang="en-GB" sz="1633" b="1" dirty="0"/>
              <a:t>Cont…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474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8656" y="217526"/>
            <a:ext cx="5848814" cy="601624"/>
          </a:xfrm>
        </p:spPr>
        <p:txBody>
          <a:bodyPr/>
          <a:lstStyle/>
          <a:p>
            <a:r>
              <a:rPr lang="en-US" altLang="en-US" sz="3266" b="1" dirty="0"/>
              <a:t>Composition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90291"/>
            <a:ext cx="9144000" cy="28482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722" dirty="0"/>
              <a:t>A stronger form of aggregation</a:t>
            </a:r>
          </a:p>
          <a:p>
            <a:pPr lvl="1">
              <a:lnSpc>
                <a:spcPct val="110000"/>
              </a:lnSpc>
            </a:pPr>
            <a:r>
              <a:rPr lang="en-US" altLang="en-US" sz="2449" dirty="0"/>
              <a:t>The whole is the sole owner of its part.</a:t>
            </a:r>
          </a:p>
          <a:p>
            <a:pPr lvl="2">
              <a:lnSpc>
                <a:spcPct val="110000"/>
              </a:lnSpc>
            </a:pPr>
            <a:r>
              <a:rPr lang="en-US" altLang="en-US" sz="2177" dirty="0"/>
              <a:t>A component can belong to only one whole</a:t>
            </a:r>
          </a:p>
          <a:p>
            <a:pPr lvl="1">
              <a:lnSpc>
                <a:spcPct val="110000"/>
              </a:lnSpc>
            </a:pPr>
            <a:r>
              <a:rPr lang="en-US" altLang="en-US" sz="2449" dirty="0"/>
              <a:t>The life time of the part is dependent upon the whole. </a:t>
            </a:r>
          </a:p>
          <a:p>
            <a:pPr lvl="2">
              <a:lnSpc>
                <a:spcPct val="110000"/>
              </a:lnSpc>
            </a:pPr>
            <a:r>
              <a:rPr lang="en-US" altLang="en-US" sz="2177" b="1" dirty="0">
                <a:solidFill>
                  <a:srgbClr val="0000CC"/>
                </a:solidFill>
              </a:rPr>
              <a:t>The composite must manage the creation and destruction of its parts.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7854" y="3257550"/>
            <a:ext cx="3314868" cy="945100"/>
            <a:chOff x="576" y="3143"/>
            <a:chExt cx="2784" cy="793"/>
          </a:xfrm>
        </p:grpSpPr>
        <p:sp>
          <p:nvSpPr>
            <p:cNvPr id="108553" name="Rectangle 5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  <a:cs typeface="Times New Roman" panose="02020603050405020304" pitchFamily="18" charset="0"/>
                </a:rPr>
                <a:t>Circle</a:t>
              </a:r>
            </a:p>
          </p:txBody>
        </p:sp>
        <p:sp>
          <p:nvSpPr>
            <p:cNvPr id="108554" name="Rectangle 6"/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  <a:cs typeface="Times New Roman" panose="02020603050405020304" pitchFamily="18" charset="0"/>
                </a:rPr>
                <a:t>Point</a:t>
              </a:r>
            </a:p>
          </p:txBody>
        </p:sp>
        <p:sp>
          <p:nvSpPr>
            <p:cNvPr id="108555" name="Line 7"/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08556" name="AutoShape 8"/>
            <p:cNvSpPr>
              <a:spLocks noChangeArrowheads="1"/>
            </p:cNvSpPr>
            <p:nvPr/>
          </p:nvSpPr>
          <p:spPr bwMode="auto">
            <a:xfrm>
              <a:off x="1488" y="3288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08557" name="Text Box 9"/>
            <p:cNvSpPr txBox="1">
              <a:spLocks noChangeArrowheads="1"/>
            </p:cNvSpPr>
            <p:nvPr/>
          </p:nvSpPr>
          <p:spPr bwMode="auto">
            <a:xfrm>
              <a:off x="2640" y="3573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3..*</a:t>
              </a:r>
            </a:p>
          </p:txBody>
        </p:sp>
        <p:sp>
          <p:nvSpPr>
            <p:cNvPr id="108558" name="Text Box 10"/>
            <p:cNvSpPr txBox="1">
              <a:spLocks noChangeArrowheads="1"/>
            </p:cNvSpPr>
            <p:nvPr/>
          </p:nvSpPr>
          <p:spPr bwMode="auto">
            <a:xfrm>
              <a:off x="2304" y="3143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  <a:cs typeface="Times New Roman" panose="02020603050405020304" pitchFamily="18" charset="0"/>
                </a:rPr>
                <a:t>Polygon</a:t>
              </a:r>
            </a:p>
          </p:txBody>
        </p:sp>
        <p:sp>
          <p:nvSpPr>
            <p:cNvPr id="108560" name="AutoShape 12"/>
            <p:cNvSpPr>
              <a:spLocks noChangeArrowheads="1"/>
            </p:cNvSpPr>
            <p:nvPr/>
          </p:nvSpPr>
          <p:spPr bwMode="auto">
            <a:xfrm>
              <a:off x="1488" y="3720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cxnSp>
          <p:nvCxnSpPr>
            <p:cNvPr id="108561" name="AutoShape 13"/>
            <p:cNvCxnSpPr>
              <a:cxnSpLocks noChangeShapeType="1"/>
              <a:stCxn id="108560" idx="3"/>
              <a:endCxn id="108554" idx="2"/>
            </p:cNvCxnSpPr>
            <p:nvPr/>
          </p:nvCxnSpPr>
          <p:spPr bwMode="auto">
            <a:xfrm flipV="1">
              <a:off x="1632" y="3504"/>
              <a:ext cx="1344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705840" y="3281312"/>
            <a:ext cx="1142760" cy="864091"/>
            <a:chOff x="3984" y="3163"/>
            <a:chExt cx="960" cy="725"/>
          </a:xfrm>
        </p:grpSpPr>
        <p:sp>
          <p:nvSpPr>
            <p:cNvPr id="108550" name="Rectangle 15"/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08551" name="Rectangle 16"/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  <a:cs typeface="Times New Roman" panose="02020603050405020304" pitchFamily="18" charset="0"/>
                </a:rPr>
                <a:t>Point</a:t>
              </a:r>
            </a:p>
          </p:txBody>
        </p:sp>
        <p:sp>
          <p:nvSpPr>
            <p:cNvPr id="108552" name="Rectangle 17"/>
            <p:cNvSpPr>
              <a:spLocks noChangeArrowheads="1"/>
            </p:cNvSpPr>
            <p:nvPr/>
          </p:nvSpPr>
          <p:spPr bwMode="auto">
            <a:xfrm>
              <a:off x="4128" y="3163"/>
              <a:ext cx="67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905" i="0">
                  <a:solidFill>
                    <a:schemeClr val="tx1"/>
                  </a:solidFill>
                  <a:cs typeface="Times New Roman" panose="02020603050405020304" pitchFamily="18" charset="0"/>
                </a:rPr>
                <a:t>Circle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0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40752" y="117180"/>
            <a:ext cx="582721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 Composition Relationship</a:t>
            </a:r>
          </a:p>
        </p:txBody>
      </p:sp>
      <p:grpSp>
        <p:nvGrpSpPr>
          <p:cNvPr id="109571" name="Group 2"/>
          <p:cNvGrpSpPr>
            <a:grpSpLocks/>
          </p:cNvGrpSpPr>
          <p:nvPr/>
        </p:nvGrpSpPr>
        <p:grpSpPr bwMode="auto">
          <a:xfrm>
            <a:off x="1616811" y="2260678"/>
            <a:ext cx="5547462" cy="1244291"/>
            <a:chOff x="700" y="1916"/>
            <a:chExt cx="4200" cy="782"/>
          </a:xfrm>
        </p:grpSpPr>
        <p:sp>
          <p:nvSpPr>
            <p:cNvPr id="109573" name="Rectangle 3"/>
            <p:cNvSpPr>
              <a:spLocks noChangeArrowheads="1"/>
            </p:cNvSpPr>
            <p:nvPr/>
          </p:nvSpPr>
          <p:spPr bwMode="auto">
            <a:xfrm>
              <a:off x="700" y="1916"/>
              <a:ext cx="1023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994" i="0">
                  <a:solidFill>
                    <a:srgbClr val="0000CC"/>
                  </a:solidFill>
                </a:rPr>
                <a:t>Order</a:t>
              </a:r>
            </a:p>
          </p:txBody>
        </p:sp>
        <p:sp>
          <p:nvSpPr>
            <p:cNvPr id="109574" name="Text Box 4"/>
            <p:cNvSpPr txBox="1">
              <a:spLocks noChangeArrowheads="1"/>
            </p:cNvSpPr>
            <p:nvPr/>
          </p:nvSpPr>
          <p:spPr bwMode="auto">
            <a:xfrm>
              <a:off x="1926" y="2033"/>
              <a:ext cx="14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517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09575" name="Text Box 5"/>
            <p:cNvSpPr txBox="1">
              <a:spLocks noChangeArrowheads="1"/>
            </p:cNvSpPr>
            <p:nvPr/>
          </p:nvSpPr>
          <p:spPr bwMode="auto">
            <a:xfrm>
              <a:off x="3785" y="2111"/>
              <a:ext cx="17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3402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09576" name="Rectangle 6"/>
            <p:cNvSpPr>
              <a:spLocks noChangeArrowheads="1"/>
            </p:cNvSpPr>
            <p:nvPr/>
          </p:nvSpPr>
          <p:spPr bwMode="auto">
            <a:xfrm>
              <a:off x="4080" y="1948"/>
              <a:ext cx="820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994" i="0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109577" name="AutoShape 7"/>
            <p:cNvSpPr>
              <a:spLocks noChangeArrowheads="1"/>
            </p:cNvSpPr>
            <p:nvPr/>
          </p:nvSpPr>
          <p:spPr bwMode="auto">
            <a:xfrm>
              <a:off x="1723" y="2214"/>
              <a:ext cx="330" cy="217"/>
            </a:xfrm>
            <a:prstGeom prst="flowChartDecision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578" name="Line 8"/>
            <p:cNvSpPr>
              <a:spLocks noChangeShapeType="1"/>
            </p:cNvSpPr>
            <p:nvPr/>
          </p:nvSpPr>
          <p:spPr bwMode="auto">
            <a:xfrm>
              <a:off x="2029" y="2331"/>
              <a:ext cx="204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109572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142641" y="1120078"/>
            <a:ext cx="6858720" cy="571380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94000"/>
              </a:lnSpc>
              <a:spcBef>
                <a:spcPts val="485"/>
              </a:spcBef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/>
              <a:t>Life of item is same as that of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993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810" y="117180"/>
            <a:ext cx="6169608" cy="854370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Composition: Alternate Notation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76038" y="974153"/>
            <a:ext cx="4981962" cy="3139193"/>
            <a:chOff x="1876038" y="619755"/>
            <a:chExt cx="5184544" cy="4248317"/>
          </a:xfrm>
        </p:grpSpPr>
        <p:sp>
          <p:nvSpPr>
            <p:cNvPr id="111619" name="Rectangle 4"/>
            <p:cNvSpPr>
              <a:spLocks noChangeArrowheads="1"/>
            </p:cNvSpPr>
            <p:nvPr/>
          </p:nvSpPr>
          <p:spPr bwMode="auto">
            <a:xfrm>
              <a:off x="1876038" y="719356"/>
              <a:ext cx="5180224" cy="414871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20" name="Line 5"/>
            <p:cNvSpPr>
              <a:spLocks noChangeShapeType="1"/>
            </p:cNvSpPr>
            <p:nvPr/>
          </p:nvSpPr>
          <p:spPr bwMode="auto">
            <a:xfrm>
              <a:off x="1876038" y="1431151"/>
              <a:ext cx="5184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1621" name="Text Box 6"/>
            <p:cNvSpPr txBox="1">
              <a:spLocks noChangeArrowheads="1"/>
            </p:cNvSpPr>
            <p:nvPr/>
          </p:nvSpPr>
          <p:spPr bwMode="auto">
            <a:xfrm>
              <a:off x="3704669" y="619755"/>
              <a:ext cx="938186" cy="84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i="0" dirty="0">
                  <a:solidFill>
                    <a:schemeClr val="tx1"/>
                  </a:solidFill>
                </a:rPr>
                <a:t>Car</a:t>
              </a:r>
            </a:p>
          </p:txBody>
        </p:sp>
        <p:sp>
          <p:nvSpPr>
            <p:cNvPr id="111622" name="Rectangle 8"/>
            <p:cNvSpPr>
              <a:spLocks noChangeArrowheads="1"/>
            </p:cNvSpPr>
            <p:nvPr/>
          </p:nvSpPr>
          <p:spPr bwMode="auto">
            <a:xfrm>
              <a:off x="2187110" y="1638532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23" name="Text Box 9"/>
            <p:cNvSpPr txBox="1">
              <a:spLocks noChangeArrowheads="1"/>
            </p:cNvSpPr>
            <p:nvPr/>
          </p:nvSpPr>
          <p:spPr bwMode="auto">
            <a:xfrm>
              <a:off x="2290801" y="2001451"/>
              <a:ext cx="1347982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Wheel</a:t>
              </a:r>
            </a:p>
          </p:txBody>
        </p:sp>
        <p:sp>
          <p:nvSpPr>
            <p:cNvPr id="111624" name="Text Box 10"/>
            <p:cNvSpPr txBox="1">
              <a:spLocks noChangeArrowheads="1"/>
            </p:cNvSpPr>
            <p:nvPr/>
          </p:nvSpPr>
          <p:spPr bwMode="auto">
            <a:xfrm>
              <a:off x="3431401" y="1690378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4</a:t>
              </a:r>
            </a:p>
          </p:txBody>
        </p:sp>
        <p:sp>
          <p:nvSpPr>
            <p:cNvPr id="111625" name="Rectangle 11"/>
            <p:cNvSpPr>
              <a:spLocks noChangeArrowheads="1"/>
            </p:cNvSpPr>
            <p:nvPr/>
          </p:nvSpPr>
          <p:spPr bwMode="auto">
            <a:xfrm>
              <a:off x="4572001" y="1638532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26" name="Text Box 12"/>
            <p:cNvSpPr txBox="1">
              <a:spLocks noChangeArrowheads="1"/>
            </p:cNvSpPr>
            <p:nvPr/>
          </p:nvSpPr>
          <p:spPr bwMode="auto">
            <a:xfrm>
              <a:off x="4675691" y="2001451"/>
              <a:ext cx="1347982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Engine</a:t>
              </a:r>
            </a:p>
          </p:txBody>
        </p:sp>
        <p:sp>
          <p:nvSpPr>
            <p:cNvPr id="111627" name="Text Box 13"/>
            <p:cNvSpPr txBox="1">
              <a:spLocks noChangeArrowheads="1"/>
            </p:cNvSpPr>
            <p:nvPr/>
          </p:nvSpPr>
          <p:spPr bwMode="auto">
            <a:xfrm>
              <a:off x="5816291" y="1690378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1</a:t>
              </a:r>
            </a:p>
          </p:txBody>
        </p:sp>
        <p:sp>
          <p:nvSpPr>
            <p:cNvPr id="111628" name="Rectangle 14"/>
            <p:cNvSpPr>
              <a:spLocks noChangeArrowheads="1"/>
            </p:cNvSpPr>
            <p:nvPr/>
          </p:nvSpPr>
          <p:spPr bwMode="auto">
            <a:xfrm>
              <a:off x="2290801" y="2830978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29" name="Text Box 15"/>
            <p:cNvSpPr txBox="1">
              <a:spLocks noChangeArrowheads="1"/>
            </p:cNvSpPr>
            <p:nvPr/>
          </p:nvSpPr>
          <p:spPr bwMode="auto">
            <a:xfrm>
              <a:off x="2394492" y="3193896"/>
              <a:ext cx="1347982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  Door</a:t>
              </a:r>
            </a:p>
          </p:txBody>
        </p:sp>
        <p:sp>
          <p:nvSpPr>
            <p:cNvPr id="111630" name="Text Box 16"/>
            <p:cNvSpPr txBox="1">
              <a:spLocks noChangeArrowheads="1"/>
            </p:cNvSpPr>
            <p:nvPr/>
          </p:nvSpPr>
          <p:spPr bwMode="auto">
            <a:xfrm>
              <a:off x="3535092" y="2882823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2</a:t>
              </a:r>
            </a:p>
          </p:txBody>
        </p:sp>
        <p:sp>
          <p:nvSpPr>
            <p:cNvPr id="111631" name="Rectangle 17"/>
            <p:cNvSpPr>
              <a:spLocks noChangeArrowheads="1"/>
            </p:cNvSpPr>
            <p:nvPr/>
          </p:nvSpPr>
          <p:spPr bwMode="auto">
            <a:xfrm>
              <a:off x="4572001" y="2830978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32" name="Text Box 18"/>
            <p:cNvSpPr txBox="1">
              <a:spLocks noChangeArrowheads="1"/>
            </p:cNvSpPr>
            <p:nvPr/>
          </p:nvSpPr>
          <p:spPr bwMode="auto">
            <a:xfrm>
              <a:off x="4520155" y="3193896"/>
              <a:ext cx="1607209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  Chassis</a:t>
              </a:r>
            </a:p>
          </p:txBody>
        </p:sp>
        <p:sp>
          <p:nvSpPr>
            <p:cNvPr id="111633" name="Text Box 19"/>
            <p:cNvSpPr txBox="1">
              <a:spLocks noChangeArrowheads="1"/>
            </p:cNvSpPr>
            <p:nvPr/>
          </p:nvSpPr>
          <p:spPr bwMode="auto">
            <a:xfrm>
              <a:off x="5816291" y="2882823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1</a:t>
              </a:r>
            </a:p>
          </p:txBody>
        </p:sp>
        <p:sp>
          <p:nvSpPr>
            <p:cNvPr id="111634" name="Rectangle 20"/>
            <p:cNvSpPr>
              <a:spLocks noChangeArrowheads="1"/>
            </p:cNvSpPr>
            <p:nvPr/>
          </p:nvSpPr>
          <p:spPr bwMode="auto">
            <a:xfrm>
              <a:off x="2394492" y="3867887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35" name="Text Box 21"/>
            <p:cNvSpPr txBox="1">
              <a:spLocks noChangeArrowheads="1"/>
            </p:cNvSpPr>
            <p:nvPr/>
          </p:nvSpPr>
          <p:spPr bwMode="auto">
            <a:xfrm>
              <a:off x="2498183" y="4230805"/>
              <a:ext cx="1347982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  Axle</a:t>
              </a:r>
            </a:p>
          </p:txBody>
        </p:sp>
        <p:sp>
          <p:nvSpPr>
            <p:cNvPr id="111636" name="Text Box 22"/>
            <p:cNvSpPr txBox="1">
              <a:spLocks noChangeArrowheads="1"/>
            </p:cNvSpPr>
            <p:nvPr/>
          </p:nvSpPr>
          <p:spPr bwMode="auto">
            <a:xfrm>
              <a:off x="3638783" y="3919732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1</a:t>
              </a:r>
            </a:p>
          </p:txBody>
        </p:sp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4572001" y="3971577"/>
              <a:ext cx="1607209" cy="881373"/>
            </a:xfrm>
            <a:prstGeom prst="rect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/>
            </a:p>
          </p:txBody>
        </p:sp>
        <p:sp>
          <p:nvSpPr>
            <p:cNvPr id="111638" name="Text Box 24"/>
            <p:cNvSpPr txBox="1">
              <a:spLocks noChangeArrowheads="1"/>
            </p:cNvSpPr>
            <p:nvPr/>
          </p:nvSpPr>
          <p:spPr bwMode="auto">
            <a:xfrm>
              <a:off x="4572000" y="4019278"/>
              <a:ext cx="1347982" cy="561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905" i="0" dirty="0"/>
                <a:t>  Steering</a:t>
              </a:r>
            </a:p>
          </p:txBody>
        </p:sp>
        <p:sp>
          <p:nvSpPr>
            <p:cNvPr id="111639" name="Text Box 25"/>
            <p:cNvSpPr txBox="1">
              <a:spLocks noChangeArrowheads="1"/>
            </p:cNvSpPr>
            <p:nvPr/>
          </p:nvSpPr>
          <p:spPr bwMode="auto">
            <a:xfrm>
              <a:off x="5816291" y="4023423"/>
              <a:ext cx="673991" cy="3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49" i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7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7000" y="368911"/>
            <a:ext cx="5848814" cy="497933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Composition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-14555" y="1202683"/>
            <a:ext cx="9144000" cy="208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503238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ClrTx/>
              <a:buSzTx/>
              <a:buFontTx/>
              <a:buChar char="•"/>
            </a:pPr>
            <a:r>
              <a:rPr lang="en-US" altLang="en-US" sz="2722" b="0" i="0" dirty="0">
                <a:solidFill>
                  <a:schemeClr val="tx1"/>
                </a:solidFill>
              </a:rPr>
              <a:t> An object may be a part of ONLY </a:t>
            </a:r>
            <a:r>
              <a:rPr lang="en-US" altLang="en-US" sz="2722" b="0" i="0" dirty="0" smtClean="0">
                <a:solidFill>
                  <a:schemeClr val="tx1"/>
                </a:solidFill>
              </a:rPr>
              <a:t>                                      one </a:t>
            </a:r>
            <a:r>
              <a:rPr lang="en-US" altLang="en-US" sz="2722" b="0" i="0" dirty="0">
                <a:solidFill>
                  <a:schemeClr val="tx1"/>
                </a:solidFill>
              </a:rPr>
              <a:t>composite at a time.</a:t>
            </a:r>
          </a:p>
          <a:p>
            <a:pPr lvl="1">
              <a:lnSpc>
                <a:spcPct val="120000"/>
              </a:lnSpc>
              <a:spcBef>
                <a:spcPts val="408"/>
              </a:spcBef>
              <a:spcAft>
                <a:spcPts val="408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49" b="0" i="0" dirty="0">
                <a:solidFill>
                  <a:schemeClr val="tx1"/>
                </a:solidFill>
              </a:rPr>
              <a:t>Whole is responsible for the </a:t>
            </a:r>
            <a:r>
              <a:rPr lang="en-US" altLang="en-US" sz="2449" b="0" i="0" dirty="0" smtClean="0">
                <a:solidFill>
                  <a:schemeClr val="tx1"/>
                </a:solidFill>
              </a:rPr>
              <a:t>                                             creation </a:t>
            </a:r>
            <a:r>
              <a:rPr lang="en-US" altLang="en-US" sz="2449" b="0" i="0" dirty="0">
                <a:solidFill>
                  <a:schemeClr val="tx1"/>
                </a:solidFill>
              </a:rPr>
              <a:t>and disposition of its parts.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145468" y="742950"/>
            <a:ext cx="2922332" cy="2877422"/>
            <a:chOff x="2855913" y="3132138"/>
            <a:chExt cx="5122094" cy="4343400"/>
          </a:xfrm>
        </p:grpSpPr>
        <p:sp>
          <p:nvSpPr>
            <p:cNvPr id="112645" name="Rectangle 4"/>
            <p:cNvSpPr>
              <a:spLocks noChangeArrowheads="1"/>
            </p:cNvSpPr>
            <p:nvPr/>
          </p:nvSpPr>
          <p:spPr bwMode="auto">
            <a:xfrm>
              <a:off x="2855913" y="3132138"/>
              <a:ext cx="3248025" cy="99218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>
                <a:solidFill>
                  <a:srgbClr val="0000CC"/>
                </a:solidFill>
              </a:endParaRPr>
            </a:p>
          </p:txBody>
        </p:sp>
        <p:sp>
          <p:nvSpPr>
            <p:cNvPr id="112646" name="Rectangle 5"/>
            <p:cNvSpPr>
              <a:spLocks noChangeArrowheads="1"/>
            </p:cNvSpPr>
            <p:nvPr/>
          </p:nvSpPr>
          <p:spPr bwMode="auto">
            <a:xfrm>
              <a:off x="2855913" y="6729413"/>
              <a:ext cx="3248025" cy="74612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>
                <a:solidFill>
                  <a:srgbClr val="0000CC"/>
                </a:solidFill>
              </a:endParaRPr>
            </a:p>
          </p:txBody>
        </p:sp>
        <p:sp>
          <p:nvSpPr>
            <p:cNvPr id="112647" name="AutoShape 6"/>
            <p:cNvSpPr>
              <a:spLocks noChangeArrowheads="1"/>
            </p:cNvSpPr>
            <p:nvPr/>
          </p:nvSpPr>
          <p:spPr bwMode="auto">
            <a:xfrm>
              <a:off x="4344988" y="4124325"/>
              <a:ext cx="541337" cy="496888"/>
            </a:xfrm>
            <a:prstGeom prst="diamond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>
                <a:solidFill>
                  <a:srgbClr val="0000CC"/>
                </a:solidFill>
              </a:endParaRPr>
            </a:p>
          </p:txBody>
        </p:sp>
        <p:sp>
          <p:nvSpPr>
            <p:cNvPr id="112648" name="Line 7"/>
            <p:cNvSpPr>
              <a:spLocks noChangeShapeType="1"/>
            </p:cNvSpPr>
            <p:nvPr/>
          </p:nvSpPr>
          <p:spPr bwMode="auto">
            <a:xfrm>
              <a:off x="4614863" y="4621213"/>
              <a:ext cx="0" cy="210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2649" name="Text Box 8"/>
            <p:cNvSpPr txBox="1">
              <a:spLocks noChangeArrowheads="1"/>
            </p:cNvSpPr>
            <p:nvPr/>
          </p:nvSpPr>
          <p:spPr bwMode="auto">
            <a:xfrm>
              <a:off x="3533774" y="3279475"/>
              <a:ext cx="2361228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Window</a:t>
              </a:r>
            </a:p>
          </p:txBody>
        </p:sp>
        <p:sp>
          <p:nvSpPr>
            <p:cNvPr id="112650" name="Text Box 9"/>
            <p:cNvSpPr txBox="1">
              <a:spLocks noChangeArrowheads="1"/>
            </p:cNvSpPr>
            <p:nvPr/>
          </p:nvSpPr>
          <p:spPr bwMode="auto">
            <a:xfrm>
              <a:off x="3663245" y="6754811"/>
              <a:ext cx="1976306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Frame</a:t>
              </a:r>
            </a:p>
          </p:txBody>
        </p:sp>
        <p:sp>
          <p:nvSpPr>
            <p:cNvPr id="112651" name="Text Box 10"/>
            <p:cNvSpPr txBox="1">
              <a:spLocks noChangeArrowheads="1"/>
            </p:cNvSpPr>
            <p:nvPr/>
          </p:nvSpPr>
          <p:spPr bwMode="auto">
            <a:xfrm>
              <a:off x="3910012" y="6138864"/>
              <a:ext cx="551812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*</a:t>
              </a:r>
            </a:p>
          </p:txBody>
        </p:sp>
        <p:sp>
          <p:nvSpPr>
            <p:cNvPr id="112652" name="Text Box 11"/>
            <p:cNvSpPr txBox="1">
              <a:spLocks noChangeArrowheads="1"/>
            </p:cNvSpPr>
            <p:nvPr/>
          </p:nvSpPr>
          <p:spPr bwMode="auto">
            <a:xfrm>
              <a:off x="3783014" y="4235450"/>
              <a:ext cx="596767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12653" name="Text Box 12"/>
            <p:cNvSpPr txBox="1">
              <a:spLocks noChangeArrowheads="1"/>
            </p:cNvSpPr>
            <p:nvPr/>
          </p:nvSpPr>
          <p:spPr bwMode="auto">
            <a:xfrm>
              <a:off x="6206807" y="3276918"/>
              <a:ext cx="1771200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whole</a:t>
              </a:r>
            </a:p>
          </p:txBody>
        </p:sp>
        <p:sp>
          <p:nvSpPr>
            <p:cNvPr id="112654" name="Text Box 13"/>
            <p:cNvSpPr txBox="1">
              <a:spLocks noChangeArrowheads="1"/>
            </p:cNvSpPr>
            <p:nvPr/>
          </p:nvSpPr>
          <p:spPr bwMode="auto">
            <a:xfrm>
              <a:off x="6216650" y="6751637"/>
              <a:ext cx="1428423" cy="70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rgbClr val="0000CC"/>
                  </a:solidFill>
                </a:rPr>
                <a:t>part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96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7456" y="36171"/>
            <a:ext cx="6325144" cy="935379"/>
          </a:xfrm>
        </p:spPr>
        <p:txBody>
          <a:bodyPr>
            <a:normAutofit/>
          </a:bodyPr>
          <a:lstStyle/>
          <a:p>
            <a:pPr>
              <a:lnSpc>
                <a:spcPct val="94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00" b="1" dirty="0" smtClean="0"/>
              <a:t>Aggregation vs. Composition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85750"/>
            <a:ext cx="8991600" cy="432731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722" dirty="0"/>
              <a:t>Composition: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449" dirty="0"/>
              <a:t>Composite and components have the same life line.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722" dirty="0"/>
              <a:t>Aggregation: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449" dirty="0"/>
              <a:t>Lifelines are different.</a:t>
            </a:r>
          </a:p>
          <a:p>
            <a:pPr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722" dirty="0"/>
              <a:t>Consider an </a:t>
            </a:r>
            <a:r>
              <a:rPr lang="en-GB" altLang="en-US" sz="2722" dirty="0">
                <a:solidFill>
                  <a:srgbClr val="0000CC"/>
                </a:solidFill>
              </a:rPr>
              <a:t>order </a:t>
            </a:r>
            <a:r>
              <a:rPr lang="en-GB" altLang="en-US" sz="2722" dirty="0"/>
              <a:t>object: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449" b="1" dirty="0">
                <a:solidFill>
                  <a:srgbClr val="0000CC"/>
                </a:solidFill>
              </a:rPr>
              <a:t>Aggregation</a:t>
            </a:r>
            <a:r>
              <a:rPr lang="en-GB" altLang="en-US" sz="2449" dirty="0">
                <a:solidFill>
                  <a:srgbClr val="3333CC"/>
                </a:solidFill>
              </a:rPr>
              <a:t>:</a:t>
            </a:r>
            <a:r>
              <a:rPr lang="en-GB" altLang="en-US" sz="2449" dirty="0"/>
              <a:t> If order items can be </a:t>
            </a:r>
            <a:r>
              <a:rPr lang="en-GB" altLang="en-US" sz="2449" dirty="0" smtClean="0"/>
              <a:t>                                                     changed </a:t>
            </a:r>
            <a:r>
              <a:rPr lang="en-GB" altLang="en-US" sz="2449" dirty="0"/>
              <a:t>or deleted after placing order.</a:t>
            </a:r>
          </a:p>
          <a:p>
            <a:pPr lvl="1">
              <a:lnSpc>
                <a:spcPct val="110000"/>
              </a:lnSpc>
              <a:spcBef>
                <a:spcPts val="408"/>
              </a:spcBef>
              <a:spcAft>
                <a:spcPts val="816"/>
              </a:spcAft>
              <a:tabLst>
                <a:tab pos="308919" algn="l"/>
                <a:tab pos="619997" algn="l"/>
                <a:tab pos="931076" algn="l"/>
                <a:tab pos="1242155" algn="l"/>
                <a:tab pos="1553234" algn="l"/>
                <a:tab pos="1864313" algn="l"/>
                <a:tab pos="2175392" algn="l"/>
                <a:tab pos="2486471" algn="l"/>
                <a:tab pos="2797550" algn="l"/>
                <a:tab pos="3108629" algn="l"/>
                <a:tab pos="3419707" algn="l"/>
                <a:tab pos="3730786" algn="l"/>
                <a:tab pos="4041865" algn="l"/>
                <a:tab pos="4352944" algn="l"/>
                <a:tab pos="4664023" algn="l"/>
                <a:tab pos="4975102" algn="l"/>
                <a:tab pos="5286181" algn="l"/>
                <a:tab pos="5597260" algn="l"/>
                <a:tab pos="5908338" algn="l"/>
                <a:tab pos="6219417" algn="l"/>
              </a:tabLst>
            </a:pPr>
            <a:r>
              <a:rPr lang="en-GB" altLang="en-US" sz="2449" b="1" dirty="0">
                <a:solidFill>
                  <a:srgbClr val="0000CC"/>
                </a:solidFill>
              </a:rPr>
              <a:t>Composition</a:t>
            </a:r>
            <a:r>
              <a:rPr lang="en-GB" altLang="en-US" sz="2449" dirty="0">
                <a:solidFill>
                  <a:srgbClr val="3333CC"/>
                </a:solidFill>
              </a:rPr>
              <a:t>:</a:t>
            </a:r>
            <a:r>
              <a:rPr lang="en-GB" altLang="en-US" sz="2449" dirty="0"/>
              <a:t> Otherwise.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28750"/>
            <a:ext cx="2547987" cy="253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47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ChangeArrowheads="1"/>
          </p:cNvSpPr>
          <p:nvPr>
            <p:ph type="title"/>
          </p:nvPr>
        </p:nvSpPr>
        <p:spPr>
          <a:xfrm>
            <a:off x="1409428" y="135015"/>
            <a:ext cx="6376990" cy="857610"/>
          </a:xfrm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Composition versus Aggregation</a:t>
            </a:r>
          </a:p>
        </p:txBody>
      </p:sp>
      <p:sp>
        <p:nvSpPr>
          <p:cNvPr id="115715" name="Text Box 7"/>
          <p:cNvSpPr txBox="1">
            <a:spLocks noChangeArrowheads="1"/>
          </p:cNvSpPr>
          <p:nvPr/>
        </p:nvSpPr>
        <p:spPr bwMode="auto">
          <a:xfrm>
            <a:off x="2879463" y="1016388"/>
            <a:ext cx="248426" cy="44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35" tIns="31842" rIns="61235" bIns="31842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ts val="851"/>
              </a:spcBef>
            </a:pPr>
            <a:r>
              <a:rPr lang="en-GB" altLang="en-US" sz="2449" i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1360824" y="1373905"/>
            <a:ext cx="1449512" cy="659950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61235" tIns="31842" rIns="61235" bIns="31842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EBFE5C"/>
              </a:buClr>
              <a:buFont typeface="Comic Sans MS" panose="030F0702030302020204" pitchFamily="66" charset="0"/>
              <a:buNone/>
            </a:pPr>
            <a:r>
              <a:rPr lang="en-GB" altLang="en-US" sz="2722" i="0">
                <a:solidFill>
                  <a:srgbClr val="FFFF00"/>
                </a:solidFill>
              </a:rPr>
              <a:t>Order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4219884" y="1336101"/>
            <a:ext cx="1449512" cy="659949"/>
          </a:xfrm>
          <a:prstGeom prst="rect">
            <a:avLst/>
          </a:prstGeom>
          <a:solidFill>
            <a:srgbClr val="006600"/>
          </a:solidFill>
          <a:ln w="9360">
            <a:solidFill>
              <a:srgbClr val="660066"/>
            </a:solidFill>
            <a:miter lim="800000"/>
            <a:headEnd/>
            <a:tailEnd/>
          </a:ln>
        </p:spPr>
        <p:txBody>
          <a:bodyPr wrap="none" lIns="61235" tIns="31842" rIns="61235" bIns="31842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EBFE5C"/>
              </a:buClr>
              <a:buFont typeface="Comic Sans MS" panose="030F0702030302020204" pitchFamily="66" charset="0"/>
              <a:buNone/>
            </a:pPr>
            <a:r>
              <a:rPr lang="en-GB" altLang="en-US" sz="2722" i="0">
                <a:solidFill>
                  <a:srgbClr val="FFFF00"/>
                </a:solidFill>
              </a:rPr>
              <a:t>Item</a:t>
            </a:r>
          </a:p>
        </p:txBody>
      </p:sp>
      <p:sp>
        <p:nvSpPr>
          <p:cNvPr id="115718" name="AutoShape 5"/>
          <p:cNvSpPr>
            <a:spLocks noChangeArrowheads="1"/>
          </p:cNvSpPr>
          <p:nvPr/>
        </p:nvSpPr>
        <p:spPr bwMode="auto">
          <a:xfrm>
            <a:off x="2810335" y="1544563"/>
            <a:ext cx="359678" cy="206302"/>
          </a:xfrm>
          <a:prstGeom prst="diamond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49" b="0" i="0">
              <a:latin typeface="Times New Roman" panose="02020603050405020304" pitchFamily="18" charset="0"/>
            </a:endParaRPr>
          </a:p>
        </p:txBody>
      </p:sp>
      <p:sp>
        <p:nvSpPr>
          <p:cNvPr id="115719" name="Line 6"/>
          <p:cNvSpPr>
            <a:spLocks noChangeShapeType="1"/>
          </p:cNvSpPr>
          <p:nvPr/>
        </p:nvSpPr>
        <p:spPr bwMode="auto">
          <a:xfrm>
            <a:off x="3157052" y="1656894"/>
            <a:ext cx="1076873" cy="3241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818081" y="1148161"/>
            <a:ext cx="249506" cy="56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35" tIns="31842" rIns="61235" bIns="31842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ts val="1361"/>
              </a:spcBef>
            </a:pPr>
            <a:r>
              <a:rPr lang="en-GB" altLang="en-US" sz="3266" i="0">
                <a:solidFill>
                  <a:srgbClr val="0000FF"/>
                </a:solidFill>
              </a:rPr>
              <a:t>*</a:t>
            </a:r>
          </a:p>
        </p:txBody>
      </p:sp>
      <p:grpSp>
        <p:nvGrpSpPr>
          <p:cNvPr id="115721" name="Group 16"/>
          <p:cNvGrpSpPr>
            <a:grpSpLocks/>
          </p:cNvGrpSpPr>
          <p:nvPr/>
        </p:nvGrpSpPr>
        <p:grpSpPr bwMode="auto">
          <a:xfrm>
            <a:off x="1334156" y="2952750"/>
            <a:ext cx="4309652" cy="1018547"/>
            <a:chOff x="239713" y="4568825"/>
            <a:chExt cx="6334125" cy="1497013"/>
          </a:xfrm>
        </p:grpSpPr>
        <p:sp>
          <p:nvSpPr>
            <p:cNvPr id="115724" name="Rectangle 9"/>
            <p:cNvSpPr>
              <a:spLocks noChangeArrowheads="1"/>
            </p:cNvSpPr>
            <p:nvPr/>
          </p:nvSpPr>
          <p:spPr bwMode="auto">
            <a:xfrm>
              <a:off x="239713" y="5095875"/>
              <a:ext cx="2130425" cy="969963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61235" tIns="31842" rIns="61235" bIns="31842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EBFE5C"/>
                </a:buClr>
                <a:buFont typeface="Comic Sans MS" panose="030F0702030302020204" pitchFamily="66" charset="0"/>
                <a:buNone/>
              </a:pPr>
              <a:r>
                <a:rPr lang="en-GB" altLang="en-US" sz="2722" i="0">
                  <a:solidFill>
                    <a:srgbClr val="FFFF00"/>
                  </a:solidFill>
                </a:rPr>
                <a:t>Order</a:t>
              </a:r>
            </a:p>
          </p:txBody>
        </p:sp>
        <p:sp>
          <p:nvSpPr>
            <p:cNvPr id="115725" name="Rectangle 10"/>
            <p:cNvSpPr>
              <a:spLocks noChangeArrowheads="1"/>
            </p:cNvSpPr>
            <p:nvPr/>
          </p:nvSpPr>
          <p:spPr bwMode="auto">
            <a:xfrm>
              <a:off x="4440238" y="5040313"/>
              <a:ext cx="2133600" cy="968375"/>
            </a:xfrm>
            <a:prstGeom prst="rect">
              <a:avLst/>
            </a:prstGeom>
            <a:solidFill>
              <a:srgbClr val="006600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61235" tIns="31842" rIns="61235" bIns="31842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EBFE5C"/>
                </a:buClr>
                <a:buFont typeface="Comic Sans MS" panose="030F0702030302020204" pitchFamily="66" charset="0"/>
                <a:buNone/>
              </a:pPr>
              <a:r>
                <a:rPr lang="en-GB" altLang="en-US" sz="2722" i="0">
                  <a:solidFill>
                    <a:srgbClr val="FFFF00"/>
                  </a:solidFill>
                </a:rPr>
                <a:t>Item</a:t>
              </a:r>
            </a:p>
          </p:txBody>
        </p:sp>
        <p:sp>
          <p:nvSpPr>
            <p:cNvPr id="115726" name="AutoShape 11"/>
            <p:cNvSpPr>
              <a:spLocks noChangeArrowheads="1"/>
            </p:cNvSpPr>
            <p:nvPr/>
          </p:nvSpPr>
          <p:spPr bwMode="auto">
            <a:xfrm>
              <a:off x="2370138" y="5345113"/>
              <a:ext cx="528637" cy="303212"/>
            </a:xfrm>
            <a:prstGeom prst="diamond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115727" name="Line 12"/>
            <p:cNvSpPr>
              <a:spLocks noChangeShapeType="1"/>
            </p:cNvSpPr>
            <p:nvPr/>
          </p:nvSpPr>
          <p:spPr bwMode="auto">
            <a:xfrm>
              <a:off x="2879725" y="5510213"/>
              <a:ext cx="1584325" cy="158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5728" name="Text Box 13"/>
            <p:cNvSpPr txBox="1">
              <a:spLocks noChangeArrowheads="1"/>
            </p:cNvSpPr>
            <p:nvPr/>
          </p:nvSpPr>
          <p:spPr bwMode="auto">
            <a:xfrm>
              <a:off x="2471738" y="4568825"/>
              <a:ext cx="365125" cy="64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35" tIns="31842" rIns="61235" bIns="31842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851"/>
                </a:spcBef>
              </a:pPr>
              <a:r>
                <a:rPr lang="en-GB" altLang="en-US" sz="2449" i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729" name="Text Box 14"/>
            <p:cNvSpPr txBox="1">
              <a:spLocks noChangeArrowheads="1"/>
            </p:cNvSpPr>
            <p:nvPr/>
          </p:nvSpPr>
          <p:spPr bwMode="auto">
            <a:xfrm>
              <a:off x="3852863" y="4762500"/>
              <a:ext cx="365125" cy="83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35" tIns="31842" rIns="61235" bIns="31842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361"/>
                </a:spcBef>
              </a:pPr>
              <a:r>
                <a:rPr lang="en-GB" altLang="en-US" sz="3266" i="0">
                  <a:solidFill>
                    <a:srgbClr val="0000FF"/>
                  </a:solidFill>
                </a:rPr>
                <a:t>*</a:t>
              </a:r>
            </a:p>
          </p:txBody>
        </p:sp>
      </p:grpSp>
      <p:sp>
        <p:nvSpPr>
          <p:cNvPr id="115722" name="Text Box 15"/>
          <p:cNvSpPr txBox="1">
            <a:spLocks noChangeArrowheads="1"/>
          </p:cNvSpPr>
          <p:nvPr/>
        </p:nvSpPr>
        <p:spPr bwMode="auto">
          <a:xfrm>
            <a:off x="5838973" y="1419270"/>
            <a:ext cx="2086779" cy="48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35" tIns="31842" rIns="61235" bIns="31842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ts val="1021"/>
              </a:spcBef>
            </a:pPr>
            <a:r>
              <a:rPr lang="en-GB" altLang="en-US" sz="2722" i="0">
                <a:solidFill>
                  <a:srgbClr val="0000FF"/>
                </a:solidFill>
              </a:rPr>
              <a:t>Composition</a:t>
            </a:r>
          </a:p>
        </p:txBody>
      </p:sp>
      <p:sp>
        <p:nvSpPr>
          <p:cNvPr id="115723" name="Text Box 16"/>
          <p:cNvSpPr txBox="1">
            <a:spLocks noChangeArrowheads="1"/>
          </p:cNvSpPr>
          <p:nvPr/>
        </p:nvSpPr>
        <p:spPr bwMode="auto">
          <a:xfrm>
            <a:off x="5923558" y="3222778"/>
            <a:ext cx="2306042" cy="48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35" tIns="31842" rIns="61235" bIns="31842"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ts val="1021"/>
              </a:spcBef>
            </a:pPr>
            <a:r>
              <a:rPr lang="en-GB" altLang="en-US" sz="2722" i="0">
                <a:solidFill>
                  <a:srgbClr val="0000FF"/>
                </a:solidFill>
              </a:rPr>
              <a:t>Aggregation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984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38150"/>
            <a:ext cx="2170241" cy="85437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altLang="en-US" sz="2800" b="1" dirty="0" smtClean="0"/>
              <a:t>Implementing Composition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5656" y="190732"/>
            <a:ext cx="6584371" cy="4438186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816"/>
              </a:spcBef>
              <a:spcAft>
                <a:spcPts val="953"/>
              </a:spcAft>
              <a:buNone/>
            </a:pPr>
            <a:r>
              <a:rPr lang="en-US" altLang="en-US" sz="2722" b="1" dirty="0">
                <a:solidFill>
                  <a:srgbClr val="0000CC"/>
                </a:solidFill>
              </a:rPr>
              <a:t>public class Car{</a:t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private Wheel wheels[4];</a:t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public Car (){</a:t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	       wheels[0] = new Wheel();</a:t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	       wheels[1] = new Wheel</a:t>
            </a:r>
            <a:r>
              <a:rPr lang="en-US" altLang="en-US" sz="2722" b="1" dirty="0" smtClean="0">
                <a:solidFill>
                  <a:srgbClr val="0000CC"/>
                </a:solidFill>
              </a:rPr>
              <a:t>();</a:t>
            </a:r>
            <a:r>
              <a:rPr lang="en-US" altLang="en-US" sz="2722" b="1" dirty="0">
                <a:solidFill>
                  <a:srgbClr val="0000CC"/>
                </a:solidFill>
              </a:rPr>
              <a:t/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	 </a:t>
            </a:r>
            <a:r>
              <a:rPr lang="en-US" altLang="en-US" sz="2722" b="1" dirty="0" smtClean="0">
                <a:solidFill>
                  <a:srgbClr val="0000CC"/>
                </a:solidFill>
              </a:rPr>
              <a:t>      </a:t>
            </a:r>
            <a:r>
              <a:rPr lang="en-US" altLang="en-US" sz="2722" b="1" dirty="0">
                <a:solidFill>
                  <a:srgbClr val="0000CC"/>
                </a:solidFill>
              </a:rPr>
              <a:t>wheels[2] = new Wheel</a:t>
            </a:r>
            <a:r>
              <a:rPr lang="en-US" altLang="en-US" sz="2722" b="1" dirty="0" smtClean="0">
                <a:solidFill>
                  <a:srgbClr val="0000CC"/>
                </a:solidFill>
              </a:rPr>
              <a:t>();</a:t>
            </a:r>
            <a:r>
              <a:rPr lang="en-US" altLang="en-US" sz="2722" b="1" dirty="0">
                <a:solidFill>
                  <a:srgbClr val="0000CC"/>
                </a:solidFill>
              </a:rPr>
              <a:t/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	       wheels[3] = new Wheel</a:t>
            </a:r>
            <a:r>
              <a:rPr lang="en-US" altLang="en-US" sz="2722" b="1" dirty="0" smtClean="0">
                <a:solidFill>
                  <a:srgbClr val="0000CC"/>
                </a:solidFill>
              </a:rPr>
              <a:t>();</a:t>
            </a:r>
            <a:r>
              <a:rPr lang="en-US" altLang="en-US" sz="2722" b="1" dirty="0">
                <a:solidFill>
                  <a:srgbClr val="0000CC"/>
                </a:solidFill>
              </a:rPr>
              <a:t/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     }</a:t>
            </a:r>
            <a:br>
              <a:rPr lang="en-US" altLang="en-US" sz="2722" b="1" dirty="0">
                <a:solidFill>
                  <a:srgbClr val="0000CC"/>
                </a:solidFill>
              </a:rPr>
            </a:br>
            <a:r>
              <a:rPr lang="en-US" altLang="en-US" sz="2722" b="1" dirty="0">
                <a:solidFill>
                  <a:srgbClr val="0000CC"/>
                </a:solidFill>
              </a:rPr>
              <a:t>} </a:t>
            </a:r>
          </a:p>
        </p:txBody>
      </p:sp>
      <p:grpSp>
        <p:nvGrpSpPr>
          <p:cNvPr id="117764" name="Group 9"/>
          <p:cNvGrpSpPr>
            <a:grpSpLocks/>
          </p:cNvGrpSpPr>
          <p:nvPr/>
        </p:nvGrpSpPr>
        <p:grpSpPr bwMode="auto">
          <a:xfrm>
            <a:off x="5105400" y="3714750"/>
            <a:ext cx="3110727" cy="545457"/>
            <a:chOff x="5726112" y="4038600"/>
            <a:chExt cx="3810001" cy="801687"/>
          </a:xfrm>
        </p:grpSpPr>
        <p:sp>
          <p:nvSpPr>
            <p:cNvPr id="117765" name="Rectangle 3"/>
            <p:cNvSpPr>
              <a:spLocks noChangeArrowheads="1"/>
            </p:cNvSpPr>
            <p:nvPr/>
          </p:nvSpPr>
          <p:spPr bwMode="auto">
            <a:xfrm>
              <a:off x="5726112" y="4237037"/>
              <a:ext cx="1285875" cy="6032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61235" tIns="31842" rIns="61235" bIns="31842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EBFE5C"/>
                </a:buClr>
                <a:buFont typeface="Comic Sans MS" panose="030F0702030302020204" pitchFamily="66" charset="0"/>
                <a:buNone/>
              </a:pPr>
              <a:r>
                <a:rPr lang="en-GB" altLang="en-US" sz="2449" i="0">
                  <a:solidFill>
                    <a:srgbClr val="FFFF00"/>
                  </a:solidFill>
                </a:rPr>
                <a:t>Car</a:t>
              </a:r>
            </a:p>
          </p:txBody>
        </p:sp>
        <p:sp>
          <p:nvSpPr>
            <p:cNvPr id="117766" name="Rectangle 4"/>
            <p:cNvSpPr>
              <a:spLocks noChangeArrowheads="1"/>
            </p:cNvSpPr>
            <p:nvPr/>
          </p:nvSpPr>
          <p:spPr bwMode="auto">
            <a:xfrm>
              <a:off x="8250238" y="4208463"/>
              <a:ext cx="1285875" cy="6032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61235" tIns="31842" rIns="61235" bIns="31842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EBFE5C"/>
                </a:buClr>
                <a:buFont typeface="Comic Sans MS" panose="030F0702030302020204" pitchFamily="66" charset="0"/>
                <a:buNone/>
              </a:pPr>
              <a:r>
                <a:rPr lang="en-GB" altLang="en-US" sz="1905" i="0">
                  <a:solidFill>
                    <a:srgbClr val="FFFF00"/>
                  </a:solidFill>
                </a:rPr>
                <a:t>Wheel</a:t>
              </a:r>
            </a:p>
          </p:txBody>
        </p:sp>
        <p:sp>
          <p:nvSpPr>
            <p:cNvPr id="117767" name="AutoShape 5"/>
            <p:cNvSpPr>
              <a:spLocks noChangeArrowheads="1"/>
            </p:cNvSpPr>
            <p:nvPr/>
          </p:nvSpPr>
          <p:spPr bwMode="auto">
            <a:xfrm>
              <a:off x="6999288" y="4398963"/>
              <a:ext cx="319087" cy="188912"/>
            </a:xfrm>
            <a:prstGeom prst="diamond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33" b="0" i="0"/>
            </a:p>
          </p:txBody>
        </p:sp>
        <p:sp>
          <p:nvSpPr>
            <p:cNvPr id="117768" name="Line 6"/>
            <p:cNvSpPr>
              <a:spLocks noChangeShapeType="1"/>
            </p:cNvSpPr>
            <p:nvPr/>
          </p:nvSpPr>
          <p:spPr bwMode="auto">
            <a:xfrm>
              <a:off x="7307263" y="4502150"/>
              <a:ext cx="955675" cy="31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17769" name="Text Box 7"/>
            <p:cNvSpPr txBox="1">
              <a:spLocks noChangeArrowheads="1"/>
            </p:cNvSpPr>
            <p:nvPr/>
          </p:nvSpPr>
          <p:spPr bwMode="auto">
            <a:xfrm>
              <a:off x="7189788" y="4038600"/>
              <a:ext cx="365125" cy="586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35" tIns="31842" rIns="61235" bIns="31842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851"/>
                </a:spcBef>
              </a:pPr>
              <a:r>
                <a:rPr lang="en-GB" altLang="en-US" sz="2177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7770" name="Text Box 8"/>
            <p:cNvSpPr txBox="1">
              <a:spLocks noChangeArrowheads="1"/>
            </p:cNvSpPr>
            <p:nvPr/>
          </p:nvSpPr>
          <p:spPr bwMode="auto">
            <a:xfrm>
              <a:off x="7797800" y="4038600"/>
              <a:ext cx="366713" cy="586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35" tIns="31842" rIns="61235" bIns="31842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361"/>
                </a:spcBef>
              </a:pPr>
              <a:r>
                <a:rPr lang="en-GB" altLang="en-US" sz="2177" i="0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45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77000" y="133350"/>
            <a:ext cx="2494263" cy="856530"/>
          </a:xfrm>
          <a:solidFill>
            <a:srgbClr val="FFFF00"/>
          </a:solidFill>
        </p:spPr>
        <p:txBody>
          <a:bodyPr vert="horz" lIns="68579" tIns="34289" rIns="68579" bIns="34289" rtlCol="0" anchor="ctr">
            <a:noAutofit/>
          </a:bodyPr>
          <a:lstStyle/>
          <a:p>
            <a:pPr eaLnBrk="1" hangingPunct="1"/>
            <a:r>
              <a:rPr lang="en-US" altLang="en-US" sz="2800" b="1" dirty="0" smtClean="0"/>
              <a:t>Style Notes (Ambler, 2005)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42575"/>
            <a:ext cx="8915400" cy="3534131"/>
          </a:xfrm>
        </p:spPr>
        <p:txBody>
          <a:bodyPr vert="horz" lIns="68579" tIns="34289" rIns="68579" bIns="34289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Use case name should begin with a  verb.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While use cases do not explicitly  imply timing: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800" dirty="0"/>
              <a:t> Order use cases from top to bottom to imply timing -- it improves readability.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The primary actors should appear in the left.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Actors are associated with one or more use cases.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Do not use arrows on the actor-use case relationship.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To initiate scheduled events include an actor called “time”, or “calendar”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Do not show actors interacting with each other.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 &lt;&lt;include&gt;&gt; should rarely nest more than 2 </a:t>
            </a:r>
            <a:r>
              <a:rPr lang="en-US" altLang="en-US" sz="2400" dirty="0" smtClean="0"/>
              <a:t>levels  deep</a:t>
            </a:r>
            <a:r>
              <a:rPr lang="en-US" alt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9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577" y="190036"/>
            <a:ext cx="6695623" cy="705314"/>
          </a:xfrm>
        </p:spPr>
        <p:txBody>
          <a:bodyPr/>
          <a:lstStyle/>
          <a:p>
            <a:r>
              <a:rPr lang="en-US" altLang="en-US" sz="2722" b="1" dirty="0"/>
              <a:t>How to identify aggregation/composition?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9150"/>
            <a:ext cx="9067800" cy="3878264"/>
          </a:xfrm>
        </p:spPr>
        <p:txBody>
          <a:bodyPr>
            <a:normAutofit fontScale="85000" lnSpcReduction="20000"/>
          </a:bodyPr>
          <a:lstStyle/>
          <a:p>
            <a:pPr marL="207386" indent="-207386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dirty="0" smtClean="0"/>
              <a:t>Lifetime of part is bound within lifetime of composite</a:t>
            </a:r>
          </a:p>
          <a:p>
            <a:pPr marL="449336" lvl="1" indent="-172822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dirty="0" smtClean="0"/>
              <a:t>There is a create-delete dependency</a:t>
            </a:r>
          </a:p>
          <a:p>
            <a:pPr marL="207386" indent="-207386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dirty="0" smtClean="0"/>
              <a:t>There is an obvious whole-part physical or logical assembly</a:t>
            </a:r>
          </a:p>
          <a:p>
            <a:pPr marL="207386" indent="-207386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dirty="0" smtClean="0"/>
              <a:t>Some properties of composite propagate to parts (e.g., location)</a:t>
            </a:r>
          </a:p>
          <a:p>
            <a:pPr marL="207386" indent="-207386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dirty="0" smtClean="0"/>
              <a:t>Operations applied to composite propagate to parts (e.g., destruction, movement, recording)</a:t>
            </a:r>
          </a:p>
          <a:p>
            <a:pPr marL="207386" indent="-207386" defTabSz="553029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9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871" y="269580"/>
            <a:ext cx="5827211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74" b="1" dirty="0"/>
              <a:t> Class Dependency</a:t>
            </a:r>
          </a:p>
        </p:txBody>
      </p:sp>
      <p:grpSp>
        <p:nvGrpSpPr>
          <p:cNvPr id="119811" name="Group 8"/>
          <p:cNvGrpSpPr>
            <a:grpSpLocks/>
          </p:cNvGrpSpPr>
          <p:nvPr/>
        </p:nvGrpSpPr>
        <p:grpSpPr bwMode="auto">
          <a:xfrm>
            <a:off x="1305738" y="1690378"/>
            <a:ext cx="6555208" cy="1707659"/>
            <a:chOff x="806" y="1661"/>
            <a:chExt cx="5414" cy="1484"/>
          </a:xfrm>
        </p:grpSpPr>
        <p:sp>
          <p:nvSpPr>
            <p:cNvPr id="119812" name="Text Box 3"/>
            <p:cNvSpPr txBox="1">
              <a:spLocks noChangeArrowheads="1"/>
            </p:cNvSpPr>
            <p:nvPr/>
          </p:nvSpPr>
          <p:spPr bwMode="auto">
            <a:xfrm>
              <a:off x="1015" y="2812"/>
              <a:ext cx="11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8583" tIns="34291" rIns="68583" bIns="34291">
              <a:spAutoFit/>
            </a:bodyPr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endParaRPr lang="en-US" altLang="en-US" sz="2041" i="0">
                <a:solidFill>
                  <a:srgbClr val="000000"/>
                </a:solidFill>
              </a:endParaRPr>
            </a:p>
          </p:txBody>
        </p:sp>
        <p:sp>
          <p:nvSpPr>
            <p:cNvPr id="119813" name="Rectangle 4"/>
            <p:cNvSpPr>
              <a:spLocks noChangeArrowheads="1"/>
            </p:cNvSpPr>
            <p:nvPr/>
          </p:nvSpPr>
          <p:spPr bwMode="auto">
            <a:xfrm>
              <a:off x="806" y="1661"/>
              <a:ext cx="1738" cy="398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Dependent Class</a:t>
              </a:r>
            </a:p>
          </p:txBody>
        </p:sp>
        <p:sp>
          <p:nvSpPr>
            <p:cNvPr id="119814" name="Rectangle 5"/>
            <p:cNvSpPr>
              <a:spLocks noChangeArrowheads="1"/>
            </p:cNvSpPr>
            <p:nvPr/>
          </p:nvSpPr>
          <p:spPr bwMode="auto">
            <a:xfrm>
              <a:off x="4482" y="1678"/>
              <a:ext cx="1738" cy="398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633" i="0">
                  <a:solidFill>
                    <a:srgbClr val="000000"/>
                  </a:solidFill>
                </a:rPr>
                <a:t>Independent Class</a:t>
              </a:r>
            </a:p>
          </p:txBody>
        </p:sp>
        <p:sp>
          <p:nvSpPr>
            <p:cNvPr id="119815" name="Line 6"/>
            <p:cNvSpPr>
              <a:spLocks noChangeShapeType="1"/>
            </p:cNvSpPr>
            <p:nvPr/>
          </p:nvSpPr>
          <p:spPr bwMode="auto">
            <a:xfrm>
              <a:off x="2544" y="1881"/>
              <a:ext cx="1938" cy="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prstDash val="dash"/>
              <a:miter lim="800000"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89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593" y="285750"/>
            <a:ext cx="5848814" cy="409363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Dependency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51343"/>
            <a:ext cx="9144000" cy="12108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Dependency relationship can arise due to a variety of reasons: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 smtClean="0">
                <a:solidFill>
                  <a:srgbClr val="0000CC"/>
                </a:solidFill>
              </a:rPr>
              <a:t>Stereotypes are used to show the precise nature of the dependency. </a:t>
            </a:r>
          </a:p>
          <a:p>
            <a:pPr>
              <a:lnSpc>
                <a:spcPct val="100000"/>
              </a:lnSpc>
            </a:pPr>
            <a:endParaRPr lang="en-US" altLang="en-US" dirty="0" smtClean="0"/>
          </a:p>
        </p:txBody>
      </p:sp>
      <p:graphicFrame>
        <p:nvGraphicFramePr>
          <p:cNvPr id="448621" name="Group 10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883007369"/>
              </p:ext>
            </p:extLst>
          </p:nvPr>
        </p:nvGraphicFramePr>
        <p:xfrm>
          <a:off x="313790" y="1733550"/>
          <a:ext cx="8516419" cy="2451493"/>
        </p:xfrm>
        <a:graphic>
          <a:graphicData uri="http://schemas.openxmlformats.org/drawingml/2006/table">
            <a:tbl>
              <a:tblPr/>
              <a:tblGrid>
                <a:gridCol w="1520789"/>
                <a:gridCol w="1672868"/>
                <a:gridCol w="5322762"/>
              </a:tblGrid>
              <a:tr h="507326"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Type of dependency </a:t>
                      </a:r>
                    </a:p>
                  </a:txBody>
                  <a:tcPr marL="62215" marR="62215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Stereotype 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Description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89472"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Abstraction </a:t>
                      </a:r>
                    </a:p>
                  </a:txBody>
                  <a:tcPr marL="62215" marR="62215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«abstraction»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Dependency of concrete class on its abstract class.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0649"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Binding </a:t>
                      </a:r>
                    </a:p>
                  </a:txBody>
                  <a:tcPr marL="62215" marR="62215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«bind» 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Binds template arguments to create model elements from templates.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6720"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Realization </a:t>
                      </a:r>
                    </a:p>
                  </a:txBody>
                  <a:tcPr marL="62215" marR="62215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«realize» 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Indicates that the client model element is an implementation of the supplier model element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7326"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Substitution </a:t>
                      </a:r>
                    </a:p>
                  </a:txBody>
                  <a:tcPr marL="62215" marR="62215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«substitute» 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0" algn="l" defTabSz="457200" rtl="0" eaLnBrk="0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Indicates that the client model element takes place of the supplier. </a:t>
                      </a:r>
                    </a:p>
                  </a:txBody>
                  <a:tcPr marL="62215" marR="62215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99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8656" y="193380"/>
            <a:ext cx="5848814" cy="85437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/>
              <a:t>Association Vs. Aggregation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0079"/>
            <a:ext cx="8686800" cy="3232779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3266" dirty="0">
                <a:solidFill>
                  <a:srgbClr val="003300"/>
                </a:solidFill>
              </a:rPr>
              <a:t>Is aggregation an association?</a:t>
            </a:r>
          </a:p>
          <a:p>
            <a:pPr>
              <a:lnSpc>
                <a:spcPct val="135000"/>
              </a:lnSpc>
              <a:spcBef>
                <a:spcPts val="1225"/>
              </a:spcBef>
              <a:spcAft>
                <a:spcPts val="1225"/>
              </a:spcAft>
            </a:pPr>
            <a:r>
              <a:rPr lang="en-US" altLang="en-US" sz="3266" dirty="0">
                <a:solidFill>
                  <a:srgbClr val="003300"/>
                </a:solidFill>
              </a:rPr>
              <a:t>Is composition an aggregation?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9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45" y="643545"/>
            <a:ext cx="1966796" cy="85437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3266" b="1" dirty="0"/>
              <a:t>Association Types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275" y="222673"/>
            <a:ext cx="5791937" cy="394025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aggregation:</a:t>
            </a:r>
            <a:r>
              <a:rPr lang="en-US" altLang="en-US" sz="2800" dirty="0"/>
              <a:t> </a:t>
            </a:r>
            <a:r>
              <a:rPr lang="en-US" altLang="en-US" sz="2800" b="1" dirty="0"/>
              <a:t>"is part of" 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Symbolized by empty diamond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composition:</a:t>
            </a:r>
            <a:r>
              <a:rPr lang="en-US" altLang="en-US" sz="2800" dirty="0"/>
              <a:t> </a:t>
            </a:r>
            <a:r>
              <a:rPr lang="en-US" altLang="en-US" b="1" dirty="0" smtClean="0"/>
              <a:t>is made of</a:t>
            </a:r>
            <a:endParaRPr lang="en-US" altLang="en-US" dirty="0" smtClean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Stronger version of aggregation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>
                <a:solidFill>
                  <a:srgbClr val="003300"/>
                </a:solidFill>
              </a:rPr>
              <a:t>The parts live and die with the whole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Symbolized by a filled diamond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800" b="1" dirty="0">
                <a:solidFill>
                  <a:srgbClr val="0000CC"/>
                </a:solidFill>
              </a:rPr>
              <a:t>dependency:</a:t>
            </a:r>
            <a:r>
              <a:rPr lang="en-US" altLang="en-US" sz="2800" dirty="0"/>
              <a:t> </a:t>
            </a:r>
            <a:r>
              <a:rPr lang="en-US" altLang="en-US" sz="2800" b="1" dirty="0" smtClean="0"/>
              <a:t>Depends 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 smtClean="0"/>
              <a:t>Represented  </a:t>
            </a:r>
            <a:r>
              <a:rPr lang="en-US" altLang="en-US" sz="2400" dirty="0"/>
              <a:t>by dotted arrow.</a:t>
            </a:r>
          </a:p>
        </p:txBody>
      </p:sp>
      <p:sp>
        <p:nvSpPr>
          <p:cNvPr id="123908" name="Text Box 5"/>
          <p:cNvSpPr txBox="1">
            <a:spLocks noChangeArrowheads="1"/>
          </p:cNvSpPr>
          <p:nvPr/>
        </p:nvSpPr>
        <p:spPr bwMode="auto">
          <a:xfrm>
            <a:off x="7308191" y="599959"/>
            <a:ext cx="568140" cy="4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       1</a:t>
            </a:r>
            <a:endParaRPr lang="en-US" altLang="en-US" sz="1497" i="0">
              <a:solidFill>
                <a:schemeClr val="tx1"/>
              </a:solidFill>
            </a:endParaRPr>
          </a:p>
        </p:txBody>
      </p:sp>
      <p:sp>
        <p:nvSpPr>
          <p:cNvPr id="123909" name="Text Box 6"/>
          <p:cNvSpPr txBox="1">
            <a:spLocks noChangeArrowheads="1"/>
          </p:cNvSpPr>
          <p:nvPr/>
        </p:nvSpPr>
        <p:spPr bwMode="auto">
          <a:xfrm>
            <a:off x="7206661" y="340732"/>
            <a:ext cx="568140" cy="4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       1</a:t>
            </a:r>
            <a:endParaRPr lang="en-US" altLang="en-US" sz="1497" i="0">
              <a:solidFill>
                <a:schemeClr val="tx1"/>
              </a:solidFill>
            </a:endParaRPr>
          </a:p>
        </p:txBody>
      </p:sp>
      <p:grpSp>
        <p:nvGrpSpPr>
          <p:cNvPr id="123910" name="Group 7"/>
          <p:cNvGrpSpPr>
            <a:grpSpLocks/>
          </p:cNvGrpSpPr>
          <p:nvPr/>
        </p:nvGrpSpPr>
        <p:grpSpPr bwMode="auto">
          <a:xfrm>
            <a:off x="7177497" y="133350"/>
            <a:ext cx="698834" cy="438526"/>
            <a:chOff x="4253" y="96"/>
            <a:chExt cx="634" cy="419"/>
          </a:xfrm>
        </p:grpSpPr>
        <p:sp>
          <p:nvSpPr>
            <p:cNvPr id="123938" name="Text Box 8"/>
            <p:cNvSpPr txBox="1">
              <a:spLocks noChangeArrowheads="1"/>
            </p:cNvSpPr>
            <p:nvPr/>
          </p:nvSpPr>
          <p:spPr bwMode="auto">
            <a:xfrm>
              <a:off x="4253" y="96"/>
              <a:ext cx="634" cy="41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5" tIns="33337" rIns="67865" bIns="33337"/>
            <a:lstStyle>
              <a:lvl1pPr marL="422275" indent="-3175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50000"/>
                </a:spcBef>
                <a:spcAft>
                  <a:spcPts val="936"/>
                </a:spcAft>
                <a:buSzPct val="45000"/>
              </a:pPr>
              <a:r>
                <a:rPr lang="en-US" altLang="en-US" sz="1225" i="0">
                  <a:solidFill>
                    <a:srgbClr val="000000"/>
                  </a:solidFill>
                </a:rPr>
                <a:t>Car</a:t>
              </a:r>
              <a:endParaRPr lang="en-US" altLang="en-US" sz="1633" i="0">
                <a:solidFill>
                  <a:srgbClr val="000000"/>
                </a:solidFill>
              </a:endParaRPr>
            </a:p>
          </p:txBody>
        </p:sp>
        <p:sp>
          <p:nvSpPr>
            <p:cNvPr id="123939" name="Line 9"/>
            <p:cNvSpPr>
              <a:spLocks noChangeShapeType="1"/>
            </p:cNvSpPr>
            <p:nvPr/>
          </p:nvSpPr>
          <p:spPr bwMode="auto">
            <a:xfrm>
              <a:off x="4253" y="393"/>
              <a:ext cx="6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grpSp>
        <p:nvGrpSpPr>
          <p:cNvPr id="123911" name="Group 10"/>
          <p:cNvGrpSpPr>
            <a:grpSpLocks/>
          </p:cNvGrpSpPr>
          <p:nvPr/>
        </p:nvGrpSpPr>
        <p:grpSpPr bwMode="auto">
          <a:xfrm>
            <a:off x="7439965" y="586998"/>
            <a:ext cx="173898" cy="480650"/>
            <a:chOff x="3840" y="1824"/>
            <a:chExt cx="192" cy="816"/>
          </a:xfrm>
        </p:grpSpPr>
        <p:sp>
          <p:nvSpPr>
            <p:cNvPr id="123936" name="Line 11"/>
            <p:cNvSpPr>
              <a:spLocks noChangeShapeType="1"/>
            </p:cNvSpPr>
            <p:nvPr/>
          </p:nvSpPr>
          <p:spPr bwMode="auto">
            <a:xfrm>
              <a:off x="3936" y="20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3937" name="AutoShape 12"/>
            <p:cNvSpPr>
              <a:spLocks noChangeArrowheads="1"/>
            </p:cNvSpPr>
            <p:nvPr/>
          </p:nvSpPr>
          <p:spPr bwMode="auto">
            <a:xfrm>
              <a:off x="3840" y="1824"/>
              <a:ext cx="192" cy="19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/>
            </a:p>
          </p:txBody>
        </p:sp>
      </p:grpSp>
      <p:grpSp>
        <p:nvGrpSpPr>
          <p:cNvPr id="123912" name="Group 13"/>
          <p:cNvGrpSpPr>
            <a:grpSpLocks/>
          </p:cNvGrpSpPr>
          <p:nvPr/>
        </p:nvGrpSpPr>
        <p:grpSpPr bwMode="auto">
          <a:xfrm>
            <a:off x="7586861" y="671247"/>
            <a:ext cx="1328539" cy="330354"/>
            <a:chOff x="4080" y="1968"/>
            <a:chExt cx="1296" cy="661"/>
          </a:xfrm>
        </p:grpSpPr>
        <p:sp>
          <p:nvSpPr>
            <p:cNvPr id="123934" name="Text Box 14"/>
            <p:cNvSpPr txBox="1">
              <a:spLocks noChangeArrowheads="1"/>
            </p:cNvSpPr>
            <p:nvPr/>
          </p:nvSpPr>
          <p:spPr bwMode="auto">
            <a:xfrm>
              <a:off x="4320" y="2113"/>
              <a:ext cx="105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25" i="0">
                  <a:solidFill>
                    <a:srgbClr val="0000CC"/>
                  </a:solidFill>
                </a:rPr>
                <a:t>aggregation</a:t>
              </a:r>
            </a:p>
          </p:txBody>
        </p:sp>
        <p:sp>
          <p:nvSpPr>
            <p:cNvPr id="123935" name="Line 15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4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sp>
        <p:nvSpPr>
          <p:cNvPr id="123913" name="Text Box 1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20251" y="1066568"/>
            <a:ext cx="829527" cy="339156"/>
          </a:xfr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67865" tIns="33337" rIns="67865" bIns="33337" rtlCol="0">
            <a:norm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225" b="1"/>
              <a:t>Engine</a:t>
            </a:r>
            <a:endParaRPr lang="en-US" altLang="en-US" sz="1633" b="1"/>
          </a:p>
        </p:txBody>
      </p:sp>
      <p:grpSp>
        <p:nvGrpSpPr>
          <p:cNvPr id="123914" name="Group 19"/>
          <p:cNvGrpSpPr>
            <a:grpSpLocks/>
          </p:cNvGrpSpPr>
          <p:nvPr/>
        </p:nvGrpSpPr>
        <p:grpSpPr bwMode="auto">
          <a:xfrm>
            <a:off x="6058499" y="3606995"/>
            <a:ext cx="2805055" cy="954820"/>
            <a:chOff x="2592" y="3312"/>
            <a:chExt cx="2544" cy="912"/>
          </a:xfrm>
        </p:grpSpPr>
        <p:sp>
          <p:nvSpPr>
            <p:cNvPr id="123927" name="Rectangle 20"/>
            <p:cNvSpPr>
              <a:spLocks noChangeArrowheads="1"/>
            </p:cNvSpPr>
            <p:nvPr/>
          </p:nvSpPr>
          <p:spPr bwMode="auto">
            <a:xfrm>
              <a:off x="2592" y="3600"/>
              <a:ext cx="705" cy="6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/>
            </a:p>
          </p:txBody>
        </p:sp>
        <p:sp>
          <p:nvSpPr>
            <p:cNvPr id="123928" name="Rectangle 21"/>
            <p:cNvSpPr>
              <a:spLocks noChangeArrowheads="1"/>
            </p:cNvSpPr>
            <p:nvPr/>
          </p:nvSpPr>
          <p:spPr bwMode="auto">
            <a:xfrm>
              <a:off x="4335" y="3600"/>
              <a:ext cx="705" cy="62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/>
            </a:p>
          </p:txBody>
        </p:sp>
        <p:sp>
          <p:nvSpPr>
            <p:cNvPr id="123929" name="Line 22"/>
            <p:cNvSpPr>
              <a:spLocks noChangeShapeType="1"/>
            </p:cNvSpPr>
            <p:nvPr/>
          </p:nvSpPr>
          <p:spPr bwMode="auto">
            <a:xfrm>
              <a:off x="3297" y="3894"/>
              <a:ext cx="10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3930" name="Text Box 23"/>
            <p:cNvSpPr txBox="1">
              <a:spLocks noChangeArrowheads="1"/>
            </p:cNvSpPr>
            <p:nvPr/>
          </p:nvSpPr>
          <p:spPr bwMode="auto">
            <a:xfrm>
              <a:off x="2640" y="3696"/>
              <a:ext cx="72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Lottery</a:t>
              </a:r>
              <a:br>
                <a:rPr lang="en-US" altLang="en-US" sz="1361" i="0">
                  <a:solidFill>
                    <a:schemeClr val="tx1"/>
                  </a:solidFill>
                </a:rPr>
              </a:br>
              <a:r>
                <a:rPr lang="en-US" altLang="en-US" sz="1361" i="0">
                  <a:solidFill>
                    <a:schemeClr val="tx1"/>
                  </a:solidFill>
                </a:rPr>
                <a:t>Ticket</a:t>
              </a:r>
            </a:p>
          </p:txBody>
        </p:sp>
        <p:sp>
          <p:nvSpPr>
            <p:cNvPr id="123931" name="Text Box 24"/>
            <p:cNvSpPr txBox="1">
              <a:spLocks noChangeArrowheads="1"/>
            </p:cNvSpPr>
            <p:nvPr/>
          </p:nvSpPr>
          <p:spPr bwMode="auto">
            <a:xfrm>
              <a:off x="4320" y="3744"/>
              <a:ext cx="8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Random</a:t>
              </a:r>
            </a:p>
          </p:txBody>
        </p:sp>
        <p:sp>
          <p:nvSpPr>
            <p:cNvPr id="123932" name="Text Box 25"/>
            <p:cNvSpPr txBox="1">
              <a:spLocks noChangeArrowheads="1"/>
            </p:cNvSpPr>
            <p:nvPr/>
          </p:nvSpPr>
          <p:spPr bwMode="auto">
            <a:xfrm>
              <a:off x="3456" y="3312"/>
              <a:ext cx="1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rgbClr val="0000CC"/>
                  </a:solidFill>
                </a:rPr>
                <a:t>dependency</a:t>
              </a:r>
              <a:endParaRPr lang="en-US" altLang="en-US" sz="1633" i="0">
                <a:solidFill>
                  <a:srgbClr val="0000CC"/>
                </a:solidFill>
              </a:endParaRPr>
            </a:p>
          </p:txBody>
        </p:sp>
        <p:sp>
          <p:nvSpPr>
            <p:cNvPr id="123933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grpSp>
        <p:nvGrpSpPr>
          <p:cNvPr id="123915" name="Group 29"/>
          <p:cNvGrpSpPr>
            <a:grpSpLocks/>
          </p:cNvGrpSpPr>
          <p:nvPr/>
        </p:nvGrpSpPr>
        <p:grpSpPr bwMode="auto">
          <a:xfrm>
            <a:off x="7487490" y="2734261"/>
            <a:ext cx="759319" cy="540809"/>
            <a:chOff x="1680" y="3314"/>
            <a:chExt cx="816" cy="603"/>
          </a:xfrm>
        </p:grpSpPr>
        <p:sp>
          <p:nvSpPr>
            <p:cNvPr id="123924" name="Text Box 30"/>
            <p:cNvSpPr txBox="1">
              <a:spLocks noChangeArrowheads="1"/>
            </p:cNvSpPr>
            <p:nvPr/>
          </p:nvSpPr>
          <p:spPr bwMode="auto">
            <a:xfrm>
              <a:off x="1680" y="3314"/>
              <a:ext cx="816" cy="60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25" i="0">
                  <a:solidFill>
                    <a:schemeClr val="tx1"/>
                  </a:solidFill>
                </a:rPr>
                <a:t>Page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en-US" sz="1225" i="0">
                <a:solidFill>
                  <a:schemeClr val="tx1"/>
                </a:solidFill>
              </a:endParaRPr>
            </a:p>
          </p:txBody>
        </p:sp>
        <p:sp>
          <p:nvSpPr>
            <p:cNvPr id="123925" name="Line 31"/>
            <p:cNvSpPr>
              <a:spLocks noChangeShapeType="1"/>
            </p:cNvSpPr>
            <p:nvPr/>
          </p:nvSpPr>
          <p:spPr bwMode="auto">
            <a:xfrm>
              <a:off x="1680" y="3552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3926" name="Line 32"/>
            <p:cNvSpPr>
              <a:spLocks noChangeShapeType="1"/>
            </p:cNvSpPr>
            <p:nvPr/>
          </p:nvSpPr>
          <p:spPr bwMode="auto">
            <a:xfrm>
              <a:off x="1680" y="3716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sp>
        <p:nvSpPr>
          <p:cNvPr id="123916" name="Text Box 3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67418" y="1844249"/>
            <a:ext cx="609184" cy="353197"/>
          </a:xfr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67865" tIns="33337" rIns="67865" bIns="33337" rtlCol="0">
            <a:normAutofit/>
          </a:bodyPr>
          <a:lstStyle/>
          <a:p>
            <a:pPr marL="0" indent="0" algn="ctr" defTabSz="622158">
              <a:spcBef>
                <a:spcPct val="50000"/>
              </a:spcBef>
              <a:buNone/>
            </a:pPr>
            <a:r>
              <a:rPr lang="en-US" altLang="en-US" sz="1225" b="1"/>
              <a:t>Book</a:t>
            </a:r>
          </a:p>
        </p:txBody>
      </p:sp>
      <p:grpSp>
        <p:nvGrpSpPr>
          <p:cNvPr id="123917" name="Group 44"/>
          <p:cNvGrpSpPr>
            <a:grpSpLocks/>
          </p:cNvGrpSpPr>
          <p:nvPr/>
        </p:nvGrpSpPr>
        <p:grpSpPr bwMode="auto">
          <a:xfrm>
            <a:off x="7755359" y="2214728"/>
            <a:ext cx="178218" cy="501173"/>
            <a:chOff x="5797" y="2580"/>
            <a:chExt cx="165" cy="464"/>
          </a:xfrm>
        </p:grpSpPr>
        <p:sp>
          <p:nvSpPr>
            <p:cNvPr id="123922" name="Line 38"/>
            <p:cNvSpPr>
              <a:spLocks noChangeShapeType="1"/>
            </p:cNvSpPr>
            <p:nvPr/>
          </p:nvSpPr>
          <p:spPr bwMode="auto">
            <a:xfrm>
              <a:off x="5880" y="2743"/>
              <a:ext cx="0" cy="3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3923" name="AutoShape 39"/>
            <p:cNvSpPr>
              <a:spLocks noChangeArrowheads="1"/>
            </p:cNvSpPr>
            <p:nvPr/>
          </p:nvSpPr>
          <p:spPr bwMode="auto">
            <a:xfrm>
              <a:off x="5797" y="2580"/>
              <a:ext cx="165" cy="163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i="0"/>
            </a:p>
          </p:txBody>
        </p:sp>
      </p:grpSp>
      <p:sp>
        <p:nvSpPr>
          <p:cNvPr id="123918" name="Text Box 40"/>
          <p:cNvSpPr txBox="1">
            <a:spLocks noChangeArrowheads="1"/>
          </p:cNvSpPr>
          <p:nvPr/>
        </p:nvSpPr>
        <p:spPr bwMode="auto">
          <a:xfrm>
            <a:off x="6374973" y="1947941"/>
            <a:ext cx="1236730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rgbClr val="0000CC"/>
                </a:solidFill>
              </a:rPr>
              <a:t>composition</a:t>
            </a:r>
            <a:endParaRPr lang="en-US" altLang="en-US" sz="1633" i="0">
              <a:solidFill>
                <a:srgbClr val="0000CC"/>
              </a:solidFill>
            </a:endParaRPr>
          </a:p>
        </p:txBody>
      </p:sp>
      <p:sp>
        <p:nvSpPr>
          <p:cNvPr id="123919" name="Line 41"/>
          <p:cNvSpPr>
            <a:spLocks noChangeShapeType="1"/>
          </p:cNvSpPr>
          <p:nvPr/>
        </p:nvSpPr>
        <p:spPr bwMode="auto">
          <a:xfrm>
            <a:off x="6945273" y="2207168"/>
            <a:ext cx="689112" cy="1220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3920" name="Text Box 42"/>
          <p:cNvSpPr txBox="1">
            <a:spLocks noChangeArrowheads="1"/>
          </p:cNvSpPr>
          <p:nvPr/>
        </p:nvSpPr>
        <p:spPr bwMode="auto">
          <a:xfrm>
            <a:off x="7826646" y="2362704"/>
            <a:ext cx="568140" cy="4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       *</a:t>
            </a:r>
            <a:endParaRPr lang="en-US" altLang="en-US" sz="1497" i="0">
              <a:solidFill>
                <a:schemeClr val="tx1"/>
              </a:solidFill>
            </a:endParaRPr>
          </a:p>
        </p:txBody>
      </p:sp>
      <p:sp>
        <p:nvSpPr>
          <p:cNvPr id="123921" name="Text Box 43"/>
          <p:cNvSpPr txBox="1">
            <a:spLocks noChangeArrowheads="1"/>
          </p:cNvSpPr>
          <p:nvPr/>
        </p:nvSpPr>
        <p:spPr bwMode="auto">
          <a:xfrm>
            <a:off x="7880651" y="1982504"/>
            <a:ext cx="568140" cy="4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       1</a:t>
            </a:r>
            <a:endParaRPr lang="en-US" altLang="en-US" sz="1497" i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72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3"/>
          <p:cNvGrpSpPr>
            <a:grpSpLocks/>
          </p:cNvGrpSpPr>
          <p:nvPr/>
        </p:nvGrpSpPr>
        <p:grpSpPr bwMode="auto">
          <a:xfrm>
            <a:off x="2645029" y="2497732"/>
            <a:ext cx="2012363" cy="751975"/>
            <a:chOff x="1001" y="2459"/>
            <a:chExt cx="1689" cy="633"/>
          </a:xfrm>
        </p:grpSpPr>
        <p:sp>
          <p:nvSpPr>
            <p:cNvPr id="124954" name="Line 3"/>
            <p:cNvSpPr>
              <a:spLocks noChangeShapeType="1"/>
            </p:cNvSpPr>
            <p:nvPr/>
          </p:nvSpPr>
          <p:spPr bwMode="auto">
            <a:xfrm>
              <a:off x="1015" y="2829"/>
              <a:ext cx="15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4955" name="Rectangle 4"/>
            <p:cNvSpPr>
              <a:spLocks noChangeArrowheads="1"/>
            </p:cNvSpPr>
            <p:nvPr/>
          </p:nvSpPr>
          <p:spPr bwMode="auto">
            <a:xfrm>
              <a:off x="1074" y="2459"/>
              <a:ext cx="14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Object Association</a:t>
              </a:r>
            </a:p>
          </p:txBody>
        </p:sp>
        <p:sp>
          <p:nvSpPr>
            <p:cNvPr id="124956" name="Rectangle 5"/>
            <p:cNvSpPr>
              <a:spLocks noChangeArrowheads="1"/>
            </p:cNvSpPr>
            <p:nvPr/>
          </p:nvSpPr>
          <p:spPr bwMode="auto">
            <a:xfrm>
              <a:off x="1001" y="2821"/>
              <a:ext cx="20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4957" name="Rectangle 6"/>
            <p:cNvSpPr>
              <a:spLocks noChangeArrowheads="1"/>
            </p:cNvSpPr>
            <p:nvPr/>
          </p:nvSpPr>
          <p:spPr bwMode="auto">
            <a:xfrm>
              <a:off x="2483" y="2824"/>
              <a:ext cx="20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24931" name="Rectangle 8"/>
          <p:cNvSpPr>
            <a:spLocks noChangeArrowheads="1"/>
          </p:cNvSpPr>
          <p:nvPr/>
        </p:nvSpPr>
        <p:spPr bwMode="auto">
          <a:xfrm>
            <a:off x="3848939" y="590550"/>
            <a:ext cx="1328087" cy="69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5" tIns="33337" rIns="67865" bIns="33337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Class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Generalization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>
                <a:solidFill>
                  <a:schemeClr val="tx1"/>
                </a:solidFill>
              </a:rPr>
              <a:t>Relationship</a:t>
            </a:r>
          </a:p>
        </p:txBody>
      </p:sp>
      <p:grpSp>
        <p:nvGrpSpPr>
          <p:cNvPr id="124932" name="Group 32"/>
          <p:cNvGrpSpPr>
            <a:grpSpLocks/>
          </p:cNvGrpSpPr>
          <p:nvPr/>
        </p:nvGrpSpPr>
        <p:grpSpPr bwMode="auto">
          <a:xfrm>
            <a:off x="4421713" y="1298024"/>
            <a:ext cx="217103" cy="556259"/>
            <a:chOff x="2561" y="1458"/>
            <a:chExt cx="182" cy="467"/>
          </a:xfrm>
        </p:grpSpPr>
        <p:sp>
          <p:nvSpPr>
            <p:cNvPr id="124952" name="Line 12"/>
            <p:cNvSpPr>
              <a:spLocks noChangeShapeType="1"/>
            </p:cNvSpPr>
            <p:nvPr/>
          </p:nvSpPr>
          <p:spPr bwMode="auto">
            <a:xfrm>
              <a:off x="2649" y="1461"/>
              <a:ext cx="0" cy="4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4953" name="AutoShape 13"/>
            <p:cNvSpPr>
              <a:spLocks noChangeArrowheads="1"/>
            </p:cNvSpPr>
            <p:nvPr/>
          </p:nvSpPr>
          <p:spPr bwMode="auto">
            <a:xfrm>
              <a:off x="2561" y="1458"/>
              <a:ext cx="182" cy="20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b="0" i="0">
                <a:solidFill>
                  <a:schemeClr val="tx1"/>
                </a:solidFill>
              </a:endParaRPr>
            </a:p>
          </p:txBody>
        </p:sp>
      </p:grpSp>
      <p:grpSp>
        <p:nvGrpSpPr>
          <p:cNvPr id="124933" name="Group 26"/>
          <p:cNvGrpSpPr>
            <a:grpSpLocks/>
          </p:cNvGrpSpPr>
          <p:nvPr/>
        </p:nvGrpSpPr>
        <p:grpSpPr bwMode="auto">
          <a:xfrm>
            <a:off x="5461416" y="2071085"/>
            <a:ext cx="1137486" cy="1384814"/>
            <a:chOff x="2706" y="2373"/>
            <a:chExt cx="956" cy="1164"/>
          </a:xfrm>
        </p:grpSpPr>
        <p:sp>
          <p:nvSpPr>
            <p:cNvPr id="124947" name="Line 2"/>
            <p:cNvSpPr>
              <a:spLocks noChangeShapeType="1"/>
            </p:cNvSpPr>
            <p:nvPr/>
          </p:nvSpPr>
          <p:spPr bwMode="auto">
            <a:xfrm>
              <a:off x="3148" y="3226"/>
              <a:ext cx="1" cy="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4948" name="Rectangle 9"/>
            <p:cNvSpPr>
              <a:spLocks noChangeArrowheads="1"/>
            </p:cNvSpPr>
            <p:nvPr/>
          </p:nvSpPr>
          <p:spPr bwMode="auto">
            <a:xfrm>
              <a:off x="2706" y="2373"/>
              <a:ext cx="956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Object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Aggregation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Association</a:t>
              </a:r>
            </a:p>
          </p:txBody>
        </p:sp>
        <p:sp>
          <p:nvSpPr>
            <p:cNvPr id="124949" name="Rectangle 10"/>
            <p:cNvSpPr>
              <a:spLocks noChangeArrowheads="1"/>
            </p:cNvSpPr>
            <p:nvPr/>
          </p:nvSpPr>
          <p:spPr bwMode="auto">
            <a:xfrm>
              <a:off x="2826" y="3322"/>
              <a:ext cx="33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225" b="0" i="0">
                  <a:solidFill>
                    <a:schemeClr val="tx1"/>
                  </a:solidFill>
                </a:rPr>
                <a:t>0..*</a:t>
              </a:r>
            </a:p>
          </p:txBody>
        </p:sp>
        <p:sp>
          <p:nvSpPr>
            <p:cNvPr id="124950" name="Rectangle 11"/>
            <p:cNvSpPr>
              <a:spLocks noChangeArrowheads="1"/>
            </p:cNvSpPr>
            <p:nvPr/>
          </p:nvSpPr>
          <p:spPr bwMode="auto">
            <a:xfrm>
              <a:off x="2783" y="3048"/>
              <a:ext cx="30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225" b="0" i="0">
                  <a:solidFill>
                    <a:schemeClr val="tx1"/>
                  </a:solidFill>
                </a:rPr>
                <a:t>1..*</a:t>
              </a:r>
            </a:p>
          </p:txBody>
        </p:sp>
        <p:sp>
          <p:nvSpPr>
            <p:cNvPr id="124951" name="AutoShape 14"/>
            <p:cNvSpPr>
              <a:spLocks noChangeArrowheads="1"/>
            </p:cNvSpPr>
            <p:nvPr/>
          </p:nvSpPr>
          <p:spPr bwMode="auto">
            <a:xfrm>
              <a:off x="3058" y="3018"/>
              <a:ext cx="192" cy="240"/>
            </a:xfrm>
            <a:prstGeom prst="diamond">
              <a:avLst/>
            </a:prstGeom>
            <a:solidFill>
              <a:schemeClr val="bg1"/>
            </a:solidFill>
            <a:ln w="508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b="0" i="0">
                <a:solidFill>
                  <a:schemeClr val="tx1"/>
                </a:solidFill>
              </a:endParaRPr>
            </a:p>
          </p:txBody>
        </p:sp>
      </p:grpSp>
      <p:grpSp>
        <p:nvGrpSpPr>
          <p:cNvPr id="124934" name="Group 27"/>
          <p:cNvGrpSpPr>
            <a:grpSpLocks/>
          </p:cNvGrpSpPr>
          <p:nvPr/>
        </p:nvGrpSpPr>
        <p:grpSpPr bwMode="auto">
          <a:xfrm>
            <a:off x="7240912" y="2065686"/>
            <a:ext cx="1607209" cy="1401128"/>
            <a:chOff x="4195" y="2373"/>
            <a:chExt cx="1350" cy="1177"/>
          </a:xfrm>
        </p:grpSpPr>
        <p:sp>
          <p:nvSpPr>
            <p:cNvPr id="124942" name="Line 15"/>
            <p:cNvSpPr>
              <a:spLocks noChangeShapeType="1"/>
            </p:cNvSpPr>
            <p:nvPr/>
          </p:nvSpPr>
          <p:spPr bwMode="auto">
            <a:xfrm>
              <a:off x="4881" y="3225"/>
              <a:ext cx="1" cy="2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4943" name="Rectangle 16"/>
            <p:cNvSpPr>
              <a:spLocks noChangeArrowheads="1"/>
            </p:cNvSpPr>
            <p:nvPr/>
          </p:nvSpPr>
          <p:spPr bwMode="auto">
            <a:xfrm>
              <a:off x="4195" y="2373"/>
              <a:ext cx="135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Object Composition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361" i="0">
                  <a:solidFill>
                    <a:schemeClr val="tx1"/>
                  </a:solidFill>
                </a:rPr>
                <a:t>Association</a:t>
              </a:r>
            </a:p>
          </p:txBody>
        </p:sp>
        <p:sp>
          <p:nvSpPr>
            <p:cNvPr id="124944" name="Rectangle 17"/>
            <p:cNvSpPr>
              <a:spLocks noChangeArrowheads="1"/>
            </p:cNvSpPr>
            <p:nvPr/>
          </p:nvSpPr>
          <p:spPr bwMode="auto">
            <a:xfrm>
              <a:off x="4613" y="3335"/>
              <a:ext cx="33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225" b="0" i="0">
                  <a:solidFill>
                    <a:schemeClr val="tx1"/>
                  </a:solidFill>
                </a:rPr>
                <a:t>0..*</a:t>
              </a:r>
            </a:p>
          </p:txBody>
        </p:sp>
        <p:sp>
          <p:nvSpPr>
            <p:cNvPr id="124945" name="Rectangle 18"/>
            <p:cNvSpPr>
              <a:spLocks noChangeArrowheads="1"/>
            </p:cNvSpPr>
            <p:nvPr/>
          </p:nvSpPr>
          <p:spPr bwMode="auto">
            <a:xfrm>
              <a:off x="4599" y="3047"/>
              <a:ext cx="17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5" tIns="33337" rIns="67865" bIns="33337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225" b="0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946" name="AutoShape 19"/>
            <p:cNvSpPr>
              <a:spLocks noChangeArrowheads="1"/>
            </p:cNvSpPr>
            <p:nvPr/>
          </p:nvSpPr>
          <p:spPr bwMode="auto">
            <a:xfrm>
              <a:off x="4791" y="3017"/>
              <a:ext cx="192" cy="240"/>
            </a:xfrm>
            <a:prstGeom prst="diamond">
              <a:avLst/>
            </a:prstGeom>
            <a:solidFill>
              <a:schemeClr val="tx2"/>
            </a:solidFill>
            <a:ln w="508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b="0" i="0">
                <a:solidFill>
                  <a:schemeClr val="tx1"/>
                </a:solidFill>
              </a:endParaRPr>
            </a:p>
          </p:txBody>
        </p:sp>
      </p:grpSp>
      <p:sp>
        <p:nvSpPr>
          <p:cNvPr id="124935" name="Rectangle 20"/>
          <p:cNvSpPr>
            <a:spLocks noChangeArrowheads="1"/>
          </p:cNvSpPr>
          <p:nvPr/>
        </p:nvSpPr>
        <p:spPr bwMode="auto">
          <a:xfrm>
            <a:off x="76200" y="361950"/>
            <a:ext cx="2866469" cy="117772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lIns="69055" tIns="34528" rIns="69055" bIns="34528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i="0" dirty="0">
                <a:solidFill>
                  <a:schemeClr val="tx1"/>
                </a:solidFill>
              </a:rPr>
              <a:t>UML Class Relation Notation Summary</a:t>
            </a:r>
          </a:p>
        </p:txBody>
      </p:sp>
      <p:sp>
        <p:nvSpPr>
          <p:cNvPr id="124936" name="Line 28"/>
          <p:cNvSpPr>
            <a:spLocks noChangeShapeType="1"/>
          </p:cNvSpPr>
          <p:nvPr/>
        </p:nvSpPr>
        <p:spPr bwMode="auto">
          <a:xfrm>
            <a:off x="3518666" y="1962150"/>
            <a:ext cx="54729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4937" name="Text Box 30"/>
          <p:cNvSpPr txBox="1">
            <a:spLocks noChangeArrowheads="1"/>
          </p:cNvSpPr>
          <p:nvPr/>
        </p:nvSpPr>
        <p:spPr bwMode="auto">
          <a:xfrm>
            <a:off x="5975274" y="3893286"/>
            <a:ext cx="2962989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361" i="0" dirty="0" smtClean="0">
                <a:solidFill>
                  <a:srgbClr val="FF0000"/>
                </a:solidFill>
              </a:rPr>
              <a:t>By default and will </a:t>
            </a:r>
            <a:r>
              <a:rPr lang="en-US" altLang="en-US" sz="1361" i="0" dirty="0">
                <a:solidFill>
                  <a:srgbClr val="FF0000"/>
                </a:solidFill>
              </a:rPr>
              <a:t>always be “1”</a:t>
            </a:r>
          </a:p>
        </p:txBody>
      </p:sp>
      <p:sp>
        <p:nvSpPr>
          <p:cNvPr id="124938" name="Line 31"/>
          <p:cNvSpPr>
            <a:spLocks noChangeShapeType="1"/>
          </p:cNvSpPr>
          <p:nvPr/>
        </p:nvSpPr>
        <p:spPr bwMode="auto">
          <a:xfrm flipV="1">
            <a:off x="6874754" y="3011865"/>
            <a:ext cx="857610" cy="909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225"/>
          </a:p>
        </p:txBody>
      </p:sp>
      <p:sp>
        <p:nvSpPr>
          <p:cNvPr id="124939" name="Line 22"/>
          <p:cNvSpPr>
            <a:spLocks noChangeShapeType="1"/>
          </p:cNvSpPr>
          <p:nvPr/>
        </p:nvSpPr>
        <p:spPr bwMode="auto">
          <a:xfrm>
            <a:off x="7019385" y="1409276"/>
            <a:ext cx="114384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4940" name="Text Box 25"/>
          <p:cNvSpPr txBox="1">
            <a:spLocks noChangeArrowheads="1"/>
          </p:cNvSpPr>
          <p:nvPr/>
        </p:nvSpPr>
        <p:spPr bwMode="auto">
          <a:xfrm>
            <a:off x="7194364" y="800092"/>
            <a:ext cx="1111436" cy="2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61" i="0">
                <a:solidFill>
                  <a:srgbClr val="0000CC"/>
                </a:solidFill>
              </a:rPr>
              <a:t>dependency</a:t>
            </a:r>
            <a:endParaRPr lang="en-US" altLang="en-US" sz="1633" i="0">
              <a:solidFill>
                <a:srgbClr val="0000CC"/>
              </a:solidFill>
            </a:endParaRPr>
          </a:p>
        </p:txBody>
      </p:sp>
      <p:sp>
        <p:nvSpPr>
          <p:cNvPr id="124941" name="Line 26"/>
          <p:cNvSpPr>
            <a:spLocks noChangeShapeType="1"/>
          </p:cNvSpPr>
          <p:nvPr/>
        </p:nvSpPr>
        <p:spPr bwMode="auto">
          <a:xfrm>
            <a:off x="7670694" y="1000993"/>
            <a:ext cx="52926" cy="3013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64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1302617" y="144892"/>
            <a:ext cx="6319743" cy="85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926" i="0" dirty="0">
                <a:solidFill>
                  <a:schemeClr val="tx1"/>
                </a:solidFill>
              </a:rPr>
              <a:t>   Aggregation      Composition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2707725" y="2143008"/>
            <a:ext cx="222503" cy="412603"/>
          </a:xfrm>
          <a:prstGeom prst="flowChartDecision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79" tIns="34289" rIns="68579" bIns="34289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769" i="0">
              <a:solidFill>
                <a:schemeClr val="tx1"/>
              </a:solidFill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2818976" y="2584775"/>
            <a:ext cx="0" cy="423404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876223" y="2675504"/>
            <a:ext cx="592148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0..*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135265" y="2174331"/>
            <a:ext cx="609780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1..5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1778828" y="922480"/>
            <a:ext cx="2011171" cy="121836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68579" tIns="34289" rIns="68579" bIns="34289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769" i="0">
              <a:solidFill>
                <a:schemeClr val="tx1"/>
              </a:solidFill>
            </a:endParaRP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2370730" y="917080"/>
            <a:ext cx="1053813" cy="38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41" i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1777747" y="1254075"/>
            <a:ext cx="20122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1785308" y="1750927"/>
            <a:ext cx="20122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773427" y="3021140"/>
            <a:ext cx="2102981" cy="121836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68579" tIns="34289" rIns="68579" bIns="34289" anchor="ctr"/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769" i="0">
              <a:solidFill>
                <a:schemeClr val="tx1"/>
              </a:solidFill>
            </a:endParaRP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1918162" y="3028701"/>
            <a:ext cx="1824857" cy="3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769" i="0">
                <a:solidFill>
                  <a:schemeClr val="tx1"/>
                </a:solidFill>
              </a:rPr>
              <a:t>CourseTeaching</a:t>
            </a: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1772347" y="3352735"/>
            <a:ext cx="21181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780988" y="3850667"/>
            <a:ext cx="210406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grpSp>
        <p:nvGrpSpPr>
          <p:cNvPr id="125967" name="Group 32"/>
          <p:cNvGrpSpPr>
            <a:grpSpLocks/>
          </p:cNvGrpSpPr>
          <p:nvPr/>
        </p:nvGrpSpPr>
        <p:grpSpPr bwMode="auto">
          <a:xfrm>
            <a:off x="5100176" y="931121"/>
            <a:ext cx="2528546" cy="3317029"/>
            <a:chOff x="3664" y="1086"/>
            <a:chExt cx="1987" cy="3071"/>
          </a:xfrm>
        </p:grpSpPr>
        <p:sp>
          <p:nvSpPr>
            <p:cNvPr id="125970" name="AutoShape 15"/>
            <p:cNvSpPr>
              <a:spLocks noChangeArrowheads="1"/>
            </p:cNvSpPr>
            <p:nvPr/>
          </p:nvSpPr>
          <p:spPr bwMode="auto">
            <a:xfrm>
              <a:off x="4555" y="2216"/>
              <a:ext cx="206" cy="382"/>
            </a:xfrm>
            <a:prstGeom prst="flowChartDecision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i="0">
                <a:solidFill>
                  <a:schemeClr val="tx1"/>
                </a:solidFill>
              </a:endParaRPr>
            </a:p>
          </p:txBody>
        </p:sp>
        <p:sp>
          <p:nvSpPr>
            <p:cNvPr id="125971" name="Line 16"/>
            <p:cNvSpPr>
              <a:spLocks noChangeShapeType="1"/>
            </p:cNvSpPr>
            <p:nvPr/>
          </p:nvSpPr>
          <p:spPr bwMode="auto">
            <a:xfrm>
              <a:off x="4659" y="2625"/>
              <a:ext cx="0" cy="3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5972" name="Text Box 17"/>
            <p:cNvSpPr txBox="1">
              <a:spLocks noChangeArrowheads="1"/>
            </p:cNvSpPr>
            <p:nvPr/>
          </p:nvSpPr>
          <p:spPr bwMode="auto">
            <a:xfrm>
              <a:off x="4712" y="2708"/>
              <a:ext cx="46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</a:rPr>
                <a:t>1..*</a:t>
              </a:r>
            </a:p>
          </p:txBody>
        </p:sp>
        <p:sp>
          <p:nvSpPr>
            <p:cNvPr id="125973" name="Text Box 18"/>
            <p:cNvSpPr txBox="1">
              <a:spLocks noChangeArrowheads="1"/>
            </p:cNvSpPr>
            <p:nvPr/>
          </p:nvSpPr>
          <p:spPr bwMode="auto">
            <a:xfrm>
              <a:off x="4317" y="2258"/>
              <a:ext cx="2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974" name="Rectangle 19"/>
            <p:cNvSpPr>
              <a:spLocks noChangeArrowheads="1"/>
            </p:cNvSpPr>
            <p:nvPr/>
          </p:nvSpPr>
          <p:spPr bwMode="auto">
            <a:xfrm>
              <a:off x="3695" y="1086"/>
              <a:ext cx="1862" cy="112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i="0">
                <a:solidFill>
                  <a:schemeClr val="tx1"/>
                </a:solidFill>
              </a:endParaRPr>
            </a:p>
          </p:txBody>
        </p:sp>
        <p:sp>
          <p:nvSpPr>
            <p:cNvPr id="125975" name="Text Box 20"/>
            <p:cNvSpPr txBox="1">
              <a:spLocks noChangeArrowheads="1"/>
            </p:cNvSpPr>
            <p:nvPr/>
          </p:nvSpPr>
          <p:spPr bwMode="auto">
            <a:xfrm>
              <a:off x="4036" y="1092"/>
              <a:ext cx="123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2041" i="0">
                  <a:solidFill>
                    <a:schemeClr val="tx1"/>
                  </a:solidFill>
                </a:rPr>
                <a:t>SalesOrder</a:t>
              </a:r>
            </a:p>
          </p:txBody>
        </p:sp>
        <p:sp>
          <p:nvSpPr>
            <p:cNvPr id="125976" name="Line 21"/>
            <p:cNvSpPr>
              <a:spLocks noChangeShapeType="1"/>
            </p:cNvSpPr>
            <p:nvPr/>
          </p:nvSpPr>
          <p:spPr bwMode="auto">
            <a:xfrm>
              <a:off x="3694" y="1392"/>
              <a:ext cx="1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5977" name="Line 22"/>
            <p:cNvSpPr>
              <a:spLocks noChangeShapeType="1"/>
            </p:cNvSpPr>
            <p:nvPr/>
          </p:nvSpPr>
          <p:spPr bwMode="auto">
            <a:xfrm>
              <a:off x="3702" y="1853"/>
              <a:ext cx="18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5978" name="Rectangle 23"/>
            <p:cNvSpPr>
              <a:spLocks noChangeArrowheads="1"/>
            </p:cNvSpPr>
            <p:nvPr/>
          </p:nvSpPr>
          <p:spPr bwMode="auto">
            <a:xfrm>
              <a:off x="3691" y="3029"/>
              <a:ext cx="1947" cy="112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68579" tIns="34289" rIns="68579" bIns="34289" anchor="ctr"/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769" i="0">
                <a:solidFill>
                  <a:schemeClr val="tx1"/>
                </a:solidFill>
              </a:endParaRPr>
            </a:p>
          </p:txBody>
        </p:sp>
        <p:sp>
          <p:nvSpPr>
            <p:cNvPr id="125979" name="Text Box 24"/>
            <p:cNvSpPr txBox="1">
              <a:spLocks noChangeArrowheads="1"/>
            </p:cNvSpPr>
            <p:nvPr/>
          </p:nvSpPr>
          <p:spPr bwMode="auto">
            <a:xfrm>
              <a:off x="3664" y="3048"/>
              <a:ext cx="184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8579" tIns="34289" rIns="68579" bIns="34289">
              <a:spAutoFit/>
            </a:bodyPr>
            <a:lstStyle>
              <a:lvl1pPr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769" i="0">
                  <a:solidFill>
                    <a:schemeClr val="tx1"/>
                  </a:solidFill>
                </a:rPr>
                <a:t>SalesOrderLineItem</a:t>
              </a:r>
            </a:p>
          </p:txBody>
        </p:sp>
        <p:sp>
          <p:nvSpPr>
            <p:cNvPr id="125980" name="Line 25"/>
            <p:cNvSpPr>
              <a:spLocks noChangeShapeType="1"/>
            </p:cNvSpPr>
            <p:nvPr/>
          </p:nvSpPr>
          <p:spPr bwMode="auto">
            <a:xfrm>
              <a:off x="3690" y="3336"/>
              <a:ext cx="19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25981" name="Line 26"/>
            <p:cNvSpPr>
              <a:spLocks noChangeShapeType="1"/>
            </p:cNvSpPr>
            <p:nvPr/>
          </p:nvSpPr>
          <p:spPr bwMode="auto">
            <a:xfrm>
              <a:off x="3698" y="3796"/>
              <a:ext cx="19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5"/>
            </a:p>
          </p:txBody>
        </p:sp>
      </p:grpSp>
      <p:sp>
        <p:nvSpPr>
          <p:cNvPr id="125968" name="Line 28"/>
          <p:cNvSpPr>
            <a:spLocks noChangeShapeType="1"/>
          </p:cNvSpPr>
          <p:nvPr/>
        </p:nvSpPr>
        <p:spPr bwMode="auto">
          <a:xfrm>
            <a:off x="4424025" y="317554"/>
            <a:ext cx="0" cy="45904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25"/>
          </a:p>
        </p:txBody>
      </p:sp>
      <p:sp>
        <p:nvSpPr>
          <p:cNvPr id="125969" name="Text Box 30"/>
          <p:cNvSpPr txBox="1">
            <a:spLocks noChangeArrowheads="1"/>
          </p:cNvSpPr>
          <p:nvPr/>
        </p:nvSpPr>
        <p:spPr bwMode="auto">
          <a:xfrm>
            <a:off x="1142641" y="2278022"/>
            <a:ext cx="1104956" cy="66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93" i="0">
                <a:solidFill>
                  <a:srgbClr val="0000CC"/>
                </a:solidFill>
              </a:rPr>
              <a:t>(team-teaching is possible)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86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5638800" y="2536322"/>
            <a:ext cx="2848206" cy="60162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sz="2449" b="1" dirty="0"/>
              <a:t>Effective Use Case Modelling</a:t>
            </a:r>
          </a:p>
        </p:txBody>
      </p:sp>
      <p:sp>
        <p:nvSpPr>
          <p:cNvPr id="351235" name="Content Placeholder 2"/>
          <p:cNvSpPr>
            <a:spLocks noGrp="1"/>
          </p:cNvSpPr>
          <p:nvPr>
            <p:ph idx="1"/>
          </p:nvPr>
        </p:nvSpPr>
        <p:spPr>
          <a:xfrm>
            <a:off x="1" y="438150"/>
            <a:ext cx="9143999" cy="404394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US" altLang="en-US" sz="2449" dirty="0"/>
              <a:t> Use cases should be named and organized from the perspective of the users.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US" altLang="en-US" sz="2449" dirty="0"/>
              <a:t> Use cases should start off simple and at as much high view  as possible. </a:t>
            </a:r>
          </a:p>
          <a:p>
            <a:pPr lvl="1">
              <a:lnSpc>
                <a:spcPct val="125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US" altLang="en-US" sz="2177" dirty="0"/>
              <a:t>Can be refined and detailed further.</a:t>
            </a:r>
          </a:p>
          <a:p>
            <a:pPr>
              <a:lnSpc>
                <a:spcPct val="125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US" altLang="en-US" sz="2449" dirty="0"/>
              <a:t> Use case diagrams  represent functionality:</a:t>
            </a:r>
          </a:p>
          <a:p>
            <a:pPr lvl="1">
              <a:lnSpc>
                <a:spcPct val="125000"/>
              </a:lnSpc>
              <a:spcBef>
                <a:spcPts val="816"/>
              </a:spcBef>
              <a:spcAft>
                <a:spcPct val="20000"/>
              </a:spcAft>
            </a:pPr>
            <a:r>
              <a:rPr lang="en-US" altLang="en-US" sz="2177" b="1" dirty="0">
                <a:solidFill>
                  <a:srgbClr val="0000CC"/>
                </a:solidFill>
              </a:rPr>
              <a:t>Should focus on the "what" and not the "how".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24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98832"/>
            <a:ext cx="5827211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266" b="1" dirty="0"/>
              <a:t>Use Case Packaging </a:t>
            </a:r>
          </a:p>
        </p:txBody>
      </p:sp>
      <p:grpSp>
        <p:nvGrpSpPr>
          <p:cNvPr id="74755" name="Group 11"/>
          <p:cNvGrpSpPr>
            <a:grpSpLocks/>
          </p:cNvGrpSpPr>
          <p:nvPr/>
        </p:nvGrpSpPr>
        <p:grpSpPr bwMode="auto">
          <a:xfrm>
            <a:off x="1564965" y="1171924"/>
            <a:ext cx="6014071" cy="3110727"/>
            <a:chOff x="391" y="1085"/>
            <a:chExt cx="5568" cy="2880"/>
          </a:xfrm>
        </p:grpSpPr>
        <p:sp>
          <p:nvSpPr>
            <p:cNvPr id="74756" name="Oval 3"/>
            <p:cNvSpPr>
              <a:spLocks noChangeArrowheads="1"/>
            </p:cNvSpPr>
            <p:nvPr/>
          </p:nvSpPr>
          <p:spPr bwMode="auto">
            <a:xfrm>
              <a:off x="709" y="1956"/>
              <a:ext cx="2289" cy="595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Query balance</a:t>
              </a:r>
            </a:p>
          </p:txBody>
        </p:sp>
        <p:sp>
          <p:nvSpPr>
            <p:cNvPr id="74757" name="Rectangle 4"/>
            <p:cNvSpPr>
              <a:spLocks noChangeArrowheads="1"/>
            </p:cNvSpPr>
            <p:nvPr/>
          </p:nvSpPr>
          <p:spPr bwMode="auto">
            <a:xfrm>
              <a:off x="391" y="1710"/>
              <a:ext cx="5568" cy="2255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49" b="0" i="0">
                <a:latin typeface="Times New Roman" panose="02020603050405020304" pitchFamily="18" charset="0"/>
              </a:endParaRPr>
            </a:p>
          </p:txBody>
        </p:sp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709" y="3149"/>
              <a:ext cx="2289" cy="594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Receive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grant</a:t>
              </a:r>
            </a:p>
          </p:txBody>
        </p:sp>
        <p:sp>
          <p:nvSpPr>
            <p:cNvPr id="74759" name="Oval 6"/>
            <p:cNvSpPr>
              <a:spLocks noChangeArrowheads="1"/>
            </p:cNvSpPr>
            <p:nvPr/>
          </p:nvSpPr>
          <p:spPr bwMode="auto">
            <a:xfrm>
              <a:off x="3316" y="1956"/>
              <a:ext cx="2291" cy="595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Print 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Balance sheet</a:t>
              </a:r>
            </a:p>
          </p:txBody>
        </p:sp>
        <p:sp>
          <p:nvSpPr>
            <p:cNvPr id="74760" name="Oval 7"/>
            <p:cNvSpPr>
              <a:spLocks noChangeArrowheads="1"/>
            </p:cNvSpPr>
            <p:nvPr/>
          </p:nvSpPr>
          <p:spPr bwMode="auto">
            <a:xfrm>
              <a:off x="3400" y="3149"/>
              <a:ext cx="2289" cy="594"/>
            </a:xfrm>
            <a:prstGeom prst="ellipse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Make </a:t>
              </a:r>
            </a:p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1429" i="0">
                  <a:solidFill>
                    <a:srgbClr val="000000"/>
                  </a:solidFill>
                </a:rPr>
                <a:t>payments</a:t>
              </a:r>
            </a:p>
          </p:txBody>
        </p:sp>
        <p:sp>
          <p:nvSpPr>
            <p:cNvPr id="74761" name="Rectangle 8"/>
            <p:cNvSpPr>
              <a:spLocks noChangeArrowheads="1"/>
            </p:cNvSpPr>
            <p:nvPr/>
          </p:nvSpPr>
          <p:spPr bwMode="auto">
            <a:xfrm>
              <a:off x="391" y="1085"/>
              <a:ext cx="1806" cy="62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8583" tIns="34291" rIns="68583" bIns="34291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buFont typeface="Comic Sans MS" panose="030F0702030302020204" pitchFamily="66" charset="0"/>
                <a:buNone/>
              </a:pPr>
              <a:r>
                <a:rPr lang="en-GB" altLang="en-US" sz="2586" i="0">
                  <a:solidFill>
                    <a:srgbClr val="000000"/>
                  </a:solidFill>
                </a:rPr>
                <a:t>Accounts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388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1695954" y="54581"/>
            <a:ext cx="5828292" cy="854370"/>
          </a:xfrm>
        </p:spPr>
        <p:txBody>
          <a:bodyPr vert="horz" lIns="13472" tIns="35026" rIns="13472" bIns="35026" rtlCol="0" anchor="ctr">
            <a:normAutofit/>
          </a:bodyPr>
          <a:lstStyle/>
          <a:p>
            <a:pPr>
              <a:lnSpc>
                <a:spcPct val="94000"/>
              </a:lnSpc>
              <a:spcBef>
                <a:spcPts val="927"/>
              </a:spcBef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GB" altLang="en-US" sz="3600" b="1" dirty="0" smtClean="0"/>
              <a:t>Class Diagram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1" y="742950"/>
            <a:ext cx="9067799" cy="4539716"/>
          </a:xfrm>
        </p:spPr>
        <p:txBody>
          <a:bodyPr vert="horz" lIns="13472" tIns="35026" rIns="13472" bIns="35026" rtlCol="0">
            <a:normAutofit/>
          </a:bodyPr>
          <a:lstStyle/>
          <a:p>
            <a:pPr marL="230069" indent="-230069">
              <a:lnSpc>
                <a:spcPct val="114000"/>
              </a:lnSpc>
              <a:spcBef>
                <a:spcPts val="816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994" dirty="0"/>
              <a:t>Classes: </a:t>
            </a:r>
          </a:p>
          <a:p>
            <a:pPr marL="523866" lvl="1" indent="-230069">
              <a:lnSpc>
                <a:spcPct val="114000"/>
              </a:lnSpc>
              <a:spcBef>
                <a:spcPts val="816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dirty="0"/>
              <a:t>Entities with common features, i.e. attributes and operations.</a:t>
            </a:r>
          </a:p>
          <a:p>
            <a:pPr marL="523866" lvl="1" indent="-230069">
              <a:lnSpc>
                <a:spcPct val="114000"/>
              </a:lnSpc>
              <a:spcBef>
                <a:spcPts val="816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dirty="0"/>
              <a:t>Represented as solid outline rectangle with compartments.</a:t>
            </a:r>
          </a:p>
          <a:p>
            <a:pPr marL="523866" lvl="1" indent="-230069">
              <a:lnSpc>
                <a:spcPct val="114000"/>
              </a:lnSpc>
              <a:spcBef>
                <a:spcPts val="816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dirty="0"/>
              <a:t>Compartments for</a:t>
            </a:r>
            <a:r>
              <a:rPr lang="en-GB" altLang="en-US" sz="2449" dirty="0">
                <a:solidFill>
                  <a:srgbClr val="4C38E2"/>
                </a:solidFill>
              </a:rPr>
              <a:t> </a:t>
            </a:r>
            <a:r>
              <a:rPr lang="en-GB" altLang="en-US" sz="2449" b="1" dirty="0">
                <a:solidFill>
                  <a:srgbClr val="0000CC"/>
                </a:solidFill>
              </a:rPr>
              <a:t>name, attributes, and operations.</a:t>
            </a:r>
          </a:p>
          <a:p>
            <a:pPr marL="523866" lvl="1" indent="-230069">
              <a:lnSpc>
                <a:spcPct val="114000"/>
              </a:lnSpc>
              <a:spcBef>
                <a:spcPts val="816"/>
              </a:spcBef>
              <a:spcAft>
                <a:spcPts val="408"/>
              </a:spcAft>
              <a:tabLst>
                <a:tab pos="251672" algn="l"/>
                <a:tab pos="562751" algn="l"/>
                <a:tab pos="873830" algn="l"/>
                <a:tab pos="1184908" algn="l"/>
                <a:tab pos="1495987" algn="l"/>
                <a:tab pos="1807066" algn="l"/>
                <a:tab pos="2118145" algn="l"/>
                <a:tab pos="2429224" algn="l"/>
                <a:tab pos="2740303" algn="l"/>
                <a:tab pos="3051382" algn="l"/>
                <a:tab pos="3362461" algn="l"/>
                <a:tab pos="3673539" algn="l"/>
                <a:tab pos="3984618" algn="l"/>
                <a:tab pos="4295697" algn="l"/>
                <a:tab pos="4606776" algn="l"/>
                <a:tab pos="4917855" algn="l"/>
                <a:tab pos="5228934" algn="l"/>
                <a:tab pos="5540013" algn="l"/>
                <a:tab pos="5851092" algn="l"/>
                <a:tab pos="6162171" algn="l"/>
              </a:tabLst>
            </a:pPr>
            <a:r>
              <a:rPr lang="en-GB" altLang="en-US" sz="2449" dirty="0"/>
              <a:t>Attribute and operation compartments are optional depending on the purpose of a diagram.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82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96043"/>
            <a:ext cx="5848814" cy="549778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UML Class Representation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805" y="662064"/>
            <a:ext cx="8991600" cy="1420349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953"/>
              </a:spcAft>
            </a:pPr>
            <a:r>
              <a:rPr lang="en-US" altLang="en-US" sz="2449" dirty="0"/>
              <a:t>A class represents a set of objects having similar attributes, operations, relationships and behavior.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117273" y="1862571"/>
            <a:ext cx="2113782" cy="2354647"/>
            <a:chOff x="816" y="2640"/>
            <a:chExt cx="1104" cy="1104"/>
          </a:xfrm>
        </p:grpSpPr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816" y="2640"/>
              <a:ext cx="1104" cy="110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2994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816" y="2976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348" name="Line 7"/>
            <p:cNvSpPr>
              <a:spLocks noChangeShapeType="1"/>
            </p:cNvSpPr>
            <p:nvPr/>
          </p:nvSpPr>
          <p:spPr bwMode="auto">
            <a:xfrm>
              <a:off x="816" y="3360"/>
              <a:ext cx="110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25"/>
            </a:p>
          </p:txBody>
        </p:sp>
        <p:sp>
          <p:nvSpPr>
            <p:cNvPr id="14349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89" rIns="68579" bIns="34289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586" i="0">
                  <a:solidFill>
                    <a:schemeClr val="tx1"/>
                  </a:solidFill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864" y="3012"/>
              <a:ext cx="100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size: Size</a:t>
              </a:r>
              <a:b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visibility: boolean</a:t>
              </a:r>
            </a:p>
          </p:txBody>
        </p:sp>
        <p:sp>
          <p:nvSpPr>
            <p:cNvPr id="14351" name="Text Box 10"/>
            <p:cNvSpPr txBox="1">
              <a:spLocks noChangeArrowheads="1"/>
            </p:cNvSpPr>
            <p:nvPr/>
          </p:nvSpPr>
          <p:spPr bwMode="auto">
            <a:xfrm>
              <a:off x="864" y="3443"/>
              <a:ext cx="100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display()</a:t>
              </a:r>
              <a:b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altLang="en-US" sz="1633" i="0">
                  <a:solidFill>
                    <a:schemeClr val="tx1"/>
                  </a:solidFill>
                  <a:cs typeface="Times New Roman" panose="02020603050405020304" pitchFamily="18" charset="0"/>
                </a:rPr>
                <a:t>hide()</a:t>
              </a:r>
            </a:p>
          </p:txBody>
        </p:sp>
      </p:grp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2690443" y="3726369"/>
            <a:ext cx="1930162" cy="20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361" i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88812" name="AutoShape 12"/>
          <p:cNvSpPr>
            <a:spLocks noChangeArrowheads="1"/>
          </p:cNvSpPr>
          <p:nvPr/>
        </p:nvSpPr>
        <p:spPr bwMode="auto">
          <a:xfrm>
            <a:off x="1927883" y="1657350"/>
            <a:ext cx="1638532" cy="434206"/>
          </a:xfrm>
          <a:prstGeom prst="wedgeRectCallout">
            <a:avLst>
              <a:gd name="adj1" fmla="val 86370"/>
              <a:gd name="adj2" fmla="val 81843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68579" tIns="34289" rIns="68579" bIns="34289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905" i="0">
                <a:solidFill>
                  <a:srgbClr val="9900CC"/>
                </a:solidFill>
                <a:cs typeface="Times New Roman" panose="02020603050405020304" pitchFamily="18" charset="0"/>
              </a:rPr>
              <a:t>Class Name</a:t>
            </a:r>
          </a:p>
        </p:txBody>
      </p:sp>
      <p:sp>
        <p:nvSpPr>
          <p:cNvPr id="588813" name="AutoShape 13"/>
          <p:cNvSpPr>
            <a:spLocks noChangeArrowheads="1"/>
          </p:cNvSpPr>
          <p:nvPr/>
        </p:nvSpPr>
        <p:spPr bwMode="auto">
          <a:xfrm>
            <a:off x="2238956" y="2783908"/>
            <a:ext cx="1327459" cy="344557"/>
          </a:xfrm>
          <a:prstGeom prst="wedgeRectCallout">
            <a:avLst>
              <a:gd name="adj1" fmla="val 86662"/>
              <a:gd name="adj2" fmla="val 12069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68579" tIns="34289" rIns="68579" bIns="34289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 i="0">
                <a:solidFill>
                  <a:srgbClr val="9900CC"/>
                </a:solidFill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588814" name="AutoShape 14"/>
          <p:cNvSpPr>
            <a:spLocks noChangeArrowheads="1"/>
          </p:cNvSpPr>
          <p:nvPr/>
        </p:nvSpPr>
        <p:spPr bwMode="auto">
          <a:xfrm>
            <a:off x="2135265" y="3706324"/>
            <a:ext cx="1431150" cy="355358"/>
          </a:xfrm>
          <a:prstGeom prst="wedgeRectCallout">
            <a:avLst>
              <a:gd name="adj1" fmla="val 81639"/>
              <a:gd name="adj2" fmla="val -26157"/>
            </a:avLst>
          </a:prstGeom>
          <a:solidFill>
            <a:srgbClr val="FFFF99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68579" tIns="34289" rIns="68579" bIns="34289"/>
          <a:lstStyle>
            <a:lvl1pPr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33" i="0">
                <a:solidFill>
                  <a:srgbClr val="9900CC"/>
                </a:solidFill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588816" name="Text Box 16"/>
          <p:cNvSpPr txBox="1">
            <a:spLocks noChangeArrowheads="1"/>
          </p:cNvSpPr>
          <p:nvPr/>
        </p:nvSpPr>
        <p:spPr bwMode="auto">
          <a:xfrm>
            <a:off x="6386591" y="2402628"/>
            <a:ext cx="1503518" cy="1097416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33" i="0">
                <a:solidFill>
                  <a:srgbClr val="0000CC"/>
                </a:solidFill>
              </a:rPr>
              <a:t>A class can implicitly have a few association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8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2" grpId="0" animBg="1"/>
      <p:bldP spid="588813" grpId="0" animBg="1"/>
      <p:bldP spid="588814" grpId="0" animBg="1"/>
      <p:bldP spid="5888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</TotalTime>
  <Words>2118</Words>
  <Application>Microsoft Office PowerPoint</Application>
  <PresentationFormat>On-screen Show (16:9)</PresentationFormat>
  <Paragraphs>694</Paragraphs>
  <Slides>56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Custom Design</vt:lpstr>
      <vt:lpstr>Slide 1</vt:lpstr>
      <vt:lpstr>Identification of Use Cases</vt:lpstr>
      <vt:lpstr>Example 2: Use Case Model for Course Management Software</vt:lpstr>
      <vt:lpstr>Example 2: Model Solution</vt:lpstr>
      <vt:lpstr>Style Notes (Ambler, 2005)</vt:lpstr>
      <vt:lpstr>Effective Use Case Modelling</vt:lpstr>
      <vt:lpstr>Use Case Packaging </vt:lpstr>
      <vt:lpstr>Class Diagram</vt:lpstr>
      <vt:lpstr>UML Class Representation</vt:lpstr>
      <vt:lpstr>Example UML Classes</vt:lpstr>
      <vt:lpstr>What are the Different Types of Relationships Among Classes?</vt:lpstr>
      <vt:lpstr>Inheritance</vt:lpstr>
      <vt:lpstr>Inheritance Example</vt:lpstr>
      <vt:lpstr>Inheritance</vt:lpstr>
      <vt:lpstr>Multiple Inheritance</vt:lpstr>
      <vt:lpstr>Slide 16</vt:lpstr>
      <vt:lpstr>Objects myRectangle and myBox</vt:lpstr>
      <vt:lpstr>More Generalization Examples…</vt:lpstr>
      <vt:lpstr> Inheritance Example</vt:lpstr>
      <vt:lpstr>Inheritance Pitfalls</vt:lpstr>
      <vt:lpstr>Association Relationship</vt:lpstr>
      <vt:lpstr>Association – example </vt:lpstr>
      <vt:lpstr>Slide 23</vt:lpstr>
      <vt:lpstr>Slide 24</vt:lpstr>
      <vt:lpstr>Association UML Syntax</vt:lpstr>
      <vt:lpstr> Association - More Examples</vt:lpstr>
      <vt:lpstr>Navigability</vt:lpstr>
      <vt:lpstr>Slide 28</vt:lpstr>
      <vt:lpstr>Quiz: Draw Class Diagram</vt:lpstr>
      <vt:lpstr>Slide 30</vt:lpstr>
      <vt:lpstr>Slide 31</vt:lpstr>
      <vt:lpstr>Quiz: Read the Diagram</vt:lpstr>
      <vt:lpstr>Association and Link</vt:lpstr>
      <vt:lpstr>Association Relationship</vt:lpstr>
      <vt:lpstr>Self Association: Example of Computer Network</vt:lpstr>
      <vt:lpstr>Computer Network: Object Diagram</vt:lpstr>
      <vt:lpstr>Association Exercise 1</vt:lpstr>
      <vt:lpstr>Types of Class Relationships</vt:lpstr>
      <vt:lpstr>Aggregation Relationship</vt:lpstr>
      <vt:lpstr> Aggregation Relationship</vt:lpstr>
      <vt:lpstr>Aggregation    cont… </vt:lpstr>
      <vt:lpstr>Aggregation vs. Inheritance                                  Cont…</vt:lpstr>
      <vt:lpstr>Composition</vt:lpstr>
      <vt:lpstr> Composition Relationship</vt:lpstr>
      <vt:lpstr>Composition: Alternate Notation</vt:lpstr>
      <vt:lpstr>Composition</vt:lpstr>
      <vt:lpstr>Aggregation vs. Composition</vt:lpstr>
      <vt:lpstr>Composition versus Aggregation</vt:lpstr>
      <vt:lpstr>Implementing Composition</vt:lpstr>
      <vt:lpstr>How to identify aggregation/composition?</vt:lpstr>
      <vt:lpstr> Class Dependency</vt:lpstr>
      <vt:lpstr>Dependency</vt:lpstr>
      <vt:lpstr>Association Vs. Aggregation</vt:lpstr>
      <vt:lpstr>Association Types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rajib mall</cp:lastModifiedBy>
  <cp:revision>244</cp:revision>
  <dcterms:created xsi:type="dcterms:W3CDTF">2016-12-13T07:50:37Z</dcterms:created>
  <dcterms:modified xsi:type="dcterms:W3CDTF">2018-07-26T09:24:28Z</dcterms:modified>
</cp:coreProperties>
</file>