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vasan M" initials="kM" lastIdx="1" clrIdx="0">
    <p:extLst>
      <p:ext uri="{19B8F6BF-5375-455C-9EA6-DF929625EA0E}">
        <p15:presenceInfo xmlns:p15="http://schemas.microsoft.com/office/powerpoint/2012/main" userId="1d86621f4cf14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F6FD29-7BC3-4192-AA3B-17252710F8C5}" type="datetimeFigureOut">
              <a:rPr lang="en-IN" smtClean="0"/>
              <a:t>30-03-2024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C640BF1-1C9B-40B6-B710-1169B2FADCC2}" type="slidenum">
              <a:rPr lang="en-IN" smtClean="0"/>
              <a:t>‹#›</a:t>
            </a:fld>
            <a:endParaRPr lang="en-IN"/>
          </a:p>
        </p:txBody>
      </p:sp>
    </p:spTree>
    <p:extLst>
      <p:ext uri="{BB962C8B-B14F-4D97-AF65-F5344CB8AC3E}">
        <p14:creationId xmlns:p14="http://schemas.microsoft.com/office/powerpoint/2010/main" val="54968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640BF1-1C9B-40B6-B710-1169B2FADCC2}" type="slidenum">
              <a:rPr lang="en-IN" smtClean="0"/>
              <a:t>8</a:t>
            </a:fld>
            <a:endParaRPr lang="en-IN"/>
          </a:p>
        </p:txBody>
      </p:sp>
    </p:spTree>
    <p:extLst>
      <p:ext uri="{BB962C8B-B14F-4D97-AF65-F5344CB8AC3E}">
        <p14:creationId xmlns:p14="http://schemas.microsoft.com/office/powerpoint/2010/main" val="51423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2067305"/>
            <a:ext cx="6510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Kishore Kumar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07C26C17-DBDC-BAA8-6A08-49D9BF089037}"/>
              </a:ext>
            </a:extLst>
          </p:cNvPr>
          <p:cNvSpPr txBox="1"/>
          <p:nvPr/>
        </p:nvSpPr>
        <p:spPr>
          <a:xfrm>
            <a:off x="752475" y="1524000"/>
            <a:ext cx="7858125" cy="4801314"/>
          </a:xfrm>
          <a:prstGeom prst="rect">
            <a:avLst/>
          </a:prstGeom>
          <a:noFill/>
        </p:spPr>
        <p:txBody>
          <a:bodyPr wrap="square" rtlCol="0">
            <a:spAutoFit/>
          </a:bodyPr>
          <a:lstStyle/>
          <a:p>
            <a:r>
              <a:rPr lang="en-US" b="1" dirty="0"/>
              <a:t>1. Data Prep :</a:t>
            </a:r>
          </a:p>
          <a:p>
            <a:r>
              <a:rPr lang="en-US" dirty="0"/>
              <a:t>	 Clean and integrate economic indicators and sentiment data.</a:t>
            </a:r>
          </a:p>
          <a:p>
            <a:endParaRPr lang="en-US" b="1" dirty="0"/>
          </a:p>
          <a:p>
            <a:r>
              <a:rPr lang="en-US" b="1" dirty="0"/>
              <a:t>2. Feature Eng : </a:t>
            </a:r>
          </a:p>
          <a:p>
            <a:r>
              <a:rPr lang="en-US" dirty="0"/>
              <a:t>	Create features and select the most informative ones.</a:t>
            </a:r>
          </a:p>
          <a:p>
            <a:endParaRPr lang="en-US" dirty="0"/>
          </a:p>
          <a:p>
            <a:r>
              <a:rPr lang="en-US" b="1" dirty="0"/>
              <a:t>3. Modeling : </a:t>
            </a:r>
          </a:p>
          <a:p>
            <a:r>
              <a:rPr lang="en-US" dirty="0"/>
              <a:t>	Explore ARIMA, SARIMA, Random Forests, and Gradient Boosting.</a:t>
            </a:r>
          </a:p>
          <a:p>
            <a:endParaRPr lang="en-US" dirty="0"/>
          </a:p>
          <a:p>
            <a:r>
              <a:rPr lang="en-US" b="1" dirty="0"/>
              <a:t>4. Ensemble : </a:t>
            </a:r>
          </a:p>
          <a:p>
            <a:r>
              <a:rPr lang="en-US" dirty="0"/>
              <a:t>	Combine models for better accuracy.</a:t>
            </a:r>
          </a:p>
          <a:p>
            <a:endParaRPr lang="en-US" dirty="0"/>
          </a:p>
          <a:p>
            <a:r>
              <a:rPr lang="en-US" b="1" dirty="0"/>
              <a:t>5. Tuning : </a:t>
            </a:r>
          </a:p>
          <a:p>
            <a:r>
              <a:rPr lang="en-US" dirty="0"/>
              <a:t>	Optimize model parameters.</a:t>
            </a:r>
          </a:p>
          <a:p>
            <a:endParaRPr lang="en-US" dirty="0"/>
          </a:p>
          <a:p>
            <a:r>
              <a:rPr lang="en-US" b="1" dirty="0"/>
              <a:t>6. Evaluation : </a:t>
            </a:r>
          </a:p>
          <a:p>
            <a:r>
              <a:rPr lang="en-US" dirty="0"/>
              <a:t>	Assess performance with metrics like MAE, MSE, RMSE.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93AE3EFA-5C09-E411-9E5E-ADBD266CF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1155"/>
            <a:ext cx="9534525" cy="4389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180041" y="1685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8155" y="1986256"/>
            <a:ext cx="6641631" cy="2632772"/>
          </a:xfrm>
          <a:prstGeom prst="rect">
            <a:avLst/>
          </a:prstGeom>
        </p:spPr>
        <p:txBody>
          <a:bodyPr vert="horz" wrap="square" lIns="0" tIns="16510" rIns="0" bIns="0" rtlCol="0">
            <a:spAutoFit/>
          </a:bodyPr>
          <a:lstStyle/>
          <a:p>
            <a:pPr marL="12700">
              <a:lnSpc>
                <a:spcPct val="100000"/>
              </a:lnSpc>
              <a:spcBef>
                <a:spcPts val="130"/>
              </a:spcBef>
            </a:pPr>
            <a:r>
              <a:rPr lang="en-US" sz="4250" dirty="0"/>
              <a:t>Long-Term Stock Market Prediction Incorporating Economic Indicators and 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r>
              <a:rPr lang="en-IN" dirty="0"/>
              <a:t>			</a:t>
            </a:r>
            <a:r>
              <a:rPr lang="en-IN" sz="3200" b="1" dirty="0"/>
              <a:t>1 . Introduction</a:t>
            </a:r>
          </a:p>
          <a:p>
            <a:r>
              <a:rPr lang="en-IN" sz="3200" b="1" dirty="0"/>
              <a:t>				</a:t>
            </a:r>
          </a:p>
          <a:p>
            <a:r>
              <a:rPr lang="en-IN" sz="3200" b="1" dirty="0"/>
              <a:t>			2 . Data Collection and Preprocessing</a:t>
            </a:r>
          </a:p>
          <a:p>
            <a:endParaRPr lang="en-IN" sz="3200" b="1" dirty="0"/>
          </a:p>
          <a:p>
            <a:r>
              <a:rPr lang="en-IN" sz="3200" b="1" dirty="0"/>
              <a:t>			3 . Model Development</a:t>
            </a:r>
          </a:p>
          <a:p>
            <a:endParaRPr lang="en-IN" sz="3200" b="1" dirty="0"/>
          </a:p>
          <a:p>
            <a:r>
              <a:rPr lang="en-IN" sz="3200" b="1" dirty="0"/>
              <a:t>			4 . Results and Analysis</a:t>
            </a:r>
          </a:p>
          <a:p>
            <a:endParaRPr lang="en-IN" sz="3200" b="1" dirty="0"/>
          </a:p>
          <a:p>
            <a:r>
              <a:rPr lang="en-IN" sz="3200" b="1" dirty="0"/>
              <a:t>			5. Discussion and Conclusions</a:t>
            </a:r>
            <a:endParaRPr sz="32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2B116A-E3ED-4FAE-9F56-442D87A1777D}"/>
              </a:ext>
            </a:extLst>
          </p:cNvPr>
          <p:cNvSpPr txBox="1"/>
          <p:nvPr/>
        </p:nvSpPr>
        <p:spPr>
          <a:xfrm>
            <a:off x="834072" y="1695451"/>
            <a:ext cx="5719128" cy="3693319"/>
          </a:xfrm>
          <a:prstGeom prst="rect">
            <a:avLst/>
          </a:prstGeom>
          <a:noFill/>
        </p:spPr>
        <p:txBody>
          <a:bodyPr wrap="square" rtlCol="0">
            <a:spAutoFit/>
          </a:bodyPr>
          <a:lstStyle/>
          <a:p>
            <a:r>
              <a:rPr lang="en-US" dirty="0"/>
              <a:t>"In an era where financial markets are increasingly influenced by both macroeconomic factors and investor sentiment expressed through various channels, there exists a critical need to develop a robust methodology for long-term stock market prediction. This project aims to address this need by investigating the integration of economic indicators and sentiment analysis techniques to accurately forecast stock market movements over an extended time horizon. By leveraging advanced statistical and machine learning models, the study seeks to provide actionable insights for investors, analysts, and policymakers, ultimately enhancing decision-making processes in the realm of financial markets."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E10824A-C29C-30C1-08CB-83B2F9EBA349}"/>
              </a:ext>
            </a:extLst>
          </p:cNvPr>
          <p:cNvSpPr txBox="1"/>
          <p:nvPr/>
        </p:nvSpPr>
        <p:spPr>
          <a:xfrm>
            <a:off x="533400" y="1925657"/>
            <a:ext cx="8347075" cy="3970318"/>
          </a:xfrm>
          <a:prstGeom prst="rect">
            <a:avLst/>
          </a:prstGeom>
          <a:noFill/>
        </p:spPr>
        <p:txBody>
          <a:bodyPr wrap="square" rtlCol="0">
            <a:spAutoFit/>
          </a:bodyPr>
          <a:lstStyle/>
          <a:p>
            <a:r>
              <a:rPr lang="en-US" dirty="0"/>
              <a:t>"Our project focuses on developing a comprehensive framework for forecasting stock market trends over extended periods by synergizing the insights derived from economic indicators and sentiment analysis. In an increasingly interconnected and information-driven financial landscape, understanding the interplay between macroeconomic factors and investor sentiment is paramount for making informed investment decisions. Our approach involves gathering and analyzing a diverse array of economic indicators, ranging from GDP growth and inflation rates to employment figures and consumer sentiment indices, to capture the underlying fundamentals driving market dynamics. Additionally, we employ sophisticated sentiment analysis techniques to extract actionable insights from textual dates such as news articles, social media, and financial reports, thereby quantifying the collective mood and sentiment of market participants. By integrating these two streams of information through advanced statistical and machine learning models, we aim to enhance the accuracy and robustness of long-term stock market predictions.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7438668-0BCD-8A0C-B635-8E84F57B9653}"/>
              </a:ext>
            </a:extLst>
          </p:cNvPr>
          <p:cNvSpPr txBox="1"/>
          <p:nvPr/>
        </p:nvSpPr>
        <p:spPr>
          <a:xfrm>
            <a:off x="739775" y="1711089"/>
            <a:ext cx="8175625" cy="5909310"/>
          </a:xfrm>
          <a:prstGeom prst="rect">
            <a:avLst/>
          </a:prstGeom>
          <a:noFill/>
        </p:spPr>
        <p:txBody>
          <a:bodyPr wrap="square" rtlCol="0">
            <a:spAutoFit/>
          </a:bodyPr>
          <a:lstStyle/>
          <a:p>
            <a:r>
              <a:rPr lang="en-US" b="1" dirty="0"/>
              <a:t>1. Investors :</a:t>
            </a:r>
          </a:p>
          <a:p>
            <a:r>
              <a:rPr lang="en-US" b="1" dirty="0"/>
              <a:t>	</a:t>
            </a:r>
            <a:r>
              <a:rPr lang="en-US" dirty="0"/>
              <a:t> Individual investors seeking to make informed decisions about their investment portfolios. </a:t>
            </a:r>
          </a:p>
          <a:p>
            <a:endParaRPr lang="en-US" dirty="0"/>
          </a:p>
          <a:p>
            <a:r>
              <a:rPr lang="en-US" b="1" dirty="0"/>
              <a:t>2. Financial Analysts :  </a:t>
            </a:r>
          </a:p>
          <a:p>
            <a:r>
              <a:rPr lang="en-US" dirty="0"/>
              <a:t>	Market analysts and research professionals interested in gaining deeper insights into long-term market trends and factors influencing asset price.</a:t>
            </a:r>
          </a:p>
          <a:p>
            <a:endParaRPr lang="en-US" dirty="0"/>
          </a:p>
          <a:p>
            <a:r>
              <a:rPr lang="en-US" b="1" dirty="0"/>
              <a:t>3. Policy Makers :   </a:t>
            </a:r>
          </a:p>
          <a:p>
            <a:r>
              <a:rPr lang="en-US" dirty="0"/>
              <a:t>	 Government agencies and policymakers tasked with formulating economic policies and regulatory measures aimed at stabilizing financial markets and promoting economic growth.  </a:t>
            </a:r>
          </a:p>
          <a:p>
            <a:endParaRPr lang="en-US" dirty="0"/>
          </a:p>
          <a:p>
            <a:r>
              <a:rPr lang="en-US" b="1" dirty="0"/>
              <a:t>4. Risk Managers : </a:t>
            </a:r>
            <a:r>
              <a:rPr lang="en-US" dirty="0"/>
              <a:t>  </a:t>
            </a:r>
          </a:p>
          <a:p>
            <a:r>
              <a:rPr lang="en-US" dirty="0"/>
              <a:t>	Risk management professionals responsible for assessing and mitigating financial risks within organizations, including market risk stemming from fluctuations in asset prices and economic conditions.</a:t>
            </a:r>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1A7019B-B49B-306E-45CC-8F6122DA50E6}"/>
              </a:ext>
            </a:extLst>
          </p:cNvPr>
          <p:cNvSpPr txBox="1"/>
          <p:nvPr/>
        </p:nvSpPr>
        <p:spPr>
          <a:xfrm>
            <a:off x="2895600" y="2019299"/>
            <a:ext cx="4572000" cy="3785652"/>
          </a:xfrm>
          <a:prstGeom prst="rect">
            <a:avLst/>
          </a:prstGeom>
          <a:noFill/>
        </p:spPr>
        <p:txBody>
          <a:bodyPr wrap="square" rtlCol="0">
            <a:spAutoFit/>
          </a:bodyPr>
          <a:lstStyle/>
          <a:p>
            <a:r>
              <a:rPr lang="en-US" sz="2400" dirty="0"/>
              <a:t>The solution for the project on long-term stock market prediction incorporating economic indicators and sentiment analysis involves developing an integrated framework that combines the power of economic indicators and sentiment analysis to provide accurate and actionable forecasts of stock market movements.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C93-D2F0-1A5E-3CBD-53E425974077}"/>
              </a:ext>
            </a:extLst>
          </p:cNvPr>
          <p:cNvSpPr>
            <a:spLocks noGrp="1"/>
          </p:cNvSpPr>
          <p:nvPr>
            <p:ph type="title"/>
          </p:nvPr>
        </p:nvSpPr>
        <p:spPr/>
        <p:txBody>
          <a:bodyPr/>
          <a:lstStyle/>
          <a:p>
            <a:r>
              <a:rPr lang="en-IN" dirty="0"/>
              <a:t>Value Propositions</a:t>
            </a:r>
          </a:p>
        </p:txBody>
      </p:sp>
      <p:sp>
        <p:nvSpPr>
          <p:cNvPr id="3" name="TextBox 2">
            <a:extLst>
              <a:ext uri="{FF2B5EF4-FFF2-40B4-BE49-F238E27FC236}">
                <a16:creationId xmlns:a16="http://schemas.microsoft.com/office/drawing/2014/main" id="{4DF3C2B9-1C9F-C5BD-646C-B675C04D8A0E}"/>
              </a:ext>
            </a:extLst>
          </p:cNvPr>
          <p:cNvSpPr txBox="1"/>
          <p:nvPr/>
        </p:nvSpPr>
        <p:spPr>
          <a:xfrm>
            <a:off x="755332" y="1524000"/>
            <a:ext cx="8083868" cy="4801314"/>
          </a:xfrm>
          <a:prstGeom prst="rect">
            <a:avLst/>
          </a:prstGeom>
          <a:noFill/>
        </p:spPr>
        <p:txBody>
          <a:bodyPr wrap="square" rtlCol="0">
            <a:spAutoFit/>
          </a:bodyPr>
          <a:lstStyle/>
          <a:p>
            <a:pPr marL="342900" indent="-342900">
              <a:buAutoNum type="arabicPeriod"/>
            </a:pPr>
            <a:r>
              <a:rPr lang="en-US" b="1" dirty="0"/>
              <a:t>Enhanced Predictive Accuracy :</a:t>
            </a:r>
          </a:p>
          <a:p>
            <a:r>
              <a:rPr lang="en-US" b="1" dirty="0"/>
              <a:t>		</a:t>
            </a:r>
            <a:r>
              <a:rPr lang="en-US" dirty="0"/>
              <a:t>By leveraging a diverse set of economic indicators and sentiment analysis techniques, our solution aims to improve the accuracy of long-term stock market predictions, enabling investors and analysts to make more informed decisions.</a:t>
            </a:r>
          </a:p>
          <a:p>
            <a:endParaRPr lang="en-US" dirty="0"/>
          </a:p>
          <a:p>
            <a:r>
              <a:rPr lang="en-US" b="1" dirty="0"/>
              <a:t>2. Comprehensive Insights : </a:t>
            </a:r>
          </a:p>
          <a:p>
            <a:r>
              <a:rPr lang="en-US" b="1" dirty="0"/>
              <a:t>		</a:t>
            </a:r>
            <a:r>
              <a:rPr lang="en-US" dirty="0"/>
              <a:t>Our approach provides a holistic view of market dynamics by incorporating both macroeconomic fundamentals and investor sentiment, allowing users to gain deeper insights into the underlying factors driving market trends.</a:t>
            </a:r>
          </a:p>
          <a:p>
            <a:endParaRPr lang="en-US" dirty="0"/>
          </a:p>
          <a:p>
            <a:r>
              <a:rPr lang="en-US" b="1" dirty="0"/>
              <a:t>3. Timely Decision Support : </a:t>
            </a:r>
          </a:p>
          <a:p>
            <a:r>
              <a:rPr lang="en-US" b="1" dirty="0"/>
              <a:t>		</a:t>
            </a:r>
            <a:r>
              <a:rPr lang="en-US" dirty="0"/>
              <a:t>With real-time data collection and analysis capabilities, our solution enables users to stay ahead of market developments and respond quickly to changing conditions, thereby enhancing their ability to capitalize on investment opportunities and mitigate risks.</a:t>
            </a:r>
          </a:p>
          <a:p>
            <a:endParaRPr lang="en-IN" dirty="0"/>
          </a:p>
        </p:txBody>
      </p:sp>
    </p:spTree>
    <p:extLst>
      <p:ext uri="{BB962C8B-B14F-4D97-AF65-F5344CB8AC3E}">
        <p14:creationId xmlns:p14="http://schemas.microsoft.com/office/powerpoint/2010/main" val="176253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48D1BD33-0672-AFA3-F9C7-531B6DE37E0D}"/>
              </a:ext>
            </a:extLst>
          </p:cNvPr>
          <p:cNvSpPr txBox="1"/>
          <p:nvPr/>
        </p:nvSpPr>
        <p:spPr>
          <a:xfrm>
            <a:off x="2526030" y="1824752"/>
            <a:ext cx="6008370" cy="4801314"/>
          </a:xfrm>
          <a:prstGeom prst="rect">
            <a:avLst/>
          </a:prstGeom>
          <a:noFill/>
        </p:spPr>
        <p:txBody>
          <a:bodyPr wrap="square" rtlCol="0">
            <a:spAutoFit/>
          </a:bodyPr>
          <a:lstStyle/>
          <a:p>
            <a:r>
              <a:rPr lang="en-US" dirty="0"/>
              <a:t>The "wow" factor in our solution lies in seamlessly blending economic indicators and sentiment analysis into a unified framework. Here's why it's impressive:</a:t>
            </a:r>
          </a:p>
          <a:p>
            <a:endParaRPr lang="en-US" dirty="0"/>
          </a:p>
          <a:p>
            <a:endParaRPr lang="en-US" dirty="0"/>
          </a:p>
          <a:p>
            <a:r>
              <a:rPr lang="en-US" dirty="0"/>
              <a:t>	1. Synergistic Fusion				2. Dynamic Adaptability</a:t>
            </a:r>
          </a:p>
          <a:p>
            <a:r>
              <a:rPr lang="en-US" dirty="0"/>
              <a:t>	3. Predictive Power</a:t>
            </a:r>
          </a:p>
          <a:p>
            <a:r>
              <a:rPr lang="en-US" dirty="0"/>
              <a:t>	4. Intuitive Visualization</a:t>
            </a:r>
          </a:p>
          <a:p>
            <a:r>
              <a:rPr lang="en-US" dirty="0"/>
              <a:t>	5. Value-added Insights</a:t>
            </a:r>
          </a:p>
          <a:p>
            <a:r>
              <a:rPr lang="en-US" dirty="0"/>
              <a:t>	6. Empirical Validation</a:t>
            </a:r>
          </a:p>
          <a:p>
            <a:endParaRPr lang="en-US" dirty="0"/>
          </a:p>
          <a:p>
            <a:endParaRPr lang="en-US" dirty="0"/>
          </a:p>
          <a:p>
            <a:r>
              <a:rPr lang="en-US" dirty="0"/>
              <a:t> In short, our solution offers a transformative approach to stock market prediction, empowering users with accurate insights and decision support tools for confident investment decisions.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835</Words>
  <Application>Microsoft Office PowerPoint</Application>
  <PresentationFormat>Widescreen</PresentationFormat>
  <Paragraphs>100</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Kishore Kumar K</vt:lpstr>
      <vt:lpstr>Long-Term Stock Market Prediction Incorporating Economic Indicators and Sentiment Analysis</vt:lpstr>
      <vt:lpstr>AGENDA</vt:lpstr>
      <vt:lpstr>PROBLEM STATEMENT</vt:lpstr>
      <vt:lpstr>PROJECT OVERVIEW</vt:lpstr>
      <vt:lpstr>WHO ARE THE END USERS?</vt:lpstr>
      <vt:lpstr>YOUR SOLUTION AND ITS VALUE PROPOSITION</vt:lpstr>
      <vt:lpstr>Value Propositions</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Kumar K</dc:title>
  <dc:creator>Keerthivasan</dc:creator>
  <cp:lastModifiedBy>keerthivasan M</cp:lastModifiedBy>
  <cp:revision>1</cp:revision>
  <dcterms:created xsi:type="dcterms:W3CDTF">2024-03-30T15:53:44Z</dcterms:created>
  <dcterms:modified xsi:type="dcterms:W3CDTF">2024-03-30T17:49:19Z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