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6972300" cy="3930650"/>
  <p:notesSz cx="6972300" cy="3930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5704" y="831288"/>
            <a:ext cx="4387240" cy="23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475" y="930928"/>
            <a:ext cx="6443699" cy="194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7717"/>
            <a:ext cx="3481536" cy="2825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4560" y="753964"/>
            <a:ext cx="3138170" cy="1263650"/>
          </a:xfrm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algn="ctr" marL="12700" marR="5080">
              <a:lnSpc>
                <a:spcPts val="1880"/>
              </a:lnSpc>
              <a:spcBef>
                <a:spcPts val="470"/>
              </a:spcBef>
            </a:pPr>
            <a:r>
              <a:rPr dirty="0" sz="1850" spc="55">
                <a:latin typeface="Arial"/>
                <a:cs typeface="Arial"/>
              </a:rPr>
              <a:t>UNDERSTANDING </a:t>
            </a:r>
            <a:r>
              <a:rPr dirty="0" sz="1850" spc="60">
                <a:latin typeface="Arial"/>
                <a:cs typeface="Arial"/>
              </a:rPr>
              <a:t> </a:t>
            </a:r>
            <a:r>
              <a:rPr dirty="0" sz="1850" spc="100">
                <a:latin typeface="Arial"/>
                <a:cs typeface="Arial"/>
              </a:rPr>
              <a:t>NORMAL </a:t>
            </a:r>
            <a:r>
              <a:rPr dirty="0" sz="1850" spc="105">
                <a:latin typeface="Arial"/>
                <a:cs typeface="Arial"/>
              </a:rPr>
              <a:t>AND </a:t>
            </a:r>
            <a:r>
              <a:rPr dirty="0" sz="1850" spc="55">
                <a:latin typeface="Arial"/>
                <a:cs typeface="Arial"/>
              </a:rPr>
              <a:t>LOG </a:t>
            </a:r>
            <a:r>
              <a:rPr dirty="0" sz="1850" spc="60">
                <a:latin typeface="Arial"/>
                <a:cs typeface="Arial"/>
              </a:rPr>
              <a:t> </a:t>
            </a:r>
            <a:r>
              <a:rPr dirty="0" sz="1850" spc="100">
                <a:latin typeface="Arial"/>
                <a:cs typeface="Arial"/>
              </a:rPr>
              <a:t>NORMAL </a:t>
            </a:r>
            <a:r>
              <a:rPr dirty="0" sz="1850" spc="5">
                <a:latin typeface="Arial"/>
                <a:cs typeface="Arial"/>
              </a:rPr>
              <a:t>DISTRIBUTIONS: </a:t>
            </a:r>
            <a:r>
              <a:rPr dirty="0" sz="1850" spc="-505">
                <a:latin typeface="Arial"/>
                <a:cs typeface="Arial"/>
              </a:rPr>
              <a:t> </a:t>
            </a:r>
            <a:r>
              <a:rPr dirty="0" sz="1850" spc="35">
                <a:latin typeface="Arial"/>
                <a:cs typeface="Arial"/>
              </a:rPr>
              <a:t>KEY</a:t>
            </a:r>
            <a:r>
              <a:rPr dirty="0" sz="1850" spc="80">
                <a:latin typeface="Arial"/>
                <a:cs typeface="Arial"/>
              </a:rPr>
              <a:t> </a:t>
            </a:r>
            <a:r>
              <a:rPr dirty="0" sz="1850" spc="15">
                <a:latin typeface="Arial"/>
                <a:cs typeface="Arial"/>
              </a:rPr>
              <a:t>CONCEPTS</a:t>
            </a:r>
            <a:r>
              <a:rPr dirty="0" sz="1850" spc="80">
                <a:latin typeface="Arial"/>
                <a:cs typeface="Arial"/>
              </a:rPr>
              <a:t> </a:t>
            </a:r>
            <a:r>
              <a:rPr dirty="0" sz="1850" spc="105">
                <a:latin typeface="Arial"/>
                <a:cs typeface="Arial"/>
              </a:rPr>
              <a:t>AND </a:t>
            </a:r>
            <a:r>
              <a:rPr dirty="0" sz="1850" spc="110">
                <a:latin typeface="Arial"/>
                <a:cs typeface="Arial"/>
              </a:rPr>
              <a:t> </a:t>
            </a:r>
            <a:r>
              <a:rPr dirty="0" sz="1850" spc="15">
                <a:latin typeface="Arial"/>
                <a:cs typeface="Arial"/>
              </a:rPr>
              <a:t>APPLICATIONS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42" y="674311"/>
            <a:ext cx="2586167" cy="2402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9215" y="831288"/>
            <a:ext cx="2437130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APPLICATIONS</a:t>
            </a:r>
            <a:r>
              <a:rPr dirty="0" spc="5"/>
              <a:t> </a:t>
            </a:r>
            <a:r>
              <a:rPr dirty="0" spc="160"/>
              <a:t>IN</a:t>
            </a:r>
            <a:r>
              <a:rPr dirty="0" spc="5"/>
              <a:t> </a:t>
            </a:r>
            <a:r>
              <a:rPr dirty="0" spc="120"/>
              <a:t>BIOLOGY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0092" y="1223097"/>
            <a:ext cx="253428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model traits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such </a:t>
            </a:r>
            <a:r>
              <a:rPr dirty="0" sz="1050" spc="45">
                <a:solidFill>
                  <a:srgbClr val="B65341"/>
                </a:solidFill>
                <a:latin typeface="Trebuchet MS"/>
                <a:cs typeface="Trebuchet MS"/>
              </a:rPr>
              <a:t>as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height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weight,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employed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describe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the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distribution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biological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variables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like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body size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879" y="264619"/>
            <a:ext cx="3465195" cy="561975"/>
          </a:xfrm>
          <a:prstGeom prst="rect"/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695"/>
              </a:spcBef>
            </a:pPr>
            <a:r>
              <a:rPr dirty="0" sz="1700" spc="60"/>
              <a:t>STATISTICAL</a:t>
            </a:r>
            <a:r>
              <a:rPr dirty="0" sz="1700" spc="20"/>
              <a:t> </a:t>
            </a:r>
            <a:r>
              <a:rPr dirty="0" sz="1700" spc="180"/>
              <a:t>INFERENCE</a:t>
            </a:r>
            <a:endParaRPr sz="1700"/>
          </a:p>
        </p:txBody>
      </p:sp>
      <p:sp>
        <p:nvSpPr>
          <p:cNvPr id="6" name="object 6"/>
          <p:cNvSpPr txBox="1"/>
          <p:nvPr/>
        </p:nvSpPr>
        <p:spPr>
          <a:xfrm>
            <a:off x="267475" y="930928"/>
            <a:ext cx="3465195" cy="19418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6364" rIns="0" bIns="0" rtlCol="0" vert="horz">
            <a:spAutoFit/>
          </a:bodyPr>
          <a:lstStyle/>
          <a:p>
            <a:pPr algn="ctr" marL="182245" marR="248920">
              <a:lnSpc>
                <a:spcPct val="100000"/>
              </a:lnSpc>
              <a:spcBef>
                <a:spcPts val="994"/>
              </a:spcBef>
            </a:pP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1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1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1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55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7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estimation. 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Understanding 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their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properties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is </a:t>
            </a:r>
            <a:r>
              <a:rPr dirty="0" sz="1200" spc="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45">
                <a:solidFill>
                  <a:srgbClr val="B65341"/>
                </a:solidFill>
                <a:latin typeface="Trebuchet MS"/>
                <a:cs typeface="Trebuchet MS"/>
              </a:rPr>
              <a:t>m  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data.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88" y="1008690"/>
            <a:ext cx="2661065" cy="19182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029585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DATA</a:t>
            </a:r>
            <a:r>
              <a:rPr dirty="0" spc="-25"/>
              <a:t> </a:t>
            </a:r>
            <a:r>
              <a:rPr dirty="0" spc="85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8576" y="1223097"/>
            <a:ext cx="251714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45">
                <a:solidFill>
                  <a:srgbClr val="B65341"/>
                </a:solidFill>
                <a:latin typeface="Trebuchet MS"/>
                <a:cs typeface="Trebuchet MS"/>
              </a:rPr>
              <a:t>g 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25">
                <a:solidFill>
                  <a:srgbClr val="B65341"/>
                </a:solidFill>
                <a:latin typeface="Trebuchet MS"/>
                <a:cs typeface="Trebuchet MS"/>
              </a:rPr>
              <a:t>a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regression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analysis,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predictive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7761" y="1963707"/>
            <a:ext cx="134620" cy="1949450"/>
          </a:xfrm>
          <a:custGeom>
            <a:avLst/>
            <a:gdLst/>
            <a:ahLst/>
            <a:cxnLst/>
            <a:rect l="l" t="t" r="r" b="b"/>
            <a:pathLst>
              <a:path w="134620" h="1949450">
                <a:moveTo>
                  <a:pt x="134094" y="1949350"/>
                </a:moveTo>
                <a:lnTo>
                  <a:pt x="0" y="1949350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71"/>
            <a:ext cx="133350" cy="1229360"/>
          </a:xfrm>
          <a:custGeom>
            <a:avLst/>
            <a:gdLst/>
            <a:ahLst/>
            <a:cxnLst/>
            <a:rect l="l" t="t" r="r" b="b"/>
            <a:pathLst>
              <a:path w="133350" h="1229360">
                <a:moveTo>
                  <a:pt x="133349" y="1229022"/>
                </a:moveTo>
                <a:lnTo>
                  <a:pt x="0" y="1229022"/>
                </a:lnTo>
                <a:lnTo>
                  <a:pt x="0" y="0"/>
                </a:lnTo>
                <a:lnTo>
                  <a:pt x="133349" y="0"/>
                </a:lnTo>
                <a:lnTo>
                  <a:pt x="133349" y="12290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1461" y="1138513"/>
            <a:ext cx="2938462" cy="22348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86" y="854793"/>
            <a:ext cx="2710815" cy="2197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135"/>
              <a:t>CHALLENGES</a:t>
            </a:r>
            <a:r>
              <a:rPr dirty="0" sz="1250" spc="5"/>
              <a:t> </a:t>
            </a:r>
            <a:r>
              <a:rPr dirty="0" sz="1250" spc="170"/>
              <a:t>AND</a:t>
            </a:r>
            <a:r>
              <a:rPr dirty="0" sz="1250" spc="5"/>
              <a:t> </a:t>
            </a:r>
            <a:r>
              <a:rPr dirty="0" sz="1250" spc="95"/>
              <a:t>LIMITATIONS</a:t>
            </a:r>
            <a:endParaRPr sz="1250"/>
          </a:p>
        </p:txBody>
      </p:sp>
      <p:sp>
        <p:nvSpPr>
          <p:cNvPr id="6" name="object 6"/>
          <p:cNvSpPr txBox="1"/>
          <p:nvPr/>
        </p:nvSpPr>
        <p:spPr>
          <a:xfrm>
            <a:off x="491671" y="1227556"/>
            <a:ext cx="253047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cautious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when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applying 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them,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particularly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in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6075" y="1041187"/>
            <a:ext cx="1447800" cy="2654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185">
                <a:solidFill>
                  <a:srgbClr val="B65341"/>
                </a:solidFill>
              </a:rPr>
              <a:t>CONCLUSION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502142" y="1510718"/>
            <a:ext cx="3959225" cy="509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-635">
              <a:lnSpc>
                <a:spcPct val="101200"/>
              </a:lnSpc>
              <a:spcBef>
                <a:spcPts val="85"/>
              </a:spcBef>
            </a:pP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A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summary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of the </a:t>
            </a:r>
            <a:r>
              <a:rPr dirty="0" sz="1050" spc="-50">
                <a:solidFill>
                  <a:srgbClr val="424242"/>
                </a:solidFill>
                <a:latin typeface="Trebuchet MS"/>
                <a:cs typeface="Trebuchet MS"/>
              </a:rPr>
              <a:t>key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concepts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applications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Normal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1050">
                <a:solidFill>
                  <a:srgbClr val="424242"/>
                </a:solidFill>
                <a:latin typeface="Trebuchet MS"/>
                <a:cs typeface="Trebuchet MS"/>
              </a:rPr>
              <a:t>Log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Normal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distributions,</a:t>
            </a:r>
            <a:r>
              <a:rPr dirty="0" sz="1050" spc="-7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emphasizing</a:t>
            </a:r>
            <a:r>
              <a:rPr dirty="0" sz="1050" spc="-7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424242"/>
                </a:solidFill>
                <a:latin typeface="Trebuchet MS"/>
                <a:cs typeface="Trebuchet MS"/>
              </a:rPr>
              <a:t>their</a:t>
            </a:r>
            <a:r>
              <a:rPr dirty="0" sz="1050" spc="-7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signiﬁcance</a:t>
            </a:r>
            <a:r>
              <a:rPr dirty="0" sz="1050" spc="-7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statistics,</a:t>
            </a:r>
            <a:r>
              <a:rPr dirty="0" sz="1050" spc="-7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data </a:t>
            </a:r>
            <a:r>
              <a:rPr dirty="0" sz="1050" spc="-30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analysis,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various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ﬁelds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of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science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engineering.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8654" y="831288"/>
            <a:ext cx="1418590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INTRODUCTION</a:t>
            </a:r>
          </a:p>
        </p:txBody>
      </p:sp>
      <p:sp>
        <p:nvSpPr>
          <p:cNvPr id="6" name="object 6"/>
          <p:cNvSpPr/>
          <p:nvPr/>
        </p:nvSpPr>
        <p:spPr>
          <a:xfrm>
            <a:off x="4729570" y="1266768"/>
            <a:ext cx="394335" cy="104775"/>
          </a:xfrm>
          <a:custGeom>
            <a:avLst/>
            <a:gdLst/>
            <a:ahLst/>
            <a:cxnLst/>
            <a:rect l="l" t="t" r="r" b="b"/>
            <a:pathLst>
              <a:path w="394335" h="104775">
                <a:moveTo>
                  <a:pt x="15518" y="102283"/>
                </a:moveTo>
                <a:lnTo>
                  <a:pt x="0" y="102283"/>
                </a:lnTo>
                <a:lnTo>
                  <a:pt x="0" y="5888"/>
                </a:lnTo>
                <a:lnTo>
                  <a:pt x="14965" y="5888"/>
                </a:lnTo>
                <a:lnTo>
                  <a:pt x="31993" y="33801"/>
                </a:lnTo>
                <a:lnTo>
                  <a:pt x="15518" y="33801"/>
                </a:lnTo>
                <a:lnTo>
                  <a:pt x="15518" y="102283"/>
                </a:lnTo>
                <a:close/>
              </a:path>
              <a:path w="394335" h="104775">
                <a:moveTo>
                  <a:pt x="72418" y="74630"/>
                </a:moveTo>
                <a:lnTo>
                  <a:pt x="56900" y="74630"/>
                </a:lnTo>
                <a:lnTo>
                  <a:pt x="56900" y="5888"/>
                </a:lnTo>
                <a:lnTo>
                  <a:pt x="72418" y="5888"/>
                </a:lnTo>
                <a:lnTo>
                  <a:pt x="72418" y="74630"/>
                </a:lnTo>
                <a:close/>
              </a:path>
              <a:path w="394335" h="104775">
                <a:moveTo>
                  <a:pt x="72418" y="102283"/>
                </a:moveTo>
                <a:lnTo>
                  <a:pt x="57420" y="102283"/>
                </a:lnTo>
                <a:lnTo>
                  <a:pt x="15518" y="33801"/>
                </a:lnTo>
                <a:lnTo>
                  <a:pt x="31993" y="33801"/>
                </a:lnTo>
                <a:lnTo>
                  <a:pt x="56900" y="74630"/>
                </a:lnTo>
                <a:lnTo>
                  <a:pt x="72418" y="74630"/>
                </a:lnTo>
                <a:lnTo>
                  <a:pt x="72418" y="102283"/>
                </a:lnTo>
                <a:close/>
              </a:path>
              <a:path w="394335" h="104775">
                <a:moveTo>
                  <a:pt x="122328" y="104430"/>
                </a:moveTo>
                <a:lnTo>
                  <a:pt x="109380" y="104430"/>
                </a:lnTo>
                <a:lnTo>
                  <a:pt x="103567" y="102869"/>
                </a:lnTo>
                <a:lnTo>
                  <a:pt x="82030" y="61357"/>
                </a:lnTo>
                <a:lnTo>
                  <a:pt x="83451" y="55219"/>
                </a:lnTo>
                <a:lnTo>
                  <a:pt x="89155" y="44331"/>
                </a:lnTo>
                <a:lnTo>
                  <a:pt x="93135" y="40058"/>
                </a:lnTo>
                <a:lnTo>
                  <a:pt x="103369" y="33823"/>
                </a:lnTo>
                <a:lnTo>
                  <a:pt x="109109" y="32272"/>
                </a:lnTo>
                <a:lnTo>
                  <a:pt x="122057" y="32272"/>
                </a:lnTo>
                <a:lnTo>
                  <a:pt x="127887" y="33834"/>
                </a:lnTo>
                <a:lnTo>
                  <a:pt x="138180" y="40058"/>
                </a:lnTo>
                <a:lnTo>
                  <a:pt x="142162" y="44331"/>
                </a:lnTo>
                <a:lnTo>
                  <a:pt x="143054" y="46034"/>
                </a:lnTo>
                <a:lnTo>
                  <a:pt x="111950" y="46034"/>
                </a:lnTo>
                <a:lnTo>
                  <a:pt x="108718" y="46966"/>
                </a:lnTo>
                <a:lnTo>
                  <a:pt x="103036" y="50675"/>
                </a:lnTo>
                <a:lnTo>
                  <a:pt x="100770" y="53299"/>
                </a:lnTo>
                <a:lnTo>
                  <a:pt x="97462" y="59979"/>
                </a:lnTo>
                <a:lnTo>
                  <a:pt x="96638" y="63829"/>
                </a:lnTo>
                <a:lnTo>
                  <a:pt x="96649" y="72711"/>
                </a:lnTo>
                <a:lnTo>
                  <a:pt x="111950" y="90636"/>
                </a:lnTo>
                <a:lnTo>
                  <a:pt x="143173" y="90636"/>
                </a:lnTo>
                <a:lnTo>
                  <a:pt x="142303" y="92317"/>
                </a:lnTo>
                <a:lnTo>
                  <a:pt x="138323" y="96622"/>
                </a:lnTo>
                <a:lnTo>
                  <a:pt x="128108" y="102869"/>
                </a:lnTo>
                <a:lnTo>
                  <a:pt x="122328" y="104430"/>
                </a:lnTo>
                <a:close/>
              </a:path>
              <a:path w="394335" h="104775">
                <a:moveTo>
                  <a:pt x="143173" y="90636"/>
                </a:moveTo>
                <a:lnTo>
                  <a:pt x="119302" y="90636"/>
                </a:lnTo>
                <a:lnTo>
                  <a:pt x="122610" y="89714"/>
                </a:lnTo>
                <a:lnTo>
                  <a:pt x="128379" y="86006"/>
                </a:lnTo>
                <a:lnTo>
                  <a:pt x="130645" y="83381"/>
                </a:lnTo>
                <a:lnTo>
                  <a:pt x="133964" y="76593"/>
                </a:lnTo>
                <a:lnTo>
                  <a:pt x="134799" y="72711"/>
                </a:lnTo>
                <a:lnTo>
                  <a:pt x="134768" y="63829"/>
                </a:lnTo>
                <a:lnTo>
                  <a:pt x="119302" y="46034"/>
                </a:lnTo>
                <a:lnTo>
                  <a:pt x="143054" y="46034"/>
                </a:lnTo>
                <a:lnTo>
                  <a:pt x="147953" y="55327"/>
                </a:lnTo>
                <a:lnTo>
                  <a:pt x="149373" y="61357"/>
                </a:lnTo>
                <a:lnTo>
                  <a:pt x="149406" y="75183"/>
                </a:lnTo>
                <a:lnTo>
                  <a:pt x="147985" y="81343"/>
                </a:lnTo>
                <a:lnTo>
                  <a:pt x="143173" y="90636"/>
                </a:lnTo>
                <a:close/>
              </a:path>
              <a:path w="394335" h="104775">
                <a:moveTo>
                  <a:pt x="198957" y="41869"/>
                </a:moveTo>
                <a:lnTo>
                  <a:pt x="170361" y="41869"/>
                </a:lnTo>
                <a:lnTo>
                  <a:pt x="170487" y="40797"/>
                </a:lnTo>
                <a:lnTo>
                  <a:pt x="171955" y="39429"/>
                </a:lnTo>
                <a:lnTo>
                  <a:pt x="180175" y="33704"/>
                </a:lnTo>
                <a:lnTo>
                  <a:pt x="184838" y="32272"/>
                </a:lnTo>
                <a:lnTo>
                  <a:pt x="192451" y="32272"/>
                </a:lnTo>
                <a:lnTo>
                  <a:pt x="195422" y="32814"/>
                </a:lnTo>
                <a:lnTo>
                  <a:pt x="198957" y="33899"/>
                </a:lnTo>
                <a:lnTo>
                  <a:pt x="198957" y="41869"/>
                </a:lnTo>
                <a:close/>
              </a:path>
              <a:path w="394335" h="104775">
                <a:moveTo>
                  <a:pt x="171239" y="102283"/>
                </a:moveTo>
                <a:lnTo>
                  <a:pt x="156632" y="102283"/>
                </a:lnTo>
                <a:lnTo>
                  <a:pt x="156632" y="34387"/>
                </a:lnTo>
                <a:lnTo>
                  <a:pt x="171239" y="34387"/>
                </a:lnTo>
                <a:lnTo>
                  <a:pt x="170487" y="40797"/>
                </a:lnTo>
                <a:lnTo>
                  <a:pt x="170057" y="41197"/>
                </a:lnTo>
                <a:lnTo>
                  <a:pt x="170361" y="41869"/>
                </a:lnTo>
                <a:lnTo>
                  <a:pt x="198957" y="41869"/>
                </a:lnTo>
                <a:lnTo>
                  <a:pt x="198957" y="45643"/>
                </a:lnTo>
                <a:lnTo>
                  <a:pt x="186768" y="45643"/>
                </a:lnTo>
                <a:lnTo>
                  <a:pt x="183710" y="46576"/>
                </a:lnTo>
                <a:lnTo>
                  <a:pt x="178028" y="50285"/>
                </a:lnTo>
                <a:lnTo>
                  <a:pt x="175707" y="53017"/>
                </a:lnTo>
                <a:lnTo>
                  <a:pt x="172129" y="60261"/>
                </a:lnTo>
                <a:lnTo>
                  <a:pt x="171239" y="64599"/>
                </a:lnTo>
                <a:lnTo>
                  <a:pt x="171239" y="102283"/>
                </a:lnTo>
                <a:close/>
              </a:path>
              <a:path w="394335" h="104775">
                <a:moveTo>
                  <a:pt x="170361" y="41869"/>
                </a:moveTo>
                <a:lnTo>
                  <a:pt x="170057" y="41197"/>
                </a:lnTo>
                <a:lnTo>
                  <a:pt x="170487" y="40797"/>
                </a:lnTo>
                <a:lnTo>
                  <a:pt x="170361" y="41869"/>
                </a:lnTo>
                <a:close/>
              </a:path>
              <a:path w="394335" h="104775">
                <a:moveTo>
                  <a:pt x="198957" y="48604"/>
                </a:moveTo>
                <a:lnTo>
                  <a:pt x="194836" y="46630"/>
                </a:lnTo>
                <a:lnTo>
                  <a:pt x="191865" y="45643"/>
                </a:lnTo>
                <a:lnTo>
                  <a:pt x="198957" y="45643"/>
                </a:lnTo>
                <a:lnTo>
                  <a:pt x="198957" y="48604"/>
                </a:lnTo>
                <a:close/>
              </a:path>
              <a:path w="394335" h="104775">
                <a:moveTo>
                  <a:pt x="250907" y="40373"/>
                </a:moveTo>
                <a:lnTo>
                  <a:pt x="215256" y="40373"/>
                </a:lnTo>
                <a:lnTo>
                  <a:pt x="215539" y="38886"/>
                </a:lnTo>
                <a:lnTo>
                  <a:pt x="216362" y="38074"/>
                </a:lnTo>
                <a:lnTo>
                  <a:pt x="223541" y="33432"/>
                </a:lnTo>
                <a:lnTo>
                  <a:pt x="227651" y="32272"/>
                </a:lnTo>
                <a:lnTo>
                  <a:pt x="237411" y="32272"/>
                </a:lnTo>
                <a:lnTo>
                  <a:pt x="241926" y="33682"/>
                </a:lnTo>
                <a:lnTo>
                  <a:pt x="249670" y="39299"/>
                </a:lnTo>
                <a:lnTo>
                  <a:pt x="250907" y="40373"/>
                </a:lnTo>
                <a:close/>
              </a:path>
              <a:path w="394335" h="104775">
                <a:moveTo>
                  <a:pt x="289601" y="41609"/>
                </a:moveTo>
                <a:lnTo>
                  <a:pt x="251693" y="41609"/>
                </a:lnTo>
                <a:lnTo>
                  <a:pt x="251823" y="41002"/>
                </a:lnTo>
                <a:lnTo>
                  <a:pt x="253841" y="39267"/>
                </a:lnTo>
                <a:lnTo>
                  <a:pt x="261465" y="33671"/>
                </a:lnTo>
                <a:lnTo>
                  <a:pt x="265866" y="32272"/>
                </a:lnTo>
                <a:lnTo>
                  <a:pt x="277491" y="32272"/>
                </a:lnTo>
                <a:lnTo>
                  <a:pt x="282946" y="34571"/>
                </a:lnTo>
                <a:lnTo>
                  <a:pt x="289601" y="41609"/>
                </a:lnTo>
                <a:close/>
              </a:path>
              <a:path w="394335" h="104775">
                <a:moveTo>
                  <a:pt x="216395" y="102283"/>
                </a:moveTo>
                <a:lnTo>
                  <a:pt x="201787" y="102283"/>
                </a:lnTo>
                <a:lnTo>
                  <a:pt x="201787" y="34387"/>
                </a:lnTo>
                <a:lnTo>
                  <a:pt x="216395" y="34387"/>
                </a:lnTo>
                <a:lnTo>
                  <a:pt x="215539" y="38886"/>
                </a:lnTo>
                <a:lnTo>
                  <a:pt x="214801" y="39614"/>
                </a:lnTo>
                <a:lnTo>
                  <a:pt x="215256" y="40373"/>
                </a:lnTo>
                <a:lnTo>
                  <a:pt x="250907" y="40373"/>
                </a:lnTo>
                <a:lnTo>
                  <a:pt x="251606" y="40980"/>
                </a:lnTo>
                <a:lnTo>
                  <a:pt x="251693" y="41609"/>
                </a:lnTo>
                <a:lnTo>
                  <a:pt x="289601" y="41609"/>
                </a:lnTo>
                <a:lnTo>
                  <a:pt x="291621" y="43745"/>
                </a:lnTo>
                <a:lnTo>
                  <a:pt x="292420" y="46034"/>
                </a:lnTo>
                <a:lnTo>
                  <a:pt x="225482" y="46034"/>
                </a:lnTo>
                <a:lnTo>
                  <a:pt x="222142" y="47964"/>
                </a:lnTo>
                <a:lnTo>
                  <a:pt x="217544" y="55685"/>
                </a:lnTo>
                <a:lnTo>
                  <a:pt x="216395" y="61194"/>
                </a:lnTo>
                <a:lnTo>
                  <a:pt x="216395" y="102283"/>
                </a:lnTo>
                <a:close/>
              </a:path>
              <a:path w="394335" h="104775">
                <a:moveTo>
                  <a:pt x="215256" y="40373"/>
                </a:moveTo>
                <a:lnTo>
                  <a:pt x="214801" y="39614"/>
                </a:lnTo>
                <a:lnTo>
                  <a:pt x="215539" y="38886"/>
                </a:lnTo>
                <a:lnTo>
                  <a:pt x="215256" y="40373"/>
                </a:lnTo>
                <a:close/>
              </a:path>
              <a:path w="394335" h="104775">
                <a:moveTo>
                  <a:pt x="255174" y="102283"/>
                </a:moveTo>
                <a:lnTo>
                  <a:pt x="240567" y="102283"/>
                </a:lnTo>
                <a:lnTo>
                  <a:pt x="240511" y="55685"/>
                </a:lnTo>
                <a:lnTo>
                  <a:pt x="239569" y="51814"/>
                </a:lnTo>
                <a:lnTo>
                  <a:pt x="237574" y="49515"/>
                </a:lnTo>
                <a:lnTo>
                  <a:pt x="235600" y="47194"/>
                </a:lnTo>
                <a:lnTo>
                  <a:pt x="233030" y="46034"/>
                </a:lnTo>
                <a:lnTo>
                  <a:pt x="264587" y="46034"/>
                </a:lnTo>
                <a:lnTo>
                  <a:pt x="261474" y="47628"/>
                </a:lnTo>
                <a:lnTo>
                  <a:pt x="256898" y="54004"/>
                </a:lnTo>
                <a:lnTo>
                  <a:pt x="255564" y="58548"/>
                </a:lnTo>
                <a:lnTo>
                  <a:pt x="255174" y="64447"/>
                </a:lnTo>
                <a:lnTo>
                  <a:pt x="255174" y="102283"/>
                </a:lnTo>
                <a:close/>
              </a:path>
              <a:path w="394335" h="104775">
                <a:moveTo>
                  <a:pt x="293790" y="102283"/>
                </a:moveTo>
                <a:lnTo>
                  <a:pt x="279216" y="102283"/>
                </a:lnTo>
                <a:lnTo>
                  <a:pt x="279155" y="55685"/>
                </a:lnTo>
                <a:lnTo>
                  <a:pt x="278218" y="51835"/>
                </a:lnTo>
                <a:lnTo>
                  <a:pt x="274227" y="47194"/>
                </a:lnTo>
                <a:lnTo>
                  <a:pt x="271657" y="46034"/>
                </a:lnTo>
                <a:lnTo>
                  <a:pt x="292420" y="46034"/>
                </a:lnTo>
                <a:lnTo>
                  <a:pt x="293790" y="49959"/>
                </a:lnTo>
                <a:lnTo>
                  <a:pt x="293790" y="102283"/>
                </a:lnTo>
                <a:close/>
              </a:path>
              <a:path w="394335" h="104775">
                <a:moveTo>
                  <a:pt x="339195" y="104430"/>
                </a:moveTo>
                <a:lnTo>
                  <a:pt x="327831" y="104430"/>
                </a:lnTo>
                <a:lnTo>
                  <a:pt x="322018" y="102869"/>
                </a:lnTo>
                <a:lnTo>
                  <a:pt x="311738" y="96622"/>
                </a:lnTo>
                <a:lnTo>
                  <a:pt x="307714" y="92317"/>
                </a:lnTo>
                <a:lnTo>
                  <a:pt x="301924" y="81343"/>
                </a:lnTo>
                <a:lnTo>
                  <a:pt x="300481" y="75129"/>
                </a:lnTo>
                <a:lnTo>
                  <a:pt x="300481" y="61357"/>
                </a:lnTo>
                <a:lnTo>
                  <a:pt x="327560" y="32272"/>
                </a:lnTo>
                <a:lnTo>
                  <a:pt x="339011" y="32272"/>
                </a:lnTo>
                <a:lnTo>
                  <a:pt x="343587" y="33378"/>
                </a:lnTo>
                <a:lnTo>
                  <a:pt x="351938" y="37781"/>
                </a:lnTo>
                <a:lnTo>
                  <a:pt x="353783" y="39047"/>
                </a:lnTo>
                <a:lnTo>
                  <a:pt x="353868" y="39787"/>
                </a:lnTo>
                <a:lnTo>
                  <a:pt x="367857" y="39787"/>
                </a:lnTo>
                <a:lnTo>
                  <a:pt x="367857" y="46034"/>
                </a:lnTo>
                <a:lnTo>
                  <a:pt x="330401" y="46034"/>
                </a:lnTo>
                <a:lnTo>
                  <a:pt x="327169" y="46966"/>
                </a:lnTo>
                <a:lnTo>
                  <a:pt x="321487" y="50675"/>
                </a:lnTo>
                <a:lnTo>
                  <a:pt x="319220" y="53299"/>
                </a:lnTo>
                <a:lnTo>
                  <a:pt x="315913" y="59979"/>
                </a:lnTo>
                <a:lnTo>
                  <a:pt x="315089" y="63829"/>
                </a:lnTo>
                <a:lnTo>
                  <a:pt x="315100" y="72711"/>
                </a:lnTo>
                <a:lnTo>
                  <a:pt x="330401" y="90636"/>
                </a:lnTo>
                <a:lnTo>
                  <a:pt x="367857" y="90636"/>
                </a:lnTo>
                <a:lnTo>
                  <a:pt x="367857" y="96915"/>
                </a:lnTo>
                <a:lnTo>
                  <a:pt x="353868" y="96915"/>
                </a:lnTo>
                <a:lnTo>
                  <a:pt x="353787" y="97617"/>
                </a:lnTo>
                <a:lnTo>
                  <a:pt x="351938" y="98899"/>
                </a:lnTo>
                <a:lnTo>
                  <a:pt x="343696" y="103324"/>
                </a:lnTo>
                <a:lnTo>
                  <a:pt x="339195" y="104430"/>
                </a:lnTo>
                <a:close/>
              </a:path>
              <a:path w="394335" h="104775">
                <a:moveTo>
                  <a:pt x="367857" y="39787"/>
                </a:moveTo>
                <a:lnTo>
                  <a:pt x="353868" y="39787"/>
                </a:lnTo>
                <a:lnTo>
                  <a:pt x="353976" y="39180"/>
                </a:lnTo>
                <a:lnTo>
                  <a:pt x="353783" y="39047"/>
                </a:lnTo>
                <a:lnTo>
                  <a:pt x="353250" y="34387"/>
                </a:lnTo>
                <a:lnTo>
                  <a:pt x="367857" y="34387"/>
                </a:lnTo>
                <a:lnTo>
                  <a:pt x="367857" y="39787"/>
                </a:lnTo>
                <a:close/>
              </a:path>
              <a:path w="394335" h="104775">
                <a:moveTo>
                  <a:pt x="367857" y="90636"/>
                </a:moveTo>
                <a:lnTo>
                  <a:pt x="337753" y="90636"/>
                </a:lnTo>
                <a:lnTo>
                  <a:pt x="341061" y="89714"/>
                </a:lnTo>
                <a:lnTo>
                  <a:pt x="346830" y="86006"/>
                </a:lnTo>
                <a:lnTo>
                  <a:pt x="349096" y="83381"/>
                </a:lnTo>
                <a:lnTo>
                  <a:pt x="352415" y="76593"/>
                </a:lnTo>
                <a:lnTo>
                  <a:pt x="353250" y="72711"/>
                </a:lnTo>
                <a:lnTo>
                  <a:pt x="353219" y="63829"/>
                </a:lnTo>
                <a:lnTo>
                  <a:pt x="337753" y="46034"/>
                </a:lnTo>
                <a:lnTo>
                  <a:pt x="367857" y="46034"/>
                </a:lnTo>
                <a:lnTo>
                  <a:pt x="367857" y="90636"/>
                </a:lnTo>
                <a:close/>
              </a:path>
              <a:path w="394335" h="104775">
                <a:moveTo>
                  <a:pt x="353787" y="97617"/>
                </a:moveTo>
                <a:lnTo>
                  <a:pt x="353868" y="96915"/>
                </a:lnTo>
                <a:lnTo>
                  <a:pt x="353955" y="97501"/>
                </a:lnTo>
                <a:lnTo>
                  <a:pt x="353787" y="97617"/>
                </a:lnTo>
                <a:close/>
              </a:path>
              <a:path w="394335" h="104775">
                <a:moveTo>
                  <a:pt x="367857" y="102283"/>
                </a:moveTo>
                <a:lnTo>
                  <a:pt x="353250" y="102283"/>
                </a:lnTo>
                <a:lnTo>
                  <a:pt x="353868" y="96915"/>
                </a:lnTo>
                <a:lnTo>
                  <a:pt x="367857" y="96915"/>
                </a:lnTo>
                <a:lnTo>
                  <a:pt x="367857" y="102283"/>
                </a:lnTo>
                <a:close/>
              </a:path>
              <a:path w="394335" h="104775">
                <a:moveTo>
                  <a:pt x="394337" y="102283"/>
                </a:moveTo>
                <a:lnTo>
                  <a:pt x="379762" y="102283"/>
                </a:lnTo>
                <a:lnTo>
                  <a:pt x="379762" y="0"/>
                </a:lnTo>
                <a:lnTo>
                  <a:pt x="394337" y="0"/>
                </a:lnTo>
                <a:lnTo>
                  <a:pt x="394337" y="102283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29291" y="1218996"/>
            <a:ext cx="2495550" cy="9899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33655" marR="26034">
              <a:lnSpc>
                <a:spcPct val="101200"/>
              </a:lnSpc>
              <a:spcBef>
                <a:spcPts val="114"/>
              </a:spcBef>
            </a:pP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latin typeface="Trebuchet MS"/>
                <a:cs typeface="Trebuchet MS"/>
              </a:rPr>
              <a:t>N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60">
                <a:latin typeface="Trebuchet MS"/>
                <a:cs typeface="Trebuchet MS"/>
              </a:rPr>
              <a:t>r</a:t>
            </a:r>
            <a:r>
              <a:rPr dirty="0" sz="1050" spc="-70">
                <a:latin typeface="Trebuchet MS"/>
                <a:cs typeface="Trebuchet MS"/>
              </a:rPr>
              <a:t>m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100">
                <a:latin typeface="Trebuchet MS"/>
                <a:cs typeface="Trebuchet MS"/>
              </a:rPr>
              <a:t>l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 i="1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60" i="1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125" i="1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5" i="1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 i="1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90" i="1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70" i="1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 i="1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20" i="1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distributions,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their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characteristics,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signiﬁcance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in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statistics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data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analysis.</a:t>
            </a:r>
            <a:endParaRPr sz="1050">
              <a:latin typeface="Trebuchet MS"/>
              <a:cs typeface="Trebuchet MS"/>
            </a:endParaRPr>
          </a:p>
          <a:p>
            <a:pPr algn="ctr" marL="12700" marR="5080">
              <a:lnSpc>
                <a:spcPct val="98200"/>
              </a:lnSpc>
              <a:spcBef>
                <a:spcPts val="40"/>
              </a:spcBef>
            </a:pP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for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various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applications in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science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engineering.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0275" y="831288"/>
            <a:ext cx="2135505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NORMAL</a:t>
            </a:r>
            <a:r>
              <a:rPr dirty="0" spc="-30"/>
              <a:t> </a:t>
            </a:r>
            <a:r>
              <a:rPr dirty="0" spc="90"/>
              <a:t>DISTRIBUTION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4691" y="1266768"/>
            <a:ext cx="1074224" cy="1044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1432" y="1223097"/>
            <a:ext cx="253174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latin typeface="Trebuchet MS"/>
                <a:cs typeface="Trebuchet MS"/>
              </a:rPr>
              <a:t>N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60">
                <a:latin typeface="Trebuchet MS"/>
                <a:cs typeface="Trebuchet MS"/>
              </a:rPr>
              <a:t>r</a:t>
            </a:r>
            <a:r>
              <a:rPr dirty="0" sz="1050" spc="-70">
                <a:latin typeface="Trebuchet MS"/>
                <a:cs typeface="Trebuchet MS"/>
              </a:rPr>
              <a:t>m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100">
                <a:latin typeface="Trebuchet MS"/>
                <a:cs typeface="Trebuchet MS"/>
              </a:rPr>
              <a:t>l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-5">
                <a:latin typeface="Trebuchet MS"/>
                <a:cs typeface="Trebuchet MS"/>
              </a:rPr>
              <a:t>d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55">
                <a:latin typeface="Trebuchet MS"/>
                <a:cs typeface="Trebuchet MS"/>
              </a:rPr>
              <a:t>s</a:t>
            </a:r>
            <a:r>
              <a:rPr dirty="0" sz="1050" spc="-135">
                <a:latin typeface="Trebuchet MS"/>
                <a:cs typeface="Trebuchet MS"/>
              </a:rPr>
              <a:t>t</a:t>
            </a:r>
            <a:r>
              <a:rPr dirty="0" sz="1050" spc="-60">
                <a:latin typeface="Trebuchet MS"/>
                <a:cs typeface="Trebuchet MS"/>
              </a:rPr>
              <a:t>r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-5">
                <a:latin typeface="Trebuchet MS"/>
                <a:cs typeface="Trebuchet MS"/>
              </a:rPr>
              <a:t>b</a:t>
            </a:r>
            <a:r>
              <a:rPr dirty="0" sz="1050" spc="-15">
                <a:latin typeface="Trebuchet MS"/>
                <a:cs typeface="Trebuchet MS"/>
              </a:rPr>
              <a:t>u</a:t>
            </a:r>
            <a:r>
              <a:rPr dirty="0" sz="1050" spc="-135">
                <a:latin typeface="Trebuchet MS"/>
                <a:cs typeface="Trebuchet MS"/>
              </a:rPr>
              <a:t>t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15"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model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natural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phenomena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such </a:t>
            </a:r>
            <a:r>
              <a:rPr dirty="0" sz="1050" spc="45">
                <a:solidFill>
                  <a:srgbClr val="B65341"/>
                </a:solidFill>
                <a:latin typeface="Trebuchet MS"/>
                <a:cs typeface="Trebuchet MS"/>
              </a:rPr>
              <a:t>as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heights,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33" y="619780"/>
            <a:ext cx="3483768" cy="15431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9734" y="2608900"/>
            <a:ext cx="3322718" cy="891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0017" y="1287001"/>
            <a:ext cx="251587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 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mean,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empirical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rule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which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states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that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x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6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8</a:t>
            </a:r>
            <a:r>
              <a:rPr dirty="0" sz="1050" spc="-254">
                <a:solidFill>
                  <a:srgbClr val="B65341"/>
                </a:solidFill>
                <a:latin typeface="Tahoma"/>
                <a:cs typeface="Tahoma"/>
              </a:rPr>
              <a:t>%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ll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n 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4755" y="807157"/>
            <a:ext cx="2390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5" b="1">
                <a:solidFill>
                  <a:srgbClr val="424242"/>
                </a:solidFill>
                <a:latin typeface="Trebuchet MS"/>
                <a:cs typeface="Trebuchet MS"/>
              </a:rPr>
              <a:t>PROPERTIES</a:t>
            </a:r>
            <a:r>
              <a:rPr dirty="0" sz="900" spc="1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900" spc="70" b="1">
                <a:solidFill>
                  <a:srgbClr val="424242"/>
                </a:solidFill>
                <a:latin typeface="Trebuchet MS"/>
                <a:cs typeface="Trebuchet MS"/>
              </a:rPr>
              <a:t>OF</a:t>
            </a:r>
            <a:r>
              <a:rPr dirty="0" sz="900" spc="1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900" spc="110" b="1">
                <a:solidFill>
                  <a:srgbClr val="424242"/>
                </a:solidFill>
                <a:latin typeface="Trebuchet MS"/>
                <a:cs typeface="Trebuchet MS"/>
              </a:rPr>
              <a:t>NORMAL</a:t>
            </a:r>
            <a:r>
              <a:rPr dirty="0" sz="900" spc="10" b="1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900" spc="55" b="1">
                <a:solidFill>
                  <a:srgbClr val="424242"/>
                </a:solidFill>
                <a:latin typeface="Trebuchet MS"/>
                <a:cs typeface="Trebuchet MS"/>
              </a:rPr>
              <a:t>DISTRIBUTION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19" y="987148"/>
            <a:ext cx="3367385" cy="21109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200" y="831288"/>
            <a:ext cx="2573655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LOG</a:t>
            </a:r>
            <a:r>
              <a:rPr dirty="0"/>
              <a:t> </a:t>
            </a:r>
            <a:r>
              <a:rPr dirty="0" spc="165"/>
              <a:t>NORMAL</a:t>
            </a:r>
            <a:r>
              <a:rPr dirty="0" spc="5"/>
              <a:t> </a:t>
            </a:r>
            <a:r>
              <a:rPr dirty="0" spc="90"/>
              <a:t>DISTRIBUTION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8145" y="1266768"/>
            <a:ext cx="1339569" cy="1289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1942" y="1223097"/>
            <a:ext cx="2470785" cy="83311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latin typeface="Trebuchet MS"/>
                <a:cs typeface="Trebuchet MS"/>
              </a:rPr>
              <a:t>L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60">
                <a:latin typeface="Trebuchet MS"/>
                <a:cs typeface="Trebuchet MS"/>
              </a:rPr>
              <a:t>g</a:t>
            </a:r>
            <a:r>
              <a:rPr dirty="0" sz="1050" spc="125">
                <a:latin typeface="Trebuchet MS"/>
                <a:cs typeface="Trebuchet MS"/>
              </a:rPr>
              <a:t> </a:t>
            </a:r>
            <a:r>
              <a:rPr dirty="0" sz="1050" spc="20">
                <a:latin typeface="Trebuchet MS"/>
                <a:cs typeface="Trebuchet MS"/>
              </a:rPr>
              <a:t>N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60">
                <a:latin typeface="Trebuchet MS"/>
                <a:cs typeface="Trebuchet MS"/>
              </a:rPr>
              <a:t>r</a:t>
            </a:r>
            <a:r>
              <a:rPr dirty="0" sz="1050" spc="-70">
                <a:latin typeface="Trebuchet MS"/>
                <a:cs typeface="Trebuchet MS"/>
              </a:rPr>
              <a:t>m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100">
                <a:latin typeface="Trebuchet MS"/>
                <a:cs typeface="Trebuchet MS"/>
              </a:rPr>
              <a:t>l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-5">
                <a:latin typeface="Trebuchet MS"/>
                <a:cs typeface="Trebuchet MS"/>
              </a:rPr>
              <a:t>d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55">
                <a:latin typeface="Trebuchet MS"/>
                <a:cs typeface="Trebuchet MS"/>
              </a:rPr>
              <a:t>s</a:t>
            </a:r>
            <a:r>
              <a:rPr dirty="0" sz="1050" spc="-135">
                <a:latin typeface="Trebuchet MS"/>
                <a:cs typeface="Trebuchet MS"/>
              </a:rPr>
              <a:t>t</a:t>
            </a:r>
            <a:r>
              <a:rPr dirty="0" sz="1050" spc="-60">
                <a:latin typeface="Trebuchet MS"/>
                <a:cs typeface="Trebuchet MS"/>
              </a:rPr>
              <a:t>r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-5">
                <a:latin typeface="Trebuchet MS"/>
                <a:cs typeface="Trebuchet MS"/>
              </a:rPr>
              <a:t>b</a:t>
            </a:r>
            <a:r>
              <a:rPr dirty="0" sz="1050" spc="-15">
                <a:latin typeface="Trebuchet MS"/>
                <a:cs typeface="Trebuchet MS"/>
              </a:rPr>
              <a:t>u</a:t>
            </a:r>
            <a:r>
              <a:rPr dirty="0" sz="1050" spc="-135">
                <a:latin typeface="Trebuchet MS"/>
                <a:cs typeface="Trebuchet MS"/>
              </a:rPr>
              <a:t>t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10">
                <a:latin typeface="Trebuchet MS"/>
                <a:cs typeface="Trebuchet MS"/>
              </a:rPr>
              <a:t>n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positive-valued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variables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whose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logarithms </a:t>
            </a:r>
            <a:r>
              <a:rPr dirty="0" sz="1050" spc="-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follow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normal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distribution.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It </a:t>
            </a:r>
            <a:r>
              <a:rPr dirty="0" sz="1050" spc="15">
                <a:solidFill>
                  <a:srgbClr val="B65341"/>
                </a:solidFill>
                <a:latin typeface="Trebuchet MS"/>
                <a:cs typeface="Trebuchet MS"/>
              </a:rPr>
              <a:t>is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commonly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096" y="919335"/>
            <a:ext cx="3483768" cy="20824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4879" y="264619"/>
            <a:ext cx="3465195" cy="561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dirty="0" sz="900" spc="-30" b="1">
                <a:solidFill>
                  <a:srgbClr val="424242"/>
                </a:solidFill>
                <a:latin typeface="Tahoma"/>
                <a:cs typeface="Tahoma"/>
              </a:rPr>
              <a:t>CHARACTERISTICS</a:t>
            </a:r>
            <a:r>
              <a:rPr dirty="0" sz="900" spc="25" b="1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900" spc="40" b="1">
                <a:solidFill>
                  <a:srgbClr val="424242"/>
                </a:solidFill>
                <a:latin typeface="Tahoma"/>
                <a:cs typeface="Tahoma"/>
              </a:rPr>
              <a:t>OF</a:t>
            </a:r>
            <a:r>
              <a:rPr dirty="0" sz="900" spc="30" b="1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dirty="0" sz="900" spc="40" b="1">
                <a:solidFill>
                  <a:srgbClr val="424242"/>
                </a:solidFill>
                <a:latin typeface="Tahoma"/>
                <a:cs typeface="Tahoma"/>
              </a:rPr>
              <a:t>LOG</a:t>
            </a:r>
            <a:r>
              <a:rPr dirty="0" sz="900" spc="30" b="1">
                <a:solidFill>
                  <a:srgbClr val="424242"/>
                </a:solidFill>
                <a:latin typeface="Tahoma"/>
                <a:cs typeface="Tahoma"/>
              </a:rPr>
              <a:t> NORMAL </a:t>
            </a:r>
            <a:r>
              <a:rPr dirty="0" sz="900" spc="-40" b="1">
                <a:solidFill>
                  <a:srgbClr val="424242"/>
                </a:solidFill>
                <a:latin typeface="Tahoma"/>
                <a:cs typeface="Tahoma"/>
              </a:rPr>
              <a:t>DISTRIBUTION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475" y="930928"/>
            <a:ext cx="3465195" cy="1941830"/>
          </a:xfrm>
          <a:prstGeom prst="rect"/>
          <a:solidFill>
            <a:srgbClr val="FFFFFF"/>
          </a:solidFill>
        </p:spPr>
        <p:txBody>
          <a:bodyPr wrap="square" lIns="0" tIns="126365" rIns="0" bIns="0" rtlCol="0" vert="horz">
            <a:spAutoFit/>
          </a:bodyPr>
          <a:lstStyle/>
          <a:p>
            <a:pPr algn="ctr" marL="208915" marR="275590" indent="-635">
              <a:lnSpc>
                <a:spcPct val="100299"/>
              </a:lnSpc>
              <a:spcBef>
                <a:spcPts val="995"/>
              </a:spcBef>
            </a:pPr>
            <a:r>
              <a:rPr dirty="0" sz="1200" spc="-65" b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 b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140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5" b="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" b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70" b="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140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20" b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" b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70" b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80" b="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35" b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 b="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 b="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 b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 b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70" b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5" b="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20" b="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155" b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 b="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5" b="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70" b="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25" b="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35" b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70" b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35" b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5" b="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 b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 b="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75" b="0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200" spc="-35" b="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b="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by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0" b="0">
                <a:solidFill>
                  <a:srgbClr val="B65341"/>
                </a:solidFill>
                <a:latin typeface="Trebuchet MS"/>
                <a:cs typeface="Trebuchet MS"/>
              </a:rPr>
              <a:t>its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skewed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5" b="0">
                <a:solidFill>
                  <a:srgbClr val="B65341"/>
                </a:solidFill>
                <a:latin typeface="Trebuchet MS"/>
                <a:cs typeface="Trebuchet MS"/>
              </a:rPr>
              <a:t>shape,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0" b="0">
                <a:solidFill>
                  <a:srgbClr val="B65341"/>
                </a:solidFill>
                <a:latin typeface="Trebuchet MS"/>
                <a:cs typeface="Trebuchet MS"/>
              </a:rPr>
              <a:t>with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40" b="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 b="0">
                <a:solidFill>
                  <a:srgbClr val="B65341"/>
                </a:solidFill>
                <a:latin typeface="Trebuchet MS"/>
                <a:cs typeface="Trebuchet MS"/>
              </a:rPr>
              <a:t>long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0" b="0">
                <a:solidFill>
                  <a:srgbClr val="B65341"/>
                </a:solidFill>
                <a:latin typeface="Trebuchet MS"/>
                <a:cs typeface="Trebuchet MS"/>
              </a:rPr>
              <a:t>right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tail.</a:t>
            </a:r>
            <a:r>
              <a:rPr dirty="0" sz="1200" spc="14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5" b="0">
                <a:solidFill>
                  <a:srgbClr val="B65341"/>
                </a:solidFill>
                <a:latin typeface="Trebuchet MS"/>
                <a:cs typeface="Trebuchet MS"/>
              </a:rPr>
              <a:t>It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20" b="0">
                <a:solidFill>
                  <a:srgbClr val="B65341"/>
                </a:solidFill>
                <a:latin typeface="Trebuchet MS"/>
                <a:cs typeface="Trebuchet MS"/>
              </a:rPr>
              <a:t>is </a:t>
            </a:r>
            <a:r>
              <a:rPr dirty="0" sz="1200" spc="-34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" b="0">
                <a:solidFill>
                  <a:srgbClr val="B65341"/>
                </a:solidFill>
                <a:latin typeface="Trebuchet MS"/>
                <a:cs typeface="Trebuchet MS"/>
              </a:rPr>
              <a:t>described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by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 b="0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parameters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5" b="0">
                <a:solidFill>
                  <a:srgbClr val="B65341"/>
                </a:solidFill>
                <a:latin typeface="Trebuchet MS"/>
                <a:cs typeface="Trebuchet MS"/>
              </a:rPr>
              <a:t>of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 b="0">
                <a:solidFill>
                  <a:srgbClr val="B65341"/>
                </a:solidFill>
                <a:latin typeface="Trebuchet MS"/>
                <a:cs typeface="Trebuchet MS"/>
              </a:rPr>
              <a:t>the</a:t>
            </a:r>
            <a:r>
              <a:rPr dirty="0" sz="1200" spc="-9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 b="0">
                <a:solidFill>
                  <a:srgbClr val="B65341"/>
                </a:solidFill>
                <a:latin typeface="Trebuchet MS"/>
                <a:cs typeface="Trebuchet MS"/>
              </a:rPr>
              <a:t>underlying </a:t>
            </a:r>
            <a:r>
              <a:rPr dirty="0" sz="1200" spc="-345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5" b="0">
                <a:solidFill>
                  <a:srgbClr val="B65341"/>
                </a:solidFill>
                <a:latin typeface="Trebuchet MS"/>
                <a:cs typeface="Trebuchet MS"/>
              </a:rPr>
              <a:t>normal </a:t>
            </a:r>
            <a:r>
              <a:rPr dirty="0" sz="1200" spc="-50" b="0">
                <a:solidFill>
                  <a:srgbClr val="B65341"/>
                </a:solidFill>
                <a:latin typeface="Trebuchet MS"/>
                <a:cs typeface="Trebuchet MS"/>
              </a:rPr>
              <a:t>distribution, </a:t>
            </a:r>
            <a:r>
              <a:rPr dirty="0" sz="1200" spc="-70" b="0">
                <a:solidFill>
                  <a:srgbClr val="B65341"/>
                </a:solidFill>
                <a:latin typeface="Trebuchet MS"/>
                <a:cs typeface="Trebuchet MS"/>
              </a:rPr>
              <a:t>the </a:t>
            </a:r>
            <a:r>
              <a:rPr dirty="0" sz="1200" spc="-25" b="0">
                <a:solidFill>
                  <a:srgbClr val="B65341"/>
                </a:solidFill>
                <a:latin typeface="Trebuchet MS"/>
                <a:cs typeface="Trebuchet MS"/>
              </a:rPr>
              <a:t>mean </a:t>
            </a:r>
            <a:r>
              <a:rPr dirty="0" sz="1200" spc="5" b="0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200" spc="-15" b="0">
                <a:solidFill>
                  <a:srgbClr val="B65341"/>
                </a:solidFill>
                <a:latin typeface="Trebuchet MS"/>
                <a:cs typeface="Trebuchet MS"/>
              </a:rPr>
              <a:t>standard </a:t>
            </a:r>
            <a:r>
              <a:rPr dirty="0" sz="1200" spc="-10" b="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0" b="0">
                <a:solidFill>
                  <a:srgbClr val="B65341"/>
                </a:solidFill>
                <a:latin typeface="Trebuchet MS"/>
                <a:cs typeface="Trebuchet MS"/>
              </a:rPr>
              <a:t>deviation.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71"/>
              <a:ext cx="6962774" cy="3911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879" y="264619"/>
            <a:ext cx="3465195" cy="561975"/>
          </a:xfrm>
          <a:prstGeom prst="rect"/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695"/>
              </a:spcBef>
            </a:pPr>
            <a:r>
              <a:rPr dirty="0" sz="1700" spc="125"/>
              <a:t>APPLICATIONS</a:t>
            </a:r>
            <a:r>
              <a:rPr dirty="0" sz="1700" spc="30"/>
              <a:t> </a:t>
            </a:r>
            <a:r>
              <a:rPr dirty="0" sz="1700" spc="215"/>
              <a:t>IN</a:t>
            </a:r>
            <a:r>
              <a:rPr dirty="0" sz="1700" spc="35"/>
              <a:t> </a:t>
            </a:r>
            <a:r>
              <a:rPr dirty="0" sz="1700" spc="175"/>
              <a:t>FINANCE</a:t>
            </a:r>
            <a:endParaRPr sz="1700"/>
          </a:p>
        </p:txBody>
      </p:sp>
      <p:sp>
        <p:nvSpPr>
          <p:cNvPr id="6" name="object 6"/>
          <p:cNvSpPr txBox="1"/>
          <p:nvPr/>
        </p:nvSpPr>
        <p:spPr>
          <a:xfrm>
            <a:off x="267475" y="930928"/>
            <a:ext cx="3465195" cy="19418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6365" rIns="0" bIns="0" rtlCol="0" vert="horz">
            <a:spAutoFit/>
          </a:bodyPr>
          <a:lstStyle/>
          <a:p>
            <a:pPr algn="ctr" marL="150495" marR="217170" indent="-635">
              <a:lnSpc>
                <a:spcPct val="100299"/>
              </a:lnSpc>
              <a:spcBef>
                <a:spcPts val="995"/>
              </a:spcBef>
            </a:pP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1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1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n 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ﬁnance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200" spc="-50">
                <a:solidFill>
                  <a:srgbClr val="B65341"/>
                </a:solidFill>
                <a:latin typeface="Trebuchet MS"/>
                <a:cs typeface="Trebuchet MS"/>
              </a:rPr>
              <a:t>model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the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distribution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200" spc="-45">
                <a:solidFill>
                  <a:srgbClr val="B65341"/>
                </a:solidFill>
                <a:latin typeface="Trebuchet MS"/>
                <a:cs typeface="Trebuchet MS"/>
              </a:rPr>
              <a:t>stock prices, </a:t>
            </a:r>
            <a:r>
              <a:rPr dirty="0" sz="1200" spc="-3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asset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returns,</a:t>
            </a:r>
            <a:r>
              <a:rPr dirty="0" sz="120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B65341"/>
                </a:solidFill>
                <a:latin typeface="Trebuchet MS"/>
                <a:cs typeface="Trebuchet MS"/>
              </a:rPr>
              <a:t>and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income</a:t>
            </a:r>
            <a:r>
              <a:rPr dirty="0" sz="120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levels.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Understanding </a:t>
            </a:r>
            <a:r>
              <a:rPr dirty="0" sz="1200" spc="-34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its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properties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is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essential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for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risk management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2023-11-09T17:04:40Z</dcterms:created>
  <dcterms:modified xsi:type="dcterms:W3CDTF">2023-11-09T17:04:40Z</dcterms:modified>
</cp:coreProperties>
</file>