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4" r:id="rId6"/>
    <p:sldId id="272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C80064"/>
    <a:srgbClr val="FF2549"/>
    <a:srgbClr val="C33A1F"/>
    <a:srgbClr val="FF856D"/>
    <a:srgbClr val="003635"/>
    <a:srgbClr val="0000CC"/>
    <a:srgbClr val="1D3A00"/>
    <a:srgbClr val="9EFF29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5"/>
    <p:restoredTop sz="92197"/>
  </p:normalViewPr>
  <p:slideViewPr>
    <p:cSldViewPr snapToGrid="0">
      <p:cViewPr varScale="1">
        <p:scale>
          <a:sx n="68" d="100"/>
          <a:sy n="68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716A27-81EC-EA4D-8B74-2CFAB7305E2D}"/>
              </a:ext>
            </a:extLst>
          </p:cNvPr>
          <p:cNvSpPr/>
          <p:nvPr/>
        </p:nvSpPr>
        <p:spPr>
          <a:xfrm>
            <a:off x="4857056" y="2321836"/>
            <a:ext cx="3807621" cy="630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B14D-EDAC-DB4D-A828-D68C7AA6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56" y="0"/>
            <a:ext cx="6283782" cy="725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Network Topologies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A2F08-7AD7-3F48-B987-621B8B7A46F2}"/>
              </a:ext>
            </a:extLst>
          </p:cNvPr>
          <p:cNvSpPr txBox="1"/>
          <p:nvPr/>
        </p:nvSpPr>
        <p:spPr>
          <a:xfrm>
            <a:off x="2533650" y="725349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Multi-layer feed-forward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60DD-6763-244A-BC14-9F3264B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56" y="1292225"/>
            <a:ext cx="702627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871A53A1-619E-F443-A809-7E9730D9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056" y="4122876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altLang="en-US" sz="2400">
                <a:latin typeface="Times New Roman" panose="02020603050405020304" pitchFamily="18" charset="0"/>
              </a:rPr>
              <a:t>  </a:t>
            </a:r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Input        	         Hidden   			Output </a:t>
            </a:r>
          </a:p>
          <a:p>
            <a:pPr eaLnBrk="0" hangingPunct="0"/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layer       	         layers       		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895B1-F4E1-084C-968A-63B721AAB330}"/>
              </a:ext>
            </a:extLst>
          </p:cNvPr>
          <p:cNvSpPr/>
          <p:nvPr/>
        </p:nvSpPr>
        <p:spPr>
          <a:xfrm>
            <a:off x="1992056" y="66674"/>
            <a:ext cx="5094544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EC92-3CB0-D14E-9F75-6AD67A4F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38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44605-9394-6A4C-90F4-6EFAC4A7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95" y="972998"/>
            <a:ext cx="7038668" cy="356090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269F2E-41C0-8E44-9C1E-B7B8C1C1D913}"/>
              </a:ext>
            </a:extLst>
          </p:cNvPr>
          <p:cNvSpPr/>
          <p:nvPr/>
        </p:nvSpPr>
        <p:spPr>
          <a:xfrm>
            <a:off x="3810000" y="104774"/>
            <a:ext cx="3448050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7E7-6467-094D-ADA7-C8B101DC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906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8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Net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B82A55-85F2-C149-8C23-22D8BCDF2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b="3086"/>
          <a:stretch/>
        </p:blipFill>
        <p:spPr bwMode="auto">
          <a:xfrm>
            <a:off x="2228808" y="863054"/>
            <a:ext cx="6203992" cy="403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9FE262-5E07-1742-9D3C-4119DD0683E0}"/>
              </a:ext>
            </a:extLst>
          </p:cNvPr>
          <p:cNvSpPr/>
          <p:nvPr/>
        </p:nvSpPr>
        <p:spPr>
          <a:xfrm>
            <a:off x="3543300" y="66674"/>
            <a:ext cx="3086100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124E-2696-4A4D-9E5F-9C61DF74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0"/>
            <a:ext cx="5399288" cy="7253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Sigmoid unit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D0B104-EFA1-A94C-AAF3-E06A69F5B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7"/>
          <a:stretch/>
        </p:blipFill>
        <p:spPr bwMode="auto">
          <a:xfrm>
            <a:off x="2208170" y="725349"/>
            <a:ext cx="5877168" cy="40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2C258E-32C6-D04C-9D9A-CC4AAD277884}"/>
              </a:ext>
            </a:extLst>
          </p:cNvPr>
          <p:cNvSpPr txBox="1">
            <a:spLocks/>
          </p:cNvSpPr>
          <p:nvPr/>
        </p:nvSpPr>
        <p:spPr>
          <a:xfrm>
            <a:off x="6789939" y="181149"/>
            <a:ext cx="2182612" cy="2101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Sigmoid / Logistic Function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FC9A45-A6A0-0243-9C71-1BA2FEED9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62458"/>
              </p:ext>
            </p:extLst>
          </p:nvPr>
        </p:nvGraphicFramePr>
        <p:xfrm>
          <a:off x="6998820" y="585964"/>
          <a:ext cx="1973033" cy="68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206500" imgH="393700" progId="Equation.3">
                  <p:embed/>
                </p:oleObj>
              </mc:Choice>
              <mc:Fallback>
                <p:oleObj name="Equation" r:id="rId4" imgW="1206500" imgH="3937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820" y="585964"/>
                        <a:ext cx="1973033" cy="683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1D00E39-A3FC-5046-9423-92411B18C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968" y="1269548"/>
            <a:ext cx="1772308" cy="101336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BA4A88-7D67-4A4F-B8B9-D0C28AEA7781}"/>
              </a:ext>
            </a:extLst>
          </p:cNvPr>
          <p:cNvSpPr/>
          <p:nvPr/>
        </p:nvSpPr>
        <p:spPr>
          <a:xfrm>
            <a:off x="2686050" y="90400"/>
            <a:ext cx="2085975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2364-71FA-1D44-A8E9-7336B82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706" y="0"/>
            <a:ext cx="6283782" cy="725349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n-US" sz="2800" b="1" dirty="0">
              <a:solidFill>
                <a:srgbClr val="007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826727-9F78-A145-8062-9EEDE17738FC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79545"/>
              </p:ext>
            </p:extLst>
          </p:nvPr>
        </p:nvGraphicFramePr>
        <p:xfrm>
          <a:off x="1919811" y="515799"/>
          <a:ext cx="7224189" cy="31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3" imgW="8940800" imgH="3886200" progId="Visio.Drawing.6">
                  <p:embed/>
                </p:oleObj>
              </mc:Choice>
              <mc:Fallback>
                <p:oleObj name="Visio" r:id="rId3" imgW="8940800" imgH="3886200" progId="Visio.Drawing.6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CF7A4ED6-F7BD-4645-8C0B-54664B061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811" y="515799"/>
                        <a:ext cx="7224189" cy="31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44E025-D59F-834F-B069-61A634A5A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18330"/>
              </p:ext>
            </p:extLst>
          </p:nvPr>
        </p:nvGraphicFramePr>
        <p:xfrm>
          <a:off x="2284384" y="3867150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55295800" imgH="16383000" progId="Equation.3">
                  <p:embed/>
                </p:oleObj>
              </mc:Choice>
              <mc:Fallback>
                <p:oleObj name="Equation" r:id="rId5" imgW="55295800" imgH="1638300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0D551C9A-ADE8-C64E-BB94-13ED8602E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384" y="3867150"/>
                        <a:ext cx="54324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664964-02BF-8045-B26F-65C34055264C}"/>
              </a:ext>
            </a:extLst>
          </p:cNvPr>
          <p:cNvSpPr/>
          <p:nvPr/>
        </p:nvSpPr>
        <p:spPr>
          <a:xfrm>
            <a:off x="1858706" y="66674"/>
            <a:ext cx="5608894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8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0DC-E549-9844-86EA-69094A0F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06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ANN Structure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5F5E09B-46D5-784C-A518-D8A6D7361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585716"/>
              </p:ext>
            </p:extLst>
          </p:nvPr>
        </p:nvGraphicFramePr>
        <p:xfrm>
          <a:off x="2049207" y="725349"/>
          <a:ext cx="3075244" cy="396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Visio" r:id="rId3" imgW="5422900" imgH="6565900" progId="Visio.Drawing.6">
                  <p:embed/>
                </p:oleObj>
              </mc:Choice>
              <mc:Fallback>
                <p:oleObj name="Visio" r:id="rId3" imgW="5422900" imgH="6565900" progId="Visio.Drawing.6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15EB0960-A98F-394E-B7C8-DDABFF608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207" y="725349"/>
                        <a:ext cx="3075244" cy="3960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EE4EB28-5D45-FB44-8212-F504396A4A01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1452515"/>
              </p:ext>
            </p:extLst>
          </p:nvPr>
        </p:nvGraphicFramePr>
        <p:xfrm>
          <a:off x="5345995" y="914401"/>
          <a:ext cx="364560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Visio" r:id="rId5" imgW="7975600" imgH="4445000" progId="Visio.Drawing.6">
                  <p:embed/>
                </p:oleObj>
              </mc:Choice>
              <mc:Fallback>
                <p:oleObj name="Visio" r:id="rId5" imgW="7975600" imgH="4445000" progId="Visio.Drawing.6">
                  <p:embed/>
                  <p:pic>
                    <p:nvPicPr>
                      <p:cNvPr id="123907" name="Object 3">
                        <a:extLst>
                          <a:ext uri="{FF2B5EF4-FFF2-40B4-BE49-F238E27FC236}">
                            <a16:creationId xmlns:a16="http://schemas.microsoft.com/office/drawing/2014/main" id="{520C1071-9FB6-8445-A665-A0C8C08F1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995" y="914401"/>
                        <a:ext cx="364560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A97EB0-260C-D245-9481-A79D7A12DB6E}"/>
              </a:ext>
            </a:extLst>
          </p:cNvPr>
          <p:cNvSpPr txBox="1"/>
          <p:nvPr/>
        </p:nvSpPr>
        <p:spPr>
          <a:xfrm>
            <a:off x="6057899" y="3661868"/>
            <a:ext cx="2933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B9944207-452D-064E-B90E-18F1175F9A21}"/>
              </a:ext>
            </a:extLst>
          </p:cNvPr>
          <p:cNvSpPr/>
          <p:nvPr/>
        </p:nvSpPr>
        <p:spPr>
          <a:xfrm>
            <a:off x="4667250" y="2876550"/>
            <a:ext cx="2247900" cy="659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0378CA-DB2D-AB4B-8583-D95724B6F7E4}"/>
              </a:ext>
            </a:extLst>
          </p:cNvPr>
          <p:cNvSpPr/>
          <p:nvPr/>
        </p:nvSpPr>
        <p:spPr>
          <a:xfrm>
            <a:off x="3886200" y="66674"/>
            <a:ext cx="2580581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8DEB-CB08-4747-9C0A-CE0F471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99" y="-145069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595EF-6482-8E45-9F7B-D749F83C4F41}"/>
              </a:ext>
            </a:extLst>
          </p:cNvPr>
          <p:cNvSpPr txBox="1"/>
          <p:nvPr/>
        </p:nvSpPr>
        <p:spPr>
          <a:xfrm>
            <a:off x="1497559" y="580280"/>
            <a:ext cx="3631420" cy="7502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 with 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activation functions</a:t>
            </a:r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DA781896-4AF2-4342-89DF-D4620CB4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56" y="1310024"/>
            <a:ext cx="2413826" cy="37382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8495E-5642-B14F-BBFA-B6184E5997BB}"/>
              </a:ext>
            </a:extLst>
          </p:cNvPr>
          <p:cNvCxnSpPr>
            <a:cxnSpLocks/>
          </p:cNvCxnSpPr>
          <p:nvPr/>
        </p:nvCxnSpPr>
        <p:spPr>
          <a:xfrm>
            <a:off x="5334000" y="580280"/>
            <a:ext cx="0" cy="437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0B2685-828C-F44C-B886-41B7E2E3D072}"/>
              </a:ext>
            </a:extLst>
          </p:cNvPr>
          <p:cNvSpPr txBox="1"/>
          <p:nvPr/>
        </p:nvSpPr>
        <p:spPr>
          <a:xfrm>
            <a:off x="5539022" y="640331"/>
            <a:ext cx="3246207" cy="7502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 with arbitrary </a:t>
            </a:r>
            <a:r>
              <a:rPr lang="en-US" b="1" dirty="0">
                <a:solidFill>
                  <a:srgbClr val="C33A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activation functions</a:t>
            </a:r>
          </a:p>
        </p:txBody>
      </p:sp>
      <p:pic>
        <p:nvPicPr>
          <p:cNvPr id="13" name="Picture 12" descr="latex-image-1.pdf">
            <a:extLst>
              <a:ext uri="{FF2B5EF4-FFF2-40B4-BE49-F238E27FC236}">
                <a16:creationId xmlns:a16="http://schemas.microsoft.com/office/drawing/2014/main" id="{D6FE60C8-C63D-3047-8FF3-B27462FD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80" y="1390574"/>
            <a:ext cx="2578890" cy="3657676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4A4C20-0490-024E-BFA8-0F5451BE5B0B}"/>
              </a:ext>
            </a:extLst>
          </p:cNvPr>
          <p:cNvSpPr/>
          <p:nvPr/>
        </p:nvSpPr>
        <p:spPr>
          <a:xfrm>
            <a:off x="3545565" y="36649"/>
            <a:ext cx="3371850" cy="5136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D55-EB93-1F40-9FEE-9A68119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0"/>
            <a:ext cx="6504188" cy="725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B7B80-603F-3142-BA1C-7A6AED2D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725349"/>
            <a:ext cx="7018538" cy="41613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C8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Networks…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provide a way of learning features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are highly nonlinear prediction functions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(can be) a highly parallel network of logistic regression classifiers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discover useful hidden representations of the input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3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propagation…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provides an efficient way to compute gradients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a special case of reverse-mode automatic differentiation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9D72CD-DE16-3045-8A78-5C017C63DECC}"/>
              </a:ext>
            </a:extLst>
          </p:cNvPr>
          <p:cNvSpPr/>
          <p:nvPr/>
        </p:nvSpPr>
        <p:spPr>
          <a:xfrm>
            <a:off x="4380806" y="66674"/>
            <a:ext cx="2085975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8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5" y="1407856"/>
            <a:ext cx="8246070" cy="346587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are Neural Networks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Biological Neural Networks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ANN - Basic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269CB7-0FA9-9445-9064-B5BCC5DE6243}"/>
              </a:ext>
            </a:extLst>
          </p:cNvPr>
          <p:cNvSpPr/>
          <p:nvPr/>
        </p:nvSpPr>
        <p:spPr>
          <a:xfrm>
            <a:off x="5695256" y="281525"/>
            <a:ext cx="3035789" cy="649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2056" y="139837"/>
            <a:ext cx="6283782" cy="5269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85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(NN)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2056" y="887361"/>
            <a:ext cx="6961444" cy="342013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Networks were inspired by the neural architecture of a human brain.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Massively parallel, distributed system, made up of simple processing units (neurons).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 provided an output by applying the function on the inputs provided.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NN composed of neurons, contains activation functions that makes it possible to predict non-linear outputs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C3712C-3D25-8C47-9F7D-0E9314577233}"/>
              </a:ext>
            </a:extLst>
          </p:cNvPr>
          <p:cNvSpPr/>
          <p:nvPr/>
        </p:nvSpPr>
        <p:spPr>
          <a:xfrm>
            <a:off x="1858706" y="139837"/>
            <a:ext cx="4561144" cy="60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2B51-E2BA-3C43-9379-08FE892D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7937"/>
            <a:ext cx="6294638" cy="72534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1D95D9-F706-D348-AFEB-CF666CE7A14D}"/>
              </a:ext>
            </a:extLst>
          </p:cNvPr>
          <p:cNvSpPr txBox="1">
            <a:spLocks noChangeArrowheads="1"/>
          </p:cNvSpPr>
          <p:nvPr/>
        </p:nvSpPr>
        <p:spPr>
          <a:xfrm>
            <a:off x="1885950" y="1120772"/>
            <a:ext cx="7105650" cy="347027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defTabSz="449263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late-1800's - Neural Networks appear as an analogy to biological systems</a:t>
            </a:r>
          </a:p>
          <a:p>
            <a:pPr marL="450850" defTabSz="449263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1960's and 70's – Simple neural networks appear</a:t>
            </a:r>
          </a:p>
          <a:p>
            <a:pPr marL="919162" lvl="1" indent="-342900" defTabSz="449263">
              <a:buFont typeface="Courier New" panose="02070309020205020404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Fall out of </a:t>
            </a:r>
            <a:r>
              <a:rPr lang="en-GB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favor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because the perceptron is not effective by itself, and there were no good algorithms for multilayer nets</a:t>
            </a:r>
          </a:p>
          <a:p>
            <a:pPr marL="450850" defTabSz="449263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1986 – Backpropagation algorithm appears</a:t>
            </a:r>
          </a:p>
          <a:p>
            <a:pPr marL="919162" lvl="1" indent="-342900" defTabSz="449263">
              <a:buFont typeface="Courier New" panose="02070309020205020404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Networks have a resurgence in popularity</a:t>
            </a:r>
          </a:p>
          <a:p>
            <a:pPr marL="919162" lvl="1" indent="-342900" defTabSz="449263">
              <a:buFont typeface="Courier New" panose="02070309020205020404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computationally expensive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FFEA46-702C-814E-9331-BEB323579012}"/>
              </a:ext>
            </a:extLst>
          </p:cNvPr>
          <p:cNvSpPr/>
          <p:nvPr/>
        </p:nvSpPr>
        <p:spPr>
          <a:xfrm>
            <a:off x="1885951" y="244611"/>
            <a:ext cx="1752600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9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E3D-A3B8-CF49-8BA9-982CBB94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18" y="80457"/>
            <a:ext cx="6283782" cy="725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33A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 and Neural Nets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1EC7B-A43D-F448-A53F-EC1AF434033A}"/>
              </a:ext>
            </a:extLst>
          </p:cNvPr>
          <p:cNvSpPr txBox="1"/>
          <p:nvPr/>
        </p:nvSpPr>
        <p:spPr>
          <a:xfrm>
            <a:off x="2209800" y="865186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Biological neuron to artificial neuron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0F9782-EB4C-5C44-8AAC-14A779E07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34644"/>
              </p:ext>
            </p:extLst>
          </p:nvPr>
        </p:nvGraphicFramePr>
        <p:xfrm>
          <a:off x="2168319" y="1234518"/>
          <a:ext cx="3505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Picture" r:id="rId3" imgW="4594320" imgH="1935000" progId="Word.Picture.8">
                  <p:embed/>
                </p:oleObj>
              </mc:Choice>
              <mc:Fallback>
                <p:oleObj name="Picture" r:id="rId3" imgW="4594320" imgH="1935000" progId="Word.Picture.8">
                  <p:embed/>
                  <p:pic>
                    <p:nvPicPr>
                      <p:cNvPr id="756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319" y="1234518"/>
                        <a:ext cx="35052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8E89A4-04E9-1148-ACB2-F0BF1AD05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90793"/>
              </p:ext>
            </p:extLst>
          </p:nvPr>
        </p:nvGraphicFramePr>
        <p:xfrm>
          <a:off x="5257800" y="3347040"/>
          <a:ext cx="33528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Picture" r:id="rId5" imgW="3714840" imgH="1828800" progId="Word.Picture.8">
                  <p:embed/>
                </p:oleObj>
              </mc:Choice>
              <mc:Fallback>
                <p:oleObj name="Picture" r:id="rId5" imgW="3714840" imgH="1828800" progId="Word.Picture.8">
                  <p:embed/>
                  <p:pic>
                    <p:nvPicPr>
                      <p:cNvPr id="756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47040"/>
                        <a:ext cx="33528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A6AEB75-CFDB-5A4A-86A4-D2257CBA1946}"/>
              </a:ext>
            </a:extLst>
          </p:cNvPr>
          <p:cNvSpPr/>
          <p:nvPr/>
        </p:nvSpPr>
        <p:spPr>
          <a:xfrm rot="2520760">
            <a:off x="4947461" y="2867529"/>
            <a:ext cx="620677" cy="2851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776867-6DC8-914C-AE4F-14E395F4C3C1}"/>
              </a:ext>
            </a:extLst>
          </p:cNvPr>
          <p:cNvSpPr/>
          <p:nvPr/>
        </p:nvSpPr>
        <p:spPr>
          <a:xfrm>
            <a:off x="1789918" y="188499"/>
            <a:ext cx="4210832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EAE-2E25-E54A-B0DE-D78F6E5C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06" y="139837"/>
            <a:ext cx="6283782" cy="725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8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EAB40-2545-D148-A004-EB84786B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1" y="1169986"/>
            <a:ext cx="6494747" cy="3021014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of hidden layers (depth)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of units per hidden layer (width)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of activation function (nonlinearity)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Form of objective function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16CD08-BFB5-934D-AAFE-B33A7FD3580E}"/>
              </a:ext>
            </a:extLst>
          </p:cNvPr>
          <p:cNvSpPr/>
          <p:nvPr/>
        </p:nvSpPr>
        <p:spPr>
          <a:xfrm>
            <a:off x="2392106" y="206511"/>
            <a:ext cx="5037394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D4C2-EBE8-764D-8836-E56BBCC9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006" y="0"/>
            <a:ext cx="6283782" cy="7253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Feed-forward Neural Nets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FB478F0-88E4-5C43-BA1C-4B036016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406" y="3821213"/>
            <a:ext cx="37147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GB" altLang="en-US" sz="1800" b="1" dirty="0">
                <a:latin typeface="Arial" panose="020B0604020202020204" pitchFamily="34" charset="0"/>
              </a:rPr>
              <a:t>Neurones (nodes)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GB" altLang="en-US" sz="1800" b="1" dirty="0">
                <a:latin typeface="Arial" panose="020B0604020202020204" pitchFamily="34" charset="0"/>
              </a:rPr>
              <a:t>Synapses (weights)</a:t>
            </a:r>
          </a:p>
        </p:txBody>
      </p:sp>
      <p:pic>
        <p:nvPicPr>
          <p:cNvPr id="7" name="Picture 3" descr="ANN structure">
            <a:extLst>
              <a:ext uri="{FF2B5EF4-FFF2-40B4-BE49-F238E27FC236}">
                <a16:creationId xmlns:a16="http://schemas.microsoft.com/office/drawing/2014/main" id="{DE0F6DFE-60C7-E44D-9B1B-71484F46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r="12852"/>
          <a:stretch>
            <a:fillRect/>
          </a:stretch>
        </p:blipFill>
        <p:spPr bwMode="auto">
          <a:xfrm>
            <a:off x="5687756" y="644113"/>
            <a:ext cx="3456244" cy="43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3D6A01AD-F080-3F48-81AD-ECFD588A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006" y="924249"/>
            <a:ext cx="4103687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flow is unidirectional</a:t>
            </a:r>
          </a:p>
          <a:p>
            <a:pPr marL="742950" lvl="1" indent="-28575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is presented to </a:t>
            </a:r>
            <a:r>
              <a:rPr lang="en-GB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marL="742950" lvl="1" indent="-28575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Passed on to </a:t>
            </a:r>
            <a:r>
              <a:rPr lang="en-GB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  <a:p>
            <a:pPr marL="742950" lvl="1" indent="-28575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Passed on to </a:t>
            </a:r>
            <a:r>
              <a:rPr lang="en-GB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pPr marL="285750" indent="-285750" algn="l">
              <a:spcBef>
                <a:spcPct val="50000"/>
              </a:spcBef>
              <a:buFont typeface="Wingdings" pitchFamily="2" charset="2"/>
              <a:buChar char="q"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is distributed</a:t>
            </a:r>
          </a:p>
          <a:p>
            <a:pPr marL="285750" indent="-285750" algn="l">
              <a:spcBef>
                <a:spcPct val="50000"/>
              </a:spcBef>
              <a:buFont typeface="Wingdings" pitchFamily="2" charset="2"/>
              <a:buChar char="q"/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Information processing is parallel</a:t>
            </a:r>
          </a:p>
          <a:p>
            <a:pPr algn="l">
              <a:spcBef>
                <a:spcPct val="50000"/>
              </a:spcBef>
            </a:pPr>
            <a:endParaRPr lang="en-GB" alt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0AEF74-81A1-1A4A-85E2-3FF82AD9F7A1}"/>
              </a:ext>
            </a:extLst>
          </p:cNvPr>
          <p:cNvSpPr/>
          <p:nvPr/>
        </p:nvSpPr>
        <p:spPr>
          <a:xfrm>
            <a:off x="1945762" y="782792"/>
            <a:ext cx="3947038" cy="2595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046F67-1D16-7144-9EA1-AE29D91718AC}"/>
              </a:ext>
            </a:extLst>
          </p:cNvPr>
          <p:cNvSpPr/>
          <p:nvPr/>
        </p:nvSpPr>
        <p:spPr>
          <a:xfrm>
            <a:off x="1973006" y="107804"/>
            <a:ext cx="3919794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7F31-4054-FF4B-A2B0-CF92097E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06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25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Feeding data through the net</a:t>
            </a:r>
          </a:p>
        </p:txBody>
      </p:sp>
      <p:pic>
        <p:nvPicPr>
          <p:cNvPr id="4" name="Picture 3" descr="ANNexample">
            <a:extLst>
              <a:ext uri="{FF2B5EF4-FFF2-40B4-BE49-F238E27FC236}">
                <a16:creationId xmlns:a16="http://schemas.microsoft.com/office/drawing/2014/main" id="{8FCB5046-1684-2349-B004-A1046EB8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0" b="24667"/>
          <a:stretch>
            <a:fillRect/>
          </a:stretch>
        </p:blipFill>
        <p:spPr bwMode="auto">
          <a:xfrm>
            <a:off x="2438400" y="688698"/>
            <a:ext cx="4114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66F57D-EC06-F349-AD5A-C2EA279638F3}"/>
              </a:ext>
            </a:extLst>
          </p:cNvPr>
          <p:cNvSpPr/>
          <p:nvPr/>
        </p:nvSpPr>
        <p:spPr>
          <a:xfrm>
            <a:off x="2209800" y="3570488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dirty="0">
                <a:cs typeface="Times New Roman" panose="02020603050405020304" pitchFamily="18" charset="0"/>
              </a:rPr>
              <a:t>(1 </a:t>
            </a:r>
            <a:r>
              <a:rPr lang="en-GB" altLang="en-US" dirty="0"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en-GB" altLang="en-US" dirty="0">
                <a:cs typeface="Times New Roman" panose="02020603050405020304" pitchFamily="18" charset="0"/>
              </a:rPr>
              <a:t> 0.25) + (0.5 </a:t>
            </a:r>
            <a:r>
              <a:rPr lang="en-GB" altLang="en-US" dirty="0"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en-GB" altLang="en-US" dirty="0">
                <a:cs typeface="Times New Roman" panose="02020603050405020304" pitchFamily="18" charset="0"/>
              </a:rPr>
              <a:t> (-1.5)) = 0.25 + (-0.75)   =  - </a:t>
            </a:r>
            <a:r>
              <a:rPr lang="en-GB" altLang="en-US" b="1" dirty="0">
                <a:cs typeface="Times New Roman" panose="02020603050405020304" pitchFamily="18" charset="0"/>
              </a:rPr>
              <a:t>0.5</a:t>
            </a:r>
            <a:r>
              <a:rPr lang="en-GB" altLang="en-US" sz="2000" dirty="0"/>
              <a:t> 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1BB77C1-4E20-C04F-8D3A-D3447DE1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106" y="4247596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sz="2400" dirty="0"/>
              <a:t>Squashing: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596D356-62D0-7F45-A162-65A21490B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16031"/>
              </p:ext>
            </p:extLst>
          </p:nvPr>
        </p:nvGraphicFramePr>
        <p:xfrm>
          <a:off x="3886200" y="3982188"/>
          <a:ext cx="2209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4" imgW="23406100" imgH="9067800" progId="Equation.3">
                  <p:embed/>
                </p:oleObj>
              </mc:Choice>
              <mc:Fallback>
                <p:oleObj r:id="rId4" imgW="23406100" imgH="906780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B0706182-AA15-FE4D-AEA7-B5FDC4C44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82188"/>
                        <a:ext cx="22098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9E4213-C156-2F47-9585-3049CBA45CDC}"/>
              </a:ext>
            </a:extLst>
          </p:cNvPr>
          <p:cNvSpPr/>
          <p:nvPr/>
        </p:nvSpPr>
        <p:spPr>
          <a:xfrm>
            <a:off x="3072450" y="116364"/>
            <a:ext cx="4415094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494B-422B-624B-AD27-BCB0D680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56" y="0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Different Network Topologies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31FFA-D95C-D945-84DB-B85155C48E5C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1790700"/>
            <a:ext cx="3733800" cy="1752600"/>
            <a:chOff x="1776" y="2208"/>
            <a:chExt cx="1584" cy="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0AC933-6E63-7D4E-BEB0-39D646796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08"/>
              <a:ext cx="1056" cy="624"/>
              <a:chOff x="1680" y="1776"/>
              <a:chExt cx="1056" cy="624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4C968350-00A0-4B42-9237-529DE102F0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920"/>
                <a:ext cx="144" cy="384"/>
                <a:chOff x="2592" y="1776"/>
                <a:chExt cx="144" cy="384"/>
              </a:xfrm>
            </p:grpSpPr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0BDD0333-B6BA-2B40-BDDB-CE16822E3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1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8">
                  <a:extLst>
                    <a:ext uri="{FF2B5EF4-FFF2-40B4-BE49-F238E27FC236}">
                      <a16:creationId xmlns:a16="http://schemas.microsoft.com/office/drawing/2014/main" id="{267C738A-472A-B04C-81BD-09835728A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1AAF58-3664-BA43-843B-992C730FE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48" cy="624"/>
                <a:chOff x="1680" y="1776"/>
                <a:chExt cx="48" cy="624"/>
              </a:xfrm>
            </p:grpSpPr>
            <p:sp>
              <p:nvSpPr>
                <p:cNvPr id="21" name="Oval 10">
                  <a:extLst>
                    <a:ext uri="{FF2B5EF4-FFF2-40B4-BE49-F238E27FC236}">
                      <a16:creationId xmlns:a16="http://schemas.microsoft.com/office/drawing/2014/main" id="{B5C9EDE4-261D-A643-8AFE-BBB332BA8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77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11">
                  <a:extLst>
                    <a:ext uri="{FF2B5EF4-FFF2-40B4-BE49-F238E27FC236}">
                      <a16:creationId xmlns:a16="http://schemas.microsoft.com/office/drawing/2014/main" id="{C63FE14F-B3BC-7A4E-9595-14156C1C4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9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Oval 12">
                  <a:extLst>
                    <a:ext uri="{FF2B5EF4-FFF2-40B4-BE49-F238E27FC236}">
                      <a16:creationId xmlns:a16="http://schemas.microsoft.com/office/drawing/2014/main" id="{46DC7BFF-AC0D-9F41-BE76-4A51EF20D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3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13">
                  <a:extLst>
                    <a:ext uri="{FF2B5EF4-FFF2-40B4-BE49-F238E27FC236}">
                      <a16:creationId xmlns:a16="http://schemas.microsoft.com/office/drawing/2014/main" id="{43ABD8BE-1F4B-D64A-BAA6-3AB1893B0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06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7E814F53-BD28-B24D-AF51-BE944403C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776"/>
                <a:ext cx="912" cy="576"/>
                <a:chOff x="1680" y="1776"/>
                <a:chExt cx="912" cy="576"/>
              </a:xfrm>
            </p:grpSpPr>
            <p:sp>
              <p:nvSpPr>
                <p:cNvPr id="12" name="Line 15">
                  <a:extLst>
                    <a:ext uri="{FF2B5EF4-FFF2-40B4-BE49-F238E27FC236}">
                      <a16:creationId xmlns:a16="http://schemas.microsoft.com/office/drawing/2014/main" id="{D5A8049D-3D48-B94D-9A61-03D77FAC5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920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A93A637C-8870-B34F-BC9F-9499364B1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912" cy="576"/>
                  <a:chOff x="1680" y="1776"/>
                  <a:chExt cx="912" cy="576"/>
                </a:xfrm>
              </p:grpSpPr>
              <p:sp>
                <p:nvSpPr>
                  <p:cNvPr id="14" name="Line 17">
                    <a:extLst>
                      <a:ext uri="{FF2B5EF4-FFF2-40B4-BE49-F238E27FC236}">
                        <a16:creationId xmlns:a16="http://schemas.microsoft.com/office/drawing/2014/main" id="{F6B9894A-EEC0-1240-8226-93785090A6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Line 18">
                    <a:extLst>
                      <a:ext uri="{FF2B5EF4-FFF2-40B4-BE49-F238E27FC236}">
                        <a16:creationId xmlns:a16="http://schemas.microsoft.com/office/drawing/2014/main" id="{82AC09AC-5520-DB41-9B1B-0A5C4E1A2B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776"/>
                    <a:ext cx="864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F2D89393-F65A-C14C-B557-324B79241C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20"/>
                    <a:ext cx="864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C31256D1-8996-0F4A-B06F-7EE84BEDA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Line 21">
                    <a:extLst>
                      <a:ext uri="{FF2B5EF4-FFF2-40B4-BE49-F238E27FC236}">
                        <a16:creationId xmlns:a16="http://schemas.microsoft.com/office/drawing/2014/main" id="{93F99931-EE58-BD40-B079-3F5D048921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64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2">
                    <a:extLst>
                      <a:ext uri="{FF2B5EF4-FFF2-40B4-BE49-F238E27FC236}">
                        <a16:creationId xmlns:a16="http://schemas.microsoft.com/office/drawing/2014/main" id="{2FC3856D-078F-8745-90D0-17D58996D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968"/>
                    <a:ext cx="91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3">
                    <a:extLst>
                      <a:ext uri="{FF2B5EF4-FFF2-40B4-BE49-F238E27FC236}">
                        <a16:creationId xmlns:a16="http://schemas.microsoft.com/office/drawing/2014/main" id="{1A56BB21-5656-5141-B01A-5C469D7B97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208"/>
                    <a:ext cx="91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B43148AF-A4EF-6442-8B19-2D974A7A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5">
              <a:extLst>
                <a:ext uri="{FF2B5EF4-FFF2-40B4-BE49-F238E27FC236}">
                  <a16:creationId xmlns:a16="http://schemas.microsoft.com/office/drawing/2014/main" id="{B85779FE-7D4B-854E-B86B-504CDE71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26">
            <a:extLst>
              <a:ext uri="{FF2B5EF4-FFF2-40B4-BE49-F238E27FC236}">
                <a16:creationId xmlns:a16="http://schemas.microsoft.com/office/drawing/2014/main" id="{4995C6D5-E0FF-7C4B-B145-F2497367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658226"/>
            <a:ext cx="3181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    Input         Output </a:t>
            </a:r>
          </a:p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    layer           layer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407749BD-E491-B840-8563-92D302B0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336" y="2195146"/>
            <a:ext cx="1722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Single layer </a:t>
            </a:r>
          </a:p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35C55-5489-8A44-8659-4DC1996031C9}"/>
              </a:ext>
            </a:extLst>
          </p:cNvPr>
          <p:cNvSpPr txBox="1"/>
          <p:nvPr/>
        </p:nvSpPr>
        <p:spPr>
          <a:xfrm>
            <a:off x="1917034" y="728871"/>
            <a:ext cx="6130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Single layer feed-forward network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layer projecting into the output layer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C620635-69B8-A84A-9E99-7EA9669633F6}"/>
              </a:ext>
            </a:extLst>
          </p:cNvPr>
          <p:cNvSpPr/>
          <p:nvPr/>
        </p:nvSpPr>
        <p:spPr>
          <a:xfrm>
            <a:off x="2705100" y="114300"/>
            <a:ext cx="4381500" cy="59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Macintosh PowerPoint</Application>
  <PresentationFormat>On-screen Show (16:9)</PresentationFormat>
  <Paragraphs>68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Picture</vt:lpstr>
      <vt:lpstr>Microsoft Equation 3.0</vt:lpstr>
      <vt:lpstr>Microsoft Visio Drawing</vt:lpstr>
      <vt:lpstr>Equation</vt:lpstr>
      <vt:lpstr>Neural Networks </vt:lpstr>
      <vt:lpstr>Neural Networks</vt:lpstr>
      <vt:lpstr>Neural Network (NN)</vt:lpstr>
      <vt:lpstr>History</vt:lpstr>
      <vt:lpstr>Perceptron and Neural Nets</vt:lpstr>
      <vt:lpstr>Neural Network Architecture</vt:lpstr>
      <vt:lpstr>Feed-forward Neural Nets</vt:lpstr>
      <vt:lpstr>Feeding data through the net</vt:lpstr>
      <vt:lpstr>Different Network Topologies</vt:lpstr>
      <vt:lpstr>Different Network Topologies</vt:lpstr>
      <vt:lpstr>Neural Network Model</vt:lpstr>
      <vt:lpstr>Hidden Layer Net</vt:lpstr>
      <vt:lpstr>Sigmoid unit</vt:lpstr>
      <vt:lpstr>Artificial Neural Networks (ANN)</vt:lpstr>
      <vt:lpstr>ANN Structure</vt:lpstr>
      <vt:lpstr>Activation Functions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2021-04-26T02:22:09Z</dcterms:modified>
</cp:coreProperties>
</file>