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1" r:id="rId5"/>
    <p:sldId id="262" r:id="rId6"/>
    <p:sldId id="258" r:id="rId7"/>
    <p:sldId id="260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990099"/>
    <a:srgbClr val="007033"/>
    <a:srgbClr val="6C1A00"/>
    <a:srgbClr val="E39A39"/>
    <a:srgbClr val="FE9202"/>
    <a:srgbClr val="1D3A00"/>
    <a:srgbClr val="E7FF01"/>
    <a:srgbClr val="5EEC3C"/>
    <a:srgbClr val="00AA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/>
    <p:restoredTop sz="92197"/>
  </p:normalViewPr>
  <p:slideViewPr>
    <p:cSldViewPr>
      <p:cViewPr varScale="1">
        <p:scale>
          <a:sx n="68" d="100"/>
          <a:sy n="68" d="100"/>
        </p:scale>
        <p:origin x="856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5/13/21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66589" y="1808225"/>
            <a:ext cx="4733855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3066" y="3793390"/>
            <a:ext cx="5497378" cy="76352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75" y="281175"/>
            <a:ext cx="8246070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359510"/>
          </a:xfrm>
        </p:spPr>
        <p:txBody>
          <a:bodyPr/>
          <a:lstStyle>
            <a:lvl1pPr algn="l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  <a:lvl2pPr algn="l"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algn="l"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algn="l"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algn="l"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260" y="281175"/>
            <a:ext cx="6566315" cy="725349"/>
          </a:xfrm>
          <a:noFill/>
        </p:spPr>
        <p:txBody>
          <a:bodyPr>
            <a:normAutofit/>
          </a:bodyPr>
          <a:lstStyle>
            <a:lvl1pPr algn="l">
              <a:defRPr sz="3600"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60" y="1197405"/>
            <a:ext cx="6566315" cy="3511061"/>
          </a:xfrm>
        </p:spPr>
        <p:txBody>
          <a:bodyPr/>
          <a:lstStyle>
            <a:lvl1pPr algn="l">
              <a:defRPr sz="2800">
                <a:solidFill>
                  <a:schemeClr val="accent5">
                    <a:lumMod val="40000"/>
                    <a:lumOff val="60000"/>
                  </a:schemeClr>
                </a:solidFill>
              </a:defRPr>
            </a:lvl1pPr>
            <a:lvl2pPr algn="l">
              <a:defRPr>
                <a:solidFill>
                  <a:schemeClr val="accent5">
                    <a:lumMod val="40000"/>
                    <a:lumOff val="60000"/>
                  </a:schemeClr>
                </a:solidFill>
              </a:defRPr>
            </a:lvl2pPr>
            <a:lvl3pPr algn="l">
              <a:defRPr>
                <a:solidFill>
                  <a:schemeClr val="accent5">
                    <a:lumMod val="40000"/>
                    <a:lumOff val="60000"/>
                  </a:schemeClr>
                </a:solidFill>
              </a:defRPr>
            </a:lvl3pPr>
            <a:lvl4pPr algn="l">
              <a:defRPr>
                <a:solidFill>
                  <a:schemeClr val="accent5">
                    <a:lumMod val="40000"/>
                    <a:lumOff val="60000"/>
                  </a:schemeClr>
                </a:solidFill>
              </a:defRPr>
            </a:lvl4pPr>
            <a:lvl5pPr algn="l">
              <a:defRPr>
                <a:solidFill>
                  <a:schemeClr val="accent5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75" y="281175"/>
            <a:ext cx="8246070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accent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7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080" y="1808225"/>
            <a:ext cx="7940660" cy="1832460"/>
          </a:xfrm>
        </p:spPr>
        <p:txBody>
          <a:bodyPr/>
          <a:lstStyle/>
          <a:p>
            <a:r>
              <a:rPr lang="en-US" b="1" dirty="0"/>
              <a:t>Decision Trees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07FB5AE-8D30-5A48-B9AE-A7E2C5448E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5"/>
          </a:xfrm>
        </p:spPr>
        <p:txBody>
          <a:bodyPr>
            <a:normAutofit/>
          </a:bodyPr>
          <a:lstStyle/>
          <a:p>
            <a:r>
              <a:rPr lang="en-US" b="1" dirty="0"/>
              <a:t>Importance of Decision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350110"/>
            <a:ext cx="8246070" cy="3359510"/>
          </a:xfrm>
        </p:spPr>
        <p:txBody>
          <a:bodyPr/>
          <a:lstStyle/>
          <a:p>
            <a:r>
              <a:rPr lang="en-US" dirty="0"/>
              <a:t>What is a decision tree and how does it work?</a:t>
            </a:r>
          </a:p>
          <a:p>
            <a:r>
              <a:rPr lang="en-US" dirty="0"/>
              <a:t>What are the common terminologies used in decision trees?</a:t>
            </a:r>
          </a:p>
          <a:p>
            <a:r>
              <a:rPr lang="en-US" dirty="0"/>
              <a:t>How to read python’s visual output of a decision tree?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6259" y="0"/>
            <a:ext cx="6566315" cy="725349"/>
          </a:xfrm>
        </p:spPr>
        <p:txBody>
          <a:bodyPr>
            <a:normAutofit/>
          </a:bodyPr>
          <a:lstStyle/>
          <a:p>
            <a:r>
              <a:rPr lang="en-US" b="1" dirty="0"/>
              <a:t>Decision Tree how it works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577A40-8521-E349-91E9-1AA6398DC07A}"/>
              </a:ext>
            </a:extLst>
          </p:cNvPr>
          <p:cNvSpPr txBox="1"/>
          <p:nvPr/>
        </p:nvSpPr>
        <p:spPr>
          <a:xfrm>
            <a:off x="241244" y="891995"/>
            <a:ext cx="62971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 decision tree is a supervised learning technique for classification problem that works well with both Classification and Regression tasks.</a:t>
            </a:r>
          </a:p>
          <a:p>
            <a:r>
              <a:rPr lang="en-US" b="1" dirty="0">
                <a:solidFill>
                  <a:schemeClr val="bg1"/>
                </a:solidFill>
              </a:rPr>
              <a:t> It is a tree type structure  and all the possible solutions to a decision that is based on certain conditions.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96D65E-5E88-CF42-934E-9EAF8C28B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65" y="2419045"/>
            <a:ext cx="4868595" cy="244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E80A-059A-C44B-B4B5-911F40964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60" y="14475"/>
            <a:ext cx="6566315" cy="725349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Decision Tree Terminology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2086A3-C7CA-EA48-89D5-8D0D59D7C7CE}"/>
              </a:ext>
            </a:extLst>
          </p:cNvPr>
          <p:cNvSpPr txBox="1"/>
          <p:nvPr/>
        </p:nvSpPr>
        <p:spPr>
          <a:xfrm>
            <a:off x="241245" y="1044700"/>
            <a:ext cx="719740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Root node</a:t>
            </a:r>
            <a:r>
              <a:rPr lang="en-US" b="1" dirty="0">
                <a:solidFill>
                  <a:schemeClr val="bg1"/>
                </a:solidFill>
              </a:rPr>
              <a:t>: The top most node in a Decision Tree</a:t>
            </a:r>
          </a:p>
          <a:p>
            <a:r>
              <a:rPr lang="en-US" sz="2000" b="1" dirty="0">
                <a:solidFill>
                  <a:srgbClr val="990099"/>
                </a:solidFill>
              </a:rPr>
              <a:t>Branches</a:t>
            </a:r>
            <a:r>
              <a:rPr lang="en-US" b="1" dirty="0">
                <a:solidFill>
                  <a:schemeClr val="bg1"/>
                </a:solidFill>
              </a:rPr>
              <a:t>: Divisions of whole tree is called branches</a:t>
            </a:r>
          </a:p>
          <a:p>
            <a:r>
              <a:rPr lang="en-US" sz="2000" b="1" dirty="0">
                <a:solidFill>
                  <a:srgbClr val="007033"/>
                </a:solidFill>
              </a:rPr>
              <a:t>Splitting</a:t>
            </a:r>
            <a:r>
              <a:rPr lang="en-US" b="1" dirty="0">
                <a:solidFill>
                  <a:schemeClr val="bg1"/>
                </a:solidFill>
              </a:rPr>
              <a:t>: Division of nodes is called splitting</a:t>
            </a:r>
          </a:p>
          <a:p>
            <a:r>
              <a:rPr lang="en-US" b="1" dirty="0">
                <a:solidFill>
                  <a:srgbClr val="FFC000"/>
                </a:solidFill>
              </a:rPr>
              <a:t>Terminal node/leaf node</a:t>
            </a:r>
            <a:r>
              <a:rPr lang="en-US" b="1" dirty="0">
                <a:solidFill>
                  <a:schemeClr val="bg1"/>
                </a:solidFill>
              </a:rPr>
              <a:t>: Nodes which do not split further nodes are called terminal or leaf node.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Decision node</a:t>
            </a:r>
            <a:r>
              <a:rPr lang="en-US" b="1" dirty="0">
                <a:solidFill>
                  <a:schemeClr val="bg1"/>
                </a:solidFill>
              </a:rPr>
              <a:t>: These are internal nodes of the tree, these nodes are expressed through conditional expression for the input attributes.</a:t>
            </a:r>
          </a:p>
          <a:p>
            <a:r>
              <a:rPr lang="en-US" sz="2000" b="1" dirty="0">
                <a:solidFill>
                  <a:srgbClr val="FFFF00"/>
                </a:solidFill>
              </a:rPr>
              <a:t>Pruning</a:t>
            </a:r>
            <a:r>
              <a:rPr lang="en-US" b="1" dirty="0">
                <a:solidFill>
                  <a:schemeClr val="bg1"/>
                </a:solidFill>
              </a:rPr>
              <a:t>: The shortening of the branches Is called pruning.</a:t>
            </a:r>
          </a:p>
          <a:p>
            <a:r>
              <a:rPr lang="en-US" sz="2000" b="1" dirty="0">
                <a:solidFill>
                  <a:srgbClr val="CC0099"/>
                </a:solidFill>
              </a:rPr>
              <a:t>Parent and child node</a:t>
            </a:r>
            <a:r>
              <a:rPr lang="en-US" b="1" dirty="0">
                <a:solidFill>
                  <a:schemeClr val="bg1"/>
                </a:solidFill>
              </a:rPr>
              <a:t>: When a node gets divided further then that node is termed as parent node whereas the divided nodes or sub-nodes termed as a child node of the parent node.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644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8653B-B966-DE4E-BCEE-755476817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Decision Tree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612575-35CF-344C-A3BE-8C0654AD3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489" y="1463495"/>
            <a:ext cx="5039265" cy="335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858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4374" y="128470"/>
            <a:ext cx="7940660" cy="76352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Decision Tree  Python Visual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CA4D23-889A-9D44-AB4E-15BC717DE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74" y="1502815"/>
            <a:ext cx="7177135" cy="368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</Words>
  <Application>Microsoft Macintosh PowerPoint</Application>
  <PresentationFormat>On-screen Show (16:9)</PresentationFormat>
  <Paragraphs>19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Decision Trees</vt:lpstr>
      <vt:lpstr>Importance of Decision Trees</vt:lpstr>
      <vt:lpstr>Decision Tree how it works</vt:lpstr>
      <vt:lpstr>Decision Tree Terminology</vt:lpstr>
      <vt:lpstr>Decision Tree Structure</vt:lpstr>
      <vt:lpstr>Decision Tree  Python Visual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2021-05-13T20:43:38Z</dcterms:modified>
</cp:coreProperties>
</file>