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3" r:id="rId15"/>
    <p:sldId id="274" r:id="rId16"/>
    <p:sldId id="276" r:id="rId17"/>
    <p:sldId id="278" r:id="rId18"/>
    <p:sldId id="277" r:id="rId19"/>
    <p:sldId id="279" r:id="rId20"/>
    <p:sldId id="280" r:id="rId21"/>
    <p:sldId id="281"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1DCAF-A362-47A0-A4EB-CE23AE18B6BD}" v="831" dt="2024-03-18T16:02:28.790"/>
  </p1510:revLst>
</p1510:revInfo>
</file>

<file path=ppt/tableStyles.xml><?xml version="1.0" encoding="utf-8"?>
<a:tblStyleLst xmlns:a="http://schemas.openxmlformats.org/drawingml/2006/main" def="{776CC2BE-E70E-4E7E-A796-0CF7003E2C53}">
  <a:tblStyle styleId="{776CC2BE-E70E-4E7E-A796-0CF7003E2C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b50cb15a1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b50cb15a1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7c363fdc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7c363fdc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bd0624ec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bd0624ec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bd0624ec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bd0624e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b50cb15a1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b50cb15a1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b50cb15a1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b50cb15a1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b50cb15a1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b50cb15a1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c203f934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c203f934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b50cb1a21_9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b50cb1a21_9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b50cb1a21_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b50cb1a21_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bd0624ec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bd0624ec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7c363fd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7c363fd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b50cb15a1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b50cb15a1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bd0624ec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bd0624ec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b50cb15a1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b50cb15a1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b50cb15a1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b50cb15a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b50cb15a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b50cb15a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b50cb15a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b50cb15a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b50cb15a1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b50cb15a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7c363fdc2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7c363fdc2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bd0624ec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bd0624ec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F4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0"/>
              </a:spcBef>
              <a:spcAft>
                <a:spcPts val="0"/>
              </a:spcAft>
              <a:buClr>
                <a:schemeClr val="lt2"/>
              </a:buClr>
              <a:buSzPts val="1400"/>
              <a:buChar char="○"/>
              <a:defRPr>
                <a:solidFill>
                  <a:schemeClr val="lt2"/>
                </a:solidFill>
              </a:defRPr>
            </a:lvl2pPr>
            <a:lvl3pPr marL="1371600" lvl="2" indent="-317500" rtl="0">
              <a:lnSpc>
                <a:spcPct val="115000"/>
              </a:lnSpc>
              <a:spcBef>
                <a:spcPts val="0"/>
              </a:spcBef>
              <a:spcAft>
                <a:spcPts val="0"/>
              </a:spcAft>
              <a:buClr>
                <a:schemeClr val="lt2"/>
              </a:buClr>
              <a:buSzPts val="1400"/>
              <a:buChar char="■"/>
              <a:defRPr>
                <a:solidFill>
                  <a:schemeClr val="lt2"/>
                </a:solidFill>
              </a:defRPr>
            </a:lvl3pPr>
            <a:lvl4pPr marL="1828800" lvl="3" indent="-317500" rtl="0">
              <a:lnSpc>
                <a:spcPct val="115000"/>
              </a:lnSpc>
              <a:spcBef>
                <a:spcPts val="0"/>
              </a:spcBef>
              <a:spcAft>
                <a:spcPts val="0"/>
              </a:spcAft>
              <a:buClr>
                <a:schemeClr val="lt2"/>
              </a:buClr>
              <a:buSzPts val="1400"/>
              <a:buChar char="●"/>
              <a:defRPr>
                <a:solidFill>
                  <a:schemeClr val="lt2"/>
                </a:solidFill>
              </a:defRPr>
            </a:lvl4pPr>
            <a:lvl5pPr marL="2286000" lvl="4" indent="-317500" rtl="0">
              <a:lnSpc>
                <a:spcPct val="115000"/>
              </a:lnSpc>
              <a:spcBef>
                <a:spcPts val="0"/>
              </a:spcBef>
              <a:spcAft>
                <a:spcPts val="0"/>
              </a:spcAft>
              <a:buClr>
                <a:schemeClr val="lt2"/>
              </a:buClr>
              <a:buSzPts val="1400"/>
              <a:buChar char="○"/>
              <a:defRPr>
                <a:solidFill>
                  <a:schemeClr val="lt2"/>
                </a:solidFill>
              </a:defRPr>
            </a:lvl5pPr>
            <a:lvl6pPr marL="2743200" lvl="5" indent="-317500" rtl="0">
              <a:lnSpc>
                <a:spcPct val="115000"/>
              </a:lnSpc>
              <a:spcBef>
                <a:spcPts val="0"/>
              </a:spcBef>
              <a:spcAft>
                <a:spcPts val="0"/>
              </a:spcAft>
              <a:buClr>
                <a:schemeClr val="lt2"/>
              </a:buClr>
              <a:buSzPts val="1400"/>
              <a:buChar char="■"/>
              <a:defRPr>
                <a:solidFill>
                  <a:schemeClr val="lt2"/>
                </a:solidFill>
              </a:defRPr>
            </a:lvl6pPr>
            <a:lvl7pPr marL="3200400" lvl="6" indent="-317500" rtl="0">
              <a:lnSpc>
                <a:spcPct val="115000"/>
              </a:lnSpc>
              <a:spcBef>
                <a:spcPts val="0"/>
              </a:spcBef>
              <a:spcAft>
                <a:spcPts val="0"/>
              </a:spcAft>
              <a:buClr>
                <a:schemeClr val="lt2"/>
              </a:buClr>
              <a:buSzPts val="1400"/>
              <a:buChar char="●"/>
              <a:defRPr>
                <a:solidFill>
                  <a:schemeClr val="lt2"/>
                </a:solidFill>
              </a:defRPr>
            </a:lvl7pPr>
            <a:lvl8pPr marL="3657600" lvl="7" indent="-317500" rtl="0">
              <a:lnSpc>
                <a:spcPct val="115000"/>
              </a:lnSpc>
              <a:spcBef>
                <a:spcPts val="0"/>
              </a:spcBef>
              <a:spcAft>
                <a:spcPts val="0"/>
              </a:spcAft>
              <a:buClr>
                <a:schemeClr val="lt2"/>
              </a:buClr>
              <a:buSzPts val="1400"/>
              <a:buChar char="○"/>
              <a:defRPr>
                <a:solidFill>
                  <a:schemeClr val="lt2"/>
                </a:solidFill>
              </a:defRPr>
            </a:lvl8pPr>
            <a:lvl9pPr marL="4114800" lvl="8" indent="-317500" rtl="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5.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hyperlink" Target="https://www.semanticscholar.org/paper/Recognizing-and-characterizing-dynamics-of-cellular-Liu-Chang/b6afae82a0ae116905549a538584e9c45c161e1b" TargetMode="External"/><Relationship Id="rId3" Type="http://schemas.openxmlformats.org/officeDocument/2006/relationships/image" Target="../media/image1.png"/><Relationship Id="rId7" Type="http://schemas.openxmlformats.org/officeDocument/2006/relationships/hyperlink" Target="https://www.researchgate.net/publication/281312728_Wireless_Communications_in_the_Era_of_Big_Data"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hyperlink" Target="https://www.researchgate.net/publication/264975746_Wireless_Network_Virtualization_A_Survey_Some_Research_Issues_and_Challenges" TargetMode="External"/><Relationship Id="rId11" Type="http://schemas.openxmlformats.org/officeDocument/2006/relationships/hyperlink" Target="https://www.wiley.com/en-aw/Smart+Grid+using+Big+Data+Analytics:+A+Random+Matrix+Theory+Approach-p-9781118494059" TargetMode="External"/><Relationship Id="rId5" Type="http://schemas.openxmlformats.org/officeDocument/2006/relationships/hyperlink" Target="https://www.researchgate.net/publication/277562326_Information-centric_network_function_virtualization_over_5g_mobile_wireless_networks" TargetMode="External"/><Relationship Id="rId10" Type="http://schemas.openxmlformats.org/officeDocument/2006/relationships/hyperlink" Target="https://ijarsct.co.in/A8039.pdf" TargetMode="External"/><Relationship Id="rId4" Type="http://schemas.openxmlformats.org/officeDocument/2006/relationships/image" Target="../media/image2.png"/><Relationship Id="rId9" Type="http://schemas.openxmlformats.org/officeDocument/2006/relationships/hyperlink" Target="https://ieeexplore.ieee.org/ielaam/6287639/7042252/7112627-aam.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77562326_Information-centric_network_function_virtualization_over_5g_mobile_wireless_networks"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hyperlink" Target="https://arxiv.org/pdf/1508.06369" TargetMode="External"/><Relationship Id="rId4" Type="http://schemas.openxmlformats.org/officeDocument/2006/relationships/hyperlink" Target="https://www.academia.edu/9185483/Wireless_Network_Virtualization_A_Survey_Some_Research_Issues_and_Challeng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1914600" y="1463550"/>
            <a:ext cx="5314800" cy="1107965"/>
          </a:xfrm>
          <a:prstGeom prst="rect">
            <a:avLst/>
          </a:prstGeom>
          <a:noFill/>
          <a:ln>
            <a:noFill/>
          </a:ln>
        </p:spPr>
        <p:txBody>
          <a:bodyPr spcFirstLastPara="1" wrap="square" lIns="91425" tIns="91425" rIns="91425" bIns="91425" anchor="t" anchorCtr="0">
            <a:spAutoFit/>
          </a:bodyPr>
          <a:lstStyle/>
          <a:p>
            <a:pPr algn="ctr"/>
            <a:r>
              <a:rPr lang="en" sz="2500" b="1" dirty="0">
                <a:solidFill>
                  <a:schemeClr val="lt1"/>
                </a:solidFill>
                <a:latin typeface="Times New Roman"/>
                <a:ea typeface="Times New Roman"/>
                <a:cs typeface="Times New Roman"/>
              </a:rPr>
              <a:t>SPEECH EMOTION RECOGNITION</a:t>
            </a:r>
          </a:p>
          <a:p>
            <a:pPr marL="0" lvl="0" indent="0" algn="ctr" rtl="0">
              <a:spcBef>
                <a:spcPts val="0"/>
              </a:spcBef>
              <a:spcAft>
                <a:spcPts val="0"/>
              </a:spcAft>
              <a:buNone/>
            </a:pPr>
            <a:endParaRPr sz="1000" u="sng">
              <a:solidFill>
                <a:srgbClr val="4A86E8"/>
              </a:solidFill>
            </a:endParaRPr>
          </a:p>
        </p:txBody>
      </p:sp>
      <p:pic>
        <p:nvPicPr>
          <p:cNvPr id="56" name="Google Shape;56;p13"/>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57" name="Google Shape;57;p13"/>
          <p:cNvPicPr preferRelativeResize="0"/>
          <p:nvPr/>
        </p:nvPicPr>
        <p:blipFill>
          <a:blip r:embed="rId4">
            <a:alphaModFix/>
          </a:blip>
          <a:stretch>
            <a:fillRect/>
          </a:stretch>
        </p:blipFill>
        <p:spPr>
          <a:xfrm>
            <a:off x="8236950" y="53725"/>
            <a:ext cx="832742" cy="985200"/>
          </a:xfrm>
          <a:prstGeom prst="rect">
            <a:avLst/>
          </a:prstGeom>
          <a:noFill/>
          <a:ln>
            <a:noFill/>
          </a:ln>
        </p:spPr>
      </p:pic>
      <p:sp>
        <p:nvSpPr>
          <p:cNvPr id="58" name="Google Shape;58;p13"/>
          <p:cNvSpPr txBox="1"/>
          <p:nvPr/>
        </p:nvSpPr>
        <p:spPr>
          <a:xfrm>
            <a:off x="1595850" y="438625"/>
            <a:ext cx="5952300" cy="1015632"/>
          </a:xfrm>
          <a:prstGeom prst="rect">
            <a:avLst/>
          </a:prstGeom>
          <a:noFill/>
          <a:ln>
            <a:noFill/>
          </a:ln>
        </p:spPr>
        <p:txBody>
          <a:bodyPr spcFirstLastPara="1" wrap="square" lIns="91425" tIns="91425" rIns="91425" bIns="91425" anchor="t" anchorCtr="0">
            <a:spAutoFit/>
          </a:bodyPr>
          <a:lstStyle/>
          <a:p>
            <a:pPr algn="ctr"/>
            <a:r>
              <a:rPr lang="en" sz="2700" b="1" u="sng" dirty="0">
                <a:latin typeface="Times New Roman"/>
                <a:ea typeface="Times New Roman"/>
                <a:cs typeface="Times New Roman"/>
              </a:rPr>
              <a:t>SPEECH EMOTION RECOGNITION SYSTEM</a:t>
            </a:r>
          </a:p>
        </p:txBody>
      </p:sp>
      <p:sp>
        <p:nvSpPr>
          <p:cNvPr id="2" name="TextBox 1">
            <a:extLst>
              <a:ext uri="{FF2B5EF4-FFF2-40B4-BE49-F238E27FC236}">
                <a16:creationId xmlns:a16="http://schemas.microsoft.com/office/drawing/2014/main" id="{AAF50137-AAA8-AC15-64E0-89E32D754041}"/>
              </a:ext>
            </a:extLst>
          </p:cNvPr>
          <p:cNvSpPr txBox="1"/>
          <p:nvPr/>
        </p:nvSpPr>
        <p:spPr>
          <a:xfrm>
            <a:off x="138366" y="3530718"/>
            <a:ext cx="8867268" cy="1323439"/>
          </a:xfrm>
          <a:prstGeom prst="rect">
            <a:avLst/>
          </a:prstGeom>
          <a:noFill/>
        </p:spPr>
        <p:txBody>
          <a:bodyPr wrap="square" lIns="91440" tIns="45720" rIns="91440" bIns="45720" rtlCol="0" anchor="t">
            <a:spAutoFit/>
          </a:bodyPr>
          <a:lstStyle/>
          <a:p>
            <a:pPr rtl="0">
              <a:spcBef>
                <a:spcPts val="0"/>
              </a:spcBef>
              <a:spcAft>
                <a:spcPts val="0"/>
              </a:spcAft>
            </a:pPr>
            <a:r>
              <a:rPr lang="en-US" sz="1600" b="1" i="0" u="none" strike="noStrike" dirty="0">
                <a:solidFill>
                  <a:srgbClr val="000000"/>
                </a:solidFill>
                <a:effectLst/>
                <a:latin typeface="Times New Roman" panose="02020603050405020304" pitchFamily="18" charset="0"/>
              </a:rPr>
              <a:t>Guided By :</a:t>
            </a:r>
            <a:r>
              <a:rPr lang="en-US" sz="1600" b="0" i="0" u="none" strike="noStrike" dirty="0">
                <a:solidFill>
                  <a:srgbClr val="000000"/>
                </a:solidFill>
                <a:effectLst/>
                <a:latin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rPr>
              <a:t>Work Done By:</a:t>
            </a:r>
            <a:endParaRPr lang="en-US" sz="1600" b="0" dirty="0">
              <a:effectLst/>
            </a:endParaRPr>
          </a:p>
          <a:p>
            <a:r>
              <a:rPr lang="en-US" sz="1600" dirty="0" err="1">
                <a:latin typeface="Times New Roman"/>
              </a:rPr>
              <a:t>DR.Kannappan</a:t>
            </a:r>
            <a:r>
              <a:rPr lang="en-US" sz="1600" dirty="0">
                <a:latin typeface="Times New Roman"/>
              </a:rPr>
              <a:t>                             </a:t>
            </a:r>
            <a:r>
              <a:rPr lang="en-US" sz="1600" b="0" i="0" u="none" strike="noStrike" dirty="0">
                <a:solidFill>
                  <a:srgbClr val="000000"/>
                </a:solidFill>
                <a:effectLst/>
                <a:latin typeface="Times New Roman"/>
              </a:rPr>
              <a:t>                                                           </a:t>
            </a:r>
            <a:r>
              <a:rPr lang="en-US" sz="1600" dirty="0">
                <a:latin typeface="Times New Roman"/>
              </a:rPr>
              <a:t>                             </a:t>
            </a:r>
            <a:r>
              <a:rPr lang="en-US" sz="1600" dirty="0" err="1">
                <a:latin typeface="Times New Roman"/>
              </a:rPr>
              <a:t>KishoreKumar</a:t>
            </a:r>
            <a:r>
              <a:rPr lang="en-US" sz="1600" dirty="0">
                <a:latin typeface="Times New Roman"/>
              </a:rPr>
              <a:t> S</a:t>
            </a:r>
            <a:endParaRPr lang="en-US" sz="1600" b="0" dirty="0">
              <a:effectLst/>
            </a:endParaRPr>
          </a:p>
          <a:p>
            <a:r>
              <a:rPr lang="en-US" sz="1600" b="0" i="0" u="none" strike="noStrike" dirty="0">
                <a:solidFill>
                  <a:srgbClr val="000000"/>
                </a:solidFill>
                <a:effectLst/>
                <a:latin typeface="Times New Roman"/>
              </a:rPr>
              <a:t>(Course Faculty)                                                      </a:t>
            </a:r>
            <a:r>
              <a:rPr lang="en-US" sz="1600" dirty="0">
                <a:latin typeface="Times New Roman"/>
              </a:rPr>
              <a:t>                                                                   </a:t>
            </a:r>
            <a:r>
              <a:rPr lang="en-US" sz="1600" b="0" i="0" u="none" strike="noStrike" dirty="0">
                <a:solidFill>
                  <a:srgbClr val="000000"/>
                </a:solidFill>
                <a:effectLst/>
                <a:latin typeface="Times New Roman"/>
              </a:rPr>
              <a:t> (</a:t>
            </a:r>
            <a:r>
              <a:rPr lang="en-US" sz="1600" dirty="0">
                <a:latin typeface="Times New Roman"/>
              </a:rPr>
              <a:t>192110526</a:t>
            </a:r>
            <a:r>
              <a:rPr lang="en-US" sz="1600" b="0" i="0" u="none" strike="noStrike" dirty="0">
                <a:solidFill>
                  <a:srgbClr val="000000"/>
                </a:solidFill>
                <a:effectLst/>
                <a:latin typeface="Times New Roman"/>
              </a:rPr>
              <a:t>)</a:t>
            </a:r>
            <a:endParaRPr lang="en-US" sz="1600" b="0" dirty="0">
              <a:effectLst/>
              <a:latin typeface="Times New Roman"/>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High Performance Networks                                                                      Computer Science &amp; Engineering</a:t>
            </a:r>
            <a:endParaRPr lang="en-US" sz="1600" b="0" dirty="0">
              <a:effectLst/>
            </a:endParaRPr>
          </a:p>
          <a:p>
            <a:r>
              <a:rPr lang="en-US" sz="1600" b="0" i="0" u="none" strike="noStrike" dirty="0">
                <a:solidFill>
                  <a:srgbClr val="000000"/>
                </a:solidFill>
                <a:effectLst/>
                <a:latin typeface="Times New Roman" panose="02020603050405020304" pitchFamily="18" charset="0"/>
              </a:rPr>
              <a:t>Saveetha School of Engineering                                                                   Saveetha School of Engineering </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35"/>
        <p:cNvGrpSpPr/>
        <p:nvPr/>
      </p:nvGrpSpPr>
      <p:grpSpPr>
        <a:xfrm>
          <a:off x="0" y="0"/>
          <a:ext cx="0" cy="0"/>
          <a:chOff x="0" y="0"/>
          <a:chExt cx="0" cy="0"/>
        </a:xfrm>
      </p:grpSpPr>
      <p:sp>
        <p:nvSpPr>
          <p:cNvPr id="136" name="Google Shape;136;p23"/>
          <p:cNvSpPr txBox="1"/>
          <p:nvPr/>
        </p:nvSpPr>
        <p:spPr>
          <a:xfrm>
            <a:off x="371700" y="1001481"/>
            <a:ext cx="8379900" cy="3139291"/>
          </a:xfrm>
          <a:prstGeom prst="rect">
            <a:avLst/>
          </a:prstGeom>
          <a:noFill/>
          <a:ln>
            <a:noFill/>
          </a:ln>
        </p:spPr>
        <p:txBody>
          <a:bodyPr spcFirstLastPara="1" wrap="square" lIns="91425" tIns="91425" rIns="91425" bIns="91425" anchor="t" anchorCtr="0">
            <a:spAutoFit/>
          </a:bodyPr>
          <a:lstStyle/>
          <a:p>
            <a:pPr algn="just">
              <a:buSzPts val="1600"/>
              <a:buFont typeface="Arial"/>
              <a:buChar char="•"/>
            </a:pPr>
            <a:r>
              <a:rPr lang="en" sz="2400" dirty="0">
                <a:latin typeface="Times New Roman"/>
              </a:rPr>
              <a:t>1. Advanced feature extraction techniques for rich information capture.</a:t>
            </a:r>
          </a:p>
          <a:p>
            <a:pPr algn="just">
              <a:buSzPts val="1600"/>
              <a:buFont typeface="Arial"/>
              <a:buChar char="•"/>
            </a:pPr>
            <a:r>
              <a:rPr lang="en" sz="2400" dirty="0">
                <a:latin typeface="Times New Roman"/>
              </a:rPr>
              <a:t>2. Ensemble learning framework for improved classification performance.</a:t>
            </a:r>
          </a:p>
          <a:p>
            <a:pPr algn="just">
              <a:buSzPts val="1600"/>
              <a:buFont typeface="Arial"/>
              <a:buChar char="•"/>
            </a:pPr>
            <a:r>
              <a:rPr lang="en" sz="2400" dirty="0">
                <a:latin typeface="Times New Roman"/>
              </a:rPr>
              <a:t>3. Context-aware emotion modeling for enhanced understanding.</a:t>
            </a:r>
          </a:p>
          <a:p>
            <a:pPr algn="just">
              <a:buSzPts val="1600"/>
              <a:buFont typeface="Arial"/>
              <a:buChar char="•"/>
            </a:pPr>
            <a:r>
              <a:rPr lang="en" sz="2400" dirty="0">
                <a:latin typeface="Times New Roman"/>
              </a:rPr>
              <a:t>4. Transfer learning for adaptability to new domains.</a:t>
            </a:r>
          </a:p>
          <a:p>
            <a:pPr algn="just">
              <a:buSzPts val="1600"/>
              <a:buFont typeface="Arial"/>
              <a:buChar char="•"/>
            </a:pPr>
            <a:r>
              <a:rPr lang="en" sz="2400" dirty="0">
                <a:latin typeface="Times New Roman"/>
              </a:rPr>
              <a:t>5. Real-time feedback mechanism for continuous monitoring and adaptation.</a:t>
            </a:r>
          </a:p>
        </p:txBody>
      </p:sp>
      <p:pic>
        <p:nvPicPr>
          <p:cNvPr id="137" name="Google Shape;137;p23"/>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38" name="Google Shape;138;p23"/>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139" name="Google Shape;139;p23"/>
          <p:cNvSpPr txBox="1"/>
          <p:nvPr/>
        </p:nvSpPr>
        <p:spPr>
          <a:xfrm>
            <a:off x="2923350" y="169575"/>
            <a:ext cx="3297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a:latin typeface="Times New Roman"/>
                <a:ea typeface="Times New Roman"/>
                <a:cs typeface="Times New Roman"/>
                <a:sym typeface="Times New Roman"/>
              </a:rPr>
              <a:t>PROPOSED SYSTEM</a:t>
            </a:r>
            <a:endParaRPr sz="2500" b="1" u="sng">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45" name="Google Shape;145;p24"/>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146" name="Google Shape;146;p24"/>
          <p:cNvSpPr txBox="1"/>
          <p:nvPr/>
        </p:nvSpPr>
        <p:spPr>
          <a:xfrm>
            <a:off x="2636850" y="258200"/>
            <a:ext cx="3870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u="sng">
                <a:latin typeface="Times New Roman"/>
                <a:ea typeface="Times New Roman"/>
                <a:cs typeface="Times New Roman"/>
                <a:sym typeface="Times New Roman"/>
              </a:rPr>
              <a:t>SYSTEM ARCHITECTURE</a:t>
            </a:r>
            <a:endParaRPr sz="2300" b="1" u="sng">
              <a:latin typeface="Times New Roman"/>
              <a:ea typeface="Times New Roman"/>
              <a:cs typeface="Times New Roman"/>
              <a:sym typeface="Times New Roman"/>
            </a:endParaRPr>
          </a:p>
        </p:txBody>
      </p:sp>
      <p:pic>
        <p:nvPicPr>
          <p:cNvPr id="2" name="Picture 1" descr="A diagram of a person&amp;#39;s process&#10;&#10;Description automatically generated">
            <a:extLst>
              <a:ext uri="{FF2B5EF4-FFF2-40B4-BE49-F238E27FC236}">
                <a16:creationId xmlns:a16="http://schemas.microsoft.com/office/drawing/2014/main" id="{E1E094CB-9D19-B22B-3EBD-6A126A58E422}"/>
              </a:ext>
            </a:extLst>
          </p:cNvPr>
          <p:cNvPicPr>
            <a:picLocks noChangeAspect="1"/>
          </p:cNvPicPr>
          <p:nvPr/>
        </p:nvPicPr>
        <p:blipFill>
          <a:blip r:embed="rId5"/>
          <a:stretch>
            <a:fillRect/>
          </a:stretch>
        </p:blipFill>
        <p:spPr>
          <a:xfrm>
            <a:off x="1304745" y="895406"/>
            <a:ext cx="6825650" cy="40859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53" name="Google Shape;153;p25"/>
          <p:cNvPicPr preferRelativeResize="0"/>
          <p:nvPr/>
        </p:nvPicPr>
        <p:blipFill>
          <a:blip r:embed="rId4">
            <a:alphaModFix/>
          </a:blip>
          <a:stretch>
            <a:fillRect/>
          </a:stretch>
        </p:blipFill>
        <p:spPr>
          <a:xfrm>
            <a:off x="8236950" y="53725"/>
            <a:ext cx="725200" cy="857950"/>
          </a:xfrm>
          <a:prstGeom prst="rect">
            <a:avLst/>
          </a:prstGeom>
          <a:noFill/>
          <a:ln>
            <a:noFill/>
          </a:ln>
        </p:spPr>
      </p:pic>
      <p:sp>
        <p:nvSpPr>
          <p:cNvPr id="155" name="Google Shape;155;p25"/>
          <p:cNvSpPr txBox="1"/>
          <p:nvPr/>
        </p:nvSpPr>
        <p:spPr>
          <a:xfrm>
            <a:off x="3422563" y="169575"/>
            <a:ext cx="2665522"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dirty="0">
                <a:latin typeface="Times New Roman"/>
                <a:ea typeface="Times New Roman"/>
                <a:cs typeface="Times New Roman"/>
                <a:sym typeface="Times New Roman"/>
              </a:rPr>
              <a:t>FLOWCHART</a:t>
            </a:r>
            <a:endParaRPr sz="2500" b="1" u="sng" dirty="0">
              <a:latin typeface="Times New Roman"/>
              <a:ea typeface="Times New Roman"/>
              <a:cs typeface="Times New Roman"/>
              <a:sym typeface="Times New Roman"/>
            </a:endParaRPr>
          </a:p>
        </p:txBody>
      </p:sp>
      <p:pic>
        <p:nvPicPr>
          <p:cNvPr id="2" name="Picture 1" descr="A diagram of a process&#10;&#10;Description automatically generated">
            <a:extLst>
              <a:ext uri="{FF2B5EF4-FFF2-40B4-BE49-F238E27FC236}">
                <a16:creationId xmlns:a16="http://schemas.microsoft.com/office/drawing/2014/main" id="{9C2CC0D3-0608-D339-B91F-845CD2A8FDD2}"/>
              </a:ext>
            </a:extLst>
          </p:cNvPr>
          <p:cNvPicPr>
            <a:picLocks noChangeAspect="1"/>
          </p:cNvPicPr>
          <p:nvPr/>
        </p:nvPicPr>
        <p:blipFill>
          <a:blip r:embed="rId5"/>
          <a:stretch>
            <a:fillRect/>
          </a:stretch>
        </p:blipFill>
        <p:spPr>
          <a:xfrm>
            <a:off x="884209" y="919942"/>
            <a:ext cx="7397149" cy="36378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59"/>
        <p:cNvGrpSpPr/>
        <p:nvPr/>
      </p:nvGrpSpPr>
      <p:grpSpPr>
        <a:xfrm>
          <a:off x="0" y="0"/>
          <a:ext cx="0" cy="0"/>
          <a:chOff x="0" y="0"/>
          <a:chExt cx="0" cy="0"/>
        </a:xfrm>
      </p:grpSpPr>
      <p:sp>
        <p:nvSpPr>
          <p:cNvPr id="160" name="Google Shape;160;p26"/>
          <p:cNvSpPr txBox="1"/>
          <p:nvPr/>
        </p:nvSpPr>
        <p:spPr>
          <a:xfrm>
            <a:off x="220700" y="854825"/>
            <a:ext cx="8453100" cy="29176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Times New Roman"/>
                <a:ea typeface="Times New Roman"/>
                <a:cs typeface="Times New Roman"/>
                <a:sym typeface="Times New Roman"/>
              </a:rPr>
              <a:t>Modules:</a:t>
            </a:r>
            <a:endParaRPr sz="2400" b="1" dirty="0">
              <a:latin typeface="Times New Roman"/>
              <a:ea typeface="Times New Roman"/>
              <a:cs typeface="Times New Roman"/>
              <a:sym typeface="Times New Roman"/>
            </a:endParaRPr>
          </a:p>
          <a:p>
            <a:pPr marL="0" lvl="0" indent="0" algn="l" rtl="0">
              <a:lnSpc>
                <a:spcPct val="40000"/>
              </a:lnSpc>
              <a:spcBef>
                <a:spcPts val="0"/>
              </a:spcBef>
              <a:spcAft>
                <a:spcPts val="0"/>
              </a:spcAft>
              <a:buNone/>
            </a:pPr>
            <a:endParaRPr sz="2400" b="1">
              <a:latin typeface="Times New Roman"/>
              <a:ea typeface="Times New Roman"/>
              <a:cs typeface="Times New Roman"/>
              <a:sym typeface="Times New Roman"/>
            </a:endParaRPr>
          </a:p>
          <a:p>
            <a:pPr>
              <a:buSzPts val="1800"/>
              <a:buFont typeface="Arial"/>
              <a:buChar char="•"/>
            </a:pPr>
            <a:r>
              <a:rPr lang="en" sz="2400" dirty="0">
                <a:latin typeface="Times New Roman"/>
              </a:rPr>
              <a:t>1. Dataset</a:t>
            </a:r>
            <a:endParaRPr lang="en" sz="2400">
              <a:latin typeface="Times New Roman"/>
              <a:cs typeface="Times New Roman"/>
            </a:endParaRPr>
          </a:p>
          <a:p>
            <a:pPr>
              <a:buSzPts val="1800"/>
              <a:buFont typeface="Arial"/>
              <a:buChar char="•"/>
            </a:pPr>
            <a:r>
              <a:rPr lang="en" sz="2400" dirty="0">
                <a:latin typeface="Times New Roman"/>
              </a:rPr>
              <a:t>2. Preprocessing</a:t>
            </a:r>
          </a:p>
          <a:p>
            <a:pPr>
              <a:buSzPts val="1800"/>
              <a:buFont typeface="Arial"/>
              <a:buChar char="•"/>
            </a:pPr>
            <a:r>
              <a:rPr lang="en" sz="2400" dirty="0">
                <a:latin typeface="Times New Roman"/>
              </a:rPr>
              <a:t>3. Features</a:t>
            </a:r>
          </a:p>
          <a:p>
            <a:pPr>
              <a:buSzPts val="1800"/>
              <a:buFont typeface="Arial"/>
              <a:buChar char="•"/>
            </a:pPr>
            <a:r>
              <a:rPr lang="en" sz="2400" dirty="0">
                <a:latin typeface="Times New Roman"/>
              </a:rPr>
              <a:t>4. Training</a:t>
            </a:r>
          </a:p>
          <a:p>
            <a:pPr>
              <a:buSzPts val="1800"/>
              <a:buFont typeface="Arial"/>
              <a:buChar char="•"/>
            </a:pPr>
            <a:r>
              <a:rPr lang="en" sz="2400" dirty="0">
                <a:latin typeface="Times New Roman"/>
              </a:rPr>
              <a:t>5. Classification</a:t>
            </a:r>
          </a:p>
          <a:p>
            <a:pPr>
              <a:buSzPts val="1800"/>
              <a:buChar char="•"/>
            </a:pPr>
            <a:r>
              <a:rPr lang="en" sz="2400" dirty="0">
                <a:latin typeface="Times New Roman"/>
              </a:rPr>
              <a:t>6. Evaluation</a:t>
            </a:r>
          </a:p>
        </p:txBody>
      </p:sp>
      <p:pic>
        <p:nvPicPr>
          <p:cNvPr id="161" name="Google Shape;161;p26"/>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62" name="Google Shape;162;p26"/>
          <p:cNvPicPr preferRelativeResize="0"/>
          <p:nvPr/>
        </p:nvPicPr>
        <p:blipFill>
          <a:blip r:embed="rId4">
            <a:alphaModFix/>
          </a:blip>
          <a:stretch>
            <a:fillRect/>
          </a:stretch>
        </p:blipFill>
        <p:spPr>
          <a:xfrm>
            <a:off x="8236950" y="53725"/>
            <a:ext cx="801100" cy="9477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94"/>
        <p:cNvGrpSpPr/>
        <p:nvPr/>
      </p:nvGrpSpPr>
      <p:grpSpPr>
        <a:xfrm>
          <a:off x="0" y="0"/>
          <a:ext cx="0" cy="0"/>
          <a:chOff x="0" y="0"/>
          <a:chExt cx="0" cy="0"/>
        </a:xfrm>
      </p:grpSpPr>
      <p:sp>
        <p:nvSpPr>
          <p:cNvPr id="195" name="Google Shape;195;p30"/>
          <p:cNvSpPr txBox="1"/>
          <p:nvPr/>
        </p:nvSpPr>
        <p:spPr>
          <a:xfrm>
            <a:off x="229361" y="1221243"/>
            <a:ext cx="7735500" cy="3262401"/>
          </a:xfrm>
          <a:prstGeom prst="rect">
            <a:avLst/>
          </a:prstGeom>
          <a:noFill/>
          <a:ln>
            <a:noFill/>
          </a:ln>
        </p:spPr>
        <p:txBody>
          <a:bodyPr spcFirstLastPara="1" wrap="square" lIns="91425" tIns="91425" rIns="91425" bIns="91425" anchor="t" anchorCtr="0">
            <a:spAutoFit/>
          </a:bodyPr>
          <a:lstStyle/>
          <a:p>
            <a:pPr>
              <a:buClr>
                <a:schemeClr val="lt1"/>
              </a:buClr>
              <a:buSzPts val="2000"/>
              <a:buFont typeface="Arial"/>
              <a:buChar char="•"/>
            </a:pPr>
            <a:r>
              <a:rPr lang="en" sz="2000" dirty="0">
                <a:solidFill>
                  <a:schemeClr val="lt1"/>
                </a:solidFill>
                <a:latin typeface="Times New Roman"/>
              </a:rPr>
              <a:t>1. Insightful: Provides insights into emotional states, aiding in understanding human behavior.</a:t>
            </a:r>
            <a:endParaRPr lang="en" sz="2000">
              <a:solidFill>
                <a:schemeClr val="lt1"/>
              </a:solidFill>
              <a:latin typeface="Times New Roman"/>
              <a:cs typeface="Times New Roman"/>
            </a:endParaRPr>
          </a:p>
          <a:p>
            <a:pPr>
              <a:buClr>
                <a:schemeClr val="lt1"/>
              </a:buClr>
              <a:buSzPts val="2000"/>
              <a:buFont typeface="Arial"/>
              <a:buChar char="•"/>
            </a:pPr>
            <a:r>
              <a:rPr lang="en" sz="2000" dirty="0">
                <a:solidFill>
                  <a:schemeClr val="lt1"/>
                </a:solidFill>
                <a:latin typeface="Times New Roman"/>
              </a:rPr>
              <a:t>2. Personalized: Enables personalized services and responses based on detected emotions.</a:t>
            </a:r>
          </a:p>
          <a:p>
            <a:pPr>
              <a:buClr>
                <a:schemeClr val="lt1"/>
              </a:buClr>
              <a:buSzPts val="2000"/>
              <a:buFont typeface="Arial"/>
              <a:buChar char="•"/>
            </a:pPr>
            <a:r>
              <a:rPr lang="en" sz="2000" dirty="0">
                <a:solidFill>
                  <a:schemeClr val="lt1"/>
                </a:solidFill>
                <a:latin typeface="Times New Roman"/>
              </a:rPr>
              <a:t>3. Enhanced Communication: Facilitates better communication by recognizing emotional cues in speech.</a:t>
            </a:r>
            <a:endParaRPr lang="en" sz="2000">
              <a:solidFill>
                <a:schemeClr val="lt1"/>
              </a:solidFill>
              <a:latin typeface="Times New Roman"/>
            </a:endParaRPr>
          </a:p>
          <a:p>
            <a:pPr>
              <a:buClr>
                <a:schemeClr val="lt1"/>
              </a:buClr>
              <a:buSzPts val="2000"/>
              <a:buFont typeface="Arial"/>
              <a:buChar char="•"/>
            </a:pPr>
            <a:r>
              <a:rPr lang="en" sz="2000" dirty="0">
                <a:solidFill>
                  <a:schemeClr val="lt1"/>
                </a:solidFill>
                <a:latin typeface="Times New Roman"/>
              </a:rPr>
              <a:t>4. Behavioral Analysis: Supports behavioral analysis for research and psychological studies.</a:t>
            </a:r>
          </a:p>
          <a:p>
            <a:pPr>
              <a:buClr>
                <a:schemeClr val="lt1"/>
              </a:buClr>
              <a:buSzPts val="2000"/>
              <a:buChar char="•"/>
            </a:pPr>
            <a:r>
              <a:rPr lang="en" sz="2000" dirty="0">
                <a:solidFill>
                  <a:schemeClr val="lt1"/>
                </a:solidFill>
                <a:latin typeface="Times New Roman"/>
              </a:rPr>
              <a:t>5. Human-Computer Interaction: Enhances human-computer interaction by enabling emotion-aware systems.</a:t>
            </a:r>
          </a:p>
        </p:txBody>
      </p:sp>
      <p:pic>
        <p:nvPicPr>
          <p:cNvPr id="196" name="Google Shape;196;p30"/>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97" name="Google Shape;197;p30"/>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198" name="Google Shape;198;p30"/>
          <p:cNvSpPr txBox="1"/>
          <p:nvPr/>
        </p:nvSpPr>
        <p:spPr>
          <a:xfrm>
            <a:off x="3367958" y="454275"/>
            <a:ext cx="232086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solidFill>
                  <a:schemeClr val="lt1"/>
                </a:solidFill>
                <a:latin typeface="Times New Roman"/>
                <a:ea typeface="Times New Roman"/>
                <a:cs typeface="Times New Roman"/>
                <a:sym typeface="Times New Roman"/>
              </a:rPr>
              <a:t>ADVANTAGES</a:t>
            </a:r>
            <a:endParaRPr sz="2700" b="1" u="sng" dirty="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2"/>
        <p:cNvGrpSpPr/>
        <p:nvPr/>
      </p:nvGrpSpPr>
      <p:grpSpPr>
        <a:xfrm>
          <a:off x="0" y="0"/>
          <a:ext cx="0" cy="0"/>
          <a:chOff x="0" y="0"/>
          <a:chExt cx="0" cy="0"/>
        </a:xfrm>
      </p:grpSpPr>
      <p:sp>
        <p:nvSpPr>
          <p:cNvPr id="203" name="Google Shape;203;p31"/>
          <p:cNvSpPr txBox="1"/>
          <p:nvPr/>
        </p:nvSpPr>
        <p:spPr>
          <a:xfrm>
            <a:off x="85250" y="980330"/>
            <a:ext cx="8507400" cy="3262401"/>
          </a:xfrm>
          <a:prstGeom prst="rect">
            <a:avLst/>
          </a:prstGeom>
          <a:noFill/>
          <a:ln>
            <a:noFill/>
          </a:ln>
        </p:spPr>
        <p:txBody>
          <a:bodyPr spcFirstLastPara="1" wrap="square" lIns="91425" tIns="91425" rIns="91425" bIns="91425" anchor="t" anchorCtr="0">
            <a:spAutoFit/>
          </a:bodyPr>
          <a:lstStyle/>
          <a:p>
            <a:pPr algn="just">
              <a:buClr>
                <a:schemeClr val="lt1"/>
              </a:buClr>
              <a:buSzPts val="1800"/>
              <a:buFont typeface="Arial"/>
              <a:buChar char="•"/>
            </a:pPr>
            <a:r>
              <a:rPr lang="en" sz="2000" dirty="0">
                <a:latin typeface="Times New Roman"/>
                <a:cs typeface="Times New Roman"/>
              </a:rPr>
              <a:t>1. Complexity: Emotions are multifaceted and nuanced, making accurate recognition challenging.</a:t>
            </a:r>
          </a:p>
          <a:p>
            <a:pPr algn="just">
              <a:buClr>
                <a:schemeClr val="lt1"/>
              </a:buClr>
              <a:buSzPts val="1800"/>
              <a:buFont typeface="Arial"/>
              <a:buChar char="•"/>
            </a:pPr>
            <a:r>
              <a:rPr lang="en" sz="2000" dirty="0">
                <a:latin typeface="Times New Roman"/>
                <a:cs typeface="Times New Roman"/>
              </a:rPr>
              <a:t>2. Subjectivity: Interpretation of emotions can vary between individuals and cultures, leading to potential inaccuracies.</a:t>
            </a:r>
          </a:p>
          <a:p>
            <a:pPr algn="just">
              <a:buClr>
                <a:schemeClr val="lt1"/>
              </a:buClr>
              <a:buSzPts val="1800"/>
              <a:buFont typeface="Arial"/>
              <a:buChar char="•"/>
            </a:pPr>
            <a:r>
              <a:rPr lang="en" sz="2000" dirty="0">
                <a:latin typeface="Times New Roman"/>
                <a:cs typeface="Times New Roman"/>
              </a:rPr>
              <a:t>3. Data Dependency: Relies on labeled datasets for training, which may be limited in size and diversity.</a:t>
            </a:r>
          </a:p>
          <a:p>
            <a:pPr algn="just">
              <a:buClr>
                <a:schemeClr val="lt1"/>
              </a:buClr>
              <a:buSzPts val="1800"/>
              <a:buFont typeface="Arial"/>
              <a:buChar char="•"/>
            </a:pPr>
            <a:r>
              <a:rPr lang="en" sz="2000" dirty="0">
                <a:latin typeface="Times New Roman"/>
                <a:cs typeface="Times New Roman"/>
              </a:rPr>
              <a:t>4. Environmental Factors: Sensitivity to background noise and other environmental factors can affect recognition accuracy.</a:t>
            </a:r>
          </a:p>
          <a:p>
            <a:pPr algn="just">
              <a:buClr>
                <a:schemeClr val="lt1"/>
              </a:buClr>
              <a:buSzPts val="1800"/>
              <a:buChar char="•"/>
            </a:pPr>
            <a:r>
              <a:rPr lang="en" sz="2000" dirty="0">
                <a:latin typeface="Times New Roman"/>
                <a:cs typeface="Times New Roman"/>
              </a:rPr>
              <a:t>5. Contextual Understanding: Difficulty in understanding emotions within the context of conversations or situations may lead to misinterpretations.</a:t>
            </a:r>
          </a:p>
        </p:txBody>
      </p:sp>
      <p:pic>
        <p:nvPicPr>
          <p:cNvPr id="204" name="Google Shape;204;p31"/>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205" name="Google Shape;205;p31"/>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207" name="Google Shape;207;p31"/>
          <p:cNvSpPr txBox="1"/>
          <p:nvPr/>
        </p:nvSpPr>
        <p:spPr>
          <a:xfrm>
            <a:off x="3188169" y="374182"/>
            <a:ext cx="230156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latin typeface="Times New Roman"/>
                <a:ea typeface="Times New Roman"/>
                <a:cs typeface="Times New Roman"/>
                <a:sym typeface="Times New Roman"/>
              </a:rPr>
              <a:t>LIMITATIONS</a:t>
            </a:r>
            <a:endParaRPr sz="2400" b="1" u="sng"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21"/>
        <p:cNvGrpSpPr/>
        <p:nvPr/>
      </p:nvGrpSpPr>
      <p:grpSpPr>
        <a:xfrm>
          <a:off x="0" y="0"/>
          <a:ext cx="0" cy="0"/>
          <a:chOff x="0" y="0"/>
          <a:chExt cx="0" cy="0"/>
        </a:xfrm>
      </p:grpSpPr>
      <p:pic>
        <p:nvPicPr>
          <p:cNvPr id="223" name="Google Shape;223;p33"/>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224" name="Google Shape;224;p33"/>
          <p:cNvPicPr preferRelativeResize="0"/>
          <p:nvPr/>
        </p:nvPicPr>
        <p:blipFill>
          <a:blip r:embed="rId4">
            <a:alphaModFix/>
          </a:blip>
          <a:stretch>
            <a:fillRect/>
          </a:stretch>
        </p:blipFill>
        <p:spPr>
          <a:xfrm>
            <a:off x="8236950" y="53725"/>
            <a:ext cx="801100" cy="947756"/>
          </a:xfrm>
          <a:prstGeom prst="rect">
            <a:avLst/>
          </a:prstGeom>
          <a:noFill/>
          <a:ln>
            <a:noFill/>
          </a:ln>
        </p:spPr>
      </p:pic>
      <p:pic>
        <p:nvPicPr>
          <p:cNvPr id="2" name="Picture 1" descr="A cartoon character with words&#10;&#10;Description automatically generated">
            <a:extLst>
              <a:ext uri="{FF2B5EF4-FFF2-40B4-BE49-F238E27FC236}">
                <a16:creationId xmlns:a16="http://schemas.microsoft.com/office/drawing/2014/main" id="{E430F001-57C9-C611-35C3-7EF63A9A82ED}"/>
              </a:ext>
            </a:extLst>
          </p:cNvPr>
          <p:cNvPicPr>
            <a:picLocks noChangeAspect="1"/>
          </p:cNvPicPr>
          <p:nvPr/>
        </p:nvPicPr>
        <p:blipFill rotWithShape="1">
          <a:blip r:embed="rId5"/>
          <a:srcRect t="13115" r="-172" b="328"/>
          <a:stretch/>
        </p:blipFill>
        <p:spPr>
          <a:xfrm>
            <a:off x="691013" y="1217943"/>
            <a:ext cx="7945306" cy="35715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35"/>
        <p:cNvGrpSpPr/>
        <p:nvPr/>
      </p:nvGrpSpPr>
      <p:grpSpPr>
        <a:xfrm>
          <a:off x="0" y="0"/>
          <a:ext cx="0" cy="0"/>
          <a:chOff x="0" y="0"/>
          <a:chExt cx="0" cy="0"/>
        </a:xfrm>
      </p:grpSpPr>
      <p:sp>
        <p:nvSpPr>
          <p:cNvPr id="236" name="Google Shape;236;p35"/>
          <p:cNvSpPr txBox="1"/>
          <p:nvPr/>
        </p:nvSpPr>
        <p:spPr>
          <a:xfrm>
            <a:off x="320000" y="920966"/>
            <a:ext cx="8317500" cy="388924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400"/>
              </a:spcBef>
              <a:spcAft>
                <a:spcPts val="0"/>
              </a:spcAft>
              <a:buNone/>
            </a:pPr>
            <a:r>
              <a:rPr lang="en" sz="2000" b="1" u="sng" dirty="0">
                <a:solidFill>
                  <a:schemeClr val="lt1"/>
                </a:solidFill>
                <a:latin typeface="Times New Roman"/>
                <a:ea typeface="Times New Roman"/>
                <a:cs typeface="Times New Roman"/>
                <a:sym typeface="Times New Roman"/>
              </a:rPr>
              <a:t>EXAMPLE:</a:t>
            </a:r>
            <a:endParaRPr lang="en-US" sz="1200" dirty="0">
              <a:solidFill>
                <a:schemeClr val="lt1"/>
              </a:solidFill>
              <a:ea typeface="Times New Roman"/>
            </a:endParaRPr>
          </a:p>
          <a:p>
            <a:pPr algn="just"/>
            <a:r>
              <a:rPr lang="en" sz="1600" b="1" dirty="0">
                <a:solidFill>
                  <a:schemeClr val="lt1"/>
                </a:solidFill>
                <a:latin typeface="Times New Roman"/>
              </a:rPr>
              <a:t>Emotion-aware Virtual Assistants</a:t>
            </a:r>
            <a:r>
              <a:rPr lang="en" sz="1600" dirty="0">
                <a:solidFill>
                  <a:srgbClr val="0D0D0D"/>
                </a:solidFill>
                <a:latin typeface="Times New Roman"/>
              </a:rPr>
              <a:t>: Integrating SER into virtual assistants like Siri or Google Assistant allows them to respond empathetically, adjusting their tone or responses based on the user's emotional state in real-time.</a:t>
            </a:r>
            <a:endParaRPr lang="en" sz="1600">
              <a:latin typeface="Times New Roman"/>
            </a:endParaRPr>
          </a:p>
          <a:p>
            <a:pPr algn="just"/>
            <a:endParaRPr lang="en" sz="1600" dirty="0">
              <a:solidFill>
                <a:srgbClr val="0D0D0D"/>
              </a:solidFill>
              <a:latin typeface="Times New Roman"/>
            </a:endParaRPr>
          </a:p>
          <a:p>
            <a:pPr algn="just"/>
            <a:r>
              <a:rPr lang="en" sz="1600" b="1" dirty="0">
                <a:solidFill>
                  <a:schemeClr val="lt1"/>
                </a:solidFill>
                <a:latin typeface="Times New Roman"/>
              </a:rPr>
              <a:t>Customer Service and Call Centers</a:t>
            </a:r>
            <a:r>
              <a:rPr lang="en" sz="1600" dirty="0">
                <a:solidFill>
                  <a:srgbClr val="0D0D0D"/>
                </a:solidFill>
                <a:latin typeface="Times New Roman"/>
              </a:rPr>
              <a:t>: Implementing SER in call centers enables automatic emotion detection during customer calls, helping agents gauge customer satisfaction and tailor responses accordingly to improve service quality.</a:t>
            </a:r>
            <a:endParaRPr lang="en" sz="1600" dirty="0">
              <a:latin typeface="Times New Roman"/>
            </a:endParaRPr>
          </a:p>
          <a:p>
            <a:pPr algn="just"/>
            <a:endParaRPr lang="en" sz="1600" dirty="0">
              <a:solidFill>
                <a:srgbClr val="0D0D0D"/>
              </a:solidFill>
              <a:latin typeface="Times New Roman"/>
            </a:endParaRPr>
          </a:p>
          <a:p>
            <a:pPr algn="just"/>
            <a:r>
              <a:rPr lang="en" sz="1600" b="1" dirty="0">
                <a:solidFill>
                  <a:schemeClr val="lt1"/>
                </a:solidFill>
                <a:latin typeface="Times New Roman"/>
              </a:rPr>
              <a:t>Mental Health Monitoring Apps</a:t>
            </a:r>
            <a:r>
              <a:rPr lang="en" sz="1600" dirty="0">
                <a:solidFill>
                  <a:srgbClr val="0D0D0D"/>
                </a:solidFill>
                <a:latin typeface="Times New Roman"/>
              </a:rPr>
              <a:t>: SER can be used in mental health monitoring applications to analyze users' speech patterns and detect changes in emotional states, providing timely interventions or alerts for individuals experiencing distress.</a:t>
            </a:r>
            <a:endParaRPr lang="en" sz="1600" dirty="0">
              <a:latin typeface="Times New Roman"/>
            </a:endParaRPr>
          </a:p>
          <a:p>
            <a:pPr algn="just">
              <a:lnSpc>
                <a:spcPct val="114999"/>
              </a:lnSpc>
              <a:spcBef>
                <a:spcPts val="1400"/>
              </a:spcBef>
            </a:pPr>
            <a:endParaRPr lang="en" sz="1600" b="1" u="sng" dirty="0">
              <a:solidFill>
                <a:schemeClr val="lt1"/>
              </a:solidFill>
              <a:latin typeface="Times New Roman"/>
              <a:cs typeface="Times New Roman"/>
            </a:endParaRPr>
          </a:p>
        </p:txBody>
      </p:sp>
      <p:pic>
        <p:nvPicPr>
          <p:cNvPr id="237" name="Google Shape;237;p35"/>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238" name="Google Shape;238;p35"/>
          <p:cNvPicPr preferRelativeResize="0"/>
          <p:nvPr/>
        </p:nvPicPr>
        <p:blipFill>
          <a:blip r:embed="rId4">
            <a:alphaModFix/>
          </a:blip>
          <a:stretch>
            <a:fillRect/>
          </a:stretch>
        </p:blipFill>
        <p:spPr>
          <a:xfrm>
            <a:off x="8236950" y="53725"/>
            <a:ext cx="801100" cy="9477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344850" y="1001481"/>
            <a:ext cx="8454300" cy="3893343"/>
          </a:xfrm>
          <a:prstGeom prst="rect">
            <a:avLst/>
          </a:prstGeom>
          <a:noFill/>
          <a:ln>
            <a:noFill/>
          </a:ln>
        </p:spPr>
        <p:txBody>
          <a:bodyPr spcFirstLastPara="1" wrap="square" lIns="91425" tIns="91425" rIns="91425" bIns="91425" anchor="t" anchorCtr="0">
            <a:spAutoFit/>
          </a:bodyPr>
          <a:lstStyle/>
          <a:p>
            <a:pPr algn="just"/>
            <a:r>
              <a:rPr lang="en" sz="2000" b="1" dirty="0">
                <a:solidFill>
                  <a:schemeClr val="lt1"/>
                </a:solidFill>
                <a:latin typeface="Times New Roman"/>
                <a:ea typeface="Times New Roman"/>
                <a:cs typeface="Times New Roman"/>
                <a:sym typeface="Times New Roman"/>
              </a:rPr>
              <a:t>Educational Tools</a:t>
            </a:r>
            <a:r>
              <a:rPr lang="en" sz="2000" dirty="0">
                <a:solidFill>
                  <a:schemeClr val="lt1"/>
                </a:solidFill>
                <a:latin typeface="Times New Roman"/>
                <a:ea typeface="Times New Roman"/>
                <a:cs typeface="Times New Roman"/>
                <a:sym typeface="Times New Roman"/>
              </a:rPr>
              <a:t>: In educational settings, real-time SER can be integrated into language learning applications or online tutoring platforms to provide personalized feedback and emotional support to learners based on their speech patterns and emotional cues.</a:t>
            </a:r>
            <a:endParaRPr lang="en" sz="2000" dirty="0">
              <a:solidFill>
                <a:schemeClr val="lt1"/>
              </a:solidFill>
              <a:latin typeface="Times New Roman"/>
              <a:cs typeface="Times New Roman"/>
            </a:endParaRPr>
          </a:p>
          <a:p>
            <a:pPr algn="just"/>
            <a:endParaRPr lang="en" sz="2000" dirty="0">
              <a:solidFill>
                <a:schemeClr val="lt1"/>
              </a:solidFill>
              <a:latin typeface="Times New Roman"/>
              <a:ea typeface="Times New Roman"/>
              <a:cs typeface="Times New Roman"/>
              <a:sym typeface="Times New Roman"/>
            </a:endParaRPr>
          </a:p>
          <a:p>
            <a:pPr algn="just"/>
            <a:r>
              <a:rPr lang="en" sz="2000" b="1" dirty="0">
                <a:solidFill>
                  <a:schemeClr val="lt1"/>
                </a:solidFill>
                <a:latin typeface="Times New Roman"/>
                <a:ea typeface="Times New Roman"/>
                <a:cs typeface="Times New Roman"/>
                <a:sym typeface="Times New Roman"/>
              </a:rPr>
              <a:t>Entertainment and Gaming</a:t>
            </a:r>
            <a:r>
              <a:rPr lang="en" sz="2000" dirty="0">
                <a:solidFill>
                  <a:schemeClr val="lt1"/>
                </a:solidFill>
                <a:latin typeface="Times New Roman"/>
                <a:ea typeface="Times New Roman"/>
                <a:cs typeface="Times New Roman"/>
                <a:sym typeface="Times New Roman"/>
              </a:rPr>
              <a:t>: Incorporating SER into gaming and entertainment applications enhances user immersion by adapting game dynamics or content based on the player's emotional responses, creating more engaging and interactive experiences.</a:t>
            </a:r>
            <a:endParaRPr lang="en" sz="2000" dirty="0">
              <a:solidFill>
                <a:schemeClr val="lt1"/>
              </a:solidFill>
              <a:latin typeface="Times New Roman"/>
              <a:cs typeface="Times New Roman"/>
            </a:endParaRPr>
          </a:p>
          <a:p>
            <a:pPr algn="just"/>
            <a:br>
              <a:rPr lang="en-US" dirty="0"/>
            </a:br>
            <a:endParaRPr lang="en-US" dirty="0"/>
          </a:p>
          <a:p>
            <a:pPr lvl="0" algn="just">
              <a:lnSpc>
                <a:spcPct val="114999"/>
              </a:lnSpc>
              <a:spcBef>
                <a:spcPts val="1200"/>
              </a:spcBef>
              <a:spcAft>
                <a:spcPts val="0"/>
              </a:spcAft>
            </a:pPr>
            <a:endParaRPr lang="en" sz="2000" dirty="0">
              <a:solidFill>
                <a:schemeClr val="lt1"/>
              </a:solidFill>
              <a:latin typeface="Times New Roman"/>
              <a:cs typeface="Times New Roman"/>
            </a:endParaRPr>
          </a:p>
        </p:txBody>
      </p:sp>
      <p:pic>
        <p:nvPicPr>
          <p:cNvPr id="230" name="Google Shape;230;p34"/>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231" name="Google Shape;231;p34"/>
          <p:cNvPicPr preferRelativeResize="0"/>
          <p:nvPr/>
        </p:nvPicPr>
        <p:blipFill>
          <a:blip r:embed="rId4">
            <a:alphaModFix/>
          </a:blip>
          <a:stretch>
            <a:fillRect/>
          </a:stretch>
        </p:blipFill>
        <p:spPr>
          <a:xfrm>
            <a:off x="8236950" y="53725"/>
            <a:ext cx="801100" cy="9477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42"/>
        <p:cNvGrpSpPr/>
        <p:nvPr/>
      </p:nvGrpSpPr>
      <p:grpSpPr>
        <a:xfrm>
          <a:off x="0" y="0"/>
          <a:ext cx="0" cy="0"/>
          <a:chOff x="0" y="0"/>
          <a:chExt cx="0" cy="0"/>
        </a:xfrm>
      </p:grpSpPr>
      <p:sp>
        <p:nvSpPr>
          <p:cNvPr id="243" name="Google Shape;243;p36"/>
          <p:cNvSpPr txBox="1"/>
          <p:nvPr/>
        </p:nvSpPr>
        <p:spPr>
          <a:xfrm>
            <a:off x="487050" y="1335800"/>
            <a:ext cx="8169900" cy="3877954"/>
          </a:xfrm>
          <a:prstGeom prst="rect">
            <a:avLst/>
          </a:prstGeom>
          <a:noFill/>
          <a:ln>
            <a:noFill/>
          </a:ln>
        </p:spPr>
        <p:txBody>
          <a:bodyPr spcFirstLastPara="1" wrap="square" lIns="91425" tIns="91425" rIns="91425" bIns="91425" anchor="t" anchorCtr="0">
            <a:spAutoFit/>
          </a:bodyPr>
          <a:lstStyle/>
          <a:p>
            <a:pPr algn="just"/>
            <a:r>
              <a:rPr lang="en" sz="2000" dirty="0">
                <a:latin typeface="Times New Roman"/>
              </a:rPr>
              <a:t>Future scope for Speech Emotion Recognition (SER):</a:t>
            </a:r>
            <a:endParaRPr lang="en-US" sz="2000">
              <a:latin typeface="Times New Roman"/>
            </a:endParaRPr>
          </a:p>
          <a:p>
            <a:pPr algn="just"/>
            <a:endParaRPr lang="en" sz="2000" dirty="0">
              <a:latin typeface="Times New Roman"/>
            </a:endParaRPr>
          </a:p>
          <a:p>
            <a:pPr algn="just"/>
            <a:r>
              <a:rPr lang="en" sz="2000" dirty="0">
                <a:latin typeface="Times New Roman"/>
              </a:rPr>
              <a:t>1. Multimodal Fusion: Integrating multiple modalities for comprehensive emotion recognition.</a:t>
            </a:r>
          </a:p>
          <a:p>
            <a:pPr algn="just"/>
            <a:r>
              <a:rPr lang="en" sz="2000" dirty="0">
                <a:latin typeface="Times New Roman"/>
              </a:rPr>
              <a:t>2. Contextual Understanding: Advancements in understanding emotions within various contexts.</a:t>
            </a:r>
          </a:p>
          <a:p>
            <a:pPr algn="just"/>
            <a:r>
              <a:rPr lang="en" sz="2000" dirty="0">
                <a:latin typeface="Times New Roman"/>
              </a:rPr>
              <a:t>3. Cross-cultural Adaptability: Developing SER models adaptable to diverse cultural contexts.</a:t>
            </a:r>
          </a:p>
          <a:p>
            <a:pPr algn="just"/>
            <a:r>
              <a:rPr lang="en" sz="2000" dirty="0">
                <a:latin typeface="Times New Roman"/>
              </a:rPr>
              <a:t>4. Real-time Feedback Systems: Implementing emotion feedback for personalized interactions.</a:t>
            </a:r>
          </a:p>
          <a:p>
            <a:pPr algn="just"/>
            <a:r>
              <a:rPr lang="en" sz="2000" dirty="0">
                <a:latin typeface="Times New Roman"/>
              </a:rPr>
              <a:t>5. Emotion Generation in AI: Research into AI generating emotionally intelligent responses.</a:t>
            </a:r>
          </a:p>
        </p:txBody>
      </p:sp>
      <p:pic>
        <p:nvPicPr>
          <p:cNvPr id="244" name="Google Shape;244;p36"/>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245" name="Google Shape;245;p36"/>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246" name="Google Shape;246;p36"/>
          <p:cNvSpPr txBox="1"/>
          <p:nvPr/>
        </p:nvSpPr>
        <p:spPr>
          <a:xfrm>
            <a:off x="3279186" y="454275"/>
            <a:ext cx="258562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latin typeface="Times New Roman"/>
                <a:ea typeface="Times New Roman"/>
                <a:cs typeface="Times New Roman"/>
                <a:sym typeface="Times New Roman"/>
              </a:rPr>
              <a:t>FUTURE SCOPE</a:t>
            </a:r>
            <a:endParaRPr sz="2400" b="1" u="sng"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271875" y="1321200"/>
            <a:ext cx="8417700" cy="3177763"/>
          </a:xfrm>
          <a:prstGeom prst="rect">
            <a:avLst/>
          </a:prstGeom>
          <a:noFill/>
          <a:ln>
            <a:noFill/>
          </a:ln>
        </p:spPr>
        <p:txBody>
          <a:bodyPr spcFirstLastPara="1" wrap="square" lIns="91425" tIns="91425" rIns="91425" bIns="91425" anchor="t" anchorCtr="0">
            <a:spAutoFit/>
          </a:bodyPr>
          <a:lstStyle/>
          <a:p>
            <a:r>
              <a:rPr lang="en" sz="1900" b="1" u="sng" dirty="0">
                <a:solidFill>
                  <a:schemeClr val="lt1"/>
                </a:solidFill>
                <a:latin typeface="Times New Roman"/>
                <a:ea typeface="Times New Roman"/>
                <a:cs typeface="Times New Roman"/>
                <a:sym typeface="Times New Roman"/>
              </a:rPr>
              <a:t>ABSTRACT :</a:t>
            </a:r>
            <a:r>
              <a:rPr lang="en" sz="2200" b="1" dirty="0">
                <a:solidFill>
                  <a:schemeClr val="lt1"/>
                </a:solidFill>
                <a:latin typeface="Times New Roman"/>
                <a:ea typeface="Times New Roman"/>
                <a:cs typeface="Times New Roman"/>
                <a:sym typeface="Times New Roman"/>
              </a:rPr>
              <a:t> </a:t>
            </a:r>
            <a:endParaRPr sz="2200" b="1">
              <a:solidFill>
                <a:schemeClr val="lt1"/>
              </a:solidFill>
              <a:latin typeface="Times New Roman"/>
              <a:ea typeface="Times New Roman"/>
              <a:cs typeface="Times New Roman"/>
              <a:sym typeface="Times New Roman"/>
            </a:endParaRPr>
          </a:p>
          <a:p>
            <a:pPr marL="0" lvl="0" indent="0" algn="l" rtl="0">
              <a:lnSpc>
                <a:spcPct val="50000"/>
              </a:lnSpc>
              <a:spcBef>
                <a:spcPts val="0"/>
              </a:spcBef>
              <a:spcAft>
                <a:spcPts val="0"/>
              </a:spcAft>
              <a:buNone/>
            </a:pPr>
            <a:endParaRPr sz="1700" b="1">
              <a:solidFill>
                <a:schemeClr val="dk1"/>
              </a:solidFill>
              <a:latin typeface="Times New Roman"/>
              <a:ea typeface="Times New Roman"/>
              <a:cs typeface="Times New Roman"/>
              <a:sym typeface="Times New Roman"/>
            </a:endParaRPr>
          </a:p>
          <a:p>
            <a:pPr algn="just"/>
            <a:r>
              <a:rPr lang="en" sz="1700" dirty="0">
                <a:solidFill>
                  <a:schemeClr val="lt1"/>
                </a:solidFill>
              </a:rPr>
              <a:t>This project presents a Speech Emotion Recognition (SER) system employing the Multilayer Perceptron (MLP) algorithm. Key stages include preprocessing, feature extraction, MLP model training, and evaluation. MLP's capacity for learning complex patterns makes it suitable for emotion classification. Experiments show promising results in accurately recognizing emotions like happiness, sadness, anger, fear, and neutrality. This work advances SER technology, applicable in human-computer interaction and sentiment analysis.</a:t>
            </a:r>
            <a:endParaRPr lang="en" dirty="0"/>
          </a:p>
          <a:p>
            <a:pPr algn="just"/>
            <a:br>
              <a:rPr lang="en-US" dirty="0"/>
            </a:br>
            <a:endParaRPr lang="en-US" dirty="0"/>
          </a:p>
          <a:p>
            <a:pPr marL="0" lvl="0" indent="0" algn="just">
              <a:spcBef>
                <a:spcPts val="0"/>
              </a:spcBef>
              <a:spcAft>
                <a:spcPts val="0"/>
              </a:spcAft>
              <a:buNone/>
            </a:pPr>
            <a:endParaRPr lang="en" sz="1700" dirty="0">
              <a:solidFill>
                <a:schemeClr val="lt1"/>
              </a:solidFill>
              <a:latin typeface="Times New Roman"/>
              <a:ea typeface="Times New Roman"/>
              <a:cs typeface="Times New Roman"/>
            </a:endParaRPr>
          </a:p>
        </p:txBody>
      </p:sp>
      <p:sp>
        <p:nvSpPr>
          <p:cNvPr id="64" name="Google Shape;64;p14"/>
          <p:cNvSpPr txBox="1"/>
          <p:nvPr/>
        </p:nvSpPr>
        <p:spPr>
          <a:xfrm>
            <a:off x="1534925" y="423325"/>
            <a:ext cx="6128400" cy="615600"/>
          </a:xfrm>
          <a:prstGeom prst="rect">
            <a:avLst/>
          </a:prstGeom>
          <a:noFill/>
          <a:ln>
            <a:noFill/>
          </a:ln>
        </p:spPr>
        <p:txBody>
          <a:bodyPr spcFirstLastPara="1" wrap="square" lIns="91425" tIns="91425" rIns="91425" bIns="91425" anchor="t" anchorCtr="0">
            <a:spAutoFit/>
          </a:bodyPr>
          <a:lstStyle/>
          <a:p>
            <a:r>
              <a:rPr lang="en" sz="2800" b="1" u="sng" dirty="0">
                <a:solidFill>
                  <a:schemeClr val="lt1"/>
                </a:solidFill>
                <a:latin typeface="Times New Roman"/>
                <a:cs typeface="Times New Roman"/>
              </a:rPr>
              <a:t>Speech Emotion Recognition</a:t>
            </a:r>
          </a:p>
        </p:txBody>
      </p:sp>
      <p:sp>
        <p:nvSpPr>
          <p:cNvPr id="65" name="Google Shape;65;p14"/>
          <p:cNvSpPr txBox="1"/>
          <p:nvPr/>
        </p:nvSpPr>
        <p:spPr>
          <a:xfrm>
            <a:off x="271875" y="4016450"/>
            <a:ext cx="7735500" cy="461700"/>
          </a:xfrm>
          <a:prstGeom prst="rect">
            <a:avLst/>
          </a:prstGeom>
          <a:noFill/>
          <a:ln>
            <a:noFill/>
          </a:ln>
        </p:spPr>
        <p:txBody>
          <a:bodyPr spcFirstLastPara="1" wrap="square" lIns="91425" tIns="91425" rIns="91425" bIns="91425" anchor="t" anchorCtr="0">
            <a:spAutoFit/>
          </a:bodyPr>
          <a:lstStyle/>
          <a:p>
            <a:r>
              <a:rPr lang="en" sz="1800" b="1" u="sng" dirty="0">
                <a:solidFill>
                  <a:schemeClr val="lt1"/>
                </a:solidFill>
                <a:latin typeface="Times New Roman"/>
                <a:ea typeface="Times New Roman"/>
                <a:cs typeface="Times New Roman"/>
                <a:sym typeface="Times New Roman"/>
              </a:rPr>
              <a:t>Keywords </a:t>
            </a:r>
            <a:r>
              <a:rPr lang="en" sz="1800" u="sng" dirty="0">
                <a:solidFill>
                  <a:schemeClr val="lt1"/>
                </a:solidFill>
                <a:latin typeface="Times New Roman"/>
                <a:ea typeface="Times New Roman"/>
                <a:cs typeface="Times New Roman"/>
                <a:sym typeface="Times New Roman"/>
              </a:rPr>
              <a:t>:</a:t>
            </a:r>
            <a:r>
              <a:rPr lang="en" sz="1750" dirty="0">
                <a:solidFill>
                  <a:schemeClr val="lt1"/>
                </a:solidFill>
                <a:latin typeface="Times New Roman"/>
                <a:ea typeface="Times New Roman"/>
                <a:cs typeface="Times New Roman"/>
                <a:sym typeface="Times New Roman"/>
              </a:rPr>
              <a:t> SER,  MLP, HCI</a:t>
            </a:r>
            <a:endParaRPr lang="en" sz="1750" dirty="0">
              <a:solidFill>
                <a:schemeClr val="lt1"/>
              </a:solidFill>
              <a:latin typeface="Times New Roman"/>
              <a:cs typeface="Times New Roman"/>
            </a:endParaRPr>
          </a:p>
        </p:txBody>
      </p:sp>
      <p:pic>
        <p:nvPicPr>
          <p:cNvPr id="66" name="Google Shape;66;p14"/>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67" name="Google Shape;67;p14"/>
          <p:cNvPicPr preferRelativeResize="0"/>
          <p:nvPr/>
        </p:nvPicPr>
        <p:blipFill>
          <a:blip r:embed="rId4">
            <a:alphaModFix/>
          </a:blip>
          <a:stretch>
            <a:fillRect/>
          </a:stretch>
        </p:blipFill>
        <p:spPr>
          <a:xfrm>
            <a:off x="8236950" y="53725"/>
            <a:ext cx="832742" cy="98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50"/>
        <p:cNvGrpSpPr/>
        <p:nvPr/>
      </p:nvGrpSpPr>
      <p:grpSpPr>
        <a:xfrm>
          <a:off x="0" y="0"/>
          <a:ext cx="0" cy="0"/>
          <a:chOff x="0" y="0"/>
          <a:chExt cx="0" cy="0"/>
        </a:xfrm>
      </p:grpSpPr>
      <p:pic>
        <p:nvPicPr>
          <p:cNvPr id="251" name="Google Shape;251;p37"/>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252" name="Google Shape;252;p37"/>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253" name="Google Shape;253;p37"/>
          <p:cNvSpPr txBox="1"/>
          <p:nvPr/>
        </p:nvSpPr>
        <p:spPr>
          <a:xfrm>
            <a:off x="182000" y="1469123"/>
            <a:ext cx="8455500" cy="2909997"/>
          </a:xfrm>
          <a:prstGeom prst="rect">
            <a:avLst/>
          </a:prstGeom>
          <a:noFill/>
          <a:ln>
            <a:noFill/>
          </a:ln>
        </p:spPr>
        <p:txBody>
          <a:bodyPr spcFirstLastPara="1" wrap="square" lIns="91425" tIns="91425" rIns="91425" bIns="91425" anchor="t" anchorCtr="0">
            <a:spAutoFit/>
          </a:bodyPr>
          <a:lstStyle/>
          <a:p>
            <a:pPr marL="457200" indent="-368300" algn="just">
              <a:lnSpc>
                <a:spcPct val="115000"/>
              </a:lnSpc>
              <a:buSzPts val="2200"/>
              <a:buFont typeface="Times New Roman"/>
              <a:buChar char="●"/>
            </a:pPr>
            <a:r>
              <a:rPr lang="en" sz="2200" dirty="0">
                <a:latin typeface="Times New Roman"/>
                <a:ea typeface="Times New Roman"/>
              </a:rPr>
              <a:t>In conclusion, achieving 92.51% accuracy in MLP-based Speech Emotion Recognition (SER) highlights the effectiveness of the proposed system. While promising, opportunities for further enhancement remain, including refining model architecture and exploring multimodal fusion techniques. This success underscores MLP's potential in SER and encourages continued research in the field.</a:t>
            </a:r>
            <a:endParaRPr lang="en" sz="2200" dirty="0">
              <a:latin typeface="Times New Roman"/>
              <a:ea typeface="Times New Roman"/>
              <a:cs typeface="Times New Roman"/>
            </a:endParaRPr>
          </a:p>
        </p:txBody>
      </p:sp>
      <p:sp>
        <p:nvSpPr>
          <p:cNvPr id="254" name="Google Shape;254;p37"/>
          <p:cNvSpPr txBox="1"/>
          <p:nvPr/>
        </p:nvSpPr>
        <p:spPr>
          <a:xfrm>
            <a:off x="3269030" y="527603"/>
            <a:ext cx="228144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latin typeface="Times New Roman"/>
                <a:ea typeface="Times New Roman"/>
                <a:cs typeface="Times New Roman"/>
                <a:sym typeface="Times New Roman"/>
              </a:rPr>
              <a:t>CONCLUSION</a:t>
            </a:r>
            <a:endParaRPr sz="2400" b="1" u="sng"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58"/>
        <p:cNvGrpSpPr/>
        <p:nvPr/>
      </p:nvGrpSpPr>
      <p:grpSpPr>
        <a:xfrm>
          <a:off x="0" y="0"/>
          <a:ext cx="0" cy="0"/>
          <a:chOff x="0" y="0"/>
          <a:chExt cx="0" cy="0"/>
        </a:xfrm>
      </p:grpSpPr>
      <p:pic>
        <p:nvPicPr>
          <p:cNvPr id="259" name="Google Shape;259;p38"/>
          <p:cNvPicPr preferRelativeResize="0"/>
          <p:nvPr/>
        </p:nvPicPr>
        <p:blipFill>
          <a:blip r:embed="rId3">
            <a:alphaModFix/>
          </a:blip>
          <a:stretch>
            <a:fillRect/>
          </a:stretch>
        </p:blipFill>
        <p:spPr>
          <a:xfrm>
            <a:off x="85250" y="53725"/>
            <a:ext cx="717875" cy="717875"/>
          </a:xfrm>
          <a:prstGeom prst="rect">
            <a:avLst/>
          </a:prstGeom>
          <a:noFill/>
          <a:ln>
            <a:noFill/>
          </a:ln>
        </p:spPr>
      </p:pic>
      <p:pic>
        <p:nvPicPr>
          <p:cNvPr id="260" name="Google Shape;260;p38"/>
          <p:cNvPicPr preferRelativeResize="0"/>
          <p:nvPr/>
        </p:nvPicPr>
        <p:blipFill>
          <a:blip r:embed="rId4">
            <a:alphaModFix/>
          </a:blip>
          <a:stretch>
            <a:fillRect/>
          </a:stretch>
        </p:blipFill>
        <p:spPr>
          <a:xfrm>
            <a:off x="8340875" y="53725"/>
            <a:ext cx="677142" cy="801100"/>
          </a:xfrm>
          <a:prstGeom prst="rect">
            <a:avLst/>
          </a:prstGeom>
          <a:noFill/>
          <a:ln>
            <a:noFill/>
          </a:ln>
        </p:spPr>
      </p:pic>
      <p:sp>
        <p:nvSpPr>
          <p:cNvPr id="261" name="Google Shape;261;p38"/>
          <p:cNvSpPr txBox="1"/>
          <p:nvPr/>
        </p:nvSpPr>
        <p:spPr>
          <a:xfrm>
            <a:off x="3402000" y="169575"/>
            <a:ext cx="234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a:latin typeface="Times New Roman"/>
                <a:ea typeface="Times New Roman"/>
                <a:cs typeface="Times New Roman"/>
                <a:sym typeface="Times New Roman"/>
              </a:rPr>
              <a:t>REFERENCES</a:t>
            </a:r>
            <a:endParaRPr sz="3100" b="1" u="sng">
              <a:latin typeface="Times New Roman"/>
              <a:ea typeface="Times New Roman"/>
              <a:cs typeface="Times New Roman"/>
              <a:sym typeface="Times New Roman"/>
            </a:endParaRPr>
          </a:p>
        </p:txBody>
      </p:sp>
      <p:sp>
        <p:nvSpPr>
          <p:cNvPr id="262" name="Google Shape;262;p38"/>
          <p:cNvSpPr txBox="1"/>
          <p:nvPr/>
        </p:nvSpPr>
        <p:spPr>
          <a:xfrm>
            <a:off x="272775" y="854825"/>
            <a:ext cx="8221800" cy="3986700"/>
          </a:xfrm>
          <a:prstGeom prst="rect">
            <a:avLst/>
          </a:prstGeom>
          <a:noFill/>
          <a:ln>
            <a:noFill/>
          </a:ln>
        </p:spPr>
        <p:txBody>
          <a:bodyPr spcFirstLastPara="1" wrap="square" lIns="91425" tIns="91425" rIns="91425" bIns="91425" anchor="t" anchorCtr="0">
            <a:spAutoFit/>
          </a:bodyPr>
          <a:lstStyle/>
          <a:p>
            <a:pPr marL="457200" lvl="0" indent="-311150" algn="just" rtl="0">
              <a:spcBef>
                <a:spcPts val="0"/>
              </a:spcBef>
              <a:spcAft>
                <a:spcPts val="0"/>
              </a:spcAft>
              <a:buClr>
                <a:schemeClr val="lt1"/>
              </a:buClr>
              <a:buSzPts val="1300"/>
              <a:buFont typeface="Times New Roman"/>
              <a:buChar char="❖"/>
            </a:pPr>
            <a:r>
              <a:rPr lang="en" sz="1300" u="sng">
                <a:solidFill>
                  <a:srgbClr val="0000FF"/>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C. Liang, F. R. Yu, and X. Zhang, ``Information-centric network function virtualization over 5G mobile wireless networks,' 'IEEE Netw., vol. 29, no. 3, pp. 6874, May/Jun. 2015.</a:t>
            </a:r>
            <a:endParaRPr sz="1300">
              <a:solidFill>
                <a:srgbClr val="0000FF"/>
              </a:solidFill>
              <a:latin typeface="Times New Roman"/>
              <a:ea typeface="Times New Roman"/>
              <a:cs typeface="Times New Roman"/>
              <a:sym typeface="Times New Roman"/>
            </a:endParaRPr>
          </a:p>
          <a:p>
            <a:pPr marL="457200" lvl="0" indent="0" algn="just" rtl="0">
              <a:spcBef>
                <a:spcPts val="0"/>
              </a:spcBef>
              <a:spcAft>
                <a:spcPts val="0"/>
              </a:spcAft>
              <a:buNone/>
            </a:pPr>
            <a:endParaRPr sz="1300">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chemeClr val="lt1"/>
              </a:buClr>
              <a:buSzPts val="1300"/>
              <a:buFont typeface="Times New Roman"/>
              <a:buChar char="❖"/>
            </a:pPr>
            <a:r>
              <a:rPr lang="en" sz="1300" u="sng">
                <a:solidFill>
                  <a:srgbClr val="0000FF"/>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C. Liang and F. R. Yu, ``Wireless network virtualization: A survey, some research issues and challenges,'' IEEE Commun. Surveys Tuts., vol. 17, no. 1, pp. 358380, Mar. 2015.</a:t>
            </a:r>
            <a:endParaRPr sz="1300">
              <a:solidFill>
                <a:srgbClr val="0000FF"/>
              </a:solidFill>
              <a:latin typeface="Times New Roman"/>
              <a:ea typeface="Times New Roman"/>
              <a:cs typeface="Times New Roman"/>
              <a:sym typeface="Times New Roman"/>
            </a:endParaRPr>
          </a:p>
          <a:p>
            <a:pPr marL="457200" lvl="0" indent="0" algn="just" rtl="0">
              <a:spcBef>
                <a:spcPts val="0"/>
              </a:spcBef>
              <a:spcAft>
                <a:spcPts val="0"/>
              </a:spcAft>
              <a:buNone/>
            </a:pPr>
            <a:endParaRPr sz="1300">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chemeClr val="lt1"/>
              </a:buClr>
              <a:buSzPts val="1300"/>
              <a:buFont typeface="Times New Roman"/>
              <a:buChar char="❖"/>
            </a:pPr>
            <a:r>
              <a:rPr lang="en" sz="1300" u="sng">
                <a:solidFill>
                  <a:srgbClr val="0000FF"/>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S. Bi, R. Zhang, Z. Ding, and S. Cui, ``Wireless communications in the era of big data,''IEEE Commun. Mag., vol. 53, no. 10, pp. 190199, Oct. 2015.</a:t>
            </a:r>
            <a:endParaRPr sz="1300">
              <a:solidFill>
                <a:srgbClr val="0000FF"/>
              </a:solidFill>
              <a:latin typeface="Times New Roman"/>
              <a:ea typeface="Times New Roman"/>
              <a:cs typeface="Times New Roman"/>
              <a:sym typeface="Times New Roman"/>
            </a:endParaRPr>
          </a:p>
          <a:p>
            <a:pPr marL="457200" lvl="0" indent="0" algn="just" rtl="0">
              <a:spcBef>
                <a:spcPts val="0"/>
              </a:spcBef>
              <a:spcAft>
                <a:spcPts val="0"/>
              </a:spcAft>
              <a:buNone/>
            </a:pPr>
            <a:endParaRPr sz="1300">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chemeClr val="lt1"/>
              </a:buClr>
              <a:buSzPts val="1300"/>
              <a:buFont typeface="Times New Roman"/>
              <a:buChar char="❖"/>
            </a:pPr>
            <a:r>
              <a:rPr lang="en" sz="1300" u="sng">
                <a:solidFill>
                  <a:srgbClr val="0000FF"/>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Liu, N. Chang, S. Zhang, and Z. Lei,``Recognizing and characterizing dynamics of cellular devices in cellular data network through massive data analysis,''Int. J. Commun. Syst., vol. 28, no. 12, pp. 18841897, Aug. 2015.</a:t>
            </a:r>
            <a:endParaRPr sz="1300">
              <a:solidFill>
                <a:srgbClr val="0000FF"/>
              </a:solidFill>
              <a:latin typeface="Times New Roman"/>
              <a:ea typeface="Times New Roman"/>
              <a:cs typeface="Times New Roman"/>
              <a:sym typeface="Times New Roman"/>
            </a:endParaRPr>
          </a:p>
          <a:p>
            <a:pPr marL="457200" lvl="0" indent="0" algn="just" rtl="0">
              <a:spcBef>
                <a:spcPts val="0"/>
              </a:spcBef>
              <a:spcAft>
                <a:spcPts val="0"/>
              </a:spcAft>
              <a:buNone/>
            </a:pPr>
            <a:endParaRPr sz="1300">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chemeClr val="lt1"/>
              </a:buClr>
              <a:buSzPts val="1300"/>
              <a:buFont typeface="Times New Roman"/>
              <a:buChar char="❖"/>
            </a:pPr>
            <a:r>
              <a:rPr lang="en" sz="1300" u="sng">
                <a:solidFill>
                  <a:srgbClr val="0000FF"/>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C. Zhang and R. C. Qiu, ``Massive MIMO as a big data system: Random matrix models and testbed,''IEEE Access, vol. 3, no. 4, pp. 837851, 2015.</a:t>
            </a:r>
            <a:endParaRPr sz="1300">
              <a:solidFill>
                <a:srgbClr val="0000FF"/>
              </a:solidFill>
              <a:latin typeface="Times New Roman"/>
              <a:ea typeface="Times New Roman"/>
              <a:cs typeface="Times New Roman"/>
              <a:sym typeface="Times New Roman"/>
            </a:endParaRPr>
          </a:p>
          <a:p>
            <a:pPr marL="457200" lvl="0" indent="0" algn="just" rtl="0">
              <a:spcBef>
                <a:spcPts val="0"/>
              </a:spcBef>
              <a:spcAft>
                <a:spcPts val="0"/>
              </a:spcAft>
              <a:buNone/>
            </a:pPr>
            <a:endParaRPr sz="1300">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chemeClr val="lt1"/>
              </a:buClr>
              <a:buSzPts val="1300"/>
              <a:buFont typeface="Times New Roman"/>
              <a:buChar char="❖"/>
            </a:pPr>
            <a:r>
              <a:rPr lang="en" sz="1300" u="sng">
                <a:solidFill>
                  <a:srgbClr val="0000FF"/>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R. C. Qiu, ``Large random matrices and big data analytics,'' in Big Data of Complex Networks. Boca Raton, FL, USA: CRC Press, 2016.</a:t>
            </a:r>
            <a:endParaRPr sz="1300">
              <a:solidFill>
                <a:srgbClr val="0000FF"/>
              </a:solidFill>
              <a:latin typeface="Times New Roman"/>
              <a:ea typeface="Times New Roman"/>
              <a:cs typeface="Times New Roman"/>
              <a:sym typeface="Times New Roman"/>
            </a:endParaRPr>
          </a:p>
          <a:p>
            <a:pPr marL="457200" lvl="0" indent="0" algn="just" rtl="0">
              <a:spcBef>
                <a:spcPts val="0"/>
              </a:spcBef>
              <a:spcAft>
                <a:spcPts val="0"/>
              </a:spcAft>
              <a:buNone/>
            </a:pPr>
            <a:endParaRPr sz="1300">
              <a:solidFill>
                <a:srgbClr val="0000FF"/>
              </a:solidFill>
              <a:latin typeface="Times New Roman"/>
              <a:ea typeface="Times New Roman"/>
              <a:cs typeface="Times New Roman"/>
              <a:sym typeface="Times New Roman"/>
            </a:endParaRPr>
          </a:p>
          <a:p>
            <a:pPr marL="457200" lvl="0" indent="-311150" algn="just" rtl="0">
              <a:spcBef>
                <a:spcPts val="0"/>
              </a:spcBef>
              <a:spcAft>
                <a:spcPts val="0"/>
              </a:spcAft>
              <a:buClr>
                <a:schemeClr val="lt1"/>
              </a:buClr>
              <a:buSzPts val="1300"/>
              <a:buFont typeface="Times New Roman"/>
              <a:buChar char="❖"/>
            </a:pPr>
            <a:r>
              <a:rPr lang="en" sz="1300" u="sng">
                <a:solidFill>
                  <a:srgbClr val="0000FF"/>
                </a:solid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R. C. Qiu and P. Antonik,Smart Grid and Big Data. New York, NY, USA: Wiley, May 2016.</a:t>
            </a:r>
            <a:endParaRPr sz="1300">
              <a:solidFill>
                <a:srgbClr val="0000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71"/>
        <p:cNvGrpSpPr/>
        <p:nvPr/>
      </p:nvGrpSpPr>
      <p:grpSpPr>
        <a:xfrm>
          <a:off x="0" y="0"/>
          <a:ext cx="0" cy="0"/>
          <a:chOff x="0" y="0"/>
          <a:chExt cx="0" cy="0"/>
        </a:xfrm>
      </p:grpSpPr>
      <p:sp>
        <p:nvSpPr>
          <p:cNvPr id="72" name="Google Shape;72;p15"/>
          <p:cNvSpPr txBox="1"/>
          <p:nvPr/>
        </p:nvSpPr>
        <p:spPr>
          <a:xfrm>
            <a:off x="203600" y="1038925"/>
            <a:ext cx="8602500" cy="4832062"/>
          </a:xfrm>
          <a:prstGeom prst="rect">
            <a:avLst/>
          </a:prstGeom>
          <a:noFill/>
          <a:ln>
            <a:noFill/>
          </a:ln>
        </p:spPr>
        <p:txBody>
          <a:bodyPr spcFirstLastPara="1" wrap="square" lIns="91425" tIns="91425" rIns="91425" bIns="91425" anchor="t" anchorCtr="0">
            <a:spAutoFit/>
          </a:bodyPr>
          <a:lstStyle/>
          <a:p>
            <a:pPr marL="285750" indent="-285750" algn="just">
              <a:buClr>
                <a:schemeClr val="lt1"/>
              </a:buClr>
              <a:buSzPts val="1700"/>
              <a:buChar char="•"/>
            </a:pPr>
            <a:r>
              <a:rPr lang="en" sz="1700" dirty="0">
                <a:solidFill>
                  <a:schemeClr val="lt1"/>
                </a:solidFill>
              </a:rPr>
              <a:t> Speech Emotion Recognition (SER) is gaining significance in various fields such as human-computer interaction and affective computing.</a:t>
            </a:r>
            <a:endParaRPr lang="en" sz="1700" dirty="0">
              <a:solidFill>
                <a:schemeClr val="lt1"/>
              </a:solidFill>
              <a:latin typeface="Times New Roman"/>
              <a:cs typeface="Times New Roman"/>
            </a:endParaRPr>
          </a:p>
          <a:p>
            <a:pPr marL="285750" indent="-285750" algn="just">
              <a:buClr>
                <a:schemeClr val="lt1"/>
              </a:buClr>
              <a:buSzPts val="1700"/>
              <a:buChar char="•"/>
            </a:pPr>
            <a:endParaRPr lang="en" sz="1700" dirty="0">
              <a:solidFill>
                <a:schemeClr val="lt1"/>
              </a:solidFill>
            </a:endParaRPr>
          </a:p>
          <a:p>
            <a:pPr marL="285750" indent="-285750" algn="just">
              <a:buClr>
                <a:schemeClr val="lt1"/>
              </a:buClr>
              <a:buSzPts val="1700"/>
              <a:buChar char="•"/>
            </a:pPr>
            <a:r>
              <a:rPr lang="en" sz="1700" dirty="0">
                <a:solidFill>
                  <a:schemeClr val="lt1"/>
                </a:solidFill>
              </a:rPr>
              <a:t>Understanding emotional cues in speech is essential for creating more intuitive and responsive technology.</a:t>
            </a:r>
            <a:endParaRPr lang="en" dirty="0">
              <a:solidFill>
                <a:schemeClr val="lt1"/>
              </a:solidFill>
            </a:endParaRPr>
          </a:p>
          <a:p>
            <a:pPr marL="285750" indent="-285750" algn="just">
              <a:buClr>
                <a:schemeClr val="lt1"/>
              </a:buClr>
              <a:buSzPts val="1700"/>
              <a:buChar char="•"/>
            </a:pPr>
            <a:endParaRPr lang="en" sz="1700" dirty="0">
              <a:solidFill>
                <a:schemeClr val="lt1"/>
              </a:solidFill>
            </a:endParaRPr>
          </a:p>
          <a:p>
            <a:pPr marL="285750" indent="-285750" algn="just">
              <a:buClr>
                <a:schemeClr val="lt1"/>
              </a:buClr>
              <a:buSzPts val="1700"/>
              <a:buChar char="•"/>
            </a:pPr>
            <a:r>
              <a:rPr lang="en" sz="1700" dirty="0">
                <a:solidFill>
                  <a:schemeClr val="lt1"/>
                </a:solidFill>
              </a:rPr>
              <a:t> This project focuses on implementing a SER system using the Multilayer Perceptron (MLP) algorithm.</a:t>
            </a:r>
            <a:endParaRPr lang="en" dirty="0">
              <a:solidFill>
                <a:schemeClr val="lt1"/>
              </a:solidFill>
            </a:endParaRPr>
          </a:p>
          <a:p>
            <a:pPr marL="285750" indent="-285750" algn="just">
              <a:buClr>
                <a:schemeClr val="lt1"/>
              </a:buClr>
              <a:buSzPts val="1700"/>
              <a:buChar char="•"/>
            </a:pPr>
            <a:endParaRPr lang="en" sz="1700" dirty="0">
              <a:solidFill>
                <a:schemeClr val="lt1"/>
              </a:solidFill>
            </a:endParaRPr>
          </a:p>
          <a:p>
            <a:pPr marL="285750" indent="-285750" algn="just">
              <a:buClr>
                <a:schemeClr val="lt1"/>
              </a:buClr>
              <a:buSzPts val="1700"/>
              <a:buChar char="•"/>
            </a:pPr>
            <a:r>
              <a:rPr lang="en" sz="1700" dirty="0">
                <a:solidFill>
                  <a:schemeClr val="lt1"/>
                </a:solidFill>
              </a:rPr>
              <a:t> MLP is chosen for its ability to learn intricate patterns and relationships in data, making it suitable for emotion classification.</a:t>
            </a:r>
            <a:endParaRPr lang="en" dirty="0">
              <a:solidFill>
                <a:schemeClr val="lt1"/>
              </a:solidFill>
            </a:endParaRPr>
          </a:p>
          <a:p>
            <a:pPr marL="285750" indent="-285750" algn="just">
              <a:buClr>
                <a:schemeClr val="lt1"/>
              </a:buClr>
              <a:buSzPts val="1700"/>
              <a:buChar char="•"/>
            </a:pPr>
            <a:endParaRPr lang="en" sz="1700" dirty="0">
              <a:solidFill>
                <a:schemeClr val="lt1"/>
              </a:solidFill>
            </a:endParaRPr>
          </a:p>
          <a:p>
            <a:pPr marL="285750" indent="-285750" algn="just">
              <a:buClr>
                <a:schemeClr val="lt1"/>
              </a:buClr>
              <a:buSzPts val="1700"/>
              <a:buChar char="•"/>
            </a:pPr>
            <a:r>
              <a:rPr lang="en" sz="1700" dirty="0">
                <a:solidFill>
                  <a:schemeClr val="lt1"/>
                </a:solidFill>
              </a:rPr>
              <a:t>The aim is to develop an accurate and efficient system capable of recognizing emotions like happiness, sadness, anger, fear, and neutrality in speech signals.</a:t>
            </a:r>
          </a:p>
          <a:p>
            <a:pPr marL="285750" indent="-285750" algn="just">
              <a:buClr>
                <a:schemeClr val="lt1"/>
              </a:buClr>
              <a:buSzPts val="1700"/>
              <a:buChar char="•"/>
            </a:pPr>
            <a:endParaRPr lang="en" sz="1700" dirty="0">
              <a:solidFill>
                <a:schemeClr val="lt1"/>
              </a:solidFill>
            </a:endParaRPr>
          </a:p>
          <a:p>
            <a:pPr marL="120650" algn="just">
              <a:buClr>
                <a:schemeClr val="lt1"/>
              </a:buClr>
              <a:buSzPts val="1700"/>
            </a:pPr>
            <a:endParaRPr lang="en" sz="1700" dirty="0">
              <a:solidFill>
                <a:schemeClr val="lt1"/>
              </a:solidFill>
            </a:endParaRPr>
          </a:p>
          <a:p>
            <a:pPr marL="285750" lvl="0" indent="-285750" algn="just" rtl="0">
              <a:spcBef>
                <a:spcPts val="0"/>
              </a:spcBef>
              <a:spcAft>
                <a:spcPts val="0"/>
              </a:spcAft>
              <a:buChar char="•"/>
            </a:pPr>
            <a:endParaRPr sz="1300">
              <a:solidFill>
                <a:schemeClr val="lt1"/>
              </a:solidFill>
            </a:endParaRPr>
          </a:p>
        </p:txBody>
      </p:sp>
      <p:sp>
        <p:nvSpPr>
          <p:cNvPr id="73" name="Google Shape;73;p15"/>
          <p:cNvSpPr txBox="1"/>
          <p:nvPr/>
        </p:nvSpPr>
        <p:spPr>
          <a:xfrm>
            <a:off x="3185107" y="269341"/>
            <a:ext cx="263948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solidFill>
                  <a:schemeClr val="lt1"/>
                </a:solidFill>
                <a:latin typeface="Times New Roman"/>
                <a:ea typeface="Times New Roman"/>
                <a:cs typeface="Times New Roman"/>
                <a:sym typeface="Times New Roman"/>
              </a:rPr>
              <a:t>INTRODUCTION</a:t>
            </a:r>
            <a:endParaRPr sz="1050" dirty="0">
              <a:solidFill>
                <a:schemeClr val="lt1"/>
              </a:solidFill>
            </a:endParaRPr>
          </a:p>
        </p:txBody>
      </p:sp>
      <p:pic>
        <p:nvPicPr>
          <p:cNvPr id="74" name="Google Shape;74;p15"/>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75" name="Google Shape;75;p15"/>
          <p:cNvPicPr preferRelativeResize="0"/>
          <p:nvPr/>
        </p:nvPicPr>
        <p:blipFill>
          <a:blip r:embed="rId4">
            <a:alphaModFix/>
          </a:blip>
          <a:stretch>
            <a:fillRect/>
          </a:stretch>
        </p:blipFill>
        <p:spPr>
          <a:xfrm>
            <a:off x="8236950" y="53725"/>
            <a:ext cx="821800" cy="881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79"/>
        <p:cNvGrpSpPr/>
        <p:nvPr/>
      </p:nvGrpSpPr>
      <p:grpSpPr>
        <a:xfrm>
          <a:off x="0" y="0"/>
          <a:ext cx="0" cy="0"/>
          <a:chOff x="0" y="0"/>
          <a:chExt cx="0" cy="0"/>
        </a:xfrm>
      </p:grpSpPr>
      <p:sp>
        <p:nvSpPr>
          <p:cNvPr id="80" name="Google Shape;80;p16"/>
          <p:cNvSpPr txBox="1"/>
          <p:nvPr/>
        </p:nvSpPr>
        <p:spPr>
          <a:xfrm>
            <a:off x="246400" y="854825"/>
            <a:ext cx="8475300" cy="4251903"/>
          </a:xfrm>
          <a:prstGeom prst="rect">
            <a:avLst/>
          </a:prstGeom>
          <a:noFill/>
          <a:ln>
            <a:noFill/>
          </a:ln>
        </p:spPr>
        <p:txBody>
          <a:bodyPr spcFirstLastPara="1" wrap="square" lIns="91425" tIns="91425" rIns="91425" bIns="91425" anchor="t" anchorCtr="0">
            <a:spAutoFit/>
          </a:bodyPr>
          <a:lstStyle/>
          <a:p>
            <a:r>
              <a:rPr lang="en" sz="1500" b="1" u="sng" dirty="0">
                <a:solidFill>
                  <a:schemeClr val="lt1"/>
                </a:solidFill>
                <a:latin typeface="Times New Roman"/>
                <a:ea typeface="Times New Roman"/>
                <a:cs typeface="Times New Roman"/>
                <a:sym typeface="Times New Roman"/>
              </a:rPr>
              <a:t>APPLICATIONS OF SPEECH EMOTION RECOGNITION</a:t>
            </a:r>
            <a:r>
              <a:rPr lang="en" sz="1500" b="1" dirty="0">
                <a:solidFill>
                  <a:schemeClr val="lt1"/>
                </a:solidFill>
                <a:latin typeface="Times New Roman"/>
                <a:ea typeface="Times New Roman"/>
                <a:cs typeface="Times New Roman"/>
                <a:sym typeface="Times New Roman"/>
              </a:rPr>
              <a:t> </a:t>
            </a:r>
            <a:endParaRPr sz="1500" b="1" dirty="0">
              <a:solidFill>
                <a:schemeClr val="lt1"/>
              </a:solidFill>
              <a:latin typeface="Times New Roman"/>
              <a:ea typeface="Times New Roman"/>
              <a:cs typeface="Times New Roman"/>
              <a:sym typeface="Times New Roman"/>
            </a:endParaRPr>
          </a:p>
          <a:p>
            <a:pPr>
              <a:buClr>
                <a:schemeClr val="lt1"/>
              </a:buClr>
              <a:buSzPts val="1300"/>
              <a:buFont typeface="Arial"/>
              <a:buChar char="•"/>
            </a:pPr>
            <a:r>
              <a:rPr lang="en" sz="1600" dirty="0">
                <a:solidFill>
                  <a:schemeClr val="lt1"/>
                </a:solidFill>
              </a:rPr>
              <a:t> Human-Computer Interaction</a:t>
            </a:r>
            <a:endParaRPr lang="en" sz="1600" dirty="0">
              <a:solidFill>
                <a:schemeClr val="lt1"/>
              </a:solidFill>
              <a:latin typeface="Times New Roman"/>
              <a:cs typeface="Times New Roman"/>
            </a:endParaRPr>
          </a:p>
          <a:p>
            <a:pPr>
              <a:buClr>
                <a:schemeClr val="lt1"/>
              </a:buClr>
              <a:buSzPts val="1300"/>
              <a:buFont typeface="Arial"/>
              <a:buChar char="•"/>
            </a:pPr>
            <a:r>
              <a:rPr lang="en" sz="1600" dirty="0">
                <a:solidFill>
                  <a:schemeClr val="lt1"/>
                </a:solidFill>
              </a:rPr>
              <a:t> Affective Computing</a:t>
            </a:r>
            <a:endParaRPr lang="en" dirty="0">
              <a:solidFill>
                <a:schemeClr val="lt1"/>
              </a:solidFill>
            </a:endParaRPr>
          </a:p>
          <a:p>
            <a:pPr>
              <a:buClr>
                <a:schemeClr val="lt1"/>
              </a:buClr>
              <a:buSzPts val="1300"/>
              <a:buFont typeface="Arial"/>
              <a:buChar char="•"/>
            </a:pPr>
            <a:r>
              <a:rPr lang="en" sz="1600" dirty="0">
                <a:solidFill>
                  <a:schemeClr val="lt1"/>
                </a:solidFill>
              </a:rPr>
              <a:t> Virtual </a:t>
            </a:r>
            <a:r>
              <a:rPr lang="en" sz="1600" dirty="0">
                <a:solidFill>
                  <a:schemeClr val="lt1"/>
                </a:solidFill>
                <a:latin typeface="Times New Roman"/>
              </a:rPr>
              <a:t>Assistants</a:t>
            </a:r>
          </a:p>
          <a:p>
            <a:pPr>
              <a:buClr>
                <a:schemeClr val="lt1"/>
              </a:buClr>
              <a:buSzPts val="1300"/>
              <a:buFont typeface="Arial"/>
              <a:buChar char="•"/>
            </a:pPr>
            <a:r>
              <a:rPr lang="en" sz="1600" dirty="0">
                <a:solidFill>
                  <a:schemeClr val="lt1"/>
                </a:solidFill>
              </a:rPr>
              <a:t> </a:t>
            </a:r>
            <a:r>
              <a:rPr lang="en" sz="1600" dirty="0">
                <a:solidFill>
                  <a:schemeClr val="lt1"/>
                </a:solidFill>
                <a:latin typeface="Times New Roman"/>
              </a:rPr>
              <a:t>Sentiment Analysis</a:t>
            </a:r>
          </a:p>
          <a:p>
            <a:pPr marL="146050">
              <a:lnSpc>
                <a:spcPct val="114999"/>
              </a:lnSpc>
              <a:spcBef>
                <a:spcPts val="1200"/>
              </a:spcBef>
              <a:buClr>
                <a:schemeClr val="lt1"/>
              </a:buClr>
              <a:buSzPts val="1300"/>
            </a:pPr>
            <a:endParaRPr lang="en" sz="1600" dirty="0">
              <a:solidFill>
                <a:schemeClr val="lt1"/>
              </a:solidFill>
            </a:endParaRPr>
          </a:p>
          <a:p>
            <a:pPr>
              <a:lnSpc>
                <a:spcPct val="115000"/>
              </a:lnSpc>
              <a:spcBef>
                <a:spcPts val="1200"/>
              </a:spcBef>
            </a:pPr>
            <a:r>
              <a:rPr lang="en" b="1" u="sng" dirty="0">
                <a:solidFill>
                  <a:schemeClr val="lt1"/>
                </a:solidFill>
                <a:latin typeface="Times New Roman"/>
                <a:ea typeface="Times New Roman"/>
                <a:cs typeface="Times New Roman"/>
                <a:sym typeface="Times New Roman"/>
              </a:rPr>
              <a:t>BENEFITS OF SPEECH EMOTION ECOGNITION:</a:t>
            </a:r>
            <a:endParaRPr b="1" u="sng" dirty="0">
              <a:solidFill>
                <a:schemeClr val="lt1"/>
              </a:solidFill>
              <a:latin typeface="Times New Roman"/>
              <a:ea typeface="Times New Roman"/>
              <a:cs typeface="Times New Roman"/>
              <a:sym typeface="Times New Roman"/>
            </a:endParaRPr>
          </a:p>
          <a:p>
            <a:pPr>
              <a:buClr>
                <a:schemeClr val="lt1"/>
              </a:buClr>
              <a:buSzPts val="1500"/>
              <a:buFont typeface="Arial"/>
              <a:buChar char="•"/>
            </a:pPr>
            <a:r>
              <a:rPr lang="en" sz="1600" dirty="0">
                <a:solidFill>
                  <a:srgbClr val="0D0D0D"/>
                </a:solidFill>
                <a:latin typeface="Times New Roman"/>
                <a:sym typeface="Times New Roman"/>
              </a:rPr>
              <a:t>Enhanced Communication</a:t>
            </a:r>
            <a:endParaRPr lang="en" sz="1600">
              <a:solidFill>
                <a:schemeClr val="lt1"/>
              </a:solidFill>
              <a:latin typeface="Times New Roman"/>
              <a:cs typeface="Times New Roman"/>
            </a:endParaRPr>
          </a:p>
          <a:p>
            <a:pPr>
              <a:buClr>
                <a:schemeClr val="lt1"/>
              </a:buClr>
              <a:buSzPts val="1500"/>
              <a:buFont typeface="Arial"/>
              <a:buChar char="•"/>
            </a:pPr>
            <a:r>
              <a:rPr lang="en" sz="1600" dirty="0">
                <a:solidFill>
                  <a:srgbClr val="0D0D0D"/>
                </a:solidFill>
                <a:latin typeface="Times New Roman"/>
                <a:sym typeface="Times New Roman"/>
              </a:rPr>
              <a:t>Personalized Services</a:t>
            </a:r>
            <a:endParaRPr lang="en" sz="1600">
              <a:latin typeface="Times New Roman"/>
            </a:endParaRPr>
          </a:p>
          <a:p>
            <a:pPr>
              <a:buClr>
                <a:schemeClr val="lt1"/>
              </a:buClr>
              <a:buSzPts val="1500"/>
              <a:buFont typeface="Arial"/>
              <a:buChar char="•"/>
            </a:pPr>
            <a:r>
              <a:rPr lang="en" sz="1600" dirty="0">
                <a:solidFill>
                  <a:srgbClr val="0D0D0D"/>
                </a:solidFill>
                <a:latin typeface="Times New Roman"/>
                <a:sym typeface="Times New Roman"/>
              </a:rPr>
              <a:t>Improved User Experience</a:t>
            </a:r>
            <a:endParaRPr lang="en" sz="1600">
              <a:latin typeface="Times New Roman"/>
            </a:endParaRPr>
          </a:p>
          <a:p>
            <a:pPr>
              <a:buClr>
                <a:schemeClr val="lt1"/>
              </a:buClr>
              <a:buSzPts val="1500"/>
              <a:buFont typeface="Arial"/>
              <a:buChar char="•"/>
            </a:pPr>
            <a:r>
              <a:rPr lang="en" sz="1600" dirty="0">
                <a:solidFill>
                  <a:srgbClr val="0D0D0D"/>
                </a:solidFill>
                <a:latin typeface="Times New Roman"/>
                <a:sym typeface="Times New Roman"/>
              </a:rPr>
              <a:t>Behavioral Insights</a:t>
            </a:r>
            <a:endParaRPr lang="en" sz="1600">
              <a:latin typeface="Times New Roman"/>
            </a:endParaRPr>
          </a:p>
          <a:p>
            <a:pPr marL="457200" lvl="0" indent="-323850" algn="l">
              <a:lnSpc>
                <a:spcPct val="114999"/>
              </a:lnSpc>
              <a:spcBef>
                <a:spcPts val="1200"/>
              </a:spcBef>
              <a:spcAft>
                <a:spcPts val="0"/>
              </a:spcAft>
              <a:buClr>
                <a:schemeClr val="lt1"/>
              </a:buClr>
              <a:buSzPts val="1500"/>
              <a:buFont typeface="Times New Roman"/>
              <a:buChar char="●"/>
            </a:pPr>
            <a:endParaRPr lang="en" sz="1600" dirty="0">
              <a:solidFill>
                <a:schemeClr val="lt1"/>
              </a:solidFill>
              <a:latin typeface="Times New Roman"/>
              <a:ea typeface="Times New Roman"/>
              <a:cs typeface="Times New Roman"/>
            </a:endParaRPr>
          </a:p>
          <a:p>
            <a:pPr marL="0" lvl="0" indent="0" algn="just" rtl="0">
              <a:lnSpc>
                <a:spcPct val="115000"/>
              </a:lnSpc>
              <a:spcBef>
                <a:spcPts val="1200"/>
              </a:spcBef>
              <a:spcAft>
                <a:spcPts val="1200"/>
              </a:spcAft>
              <a:buNone/>
            </a:pPr>
            <a:endParaRPr lang="en" sz="1600" dirty="0">
              <a:solidFill>
                <a:schemeClr val="lt1"/>
              </a:solidFill>
              <a:latin typeface="Times New Roman"/>
              <a:ea typeface="Times New Roman"/>
              <a:cs typeface="Times New Roman"/>
            </a:endParaRPr>
          </a:p>
        </p:txBody>
      </p:sp>
      <p:pic>
        <p:nvPicPr>
          <p:cNvPr id="81" name="Google Shape;81;p16"/>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82" name="Google Shape;82;p16"/>
          <p:cNvPicPr preferRelativeResize="0"/>
          <p:nvPr/>
        </p:nvPicPr>
        <p:blipFill>
          <a:blip r:embed="rId4">
            <a:alphaModFix/>
          </a:blip>
          <a:stretch>
            <a:fillRect/>
          </a:stretch>
        </p:blipFill>
        <p:spPr>
          <a:xfrm>
            <a:off x="8236950" y="53725"/>
            <a:ext cx="801100" cy="9477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86"/>
        <p:cNvGrpSpPr/>
        <p:nvPr/>
      </p:nvGrpSpPr>
      <p:grpSpPr>
        <a:xfrm>
          <a:off x="0" y="0"/>
          <a:ext cx="0" cy="0"/>
          <a:chOff x="0" y="0"/>
          <a:chExt cx="0" cy="0"/>
        </a:xfrm>
      </p:grpSpPr>
      <p:sp>
        <p:nvSpPr>
          <p:cNvPr id="87" name="Google Shape;87;p17"/>
          <p:cNvSpPr txBox="1"/>
          <p:nvPr/>
        </p:nvSpPr>
        <p:spPr>
          <a:xfrm>
            <a:off x="2721300" y="242900"/>
            <a:ext cx="3701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a:solidFill>
                  <a:schemeClr val="lt1"/>
                </a:solidFill>
                <a:latin typeface="Times New Roman"/>
                <a:ea typeface="Times New Roman"/>
                <a:cs typeface="Times New Roman"/>
                <a:sym typeface="Times New Roman"/>
              </a:rPr>
              <a:t>LITERATURE REVIEW</a:t>
            </a:r>
            <a:endParaRPr sz="2400" b="1" u="sng">
              <a:solidFill>
                <a:schemeClr val="lt1"/>
              </a:solidFill>
              <a:latin typeface="Times New Roman"/>
              <a:ea typeface="Times New Roman"/>
              <a:cs typeface="Times New Roman"/>
              <a:sym typeface="Times New Roman"/>
            </a:endParaRPr>
          </a:p>
        </p:txBody>
      </p:sp>
      <p:graphicFrame>
        <p:nvGraphicFramePr>
          <p:cNvPr id="88" name="Google Shape;88;p17"/>
          <p:cNvGraphicFramePr/>
          <p:nvPr/>
        </p:nvGraphicFramePr>
        <p:xfrm>
          <a:off x="952500" y="1082050"/>
          <a:ext cx="7239000" cy="3748920"/>
        </p:xfrm>
        <a:graphic>
          <a:graphicData uri="http://schemas.openxmlformats.org/drawingml/2006/table">
            <a:tbl>
              <a:tblPr>
                <a:noFill/>
                <a:tableStyleId>{776CC2BE-E70E-4E7E-A796-0CF7003E2C53}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AUTHOR/YEAR</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FINDINGS</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Times New Roman"/>
                          <a:ea typeface="Times New Roman"/>
                          <a:cs typeface="Times New Roman"/>
                          <a:sym typeface="Times New Roman"/>
                        </a:rPr>
                        <a:t>Ming, M., G. Jing, and C. Jun-jie. Blast-Parallel,2015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50" u="sng">
                          <a:solidFill>
                            <a:srgbClr val="0000FF"/>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C. Liang, F. R. Yu, and X. Zhang, ``Information-centric network function virtualization over 5G mobile wireless networks,' 'IEEE Netw., vol. 29, no. 3, pp. 6874, May/Jun. 2015.</a:t>
                      </a:r>
                      <a:endParaRPr sz="1300">
                        <a:solidFill>
                          <a:srgbClr val="0000FF"/>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Information-centric network function virtualization over 5G mobile wireless networks,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latin typeface="Times New Roman"/>
                          <a:ea typeface="Times New Roman"/>
                          <a:cs typeface="Times New Roman"/>
                          <a:sym typeface="Times New Roman"/>
                        </a:rPr>
                        <a:t>Alexandros Labrinidis,H. V. Jagadish,2015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50" u="sng">
                          <a:solidFill>
                            <a:srgbClr val="0000FF"/>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C. Liang and F. R. Yu, ``Wireless network virtualization: A survey, some research issues and challenges,'' IEEE Commun. Surveys Tuts., vol. 17, no. 1, pp. 358380, Mar. 2015</a:t>
                      </a:r>
                      <a:endParaRPr sz="1300">
                        <a:solidFill>
                          <a:srgbClr val="0000FF"/>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Challenges and Opportunities with Big Data.</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latin typeface="Times New Roman"/>
                          <a:ea typeface="Times New Roman"/>
                          <a:cs typeface="Times New Roman"/>
                          <a:sym typeface="Times New Roman"/>
                        </a:rPr>
                        <a:t>Zhang.R,S.Cui,2015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50" u="sng">
                          <a:solidFill>
                            <a:srgbClr val="0000FF"/>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 Bi, R. Zhang, Z. Ding, and S. Cui, ``Wireless communications in the eraof big data,''IEEE Commun. Mag., vol. 53, no. 10, pp. 190199, Oct. 2015.</a:t>
                      </a:r>
                      <a:endParaRPr sz="1300">
                        <a:solidFill>
                          <a:srgbClr val="0000FF"/>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This is based on the security and efficiency analysis. Users share their attributes among a group of valid users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pic>
        <p:nvPicPr>
          <p:cNvPr id="89" name="Google Shape;89;p17"/>
          <p:cNvPicPr preferRelativeResize="0"/>
          <p:nvPr/>
        </p:nvPicPr>
        <p:blipFill>
          <a:blip r:embed="rId6">
            <a:alphaModFix/>
          </a:blip>
          <a:stretch>
            <a:fillRect/>
          </a:stretch>
        </p:blipFill>
        <p:spPr>
          <a:xfrm>
            <a:off x="85250" y="53725"/>
            <a:ext cx="801100" cy="801100"/>
          </a:xfrm>
          <a:prstGeom prst="rect">
            <a:avLst/>
          </a:prstGeom>
          <a:noFill/>
          <a:ln>
            <a:noFill/>
          </a:ln>
        </p:spPr>
      </p:pic>
      <p:pic>
        <p:nvPicPr>
          <p:cNvPr id="90" name="Google Shape;90;p17"/>
          <p:cNvPicPr preferRelativeResize="0"/>
          <p:nvPr/>
        </p:nvPicPr>
        <p:blipFill>
          <a:blip r:embed="rId7">
            <a:alphaModFix/>
          </a:blip>
          <a:stretch>
            <a:fillRect/>
          </a:stretch>
        </p:blipFill>
        <p:spPr>
          <a:xfrm>
            <a:off x="8236950" y="53725"/>
            <a:ext cx="801100" cy="9477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1"/>
        <p:cNvGrpSpPr/>
        <p:nvPr/>
      </p:nvGrpSpPr>
      <p:grpSpPr>
        <a:xfrm>
          <a:off x="0" y="0"/>
          <a:ext cx="0" cy="0"/>
          <a:chOff x="0" y="0"/>
          <a:chExt cx="0" cy="0"/>
        </a:xfrm>
      </p:grpSpPr>
      <p:sp>
        <p:nvSpPr>
          <p:cNvPr id="102" name="Google Shape;102;p19"/>
          <p:cNvSpPr txBox="1"/>
          <p:nvPr/>
        </p:nvSpPr>
        <p:spPr>
          <a:xfrm>
            <a:off x="2504700" y="454275"/>
            <a:ext cx="4134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u="sng" dirty="0">
                <a:latin typeface="Times New Roman"/>
                <a:ea typeface="Times New Roman"/>
                <a:cs typeface="Times New Roman"/>
                <a:sym typeface="Times New Roman"/>
              </a:rPr>
              <a:t>PROBLEMS IDENTIFIED</a:t>
            </a:r>
            <a:endParaRPr sz="2600" b="1" u="sng" dirty="0">
              <a:latin typeface="Times New Roman"/>
              <a:ea typeface="Times New Roman"/>
              <a:cs typeface="Times New Roman"/>
              <a:sym typeface="Times New Roman"/>
            </a:endParaRPr>
          </a:p>
        </p:txBody>
      </p:sp>
      <p:pic>
        <p:nvPicPr>
          <p:cNvPr id="103" name="Google Shape;103;p19"/>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04" name="Google Shape;104;p19"/>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105" name="Google Shape;105;p19"/>
          <p:cNvSpPr txBox="1"/>
          <p:nvPr/>
        </p:nvSpPr>
        <p:spPr>
          <a:xfrm>
            <a:off x="375300" y="1273715"/>
            <a:ext cx="8393400" cy="4001065"/>
          </a:xfrm>
          <a:prstGeom prst="rect">
            <a:avLst/>
          </a:prstGeom>
          <a:solidFill>
            <a:srgbClr val="D9D2E9"/>
          </a:solidFill>
          <a:ln>
            <a:noFill/>
          </a:ln>
        </p:spPr>
        <p:txBody>
          <a:bodyPr spcFirstLastPara="1" wrap="square" lIns="91425" tIns="91425" rIns="91425" bIns="91425" anchor="t" anchorCtr="0">
            <a:spAutoFit/>
          </a:bodyPr>
          <a:lstStyle/>
          <a:p>
            <a:pPr algn="just">
              <a:buSzPts val="2100"/>
              <a:buChar char="•"/>
            </a:pPr>
            <a:r>
              <a:rPr lang="en" sz="2800" dirty="0">
                <a:solidFill>
                  <a:srgbClr val="0D0D0D"/>
                </a:solidFill>
                <a:latin typeface="Times New Roman"/>
              </a:rPr>
              <a:t>Ambiguity in Emotion Recognition</a:t>
            </a:r>
            <a:endParaRPr lang="en" sz="2800" u="sng" dirty="0">
              <a:solidFill>
                <a:srgbClr val="0000FF"/>
              </a:solidFill>
              <a:latin typeface="Times New Roman"/>
              <a:cs typeface="Times New Roman"/>
            </a:endParaRPr>
          </a:p>
          <a:p>
            <a:pPr algn="just">
              <a:buSzPts val="2100"/>
              <a:buChar char="•"/>
            </a:pPr>
            <a:endParaRPr lang="en" sz="2800" dirty="0">
              <a:solidFill>
                <a:srgbClr val="0D0D0D"/>
              </a:solidFill>
              <a:latin typeface="Times New Roman"/>
            </a:endParaRPr>
          </a:p>
          <a:p>
            <a:pPr algn="just">
              <a:buSzPts val="2100"/>
              <a:buChar char="•"/>
            </a:pPr>
            <a:r>
              <a:rPr lang="en" sz="2800" dirty="0">
                <a:solidFill>
                  <a:srgbClr val="0D0D0D"/>
                </a:solidFill>
                <a:latin typeface="Times New Roman"/>
              </a:rPr>
              <a:t>Variability in Speech Patterns</a:t>
            </a:r>
            <a:endParaRPr lang="en" sz="2800" dirty="0">
              <a:latin typeface="Times New Roman"/>
            </a:endParaRPr>
          </a:p>
          <a:p>
            <a:pPr algn="just">
              <a:buSzPts val="2100"/>
              <a:buChar char="•"/>
            </a:pPr>
            <a:endParaRPr lang="en" sz="2800" dirty="0">
              <a:solidFill>
                <a:srgbClr val="0D0D0D"/>
              </a:solidFill>
              <a:latin typeface="Times New Roman"/>
            </a:endParaRPr>
          </a:p>
          <a:p>
            <a:pPr algn="just">
              <a:buSzPts val="2100"/>
              <a:buChar char="•"/>
            </a:pPr>
            <a:r>
              <a:rPr lang="en" sz="2800" dirty="0">
                <a:solidFill>
                  <a:srgbClr val="0D0D0D"/>
                </a:solidFill>
                <a:latin typeface="Times New Roman"/>
              </a:rPr>
              <a:t>Data Imbalance in Emotion Datasets</a:t>
            </a:r>
            <a:endParaRPr lang="en" sz="2800" dirty="0">
              <a:latin typeface="Times New Roman"/>
            </a:endParaRPr>
          </a:p>
          <a:p>
            <a:pPr algn="just">
              <a:buSzPts val="2100"/>
              <a:buChar char="•"/>
            </a:pPr>
            <a:endParaRPr lang="en" sz="2800" dirty="0">
              <a:solidFill>
                <a:srgbClr val="0D0D0D"/>
              </a:solidFill>
              <a:latin typeface="Times New Roman"/>
            </a:endParaRPr>
          </a:p>
          <a:p>
            <a:pPr algn="just">
              <a:buSzPts val="2100"/>
              <a:buChar char="•"/>
            </a:pPr>
            <a:r>
              <a:rPr lang="en" sz="2800" dirty="0">
                <a:solidFill>
                  <a:srgbClr val="0D0D0D"/>
                </a:solidFill>
                <a:latin typeface="Times New Roman"/>
              </a:rPr>
              <a:t>Robustness Across Different Speakers</a:t>
            </a:r>
            <a:endParaRPr lang="en" sz="2800">
              <a:latin typeface="Times New Roman"/>
            </a:endParaRPr>
          </a:p>
          <a:p>
            <a:pPr marL="457200" lvl="0" indent="-361950" algn="just">
              <a:lnSpc>
                <a:spcPct val="150000"/>
              </a:lnSpc>
              <a:spcBef>
                <a:spcPts val="1200"/>
              </a:spcBef>
              <a:spcAft>
                <a:spcPts val="0"/>
              </a:spcAft>
              <a:buSzPts val="2100"/>
              <a:buChar char="●"/>
            </a:pPr>
            <a:endParaRPr lang="en" sz="2800" u="sng" dirty="0">
              <a:solidFill>
                <a:srgbClr val="0000FF"/>
              </a:solidFill>
              <a:latin typeface="Times New Roman"/>
              <a:ea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9"/>
        <p:cNvGrpSpPr/>
        <p:nvPr/>
      </p:nvGrpSpPr>
      <p:grpSpPr>
        <a:xfrm>
          <a:off x="0" y="0"/>
          <a:ext cx="0" cy="0"/>
          <a:chOff x="0" y="0"/>
          <a:chExt cx="0" cy="0"/>
        </a:xfrm>
      </p:grpSpPr>
      <p:sp>
        <p:nvSpPr>
          <p:cNvPr id="110" name="Google Shape;110;p20"/>
          <p:cNvSpPr txBox="1"/>
          <p:nvPr/>
        </p:nvSpPr>
        <p:spPr>
          <a:xfrm>
            <a:off x="2831550" y="227450"/>
            <a:ext cx="3480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u="sng">
                <a:solidFill>
                  <a:schemeClr val="lt1"/>
                </a:solidFill>
                <a:latin typeface="Times New Roman"/>
                <a:ea typeface="Times New Roman"/>
                <a:cs typeface="Times New Roman"/>
                <a:sym typeface="Times New Roman"/>
              </a:rPr>
              <a:t>CURRENT TRENDS</a:t>
            </a:r>
            <a:endParaRPr sz="2700" b="1" u="sng">
              <a:solidFill>
                <a:schemeClr val="lt1"/>
              </a:solidFill>
              <a:latin typeface="Times New Roman"/>
              <a:ea typeface="Times New Roman"/>
              <a:cs typeface="Times New Roman"/>
              <a:sym typeface="Times New Roman"/>
            </a:endParaRPr>
          </a:p>
        </p:txBody>
      </p:sp>
      <p:sp>
        <p:nvSpPr>
          <p:cNvPr id="111" name="Google Shape;111;p20"/>
          <p:cNvSpPr txBox="1"/>
          <p:nvPr/>
        </p:nvSpPr>
        <p:spPr>
          <a:xfrm>
            <a:off x="225450" y="874200"/>
            <a:ext cx="8693100" cy="47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900">
              <a:solidFill>
                <a:schemeClr val="lt1"/>
              </a:solidFill>
              <a:latin typeface="Times New Roman"/>
              <a:ea typeface="Times New Roman"/>
              <a:cs typeface="Times New Roman"/>
              <a:sym typeface="Times New Roman"/>
            </a:endParaRPr>
          </a:p>
        </p:txBody>
      </p:sp>
      <p:sp>
        <p:nvSpPr>
          <p:cNvPr id="112" name="Google Shape;112;p20"/>
          <p:cNvSpPr txBox="1"/>
          <p:nvPr/>
        </p:nvSpPr>
        <p:spPr>
          <a:xfrm>
            <a:off x="496875" y="1114650"/>
            <a:ext cx="75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3" name="Google Shape;113;p20"/>
          <p:cNvSpPr txBox="1"/>
          <p:nvPr/>
        </p:nvSpPr>
        <p:spPr>
          <a:xfrm>
            <a:off x="276900" y="1001475"/>
            <a:ext cx="8429700" cy="3631733"/>
          </a:xfrm>
          <a:prstGeom prst="rect">
            <a:avLst/>
          </a:prstGeom>
          <a:noFill/>
          <a:ln>
            <a:noFill/>
          </a:ln>
        </p:spPr>
        <p:txBody>
          <a:bodyPr spcFirstLastPara="1" wrap="square" lIns="91425" tIns="91425" rIns="91425" bIns="91425" anchor="t" anchorCtr="0">
            <a:spAutoFit/>
          </a:bodyPr>
          <a:lstStyle/>
          <a:p>
            <a:pPr algn="just"/>
            <a:r>
              <a:rPr lang="en" sz="1600" dirty="0">
                <a:solidFill>
                  <a:srgbClr val="0D0D0D"/>
                </a:solidFill>
                <a:latin typeface="Times New Roman"/>
              </a:rPr>
              <a:t>Based on current trends, here are the top 6 advancements in Speech Emotion Recognition (SER) systems:</a:t>
            </a:r>
            <a:endParaRPr lang="en-US" sz="1600" dirty="0">
              <a:latin typeface="Times New Roman"/>
            </a:endParaRPr>
          </a:p>
          <a:p>
            <a:pPr algn="just"/>
            <a:r>
              <a:rPr lang="en" sz="1600" b="1" dirty="0">
                <a:solidFill>
                  <a:srgbClr val="0D0D0D"/>
                </a:solidFill>
                <a:latin typeface="Times New Roman"/>
              </a:rPr>
              <a:t>Real-time Emotion Analysis:</a:t>
            </a:r>
            <a:endParaRPr lang="en" sz="1600" b="1" dirty="0">
              <a:latin typeface="Times New Roman"/>
            </a:endParaRPr>
          </a:p>
          <a:p>
            <a:pPr marL="285750" lvl="1" indent="-285750" algn="just">
              <a:buChar char="•"/>
            </a:pPr>
            <a:r>
              <a:rPr lang="en" sz="1600" dirty="0">
                <a:solidFill>
                  <a:srgbClr val="0D0D0D"/>
                </a:solidFill>
                <a:latin typeface="Times New Roman"/>
              </a:rPr>
              <a:t>SER systems are increasingly adopting real-time emotion analysis, allowing for immediate recognition and response to emotional cues in speech.</a:t>
            </a:r>
            <a:endParaRPr lang="en" sz="1600">
              <a:latin typeface="Times New Roman"/>
            </a:endParaRPr>
          </a:p>
          <a:p>
            <a:pPr algn="just"/>
            <a:r>
              <a:rPr lang="en" sz="1600" b="1" dirty="0">
                <a:solidFill>
                  <a:srgbClr val="0D0D0D"/>
                </a:solidFill>
                <a:latin typeface="Times New Roman"/>
              </a:rPr>
              <a:t>Edge Computing Integration:</a:t>
            </a:r>
            <a:endParaRPr lang="en" sz="1600" b="1">
              <a:latin typeface="Times New Roman"/>
            </a:endParaRPr>
          </a:p>
          <a:p>
            <a:pPr marL="285750" lvl="1" indent="-285750" algn="just">
              <a:buChar char="•"/>
            </a:pPr>
            <a:r>
              <a:rPr lang="en" sz="1600" dirty="0">
                <a:solidFill>
                  <a:srgbClr val="0D0D0D"/>
                </a:solidFill>
                <a:latin typeface="Times New Roman"/>
              </a:rPr>
              <a:t>Integrating SER with edge computing facilitates faster processing and analysis of speech data closer to the source, reducing latency and enhancing the efficiency of emotion recognition in real-time applications.</a:t>
            </a:r>
            <a:endParaRPr lang="en" sz="1600">
              <a:latin typeface="Times New Roman"/>
            </a:endParaRPr>
          </a:p>
          <a:p>
            <a:pPr algn="just"/>
            <a:r>
              <a:rPr lang="en" sz="1600" b="1" dirty="0">
                <a:solidFill>
                  <a:srgbClr val="0D0D0D"/>
                </a:solidFill>
                <a:latin typeface="Times New Roman"/>
              </a:rPr>
              <a:t>AI-driven Emotion Recognition:</a:t>
            </a:r>
            <a:endParaRPr lang="en" sz="1600" b="1">
              <a:latin typeface="Times New Roman"/>
            </a:endParaRPr>
          </a:p>
          <a:p>
            <a:pPr marL="285750" lvl="1" indent="-285750" algn="just">
              <a:buChar char="•"/>
            </a:pPr>
            <a:r>
              <a:rPr lang="en" sz="1600" dirty="0">
                <a:solidFill>
                  <a:srgbClr val="0D0D0D"/>
                </a:solidFill>
                <a:latin typeface="Times New Roman"/>
              </a:rPr>
              <a:t>Leveraging artificial intelligence (AI) techniques such as machine learning and deep learning, SER systems are becoming more adept at uncovering complex patterns and nuances in speech, enabling accurate and nuanced emotion recognition.</a:t>
            </a:r>
            <a:endParaRPr lang="en" sz="1600">
              <a:latin typeface="Times New Roman"/>
            </a:endParaRPr>
          </a:p>
          <a:p>
            <a:pPr marL="0" lvl="0" indent="0" algn="just">
              <a:spcBef>
                <a:spcPts val="0"/>
              </a:spcBef>
              <a:spcAft>
                <a:spcPts val="0"/>
              </a:spcAft>
              <a:buNone/>
            </a:pPr>
            <a:endParaRPr lang="en" sz="1600" b="1" dirty="0">
              <a:latin typeface="Times New Roman"/>
              <a:ea typeface="Times New Roman"/>
              <a:cs typeface="Times New Roman"/>
            </a:endParaRPr>
          </a:p>
        </p:txBody>
      </p:sp>
      <p:pic>
        <p:nvPicPr>
          <p:cNvPr id="114" name="Google Shape;114;p20"/>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15" name="Google Shape;115;p20"/>
          <p:cNvPicPr preferRelativeResize="0"/>
          <p:nvPr/>
        </p:nvPicPr>
        <p:blipFill>
          <a:blip r:embed="rId4">
            <a:alphaModFix/>
          </a:blip>
          <a:stretch>
            <a:fillRect/>
          </a:stretch>
        </p:blipFill>
        <p:spPr>
          <a:xfrm>
            <a:off x="8236950" y="53725"/>
            <a:ext cx="801100" cy="9477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21" name="Google Shape;121;p21"/>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122" name="Google Shape;122;p21"/>
          <p:cNvSpPr txBox="1"/>
          <p:nvPr/>
        </p:nvSpPr>
        <p:spPr>
          <a:xfrm>
            <a:off x="1598100" y="1289225"/>
            <a:ext cx="75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3" name="Google Shape;123;p21" descr="4" title="4"/>
          <p:cNvSpPr txBox="1"/>
          <p:nvPr/>
        </p:nvSpPr>
        <p:spPr>
          <a:xfrm>
            <a:off x="357450" y="934350"/>
            <a:ext cx="8429100" cy="3631733"/>
          </a:xfrm>
          <a:prstGeom prst="rect">
            <a:avLst/>
          </a:prstGeom>
          <a:noFill/>
          <a:ln>
            <a:noFill/>
          </a:ln>
        </p:spPr>
        <p:txBody>
          <a:bodyPr spcFirstLastPara="1" wrap="square" lIns="91425" tIns="91425" rIns="91425" bIns="91425" anchor="t" anchorCtr="0">
            <a:spAutoFit/>
          </a:bodyPr>
          <a:lstStyle/>
          <a:p>
            <a:pPr algn="just">
              <a:buSzPts val="1700"/>
            </a:pPr>
            <a:endParaRPr lang="en" sz="1600" dirty="0">
              <a:solidFill>
                <a:srgbClr val="0D0D0D"/>
              </a:solidFill>
              <a:latin typeface="Times New Roman"/>
            </a:endParaRPr>
          </a:p>
          <a:p>
            <a:pPr algn="just">
              <a:buSzPts val="1700"/>
            </a:pPr>
            <a:r>
              <a:rPr lang="en" sz="1600" b="1" dirty="0">
                <a:solidFill>
                  <a:srgbClr val="0D0D0D"/>
                </a:solidFill>
                <a:latin typeface="Times New Roman"/>
              </a:rPr>
              <a:t>Contextual Emotion Understanding:</a:t>
            </a:r>
            <a:endParaRPr lang="en" sz="1600" b="1">
              <a:latin typeface="Times New Roman"/>
            </a:endParaRPr>
          </a:p>
          <a:p>
            <a:pPr lvl="1" algn="just">
              <a:buSzPts val="1700"/>
              <a:buFont typeface="Arial"/>
              <a:buChar char="•"/>
            </a:pPr>
            <a:r>
              <a:rPr lang="en" sz="1600" dirty="0">
                <a:solidFill>
                  <a:srgbClr val="0D0D0D"/>
                </a:solidFill>
                <a:latin typeface="Times New Roman"/>
              </a:rPr>
              <a:t>SER systems are evolving to understand emotions in the context of conversations or situations, enabling more accurate interpretation of emotional cues and responses tailored to specific contexts.</a:t>
            </a:r>
            <a:endParaRPr lang="en" sz="1600">
              <a:latin typeface="Times New Roman"/>
            </a:endParaRPr>
          </a:p>
          <a:p>
            <a:pPr lvl="1" algn="just">
              <a:buSzPts val="1700"/>
              <a:buFont typeface="Arial"/>
              <a:buChar char="•"/>
            </a:pPr>
            <a:endParaRPr lang="en" sz="1600" dirty="0">
              <a:solidFill>
                <a:srgbClr val="0D0D0D"/>
              </a:solidFill>
              <a:latin typeface="Times New Roman"/>
            </a:endParaRPr>
          </a:p>
          <a:p>
            <a:pPr algn="just">
              <a:buSzPts val="1700"/>
            </a:pPr>
            <a:r>
              <a:rPr lang="en" sz="1600" b="1" dirty="0">
                <a:solidFill>
                  <a:srgbClr val="0D0D0D"/>
                </a:solidFill>
                <a:latin typeface="Times New Roman"/>
              </a:rPr>
              <a:t>Multimodal Emotion Fusion:</a:t>
            </a:r>
            <a:endParaRPr lang="en" sz="1600" b="1">
              <a:latin typeface="Times New Roman"/>
            </a:endParaRPr>
          </a:p>
          <a:p>
            <a:pPr lvl="1" algn="just">
              <a:buSzPts val="1700"/>
              <a:buFont typeface="Arial"/>
              <a:buChar char="•"/>
            </a:pPr>
            <a:r>
              <a:rPr lang="en" sz="1600" dirty="0">
                <a:solidFill>
                  <a:srgbClr val="0D0D0D"/>
                </a:solidFill>
                <a:latin typeface="Times New Roman"/>
              </a:rPr>
              <a:t>Integrating multiple modalities such as speech, facial expressions, and text, SER systems are improving emotion recognition accuracy by considering diverse sources of emotional information.</a:t>
            </a:r>
            <a:endParaRPr lang="en" sz="1600">
              <a:latin typeface="Times New Roman"/>
            </a:endParaRPr>
          </a:p>
          <a:p>
            <a:pPr lvl="1" algn="just">
              <a:buSzPts val="1700"/>
              <a:buFont typeface="Arial"/>
              <a:buChar char="•"/>
            </a:pPr>
            <a:endParaRPr lang="en" sz="1600" dirty="0">
              <a:solidFill>
                <a:srgbClr val="0D0D0D"/>
              </a:solidFill>
              <a:latin typeface="Times New Roman"/>
            </a:endParaRPr>
          </a:p>
          <a:p>
            <a:pPr algn="just">
              <a:buSzPts val="1700"/>
            </a:pPr>
            <a:r>
              <a:rPr lang="en" sz="1600" b="1" dirty="0">
                <a:solidFill>
                  <a:srgbClr val="0D0D0D"/>
                </a:solidFill>
                <a:latin typeface="Times New Roman"/>
              </a:rPr>
              <a:t>Adaptive Emotion Modeling:</a:t>
            </a:r>
            <a:endParaRPr lang="en" sz="1600" b="1">
              <a:latin typeface="Times New Roman"/>
            </a:endParaRPr>
          </a:p>
          <a:p>
            <a:pPr lvl="1" algn="just">
              <a:buSzPts val="1700"/>
              <a:buFont typeface="Arial"/>
              <a:buChar char="•"/>
            </a:pPr>
            <a:r>
              <a:rPr lang="en" sz="1600" dirty="0">
                <a:solidFill>
                  <a:srgbClr val="0D0D0D"/>
                </a:solidFill>
                <a:latin typeface="Times New Roman"/>
              </a:rPr>
              <a:t>SER systems are adopting adaptive modeling techniques to account for individual differences in speech patterns and emotional expressions, leading to personalized and more accurate emotion recognition results.</a:t>
            </a:r>
            <a:endParaRPr lang="en" sz="1600">
              <a:latin typeface="Times New Roman"/>
            </a:endParaRPr>
          </a:p>
          <a:p>
            <a:pPr algn="just">
              <a:buSzPts val="1700"/>
              <a:buFont typeface="Arial"/>
              <a:buChar char="•"/>
            </a:pPr>
            <a:endParaRPr lang="en" sz="1600" dirty="0">
              <a:solidFill>
                <a:srgbClr val="0D0D0D"/>
              </a:solidFill>
              <a:latin typeface="Times New Roman"/>
              <a:ea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7"/>
        <p:cNvGrpSpPr/>
        <p:nvPr/>
      </p:nvGrpSpPr>
      <p:grpSpPr>
        <a:xfrm>
          <a:off x="0" y="0"/>
          <a:ext cx="0" cy="0"/>
          <a:chOff x="0" y="0"/>
          <a:chExt cx="0" cy="0"/>
        </a:xfrm>
      </p:grpSpPr>
      <p:sp>
        <p:nvSpPr>
          <p:cNvPr id="128" name="Google Shape;128;p22"/>
          <p:cNvSpPr txBox="1"/>
          <p:nvPr/>
        </p:nvSpPr>
        <p:spPr>
          <a:xfrm>
            <a:off x="3003600" y="242900"/>
            <a:ext cx="3136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a:latin typeface="Times New Roman"/>
                <a:ea typeface="Times New Roman"/>
                <a:cs typeface="Times New Roman"/>
                <a:sym typeface="Times New Roman"/>
              </a:rPr>
              <a:t>EXISTING SYSTEM</a:t>
            </a:r>
            <a:endParaRPr sz="2500" b="1" u="sng">
              <a:latin typeface="Times New Roman"/>
              <a:ea typeface="Times New Roman"/>
              <a:cs typeface="Times New Roman"/>
              <a:sym typeface="Times New Roman"/>
            </a:endParaRPr>
          </a:p>
        </p:txBody>
      </p:sp>
      <p:pic>
        <p:nvPicPr>
          <p:cNvPr id="129" name="Google Shape;129;p22"/>
          <p:cNvPicPr preferRelativeResize="0"/>
          <p:nvPr/>
        </p:nvPicPr>
        <p:blipFill>
          <a:blip r:embed="rId3">
            <a:alphaModFix/>
          </a:blip>
          <a:stretch>
            <a:fillRect/>
          </a:stretch>
        </p:blipFill>
        <p:spPr>
          <a:xfrm>
            <a:off x="85250" y="53725"/>
            <a:ext cx="801100" cy="801100"/>
          </a:xfrm>
          <a:prstGeom prst="rect">
            <a:avLst/>
          </a:prstGeom>
          <a:noFill/>
          <a:ln>
            <a:noFill/>
          </a:ln>
        </p:spPr>
      </p:pic>
      <p:pic>
        <p:nvPicPr>
          <p:cNvPr id="130" name="Google Shape;130;p22"/>
          <p:cNvPicPr preferRelativeResize="0"/>
          <p:nvPr/>
        </p:nvPicPr>
        <p:blipFill>
          <a:blip r:embed="rId4">
            <a:alphaModFix/>
          </a:blip>
          <a:stretch>
            <a:fillRect/>
          </a:stretch>
        </p:blipFill>
        <p:spPr>
          <a:xfrm>
            <a:off x="8236950" y="53725"/>
            <a:ext cx="801100" cy="947756"/>
          </a:xfrm>
          <a:prstGeom prst="rect">
            <a:avLst/>
          </a:prstGeom>
          <a:noFill/>
          <a:ln>
            <a:noFill/>
          </a:ln>
        </p:spPr>
      </p:pic>
      <p:sp>
        <p:nvSpPr>
          <p:cNvPr id="131" name="Google Shape;131;p22"/>
          <p:cNvSpPr txBox="1"/>
          <p:nvPr/>
        </p:nvSpPr>
        <p:spPr>
          <a:xfrm>
            <a:off x="347001" y="1001481"/>
            <a:ext cx="8364600" cy="3724066"/>
          </a:xfrm>
          <a:prstGeom prst="rect">
            <a:avLst/>
          </a:prstGeom>
          <a:noFill/>
          <a:ln>
            <a:noFill/>
          </a:ln>
        </p:spPr>
        <p:txBody>
          <a:bodyPr spcFirstLastPara="1" wrap="square" lIns="91425" tIns="91425" rIns="91425" bIns="91425" anchor="t" anchorCtr="0">
            <a:spAutoFit/>
          </a:bodyPr>
          <a:lstStyle/>
          <a:p>
            <a:pPr algn="just">
              <a:buSzPts val="1600"/>
              <a:buFont typeface="Arial"/>
              <a:buChar char="•"/>
            </a:pPr>
            <a:r>
              <a:rPr lang="en" sz="1600" dirty="0">
                <a:latin typeface="Times New Roman"/>
              </a:rPr>
              <a:t>Certainly, here are three key points regarding the existing system of Speech Emotion Recognition (SER):</a:t>
            </a:r>
            <a:endParaRPr lang="en" sz="1600" dirty="0">
              <a:latin typeface="Times New Roman"/>
              <a:cs typeface="Times New Roman"/>
            </a:endParaRPr>
          </a:p>
          <a:p>
            <a:pPr algn="just">
              <a:buSzPts val="1600"/>
              <a:buFont typeface="Arial"/>
              <a:buChar char="•"/>
            </a:pPr>
            <a:endParaRPr lang="en" dirty="0">
              <a:latin typeface="Times New Roman"/>
            </a:endParaRPr>
          </a:p>
          <a:p>
            <a:pPr algn="just">
              <a:buSzPts val="1600"/>
              <a:buFont typeface="Arial"/>
              <a:buChar char="•"/>
            </a:pPr>
            <a:r>
              <a:rPr lang="en" sz="1600" b="1" dirty="0">
                <a:latin typeface="Times New Roman"/>
              </a:rPr>
              <a:t>1. Feature-based Emotion Extraction:</a:t>
            </a:r>
            <a:endParaRPr lang="en" b="1" dirty="0">
              <a:latin typeface="Times New Roman"/>
            </a:endParaRPr>
          </a:p>
          <a:p>
            <a:pPr algn="just">
              <a:buSzPts val="1600"/>
              <a:buFont typeface="Arial"/>
              <a:buChar char="•"/>
            </a:pPr>
            <a:r>
              <a:rPr lang="en" sz="1600" dirty="0">
                <a:latin typeface="Times New Roman"/>
              </a:rPr>
              <a:t>   - The existing SER systems typically rely on extracting acoustic features from speech signals, such as pitch, intensity, and spectral characteristics, to represent emotional content.</a:t>
            </a:r>
            <a:endParaRPr lang="en" dirty="0">
              <a:latin typeface="Times New Roman"/>
            </a:endParaRPr>
          </a:p>
          <a:p>
            <a:pPr algn="just">
              <a:buSzPts val="1600"/>
              <a:buFont typeface="Arial"/>
              <a:buChar char="•"/>
            </a:pPr>
            <a:r>
              <a:rPr lang="en" sz="1600" b="1" dirty="0">
                <a:latin typeface="Times New Roman"/>
              </a:rPr>
              <a:t>2. Machine Learning Classification:</a:t>
            </a:r>
            <a:endParaRPr lang="en" b="1" dirty="0">
              <a:latin typeface="Times New Roman"/>
            </a:endParaRPr>
          </a:p>
          <a:p>
            <a:pPr algn="just">
              <a:buSzPts val="1600"/>
              <a:buFont typeface="Arial"/>
              <a:buChar char="•"/>
            </a:pPr>
            <a:r>
              <a:rPr lang="en" sz="1600" dirty="0">
                <a:latin typeface="Times New Roman"/>
              </a:rPr>
              <a:t>   - Many existing SER systems utilize machine learning algorithms, such as Support Vector Machines (SVM) or Hidden Markov Models (HMM), for emotion classification based on extracted features from speech data.</a:t>
            </a:r>
            <a:endParaRPr lang="en" dirty="0">
              <a:latin typeface="Times New Roman"/>
            </a:endParaRPr>
          </a:p>
          <a:p>
            <a:pPr lvl="0" algn="just">
              <a:spcBef>
                <a:spcPts val="0"/>
              </a:spcBef>
              <a:spcAft>
                <a:spcPts val="0"/>
              </a:spcAft>
              <a:buSzPts val="1600"/>
            </a:pPr>
            <a:r>
              <a:rPr lang="en" sz="1600" b="1" dirty="0">
                <a:latin typeface="Times New Roman"/>
                <a:ea typeface="Times New Roman"/>
                <a:cs typeface="Times New Roman"/>
                <a:sym typeface="Times New Roman"/>
              </a:rPr>
              <a:t>Disadvantages:</a:t>
            </a:r>
            <a:endParaRPr sz="1600" b="1" dirty="0">
              <a:latin typeface="Times New Roman"/>
              <a:ea typeface="Times New Roman"/>
              <a:cs typeface="Times New Roman"/>
            </a:endParaRPr>
          </a:p>
          <a:p>
            <a:pPr algn="just">
              <a:buSzPts val="1600"/>
            </a:pPr>
            <a:endParaRPr lang="en" sz="1600" b="1" dirty="0">
              <a:latin typeface="Times New Roman"/>
              <a:cs typeface="Times New Roman"/>
            </a:endParaRPr>
          </a:p>
          <a:p>
            <a:pPr algn="just">
              <a:lnSpc>
                <a:spcPct val="50000"/>
              </a:lnSpc>
            </a:pPr>
            <a:r>
              <a:rPr lang="en-US" sz="1600" dirty="0">
                <a:solidFill>
                  <a:srgbClr val="0D0D0D"/>
                </a:solidFill>
                <a:latin typeface="Times New Roman"/>
              </a:rPr>
              <a:t>Many SER systems rely on labeled datasets for training machine learning models, which can be</a:t>
            </a:r>
            <a:endParaRPr lang="en-US" dirty="0"/>
          </a:p>
          <a:p>
            <a:pPr algn="just">
              <a:lnSpc>
                <a:spcPct val="50000"/>
              </a:lnSpc>
            </a:pPr>
            <a:endParaRPr lang="en-US" sz="1600" dirty="0">
              <a:solidFill>
                <a:srgbClr val="0D0D0D"/>
              </a:solidFill>
              <a:latin typeface="Times New Roman"/>
            </a:endParaRPr>
          </a:p>
          <a:p>
            <a:pPr algn="just">
              <a:lnSpc>
                <a:spcPct val="50000"/>
              </a:lnSpc>
            </a:pPr>
            <a:r>
              <a:rPr lang="en-US" sz="1600" dirty="0">
                <a:solidFill>
                  <a:srgbClr val="0D0D0D"/>
                </a:solidFill>
                <a:latin typeface="Times New Roman"/>
              </a:rPr>
              <a:t> limited in size and diversity. This dependency may restrict the generalization ability of the models,</a:t>
            </a:r>
            <a:endParaRPr lang="en-US" dirty="0"/>
          </a:p>
          <a:p>
            <a:pPr algn="just">
              <a:lnSpc>
                <a:spcPct val="50000"/>
              </a:lnSpc>
            </a:pPr>
            <a:endParaRPr lang="en-US" sz="1600" dirty="0">
              <a:solidFill>
                <a:srgbClr val="0D0D0D"/>
              </a:solidFill>
              <a:latin typeface="Times New Roman"/>
            </a:endParaRPr>
          </a:p>
          <a:p>
            <a:pPr algn="just">
              <a:lnSpc>
                <a:spcPct val="50000"/>
              </a:lnSpc>
            </a:pPr>
            <a:r>
              <a:rPr lang="en-US" sz="1600" dirty="0">
                <a:solidFill>
                  <a:srgbClr val="0D0D0D"/>
                </a:solidFill>
                <a:latin typeface="Times New Roman"/>
              </a:rPr>
              <a:t> especially in capturing a wide range of emotions across different contexts and culture</a:t>
            </a:r>
            <a:r>
              <a:rPr lang="en-US" sz="1200" dirty="0">
                <a:solidFill>
                  <a:srgbClr val="0D0D0D"/>
                </a:solidFill>
              </a:rPr>
              <a:t>s.</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2446</Words>
  <Application>Microsoft Office PowerPoint</Application>
  <PresentationFormat>On-screen Show (16:9)</PresentationFormat>
  <Paragraphs>160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Keerthana Padmakumar</cp:lastModifiedBy>
  <cp:revision>215</cp:revision>
  <dcterms:modified xsi:type="dcterms:W3CDTF">2024-03-18T16:03:23Z</dcterms:modified>
</cp:coreProperties>
</file>