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1" r:id="rId5"/>
    <p:sldId id="272" r:id="rId6"/>
    <p:sldId id="274" r:id="rId7"/>
    <p:sldId id="276" r:id="rId8"/>
    <p:sldId id="278" r:id="rId9"/>
    <p:sldId id="266" r:id="rId10"/>
    <p:sldId id="267" r:id="rId11"/>
    <p:sldId id="268" r:id="rId12"/>
    <p:sldId id="279" r:id="rId13"/>
    <p:sldId id="280" r:id="rId14"/>
    <p:sldId id="262" r:id="rId15"/>
    <p:sldId id="283" r:id="rId16"/>
    <p:sldId id="284"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94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730925" y="-204395"/>
            <a:ext cx="14630400" cy="8229600"/>
          </a:xfrm>
          <a:prstGeom prst="rect">
            <a:avLst/>
          </a:prstGeom>
          <a:solidFill>
            <a:srgbClr val="FFFFFF"/>
          </a:solidFill>
          <a:ln w="13811">
            <a:solidFill>
              <a:srgbClr val="E5E0DF"/>
            </a:solidFill>
            <a:prstDash val="solid"/>
          </a:ln>
        </p:spPr>
        <p:txBody>
          <a:bodyPr/>
          <a:lstStyle/>
          <a:p>
            <a:r>
              <a:rPr lang="en-IN" dirty="0"/>
              <a:t> </a:t>
            </a:r>
          </a:p>
        </p:txBody>
      </p:sp>
      <p:sp>
        <p:nvSpPr>
          <p:cNvPr id="4" name="Text 2"/>
          <p:cNvSpPr/>
          <p:nvPr/>
        </p:nvSpPr>
        <p:spPr>
          <a:xfrm>
            <a:off x="1290917" y="204395"/>
            <a:ext cx="11693563" cy="2549563"/>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Data Exploration and Visualization for Product Sales Analysis</a:t>
            </a:r>
            <a:endParaRPr lang="en-US" sz="5249" dirty="0"/>
          </a:p>
        </p:txBody>
      </p:sp>
      <p:sp>
        <p:nvSpPr>
          <p:cNvPr id="5" name="Text 3"/>
          <p:cNvSpPr/>
          <p:nvPr/>
        </p:nvSpPr>
        <p:spPr>
          <a:xfrm>
            <a:off x="6136719" y="2522669"/>
            <a:ext cx="7477601" cy="5733826"/>
          </a:xfrm>
          <a:prstGeom prst="rect">
            <a:avLst/>
          </a:prstGeom>
          <a:noFill/>
          <a:ln/>
        </p:spPr>
        <p:txBody>
          <a:bodyPr wrap="square" rtlCol="0" anchor="t"/>
          <a:lstStyle/>
          <a:p>
            <a:pPr marL="285750" indent="-285750">
              <a:lnSpc>
                <a:spcPct val="150000"/>
              </a:lnSpc>
              <a:buFont typeface="Wingdings" panose="05000000000000000000" pitchFamily="2" charset="2"/>
              <a:buChar char="Ø"/>
            </a:pPr>
            <a:r>
              <a:rPr lang="en-US" sz="1750" dirty="0"/>
              <a:t>Data exploration involves getting familiar with your dataset to understand its structure and characteristics.   You can start by examining summary statistics, such as mean, median, and standard deviation, to gain an overview of the data.    Explore the distribution of data using histograms, box plots, or density plots to identify patterns and outliers.</a:t>
            </a:r>
          </a:p>
          <a:p>
            <a:pPr>
              <a:lnSpc>
                <a:spcPts val="2799"/>
              </a:lnSpc>
            </a:pPr>
            <a:endParaRPr lang="en-US" sz="1750" dirty="0"/>
          </a:p>
          <a:p>
            <a:pPr marL="285750" indent="-285750">
              <a:lnSpc>
                <a:spcPct val="150000"/>
              </a:lnSpc>
              <a:buFont typeface="Wingdings" panose="05000000000000000000" pitchFamily="2" charset="2"/>
              <a:buChar char="Ø"/>
            </a:pPr>
            <a:r>
              <a:rPr lang="en-US" dirty="0"/>
              <a:t>Data visualization is the process of representing data visually using charts, graphs, and plots to make patterns and insights more accessible.    Common visualization types include bar charts, line charts, scatter plots, histograms, pie charts, and heatmaps.    Choose the appropriate visualization type based on the nature of the data and the insights you want to convey.</a:t>
            </a:r>
          </a:p>
        </p:txBody>
      </p:sp>
      <p:sp>
        <p:nvSpPr>
          <p:cNvPr id="7" name="Text 5"/>
          <p:cNvSpPr/>
          <p:nvPr/>
        </p:nvSpPr>
        <p:spPr>
          <a:xfrm>
            <a:off x="6410206" y="5984200"/>
            <a:ext cx="174069" cy="365760"/>
          </a:xfrm>
          <a:prstGeom prst="rect">
            <a:avLst/>
          </a:prstGeom>
          <a:noFill/>
          <a:ln/>
        </p:spPr>
        <p:txBody>
          <a:bodyPr wrap="none" rtlCol="0" anchor="t"/>
          <a:lstStyle/>
          <a:p>
            <a:pPr marL="0" indent="0" algn="ctr">
              <a:lnSpc>
                <a:spcPts val="2880"/>
              </a:lnSpc>
              <a:buNone/>
            </a:pPr>
            <a:r>
              <a:rPr lang="en-US" sz="1152" kern="0" spc="-35" dirty="0">
                <a:solidFill>
                  <a:srgbClr val="FFFFFF"/>
                </a:solidFill>
                <a:latin typeface="Inter" pitchFamily="34" charset="0"/>
                <a:ea typeface="Inter" pitchFamily="34" charset="-122"/>
                <a:cs typeface="Inter" pitchFamily="34" charset="-120"/>
              </a:rPr>
              <a:t>JS</a:t>
            </a:r>
            <a:endParaRPr lang="en-US" sz="1152" dirty="0"/>
          </a:p>
        </p:txBody>
      </p:sp>
      <p:sp>
        <p:nvSpPr>
          <p:cNvPr id="8" name="Text 6"/>
          <p:cNvSpPr/>
          <p:nvPr/>
        </p:nvSpPr>
        <p:spPr>
          <a:xfrm>
            <a:off x="6786086" y="5994797"/>
            <a:ext cx="1569839" cy="388858"/>
          </a:xfrm>
          <a:prstGeom prst="rect">
            <a:avLst/>
          </a:prstGeom>
          <a:noFill/>
          <a:ln/>
        </p:spPr>
        <p:txBody>
          <a:bodyPr wrap="none" rtlCol="0" anchor="t"/>
          <a:lstStyle/>
          <a:p>
            <a:pPr marL="0" indent="0" algn="l">
              <a:lnSpc>
                <a:spcPts val="3062"/>
              </a:lnSpc>
              <a:buNone/>
            </a:pPr>
            <a:endParaRPr lang="en-US" sz="2187" b="1" kern="0" spc="-35" dirty="0">
              <a:solidFill>
                <a:srgbClr val="272525"/>
              </a:solidFill>
              <a:latin typeface="Inter" pitchFamily="34" charset="0"/>
              <a:ea typeface="Inter" pitchFamily="34" charset="-122"/>
              <a:cs typeface="Inter" pitchFamily="34" charset="-120"/>
            </a:endParaRPr>
          </a:p>
        </p:txBody>
      </p:sp>
      <p:pic>
        <p:nvPicPr>
          <p:cNvPr id="9" name="Image 0" descr="preencoded.png"/>
          <p:cNvPicPr>
            <a:picLocks noChangeAspect="1"/>
          </p:cNvPicPr>
          <p:nvPr/>
        </p:nvPicPr>
        <p:blipFill>
          <a:blip r:embed="rId3"/>
          <a:stretch>
            <a:fillRect/>
          </a:stretch>
        </p:blipFill>
        <p:spPr>
          <a:xfrm>
            <a:off x="0" y="2495774"/>
            <a:ext cx="5486400" cy="57338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B437E-BDC9-5D01-934C-F0181BF3043E}"/>
              </a:ext>
            </a:extLst>
          </p:cNvPr>
          <p:cNvPicPr>
            <a:picLocks noChangeAspect="1"/>
          </p:cNvPicPr>
          <p:nvPr/>
        </p:nvPicPr>
        <p:blipFill>
          <a:blip r:embed="rId2"/>
          <a:stretch>
            <a:fillRect/>
          </a:stretch>
        </p:blipFill>
        <p:spPr>
          <a:xfrm>
            <a:off x="7315200" y="335122"/>
            <a:ext cx="6420109" cy="3635055"/>
          </a:xfrm>
          <a:prstGeom prst="rect">
            <a:avLst/>
          </a:prstGeom>
        </p:spPr>
      </p:pic>
      <p:pic>
        <p:nvPicPr>
          <p:cNvPr id="7" name="Picture 6">
            <a:extLst>
              <a:ext uri="{FF2B5EF4-FFF2-40B4-BE49-F238E27FC236}">
                <a16:creationId xmlns:a16="http://schemas.microsoft.com/office/drawing/2014/main" id="{46D0E0F3-6460-65A4-026D-3A9EEAEC0C07}"/>
              </a:ext>
            </a:extLst>
          </p:cNvPr>
          <p:cNvPicPr>
            <a:picLocks noChangeAspect="1"/>
          </p:cNvPicPr>
          <p:nvPr/>
        </p:nvPicPr>
        <p:blipFill>
          <a:blip r:embed="rId3"/>
          <a:stretch>
            <a:fillRect/>
          </a:stretch>
        </p:blipFill>
        <p:spPr>
          <a:xfrm>
            <a:off x="7467600" y="4259424"/>
            <a:ext cx="5390253" cy="3720635"/>
          </a:xfrm>
          <a:prstGeom prst="rect">
            <a:avLst/>
          </a:prstGeom>
        </p:spPr>
      </p:pic>
      <p:sp>
        <p:nvSpPr>
          <p:cNvPr id="8" name="TextBox 7">
            <a:extLst>
              <a:ext uri="{FF2B5EF4-FFF2-40B4-BE49-F238E27FC236}">
                <a16:creationId xmlns:a16="http://schemas.microsoft.com/office/drawing/2014/main" id="{8D1EEB44-2209-70E6-3466-08A9AF90AC88}"/>
              </a:ext>
            </a:extLst>
          </p:cNvPr>
          <p:cNvSpPr txBox="1"/>
          <p:nvPr/>
        </p:nvSpPr>
        <p:spPr>
          <a:xfrm>
            <a:off x="772159" y="609600"/>
            <a:ext cx="6543041" cy="6463308"/>
          </a:xfrm>
          <a:prstGeom prst="rect">
            <a:avLst/>
          </a:prstGeom>
          <a:noFill/>
        </p:spPr>
        <p:txBody>
          <a:bodyPr wrap="square" rtlCol="0">
            <a:spAutoFit/>
          </a:bodyPr>
          <a:lstStyle/>
          <a:p>
            <a:r>
              <a:rPr lang="en-US" b="0" i="0" dirty="0">
                <a:solidFill>
                  <a:srgbClr val="1F1F1F"/>
                </a:solidFill>
                <a:effectLst/>
                <a:latin typeface="Calibri   "/>
              </a:rPr>
              <a:t>Data visualization is the representation of information and data using charts, graphs, maps, and other visual tools. These visualizations allow us to easily understand any patterns, trends, or outliers in a data set.</a:t>
            </a:r>
          </a:p>
          <a:p>
            <a:endParaRPr lang="en-US" b="0" i="0" dirty="0">
              <a:solidFill>
                <a:srgbClr val="1F1F1F"/>
              </a:solidFill>
              <a:effectLst/>
              <a:latin typeface="Calibri   "/>
            </a:endParaRPr>
          </a:p>
          <a:p>
            <a:r>
              <a:rPr lang="en-US" b="0" i="0" dirty="0">
                <a:solidFill>
                  <a:srgbClr val="1F1F1F"/>
                </a:solidFill>
                <a:effectLst/>
                <a:latin typeface="Calibri   "/>
              </a:rPr>
              <a:t>Data visualization also presents data to the general public or specific audiences without technical knowledge in an accessible manner. For example, the health agency in a government might provide a map of vaccinated regions.</a:t>
            </a:r>
          </a:p>
          <a:p>
            <a:endParaRPr lang="en-US" b="0" i="0" dirty="0">
              <a:solidFill>
                <a:srgbClr val="1F1F1F"/>
              </a:solidFill>
              <a:effectLst/>
              <a:latin typeface="Calibri   "/>
            </a:endParaRPr>
          </a:p>
          <a:p>
            <a:r>
              <a:rPr lang="en-US" b="0" i="0" dirty="0">
                <a:solidFill>
                  <a:srgbClr val="1F1F1F"/>
                </a:solidFill>
                <a:effectLst/>
                <a:latin typeface="Calibri   "/>
              </a:rPr>
              <a:t>The purpose of data visualization is to help drive informed decision-making and to add colorful meaning to an otherwise bland database.</a:t>
            </a:r>
          </a:p>
          <a:p>
            <a:endParaRPr lang="en-US" dirty="0">
              <a:solidFill>
                <a:srgbClr val="202124"/>
              </a:solidFill>
              <a:latin typeface="Calibri   "/>
              <a:ea typeface="Calibri" panose="020F0502020204030204" pitchFamily="34" charset="0"/>
              <a:cs typeface="Calibri" panose="020F0502020204030204" pitchFamily="34" charset="0"/>
            </a:endParaRPr>
          </a:p>
          <a:p>
            <a:endParaRPr lang="en-US" dirty="0">
              <a:solidFill>
                <a:srgbClr val="202124"/>
              </a:solidFill>
              <a:latin typeface="Calibri   "/>
              <a:ea typeface="Calibri" panose="020F0502020204030204" pitchFamily="34" charset="0"/>
              <a:cs typeface="Calibri" panose="020F0502020204030204" pitchFamily="34" charset="0"/>
            </a:endParaRPr>
          </a:p>
          <a:p>
            <a:r>
              <a:rPr lang="en-US" dirty="0">
                <a:solidFill>
                  <a:srgbClr val="202124"/>
                </a:solidFill>
                <a:latin typeface="Calibri   "/>
                <a:ea typeface="Calibri" panose="020F0502020204030204" pitchFamily="34" charset="0"/>
                <a:cs typeface="Calibri" panose="020F0502020204030204" pitchFamily="34" charset="0"/>
              </a:rPr>
              <a:t>The total mean of product 2 is represented in line graph</a:t>
            </a:r>
          </a:p>
          <a:p>
            <a:endParaRPr lang="en-US" dirty="0">
              <a:solidFill>
                <a:srgbClr val="202124"/>
              </a:solidFill>
              <a:latin typeface="Calibri   "/>
              <a:ea typeface="Calibri" panose="020F0502020204030204" pitchFamily="34" charset="0"/>
              <a:cs typeface="Calibri" panose="020F0502020204030204" pitchFamily="34" charset="0"/>
            </a:endParaRPr>
          </a:p>
          <a:p>
            <a:r>
              <a:rPr lang="en-US" b="0" i="0" dirty="0">
                <a:solidFill>
                  <a:srgbClr val="393939"/>
                </a:solidFill>
                <a:effectLst/>
                <a:latin typeface="Calibri   "/>
              </a:rPr>
              <a:t>Revenue meaning is the money that is produced by carrying out normal business operations and is calculated by multiplying the average sales price by the number of items sold. It is the total sum of money from which other costs and expenses are subtracted to calculate net income.</a:t>
            </a:r>
            <a:endParaRPr lang="en-US" dirty="0">
              <a:solidFill>
                <a:srgbClr val="202124"/>
              </a:solidFill>
              <a:latin typeface="Calibri   "/>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7984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8C40E6-D2A0-2CEB-BD1E-9243F3D28582}"/>
              </a:ext>
            </a:extLst>
          </p:cNvPr>
          <p:cNvPicPr>
            <a:picLocks noChangeAspect="1"/>
          </p:cNvPicPr>
          <p:nvPr/>
        </p:nvPicPr>
        <p:blipFill>
          <a:blip r:embed="rId2"/>
          <a:stretch>
            <a:fillRect/>
          </a:stretch>
        </p:blipFill>
        <p:spPr>
          <a:xfrm>
            <a:off x="7694084" y="540881"/>
            <a:ext cx="5951736" cy="3200677"/>
          </a:xfrm>
          <a:prstGeom prst="rect">
            <a:avLst/>
          </a:prstGeom>
        </p:spPr>
      </p:pic>
      <p:pic>
        <p:nvPicPr>
          <p:cNvPr id="5" name="Picture 4">
            <a:extLst>
              <a:ext uri="{FF2B5EF4-FFF2-40B4-BE49-F238E27FC236}">
                <a16:creationId xmlns:a16="http://schemas.microsoft.com/office/drawing/2014/main" id="{2EB68A51-0739-B88F-0BD9-8DA86A8ED232}"/>
              </a:ext>
            </a:extLst>
          </p:cNvPr>
          <p:cNvPicPr>
            <a:picLocks noChangeAspect="1"/>
          </p:cNvPicPr>
          <p:nvPr/>
        </p:nvPicPr>
        <p:blipFill>
          <a:blip r:embed="rId3"/>
          <a:stretch>
            <a:fillRect/>
          </a:stretch>
        </p:blipFill>
        <p:spPr>
          <a:xfrm>
            <a:off x="7694084" y="4305163"/>
            <a:ext cx="5269841" cy="3530159"/>
          </a:xfrm>
          <a:prstGeom prst="rect">
            <a:avLst/>
          </a:prstGeom>
        </p:spPr>
      </p:pic>
      <p:sp>
        <p:nvSpPr>
          <p:cNvPr id="9" name="TextBox 8">
            <a:extLst>
              <a:ext uri="{FF2B5EF4-FFF2-40B4-BE49-F238E27FC236}">
                <a16:creationId xmlns:a16="http://schemas.microsoft.com/office/drawing/2014/main" id="{FF5E9F17-2DB1-C824-3B95-BF6868A57F54}"/>
              </a:ext>
            </a:extLst>
          </p:cNvPr>
          <p:cNvSpPr txBox="1"/>
          <p:nvPr/>
        </p:nvSpPr>
        <p:spPr>
          <a:xfrm>
            <a:off x="984580" y="1298644"/>
            <a:ext cx="6400800" cy="5632311"/>
          </a:xfrm>
          <a:prstGeom prst="rect">
            <a:avLst/>
          </a:prstGeom>
          <a:noFill/>
        </p:spPr>
        <p:txBody>
          <a:bodyPr wrap="square" rtlCol="0">
            <a:spAutoFit/>
          </a:bodyPr>
          <a:lstStyle/>
          <a:p>
            <a:r>
              <a:rPr lang="en-US"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a:t>
            </a:r>
            <a:r>
              <a:rPr lang="en-US" b="0" i="0" dirty="0">
                <a:solidFill>
                  <a:srgbClr val="007CAD"/>
                </a:solidFill>
                <a:effectLst/>
                <a:latin typeface="Calibri" panose="020F0502020204030204" pitchFamily="34" charset="0"/>
                <a:ea typeface="Calibri" panose="020F0502020204030204" pitchFamily="34" charset="0"/>
                <a:cs typeface="Calibri" panose="020F0502020204030204" pitchFamily="34" charset="0"/>
              </a:rPr>
              <a:t>data sets</a:t>
            </a:r>
            <a:r>
              <a:rPr lang="en-US"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The term is often used interchangeably with others, including information graphics, information visualization and statistical graphics.</a:t>
            </a:r>
          </a:p>
          <a:p>
            <a:r>
              <a:rPr lang="en-US"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Data visualization is one of the steps of the </a:t>
            </a:r>
            <a:r>
              <a:rPr lang="en-US" b="0" i="0" u="sng" dirty="0">
                <a:solidFill>
                  <a:srgbClr val="007CAD"/>
                </a:solidFill>
                <a:effectLst/>
                <a:latin typeface="Calibri" panose="020F0502020204030204" pitchFamily="34" charset="0"/>
                <a:ea typeface="Calibri" panose="020F0502020204030204" pitchFamily="34" charset="0"/>
                <a:cs typeface="Calibri" panose="020F0502020204030204" pitchFamily="34" charset="0"/>
              </a:rPr>
              <a:t>data science</a:t>
            </a:r>
            <a:r>
              <a:rPr lang="en-US"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process, which states that after data has been collected, processed and modeled, it must be visualized for conclusions to be made. Data visualization is also an element of the broader data presentation architecture (DPA) discipline, which aims to identify, locate, manipulate, format and deliver data in the most efficient way possible</a:t>
            </a:r>
          </a:p>
          <a:p>
            <a:r>
              <a:rPr lang="en-US" b="1" i="0" dirty="0">
                <a:solidFill>
                  <a:srgbClr val="444444"/>
                </a:solidFill>
                <a:effectLst/>
                <a:latin typeface="Calibri    "/>
              </a:rPr>
              <a:t>Scatter plots</a:t>
            </a:r>
            <a:r>
              <a:rPr lang="en-US" b="0" i="0" dirty="0">
                <a:solidFill>
                  <a:srgbClr val="444444"/>
                </a:solidFill>
                <a:effectLst/>
                <a:latin typeface="Calibri    "/>
              </a:rPr>
              <a:t> are the graphs that present the relationship between two variables in a data-set. It represents data points on a two-dimensional plane or on a </a:t>
            </a:r>
            <a:r>
              <a:rPr lang="en-US" b="1" i="0" dirty="0">
                <a:solidFill>
                  <a:srgbClr val="444444"/>
                </a:solidFill>
                <a:effectLst/>
                <a:latin typeface="Calibri    "/>
              </a:rPr>
              <a:t>Cartesian system</a:t>
            </a:r>
            <a:r>
              <a:rPr lang="en-US" b="0" i="0" dirty="0">
                <a:solidFill>
                  <a:srgbClr val="444444"/>
                </a:solidFill>
                <a:effectLst/>
                <a:latin typeface="Calibri    "/>
              </a:rPr>
              <a:t>. The independent variable or attribute is plotted on the X-axis, while the dependent variable is plotted on the Y-axis. These plots are often called </a:t>
            </a:r>
            <a:r>
              <a:rPr lang="en-US" b="1" i="0" dirty="0">
                <a:solidFill>
                  <a:srgbClr val="444444"/>
                </a:solidFill>
                <a:effectLst/>
                <a:latin typeface="Calibri    "/>
              </a:rPr>
              <a:t>scatter graphs</a:t>
            </a:r>
            <a:r>
              <a:rPr lang="en-US" b="0" i="0" dirty="0">
                <a:solidFill>
                  <a:srgbClr val="444444"/>
                </a:solidFill>
                <a:effectLst/>
                <a:latin typeface="Calibri    "/>
              </a:rPr>
              <a:t> or </a:t>
            </a:r>
            <a:r>
              <a:rPr lang="en-US" b="1" i="0" dirty="0">
                <a:solidFill>
                  <a:srgbClr val="444444"/>
                </a:solidFill>
                <a:effectLst/>
                <a:latin typeface="Calibri    "/>
              </a:rPr>
              <a:t>scatter diagrams</a:t>
            </a:r>
            <a:r>
              <a:rPr lang="en-US" b="0" i="0" dirty="0">
                <a:solidFill>
                  <a:srgbClr val="444444"/>
                </a:solidFill>
                <a:effectLst/>
                <a:latin typeface="Calibri    "/>
              </a:rPr>
              <a:t>.</a:t>
            </a:r>
            <a:endParaRPr lang="en-IN" dirty="0">
              <a:latin typeface="Calibri    "/>
            </a:endParaRPr>
          </a:p>
        </p:txBody>
      </p:sp>
    </p:spTree>
    <p:extLst>
      <p:ext uri="{BB962C8B-B14F-4D97-AF65-F5344CB8AC3E}">
        <p14:creationId xmlns:p14="http://schemas.microsoft.com/office/powerpoint/2010/main" val="280819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833199" y="-97827"/>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1840349"/>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Supervised Learning-Regression for Product Sales Analysis</a:t>
            </a:r>
            <a:endParaRPr lang="en-US" sz="5249" dirty="0"/>
          </a:p>
        </p:txBody>
      </p:sp>
      <p:sp>
        <p:nvSpPr>
          <p:cNvPr id="5" name="Text 3"/>
          <p:cNvSpPr/>
          <p:nvPr/>
        </p:nvSpPr>
        <p:spPr>
          <a:xfrm>
            <a:off x="833199" y="4673203"/>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Discover how supervised learning regression can revolutionize your product sales analysis. Explore key concepts, data preparation, model building, and real-world applications.</a:t>
            </a:r>
            <a:endParaRPr lang="en-US" sz="1750" dirty="0"/>
          </a:p>
        </p:txBody>
      </p:sp>
      <p:sp>
        <p:nvSpPr>
          <p:cNvPr id="7" name="Text 5"/>
          <p:cNvSpPr/>
          <p:nvPr/>
        </p:nvSpPr>
        <p:spPr>
          <a:xfrm>
            <a:off x="923806" y="5984200"/>
            <a:ext cx="174069" cy="365760"/>
          </a:xfrm>
          <a:prstGeom prst="rect">
            <a:avLst/>
          </a:prstGeom>
          <a:noFill/>
          <a:ln/>
        </p:spPr>
        <p:txBody>
          <a:bodyPr wrap="none" rtlCol="0" anchor="t"/>
          <a:lstStyle/>
          <a:p>
            <a:pPr marL="0" indent="0" algn="ctr">
              <a:lnSpc>
                <a:spcPts val="2880"/>
              </a:lnSpc>
              <a:buNone/>
            </a:pPr>
            <a:r>
              <a:rPr lang="en-US" sz="1152" kern="0" spc="-35" dirty="0">
                <a:solidFill>
                  <a:srgbClr val="FFFFFF"/>
                </a:solidFill>
                <a:latin typeface="Inter" pitchFamily="34" charset="0"/>
                <a:ea typeface="Inter" pitchFamily="34" charset="-122"/>
                <a:cs typeface="Inter" pitchFamily="34" charset="-120"/>
              </a:rPr>
              <a:t>JS</a:t>
            </a:r>
            <a:endParaRPr lang="en-US" sz="1152" dirty="0"/>
          </a:p>
        </p:txBody>
      </p:sp>
      <p:sp>
        <p:nvSpPr>
          <p:cNvPr id="8" name="Text 6"/>
          <p:cNvSpPr/>
          <p:nvPr/>
        </p:nvSpPr>
        <p:spPr>
          <a:xfrm>
            <a:off x="1299686" y="5994797"/>
            <a:ext cx="1569839" cy="388858"/>
          </a:xfrm>
          <a:prstGeom prst="rect">
            <a:avLst/>
          </a:prstGeom>
          <a:noFill/>
          <a:ln/>
        </p:spPr>
        <p:txBody>
          <a:bodyPr wrap="none" rtlCol="0" anchor="t"/>
          <a:lstStyle/>
          <a:p>
            <a:pPr marL="0" indent="0" algn="l">
              <a:lnSpc>
                <a:spcPts val="3062"/>
              </a:lnSpc>
              <a:buNone/>
            </a:pPr>
            <a:endParaRPr lang="en-US" sz="2187" dirty="0"/>
          </a:p>
        </p:txBody>
      </p:sp>
      <p:pic>
        <p:nvPicPr>
          <p:cNvPr id="9"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2037993" y="2720697"/>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Why is it Relevant for Product Sales Analysis?</a:t>
            </a:r>
            <a:endParaRPr lang="en-US" sz="4374" dirty="0"/>
          </a:p>
        </p:txBody>
      </p:sp>
      <p:sp>
        <p:nvSpPr>
          <p:cNvPr id="7" name="Text 4"/>
          <p:cNvSpPr/>
          <p:nvPr/>
        </p:nvSpPr>
        <p:spPr>
          <a:xfrm>
            <a:off x="2037993" y="4442698"/>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Supervised learning regression provides valuable insights into sales trends, patterns, and factors affecting product sales. With accurate sales predictions, businesses can make informed decisions, optimize pricing strategies, and improve demand forecasting.</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2037993" y="1426607"/>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Applications of Supervised Learning Regression in Product Sales Analysis</a:t>
            </a:r>
            <a:endParaRPr lang="en-US" sz="4374" dirty="0"/>
          </a:p>
        </p:txBody>
      </p:sp>
      <p:sp>
        <p:nvSpPr>
          <p:cNvPr id="7" name="Shape 4"/>
          <p:cNvSpPr/>
          <p:nvPr/>
        </p:nvSpPr>
        <p:spPr>
          <a:xfrm>
            <a:off x="2037993" y="332220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5"/>
          <p:cNvSpPr/>
          <p:nvPr/>
        </p:nvSpPr>
        <p:spPr>
          <a:xfrm>
            <a:off x="2206347" y="336387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6"/>
          <p:cNvSpPr/>
          <p:nvPr/>
        </p:nvSpPr>
        <p:spPr>
          <a:xfrm>
            <a:off x="2760107" y="3398520"/>
            <a:ext cx="263140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Demand Forecasting</a:t>
            </a:r>
            <a:endParaRPr lang="en-US" sz="2187" dirty="0"/>
          </a:p>
        </p:txBody>
      </p:sp>
      <p:sp>
        <p:nvSpPr>
          <p:cNvPr id="10" name="Text 7"/>
          <p:cNvSpPr/>
          <p:nvPr/>
        </p:nvSpPr>
        <p:spPr>
          <a:xfrm>
            <a:off x="2760107" y="3967877"/>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Predict future product demand to optimize inventory management and production planning.</a:t>
            </a:r>
            <a:endParaRPr lang="en-US" sz="1750" dirty="0"/>
          </a:p>
        </p:txBody>
      </p:sp>
      <p:sp>
        <p:nvSpPr>
          <p:cNvPr id="11" name="Shape 8"/>
          <p:cNvSpPr/>
          <p:nvPr/>
        </p:nvSpPr>
        <p:spPr>
          <a:xfrm>
            <a:off x="5630228" y="332220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2" name="Text 9"/>
          <p:cNvSpPr/>
          <p:nvPr/>
        </p:nvSpPr>
        <p:spPr>
          <a:xfrm>
            <a:off x="5779532" y="3363873"/>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3" name="Text 10"/>
          <p:cNvSpPr/>
          <p:nvPr/>
        </p:nvSpPr>
        <p:spPr>
          <a:xfrm>
            <a:off x="6352342" y="3398520"/>
            <a:ext cx="259187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Pricing Optimization</a:t>
            </a:r>
            <a:endParaRPr lang="en-US" sz="2187" dirty="0"/>
          </a:p>
        </p:txBody>
      </p:sp>
      <p:sp>
        <p:nvSpPr>
          <p:cNvPr id="14" name="Text 11"/>
          <p:cNvSpPr/>
          <p:nvPr/>
        </p:nvSpPr>
        <p:spPr>
          <a:xfrm>
            <a:off x="6352342" y="3967877"/>
            <a:ext cx="264795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Utilize regression models to determine the optimal pricing strategy for maximizing profit while meeting customer demand.</a:t>
            </a:r>
            <a:endParaRPr lang="en-US" sz="1750" dirty="0"/>
          </a:p>
        </p:txBody>
      </p:sp>
      <p:sp>
        <p:nvSpPr>
          <p:cNvPr id="15" name="Shape 12"/>
          <p:cNvSpPr/>
          <p:nvPr/>
        </p:nvSpPr>
        <p:spPr>
          <a:xfrm>
            <a:off x="9222462" y="332220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6" name="Text 13"/>
          <p:cNvSpPr/>
          <p:nvPr/>
        </p:nvSpPr>
        <p:spPr>
          <a:xfrm>
            <a:off x="9367957" y="3363873"/>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7" name="Text 14"/>
          <p:cNvSpPr/>
          <p:nvPr/>
        </p:nvSpPr>
        <p:spPr>
          <a:xfrm>
            <a:off x="9944576" y="3398520"/>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Customer Segmentation</a:t>
            </a:r>
            <a:endParaRPr lang="en-US" sz="2187" dirty="0"/>
          </a:p>
        </p:txBody>
      </p:sp>
      <p:sp>
        <p:nvSpPr>
          <p:cNvPr id="18" name="Text 15"/>
          <p:cNvSpPr/>
          <p:nvPr/>
        </p:nvSpPr>
        <p:spPr>
          <a:xfrm>
            <a:off x="9944576" y="4315063"/>
            <a:ext cx="264795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Segment customers based on purchasing behavior to target marketing efforts, personalize offers, and enhance customer satisfaction.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F4CCC1-EF68-96FB-C954-C3436C4669EC}"/>
              </a:ext>
            </a:extLst>
          </p:cNvPr>
          <p:cNvPicPr>
            <a:picLocks noChangeAspect="1"/>
          </p:cNvPicPr>
          <p:nvPr/>
        </p:nvPicPr>
        <p:blipFill>
          <a:blip r:embed="rId2"/>
          <a:stretch>
            <a:fillRect/>
          </a:stretch>
        </p:blipFill>
        <p:spPr>
          <a:xfrm>
            <a:off x="9090980" y="0"/>
            <a:ext cx="5357000" cy="4775200"/>
          </a:xfrm>
          <a:prstGeom prst="rect">
            <a:avLst/>
          </a:prstGeom>
        </p:spPr>
      </p:pic>
      <p:pic>
        <p:nvPicPr>
          <p:cNvPr id="9" name="Picture 8">
            <a:extLst>
              <a:ext uri="{FF2B5EF4-FFF2-40B4-BE49-F238E27FC236}">
                <a16:creationId xmlns:a16="http://schemas.microsoft.com/office/drawing/2014/main" id="{15553DE6-4999-3FE1-7033-4BC6CCFD29A1}"/>
              </a:ext>
            </a:extLst>
          </p:cNvPr>
          <p:cNvPicPr>
            <a:picLocks noChangeAspect="1"/>
          </p:cNvPicPr>
          <p:nvPr/>
        </p:nvPicPr>
        <p:blipFill>
          <a:blip r:embed="rId3"/>
          <a:stretch>
            <a:fillRect/>
          </a:stretch>
        </p:blipFill>
        <p:spPr>
          <a:xfrm>
            <a:off x="9090979" y="4775200"/>
            <a:ext cx="5104762" cy="3530159"/>
          </a:xfrm>
          <a:prstGeom prst="rect">
            <a:avLst/>
          </a:prstGeom>
        </p:spPr>
      </p:pic>
      <p:sp>
        <p:nvSpPr>
          <p:cNvPr id="10" name="TextBox 9">
            <a:extLst>
              <a:ext uri="{FF2B5EF4-FFF2-40B4-BE49-F238E27FC236}">
                <a16:creationId xmlns:a16="http://schemas.microsoft.com/office/drawing/2014/main" id="{478D5657-23C7-D86B-A167-4E1B7EECB626}"/>
              </a:ext>
            </a:extLst>
          </p:cNvPr>
          <p:cNvSpPr txBox="1"/>
          <p:nvPr/>
        </p:nvSpPr>
        <p:spPr>
          <a:xfrm>
            <a:off x="780558" y="2387600"/>
            <a:ext cx="8310420" cy="3170099"/>
          </a:xfrm>
          <a:prstGeom prst="rect">
            <a:avLst/>
          </a:prstGeom>
          <a:noFill/>
        </p:spPr>
        <p:txBody>
          <a:bodyPr wrap="square" rtlCol="0">
            <a:spAutoFit/>
          </a:bodyPr>
          <a:lstStyle/>
          <a:p>
            <a:r>
              <a:rPr lang="en-US" sz="2000" b="1" i="0" dirty="0">
                <a:solidFill>
                  <a:srgbClr val="4D5156"/>
                </a:solidFill>
                <a:effectLst/>
                <a:ea typeface="Calibri" panose="020F0502020204030204" pitchFamily="34" charset="0"/>
                <a:cs typeface="Calibri" panose="020F0502020204030204" pitchFamily="34" charset="0"/>
              </a:rPr>
              <a:t>Supervised Learning Regression</a:t>
            </a:r>
          </a:p>
          <a:p>
            <a:endParaRPr lang="en-US" dirty="0">
              <a:solidFill>
                <a:srgbClr val="4D5156"/>
              </a:solidFill>
              <a:latin typeface="Google Sans"/>
            </a:endParaRPr>
          </a:p>
          <a:p>
            <a:r>
              <a:rPr lang="en-US"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Formulating a regression analysis </a:t>
            </a:r>
            <a:r>
              <a:rPr lang="en-US"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helps you predict the effects of the independent variable on the dependent one</a:t>
            </a:r>
            <a:r>
              <a:rPr lang="en-US"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 Example: we can say that age and height can be described using a linear regression model. Since a person's height increases as age increases, they have a linear relationship</a:t>
            </a:r>
          </a:p>
          <a:p>
            <a:endParaRPr lang="en-US" dirty="0">
              <a:solidFill>
                <a:srgbClr val="4D5156"/>
              </a:solidFill>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111111"/>
                </a:solidFill>
                <a:effectLst/>
                <a:latin typeface="SourceSansPro"/>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771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9B934-3E42-AD45-EA1F-7D2FFEC21AD7}"/>
              </a:ext>
            </a:extLst>
          </p:cNvPr>
          <p:cNvSpPr txBox="1"/>
          <p:nvPr/>
        </p:nvSpPr>
        <p:spPr>
          <a:xfrm>
            <a:off x="1137920" y="5613460"/>
            <a:ext cx="13106400" cy="923330"/>
          </a:xfrm>
          <a:prstGeom prst="rect">
            <a:avLst/>
          </a:prstGeom>
          <a:noFill/>
        </p:spPr>
        <p:txBody>
          <a:bodyPr wrap="square" rtlCol="0">
            <a:spAutoFit/>
          </a:bodyPr>
          <a:lstStyle/>
          <a:p>
            <a:r>
              <a:rPr lang="en-US" b="0" i="0" dirty="0">
                <a:solidFill>
                  <a:srgbClr val="202124"/>
                </a:solidFill>
                <a:effectLst/>
                <a:latin typeface="Calibri    "/>
              </a:rPr>
              <a:t>Conclusions. Regression analysis is a powerful and useful statistical procedure with many implications for nursing research. </a:t>
            </a:r>
            <a:r>
              <a:rPr lang="en-US" b="0" i="0" dirty="0">
                <a:solidFill>
                  <a:srgbClr val="040C28"/>
                </a:solidFill>
                <a:effectLst/>
                <a:latin typeface="Calibri    "/>
              </a:rPr>
              <a:t>It enables researchers to describe, predict and estimate the relationships and draw plausible conclusions about the interrelated variables in relation to any studied phenomena</a:t>
            </a:r>
            <a:r>
              <a:rPr lang="en-US" b="0" i="0" dirty="0">
                <a:solidFill>
                  <a:srgbClr val="202124"/>
                </a:solidFill>
                <a:effectLst/>
                <a:latin typeface="Calibri    "/>
              </a:rPr>
              <a:t>.</a:t>
            </a:r>
            <a:endParaRPr lang="en-IN" dirty="0">
              <a:latin typeface="Calibri    "/>
            </a:endParaRPr>
          </a:p>
        </p:txBody>
      </p:sp>
      <p:sp>
        <p:nvSpPr>
          <p:cNvPr id="3" name="TextBox 2">
            <a:extLst>
              <a:ext uri="{FF2B5EF4-FFF2-40B4-BE49-F238E27FC236}">
                <a16:creationId xmlns:a16="http://schemas.microsoft.com/office/drawing/2014/main" id="{CD19BCE6-D7BD-B16F-DBCB-791FF1189E32}"/>
              </a:ext>
            </a:extLst>
          </p:cNvPr>
          <p:cNvSpPr txBox="1"/>
          <p:nvPr/>
        </p:nvSpPr>
        <p:spPr>
          <a:xfrm>
            <a:off x="1137920" y="4735068"/>
            <a:ext cx="4267200" cy="461665"/>
          </a:xfrm>
          <a:prstGeom prst="rect">
            <a:avLst/>
          </a:prstGeom>
          <a:noFill/>
        </p:spPr>
        <p:txBody>
          <a:bodyPr wrap="square" rtlCol="0">
            <a:spAutoFit/>
          </a:bodyPr>
          <a:lstStyle/>
          <a:p>
            <a:r>
              <a:rPr lang="en-IN" sz="2400" b="1" dirty="0"/>
              <a:t>CONCLUSION</a:t>
            </a:r>
          </a:p>
        </p:txBody>
      </p:sp>
      <p:pic>
        <p:nvPicPr>
          <p:cNvPr id="1026" name="Picture 2" descr="Cartoon Lightbulb Images – Browse 106,097 Stock Photos ...">
            <a:extLst>
              <a:ext uri="{FF2B5EF4-FFF2-40B4-BE49-F238E27FC236}">
                <a16:creationId xmlns:a16="http://schemas.microsoft.com/office/drawing/2014/main" id="{6241F929-9BAA-074A-A2E4-BD82261A7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3"/>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77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2037993" y="2480548"/>
            <a:ext cx="880133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Cleaning and Pre-processing</a:t>
            </a:r>
            <a:endParaRPr lang="en-US" sz="4374" dirty="0"/>
          </a:p>
        </p:txBody>
      </p:sp>
      <p:sp>
        <p:nvSpPr>
          <p:cNvPr id="7" name="Shape 4"/>
          <p:cNvSpPr/>
          <p:nvPr/>
        </p:nvSpPr>
        <p:spPr>
          <a:xfrm>
            <a:off x="2037993" y="368177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5"/>
          <p:cNvSpPr/>
          <p:nvPr/>
        </p:nvSpPr>
        <p:spPr>
          <a:xfrm>
            <a:off x="2206347" y="3723442"/>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6"/>
          <p:cNvSpPr/>
          <p:nvPr/>
        </p:nvSpPr>
        <p:spPr>
          <a:xfrm>
            <a:off x="2760107" y="3758089"/>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Validation</a:t>
            </a:r>
            <a:endParaRPr lang="en-US" sz="2187" dirty="0"/>
          </a:p>
        </p:txBody>
      </p:sp>
      <p:sp>
        <p:nvSpPr>
          <p:cNvPr id="10" name="Text 7"/>
          <p:cNvSpPr/>
          <p:nvPr/>
        </p:nvSpPr>
        <p:spPr>
          <a:xfrm>
            <a:off x="2760107" y="4327446"/>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Identify and fix inconsistencies, missing values, and outliers to ensure data quality.</a:t>
            </a:r>
            <a:endParaRPr lang="en-US" sz="1750" dirty="0"/>
          </a:p>
        </p:txBody>
      </p:sp>
      <p:sp>
        <p:nvSpPr>
          <p:cNvPr id="11" name="Shape 8"/>
          <p:cNvSpPr/>
          <p:nvPr/>
        </p:nvSpPr>
        <p:spPr>
          <a:xfrm>
            <a:off x="5630228" y="368177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2" name="Text 9"/>
          <p:cNvSpPr/>
          <p:nvPr/>
        </p:nvSpPr>
        <p:spPr>
          <a:xfrm>
            <a:off x="5779532" y="3723442"/>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3" name="Text 10"/>
          <p:cNvSpPr/>
          <p:nvPr/>
        </p:nvSpPr>
        <p:spPr>
          <a:xfrm>
            <a:off x="6352342" y="3758089"/>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Normalization</a:t>
            </a:r>
            <a:endParaRPr lang="en-US" sz="2187" dirty="0"/>
          </a:p>
        </p:txBody>
      </p:sp>
      <p:sp>
        <p:nvSpPr>
          <p:cNvPr id="14" name="Text 11"/>
          <p:cNvSpPr/>
          <p:nvPr/>
        </p:nvSpPr>
        <p:spPr>
          <a:xfrm>
            <a:off x="6352342" y="4327446"/>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Transform data into a consistent format to facilitate meaningful analysis and comparisons.</a:t>
            </a:r>
            <a:endParaRPr lang="en-US" sz="1750" dirty="0"/>
          </a:p>
        </p:txBody>
      </p:sp>
      <p:sp>
        <p:nvSpPr>
          <p:cNvPr id="15" name="Shape 12"/>
          <p:cNvSpPr/>
          <p:nvPr/>
        </p:nvSpPr>
        <p:spPr>
          <a:xfrm>
            <a:off x="9222462" y="368177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6" name="Text 13"/>
          <p:cNvSpPr/>
          <p:nvPr/>
        </p:nvSpPr>
        <p:spPr>
          <a:xfrm>
            <a:off x="9367957" y="372344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7" name="Text 14"/>
          <p:cNvSpPr/>
          <p:nvPr/>
        </p:nvSpPr>
        <p:spPr>
          <a:xfrm>
            <a:off x="9944576" y="3758089"/>
            <a:ext cx="254686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Feature Engineering</a:t>
            </a:r>
            <a:endParaRPr lang="en-US" sz="2187" dirty="0"/>
          </a:p>
        </p:txBody>
      </p:sp>
      <p:sp>
        <p:nvSpPr>
          <p:cNvPr id="18" name="Text 15"/>
          <p:cNvSpPr/>
          <p:nvPr/>
        </p:nvSpPr>
        <p:spPr>
          <a:xfrm>
            <a:off x="9944576" y="4327446"/>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Create new variables or modify existing ones to extract valuable insights from the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392555"/>
            <a:ext cx="663952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Exploratory Data Analysis</a:t>
            </a:r>
            <a:endParaRPr lang="en-US" sz="4374" dirty="0"/>
          </a:p>
        </p:txBody>
      </p:sp>
      <p:pic>
        <p:nvPicPr>
          <p:cNvPr id="5" name="Image 0" descr="preencoded.png"/>
          <p:cNvPicPr>
            <a:picLocks noChangeAspect="1"/>
          </p:cNvPicPr>
          <p:nvPr/>
        </p:nvPicPr>
        <p:blipFill>
          <a:blip r:embed="rId3"/>
          <a:stretch>
            <a:fillRect/>
          </a:stretch>
        </p:blipFill>
        <p:spPr>
          <a:xfrm>
            <a:off x="2037993" y="2531269"/>
            <a:ext cx="3295888" cy="2036921"/>
          </a:xfrm>
          <a:prstGeom prst="rect">
            <a:avLst/>
          </a:prstGeom>
        </p:spPr>
      </p:pic>
      <p:sp>
        <p:nvSpPr>
          <p:cNvPr id="6" name="Text 3"/>
          <p:cNvSpPr/>
          <p:nvPr/>
        </p:nvSpPr>
        <p:spPr>
          <a:xfrm>
            <a:off x="2037993" y="4845844"/>
            <a:ext cx="2704743"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Descriptive Statistics</a:t>
            </a:r>
            <a:endParaRPr lang="en-US" sz="2187" dirty="0"/>
          </a:p>
        </p:txBody>
      </p:sp>
      <p:sp>
        <p:nvSpPr>
          <p:cNvPr id="7" name="Text 4"/>
          <p:cNvSpPr/>
          <p:nvPr/>
        </p:nvSpPr>
        <p:spPr>
          <a:xfrm>
            <a:off x="2037993" y="5415201"/>
            <a:ext cx="3295888"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Summarize and analyze the main characteristics of the data, such as mean, median, and standard deviation.</a:t>
            </a:r>
            <a:endParaRPr lang="en-US" sz="1750" dirty="0"/>
          </a:p>
        </p:txBody>
      </p:sp>
      <p:pic>
        <p:nvPicPr>
          <p:cNvPr id="8" name="Image 1" descr="preencoded.png"/>
          <p:cNvPicPr>
            <a:picLocks noChangeAspect="1"/>
          </p:cNvPicPr>
          <p:nvPr/>
        </p:nvPicPr>
        <p:blipFill>
          <a:blip r:embed="rId4"/>
          <a:stretch>
            <a:fillRect/>
          </a:stretch>
        </p:blipFill>
        <p:spPr>
          <a:xfrm>
            <a:off x="5667137" y="2531269"/>
            <a:ext cx="3296007" cy="2037040"/>
          </a:xfrm>
          <a:prstGeom prst="rect">
            <a:avLst/>
          </a:prstGeom>
        </p:spPr>
      </p:pic>
      <p:sp>
        <p:nvSpPr>
          <p:cNvPr id="9" name="Text 5"/>
          <p:cNvSpPr/>
          <p:nvPr/>
        </p:nvSpPr>
        <p:spPr>
          <a:xfrm>
            <a:off x="5667137" y="4845963"/>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Data Distribution</a:t>
            </a:r>
            <a:endParaRPr lang="en-US" sz="2187" dirty="0"/>
          </a:p>
        </p:txBody>
      </p:sp>
      <p:sp>
        <p:nvSpPr>
          <p:cNvPr id="10" name="Text 6"/>
          <p:cNvSpPr/>
          <p:nvPr/>
        </p:nvSpPr>
        <p:spPr>
          <a:xfrm>
            <a:off x="5667137"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Visualize the distribution of data points to identify patterns, outliers, and potential correlations.</a:t>
            </a:r>
            <a:endParaRPr lang="en-US" sz="1750" dirty="0"/>
          </a:p>
        </p:txBody>
      </p:sp>
      <p:pic>
        <p:nvPicPr>
          <p:cNvPr id="11" name="Image 2" descr="preencoded.png"/>
          <p:cNvPicPr>
            <a:picLocks noChangeAspect="1"/>
          </p:cNvPicPr>
          <p:nvPr/>
        </p:nvPicPr>
        <p:blipFill>
          <a:blip r:embed="rId5"/>
          <a:stretch>
            <a:fillRect/>
          </a:stretch>
        </p:blipFill>
        <p:spPr>
          <a:xfrm>
            <a:off x="9296400" y="2531269"/>
            <a:ext cx="3296007" cy="2037040"/>
          </a:xfrm>
          <a:prstGeom prst="rect">
            <a:avLst/>
          </a:prstGeom>
        </p:spPr>
      </p:pic>
      <p:sp>
        <p:nvSpPr>
          <p:cNvPr id="12" name="Text 7"/>
          <p:cNvSpPr/>
          <p:nvPr/>
        </p:nvSpPr>
        <p:spPr>
          <a:xfrm>
            <a:off x="9296400" y="4845963"/>
            <a:ext cx="2637592"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Categorical Analysis</a:t>
            </a:r>
            <a:endParaRPr lang="en-US" sz="2187" dirty="0"/>
          </a:p>
        </p:txBody>
      </p:sp>
      <p:sp>
        <p:nvSpPr>
          <p:cNvPr id="13" name="Text 8"/>
          <p:cNvSpPr/>
          <p:nvPr/>
        </p:nvSpPr>
        <p:spPr>
          <a:xfrm>
            <a:off x="9296400"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Examine the relationship between categorical variables to gain insights into customer preferences and behavior.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4490799" y="712589"/>
            <a:ext cx="717482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Visualizing Data for Insights</a:t>
            </a:r>
            <a:endParaRPr lang="en-US" sz="4374" dirty="0"/>
          </a:p>
        </p:txBody>
      </p:sp>
      <p:sp>
        <p:nvSpPr>
          <p:cNvPr id="5" name="Shape 3"/>
          <p:cNvSpPr/>
          <p:nvPr/>
        </p:nvSpPr>
        <p:spPr>
          <a:xfrm>
            <a:off x="4801910" y="1740218"/>
            <a:ext cx="44410" cy="5776793"/>
          </a:xfrm>
          <a:prstGeom prst="rect">
            <a:avLst/>
          </a:prstGeom>
          <a:solidFill>
            <a:srgbClr val="B5B7E3"/>
          </a:solidFill>
          <a:ln/>
        </p:spPr>
        <p:txBody>
          <a:bodyPr/>
          <a:lstStyle/>
          <a:p>
            <a:endParaRPr lang="en-IN"/>
          </a:p>
        </p:txBody>
      </p:sp>
      <p:sp>
        <p:nvSpPr>
          <p:cNvPr id="6" name="Shape 4"/>
          <p:cNvSpPr/>
          <p:nvPr/>
        </p:nvSpPr>
        <p:spPr>
          <a:xfrm>
            <a:off x="5074027" y="2141518"/>
            <a:ext cx="777597" cy="44410"/>
          </a:xfrm>
          <a:prstGeom prst="rect">
            <a:avLst/>
          </a:prstGeom>
          <a:solidFill>
            <a:srgbClr val="B5B7E3"/>
          </a:solidFill>
          <a:ln/>
        </p:spPr>
        <p:txBody>
          <a:bodyPr/>
          <a:lstStyle/>
          <a:p>
            <a:endParaRPr lang="en-IN"/>
          </a:p>
        </p:txBody>
      </p:sp>
      <p:sp>
        <p:nvSpPr>
          <p:cNvPr id="7" name="Shape 5"/>
          <p:cNvSpPr/>
          <p:nvPr/>
        </p:nvSpPr>
        <p:spPr>
          <a:xfrm>
            <a:off x="4574084" y="191381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6"/>
          <p:cNvSpPr/>
          <p:nvPr/>
        </p:nvSpPr>
        <p:spPr>
          <a:xfrm>
            <a:off x="4742438" y="195548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6046113" y="1962388"/>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Bar Charts</a:t>
            </a:r>
            <a:endParaRPr lang="en-US" sz="2187" dirty="0"/>
          </a:p>
        </p:txBody>
      </p:sp>
      <p:sp>
        <p:nvSpPr>
          <p:cNvPr id="10" name="Text 8"/>
          <p:cNvSpPr/>
          <p:nvPr/>
        </p:nvSpPr>
        <p:spPr>
          <a:xfrm>
            <a:off x="6046113" y="2531745"/>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Compare sales across different products, regions, or time periods using the power of visual representation.</a:t>
            </a:r>
            <a:endParaRPr lang="en-US" sz="1750" dirty="0"/>
          </a:p>
        </p:txBody>
      </p:sp>
      <p:sp>
        <p:nvSpPr>
          <p:cNvPr id="11" name="Shape 9"/>
          <p:cNvSpPr/>
          <p:nvPr/>
        </p:nvSpPr>
        <p:spPr>
          <a:xfrm>
            <a:off x="5074027" y="4141172"/>
            <a:ext cx="777597" cy="44410"/>
          </a:xfrm>
          <a:prstGeom prst="rect">
            <a:avLst/>
          </a:prstGeom>
          <a:solidFill>
            <a:srgbClr val="B5B7E3"/>
          </a:solidFill>
          <a:ln/>
        </p:spPr>
        <p:txBody>
          <a:bodyPr/>
          <a:lstStyle/>
          <a:p>
            <a:endParaRPr lang="en-IN"/>
          </a:p>
        </p:txBody>
      </p:sp>
      <p:sp>
        <p:nvSpPr>
          <p:cNvPr id="12" name="Shape 10"/>
          <p:cNvSpPr/>
          <p:nvPr/>
        </p:nvSpPr>
        <p:spPr>
          <a:xfrm>
            <a:off x="4574084" y="391346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3" name="Text 11"/>
          <p:cNvSpPr/>
          <p:nvPr/>
        </p:nvSpPr>
        <p:spPr>
          <a:xfrm>
            <a:off x="4723388" y="39551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6046113" y="3962043"/>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Line Graphs</a:t>
            </a:r>
            <a:endParaRPr lang="en-US" sz="2187" dirty="0"/>
          </a:p>
        </p:txBody>
      </p:sp>
      <p:sp>
        <p:nvSpPr>
          <p:cNvPr id="15" name="Text 13"/>
          <p:cNvSpPr/>
          <p:nvPr/>
        </p:nvSpPr>
        <p:spPr>
          <a:xfrm>
            <a:off x="6046113" y="4531400"/>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Track sales trends over time and identify growth opportunities or seasonal fluctuations.</a:t>
            </a:r>
            <a:endParaRPr lang="en-US" sz="1750" dirty="0"/>
          </a:p>
        </p:txBody>
      </p:sp>
      <p:sp>
        <p:nvSpPr>
          <p:cNvPr id="16" name="Shape 14"/>
          <p:cNvSpPr/>
          <p:nvPr/>
        </p:nvSpPr>
        <p:spPr>
          <a:xfrm>
            <a:off x="5074027" y="6140827"/>
            <a:ext cx="777597" cy="44410"/>
          </a:xfrm>
          <a:prstGeom prst="rect">
            <a:avLst/>
          </a:prstGeom>
          <a:solidFill>
            <a:srgbClr val="B5B7E3"/>
          </a:solidFill>
          <a:ln/>
        </p:spPr>
        <p:txBody>
          <a:bodyPr/>
          <a:lstStyle/>
          <a:p>
            <a:endParaRPr lang="en-IN"/>
          </a:p>
        </p:txBody>
      </p:sp>
      <p:sp>
        <p:nvSpPr>
          <p:cNvPr id="17" name="Shape 15"/>
          <p:cNvSpPr/>
          <p:nvPr/>
        </p:nvSpPr>
        <p:spPr>
          <a:xfrm>
            <a:off x="4574084" y="591312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8" name="Text 16"/>
          <p:cNvSpPr/>
          <p:nvPr/>
        </p:nvSpPr>
        <p:spPr>
          <a:xfrm>
            <a:off x="4719578" y="595479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6046113" y="5961698"/>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Heatmaps</a:t>
            </a:r>
            <a:endParaRPr lang="en-US" sz="2187" dirty="0"/>
          </a:p>
        </p:txBody>
      </p:sp>
      <p:sp>
        <p:nvSpPr>
          <p:cNvPr id="20" name="Text 18"/>
          <p:cNvSpPr/>
          <p:nvPr/>
        </p:nvSpPr>
        <p:spPr>
          <a:xfrm>
            <a:off x="6046113" y="6531054"/>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Uncover patterns and correlations in sales data using color-coded grids.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8646E8-E263-4E41-A5E7-45D4D313F20B}"/>
              </a:ext>
            </a:extLst>
          </p:cNvPr>
          <p:cNvPicPr>
            <a:picLocks noChangeAspect="1"/>
          </p:cNvPicPr>
          <p:nvPr/>
        </p:nvPicPr>
        <p:blipFill rotWithShape="1">
          <a:blip r:embed="rId2"/>
          <a:srcRect l="3969" t="6067" r="34678" b="73135"/>
          <a:stretch/>
        </p:blipFill>
        <p:spPr>
          <a:xfrm>
            <a:off x="6781800" y="1028020"/>
            <a:ext cx="6477000" cy="1796535"/>
          </a:xfrm>
          <a:prstGeom prst="rect">
            <a:avLst/>
          </a:prstGeom>
        </p:spPr>
      </p:pic>
      <p:pic>
        <p:nvPicPr>
          <p:cNvPr id="5" name="Picture 4">
            <a:extLst>
              <a:ext uri="{FF2B5EF4-FFF2-40B4-BE49-F238E27FC236}">
                <a16:creationId xmlns:a16="http://schemas.microsoft.com/office/drawing/2014/main" id="{3970C6B5-0AE4-F6FE-52C6-B404C15C4189}"/>
              </a:ext>
            </a:extLst>
          </p:cNvPr>
          <p:cNvPicPr>
            <a:picLocks noChangeAspect="1"/>
          </p:cNvPicPr>
          <p:nvPr/>
        </p:nvPicPr>
        <p:blipFill rotWithShape="1">
          <a:blip r:embed="rId2"/>
          <a:srcRect l="4325" t="24167" r="45175"/>
          <a:stretch/>
        </p:blipFill>
        <p:spPr>
          <a:xfrm>
            <a:off x="7315200" y="3057278"/>
            <a:ext cx="5834231" cy="4004771"/>
          </a:xfrm>
          <a:prstGeom prst="rect">
            <a:avLst/>
          </a:prstGeom>
        </p:spPr>
      </p:pic>
      <p:sp>
        <p:nvSpPr>
          <p:cNvPr id="2" name="TextBox 1">
            <a:extLst>
              <a:ext uri="{FF2B5EF4-FFF2-40B4-BE49-F238E27FC236}">
                <a16:creationId xmlns:a16="http://schemas.microsoft.com/office/drawing/2014/main" id="{56B69501-008B-0A84-139A-2AF232A59F19}"/>
              </a:ext>
            </a:extLst>
          </p:cNvPr>
          <p:cNvSpPr txBox="1"/>
          <p:nvPr/>
        </p:nvSpPr>
        <p:spPr>
          <a:xfrm>
            <a:off x="591670" y="704855"/>
            <a:ext cx="4615032" cy="646331"/>
          </a:xfrm>
          <a:prstGeom prst="rect">
            <a:avLst/>
          </a:prstGeom>
          <a:noFill/>
        </p:spPr>
        <p:txBody>
          <a:bodyPr wrap="square" rtlCol="0">
            <a:spAutoFit/>
          </a:bodyPr>
          <a:lstStyle/>
          <a:p>
            <a:r>
              <a:rPr lang="en-US" sz="3600" b="1" dirty="0"/>
              <a:t>DATA EXPLORATORY</a:t>
            </a:r>
            <a:endParaRPr lang="en-IN" sz="3600" b="1" dirty="0"/>
          </a:p>
        </p:txBody>
      </p:sp>
      <p:sp>
        <p:nvSpPr>
          <p:cNvPr id="4" name="TextBox 3">
            <a:extLst>
              <a:ext uri="{FF2B5EF4-FFF2-40B4-BE49-F238E27FC236}">
                <a16:creationId xmlns:a16="http://schemas.microsoft.com/office/drawing/2014/main" id="{7279DA20-547A-248C-3B80-F66CC24332B5}"/>
              </a:ext>
            </a:extLst>
          </p:cNvPr>
          <p:cNvSpPr txBox="1"/>
          <p:nvPr/>
        </p:nvSpPr>
        <p:spPr>
          <a:xfrm>
            <a:off x="491711" y="3045768"/>
            <a:ext cx="2000923" cy="461665"/>
          </a:xfrm>
          <a:prstGeom prst="rect">
            <a:avLst/>
          </a:prstGeom>
          <a:noFill/>
        </p:spPr>
        <p:txBody>
          <a:bodyPr wrap="square" rtlCol="0">
            <a:spAutoFit/>
          </a:bodyPr>
          <a:lstStyle/>
          <a:p>
            <a:r>
              <a:rPr lang="en-US" sz="2400" b="1" dirty="0"/>
              <a:t>Missing</a:t>
            </a:r>
            <a:r>
              <a:rPr lang="en-US" sz="2400" dirty="0"/>
              <a:t> </a:t>
            </a:r>
            <a:r>
              <a:rPr lang="en-US" sz="2400" b="1" dirty="0"/>
              <a:t>data</a:t>
            </a:r>
            <a:endParaRPr lang="en-IN" sz="2400" b="1" dirty="0"/>
          </a:p>
        </p:txBody>
      </p:sp>
      <p:sp>
        <p:nvSpPr>
          <p:cNvPr id="6" name="TextBox 5">
            <a:extLst>
              <a:ext uri="{FF2B5EF4-FFF2-40B4-BE49-F238E27FC236}">
                <a16:creationId xmlns:a16="http://schemas.microsoft.com/office/drawing/2014/main" id="{84FF5F68-5900-C82B-AAE0-9943C00FFE2B}"/>
              </a:ext>
            </a:extLst>
          </p:cNvPr>
          <p:cNvSpPr txBox="1"/>
          <p:nvPr/>
        </p:nvSpPr>
        <p:spPr>
          <a:xfrm>
            <a:off x="491712" y="3580734"/>
            <a:ext cx="5521814" cy="2957861"/>
          </a:xfrm>
          <a:prstGeom prst="rect">
            <a:avLst/>
          </a:prstGeom>
          <a:noFill/>
        </p:spPr>
        <p:txBody>
          <a:bodyPr wrap="square" rtlCol="0">
            <a:spAutoFit/>
          </a:bodyPr>
          <a:lstStyle/>
          <a:p>
            <a:pPr>
              <a:lnSpc>
                <a:spcPct val="150000"/>
              </a:lnSpc>
            </a:pPr>
            <a:r>
              <a:rPr lang="en-US" dirty="0"/>
              <a:t>Missing Data can occur when no information is provided for one or more items or for a whole unit. Missing Data is a very big problem in a real-life scenarios. Missing Data can also refer to as NA(Not Available) values in pandas. In </a:t>
            </a:r>
            <a:r>
              <a:rPr lang="en-US" dirty="0" err="1"/>
              <a:t>DataFrame</a:t>
            </a:r>
            <a:r>
              <a:rPr lang="en-US" dirty="0"/>
              <a:t> sometimes many datasets simply arrive with missing data, either because it exists and was not collected or it never existed. </a:t>
            </a:r>
            <a:endParaRPr lang="en-IN" dirty="0"/>
          </a:p>
        </p:txBody>
      </p:sp>
    </p:spTree>
    <p:extLst>
      <p:ext uri="{BB962C8B-B14F-4D97-AF65-F5344CB8AC3E}">
        <p14:creationId xmlns:p14="http://schemas.microsoft.com/office/powerpoint/2010/main" val="34649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F021A-4313-442B-6E34-99278B8BF6BF}"/>
              </a:ext>
            </a:extLst>
          </p:cNvPr>
          <p:cNvPicPr>
            <a:picLocks noChangeAspect="1"/>
          </p:cNvPicPr>
          <p:nvPr/>
        </p:nvPicPr>
        <p:blipFill rotWithShape="1">
          <a:blip r:embed="rId2"/>
          <a:srcRect t="8510" r="53721"/>
          <a:stretch/>
        </p:blipFill>
        <p:spPr>
          <a:xfrm>
            <a:off x="8008602" y="2057400"/>
            <a:ext cx="5243026" cy="4524161"/>
          </a:xfrm>
          <a:prstGeom prst="rect">
            <a:avLst/>
          </a:prstGeom>
        </p:spPr>
      </p:pic>
      <p:sp>
        <p:nvSpPr>
          <p:cNvPr id="2" name="TextBox 1">
            <a:extLst>
              <a:ext uri="{FF2B5EF4-FFF2-40B4-BE49-F238E27FC236}">
                <a16:creationId xmlns:a16="http://schemas.microsoft.com/office/drawing/2014/main" id="{6C1307FB-D375-E561-87DA-DEC725CC490D}"/>
              </a:ext>
            </a:extLst>
          </p:cNvPr>
          <p:cNvSpPr txBox="1"/>
          <p:nvPr/>
        </p:nvSpPr>
        <p:spPr>
          <a:xfrm>
            <a:off x="806825" y="2581835"/>
            <a:ext cx="6798832" cy="2957861"/>
          </a:xfrm>
          <a:prstGeom prst="rect">
            <a:avLst/>
          </a:prstGeom>
          <a:noFill/>
        </p:spPr>
        <p:txBody>
          <a:bodyPr wrap="square" rtlCol="0">
            <a:spAutoFit/>
          </a:bodyPr>
          <a:lstStyle/>
          <a:p>
            <a:pPr>
              <a:lnSpc>
                <a:spcPct val="150000"/>
              </a:lnSpc>
            </a:pPr>
            <a:r>
              <a:rPr lang="en-US" dirty="0"/>
              <a:t>df.info() is a commonly used method in data exploration and visualization with Pandas, a popular Python library for data manipulation and analysis. It provides valuable information about a </a:t>
            </a:r>
            <a:r>
              <a:rPr lang="en-US" dirty="0" err="1"/>
              <a:t>DataFrame</a:t>
            </a:r>
            <a:r>
              <a:rPr lang="en-US" dirty="0"/>
              <a:t>, which is a primary data structure in Pandas. When you call df.info(), it typically displays the </a:t>
            </a:r>
            <a:r>
              <a:rPr lang="en-US" dirty="0" err="1"/>
              <a:t>following:The</a:t>
            </a:r>
            <a:r>
              <a:rPr lang="en-US" dirty="0"/>
              <a:t> number of non-null (non-missing) values in each </a:t>
            </a:r>
            <a:r>
              <a:rPr lang="en-US" dirty="0" err="1"/>
              <a:t>column.The</a:t>
            </a:r>
            <a:r>
              <a:rPr lang="en-US" dirty="0"/>
              <a:t> data type of each column (e.g., integer, float, object, etc.).The memory usage of the </a:t>
            </a:r>
            <a:r>
              <a:rPr lang="en-US" dirty="0" err="1"/>
              <a:t>DataFrame</a:t>
            </a:r>
            <a:r>
              <a:rPr lang="en-US" dirty="0"/>
              <a:t>.</a:t>
            </a:r>
            <a:endParaRPr lang="en-IN" dirty="0"/>
          </a:p>
        </p:txBody>
      </p:sp>
      <p:sp>
        <p:nvSpPr>
          <p:cNvPr id="4" name="TextBox 3">
            <a:extLst>
              <a:ext uri="{FF2B5EF4-FFF2-40B4-BE49-F238E27FC236}">
                <a16:creationId xmlns:a16="http://schemas.microsoft.com/office/drawing/2014/main" id="{B5A4EED3-561A-9EC9-907E-3365402FEE8A}"/>
              </a:ext>
            </a:extLst>
          </p:cNvPr>
          <p:cNvSpPr txBox="1"/>
          <p:nvPr/>
        </p:nvSpPr>
        <p:spPr>
          <a:xfrm>
            <a:off x="806825" y="1871831"/>
            <a:ext cx="1796526" cy="461665"/>
          </a:xfrm>
          <a:prstGeom prst="rect">
            <a:avLst/>
          </a:prstGeom>
          <a:noFill/>
        </p:spPr>
        <p:txBody>
          <a:bodyPr wrap="square" rtlCol="0">
            <a:spAutoFit/>
          </a:bodyPr>
          <a:lstStyle/>
          <a:p>
            <a:r>
              <a:rPr lang="en-US" sz="2400" b="1" dirty="0"/>
              <a:t>df.info()</a:t>
            </a:r>
            <a:endParaRPr lang="en-IN" sz="2400" b="1" dirty="0"/>
          </a:p>
        </p:txBody>
      </p:sp>
    </p:spTree>
    <p:extLst>
      <p:ext uri="{BB962C8B-B14F-4D97-AF65-F5344CB8AC3E}">
        <p14:creationId xmlns:p14="http://schemas.microsoft.com/office/powerpoint/2010/main" val="375748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99E35-94E7-255D-1240-7F53258472C2}"/>
              </a:ext>
            </a:extLst>
          </p:cNvPr>
          <p:cNvPicPr>
            <a:picLocks noChangeAspect="1"/>
          </p:cNvPicPr>
          <p:nvPr/>
        </p:nvPicPr>
        <p:blipFill rotWithShape="1">
          <a:blip r:embed="rId2"/>
          <a:srcRect t="-2078" r="57900"/>
          <a:stretch/>
        </p:blipFill>
        <p:spPr>
          <a:xfrm>
            <a:off x="8709190" y="933331"/>
            <a:ext cx="4568660" cy="2800468"/>
          </a:xfrm>
          <a:prstGeom prst="rect">
            <a:avLst/>
          </a:prstGeom>
        </p:spPr>
      </p:pic>
      <p:sp>
        <p:nvSpPr>
          <p:cNvPr id="4" name="TextBox 3">
            <a:extLst>
              <a:ext uri="{FF2B5EF4-FFF2-40B4-BE49-F238E27FC236}">
                <a16:creationId xmlns:a16="http://schemas.microsoft.com/office/drawing/2014/main" id="{BB4CEEA3-9DB2-CFB0-CDC2-8AD27EA2FFB7}"/>
              </a:ext>
            </a:extLst>
          </p:cNvPr>
          <p:cNvSpPr txBox="1"/>
          <p:nvPr/>
        </p:nvSpPr>
        <p:spPr>
          <a:xfrm>
            <a:off x="925158" y="4948518"/>
            <a:ext cx="7519595" cy="2542363"/>
          </a:xfrm>
          <a:prstGeom prst="rect">
            <a:avLst/>
          </a:prstGeom>
          <a:noFill/>
        </p:spPr>
        <p:txBody>
          <a:bodyPr wrap="square" rtlCol="0">
            <a:spAutoFit/>
          </a:bodyPr>
          <a:lstStyle/>
          <a:p>
            <a:pPr>
              <a:lnSpc>
                <a:spcPct val="150000"/>
              </a:lnSpc>
            </a:pPr>
            <a:r>
              <a:rPr lang="en-US" dirty="0" err="1"/>
              <a:t>Categoricals</a:t>
            </a:r>
            <a:r>
              <a:rPr lang="en-US" dirty="0"/>
              <a:t> are a pandas data type corresponding to categorical variables in statistics. A categorical variable takes on a limited, and usually fixed, number of possible values (categories; levels in R). While the latter two variables may also be considered in a numerical manner by using exact values for age and highest grade completed, it is often more informative to categorize such variables into a relatively small number of groups.</a:t>
            </a:r>
            <a:endParaRPr lang="en-IN" dirty="0"/>
          </a:p>
        </p:txBody>
      </p:sp>
      <p:sp>
        <p:nvSpPr>
          <p:cNvPr id="6" name="TextBox 5">
            <a:extLst>
              <a:ext uri="{FF2B5EF4-FFF2-40B4-BE49-F238E27FC236}">
                <a16:creationId xmlns:a16="http://schemas.microsoft.com/office/drawing/2014/main" id="{6C8575B8-CF5E-9FDC-F97A-A191C0CEB24C}"/>
              </a:ext>
            </a:extLst>
          </p:cNvPr>
          <p:cNvSpPr txBox="1"/>
          <p:nvPr/>
        </p:nvSpPr>
        <p:spPr>
          <a:xfrm>
            <a:off x="925158" y="1151068"/>
            <a:ext cx="7519595" cy="2542363"/>
          </a:xfrm>
          <a:prstGeom prst="rect">
            <a:avLst/>
          </a:prstGeom>
          <a:noFill/>
        </p:spPr>
        <p:txBody>
          <a:bodyPr wrap="square" rtlCol="0">
            <a:spAutoFit/>
          </a:bodyPr>
          <a:lstStyle/>
          <a:p>
            <a:pPr>
              <a:lnSpc>
                <a:spcPct val="150000"/>
              </a:lnSpc>
            </a:pPr>
            <a:r>
              <a:rPr lang="en-US" dirty="0"/>
              <a:t>In Python, particularly when using the Pandas library, you can use the </a:t>
            </a:r>
            <a:r>
              <a:rPr lang="en-US" dirty="0" err="1"/>
              <a:t>df.dtypes</a:t>
            </a:r>
            <a:r>
              <a:rPr lang="en-US" dirty="0"/>
              <a:t> attribute to check the data types of each column (or Series) in a </a:t>
            </a:r>
            <a:r>
              <a:rPr lang="en-US" dirty="0" err="1"/>
              <a:t>DataFrame</a:t>
            </a:r>
            <a:r>
              <a:rPr lang="en-US" dirty="0"/>
              <a:t>. This is useful for understanding the data structure of your dataset. Pandas </a:t>
            </a:r>
            <a:r>
              <a:rPr lang="en-US" dirty="0" err="1"/>
              <a:t>DataFrame</a:t>
            </a:r>
            <a:r>
              <a:rPr lang="en-US" dirty="0"/>
              <a:t> is a two-dimensional size-mutable, potentially heterogeneous tabular data structure with labeled axes (rows and columns). Arithmetic operations align on both row and column labels. </a:t>
            </a:r>
            <a:endParaRPr lang="en-IN" dirty="0"/>
          </a:p>
        </p:txBody>
      </p:sp>
      <p:sp>
        <p:nvSpPr>
          <p:cNvPr id="8" name="TextBox 7">
            <a:extLst>
              <a:ext uri="{FF2B5EF4-FFF2-40B4-BE49-F238E27FC236}">
                <a16:creationId xmlns:a16="http://schemas.microsoft.com/office/drawing/2014/main" id="{885C92AB-F1CD-62A8-6FDE-B280DE8CF1CA}"/>
              </a:ext>
            </a:extLst>
          </p:cNvPr>
          <p:cNvSpPr txBox="1"/>
          <p:nvPr/>
        </p:nvSpPr>
        <p:spPr>
          <a:xfrm>
            <a:off x="925158" y="4552831"/>
            <a:ext cx="2517289" cy="461665"/>
          </a:xfrm>
          <a:prstGeom prst="rect">
            <a:avLst/>
          </a:prstGeom>
          <a:noFill/>
        </p:spPr>
        <p:txBody>
          <a:bodyPr wrap="square" rtlCol="0">
            <a:spAutoFit/>
          </a:bodyPr>
          <a:lstStyle/>
          <a:p>
            <a:r>
              <a:rPr lang="en-US" sz="2400" b="1" dirty="0"/>
              <a:t>Categorical stats</a:t>
            </a:r>
            <a:endParaRPr lang="en-IN" sz="2400" b="1" dirty="0"/>
          </a:p>
        </p:txBody>
      </p:sp>
      <p:sp>
        <p:nvSpPr>
          <p:cNvPr id="10" name="TextBox 9">
            <a:extLst>
              <a:ext uri="{FF2B5EF4-FFF2-40B4-BE49-F238E27FC236}">
                <a16:creationId xmlns:a16="http://schemas.microsoft.com/office/drawing/2014/main" id="{913963CC-C834-A912-F3D9-C6170EC82ABA}"/>
              </a:ext>
            </a:extLst>
          </p:cNvPr>
          <p:cNvSpPr txBox="1"/>
          <p:nvPr/>
        </p:nvSpPr>
        <p:spPr>
          <a:xfrm>
            <a:off x="925158" y="803251"/>
            <a:ext cx="2216075" cy="461665"/>
          </a:xfrm>
          <a:prstGeom prst="rect">
            <a:avLst/>
          </a:prstGeom>
          <a:noFill/>
        </p:spPr>
        <p:txBody>
          <a:bodyPr wrap="square" rtlCol="0">
            <a:spAutoFit/>
          </a:bodyPr>
          <a:lstStyle/>
          <a:p>
            <a:r>
              <a:rPr lang="en-US" sz="2400" b="1" dirty="0" err="1"/>
              <a:t>df.dtypes</a:t>
            </a:r>
            <a:endParaRPr lang="en-IN" sz="2400" b="1" dirty="0"/>
          </a:p>
        </p:txBody>
      </p:sp>
      <p:pic>
        <p:nvPicPr>
          <p:cNvPr id="7" name="Picture 6">
            <a:extLst>
              <a:ext uri="{FF2B5EF4-FFF2-40B4-BE49-F238E27FC236}">
                <a16:creationId xmlns:a16="http://schemas.microsoft.com/office/drawing/2014/main" id="{07211A33-101C-0C6E-CE75-15E23C0CE1AA}"/>
              </a:ext>
            </a:extLst>
          </p:cNvPr>
          <p:cNvPicPr>
            <a:picLocks noChangeAspect="1"/>
          </p:cNvPicPr>
          <p:nvPr/>
        </p:nvPicPr>
        <p:blipFill rotWithShape="1">
          <a:blip r:embed="rId3"/>
          <a:srcRect l="6368" t="5708" r="53622"/>
          <a:stretch/>
        </p:blipFill>
        <p:spPr>
          <a:xfrm>
            <a:off x="9010650" y="4948518"/>
            <a:ext cx="4838700" cy="1774869"/>
          </a:xfrm>
          <a:prstGeom prst="rect">
            <a:avLst/>
          </a:prstGeom>
        </p:spPr>
      </p:pic>
    </p:spTree>
    <p:extLst>
      <p:ext uri="{BB962C8B-B14F-4D97-AF65-F5344CB8AC3E}">
        <p14:creationId xmlns:p14="http://schemas.microsoft.com/office/powerpoint/2010/main" val="123209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431E8-6C66-5177-9476-9483B3A1088E}"/>
              </a:ext>
            </a:extLst>
          </p:cNvPr>
          <p:cNvPicPr>
            <a:picLocks noChangeAspect="1"/>
          </p:cNvPicPr>
          <p:nvPr/>
        </p:nvPicPr>
        <p:blipFill rotWithShape="1">
          <a:blip r:embed="rId2"/>
          <a:srcRect l="8616" r="17104"/>
          <a:stretch/>
        </p:blipFill>
        <p:spPr>
          <a:xfrm>
            <a:off x="6058946" y="2738088"/>
            <a:ext cx="8270240" cy="4122777"/>
          </a:xfrm>
          <a:prstGeom prst="rect">
            <a:avLst/>
          </a:prstGeom>
        </p:spPr>
      </p:pic>
      <p:sp>
        <p:nvSpPr>
          <p:cNvPr id="2" name="TextBox 1">
            <a:extLst>
              <a:ext uri="{FF2B5EF4-FFF2-40B4-BE49-F238E27FC236}">
                <a16:creationId xmlns:a16="http://schemas.microsoft.com/office/drawing/2014/main" id="{47FC9615-5AD4-2A1B-47AC-2BEFAD612740}"/>
              </a:ext>
            </a:extLst>
          </p:cNvPr>
          <p:cNvSpPr txBox="1"/>
          <p:nvPr/>
        </p:nvSpPr>
        <p:spPr>
          <a:xfrm>
            <a:off x="301215" y="2214881"/>
            <a:ext cx="2517290" cy="461665"/>
          </a:xfrm>
          <a:prstGeom prst="rect">
            <a:avLst/>
          </a:prstGeom>
          <a:noFill/>
        </p:spPr>
        <p:txBody>
          <a:bodyPr wrap="square" rtlCol="0">
            <a:spAutoFit/>
          </a:bodyPr>
          <a:lstStyle/>
          <a:p>
            <a:r>
              <a:rPr lang="en-US" sz="2400" b="1" dirty="0" err="1"/>
              <a:t>Summary_stats</a:t>
            </a:r>
            <a:endParaRPr lang="en-IN" sz="2400" b="1" dirty="0"/>
          </a:p>
        </p:txBody>
      </p:sp>
      <p:sp>
        <p:nvSpPr>
          <p:cNvPr id="4" name="TextBox 3">
            <a:extLst>
              <a:ext uri="{FF2B5EF4-FFF2-40B4-BE49-F238E27FC236}">
                <a16:creationId xmlns:a16="http://schemas.microsoft.com/office/drawing/2014/main" id="{6599AFB4-1533-1535-0253-C371459F0F3E}"/>
              </a:ext>
            </a:extLst>
          </p:cNvPr>
          <p:cNvSpPr txBox="1"/>
          <p:nvPr/>
        </p:nvSpPr>
        <p:spPr>
          <a:xfrm>
            <a:off x="317949" y="3320546"/>
            <a:ext cx="4550485" cy="2957861"/>
          </a:xfrm>
          <a:prstGeom prst="rect">
            <a:avLst/>
          </a:prstGeom>
          <a:noFill/>
        </p:spPr>
        <p:txBody>
          <a:bodyPr wrap="square" rtlCol="0">
            <a:spAutoFit/>
          </a:bodyPr>
          <a:lstStyle/>
          <a:p>
            <a:pPr>
              <a:lnSpc>
                <a:spcPct val="150000"/>
              </a:lnSpc>
            </a:pPr>
            <a:r>
              <a:rPr lang="en-US" dirty="0"/>
              <a:t>Descriptive or summary statistics in python – pandas, can be obtained by using the describe() function. The describe() function gives us the count , mean , standard deviation(std) , minimum , Q1(25%) , median(50%) , Q3(75%) , IQR(Q3 - Q1) and maximum values.</a:t>
            </a:r>
            <a:endParaRPr lang="en-IN" dirty="0"/>
          </a:p>
        </p:txBody>
      </p:sp>
    </p:spTree>
    <p:extLst>
      <p:ext uri="{BB962C8B-B14F-4D97-AF65-F5344CB8AC3E}">
        <p14:creationId xmlns:p14="http://schemas.microsoft.com/office/powerpoint/2010/main" val="381160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4E7E0-12A0-B46B-0CF3-8E8B429DCB38}"/>
              </a:ext>
            </a:extLst>
          </p:cNvPr>
          <p:cNvPicPr>
            <a:picLocks noChangeAspect="1"/>
          </p:cNvPicPr>
          <p:nvPr/>
        </p:nvPicPr>
        <p:blipFill rotWithShape="1">
          <a:blip r:embed="rId2"/>
          <a:srcRect l="14400" r="42629" b="56277"/>
          <a:stretch/>
        </p:blipFill>
        <p:spPr>
          <a:xfrm>
            <a:off x="7605731" y="741680"/>
            <a:ext cx="6788465" cy="2933701"/>
          </a:xfrm>
          <a:prstGeom prst="rect">
            <a:avLst/>
          </a:prstGeom>
        </p:spPr>
      </p:pic>
      <p:pic>
        <p:nvPicPr>
          <p:cNvPr id="5" name="Picture 4">
            <a:extLst>
              <a:ext uri="{FF2B5EF4-FFF2-40B4-BE49-F238E27FC236}">
                <a16:creationId xmlns:a16="http://schemas.microsoft.com/office/drawing/2014/main" id="{234FFC2C-81C1-0105-2271-0697283348FA}"/>
              </a:ext>
            </a:extLst>
          </p:cNvPr>
          <p:cNvPicPr>
            <a:picLocks noChangeAspect="1"/>
          </p:cNvPicPr>
          <p:nvPr/>
        </p:nvPicPr>
        <p:blipFill>
          <a:blip r:embed="rId3"/>
          <a:stretch>
            <a:fillRect/>
          </a:stretch>
        </p:blipFill>
        <p:spPr>
          <a:xfrm>
            <a:off x="7499035" y="3675381"/>
            <a:ext cx="6527492" cy="4664893"/>
          </a:xfrm>
          <a:prstGeom prst="rect">
            <a:avLst/>
          </a:prstGeom>
        </p:spPr>
      </p:pic>
      <p:sp>
        <p:nvSpPr>
          <p:cNvPr id="6" name="TextBox 5">
            <a:extLst>
              <a:ext uri="{FF2B5EF4-FFF2-40B4-BE49-F238E27FC236}">
                <a16:creationId xmlns:a16="http://schemas.microsoft.com/office/drawing/2014/main" id="{39BAA7D5-77C3-D646-24DC-CD2F5CEF5DE3}"/>
              </a:ext>
            </a:extLst>
          </p:cNvPr>
          <p:cNvSpPr txBox="1"/>
          <p:nvPr/>
        </p:nvSpPr>
        <p:spPr>
          <a:xfrm>
            <a:off x="792480" y="741680"/>
            <a:ext cx="6522720" cy="6647974"/>
          </a:xfrm>
          <a:prstGeom prst="rect">
            <a:avLst/>
          </a:prstGeom>
          <a:noFill/>
        </p:spPr>
        <p:txBody>
          <a:bodyPr wrap="square" rtlCol="0">
            <a:spAutoFit/>
          </a:bodyPr>
          <a:lstStyle/>
          <a:p>
            <a:r>
              <a:rPr lang="en-US" sz="2400" b="1" dirty="0"/>
              <a:t>Visualization</a:t>
            </a:r>
          </a:p>
          <a:p>
            <a:endParaRPr lang="en-US" sz="2400" b="1" dirty="0"/>
          </a:p>
          <a:p>
            <a:r>
              <a:rPr lang="en-US" b="0" i="0" dirty="0">
                <a:solidFill>
                  <a:srgbClr val="202124"/>
                </a:solidFill>
                <a:effectLst/>
                <a:latin typeface="Calibri (Body)"/>
                <a:ea typeface="Calibri" panose="020F0502020204030204" pitchFamily="34" charset="0"/>
                <a:cs typeface="Calibri" panose="020F0502020204030204" pitchFamily="34" charset="0"/>
              </a:rPr>
              <a:t>Visualization (graphics), </a:t>
            </a:r>
            <a:r>
              <a:rPr lang="en-US" b="0" i="0" dirty="0">
                <a:solidFill>
                  <a:srgbClr val="040C28"/>
                </a:solidFill>
                <a:effectLst/>
                <a:latin typeface="Calibri (Body)"/>
                <a:ea typeface="Calibri" panose="020F0502020204030204" pitchFamily="34" charset="0"/>
                <a:cs typeface="Calibri" panose="020F0502020204030204" pitchFamily="34" charset="0"/>
              </a:rPr>
              <a:t>the physical or imagining creation of images, diagrams, or animations to communicate a message</a:t>
            </a:r>
            <a:r>
              <a:rPr lang="en-US" b="0" i="0" dirty="0">
                <a:solidFill>
                  <a:srgbClr val="202124"/>
                </a:solidFill>
                <a:effectLst/>
                <a:latin typeface="Calibri (Body)"/>
                <a:ea typeface="Calibri" panose="020F0502020204030204" pitchFamily="34" charset="0"/>
                <a:cs typeface="Calibri" panose="020F0502020204030204" pitchFamily="34" charset="0"/>
              </a:rPr>
              <a:t>. </a:t>
            </a:r>
            <a:r>
              <a:rPr lang="en-US" b="0" i="0" dirty="0">
                <a:solidFill>
                  <a:srgbClr val="040C28"/>
                </a:solidFill>
                <a:effectLst/>
                <a:latin typeface="Calibri (Body)"/>
                <a:ea typeface="Calibri" panose="020F0502020204030204" pitchFamily="34" charset="0"/>
                <a:cs typeface="Calibri" panose="020F0502020204030204" pitchFamily="34" charset="0"/>
              </a:rPr>
              <a:t>Data and information</a:t>
            </a:r>
            <a:r>
              <a:rPr lang="en-US" b="0" i="0" dirty="0">
                <a:solidFill>
                  <a:srgbClr val="202124"/>
                </a:solidFill>
                <a:effectLst/>
                <a:latin typeface="Calibri (Body)"/>
                <a:ea typeface="Calibri" panose="020F0502020204030204" pitchFamily="34" charset="0"/>
                <a:cs typeface="Calibri" panose="020F0502020204030204" pitchFamily="34" charset="0"/>
              </a:rPr>
              <a:t> visualization, the practice of creating visual representations of complex data and information.</a:t>
            </a:r>
          </a:p>
          <a:p>
            <a:endParaRPr lang="en-US" dirty="0">
              <a:solidFill>
                <a:srgbClr val="202124"/>
              </a:solidFill>
              <a:latin typeface="Calibri (Body)"/>
              <a:ea typeface="Calibri" panose="020F0502020204030204" pitchFamily="34" charset="0"/>
              <a:cs typeface="Calibri" panose="020F0502020204030204" pitchFamily="34" charset="0"/>
            </a:endParaRPr>
          </a:p>
          <a:p>
            <a:r>
              <a:rPr lang="en-US" i="0" dirty="0">
                <a:solidFill>
                  <a:srgbClr val="040C28"/>
                </a:solidFill>
                <a:effectLst/>
                <a:latin typeface="Calibri (Body)"/>
                <a:ea typeface="Calibri" panose="020F0502020204030204" pitchFamily="34" charset="0"/>
                <a:cs typeface="Calibri" panose="020F0502020204030204" pitchFamily="34" charset="0"/>
              </a:rPr>
              <a:t>The graphic depiction of data and information</a:t>
            </a:r>
            <a:r>
              <a:rPr lang="en-US" i="0" dirty="0">
                <a:solidFill>
                  <a:srgbClr val="4D5156"/>
                </a:solidFill>
                <a:effectLst/>
                <a:latin typeface="Calibri (Body)"/>
                <a:ea typeface="Calibri" panose="020F0502020204030204" pitchFamily="34" charset="0"/>
                <a:cs typeface="Calibri" panose="020F0502020204030204" pitchFamily="34" charset="0"/>
              </a:rPr>
              <a:t> </a:t>
            </a:r>
            <a:r>
              <a:rPr lang="en-US" b="0" i="0" dirty="0">
                <a:solidFill>
                  <a:srgbClr val="4D5156"/>
                </a:solidFill>
                <a:effectLst/>
                <a:latin typeface="Calibri (Body)"/>
                <a:ea typeface="Calibri" panose="020F0502020204030204" pitchFamily="34" charset="0"/>
                <a:cs typeface="Calibri" panose="020F0502020204030204" pitchFamily="34" charset="0"/>
              </a:rPr>
              <a:t>is known as data visualization. Converting unstructured data into visual representations like maps, charts, graphs, and infographics helps users comprehend the data's patterns, trends, and relationships</a:t>
            </a:r>
          </a:p>
          <a:p>
            <a:endParaRPr lang="en-US" dirty="0">
              <a:solidFill>
                <a:srgbClr val="4D5156"/>
              </a:solidFill>
              <a:latin typeface="Calibri (Body)"/>
              <a:ea typeface="Calibri" panose="020F0502020204030204" pitchFamily="34" charset="0"/>
              <a:cs typeface="Calibri" panose="020F0502020204030204" pitchFamily="34" charset="0"/>
            </a:endParaRPr>
          </a:p>
          <a:p>
            <a:endParaRPr lang="en-US" dirty="0">
              <a:solidFill>
                <a:srgbClr val="4D5156"/>
              </a:solidFill>
              <a:latin typeface="Calibri (Body)"/>
              <a:ea typeface="Calibri" panose="020F0502020204030204" pitchFamily="34" charset="0"/>
              <a:cs typeface="Calibri" panose="020F0502020204030204" pitchFamily="34" charset="0"/>
            </a:endParaRPr>
          </a:p>
          <a:p>
            <a:r>
              <a:rPr lang="en-US" dirty="0">
                <a:solidFill>
                  <a:srgbClr val="202124"/>
                </a:solidFill>
                <a:latin typeface="Calibri (Body)"/>
                <a:ea typeface="Calibri" panose="020F0502020204030204" pitchFamily="34" charset="0"/>
                <a:cs typeface="Calibri" panose="020F0502020204030204" pitchFamily="34" charset="0"/>
              </a:rPr>
              <a:t>The total mean of product 2 is represented in histogram</a:t>
            </a:r>
          </a:p>
          <a:p>
            <a:endParaRPr lang="en-US" dirty="0">
              <a:solidFill>
                <a:srgbClr val="4D5156"/>
              </a:solidFill>
              <a:latin typeface="Calibri (Body)"/>
              <a:ea typeface="Calibri" panose="020F0502020204030204" pitchFamily="34" charset="0"/>
              <a:cs typeface="Calibri" panose="020F0502020204030204" pitchFamily="34" charset="0"/>
            </a:endParaRPr>
          </a:p>
          <a:p>
            <a:endParaRPr lang="en-US" dirty="0">
              <a:solidFill>
                <a:srgbClr val="4D5156"/>
              </a:solidFill>
              <a:latin typeface="Calibri (Body)"/>
              <a:ea typeface="Calibri" panose="020F0502020204030204" pitchFamily="34" charset="0"/>
              <a:cs typeface="Calibri" panose="020F0502020204030204" pitchFamily="34" charset="0"/>
            </a:endParaRPr>
          </a:p>
          <a:p>
            <a:r>
              <a:rPr lang="en-US" b="0" i="0" dirty="0">
                <a:solidFill>
                  <a:srgbClr val="4D5156"/>
                </a:solidFill>
                <a:effectLst/>
                <a:latin typeface="Calibri   "/>
              </a:rPr>
              <a:t>The mean is </a:t>
            </a:r>
            <a:r>
              <a:rPr lang="en-US" b="0" i="0" dirty="0">
                <a:solidFill>
                  <a:srgbClr val="040C28"/>
                </a:solidFill>
                <a:effectLst/>
                <a:latin typeface="Calibri   "/>
              </a:rPr>
              <a:t>the average or the most common value in a collection of numbers</a:t>
            </a:r>
            <a:r>
              <a:rPr lang="en-US" b="0" i="0" dirty="0">
                <a:solidFill>
                  <a:srgbClr val="4D5156"/>
                </a:solidFill>
                <a:effectLst/>
                <a:latin typeface="Calibri   "/>
              </a:rPr>
              <a:t>. In statistics, it is a measure of central tendency of a probability distribution along median and mode. It is also referred to as an expected value. It is a statistical concept that carries a major significance in finance.</a:t>
            </a:r>
            <a:endParaRPr lang="en-US" b="0" i="0" dirty="0">
              <a:solidFill>
                <a:srgbClr val="202124"/>
              </a:solidFill>
              <a:effectLst/>
              <a:latin typeface="Calibri   "/>
            </a:endParaRPr>
          </a:p>
          <a:p>
            <a:br>
              <a:rPr lang="en-US" b="0" i="0" dirty="0">
                <a:solidFill>
                  <a:srgbClr val="202124"/>
                </a:solidFill>
                <a:effectLst/>
                <a:latin typeface="arial" panose="020B0604020202020204" pitchFamily="34" charset="0"/>
              </a:rPr>
            </a:br>
            <a:endParaRPr lang="en-US" dirty="0">
              <a:solidFill>
                <a:srgbClr val="4D5156"/>
              </a:solidFill>
              <a:latin typeface="Calibri (Body)"/>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68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1516</Words>
  <Application>Microsoft Office PowerPoint</Application>
  <PresentationFormat>Custom</PresentationFormat>
  <Paragraphs>98</Paragraphs>
  <Slides>16</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vt:lpstr>
      <vt:lpstr>Calibri</vt:lpstr>
      <vt:lpstr>Calibri   </vt:lpstr>
      <vt:lpstr>Calibri    </vt:lpstr>
      <vt:lpstr>Calibri (Body)</vt:lpstr>
      <vt:lpstr>Google Sans</vt:lpstr>
      <vt:lpstr>Inter</vt:lpstr>
      <vt:lpstr>SourceSansPro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kowsalya v</cp:lastModifiedBy>
  <cp:revision>8</cp:revision>
  <dcterms:created xsi:type="dcterms:W3CDTF">2023-10-31T05:29:59Z</dcterms:created>
  <dcterms:modified xsi:type="dcterms:W3CDTF">2023-11-01T05:50:58Z</dcterms:modified>
</cp:coreProperties>
</file>