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73" r:id="rId4"/>
    <p:sldId id="257" r:id="rId5"/>
    <p:sldId id="275" r:id="rId6"/>
    <p:sldId id="262" r:id="rId7"/>
    <p:sldId id="258" r:id="rId8"/>
    <p:sldId id="259" r:id="rId9"/>
    <p:sldId id="261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6" r:id="rId19"/>
    <p:sldId id="283" r:id="rId20"/>
    <p:sldId id="284" r:id="rId2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0" d="100"/>
          <a:sy n="40" d="100"/>
        </p:scale>
        <p:origin x="24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55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7B542-1452-9B23-2360-E43417CF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7408-6700-4C89-9DEC-B5B0C1BC090E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07B44-6649-981C-E881-C81A38EA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7F2E2-5760-C316-FEF1-379E3190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F43-4C86-415C-983F-6287D6637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75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128492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1662708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Product Sales Analysis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10369427" y="4589698"/>
            <a:ext cx="3427773" cy="26367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300" b="1" dirty="0"/>
          </a:p>
        </p:txBody>
      </p:sp>
      <p:sp>
        <p:nvSpPr>
          <p:cNvPr id="8" name="Text 5"/>
          <p:cNvSpPr/>
          <p:nvPr/>
        </p:nvSpPr>
        <p:spPr>
          <a:xfrm>
            <a:off x="6786086" y="6172557"/>
            <a:ext cx="133802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77FD23-38FF-C252-765D-51E2225C0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72" y="1408413"/>
            <a:ext cx="5959356" cy="952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2D5051-9070-ECC8-D44A-624FC0423326}"/>
              </a:ext>
            </a:extLst>
          </p:cNvPr>
          <p:cNvSpPr txBox="1"/>
          <p:nvPr/>
        </p:nvSpPr>
        <p:spPr>
          <a:xfrm>
            <a:off x="925572" y="583594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Söhne"/>
              </a:rPr>
              <a:t>Step 1: Import Libraries</a:t>
            </a:r>
          </a:p>
          <a:p>
            <a:endParaRPr lang="en-I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54ECECB-FC55-EC56-B995-5071BDCC5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72" y="2539483"/>
            <a:ext cx="5959356" cy="641865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Calibri   "/>
              </a:rPr>
              <a:t>In this step, you import the necessary libraries.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 "/>
              </a:rPr>
              <a:t>pandas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Calibri   "/>
              </a:rPr>
              <a:t> is a powerful library for data analysis in Python.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  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4138C-3D12-F9E2-DA5B-5B034EA0CD71}"/>
              </a:ext>
            </a:extLst>
          </p:cNvPr>
          <p:cNvSpPr txBox="1"/>
          <p:nvPr/>
        </p:nvSpPr>
        <p:spPr>
          <a:xfrm>
            <a:off x="925572" y="3657600"/>
            <a:ext cx="3894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Step 2: Load the Data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89C448-5E2D-5CA6-0098-306D1DF6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72" y="4168104"/>
            <a:ext cx="5959356" cy="4038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84C34E-D76B-449D-B7E5-94F725EE2501}"/>
              </a:ext>
            </a:extLst>
          </p:cNvPr>
          <p:cNvSpPr txBox="1"/>
          <p:nvPr/>
        </p:nvSpPr>
        <p:spPr>
          <a:xfrm>
            <a:off x="925572" y="5048250"/>
            <a:ext cx="61419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code reads the data from the CSV file into a pandas DataFrame, which is a two-dimensional labeled data structure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dataset is downloaded from Kaggle website.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Kaggle is one of the largest communities of data scientists and machine learning practitioners in the world, and its platform hosts thousands of datasets covering a wide range of topics and industries. </a:t>
            </a:r>
            <a:endParaRPr lang="en-IN" dirty="0"/>
          </a:p>
        </p:txBody>
      </p:sp>
      <p:pic>
        <p:nvPicPr>
          <p:cNvPr id="3082" name="Picture 10" descr="My Experience from 3 years of Kaggle | by Vishnu U ...">
            <a:extLst>
              <a:ext uri="{FF2B5EF4-FFF2-40B4-BE49-F238E27FC236}">
                <a16:creationId xmlns:a16="http://schemas.microsoft.com/office/drawing/2014/main" id="{4F968984-1290-E73F-E95B-2F3C3593F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27" r="37000" b="31250"/>
          <a:stretch/>
        </p:blipFill>
        <p:spPr bwMode="auto">
          <a:xfrm>
            <a:off x="7315200" y="4526778"/>
            <a:ext cx="7200900" cy="300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nstall Jupyter Notebooks in a Virtual Environment - Blog ...">
            <a:extLst>
              <a:ext uri="{FF2B5EF4-FFF2-40B4-BE49-F238E27FC236}">
                <a16:creationId xmlns:a16="http://schemas.microsoft.com/office/drawing/2014/main" id="{31C7E808-E7BC-9402-F1C3-07A4C55BE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4" t="18610" r="35313" b="18612"/>
          <a:stretch/>
        </p:blipFill>
        <p:spPr bwMode="auto">
          <a:xfrm>
            <a:off x="9105900" y="154169"/>
            <a:ext cx="36385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87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4AD4D2-64D1-A9C3-B00C-4FE9AC81D43E}"/>
              </a:ext>
            </a:extLst>
          </p:cNvPr>
          <p:cNvSpPr txBox="1"/>
          <p:nvPr/>
        </p:nvSpPr>
        <p:spPr>
          <a:xfrm>
            <a:off x="838200" y="893117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Step 3: Explore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7A660-8FD0-FE9B-4EC5-20706CCB0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8755"/>
            <a:ext cx="8352926" cy="461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F0B17-64F4-364B-E9C3-2BB36A1AC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4392"/>
            <a:ext cx="7524750" cy="3591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A5444A-F483-C0C4-DF7A-C1EFB3E343CD}"/>
              </a:ext>
            </a:extLst>
          </p:cNvPr>
          <p:cNvSpPr txBox="1"/>
          <p:nvPr/>
        </p:nvSpPr>
        <p:spPr>
          <a:xfrm>
            <a:off x="1104900" y="6343650"/>
            <a:ext cx="8086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Calibri   "/>
              </a:rPr>
              <a:t>The info() method </a:t>
            </a:r>
            <a:r>
              <a:rPr lang="en-US" b="0" i="0" dirty="0">
                <a:solidFill>
                  <a:srgbClr val="040C28"/>
                </a:solidFill>
                <a:effectLst/>
                <a:latin typeface="Calibri   "/>
              </a:rPr>
              <a:t>prints information about the DataFrame</a:t>
            </a:r>
            <a:r>
              <a:rPr lang="en-US" b="0" i="0" dirty="0">
                <a:solidFill>
                  <a:srgbClr val="202124"/>
                </a:solidFill>
                <a:effectLst/>
                <a:latin typeface="Calibri   "/>
              </a:rPr>
              <a:t>. The information contains the number of columns, column labels, column data types, memory usage, range index, and the number of cells in each column (non-null values). Note: the info() method actually prints the info.</a:t>
            </a:r>
            <a:endParaRPr lang="en-IN" dirty="0">
              <a:latin typeface="Calibri   "/>
            </a:endParaRPr>
          </a:p>
        </p:txBody>
      </p:sp>
      <p:pic>
        <p:nvPicPr>
          <p:cNvPr id="4098" name="Picture 2" descr="What is Sales Analysis? Importance, Advantages &amp; Disadvantages">
            <a:extLst>
              <a:ext uri="{FF2B5EF4-FFF2-40B4-BE49-F238E27FC236}">
                <a16:creationId xmlns:a16="http://schemas.microsoft.com/office/drawing/2014/main" id="{85CE58A2-EEE8-2FA1-6B27-1340D968C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676" y="2761878"/>
            <a:ext cx="5952068" cy="334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507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480220-4F4C-DF94-2F62-95BED9ED8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73" y="1062973"/>
            <a:ext cx="5921253" cy="388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D2E9C1-AE31-1599-FDF6-66B03CE2E329}"/>
              </a:ext>
            </a:extLst>
          </p:cNvPr>
          <p:cNvSpPr txBox="1"/>
          <p:nvPr/>
        </p:nvSpPr>
        <p:spPr>
          <a:xfrm>
            <a:off x="811273" y="4238535"/>
            <a:ext cx="7837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Calibri   "/>
              </a:rPr>
              <a:t>Definition and Usage. The head() method </a:t>
            </a:r>
            <a:r>
              <a:rPr lang="en-US" b="0" i="0" dirty="0">
                <a:solidFill>
                  <a:srgbClr val="040C28"/>
                </a:solidFill>
                <a:effectLst/>
                <a:latin typeface="Calibri   "/>
              </a:rPr>
              <a:t>returns a specified number of rows, string from the top</a:t>
            </a:r>
            <a:r>
              <a:rPr lang="en-US" b="0" i="0" dirty="0">
                <a:solidFill>
                  <a:srgbClr val="202124"/>
                </a:solidFill>
                <a:effectLst/>
                <a:latin typeface="Calibri   "/>
              </a:rPr>
              <a:t>. The head() method returns the first 5 rows if a number is not specified. Note: The column names will also be returned, in addition to the specified rows.</a:t>
            </a:r>
            <a:endParaRPr lang="en-IN" dirty="0">
              <a:latin typeface="Calibri   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C5BFD-09B7-88B5-A0C6-05270689B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73" y="1912518"/>
            <a:ext cx="5875529" cy="1569856"/>
          </a:xfrm>
          <a:prstGeom prst="rect">
            <a:avLst/>
          </a:prstGeom>
        </p:spPr>
      </p:pic>
      <p:pic>
        <p:nvPicPr>
          <p:cNvPr id="5122" name="Picture 2" descr="A Beginner's Guide to Sales Analysis | FineReport">
            <a:extLst>
              <a:ext uri="{FF2B5EF4-FFF2-40B4-BE49-F238E27FC236}">
                <a16:creationId xmlns:a16="http://schemas.microsoft.com/office/drawing/2014/main" id="{DBA12B0B-D890-00F0-7763-233905351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5" t="-1504" b="1504"/>
          <a:stretch/>
        </p:blipFill>
        <p:spPr bwMode="auto">
          <a:xfrm>
            <a:off x="8458201" y="1062972"/>
            <a:ext cx="5988244" cy="567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D078EE-B395-8F93-F09D-BE1A6E8EF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8"/>
          <a:stretch/>
        </p:blipFill>
        <p:spPr>
          <a:xfrm>
            <a:off x="6293398" y="1525178"/>
            <a:ext cx="7987086" cy="2171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14F2ED-1BBD-7A3B-B399-969703099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74"/>
          <a:stretch/>
        </p:blipFill>
        <p:spPr>
          <a:xfrm>
            <a:off x="933449" y="1156157"/>
            <a:ext cx="2667001" cy="738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51353-3F70-217B-1FAC-AE3088649DB8}"/>
              </a:ext>
            </a:extLst>
          </p:cNvPr>
          <p:cNvSpPr txBox="1"/>
          <p:nvPr/>
        </p:nvSpPr>
        <p:spPr>
          <a:xfrm>
            <a:off x="933449" y="1942740"/>
            <a:ext cx="4419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Calibri   "/>
              </a:rPr>
              <a:t>The describe() method </a:t>
            </a:r>
            <a:r>
              <a:rPr lang="en-US" b="0" i="0" dirty="0">
                <a:solidFill>
                  <a:srgbClr val="040C28"/>
                </a:solidFill>
                <a:effectLst/>
                <a:latin typeface="Calibri   "/>
              </a:rPr>
              <a:t>returns description of the data in the DataFrame</a:t>
            </a:r>
            <a:r>
              <a:rPr lang="en-US" b="0" i="0" dirty="0">
                <a:solidFill>
                  <a:srgbClr val="202124"/>
                </a:solidFill>
                <a:effectLst/>
                <a:latin typeface="Calibri   "/>
              </a:rPr>
              <a:t>. If the DataFrame contains numerical data, the description contains these information for each column: count - The number of not-empty values. mean - The average (mean) value.</a:t>
            </a:r>
            <a:endParaRPr lang="en-IN" dirty="0">
              <a:latin typeface="Calibri   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8E9B7-50CD-FAD1-BD95-79ED969B5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525293"/>
            <a:ext cx="6965284" cy="2606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DBBFDD-C25D-D31F-3C37-57B7517AE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449" y="4525293"/>
            <a:ext cx="2667001" cy="620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454CD5-E0E5-DB0B-CE40-1E535EC21169}"/>
              </a:ext>
            </a:extLst>
          </p:cNvPr>
          <p:cNvSpPr txBox="1"/>
          <p:nvPr/>
        </p:nvSpPr>
        <p:spPr>
          <a:xfrm>
            <a:off x="933449" y="5640529"/>
            <a:ext cx="441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Calibri   "/>
              </a:rPr>
              <a:t>The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Calibri   "/>
              </a:rPr>
              <a:t>corr</a:t>
            </a:r>
            <a:r>
              <a:rPr lang="en-US" b="0" i="0" dirty="0">
                <a:solidFill>
                  <a:srgbClr val="4D5156"/>
                </a:solidFill>
                <a:effectLst/>
                <a:latin typeface="Calibri   "/>
              </a:rPr>
              <a:t>() method </a:t>
            </a:r>
            <a:r>
              <a:rPr lang="en-US" b="0" i="0" dirty="0">
                <a:solidFill>
                  <a:srgbClr val="040C28"/>
                </a:solidFill>
                <a:effectLst/>
                <a:latin typeface="Calibri   "/>
              </a:rPr>
              <a:t>calculates the relationship between each column in your data set</a:t>
            </a:r>
            <a:r>
              <a:rPr lang="en-US" b="0" i="0" dirty="0">
                <a:solidFill>
                  <a:srgbClr val="4D5156"/>
                </a:solidFill>
                <a:effectLst/>
                <a:latin typeface="Calibri   "/>
              </a:rPr>
              <a:t>.</a:t>
            </a:r>
            <a:endParaRPr lang="en-IN" dirty="0">
              <a:latin typeface="Calibri   "/>
            </a:endParaRPr>
          </a:p>
        </p:txBody>
      </p:sp>
    </p:spTree>
    <p:extLst>
      <p:ext uri="{BB962C8B-B14F-4D97-AF65-F5344CB8AC3E}">
        <p14:creationId xmlns:p14="http://schemas.microsoft.com/office/powerpoint/2010/main" val="109094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4E72AF-F3AE-6F75-26FA-5144EAFBF1AD}"/>
              </a:ext>
            </a:extLst>
          </p:cNvPr>
          <p:cNvSpPr txBox="1"/>
          <p:nvPr/>
        </p:nvSpPr>
        <p:spPr>
          <a:xfrm>
            <a:off x="762000" y="990600"/>
            <a:ext cx="56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Step 4: Data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3EE1B-12D5-B5CB-12CA-E78A1A7A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78289"/>
            <a:ext cx="12801600" cy="4032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B6E7CC-7902-BFE5-29E7-5C85928B5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11097"/>
            <a:ext cx="12515851" cy="662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133127-70D1-BD2D-C5F5-98106F69B72D}"/>
              </a:ext>
            </a:extLst>
          </p:cNvPr>
          <p:cNvSpPr txBox="1"/>
          <p:nvPr/>
        </p:nvSpPr>
        <p:spPr>
          <a:xfrm>
            <a:off x="914400" y="1847850"/>
            <a:ext cx="1232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Data cleansing, also referred to as data cleaning or data scrubbing,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process of fixing incorrect, incomplete, duplicate or otherwise erroneous data in a data set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It involves identifying data errors and then changing, updating or removing data to correct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64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FE1E5D-848E-3640-879D-CF0E9EF03F2A}"/>
              </a:ext>
            </a:extLst>
          </p:cNvPr>
          <p:cNvSpPr txBox="1"/>
          <p:nvPr/>
        </p:nvSpPr>
        <p:spPr>
          <a:xfrm>
            <a:off x="800100" y="933450"/>
            <a:ext cx="13315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Step 5: Data Visualization  </a:t>
            </a:r>
          </a:p>
          <a:p>
            <a:r>
              <a:rPr lang="en-IN" sz="2400" b="1" dirty="0"/>
              <a:t> </a:t>
            </a:r>
          </a:p>
          <a:p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The process of finding trends and correlations in our data by representing it pictorially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Google Sans"/>
              </a:rPr>
              <a:t> is called Data Visualization. To perform data visualization in python, we can use various python data visualization modules such as Matplotlib, Seaborn, </a:t>
            </a:r>
            <a:r>
              <a:rPr lang="en-US" sz="2400" b="0" i="0" dirty="0" err="1">
                <a:solidFill>
                  <a:srgbClr val="4D5156"/>
                </a:solidFill>
                <a:effectLst/>
                <a:latin typeface="Google Sans"/>
              </a:rPr>
              <a:t>Plotly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Google Sans"/>
              </a:rPr>
              <a:t>, </a:t>
            </a:r>
            <a:r>
              <a:rPr lang="en-US" sz="2400" b="0" i="0" dirty="0" err="1">
                <a:solidFill>
                  <a:srgbClr val="4D5156"/>
                </a:solidFill>
                <a:effectLst/>
                <a:latin typeface="Google Sans"/>
              </a:rPr>
              <a:t>etc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A8108-9985-1268-A69F-E22FDDAEE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26" b="19998"/>
          <a:stretch/>
        </p:blipFill>
        <p:spPr>
          <a:xfrm>
            <a:off x="800100" y="3200301"/>
            <a:ext cx="8629650" cy="1828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1570-3DD4-FBD8-EECC-182A39B5A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5357158"/>
            <a:ext cx="5753100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54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8193C3-6AA4-DE7A-DA31-576475CC5B1D}"/>
              </a:ext>
            </a:extLst>
          </p:cNvPr>
          <p:cNvSpPr txBox="1"/>
          <p:nvPr/>
        </p:nvSpPr>
        <p:spPr>
          <a:xfrm>
            <a:off x="590550" y="952500"/>
            <a:ext cx="13449300" cy="2324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Step 6: Data Analysis and Manipulation</a:t>
            </a:r>
          </a:p>
          <a:p>
            <a:endParaRPr lang="en-IN" sz="2400" b="1" dirty="0"/>
          </a:p>
          <a:p>
            <a:pPr algn="l"/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Python can quickly create and manage data structures, allowing you to analyze and manipulate complex data sets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Google Sans"/>
              </a:rPr>
              <a:t>. Python also has a massive ecosystem of libraries and tools that can assist in processing data quickly and efficiently. It features simple syntax, making Python easier to learn and understand.</a:t>
            </a:r>
            <a:endParaRPr lang="en-US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5AA30B-0B6C-989A-DC95-36FC6846B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3" b="16669"/>
          <a:stretch/>
        </p:blipFill>
        <p:spPr>
          <a:xfrm>
            <a:off x="590550" y="3124170"/>
            <a:ext cx="9715931" cy="114306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AF88475-CEFA-04C1-9C54-0F4A39A4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4114800"/>
            <a:ext cx="52673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91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226099-FE35-2FC9-2D4F-25F857515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29"/>
          <a:stretch/>
        </p:blipFill>
        <p:spPr>
          <a:xfrm>
            <a:off x="609598" y="3821761"/>
            <a:ext cx="13106401" cy="36099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898112-A364-645E-F088-3EC65678749A}"/>
              </a:ext>
            </a:extLst>
          </p:cNvPr>
          <p:cNvSpPr txBox="1"/>
          <p:nvPr/>
        </p:nvSpPr>
        <p:spPr>
          <a:xfrm>
            <a:off x="2471208" y="7583269"/>
            <a:ext cx="9383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spc="-35" dirty="0">
                <a:solidFill>
                  <a:srgbClr val="27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unit sales of year by product 1, product 2, product 3 and product 4 in histogram representation</a:t>
            </a:r>
            <a:r>
              <a:rPr lang="en-US" sz="18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800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2B701-98A3-8448-7C23-5B707CD266FB}"/>
              </a:ext>
            </a:extLst>
          </p:cNvPr>
          <p:cNvSpPr txBox="1"/>
          <p:nvPr/>
        </p:nvSpPr>
        <p:spPr>
          <a:xfrm>
            <a:off x="1038225" y="1028879"/>
            <a:ext cx="12553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  "/>
              </a:rPr>
              <a:t>Analysing the data of the dataset the mean value of four products has been manipulated using </a:t>
            </a:r>
            <a:r>
              <a:rPr lang="en-IN" dirty="0" err="1">
                <a:latin typeface="Calibri   "/>
              </a:rPr>
              <a:t>bargraph</a:t>
            </a:r>
            <a:endParaRPr lang="en-IN" dirty="0">
              <a:latin typeface="Calibri   "/>
            </a:endParaRP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Calibri   "/>
              </a:rPr>
              <a:t>The bar chart </a:t>
            </a:r>
            <a:r>
              <a:rPr lang="en-US" b="0" i="0" dirty="0">
                <a:solidFill>
                  <a:srgbClr val="040C28"/>
                </a:solidFill>
                <a:effectLst/>
                <a:latin typeface="Calibri   "/>
              </a:rPr>
              <a:t>displays data using a number of bars, each representing a particular category</a:t>
            </a:r>
            <a:r>
              <a:rPr lang="en-US" b="0" i="0" dirty="0">
                <a:solidFill>
                  <a:srgbClr val="4D5156"/>
                </a:solidFill>
                <a:effectLst/>
                <a:latin typeface="Calibri   "/>
              </a:rPr>
              <a:t>. The height of each bar is proportional to a specific aggregation (for example the sum of the values in the category it represents). The categories could be something like an age group or a geographical location.</a:t>
            </a:r>
            <a:endParaRPr lang="en-IN" dirty="0">
              <a:latin typeface="Calibri   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1CBB51-88DA-191B-CD0E-B60848C30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68" y="2972457"/>
            <a:ext cx="9723963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65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843198-87D2-1CBA-E766-5F20CC0C4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2051771"/>
            <a:ext cx="7734300" cy="5225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C96349-B948-1A00-38A3-9E7973FFEC63}"/>
              </a:ext>
            </a:extLst>
          </p:cNvPr>
          <p:cNvSpPr txBox="1"/>
          <p:nvPr/>
        </p:nvSpPr>
        <p:spPr>
          <a:xfrm>
            <a:off x="381000" y="2221974"/>
            <a:ext cx="6134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effectLst/>
                <a:latin typeface="Calibri   "/>
              </a:rPr>
              <a:t>IBM COGNOS ANALYTICS </a:t>
            </a:r>
            <a:br>
              <a:rPr lang="en-US" b="0" i="0" dirty="0">
                <a:effectLst/>
                <a:latin typeface="Calibri   "/>
              </a:rPr>
            </a:br>
            <a:br>
              <a:rPr lang="en-US" b="0" i="0" dirty="0">
                <a:effectLst/>
                <a:latin typeface="Calibri   "/>
              </a:rPr>
            </a:br>
            <a:br>
              <a:rPr lang="en-US" b="0" i="0" dirty="0">
                <a:effectLst/>
                <a:latin typeface="Calibri   "/>
              </a:rPr>
            </a:br>
            <a:r>
              <a:rPr lang="en-US" b="0" i="0" dirty="0">
                <a:effectLst/>
                <a:latin typeface="Calibri   "/>
              </a:rPr>
              <a:t>IBM Cognos Analytics integrates reporting, modeling, analysis, dashboards, stories, and event management so that you can understand your organization's data, and make effective business decisions.</a:t>
            </a:r>
          </a:p>
          <a:p>
            <a:endParaRPr lang="en-US" dirty="0">
              <a:latin typeface="Calibri   "/>
            </a:endParaRPr>
          </a:p>
          <a:p>
            <a:r>
              <a:rPr lang="en-US" b="0" i="0" dirty="0">
                <a:effectLst/>
                <a:latin typeface="Google Sans"/>
              </a:rPr>
              <a:t>the act of studying or examining something in detail, in order to discover or understand more about it, or your opinion and judgment after doing this: Our financial experts conducted an independent analysis of the investment plan's performance. I was interested in Clare's analysis of the situation.</a:t>
            </a:r>
            <a:endParaRPr lang="en-IN" dirty="0">
              <a:latin typeface="Calibri   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9002F3-8925-EBBA-81E2-790CD2F49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112" y="428625"/>
            <a:ext cx="3381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02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F4CCC1-EF68-96FB-C954-C3436C46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980" y="0"/>
            <a:ext cx="5357000" cy="477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553DE6-4999-3FE1-7033-4BC6CCFD2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979" y="4775200"/>
            <a:ext cx="5104762" cy="35301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8D5657-23C7-D86B-A167-4E1B7EECB626}"/>
              </a:ext>
            </a:extLst>
          </p:cNvPr>
          <p:cNvSpPr txBox="1"/>
          <p:nvPr/>
        </p:nvSpPr>
        <p:spPr>
          <a:xfrm>
            <a:off x="780558" y="2387600"/>
            <a:ext cx="83104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4D515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Supervised Learning Regression</a:t>
            </a:r>
          </a:p>
          <a:p>
            <a:endParaRPr lang="en-US" dirty="0">
              <a:solidFill>
                <a:srgbClr val="4D5156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Formulating a regression analysis </a:t>
            </a:r>
            <a:r>
              <a:rPr lang="en-US" b="0" i="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you predict the effects of the independent variable on the dependent one</a:t>
            </a:r>
            <a:r>
              <a:rPr lang="en-US" b="0" i="0" dirty="0">
                <a:solidFill>
                  <a:srgbClr val="4D515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Example: we can say that age and height can be described using a linear regression model. Since a person's height increases as age increases, they have a linear relationship</a:t>
            </a:r>
          </a:p>
          <a:p>
            <a:endParaRPr lang="en-US" dirty="0">
              <a:solidFill>
                <a:srgbClr val="4D515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Regression is a statistical method used in finance, investing, and other disciplines that attempts to determine the strength and character of the relationship between one dependent variable (usually denoted by Y) and a series of other variables (known as independent variables).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1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3E62F4-AA52-2FFD-A414-3DB2748DBFD9}"/>
              </a:ext>
            </a:extLst>
          </p:cNvPr>
          <p:cNvSpPr txBox="1"/>
          <p:nvPr/>
        </p:nvSpPr>
        <p:spPr>
          <a:xfrm>
            <a:off x="634164" y="2125064"/>
            <a:ext cx="637928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/>
              <a:t>PRODUCT SALES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7F098D-8019-8BD1-9D9B-088AF66B9433}"/>
              </a:ext>
            </a:extLst>
          </p:cNvPr>
          <p:cNvSpPr txBox="1"/>
          <p:nvPr/>
        </p:nvSpPr>
        <p:spPr>
          <a:xfrm>
            <a:off x="462581" y="3120795"/>
            <a:ext cx="8821270" cy="402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60" dirty="0"/>
              <a:t>Product sales analysis is a method of evaluating and interpreting data related to the sales of a product or group of products.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60" dirty="0"/>
              <a:t> It involves examining factors such as sales trends, customer demographics, pricing strategies, and profitability to gain insights into how well a product is performing in the market.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60" dirty="0"/>
              <a:t>This analysis helps businesses make informed decisions to optimize their sales and marketing strategies, manage inventory effectively, and maximize revenue and profit.</a:t>
            </a:r>
            <a:endParaRPr lang="en-IN" sz="216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B26BCF-60D0-9E86-6FAB-70C79471D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850" y="2791326"/>
            <a:ext cx="4889350" cy="334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98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9B934-3E42-AD45-EA1F-7D2FFEC21AD7}"/>
              </a:ext>
            </a:extLst>
          </p:cNvPr>
          <p:cNvSpPr txBox="1"/>
          <p:nvPr/>
        </p:nvSpPr>
        <p:spPr>
          <a:xfrm>
            <a:off x="1137920" y="5613460"/>
            <a:ext cx="1310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Calibri    "/>
              </a:rPr>
              <a:t>Conclusions. Regression analysis is a powerful and useful statistical procedure with many implications for nursing research. </a:t>
            </a:r>
            <a:r>
              <a:rPr lang="en-US" b="0" i="0" dirty="0">
                <a:solidFill>
                  <a:srgbClr val="040C28"/>
                </a:solidFill>
                <a:effectLst/>
                <a:latin typeface="Calibri    "/>
              </a:rPr>
              <a:t>It enables researchers to describe, predict and estimate the relationships and draw plausible conclusions about the interrelated variables in relation to any studied phenomena</a:t>
            </a:r>
            <a:r>
              <a:rPr lang="en-US" b="0" i="0" dirty="0">
                <a:solidFill>
                  <a:srgbClr val="202124"/>
                </a:solidFill>
                <a:effectLst/>
                <a:latin typeface="Calibri    "/>
              </a:rPr>
              <a:t>.</a:t>
            </a:r>
            <a:endParaRPr lang="en-IN" dirty="0">
              <a:latin typeface="Calibri    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9BCE6-D7BD-B16F-DBCB-791FF1189E32}"/>
              </a:ext>
            </a:extLst>
          </p:cNvPr>
          <p:cNvSpPr txBox="1"/>
          <p:nvPr/>
        </p:nvSpPr>
        <p:spPr>
          <a:xfrm>
            <a:off x="1137920" y="4735068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CONCLUSION</a:t>
            </a:r>
          </a:p>
        </p:txBody>
      </p:sp>
      <p:pic>
        <p:nvPicPr>
          <p:cNvPr id="1026" name="Picture 2" descr="Cartoon Lightbulb Images – Browse 106,097 Stock Photos ...">
            <a:extLst>
              <a:ext uri="{FF2B5EF4-FFF2-40B4-BE49-F238E27FC236}">
                <a16:creationId xmlns:a16="http://schemas.microsoft.com/office/drawing/2014/main" id="{6241F929-9BAA-074A-A2E4-BD82261A7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3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77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55D1-C9A9-1913-EF57-5BFF7F9C3F6E}"/>
              </a:ext>
            </a:extLst>
          </p:cNvPr>
          <p:cNvSpPr txBox="1"/>
          <p:nvPr/>
        </p:nvSpPr>
        <p:spPr>
          <a:xfrm>
            <a:off x="1021976" y="591672"/>
            <a:ext cx="1028431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/>
              <a:t>BENEFITS OF PRODUCT SALES ANALYSIS</a:t>
            </a:r>
            <a:endParaRPr lang="en-IN" sz="288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326EA2-7535-E555-4E9C-51A1886D8C74}"/>
              </a:ext>
            </a:extLst>
          </p:cNvPr>
          <p:cNvSpPr txBox="1"/>
          <p:nvPr/>
        </p:nvSpPr>
        <p:spPr>
          <a:xfrm>
            <a:off x="919779" y="2701246"/>
            <a:ext cx="12790842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60" dirty="0"/>
              <a:t>Product sales analysis offers several benefits to businesses, helping them make informed decisions and improve their overall performance. Here are some of the key advantages:</a:t>
            </a:r>
          </a:p>
          <a:p>
            <a:pPr>
              <a:lnSpc>
                <a:spcPct val="150000"/>
              </a:lnSpc>
            </a:pPr>
            <a:r>
              <a:rPr lang="en-US" sz="2160" b="1" dirty="0"/>
              <a:t>1.Improved Decision-Making</a:t>
            </a:r>
            <a:r>
              <a:rPr lang="en-US" sz="2160" dirty="0"/>
              <a:t>: Sales analysis provides data-driven insights, enabling businesses to make informed decisions about pricing, marketing, and inventory management.</a:t>
            </a:r>
          </a:p>
          <a:p>
            <a:pPr>
              <a:lnSpc>
                <a:spcPct val="150000"/>
              </a:lnSpc>
            </a:pPr>
            <a:r>
              <a:rPr lang="en-US" sz="2160" b="1" dirty="0"/>
              <a:t>2.Identifying Trends</a:t>
            </a:r>
            <a:r>
              <a:rPr lang="en-US" sz="2160" dirty="0"/>
              <a:t>: It helps identify sales trends over time, allowing companies to adjust strategies based on seasonal variations or changing customer preferences.</a:t>
            </a:r>
          </a:p>
          <a:p>
            <a:pPr>
              <a:lnSpc>
                <a:spcPct val="150000"/>
              </a:lnSpc>
            </a:pPr>
            <a:r>
              <a:rPr lang="en-US" sz="2160" b="1" dirty="0"/>
              <a:t>3.Customer Insights</a:t>
            </a:r>
            <a:r>
              <a:rPr lang="en-US" sz="2160" dirty="0"/>
              <a:t>: Analysis reveals customer demographics and buying behaviors, aiding in targeted marketing and product development.</a:t>
            </a:r>
          </a:p>
          <a:p>
            <a:pPr>
              <a:lnSpc>
                <a:spcPct val="150000"/>
              </a:lnSpc>
            </a:pPr>
            <a:r>
              <a:rPr lang="en-US" sz="2160" b="1" dirty="0"/>
              <a:t>4.Competitor Benchmarking</a:t>
            </a:r>
            <a:r>
              <a:rPr lang="en-US" sz="2160" dirty="0"/>
              <a:t>: Comparing sales performance with competitors helps companies understand their market position and make competitive adjustments.</a:t>
            </a:r>
          </a:p>
          <a:p>
            <a:endParaRPr lang="en-IN" sz="216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1805B-F344-0089-9A99-E9725E25BF01}"/>
              </a:ext>
            </a:extLst>
          </p:cNvPr>
          <p:cNvSpPr txBox="1"/>
          <p:nvPr/>
        </p:nvSpPr>
        <p:spPr>
          <a:xfrm>
            <a:off x="896112" y="1956817"/>
            <a:ext cx="581558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/>
              <a:t>BENEFITS OF SALES ANALYSIS</a:t>
            </a:r>
            <a:endParaRPr lang="en-IN" sz="2880" b="1" dirty="0"/>
          </a:p>
        </p:txBody>
      </p:sp>
    </p:spTree>
    <p:extLst>
      <p:ext uri="{BB962C8B-B14F-4D97-AF65-F5344CB8AC3E}">
        <p14:creationId xmlns:p14="http://schemas.microsoft.com/office/powerpoint/2010/main" val="410130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692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100739" y="3349347"/>
            <a:ext cx="9465707" cy="686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2"/>
              </a:lnSpc>
              <a:buNone/>
            </a:pPr>
            <a:r>
              <a:rPr lang="en-US" sz="4322" b="1" kern="0" spc="-13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 of Product Sales Analysis</a:t>
            </a:r>
            <a:endParaRPr lang="en-US" sz="4322" dirty="0"/>
          </a:p>
        </p:txBody>
      </p:sp>
      <p:sp>
        <p:nvSpPr>
          <p:cNvPr id="5" name="Shape 3"/>
          <p:cNvSpPr/>
          <p:nvPr/>
        </p:nvSpPr>
        <p:spPr>
          <a:xfrm>
            <a:off x="2100739" y="4536162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5998" y="4577358"/>
            <a:ext cx="163354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593" dirty="0"/>
          </a:p>
        </p:txBody>
      </p:sp>
      <p:sp>
        <p:nvSpPr>
          <p:cNvPr id="7" name="Text 5"/>
          <p:cNvSpPr/>
          <p:nvPr/>
        </p:nvSpPr>
        <p:spPr>
          <a:xfrm>
            <a:off x="2814280" y="4611648"/>
            <a:ext cx="2616398" cy="6860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en-US" sz="2161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Understanding Customer Demand</a:t>
            </a:r>
            <a:endParaRPr lang="en-US" sz="2161" dirty="0"/>
          </a:p>
        </p:txBody>
      </p:sp>
      <p:sp>
        <p:nvSpPr>
          <p:cNvPr id="8" name="Text 6"/>
          <p:cNvSpPr/>
          <p:nvPr/>
        </p:nvSpPr>
        <p:spPr>
          <a:xfrm>
            <a:off x="2814280" y="5517237"/>
            <a:ext cx="2616398" cy="21074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sz="1729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analyzing product sales, we can gain insights into customer preferences, helping us tailor our offerings to meet their needs.</a:t>
            </a:r>
            <a:endParaRPr lang="en-US" sz="1729" dirty="0"/>
          </a:p>
        </p:txBody>
      </p:sp>
      <p:sp>
        <p:nvSpPr>
          <p:cNvPr id="9" name="Shape 7"/>
          <p:cNvSpPr/>
          <p:nvPr/>
        </p:nvSpPr>
        <p:spPr>
          <a:xfrm>
            <a:off x="5650230" y="4536162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96439" y="4577358"/>
            <a:ext cx="201454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593" dirty="0"/>
          </a:p>
        </p:txBody>
      </p:sp>
      <p:sp>
        <p:nvSpPr>
          <p:cNvPr id="11" name="Text 9"/>
          <p:cNvSpPr/>
          <p:nvPr/>
        </p:nvSpPr>
        <p:spPr>
          <a:xfrm>
            <a:off x="6363772" y="4611648"/>
            <a:ext cx="2616398" cy="6860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en-US" sz="2161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Identifying Best-Selling Products</a:t>
            </a:r>
            <a:endParaRPr lang="en-US" sz="2161" dirty="0"/>
          </a:p>
        </p:txBody>
      </p:sp>
      <p:sp>
        <p:nvSpPr>
          <p:cNvPr id="12" name="Text 10"/>
          <p:cNvSpPr/>
          <p:nvPr/>
        </p:nvSpPr>
        <p:spPr>
          <a:xfrm>
            <a:off x="6363772" y="5517237"/>
            <a:ext cx="2616398" cy="1756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sz="1729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Analyzing sales data allows us to identify the products that are driving our success and prioritize their promotion.</a:t>
            </a:r>
            <a:endParaRPr lang="en-US" sz="1729" dirty="0"/>
          </a:p>
        </p:txBody>
      </p:sp>
      <p:sp>
        <p:nvSpPr>
          <p:cNvPr id="13" name="Shape 11"/>
          <p:cNvSpPr/>
          <p:nvPr/>
        </p:nvSpPr>
        <p:spPr>
          <a:xfrm>
            <a:off x="9199721" y="4536162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42120" y="4577358"/>
            <a:ext cx="209074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1"/>
              </a:lnSpc>
              <a:buNone/>
            </a:pPr>
            <a:r>
              <a:rPr lang="en-US" sz="2593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593" dirty="0"/>
          </a:p>
        </p:txBody>
      </p:sp>
      <p:sp>
        <p:nvSpPr>
          <p:cNvPr id="15" name="Text 13"/>
          <p:cNvSpPr/>
          <p:nvPr/>
        </p:nvSpPr>
        <p:spPr>
          <a:xfrm>
            <a:off x="9913263" y="4611648"/>
            <a:ext cx="2616398" cy="6860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en-US" sz="2161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Analyzing Sales Trends</a:t>
            </a:r>
            <a:endParaRPr lang="en-US" sz="2161" dirty="0"/>
          </a:p>
        </p:txBody>
      </p:sp>
      <p:sp>
        <p:nvSpPr>
          <p:cNvPr id="16" name="Text 14"/>
          <p:cNvSpPr/>
          <p:nvPr/>
        </p:nvSpPr>
        <p:spPr>
          <a:xfrm>
            <a:off x="9913263" y="5517237"/>
            <a:ext cx="2616398" cy="1756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sz="1729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studying sales patterns over time, we can spot trends and make data-driven decisions to optimize our strategies.</a:t>
            </a:r>
            <a:endParaRPr lang="en-US" sz="1729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D20CE9E-FADD-C31B-A1F2-933D94F9F0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24" r="521" b="18321"/>
          <a:stretch/>
        </p:blipFill>
        <p:spPr>
          <a:xfrm>
            <a:off x="0" y="-70830"/>
            <a:ext cx="14630399" cy="34351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1BD6B-2A84-1C13-5F08-85F72054AC56}"/>
              </a:ext>
            </a:extLst>
          </p:cNvPr>
          <p:cNvSpPr txBox="1"/>
          <p:nvPr/>
        </p:nvSpPr>
        <p:spPr>
          <a:xfrm>
            <a:off x="1570617" y="774551"/>
            <a:ext cx="50023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/>
              <a:t>ANALYSING SALES TRENDS</a:t>
            </a:r>
            <a:endParaRPr lang="en-IN" sz="288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813EF-EE98-D5C4-03F0-05012B53760E}"/>
              </a:ext>
            </a:extLst>
          </p:cNvPr>
          <p:cNvSpPr txBox="1"/>
          <p:nvPr/>
        </p:nvSpPr>
        <p:spPr>
          <a:xfrm>
            <a:off x="1614726" y="2908420"/>
            <a:ext cx="9412940" cy="4528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60" b="1" dirty="0"/>
              <a:t>1.Time Period </a:t>
            </a:r>
            <a:r>
              <a:rPr lang="en-US" sz="2160" b="1" dirty="0" err="1"/>
              <a:t>Analysis:</a:t>
            </a:r>
            <a:r>
              <a:rPr lang="en-US" sz="2160" dirty="0" err="1"/>
              <a:t>Examining</a:t>
            </a:r>
            <a:r>
              <a:rPr lang="en-US" sz="2160" dirty="0"/>
              <a:t> sales patterns and trends over different time periods allows for informed decision-making and helps identify opportunities for improvement.</a:t>
            </a:r>
          </a:p>
          <a:p>
            <a:pPr>
              <a:lnSpc>
                <a:spcPct val="150000"/>
              </a:lnSpc>
            </a:pPr>
            <a:r>
              <a:rPr lang="en-US" sz="2160" b="1" dirty="0"/>
              <a:t>2.Seasonal </a:t>
            </a:r>
            <a:r>
              <a:rPr lang="en-US" sz="2160" b="1" dirty="0" err="1"/>
              <a:t>Trends:</a:t>
            </a:r>
            <a:r>
              <a:rPr lang="en-US" sz="2160" dirty="0" err="1"/>
              <a:t>Uncover</a:t>
            </a:r>
            <a:r>
              <a:rPr lang="en-US" sz="2160" dirty="0"/>
              <a:t> the impact of seasons on purchasing behavior and leverage this knowledge to optimize marketing strategies and inventory management.</a:t>
            </a:r>
          </a:p>
          <a:p>
            <a:pPr>
              <a:lnSpc>
                <a:spcPct val="150000"/>
              </a:lnSpc>
            </a:pPr>
            <a:r>
              <a:rPr lang="en-US" sz="2160" b="1" dirty="0"/>
              <a:t>3.Geographic </a:t>
            </a:r>
            <a:r>
              <a:rPr lang="en-US" sz="2160" b="1" dirty="0" err="1"/>
              <a:t>Analysis:</a:t>
            </a:r>
            <a:r>
              <a:rPr lang="en-US" sz="2160" dirty="0" err="1"/>
              <a:t>Analyze</a:t>
            </a:r>
            <a:r>
              <a:rPr lang="en-US" sz="2160" dirty="0"/>
              <a:t> sales data by region or location to identify geographical strengths and weaknesses, revealing untapped markets and potential challenges.</a:t>
            </a:r>
            <a:endParaRPr lang="en-IN" sz="216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8C414-2551-AD7D-1053-FAFEC3EE52E7}"/>
              </a:ext>
            </a:extLst>
          </p:cNvPr>
          <p:cNvSpPr txBox="1"/>
          <p:nvPr/>
        </p:nvSpPr>
        <p:spPr>
          <a:xfrm flipH="1">
            <a:off x="1614725" y="1965960"/>
            <a:ext cx="666375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b="1" dirty="0"/>
              <a:t>ANALYZING SALES TRENDS</a:t>
            </a:r>
            <a:endParaRPr lang="en-IN" sz="3360" b="1" dirty="0"/>
          </a:p>
        </p:txBody>
      </p:sp>
    </p:spTree>
    <p:extLst>
      <p:ext uri="{BB962C8B-B14F-4D97-AF65-F5344CB8AC3E}">
        <p14:creationId xmlns:p14="http://schemas.microsoft.com/office/powerpoint/2010/main" val="276480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79A63DB-F429-FA71-5FA9-252DA31C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727" y="1395035"/>
            <a:ext cx="5046203" cy="2825496"/>
          </a:xfrm>
          <a:prstGeom prst="rect">
            <a:avLst/>
          </a:prstGeom>
        </p:spPr>
      </p:pic>
      <p:sp>
        <p:nvSpPr>
          <p:cNvPr id="17" name="Text 3">
            <a:extLst>
              <a:ext uri="{FF2B5EF4-FFF2-40B4-BE49-F238E27FC236}">
                <a16:creationId xmlns:a16="http://schemas.microsoft.com/office/drawing/2014/main" id="{BE40A768-3E3C-E030-27E0-EBA2E459A055}"/>
              </a:ext>
            </a:extLst>
          </p:cNvPr>
          <p:cNvSpPr/>
          <p:nvPr/>
        </p:nvSpPr>
        <p:spPr>
          <a:xfrm>
            <a:off x="564571" y="5106925"/>
            <a:ext cx="4484989" cy="4166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281"/>
              </a:lnSpc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Product </a:t>
            </a:r>
            <a:r>
              <a:rPr lang="en-US" sz="2624" b="1" kern="0" spc="-79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Performance</a:t>
            </a: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Metrics</a:t>
            </a:r>
            <a:endParaRPr lang="en-US" sz="2624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646FD4-B7DF-FE6F-D069-AAB5B131B9DF}"/>
              </a:ext>
            </a:extLst>
          </p:cNvPr>
          <p:cNvSpPr txBox="1"/>
          <p:nvPr/>
        </p:nvSpPr>
        <p:spPr>
          <a:xfrm>
            <a:off x="8330184" y="5677831"/>
            <a:ext cx="5751576" cy="203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60" kern="0" spc="-42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Gain insights into your market share and compare it to competitors. Understanding your position in the market helps you refine your strategies and stay ahead of the competition.</a:t>
            </a:r>
            <a:endParaRPr lang="en-US" sz="216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4D78B3-0D01-5862-3A3D-01E27EF182B2}"/>
              </a:ext>
            </a:extLst>
          </p:cNvPr>
          <p:cNvSpPr txBox="1"/>
          <p:nvPr/>
        </p:nvSpPr>
        <p:spPr>
          <a:xfrm>
            <a:off x="564571" y="5677830"/>
            <a:ext cx="5961889" cy="153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60" kern="0" spc="-42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Utilize product performance metrics to identify your top-selling products, empowering you to focus on what drives revenue and customer satisfaction</a:t>
            </a:r>
            <a:endParaRPr lang="en-IN" sz="216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B56728-4559-78BB-1B70-514F7EEFB8B3}"/>
              </a:ext>
            </a:extLst>
          </p:cNvPr>
          <p:cNvSpPr txBox="1"/>
          <p:nvPr/>
        </p:nvSpPr>
        <p:spPr>
          <a:xfrm>
            <a:off x="8330184" y="5047488"/>
            <a:ext cx="3447288" cy="482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81"/>
              </a:lnSpc>
            </a:pPr>
            <a:r>
              <a:rPr lang="en-US" sz="2160" b="1" kern="0" spc="-79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Market Share Analysis</a:t>
            </a:r>
            <a:endParaRPr lang="en-US" sz="216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F683F9-4BCC-CE10-1928-E02A31E4ADFB}"/>
              </a:ext>
            </a:extLst>
          </p:cNvPr>
          <p:cNvSpPr txBox="1"/>
          <p:nvPr/>
        </p:nvSpPr>
        <p:spPr>
          <a:xfrm>
            <a:off x="564571" y="1920240"/>
            <a:ext cx="656775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b="1" dirty="0"/>
              <a:t>IDENTIFYING TOP SELLING PRODUCTS</a:t>
            </a:r>
            <a:endParaRPr lang="en-IN" sz="4320" b="1" dirty="0"/>
          </a:p>
        </p:txBody>
      </p:sp>
    </p:spTree>
    <p:extLst>
      <p:ext uri="{BB962C8B-B14F-4D97-AF65-F5344CB8AC3E}">
        <p14:creationId xmlns:p14="http://schemas.microsoft.com/office/powerpoint/2010/main" val="174149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1787">
            <a:solidFill>
              <a:srgbClr val="E5E0DF"/>
            </a:solidFill>
            <a:prstDash val="solid"/>
          </a:ln>
        </p:spPr>
        <p:txBody>
          <a:bodyPr/>
          <a:lstStyle/>
          <a:p>
            <a:r>
              <a:rPr lang="en-IN"/>
              <a:t>SD</a:t>
            </a:r>
          </a:p>
        </p:txBody>
      </p:sp>
      <p:sp>
        <p:nvSpPr>
          <p:cNvPr id="4" name="Text 2"/>
          <p:cNvSpPr/>
          <p:nvPr/>
        </p:nvSpPr>
        <p:spPr>
          <a:xfrm>
            <a:off x="4634984" y="1207889"/>
            <a:ext cx="7867412" cy="5931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72"/>
              </a:lnSpc>
              <a:buNone/>
            </a:pPr>
            <a:r>
              <a:rPr lang="en-US" sz="3737" b="1" kern="0" spc="-11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Methods of Analyzing Product Sales</a:t>
            </a:r>
            <a:endParaRPr lang="en-US" sz="3737" dirty="0"/>
          </a:p>
        </p:txBody>
      </p:sp>
      <p:sp>
        <p:nvSpPr>
          <p:cNvPr id="5" name="Shape 3"/>
          <p:cNvSpPr/>
          <p:nvPr/>
        </p:nvSpPr>
        <p:spPr>
          <a:xfrm>
            <a:off x="4900732" y="2085737"/>
            <a:ext cx="37862" cy="4935855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5133201" y="2428518"/>
            <a:ext cx="664488" cy="37862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4706124" y="2233970"/>
            <a:ext cx="427077" cy="427077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11787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852928" y="2269450"/>
            <a:ext cx="133469" cy="3559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03"/>
              </a:lnSpc>
              <a:buNone/>
            </a:pPr>
            <a:r>
              <a:rPr lang="en-US" sz="2242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242" dirty="0"/>
          </a:p>
        </p:txBody>
      </p:sp>
      <p:sp>
        <p:nvSpPr>
          <p:cNvPr id="9" name="Text 7"/>
          <p:cNvSpPr/>
          <p:nvPr/>
        </p:nvSpPr>
        <p:spPr>
          <a:xfrm>
            <a:off x="5963841" y="2275523"/>
            <a:ext cx="2327077" cy="296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6"/>
              </a:lnSpc>
              <a:buNone/>
            </a:pPr>
            <a:r>
              <a:rPr lang="en-US" sz="1869" b="1" kern="0" spc="-5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Sales Data Collection</a:t>
            </a:r>
            <a:endParaRPr lang="en-US" sz="1869" dirty="0"/>
          </a:p>
        </p:txBody>
      </p:sp>
      <p:sp>
        <p:nvSpPr>
          <p:cNvPr id="10" name="Text 8"/>
          <p:cNvSpPr/>
          <p:nvPr/>
        </p:nvSpPr>
        <p:spPr>
          <a:xfrm>
            <a:off x="5963841" y="2761893"/>
            <a:ext cx="7689175" cy="6076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92"/>
              </a:lnSpc>
              <a:buNone/>
            </a:pPr>
            <a:r>
              <a:rPr lang="en-US" sz="1495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Collecting accurate and comprehensive sales data is the foundation of effective analysis. Implement robust data collection systems and automate data capture wherever possible.</a:t>
            </a:r>
            <a:endParaRPr lang="en-US" sz="1495" dirty="0"/>
          </a:p>
        </p:txBody>
      </p:sp>
      <p:sp>
        <p:nvSpPr>
          <p:cNvPr id="11" name="Shape 9"/>
          <p:cNvSpPr/>
          <p:nvPr/>
        </p:nvSpPr>
        <p:spPr>
          <a:xfrm>
            <a:off x="5133201" y="4137065"/>
            <a:ext cx="664488" cy="37862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4706124" y="3942517"/>
            <a:ext cx="427077" cy="427077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11787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4833878" y="3977997"/>
            <a:ext cx="171569" cy="3559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03"/>
              </a:lnSpc>
              <a:buNone/>
            </a:pPr>
            <a:r>
              <a:rPr lang="en-US" sz="2242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242" dirty="0"/>
          </a:p>
        </p:txBody>
      </p:sp>
      <p:sp>
        <p:nvSpPr>
          <p:cNvPr id="14" name="Text 12"/>
          <p:cNvSpPr/>
          <p:nvPr/>
        </p:nvSpPr>
        <p:spPr>
          <a:xfrm>
            <a:off x="5963841" y="3984069"/>
            <a:ext cx="2869525" cy="296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6"/>
              </a:lnSpc>
              <a:buNone/>
            </a:pPr>
            <a:r>
              <a:rPr lang="en-US" sz="1869" b="1" kern="0" spc="-5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Analysis Techniques</a:t>
            </a:r>
            <a:endParaRPr lang="en-US" sz="1869" dirty="0"/>
          </a:p>
        </p:txBody>
      </p:sp>
      <p:sp>
        <p:nvSpPr>
          <p:cNvPr id="15" name="Text 13"/>
          <p:cNvSpPr/>
          <p:nvPr/>
        </p:nvSpPr>
        <p:spPr>
          <a:xfrm>
            <a:off x="5963841" y="4470440"/>
            <a:ext cx="7689175" cy="6076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92"/>
              </a:lnSpc>
              <a:buNone/>
            </a:pPr>
            <a:r>
              <a:rPr lang="en-US" sz="1495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statistical analysis, data mining, and machine learning techniques to extract valuable insights from raw sales data, enabling us to make informed decisions.</a:t>
            </a:r>
            <a:endParaRPr lang="en-US" sz="1495" dirty="0"/>
          </a:p>
        </p:txBody>
      </p:sp>
      <p:sp>
        <p:nvSpPr>
          <p:cNvPr id="16" name="Shape 14"/>
          <p:cNvSpPr/>
          <p:nvPr/>
        </p:nvSpPr>
        <p:spPr>
          <a:xfrm>
            <a:off x="5133201" y="5845612"/>
            <a:ext cx="664488" cy="37862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4706124" y="5651063"/>
            <a:ext cx="427077" cy="427077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11787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4826258" y="5686544"/>
            <a:ext cx="186809" cy="3559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03"/>
              </a:lnSpc>
              <a:buNone/>
            </a:pPr>
            <a:r>
              <a:rPr lang="en-US" sz="2242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242" dirty="0"/>
          </a:p>
        </p:txBody>
      </p:sp>
      <p:sp>
        <p:nvSpPr>
          <p:cNvPr id="19" name="Text 17"/>
          <p:cNvSpPr/>
          <p:nvPr/>
        </p:nvSpPr>
        <p:spPr>
          <a:xfrm>
            <a:off x="5963841" y="5692616"/>
            <a:ext cx="2916793" cy="296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6"/>
              </a:lnSpc>
              <a:buNone/>
            </a:pPr>
            <a:r>
              <a:rPr lang="en-US" sz="1869" b="1" kern="0" spc="-5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Visualization of Sales Data</a:t>
            </a:r>
            <a:endParaRPr lang="en-US" sz="1869" dirty="0"/>
          </a:p>
        </p:txBody>
      </p:sp>
      <p:sp>
        <p:nvSpPr>
          <p:cNvPr id="20" name="Text 18"/>
          <p:cNvSpPr/>
          <p:nvPr/>
        </p:nvSpPr>
        <p:spPr>
          <a:xfrm>
            <a:off x="5963841" y="6178987"/>
            <a:ext cx="7689175" cy="6076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92"/>
              </a:lnSpc>
              <a:buNone/>
            </a:pPr>
            <a:r>
              <a:rPr lang="en-US" sz="1495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Presenting sales data in visually appealing formats such as charts and graphs improves understanding and facilitates better communication of insights to stakeholders.</a:t>
            </a:r>
            <a:endParaRPr lang="en-US" sz="1495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0B3E55-895D-179F-C486-A3AC5CB92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69" r="16564"/>
          <a:stretch/>
        </p:blipFill>
        <p:spPr>
          <a:xfrm>
            <a:off x="38874" y="60485"/>
            <a:ext cx="4363641" cy="81381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014061"/>
            <a:ext cx="990528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Metrics for Product Sales Analysis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041690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73975" y="3277672"/>
            <a:ext cx="25163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Total Sales Revenue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73975" y="3847028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Measure the overall financial performance of our products and evaluate our growth trajectory.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3041690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866209" y="3277672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Sales by Product Category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66209" y="4194215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 which product categories are the most profitable and allocate resources strategically.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041690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58444" y="32776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Sales by Region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58444" y="3847028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sales performance in different geographic regions to identify opportunities for expansion or optimize distribution channels.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F1EEAC-F088-9BB1-6DBC-300F7579D0A7}"/>
              </a:ext>
            </a:extLst>
          </p:cNvPr>
          <p:cNvSpPr txBox="1"/>
          <p:nvPr/>
        </p:nvSpPr>
        <p:spPr>
          <a:xfrm flipH="1">
            <a:off x="647699" y="609600"/>
            <a:ext cx="609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Steps Involved in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65702-2054-6D78-E771-56BC9D0708FF}"/>
              </a:ext>
            </a:extLst>
          </p:cNvPr>
          <p:cNvSpPr txBox="1"/>
          <p:nvPr/>
        </p:nvSpPr>
        <p:spPr>
          <a:xfrm>
            <a:off x="647699" y="1890415"/>
            <a:ext cx="782955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1" dirty="0"/>
              <a:t>Step 1: Data Collection and Preparation</a:t>
            </a:r>
          </a:p>
          <a:p>
            <a:r>
              <a:rPr lang="en-US" sz="1900" dirty="0"/>
              <a:t>Define your data sources and collect the data. Check for missing values and remove duplicate records before proceeding.</a:t>
            </a:r>
          </a:p>
          <a:p>
            <a:r>
              <a:rPr lang="en-US" sz="1900" b="1" dirty="0"/>
              <a:t>Step 2: Data Cleaning and Transformation</a:t>
            </a:r>
          </a:p>
          <a:p>
            <a:r>
              <a:rPr lang="en-US" sz="1900" dirty="0"/>
              <a:t>Remove noisy data, perform data normalization, and categorize data. Develop data preprocessing techniques that are relevant to your analysis goals.</a:t>
            </a:r>
          </a:p>
          <a:p>
            <a:r>
              <a:rPr lang="en-US" sz="1900" b="1" dirty="0"/>
              <a:t>Step 3: Data Exploration and Visualization</a:t>
            </a:r>
          </a:p>
          <a:p>
            <a:r>
              <a:rPr lang="en-US" sz="1900" dirty="0"/>
              <a:t>Visualize data to reveal patterns, trends, and correlations. Use numerous data exploration tools to gain insights and transform data into a format conducive to analysis.</a:t>
            </a:r>
          </a:p>
          <a:p>
            <a:r>
              <a:rPr lang="en-US" sz="1900" b="1" dirty="0"/>
              <a:t>Step 4: Data Modeling and Analysis</a:t>
            </a:r>
          </a:p>
          <a:p>
            <a:r>
              <a:rPr lang="en-US" sz="1900" dirty="0"/>
              <a:t>Choose an appropriate model, develop predictive models, and conduct statistical analysis, identify relationships between variables, and run models to forecast trends.</a:t>
            </a:r>
          </a:p>
          <a:p>
            <a:r>
              <a:rPr lang="en-US" sz="1900" b="1" dirty="0"/>
              <a:t>Step 5: Communication of Findings and Insights.</a:t>
            </a:r>
          </a:p>
          <a:p>
            <a:r>
              <a:rPr lang="en-US" sz="1900" dirty="0"/>
              <a:t>Create a report of your findings and communicate them effectively to the audience using useful visualizations. Draw meaningful conclusions and propose recommendations.</a:t>
            </a:r>
          </a:p>
        </p:txBody>
      </p:sp>
      <p:pic>
        <p:nvPicPr>
          <p:cNvPr id="1026" name="Picture 2" descr="How to Become a Data Analyst in 2023: 5 Steps to Start Your Career |  DataCamp">
            <a:extLst>
              <a:ext uri="{FF2B5EF4-FFF2-40B4-BE49-F238E27FC236}">
                <a16:creationId xmlns:a16="http://schemas.microsoft.com/office/drawing/2014/main" id="{10CB7195-E1C0-C1A7-5E44-5E0EF3321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8" t="12034" r="17745"/>
          <a:stretch/>
        </p:blipFill>
        <p:spPr bwMode="auto">
          <a:xfrm>
            <a:off x="8458200" y="1905000"/>
            <a:ext cx="6058272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63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1524</Words>
  <Application>Microsoft Office PowerPoint</Application>
  <PresentationFormat>Custom</PresentationFormat>
  <Paragraphs>99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</vt:lpstr>
      <vt:lpstr>Calibri</vt:lpstr>
      <vt:lpstr>Calibri   </vt:lpstr>
      <vt:lpstr>Calibri    </vt:lpstr>
      <vt:lpstr>Google Sans</vt:lpstr>
      <vt:lpstr>Inter</vt:lpstr>
      <vt:lpstr>Söhne</vt:lpstr>
      <vt:lpstr>SourceSansPro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kowsalya v</cp:lastModifiedBy>
  <cp:revision>11</cp:revision>
  <dcterms:created xsi:type="dcterms:W3CDTF">2023-11-01T13:40:38Z</dcterms:created>
  <dcterms:modified xsi:type="dcterms:W3CDTF">2023-11-02T02:36:32Z</dcterms:modified>
</cp:coreProperties>
</file>